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256" r:id="rId2"/>
    <p:sldId id="257" r:id="rId3"/>
    <p:sldId id="263" r:id="rId4"/>
    <p:sldId id="262" r:id="rId5"/>
    <p:sldId id="264" r:id="rId6"/>
    <p:sldId id="265" r:id="rId7"/>
    <p:sldId id="266" r:id="rId8"/>
    <p:sldId id="269" r:id="rId9"/>
    <p:sldId id="271" r:id="rId10"/>
    <p:sldId id="337" r:id="rId11"/>
    <p:sldId id="342" r:id="rId12"/>
    <p:sldId id="343" r:id="rId13"/>
    <p:sldId id="345" r:id="rId14"/>
    <p:sldId id="346" r:id="rId15"/>
    <p:sldId id="347" r:id="rId16"/>
    <p:sldId id="349" r:id="rId17"/>
    <p:sldId id="348" r:id="rId18"/>
    <p:sldId id="267" r:id="rId19"/>
    <p:sldId id="351" r:id="rId20"/>
    <p:sldId id="352" r:id="rId21"/>
    <p:sldId id="354" r:id="rId22"/>
    <p:sldId id="355" r:id="rId23"/>
    <p:sldId id="357" r:id="rId24"/>
    <p:sldId id="358" r:id="rId25"/>
    <p:sldId id="359" r:id="rId26"/>
    <p:sldId id="360" r:id="rId27"/>
    <p:sldId id="361" r:id="rId28"/>
    <p:sldId id="363" r:id="rId29"/>
    <p:sldId id="362" r:id="rId30"/>
    <p:sldId id="364" r:id="rId31"/>
    <p:sldId id="1127" r:id="rId32"/>
    <p:sldId id="1128"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521" userDrawn="1">
          <p15:clr>
            <a:srgbClr val="A4A3A4"/>
          </p15:clr>
        </p15:guide>
        <p15:guide id="2" pos="6221" userDrawn="1">
          <p15:clr>
            <a:srgbClr val="A4A3A4"/>
          </p15:clr>
        </p15:guide>
        <p15:guide id="4" pos="438" userDrawn="1">
          <p15:clr>
            <a:srgbClr val="A4A3A4"/>
          </p15:clr>
        </p15:guide>
        <p15:guide id="8" orient="horz" pos="1729" userDrawn="1">
          <p15:clr>
            <a:srgbClr val="A4A3A4"/>
          </p15:clr>
        </p15:guide>
        <p15:guide id="9" orient="horz" pos="300" userDrawn="1">
          <p15:clr>
            <a:srgbClr val="A4A3A4"/>
          </p15:clr>
        </p15:guide>
        <p15:guide id="11" pos="4634" userDrawn="1">
          <p15:clr>
            <a:srgbClr val="A4A3A4"/>
          </p15:clr>
        </p15:guide>
        <p15:guide id="12" pos="1549" userDrawn="1">
          <p15:clr>
            <a:srgbClr val="A4A3A4"/>
          </p15:clr>
        </p15:guide>
        <p15:guide id="13" orient="horz" pos="3770" userDrawn="1">
          <p15:clr>
            <a:srgbClr val="A4A3A4"/>
          </p15:clr>
        </p15:guide>
        <p15:guide id="14" orient="horz" pos="3475" userDrawn="1">
          <p15:clr>
            <a:srgbClr val="A4A3A4"/>
          </p15:clr>
        </p15:guide>
        <p15:guide id="19" pos="5065" userDrawn="1">
          <p15:clr>
            <a:srgbClr val="A4A3A4"/>
          </p15:clr>
        </p15:guide>
        <p15:guide id="20" pos="370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C1AB"/>
    <a:srgbClr val="1A365D"/>
    <a:srgbClr val="F1A772"/>
    <a:srgbClr val="ECC0A8"/>
    <a:srgbClr val="6B87B9"/>
    <a:srgbClr val="EDCEBD"/>
    <a:srgbClr val="E7A75B"/>
    <a:srgbClr val="E8C1AC"/>
    <a:srgbClr val="FFBA07"/>
    <a:srgbClr val="D2917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58" autoAdjust="0"/>
    <p:restoredTop sz="94660"/>
  </p:normalViewPr>
  <p:slideViewPr>
    <p:cSldViewPr snapToGrid="0" showGuides="1">
      <p:cViewPr>
        <p:scale>
          <a:sx n="50" d="100"/>
          <a:sy n="50" d="100"/>
        </p:scale>
        <p:origin x="2384" y="1364"/>
      </p:cViewPr>
      <p:guideLst>
        <p:guide orient="horz" pos="3521"/>
        <p:guide pos="6221"/>
        <p:guide pos="438"/>
        <p:guide orient="horz" pos="1729"/>
        <p:guide orient="horz" pos="300"/>
        <p:guide pos="4634"/>
        <p:guide pos="1549"/>
        <p:guide orient="horz" pos="3770"/>
        <p:guide orient="horz" pos="3475"/>
        <p:guide pos="5065"/>
        <p:guide pos="3704"/>
      </p:guideLst>
    </p:cSldViewPr>
  </p:slideViewPr>
  <p:notesTextViewPr>
    <p:cViewPr>
      <p:scale>
        <a:sx n="1" d="1"/>
        <a:sy n="1" d="1"/>
      </p:scale>
      <p:origin x="0" y="0"/>
    </p:cViewPr>
  </p:notesTextViewPr>
  <p:sorterViewPr>
    <p:cViewPr>
      <p:scale>
        <a:sx n="25" d="100"/>
        <a:sy n="25" d="100"/>
      </p:scale>
      <p:origin x="0" y="-264"/>
    </p:cViewPr>
  </p:sorterViewPr>
  <p:notesViewPr>
    <p:cSldViewPr snapToGrid="0" showGuides="1">
      <p:cViewPr varScale="1">
        <p:scale>
          <a:sx n="45" d="100"/>
          <a:sy n="45" d="100"/>
        </p:scale>
        <p:origin x="2142"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921BBC54-6D89-786A-7EF5-A313B12135D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B579505E-17B7-4A7C-DB14-AE5228D8217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D8E0FC8-3DCB-4E57-B63B-CA9335D8EBF2}" type="datetimeFigureOut">
              <a:rPr lang="zh-CN" altLang="en-US" smtClean="0"/>
              <a:t>2022/7/27</a:t>
            </a:fld>
            <a:endParaRPr lang="zh-CN" altLang="en-US"/>
          </a:p>
        </p:txBody>
      </p:sp>
      <p:sp>
        <p:nvSpPr>
          <p:cNvPr id="4" name="页脚占位符 3">
            <a:extLst>
              <a:ext uri="{FF2B5EF4-FFF2-40B4-BE49-F238E27FC236}">
                <a16:creationId xmlns:a16="http://schemas.microsoft.com/office/drawing/2014/main" id="{86BE0A95-662B-D523-B0CE-A2D503EA76A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CCDB2312-EEA1-4D63-7667-3C18B4677DF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8536C71-BC10-4F33-A096-0641BF7B129C}" type="slidenum">
              <a:rPr lang="zh-CN" altLang="en-US" smtClean="0"/>
              <a:t>‹#›</a:t>
            </a:fld>
            <a:endParaRPr lang="zh-CN" altLang="en-US"/>
          </a:p>
        </p:txBody>
      </p:sp>
    </p:spTree>
    <p:extLst>
      <p:ext uri="{BB962C8B-B14F-4D97-AF65-F5344CB8AC3E}">
        <p14:creationId xmlns:p14="http://schemas.microsoft.com/office/powerpoint/2010/main" val="21252033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13BD7A-B3F4-44A4-9EB7-D418DEA70AB7}" type="datetimeFigureOut">
              <a:rPr lang="zh-CN" altLang="en-US" smtClean="0"/>
              <a:t>2022/7/27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6EBBF4-A4F5-4218-9711-913CD729697A}" type="slidenum">
              <a:rPr lang="zh-CN" altLang="en-US" smtClean="0"/>
              <a:t>‹#›</a:t>
            </a:fld>
            <a:endParaRPr lang="zh-CN" altLang="en-US"/>
          </a:p>
        </p:txBody>
      </p:sp>
    </p:spTree>
    <p:extLst>
      <p:ext uri="{BB962C8B-B14F-4D97-AF65-F5344CB8AC3E}">
        <p14:creationId xmlns:p14="http://schemas.microsoft.com/office/powerpoint/2010/main" val="2914153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1</a:t>
            </a:fld>
            <a:endParaRPr lang="zh-CN" altLang="en-US"/>
          </a:p>
        </p:txBody>
      </p:sp>
    </p:spTree>
    <p:extLst>
      <p:ext uri="{BB962C8B-B14F-4D97-AF65-F5344CB8AC3E}">
        <p14:creationId xmlns:p14="http://schemas.microsoft.com/office/powerpoint/2010/main" val="982218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06AED6-5620-4CD7-BA1E-1A82D96F370B}" type="slidenum">
              <a:rPr lang="zh-CN" altLang="en-US" smtClean="0"/>
              <a:t>10</a:t>
            </a:fld>
            <a:endParaRPr lang="zh-CN" altLang="en-US"/>
          </a:p>
        </p:txBody>
      </p:sp>
    </p:spTree>
    <p:extLst>
      <p:ext uri="{BB962C8B-B14F-4D97-AF65-F5344CB8AC3E}">
        <p14:creationId xmlns:p14="http://schemas.microsoft.com/office/powerpoint/2010/main" val="724194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06AED6-5620-4CD7-BA1E-1A82D96F370B}" type="slidenum">
              <a:rPr lang="zh-CN" altLang="en-US" smtClean="0"/>
              <a:t>11</a:t>
            </a:fld>
            <a:endParaRPr lang="zh-CN" altLang="en-US"/>
          </a:p>
        </p:txBody>
      </p:sp>
    </p:spTree>
    <p:extLst>
      <p:ext uri="{BB962C8B-B14F-4D97-AF65-F5344CB8AC3E}">
        <p14:creationId xmlns:p14="http://schemas.microsoft.com/office/powerpoint/2010/main" val="29586409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06AED6-5620-4CD7-BA1E-1A82D96F370B}" type="slidenum">
              <a:rPr lang="zh-CN" altLang="en-US" smtClean="0"/>
              <a:t>12</a:t>
            </a:fld>
            <a:endParaRPr lang="zh-CN" altLang="en-US"/>
          </a:p>
        </p:txBody>
      </p:sp>
    </p:spTree>
    <p:extLst>
      <p:ext uri="{BB962C8B-B14F-4D97-AF65-F5344CB8AC3E}">
        <p14:creationId xmlns:p14="http://schemas.microsoft.com/office/powerpoint/2010/main" val="13303348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06AED6-5620-4CD7-BA1E-1A82D96F370B}" type="slidenum">
              <a:rPr lang="zh-CN" altLang="en-US" smtClean="0"/>
              <a:t>13</a:t>
            </a:fld>
            <a:endParaRPr lang="zh-CN" altLang="en-US"/>
          </a:p>
        </p:txBody>
      </p:sp>
    </p:spTree>
    <p:extLst>
      <p:ext uri="{BB962C8B-B14F-4D97-AF65-F5344CB8AC3E}">
        <p14:creationId xmlns:p14="http://schemas.microsoft.com/office/powerpoint/2010/main" val="2929778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06AED6-5620-4CD7-BA1E-1A82D96F370B}" type="slidenum">
              <a:rPr lang="zh-CN" altLang="en-US" smtClean="0"/>
              <a:t>14</a:t>
            </a:fld>
            <a:endParaRPr lang="zh-CN" altLang="en-US"/>
          </a:p>
        </p:txBody>
      </p:sp>
    </p:spTree>
    <p:extLst>
      <p:ext uri="{BB962C8B-B14F-4D97-AF65-F5344CB8AC3E}">
        <p14:creationId xmlns:p14="http://schemas.microsoft.com/office/powerpoint/2010/main" val="3290531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06AED6-5620-4CD7-BA1E-1A82D96F370B}" type="slidenum">
              <a:rPr lang="zh-CN" altLang="en-US" smtClean="0"/>
              <a:t>15</a:t>
            </a:fld>
            <a:endParaRPr lang="zh-CN" altLang="en-US"/>
          </a:p>
        </p:txBody>
      </p:sp>
    </p:spTree>
    <p:extLst>
      <p:ext uri="{BB962C8B-B14F-4D97-AF65-F5344CB8AC3E}">
        <p14:creationId xmlns:p14="http://schemas.microsoft.com/office/powerpoint/2010/main" val="43270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06AED6-5620-4CD7-BA1E-1A82D96F370B}" type="slidenum">
              <a:rPr lang="zh-CN" altLang="en-US" smtClean="0"/>
              <a:t>16</a:t>
            </a:fld>
            <a:endParaRPr lang="zh-CN" altLang="en-US"/>
          </a:p>
        </p:txBody>
      </p:sp>
    </p:spTree>
    <p:extLst>
      <p:ext uri="{BB962C8B-B14F-4D97-AF65-F5344CB8AC3E}">
        <p14:creationId xmlns:p14="http://schemas.microsoft.com/office/powerpoint/2010/main" val="1733074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06AED6-5620-4CD7-BA1E-1A82D96F370B}" type="slidenum">
              <a:rPr lang="zh-CN" altLang="en-US" smtClean="0"/>
              <a:t>17</a:t>
            </a:fld>
            <a:endParaRPr lang="zh-CN" altLang="en-US"/>
          </a:p>
        </p:txBody>
      </p:sp>
    </p:spTree>
    <p:extLst>
      <p:ext uri="{BB962C8B-B14F-4D97-AF65-F5344CB8AC3E}">
        <p14:creationId xmlns:p14="http://schemas.microsoft.com/office/powerpoint/2010/main" val="29452295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18</a:t>
            </a:fld>
            <a:endParaRPr lang="zh-CN" altLang="en-US"/>
          </a:p>
        </p:txBody>
      </p:sp>
    </p:spTree>
    <p:extLst>
      <p:ext uri="{BB962C8B-B14F-4D97-AF65-F5344CB8AC3E}">
        <p14:creationId xmlns:p14="http://schemas.microsoft.com/office/powerpoint/2010/main" val="22411875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506AED6-5620-4CD7-BA1E-1A82D96F370B}" type="slidenum">
              <a:rPr lang="zh-CN" altLang="en-US" smtClean="0"/>
              <a:t>19</a:t>
            </a:fld>
            <a:endParaRPr lang="zh-CN" altLang="en-US"/>
          </a:p>
        </p:txBody>
      </p:sp>
    </p:spTree>
    <p:extLst>
      <p:ext uri="{BB962C8B-B14F-4D97-AF65-F5344CB8AC3E}">
        <p14:creationId xmlns:p14="http://schemas.microsoft.com/office/powerpoint/2010/main" val="1475149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2</a:t>
            </a:fld>
            <a:endParaRPr lang="zh-CN" altLang="en-US"/>
          </a:p>
        </p:txBody>
      </p:sp>
    </p:spTree>
    <p:extLst>
      <p:ext uri="{BB962C8B-B14F-4D97-AF65-F5344CB8AC3E}">
        <p14:creationId xmlns:p14="http://schemas.microsoft.com/office/powerpoint/2010/main" val="24501302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20</a:t>
            </a:fld>
            <a:endParaRPr lang="zh-CN" altLang="en-US"/>
          </a:p>
        </p:txBody>
      </p:sp>
    </p:spTree>
    <p:extLst>
      <p:ext uri="{BB962C8B-B14F-4D97-AF65-F5344CB8AC3E}">
        <p14:creationId xmlns:p14="http://schemas.microsoft.com/office/powerpoint/2010/main" val="33681461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21</a:t>
            </a:fld>
            <a:endParaRPr lang="zh-CN" altLang="en-US"/>
          </a:p>
        </p:txBody>
      </p:sp>
    </p:spTree>
    <p:extLst>
      <p:ext uri="{BB962C8B-B14F-4D97-AF65-F5344CB8AC3E}">
        <p14:creationId xmlns:p14="http://schemas.microsoft.com/office/powerpoint/2010/main" val="20807233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22</a:t>
            </a:fld>
            <a:endParaRPr lang="zh-CN" altLang="en-US"/>
          </a:p>
        </p:txBody>
      </p:sp>
    </p:spTree>
    <p:extLst>
      <p:ext uri="{BB962C8B-B14F-4D97-AF65-F5344CB8AC3E}">
        <p14:creationId xmlns:p14="http://schemas.microsoft.com/office/powerpoint/2010/main" val="21484444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23</a:t>
            </a:fld>
            <a:endParaRPr lang="zh-CN" altLang="en-US"/>
          </a:p>
        </p:txBody>
      </p:sp>
    </p:spTree>
    <p:extLst>
      <p:ext uri="{BB962C8B-B14F-4D97-AF65-F5344CB8AC3E}">
        <p14:creationId xmlns:p14="http://schemas.microsoft.com/office/powerpoint/2010/main" val="6651642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24</a:t>
            </a:fld>
            <a:endParaRPr lang="zh-CN" altLang="en-US"/>
          </a:p>
        </p:txBody>
      </p:sp>
    </p:spTree>
    <p:extLst>
      <p:ext uri="{BB962C8B-B14F-4D97-AF65-F5344CB8AC3E}">
        <p14:creationId xmlns:p14="http://schemas.microsoft.com/office/powerpoint/2010/main" val="35009377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25</a:t>
            </a:fld>
            <a:endParaRPr lang="zh-CN" altLang="en-US"/>
          </a:p>
        </p:txBody>
      </p:sp>
    </p:spTree>
    <p:extLst>
      <p:ext uri="{BB962C8B-B14F-4D97-AF65-F5344CB8AC3E}">
        <p14:creationId xmlns:p14="http://schemas.microsoft.com/office/powerpoint/2010/main" val="35174605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26</a:t>
            </a:fld>
            <a:endParaRPr lang="zh-CN" altLang="en-US"/>
          </a:p>
        </p:txBody>
      </p:sp>
    </p:spTree>
    <p:extLst>
      <p:ext uri="{BB962C8B-B14F-4D97-AF65-F5344CB8AC3E}">
        <p14:creationId xmlns:p14="http://schemas.microsoft.com/office/powerpoint/2010/main" val="35034737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27</a:t>
            </a:fld>
            <a:endParaRPr lang="zh-CN" altLang="en-US"/>
          </a:p>
        </p:txBody>
      </p:sp>
    </p:spTree>
    <p:extLst>
      <p:ext uri="{BB962C8B-B14F-4D97-AF65-F5344CB8AC3E}">
        <p14:creationId xmlns:p14="http://schemas.microsoft.com/office/powerpoint/2010/main" val="25173241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28</a:t>
            </a:fld>
            <a:endParaRPr lang="zh-CN" altLang="en-US"/>
          </a:p>
        </p:txBody>
      </p:sp>
    </p:spTree>
    <p:extLst>
      <p:ext uri="{BB962C8B-B14F-4D97-AF65-F5344CB8AC3E}">
        <p14:creationId xmlns:p14="http://schemas.microsoft.com/office/powerpoint/2010/main" val="34159216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29</a:t>
            </a:fld>
            <a:endParaRPr lang="zh-CN" altLang="en-US"/>
          </a:p>
        </p:txBody>
      </p:sp>
    </p:spTree>
    <p:extLst>
      <p:ext uri="{BB962C8B-B14F-4D97-AF65-F5344CB8AC3E}">
        <p14:creationId xmlns:p14="http://schemas.microsoft.com/office/powerpoint/2010/main" val="3725423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3</a:t>
            </a:fld>
            <a:endParaRPr lang="zh-CN" altLang="en-US"/>
          </a:p>
        </p:txBody>
      </p:sp>
    </p:spTree>
    <p:extLst>
      <p:ext uri="{BB962C8B-B14F-4D97-AF65-F5344CB8AC3E}">
        <p14:creationId xmlns:p14="http://schemas.microsoft.com/office/powerpoint/2010/main" val="9796494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30</a:t>
            </a:fld>
            <a:endParaRPr lang="zh-CN" altLang="en-US"/>
          </a:p>
        </p:txBody>
      </p:sp>
    </p:spTree>
    <p:extLst>
      <p:ext uri="{BB962C8B-B14F-4D97-AF65-F5344CB8AC3E}">
        <p14:creationId xmlns:p14="http://schemas.microsoft.com/office/powerpoint/2010/main" val="32976906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31</a:t>
            </a:fld>
            <a:endParaRPr lang="zh-CN" altLang="en-US"/>
          </a:p>
        </p:txBody>
      </p:sp>
    </p:spTree>
    <p:extLst>
      <p:ext uri="{BB962C8B-B14F-4D97-AF65-F5344CB8AC3E}">
        <p14:creationId xmlns:p14="http://schemas.microsoft.com/office/powerpoint/2010/main" val="27923233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32</a:t>
            </a:fld>
            <a:endParaRPr lang="zh-CN" altLang="en-US"/>
          </a:p>
        </p:txBody>
      </p:sp>
    </p:spTree>
    <p:extLst>
      <p:ext uri="{BB962C8B-B14F-4D97-AF65-F5344CB8AC3E}">
        <p14:creationId xmlns:p14="http://schemas.microsoft.com/office/powerpoint/2010/main" val="2011731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4</a:t>
            </a:fld>
            <a:endParaRPr lang="zh-CN" altLang="en-US"/>
          </a:p>
        </p:txBody>
      </p:sp>
    </p:spTree>
    <p:extLst>
      <p:ext uri="{BB962C8B-B14F-4D97-AF65-F5344CB8AC3E}">
        <p14:creationId xmlns:p14="http://schemas.microsoft.com/office/powerpoint/2010/main" val="1823295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5</a:t>
            </a:fld>
            <a:endParaRPr lang="zh-CN" altLang="en-US"/>
          </a:p>
        </p:txBody>
      </p:sp>
    </p:spTree>
    <p:extLst>
      <p:ext uri="{BB962C8B-B14F-4D97-AF65-F5344CB8AC3E}">
        <p14:creationId xmlns:p14="http://schemas.microsoft.com/office/powerpoint/2010/main" val="2007669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6</a:t>
            </a:fld>
            <a:endParaRPr lang="zh-CN" altLang="en-US"/>
          </a:p>
        </p:txBody>
      </p:sp>
    </p:spTree>
    <p:extLst>
      <p:ext uri="{BB962C8B-B14F-4D97-AF65-F5344CB8AC3E}">
        <p14:creationId xmlns:p14="http://schemas.microsoft.com/office/powerpoint/2010/main" val="3781133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7</a:t>
            </a:fld>
            <a:endParaRPr lang="zh-CN" altLang="en-US"/>
          </a:p>
        </p:txBody>
      </p:sp>
    </p:spTree>
    <p:extLst>
      <p:ext uri="{BB962C8B-B14F-4D97-AF65-F5344CB8AC3E}">
        <p14:creationId xmlns:p14="http://schemas.microsoft.com/office/powerpoint/2010/main" val="1495446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8</a:t>
            </a:fld>
            <a:endParaRPr lang="zh-CN" altLang="en-US"/>
          </a:p>
        </p:txBody>
      </p:sp>
    </p:spTree>
    <p:extLst>
      <p:ext uri="{BB962C8B-B14F-4D97-AF65-F5344CB8AC3E}">
        <p14:creationId xmlns:p14="http://schemas.microsoft.com/office/powerpoint/2010/main" val="11389605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E6EBBF4-A4F5-4218-9711-913CD729697A}" type="slidenum">
              <a:rPr lang="zh-CN" altLang="en-US" smtClean="0"/>
              <a:t>9</a:t>
            </a:fld>
            <a:endParaRPr lang="zh-CN" altLang="en-US"/>
          </a:p>
        </p:txBody>
      </p:sp>
    </p:spTree>
    <p:extLst>
      <p:ext uri="{BB962C8B-B14F-4D97-AF65-F5344CB8AC3E}">
        <p14:creationId xmlns:p14="http://schemas.microsoft.com/office/powerpoint/2010/main" val="42630149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8F144649-A21E-E94A-3EDC-DE5CC4949694}"/>
              </a:ext>
            </a:extLst>
          </p:cNvPr>
          <p:cNvSpPr/>
          <p:nvPr userDrawn="1"/>
        </p:nvSpPr>
        <p:spPr>
          <a:xfrm>
            <a:off x="0" y="0"/>
            <a:ext cx="12192000" cy="6858000"/>
          </a:xfrm>
          <a:prstGeom prst="rect">
            <a:avLst/>
          </a:prstGeom>
          <a:gradFill>
            <a:gsLst>
              <a:gs pos="0">
                <a:srgbClr val="FAA258">
                  <a:alpha val="80000"/>
                </a:srgbClr>
              </a:gs>
              <a:gs pos="100000">
                <a:srgbClr val="D3A98D">
                  <a:alpha val="7000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843436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1">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96057395-696C-9123-0446-F2132F3073D9}"/>
              </a:ext>
            </a:extLst>
          </p:cNvPr>
          <p:cNvSpPr/>
          <p:nvPr userDrawn="1"/>
        </p:nvSpPr>
        <p:spPr>
          <a:xfrm>
            <a:off x="1640883"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BF4583C-85E8-CEEB-B480-511423C3DBF6}"/>
              </a:ext>
            </a:extLst>
          </p:cNvPr>
          <p:cNvPicPr>
            <a:picLocks noChangeAspect="1"/>
          </p:cNvPicPr>
          <p:nvPr userDrawn="1"/>
        </p:nvPicPr>
        <p:blipFill>
          <a:blip r:embed="rId2"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721960" y="6147328"/>
            <a:ext cx="321398" cy="321398"/>
          </a:xfrm>
          <a:prstGeom prst="rect">
            <a:avLst/>
          </a:prstGeom>
          <a:ln>
            <a:noFill/>
          </a:ln>
        </p:spPr>
      </p:pic>
      <p:sp>
        <p:nvSpPr>
          <p:cNvPr id="5" name="椭圆 4">
            <a:extLst>
              <a:ext uri="{FF2B5EF4-FFF2-40B4-BE49-F238E27FC236}">
                <a16:creationId xmlns:a16="http://schemas.microsoft.com/office/drawing/2014/main" id="{B8051FE0-DABE-C852-9D13-8A11F88FDF1E}"/>
              </a:ext>
            </a:extLst>
          </p:cNvPr>
          <p:cNvSpPr/>
          <p:nvPr userDrawn="1"/>
        </p:nvSpPr>
        <p:spPr>
          <a:xfrm>
            <a:off x="985938"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2C18BE16-3F63-DA14-02AE-1D89BB610BB9}"/>
              </a:ext>
            </a:extLst>
          </p:cNvPr>
          <p:cNvPicPr>
            <a:picLocks noChangeAspect="1"/>
          </p:cNvPicPr>
          <p:nvPr userDrawn="1"/>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067514" y="6147827"/>
            <a:ext cx="320400" cy="320400"/>
          </a:xfrm>
          <a:prstGeom prst="rect">
            <a:avLst/>
          </a:prstGeom>
          <a:ln>
            <a:noFill/>
          </a:ln>
        </p:spPr>
      </p:pic>
      <p:sp>
        <p:nvSpPr>
          <p:cNvPr id="7" name="椭圆 6">
            <a:extLst>
              <a:ext uri="{FF2B5EF4-FFF2-40B4-BE49-F238E27FC236}">
                <a16:creationId xmlns:a16="http://schemas.microsoft.com/office/drawing/2014/main" id="{2064DFD8-836E-1BB6-B8A2-FB75EB6FD481}"/>
              </a:ext>
            </a:extLst>
          </p:cNvPr>
          <p:cNvSpPr/>
          <p:nvPr userDrawn="1"/>
        </p:nvSpPr>
        <p:spPr>
          <a:xfrm>
            <a:off x="330993"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32AB9DA7-C52E-6697-9F48-876ACFA712E0}"/>
              </a:ext>
            </a:extLst>
          </p:cNvPr>
          <p:cNvPicPr>
            <a:picLocks noChangeAspect="1"/>
          </p:cNvPicPr>
          <p:nvPr userDrawn="1"/>
        </p:nvPicPr>
        <p:blipFill>
          <a:blip r:embed="rId4"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412569" y="6147827"/>
            <a:ext cx="320400" cy="320400"/>
          </a:xfrm>
          <a:prstGeom prst="rect">
            <a:avLst/>
          </a:prstGeom>
          <a:ln>
            <a:noFill/>
          </a:ln>
        </p:spPr>
      </p:pic>
      <p:sp>
        <p:nvSpPr>
          <p:cNvPr id="9" name="文本框 8">
            <a:extLst>
              <a:ext uri="{FF2B5EF4-FFF2-40B4-BE49-F238E27FC236}">
                <a16:creationId xmlns:a16="http://schemas.microsoft.com/office/drawing/2014/main" id="{DC0B4934-E1F9-4511-2771-BB8388CF9D04}"/>
              </a:ext>
            </a:extLst>
          </p:cNvPr>
          <p:cNvSpPr txBox="1"/>
          <p:nvPr userDrawn="1"/>
        </p:nvSpPr>
        <p:spPr>
          <a:xfrm>
            <a:off x="623623" y="2666736"/>
            <a:ext cx="1436397"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思源黑体 CN Heavy" panose="020B0A00000000000000" pitchFamily="34" charset="-122"/>
                <a:ea typeface="思源黑体 CN Heavy" panose="020B0A00000000000000" pitchFamily="34" charset="-122"/>
              </a:rPr>
              <a:t>教育</a:t>
            </a:r>
          </a:p>
          <a:p>
            <a:pPr>
              <a:lnSpc>
                <a:spcPct val="120000"/>
              </a:lnSpc>
            </a:pPr>
            <a:r>
              <a:rPr lang="en-US" altLang="zh-CN" sz="1400" spc="120">
                <a:solidFill>
                  <a:schemeClr val="bg2">
                    <a:lumMod val="25000"/>
                  </a:schemeClr>
                </a:solidFill>
                <a:latin typeface="思源黑体 CN Heavy" panose="020B0A00000000000000" pitchFamily="34" charset="-122"/>
                <a:ea typeface="思源黑体 CN Heavy" panose="020B0A00000000000000" pitchFamily="34" charset="-122"/>
              </a:rPr>
              <a:t>EDUCATION</a:t>
            </a:r>
            <a:endParaRPr lang="zh-CN" altLang="en-US" sz="1400" spc="120">
              <a:solidFill>
                <a:schemeClr val="bg2">
                  <a:lumMod val="25000"/>
                </a:schemeClr>
              </a:solidFill>
              <a:latin typeface="思源黑体 CN Heavy" panose="020B0A00000000000000" pitchFamily="34" charset="-122"/>
              <a:ea typeface="思源黑体 CN Heavy" panose="020B0A00000000000000" pitchFamily="34" charset="-122"/>
            </a:endParaRPr>
          </a:p>
        </p:txBody>
      </p:sp>
      <p:sp>
        <p:nvSpPr>
          <p:cNvPr id="10" name="矩形: 圆角 9">
            <a:extLst>
              <a:ext uri="{FF2B5EF4-FFF2-40B4-BE49-F238E27FC236}">
                <a16:creationId xmlns:a16="http://schemas.microsoft.com/office/drawing/2014/main" id="{FBDAF62E-F031-42AA-E37C-EBCC44689737}"/>
              </a:ext>
            </a:extLst>
          </p:cNvPr>
          <p:cNvSpPr/>
          <p:nvPr userDrawn="1"/>
        </p:nvSpPr>
        <p:spPr>
          <a:xfrm>
            <a:off x="518216" y="1884920"/>
            <a:ext cx="1423543" cy="591764"/>
          </a:xfrm>
          <a:prstGeom prst="roundRect">
            <a:avLst/>
          </a:pr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4814B01A-9FD4-34ED-21E2-68BE150EF029}"/>
              </a:ext>
            </a:extLst>
          </p:cNvPr>
          <p:cNvSpPr txBox="1"/>
          <p:nvPr userDrawn="1"/>
        </p:nvSpPr>
        <p:spPr>
          <a:xfrm>
            <a:off x="641102" y="1970995"/>
            <a:ext cx="1300657" cy="435889"/>
          </a:xfrm>
          <a:prstGeom prst="rect">
            <a:avLst/>
          </a:prstGeom>
          <a:noFill/>
        </p:spPr>
        <p:txBody>
          <a:bodyPr wrap="square" rtlCol="0">
            <a:spAutoFit/>
          </a:bodyPr>
          <a:lstStyle/>
          <a:p>
            <a:pPr>
              <a:lnSpc>
                <a:spcPct val="120000"/>
              </a:lnSpc>
            </a:pPr>
            <a:r>
              <a:rPr lang="en-US" altLang="zh-CN" sz="2000" spc="120">
                <a:solidFill>
                  <a:schemeClr val="bg2">
                    <a:lumMod val="25000"/>
                  </a:schemeClr>
                </a:solidFill>
                <a:latin typeface="+mj-ea"/>
                <a:ea typeface="+mj-ea"/>
              </a:rPr>
              <a:t>ABOUT</a:t>
            </a:r>
            <a:endParaRPr lang="zh-CN" altLang="en-US" sz="2000" spc="120">
              <a:solidFill>
                <a:schemeClr val="bg2">
                  <a:lumMod val="25000"/>
                </a:schemeClr>
              </a:solidFill>
              <a:latin typeface="+mj-ea"/>
              <a:ea typeface="+mj-ea"/>
            </a:endParaRPr>
          </a:p>
        </p:txBody>
      </p:sp>
      <p:sp>
        <p:nvSpPr>
          <p:cNvPr id="12" name="文本框 11">
            <a:extLst>
              <a:ext uri="{FF2B5EF4-FFF2-40B4-BE49-F238E27FC236}">
                <a16:creationId xmlns:a16="http://schemas.microsoft.com/office/drawing/2014/main" id="{EAFC28CA-4A8B-FA3E-BDE5-40F99AF356BB}"/>
              </a:ext>
            </a:extLst>
          </p:cNvPr>
          <p:cNvSpPr txBox="1"/>
          <p:nvPr userDrawn="1"/>
        </p:nvSpPr>
        <p:spPr>
          <a:xfrm>
            <a:off x="636324" y="3306657"/>
            <a:ext cx="1564838"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思源黑体 CN Heavy" panose="020B0A00000000000000" pitchFamily="34" charset="-122"/>
                <a:ea typeface="思源黑体 CN Heavy" panose="020B0A00000000000000" pitchFamily="34" charset="-122"/>
              </a:rPr>
              <a:t>经验</a:t>
            </a:r>
            <a:r>
              <a:rPr lang="en-US" altLang="zh-CN" sz="1400" spc="120">
                <a:solidFill>
                  <a:schemeClr val="bg2">
                    <a:lumMod val="25000"/>
                  </a:schemeClr>
                </a:solidFill>
                <a:latin typeface="思源黑体 CN Heavy" panose="020B0A00000000000000" pitchFamily="34" charset="-122"/>
                <a:ea typeface="思源黑体 CN Heavy" panose="020B0A00000000000000" pitchFamily="34" charset="-122"/>
              </a:rPr>
              <a:t>EXPERIENCE</a:t>
            </a:r>
            <a:endParaRPr lang="zh-CN" altLang="en-US" sz="1400" spc="120">
              <a:solidFill>
                <a:schemeClr val="bg2">
                  <a:lumMod val="25000"/>
                </a:schemeClr>
              </a:solidFill>
              <a:latin typeface="思源黑体 CN Heavy" panose="020B0A00000000000000" pitchFamily="34" charset="-122"/>
              <a:ea typeface="思源黑体 CN Heavy" panose="020B0A00000000000000" pitchFamily="34" charset="-122"/>
            </a:endParaRPr>
          </a:p>
        </p:txBody>
      </p:sp>
      <p:sp>
        <p:nvSpPr>
          <p:cNvPr id="14" name="文本框 13">
            <a:extLst>
              <a:ext uri="{FF2B5EF4-FFF2-40B4-BE49-F238E27FC236}">
                <a16:creationId xmlns:a16="http://schemas.microsoft.com/office/drawing/2014/main" id="{4C86D920-D3D0-F2CD-5D51-670E4184C865}"/>
              </a:ext>
            </a:extLst>
          </p:cNvPr>
          <p:cNvSpPr txBox="1"/>
          <p:nvPr userDrawn="1"/>
        </p:nvSpPr>
        <p:spPr>
          <a:xfrm>
            <a:off x="636324" y="3946578"/>
            <a:ext cx="106962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思源黑体 CN Heavy" panose="020B0A00000000000000" pitchFamily="34" charset="-122"/>
                <a:ea typeface="思源黑体 CN Heavy" panose="020B0A00000000000000" pitchFamily="34" charset="-122"/>
              </a:rPr>
              <a:t>技能</a:t>
            </a:r>
            <a:r>
              <a:rPr lang="en-US" altLang="zh-CN" sz="1400" spc="120">
                <a:solidFill>
                  <a:schemeClr val="bg2">
                    <a:lumMod val="25000"/>
                  </a:schemeClr>
                </a:solidFill>
                <a:latin typeface="思源黑体 CN Heavy" panose="020B0A00000000000000" pitchFamily="34" charset="-122"/>
                <a:ea typeface="思源黑体 CN Heavy" panose="020B0A00000000000000" pitchFamily="34" charset="-122"/>
              </a:rPr>
              <a:t>SKILLS</a:t>
            </a:r>
            <a:endParaRPr lang="zh-CN" altLang="en-US" sz="1400" spc="120">
              <a:solidFill>
                <a:schemeClr val="bg2">
                  <a:lumMod val="25000"/>
                </a:schemeClr>
              </a:solidFill>
              <a:latin typeface="思源黑体 CN Heavy" panose="020B0A00000000000000" pitchFamily="34" charset="-122"/>
              <a:ea typeface="思源黑体 CN Heavy" panose="020B0A00000000000000" pitchFamily="34" charset="-122"/>
            </a:endParaRPr>
          </a:p>
        </p:txBody>
      </p:sp>
      <p:sp>
        <p:nvSpPr>
          <p:cNvPr id="15" name="文本框 14">
            <a:extLst>
              <a:ext uri="{FF2B5EF4-FFF2-40B4-BE49-F238E27FC236}">
                <a16:creationId xmlns:a16="http://schemas.microsoft.com/office/drawing/2014/main" id="{6CABFBCB-D732-800F-FF96-4EEB9C758DF1}"/>
              </a:ext>
            </a:extLst>
          </p:cNvPr>
          <p:cNvSpPr txBox="1"/>
          <p:nvPr userDrawn="1"/>
        </p:nvSpPr>
        <p:spPr>
          <a:xfrm>
            <a:off x="623623" y="4586499"/>
            <a:ext cx="169769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思源黑体 CN Heavy" panose="020B0A00000000000000" pitchFamily="34" charset="-122"/>
                <a:ea typeface="思源黑体 CN Heavy" panose="020B0A00000000000000" pitchFamily="34" charset="-122"/>
              </a:rPr>
              <a:t>荣誉</a:t>
            </a:r>
            <a:endParaRPr lang="en-US" altLang="zh-CN" sz="1400" spc="120">
              <a:solidFill>
                <a:schemeClr val="bg2">
                  <a:lumMod val="25000"/>
                </a:schemeClr>
              </a:solidFill>
              <a:latin typeface="思源黑体 CN Heavy" panose="020B0A00000000000000" pitchFamily="34" charset="-122"/>
              <a:ea typeface="思源黑体 CN Heavy" panose="020B0A00000000000000" pitchFamily="34" charset="-122"/>
            </a:endParaRPr>
          </a:p>
          <a:p>
            <a:pPr>
              <a:lnSpc>
                <a:spcPct val="120000"/>
              </a:lnSpc>
            </a:pPr>
            <a:r>
              <a:rPr lang="en-US" altLang="zh-CN" sz="1400" spc="120">
                <a:solidFill>
                  <a:schemeClr val="bg2">
                    <a:lumMod val="25000"/>
                  </a:schemeClr>
                </a:solidFill>
                <a:latin typeface="思源黑体 CN Heavy" panose="020B0A00000000000000" pitchFamily="34" charset="-122"/>
                <a:ea typeface="思源黑体 CN Heavy" panose="020B0A00000000000000" pitchFamily="34" charset="-122"/>
              </a:rPr>
              <a:t>THE HONORS</a:t>
            </a:r>
            <a:endParaRPr lang="zh-CN" altLang="en-US" sz="1400" spc="120">
              <a:solidFill>
                <a:schemeClr val="bg2">
                  <a:lumMod val="25000"/>
                </a:schemeClr>
              </a:solidFill>
              <a:latin typeface="思源黑体 CN Heavy" panose="020B0A00000000000000" pitchFamily="34" charset="-122"/>
              <a:ea typeface="思源黑体 CN Heavy" panose="020B0A00000000000000" pitchFamily="34" charset="-122"/>
            </a:endParaRPr>
          </a:p>
        </p:txBody>
      </p:sp>
      <p:sp>
        <p:nvSpPr>
          <p:cNvPr id="16" name="文本框 15">
            <a:extLst>
              <a:ext uri="{FF2B5EF4-FFF2-40B4-BE49-F238E27FC236}">
                <a16:creationId xmlns:a16="http://schemas.microsoft.com/office/drawing/2014/main" id="{29DAC190-54E5-4D35-2F31-F08BC3A3CDC4}"/>
              </a:ext>
            </a:extLst>
          </p:cNvPr>
          <p:cNvSpPr txBox="1"/>
          <p:nvPr userDrawn="1"/>
        </p:nvSpPr>
        <p:spPr>
          <a:xfrm>
            <a:off x="623623" y="5226421"/>
            <a:ext cx="237866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思源黑体 CN Heavy" panose="020B0A00000000000000" pitchFamily="34" charset="-122"/>
                <a:ea typeface="思源黑体 CN Heavy" panose="020B0A00000000000000" pitchFamily="34" charset="-122"/>
              </a:rPr>
              <a:t>未来规划</a:t>
            </a:r>
          </a:p>
          <a:p>
            <a:pPr>
              <a:lnSpc>
                <a:spcPct val="120000"/>
              </a:lnSpc>
            </a:pPr>
            <a:r>
              <a:rPr lang="en-US" altLang="zh-CN" sz="1400" spc="120">
                <a:solidFill>
                  <a:schemeClr val="bg2">
                    <a:lumMod val="25000"/>
                  </a:schemeClr>
                </a:solidFill>
                <a:latin typeface="思源黑体 CN Heavy" panose="020B0A00000000000000" pitchFamily="34" charset="-122"/>
                <a:ea typeface="思源黑体 CN Heavy" panose="020B0A00000000000000" pitchFamily="34" charset="-122"/>
              </a:rPr>
              <a:t>planning</a:t>
            </a:r>
            <a:endParaRPr lang="zh-CN" altLang="en-US" sz="1400" spc="120">
              <a:solidFill>
                <a:schemeClr val="bg2">
                  <a:lumMod val="25000"/>
                </a:schemeClr>
              </a:solidFill>
              <a:latin typeface="思源黑体 CN Heavy" panose="020B0A00000000000000" pitchFamily="34" charset="-122"/>
              <a:ea typeface="思源黑体 CN Heavy" panose="020B0A00000000000000" pitchFamily="34" charset="-122"/>
            </a:endParaRPr>
          </a:p>
        </p:txBody>
      </p:sp>
      <p:sp>
        <p:nvSpPr>
          <p:cNvPr id="21" name="矩形 20">
            <a:extLst>
              <a:ext uri="{FF2B5EF4-FFF2-40B4-BE49-F238E27FC236}">
                <a16:creationId xmlns:a16="http://schemas.microsoft.com/office/drawing/2014/main" id="{D9B92A0A-AE1E-301F-3439-5793FEEF98CB}"/>
              </a:ext>
            </a:extLst>
          </p:cNvPr>
          <p:cNvSpPr/>
          <p:nvPr userDrawn="1"/>
        </p:nvSpPr>
        <p:spPr>
          <a:xfrm>
            <a:off x="2476500" y="0"/>
            <a:ext cx="97155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50638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2">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id="{FBDAF62E-F031-42AA-E37C-EBCC44689737}"/>
              </a:ext>
            </a:extLst>
          </p:cNvPr>
          <p:cNvSpPr/>
          <p:nvPr userDrawn="1"/>
        </p:nvSpPr>
        <p:spPr>
          <a:xfrm>
            <a:off x="518216" y="2693471"/>
            <a:ext cx="1423543" cy="591764"/>
          </a:xfrm>
          <a:prstGeom prst="roundRect">
            <a:avLst/>
          </a:pr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96057395-696C-9123-0446-F2132F3073D9}"/>
              </a:ext>
            </a:extLst>
          </p:cNvPr>
          <p:cNvSpPr/>
          <p:nvPr userDrawn="1"/>
        </p:nvSpPr>
        <p:spPr>
          <a:xfrm>
            <a:off x="1640883"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BF4583C-85E8-CEEB-B480-511423C3DBF6}"/>
              </a:ext>
            </a:extLst>
          </p:cNvPr>
          <p:cNvPicPr>
            <a:picLocks noChangeAspect="1"/>
          </p:cNvPicPr>
          <p:nvPr userDrawn="1"/>
        </p:nvPicPr>
        <p:blipFill>
          <a:blip r:embed="rId2"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721960" y="6147328"/>
            <a:ext cx="321398" cy="321398"/>
          </a:xfrm>
          <a:prstGeom prst="rect">
            <a:avLst/>
          </a:prstGeom>
          <a:ln>
            <a:noFill/>
          </a:ln>
        </p:spPr>
      </p:pic>
      <p:sp>
        <p:nvSpPr>
          <p:cNvPr id="5" name="椭圆 4">
            <a:extLst>
              <a:ext uri="{FF2B5EF4-FFF2-40B4-BE49-F238E27FC236}">
                <a16:creationId xmlns:a16="http://schemas.microsoft.com/office/drawing/2014/main" id="{B8051FE0-DABE-C852-9D13-8A11F88FDF1E}"/>
              </a:ext>
            </a:extLst>
          </p:cNvPr>
          <p:cNvSpPr/>
          <p:nvPr userDrawn="1"/>
        </p:nvSpPr>
        <p:spPr>
          <a:xfrm>
            <a:off x="985938"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2C18BE16-3F63-DA14-02AE-1D89BB610BB9}"/>
              </a:ext>
            </a:extLst>
          </p:cNvPr>
          <p:cNvPicPr>
            <a:picLocks noChangeAspect="1"/>
          </p:cNvPicPr>
          <p:nvPr userDrawn="1"/>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067514" y="6147827"/>
            <a:ext cx="320400" cy="320400"/>
          </a:xfrm>
          <a:prstGeom prst="rect">
            <a:avLst/>
          </a:prstGeom>
          <a:ln>
            <a:noFill/>
          </a:ln>
        </p:spPr>
      </p:pic>
      <p:sp>
        <p:nvSpPr>
          <p:cNvPr id="7" name="椭圆 6">
            <a:extLst>
              <a:ext uri="{FF2B5EF4-FFF2-40B4-BE49-F238E27FC236}">
                <a16:creationId xmlns:a16="http://schemas.microsoft.com/office/drawing/2014/main" id="{2064DFD8-836E-1BB6-B8A2-FB75EB6FD481}"/>
              </a:ext>
            </a:extLst>
          </p:cNvPr>
          <p:cNvSpPr/>
          <p:nvPr userDrawn="1"/>
        </p:nvSpPr>
        <p:spPr>
          <a:xfrm>
            <a:off x="330993"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32AB9DA7-C52E-6697-9F48-876ACFA712E0}"/>
              </a:ext>
            </a:extLst>
          </p:cNvPr>
          <p:cNvPicPr>
            <a:picLocks noChangeAspect="1"/>
          </p:cNvPicPr>
          <p:nvPr userDrawn="1"/>
        </p:nvPicPr>
        <p:blipFill>
          <a:blip r:embed="rId4"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412569" y="6147827"/>
            <a:ext cx="320400" cy="320400"/>
          </a:xfrm>
          <a:prstGeom prst="rect">
            <a:avLst/>
          </a:prstGeom>
          <a:ln>
            <a:noFill/>
          </a:ln>
        </p:spPr>
      </p:pic>
      <p:sp>
        <p:nvSpPr>
          <p:cNvPr id="9" name="文本框 8">
            <a:extLst>
              <a:ext uri="{FF2B5EF4-FFF2-40B4-BE49-F238E27FC236}">
                <a16:creationId xmlns:a16="http://schemas.microsoft.com/office/drawing/2014/main" id="{DC0B4934-E1F9-4511-2771-BB8388CF9D04}"/>
              </a:ext>
            </a:extLst>
          </p:cNvPr>
          <p:cNvSpPr txBox="1"/>
          <p:nvPr userDrawn="1"/>
        </p:nvSpPr>
        <p:spPr>
          <a:xfrm>
            <a:off x="623623" y="2666736"/>
            <a:ext cx="1436397"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教育</a:t>
            </a:r>
          </a:p>
          <a:p>
            <a:pPr>
              <a:lnSpc>
                <a:spcPct val="120000"/>
              </a:lnSpc>
            </a:pPr>
            <a:r>
              <a:rPr lang="en-US" altLang="zh-CN" sz="1400" spc="120">
                <a:solidFill>
                  <a:schemeClr val="bg2">
                    <a:lumMod val="25000"/>
                  </a:schemeClr>
                </a:solidFill>
                <a:latin typeface="+mj-ea"/>
                <a:ea typeface="+mj-ea"/>
              </a:rPr>
              <a:t>EDUCATION</a:t>
            </a:r>
            <a:endParaRPr lang="zh-CN" altLang="en-US" sz="1400" spc="120">
              <a:solidFill>
                <a:schemeClr val="bg2">
                  <a:lumMod val="25000"/>
                </a:schemeClr>
              </a:solidFill>
              <a:latin typeface="+mj-ea"/>
              <a:ea typeface="+mj-ea"/>
            </a:endParaRPr>
          </a:p>
        </p:txBody>
      </p:sp>
      <p:sp>
        <p:nvSpPr>
          <p:cNvPr id="11" name="文本框 10">
            <a:extLst>
              <a:ext uri="{FF2B5EF4-FFF2-40B4-BE49-F238E27FC236}">
                <a16:creationId xmlns:a16="http://schemas.microsoft.com/office/drawing/2014/main" id="{4814B01A-9FD4-34ED-21E2-68BE150EF029}"/>
              </a:ext>
            </a:extLst>
          </p:cNvPr>
          <p:cNvSpPr txBox="1"/>
          <p:nvPr userDrawn="1"/>
        </p:nvSpPr>
        <p:spPr>
          <a:xfrm>
            <a:off x="641102" y="1970995"/>
            <a:ext cx="1300657" cy="435889"/>
          </a:xfrm>
          <a:prstGeom prst="rect">
            <a:avLst/>
          </a:prstGeom>
          <a:noFill/>
        </p:spPr>
        <p:txBody>
          <a:bodyPr wrap="square" rtlCol="0">
            <a:spAutoFit/>
          </a:bodyPr>
          <a:lstStyle/>
          <a:p>
            <a:pPr>
              <a:lnSpc>
                <a:spcPct val="120000"/>
              </a:lnSpc>
            </a:pPr>
            <a:r>
              <a:rPr lang="en-US" altLang="zh-CN" sz="2000" spc="120">
                <a:solidFill>
                  <a:schemeClr val="bg2">
                    <a:lumMod val="25000"/>
                  </a:schemeClr>
                </a:solidFill>
                <a:latin typeface="思源黑体 CN Heavy" panose="020B0A00000000000000" pitchFamily="34" charset="-122"/>
                <a:ea typeface="思源黑体 CN Heavy" panose="020B0A00000000000000" pitchFamily="34" charset="-122"/>
              </a:rPr>
              <a:t>ABOUT</a:t>
            </a:r>
            <a:endParaRPr lang="zh-CN" altLang="en-US" sz="2000" spc="120">
              <a:solidFill>
                <a:schemeClr val="bg2">
                  <a:lumMod val="25000"/>
                </a:schemeClr>
              </a:solidFill>
              <a:latin typeface="思源黑体 CN Heavy" panose="020B0A00000000000000" pitchFamily="34" charset="-122"/>
              <a:ea typeface="思源黑体 CN Heavy" panose="020B0A00000000000000" pitchFamily="34" charset="-122"/>
            </a:endParaRPr>
          </a:p>
        </p:txBody>
      </p:sp>
      <p:sp>
        <p:nvSpPr>
          <p:cNvPr id="12" name="文本框 11">
            <a:extLst>
              <a:ext uri="{FF2B5EF4-FFF2-40B4-BE49-F238E27FC236}">
                <a16:creationId xmlns:a16="http://schemas.microsoft.com/office/drawing/2014/main" id="{EAFC28CA-4A8B-FA3E-BDE5-40F99AF356BB}"/>
              </a:ext>
            </a:extLst>
          </p:cNvPr>
          <p:cNvSpPr txBox="1"/>
          <p:nvPr userDrawn="1"/>
        </p:nvSpPr>
        <p:spPr>
          <a:xfrm>
            <a:off x="636324" y="3306657"/>
            <a:ext cx="1564838"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经验</a:t>
            </a:r>
            <a:r>
              <a:rPr lang="en-US" altLang="zh-CN" sz="1400" spc="120">
                <a:solidFill>
                  <a:schemeClr val="bg2">
                    <a:lumMod val="25000"/>
                  </a:schemeClr>
                </a:solidFill>
                <a:latin typeface="+mj-ea"/>
                <a:ea typeface="+mj-ea"/>
              </a:rPr>
              <a:t>EXPERIENCE</a:t>
            </a:r>
            <a:endParaRPr lang="zh-CN" altLang="en-US" sz="1400" spc="120">
              <a:solidFill>
                <a:schemeClr val="bg2">
                  <a:lumMod val="25000"/>
                </a:schemeClr>
              </a:solidFill>
              <a:latin typeface="+mj-ea"/>
              <a:ea typeface="+mj-ea"/>
            </a:endParaRPr>
          </a:p>
        </p:txBody>
      </p:sp>
      <p:sp>
        <p:nvSpPr>
          <p:cNvPr id="14" name="文本框 13">
            <a:extLst>
              <a:ext uri="{FF2B5EF4-FFF2-40B4-BE49-F238E27FC236}">
                <a16:creationId xmlns:a16="http://schemas.microsoft.com/office/drawing/2014/main" id="{4C86D920-D3D0-F2CD-5D51-670E4184C865}"/>
              </a:ext>
            </a:extLst>
          </p:cNvPr>
          <p:cNvSpPr txBox="1"/>
          <p:nvPr userDrawn="1"/>
        </p:nvSpPr>
        <p:spPr>
          <a:xfrm>
            <a:off x="636324" y="3946578"/>
            <a:ext cx="106962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技能</a:t>
            </a:r>
            <a:r>
              <a:rPr lang="en-US" altLang="zh-CN" sz="1400" spc="120">
                <a:solidFill>
                  <a:schemeClr val="bg2">
                    <a:lumMod val="25000"/>
                  </a:schemeClr>
                </a:solidFill>
                <a:latin typeface="+mj-ea"/>
                <a:ea typeface="+mj-ea"/>
              </a:rPr>
              <a:t>SKILLS</a:t>
            </a:r>
            <a:endParaRPr lang="zh-CN" altLang="en-US" sz="1400" spc="120">
              <a:solidFill>
                <a:schemeClr val="bg2">
                  <a:lumMod val="25000"/>
                </a:schemeClr>
              </a:solidFill>
              <a:latin typeface="+mj-ea"/>
              <a:ea typeface="+mj-ea"/>
            </a:endParaRPr>
          </a:p>
        </p:txBody>
      </p:sp>
      <p:sp>
        <p:nvSpPr>
          <p:cNvPr id="15" name="文本框 14">
            <a:extLst>
              <a:ext uri="{FF2B5EF4-FFF2-40B4-BE49-F238E27FC236}">
                <a16:creationId xmlns:a16="http://schemas.microsoft.com/office/drawing/2014/main" id="{6CABFBCB-D732-800F-FF96-4EEB9C758DF1}"/>
              </a:ext>
            </a:extLst>
          </p:cNvPr>
          <p:cNvSpPr txBox="1"/>
          <p:nvPr userDrawn="1"/>
        </p:nvSpPr>
        <p:spPr>
          <a:xfrm>
            <a:off x="623623" y="4586499"/>
            <a:ext cx="169769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荣誉</a:t>
            </a:r>
            <a:endParaRPr lang="en-US" altLang="zh-CN" sz="1400" spc="120">
              <a:solidFill>
                <a:schemeClr val="bg2">
                  <a:lumMod val="25000"/>
                </a:schemeClr>
              </a:solidFill>
              <a:latin typeface="+mj-ea"/>
              <a:ea typeface="+mj-ea"/>
            </a:endParaRPr>
          </a:p>
          <a:p>
            <a:pPr>
              <a:lnSpc>
                <a:spcPct val="120000"/>
              </a:lnSpc>
            </a:pPr>
            <a:r>
              <a:rPr lang="en-US" altLang="zh-CN" sz="1400" spc="120">
                <a:solidFill>
                  <a:schemeClr val="bg2">
                    <a:lumMod val="25000"/>
                  </a:schemeClr>
                </a:solidFill>
                <a:latin typeface="+mj-ea"/>
                <a:ea typeface="+mj-ea"/>
              </a:rPr>
              <a:t>THE HONORS</a:t>
            </a:r>
            <a:endParaRPr lang="zh-CN" altLang="en-US" sz="1400" spc="120">
              <a:solidFill>
                <a:schemeClr val="bg2">
                  <a:lumMod val="25000"/>
                </a:schemeClr>
              </a:solidFill>
              <a:latin typeface="+mj-ea"/>
              <a:ea typeface="+mj-ea"/>
            </a:endParaRPr>
          </a:p>
        </p:txBody>
      </p:sp>
      <p:sp>
        <p:nvSpPr>
          <p:cNvPr id="16" name="文本框 15">
            <a:extLst>
              <a:ext uri="{FF2B5EF4-FFF2-40B4-BE49-F238E27FC236}">
                <a16:creationId xmlns:a16="http://schemas.microsoft.com/office/drawing/2014/main" id="{29DAC190-54E5-4D35-2F31-F08BC3A3CDC4}"/>
              </a:ext>
            </a:extLst>
          </p:cNvPr>
          <p:cNvSpPr txBox="1"/>
          <p:nvPr userDrawn="1"/>
        </p:nvSpPr>
        <p:spPr>
          <a:xfrm>
            <a:off x="623623" y="5226421"/>
            <a:ext cx="237866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未来规划</a:t>
            </a:r>
          </a:p>
          <a:p>
            <a:pPr>
              <a:lnSpc>
                <a:spcPct val="120000"/>
              </a:lnSpc>
            </a:pPr>
            <a:r>
              <a:rPr lang="en-US" altLang="zh-CN" sz="1400" spc="120">
                <a:solidFill>
                  <a:schemeClr val="bg2">
                    <a:lumMod val="25000"/>
                  </a:schemeClr>
                </a:solidFill>
                <a:latin typeface="+mj-ea"/>
                <a:ea typeface="+mj-ea"/>
              </a:rPr>
              <a:t>planning</a:t>
            </a:r>
            <a:endParaRPr lang="zh-CN" altLang="en-US" sz="1400" spc="120">
              <a:solidFill>
                <a:schemeClr val="bg2">
                  <a:lumMod val="25000"/>
                </a:schemeClr>
              </a:solidFill>
              <a:latin typeface="+mj-ea"/>
              <a:ea typeface="+mj-ea"/>
            </a:endParaRPr>
          </a:p>
        </p:txBody>
      </p:sp>
      <p:sp>
        <p:nvSpPr>
          <p:cNvPr id="21" name="矩形 20">
            <a:extLst>
              <a:ext uri="{FF2B5EF4-FFF2-40B4-BE49-F238E27FC236}">
                <a16:creationId xmlns:a16="http://schemas.microsoft.com/office/drawing/2014/main" id="{D9B92A0A-AE1E-301F-3439-5793FEEF98CB}"/>
              </a:ext>
            </a:extLst>
          </p:cNvPr>
          <p:cNvSpPr/>
          <p:nvPr userDrawn="1"/>
        </p:nvSpPr>
        <p:spPr>
          <a:xfrm>
            <a:off x="2476500" y="0"/>
            <a:ext cx="97155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66467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页-3">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id="{FBDAF62E-F031-42AA-E37C-EBCC44689737}"/>
              </a:ext>
            </a:extLst>
          </p:cNvPr>
          <p:cNvSpPr/>
          <p:nvPr userDrawn="1"/>
        </p:nvSpPr>
        <p:spPr>
          <a:xfrm>
            <a:off x="581716" y="3330736"/>
            <a:ext cx="1423543" cy="591764"/>
          </a:xfrm>
          <a:prstGeom prst="roundRect">
            <a:avLst/>
          </a:pr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96057395-696C-9123-0446-F2132F3073D9}"/>
              </a:ext>
            </a:extLst>
          </p:cNvPr>
          <p:cNvSpPr/>
          <p:nvPr userDrawn="1"/>
        </p:nvSpPr>
        <p:spPr>
          <a:xfrm>
            <a:off x="1640883"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BF4583C-85E8-CEEB-B480-511423C3DBF6}"/>
              </a:ext>
            </a:extLst>
          </p:cNvPr>
          <p:cNvPicPr>
            <a:picLocks noChangeAspect="1"/>
          </p:cNvPicPr>
          <p:nvPr userDrawn="1"/>
        </p:nvPicPr>
        <p:blipFill>
          <a:blip r:embed="rId2"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721960" y="6147328"/>
            <a:ext cx="321398" cy="321398"/>
          </a:xfrm>
          <a:prstGeom prst="rect">
            <a:avLst/>
          </a:prstGeom>
          <a:ln>
            <a:noFill/>
          </a:ln>
        </p:spPr>
      </p:pic>
      <p:sp>
        <p:nvSpPr>
          <p:cNvPr id="5" name="椭圆 4">
            <a:extLst>
              <a:ext uri="{FF2B5EF4-FFF2-40B4-BE49-F238E27FC236}">
                <a16:creationId xmlns:a16="http://schemas.microsoft.com/office/drawing/2014/main" id="{B8051FE0-DABE-C852-9D13-8A11F88FDF1E}"/>
              </a:ext>
            </a:extLst>
          </p:cNvPr>
          <p:cNvSpPr/>
          <p:nvPr userDrawn="1"/>
        </p:nvSpPr>
        <p:spPr>
          <a:xfrm>
            <a:off x="985938"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2C18BE16-3F63-DA14-02AE-1D89BB610BB9}"/>
              </a:ext>
            </a:extLst>
          </p:cNvPr>
          <p:cNvPicPr>
            <a:picLocks noChangeAspect="1"/>
          </p:cNvPicPr>
          <p:nvPr userDrawn="1"/>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067514" y="6147827"/>
            <a:ext cx="320400" cy="320400"/>
          </a:xfrm>
          <a:prstGeom prst="rect">
            <a:avLst/>
          </a:prstGeom>
          <a:ln>
            <a:noFill/>
          </a:ln>
        </p:spPr>
      </p:pic>
      <p:sp>
        <p:nvSpPr>
          <p:cNvPr id="7" name="椭圆 6">
            <a:extLst>
              <a:ext uri="{FF2B5EF4-FFF2-40B4-BE49-F238E27FC236}">
                <a16:creationId xmlns:a16="http://schemas.microsoft.com/office/drawing/2014/main" id="{2064DFD8-836E-1BB6-B8A2-FB75EB6FD481}"/>
              </a:ext>
            </a:extLst>
          </p:cNvPr>
          <p:cNvSpPr/>
          <p:nvPr userDrawn="1"/>
        </p:nvSpPr>
        <p:spPr>
          <a:xfrm>
            <a:off x="330993"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32AB9DA7-C52E-6697-9F48-876ACFA712E0}"/>
              </a:ext>
            </a:extLst>
          </p:cNvPr>
          <p:cNvPicPr>
            <a:picLocks noChangeAspect="1"/>
          </p:cNvPicPr>
          <p:nvPr userDrawn="1"/>
        </p:nvPicPr>
        <p:blipFill>
          <a:blip r:embed="rId4"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412569" y="6147827"/>
            <a:ext cx="320400" cy="320400"/>
          </a:xfrm>
          <a:prstGeom prst="rect">
            <a:avLst/>
          </a:prstGeom>
          <a:ln>
            <a:noFill/>
          </a:ln>
        </p:spPr>
      </p:pic>
      <p:sp>
        <p:nvSpPr>
          <p:cNvPr id="9" name="文本框 8">
            <a:extLst>
              <a:ext uri="{FF2B5EF4-FFF2-40B4-BE49-F238E27FC236}">
                <a16:creationId xmlns:a16="http://schemas.microsoft.com/office/drawing/2014/main" id="{DC0B4934-E1F9-4511-2771-BB8388CF9D04}"/>
              </a:ext>
            </a:extLst>
          </p:cNvPr>
          <p:cNvSpPr txBox="1"/>
          <p:nvPr userDrawn="1"/>
        </p:nvSpPr>
        <p:spPr>
          <a:xfrm>
            <a:off x="623623" y="2666736"/>
            <a:ext cx="1436397"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思源黑体 CN Medium" panose="020B0600000000000000" pitchFamily="34" charset="-122"/>
                <a:ea typeface="思源黑体 CN Medium" panose="020B0600000000000000" pitchFamily="34" charset="-122"/>
              </a:rPr>
              <a:t>教育</a:t>
            </a:r>
          </a:p>
          <a:p>
            <a:pPr>
              <a:lnSpc>
                <a:spcPct val="120000"/>
              </a:lnSpc>
            </a:pPr>
            <a:r>
              <a:rPr lang="en-US" altLang="zh-CN" sz="1400" spc="120">
                <a:solidFill>
                  <a:schemeClr val="bg2">
                    <a:lumMod val="25000"/>
                  </a:schemeClr>
                </a:solidFill>
                <a:latin typeface="思源黑体 CN Medium" panose="020B0600000000000000" pitchFamily="34" charset="-122"/>
                <a:ea typeface="思源黑体 CN Medium" panose="020B0600000000000000" pitchFamily="34" charset="-122"/>
              </a:rPr>
              <a:t>EDUCATION</a:t>
            </a:r>
            <a:endParaRPr lang="zh-CN" altLang="en-US" sz="1400" spc="120">
              <a:solidFill>
                <a:schemeClr val="bg2">
                  <a:lumMod val="25000"/>
                </a:schemeClr>
              </a:solidFill>
              <a:latin typeface="思源黑体 CN Medium" panose="020B0600000000000000" pitchFamily="34" charset="-122"/>
              <a:ea typeface="思源黑体 CN Medium" panose="020B0600000000000000" pitchFamily="34" charset="-122"/>
            </a:endParaRPr>
          </a:p>
        </p:txBody>
      </p:sp>
      <p:sp>
        <p:nvSpPr>
          <p:cNvPr id="11" name="文本框 10">
            <a:extLst>
              <a:ext uri="{FF2B5EF4-FFF2-40B4-BE49-F238E27FC236}">
                <a16:creationId xmlns:a16="http://schemas.microsoft.com/office/drawing/2014/main" id="{4814B01A-9FD4-34ED-21E2-68BE150EF029}"/>
              </a:ext>
            </a:extLst>
          </p:cNvPr>
          <p:cNvSpPr txBox="1"/>
          <p:nvPr userDrawn="1"/>
        </p:nvSpPr>
        <p:spPr>
          <a:xfrm>
            <a:off x="641102" y="1970995"/>
            <a:ext cx="1146819" cy="436466"/>
          </a:xfrm>
          <a:prstGeom prst="rect">
            <a:avLst/>
          </a:prstGeom>
          <a:noFill/>
        </p:spPr>
        <p:txBody>
          <a:bodyPr wrap="square" rtlCol="0">
            <a:spAutoFit/>
          </a:bodyPr>
          <a:lstStyle/>
          <a:p>
            <a:pPr>
              <a:lnSpc>
                <a:spcPct val="120000"/>
              </a:lnSpc>
            </a:pPr>
            <a:r>
              <a:rPr lang="en-US" altLang="zh-CN" sz="2000" spc="120">
                <a:solidFill>
                  <a:schemeClr val="bg2">
                    <a:lumMod val="25000"/>
                  </a:schemeClr>
                </a:solidFill>
                <a:latin typeface="思源黑体 CN Medium" panose="020B0600000000000000" pitchFamily="34" charset="-122"/>
                <a:ea typeface="思源黑体 CN Medium" panose="020B0600000000000000" pitchFamily="34" charset="-122"/>
              </a:rPr>
              <a:t>ABOUT</a:t>
            </a:r>
            <a:endParaRPr lang="zh-CN" altLang="en-US" sz="2000" spc="120">
              <a:solidFill>
                <a:schemeClr val="bg2">
                  <a:lumMod val="25000"/>
                </a:schemeClr>
              </a:solidFill>
              <a:latin typeface="思源黑体 CN Medium" panose="020B0600000000000000" pitchFamily="34" charset="-122"/>
              <a:ea typeface="思源黑体 CN Medium" panose="020B0600000000000000" pitchFamily="34" charset="-122"/>
            </a:endParaRPr>
          </a:p>
        </p:txBody>
      </p:sp>
      <p:sp>
        <p:nvSpPr>
          <p:cNvPr id="12" name="文本框 11">
            <a:extLst>
              <a:ext uri="{FF2B5EF4-FFF2-40B4-BE49-F238E27FC236}">
                <a16:creationId xmlns:a16="http://schemas.microsoft.com/office/drawing/2014/main" id="{EAFC28CA-4A8B-FA3E-BDE5-40F99AF356BB}"/>
              </a:ext>
            </a:extLst>
          </p:cNvPr>
          <p:cNvSpPr txBox="1"/>
          <p:nvPr userDrawn="1"/>
        </p:nvSpPr>
        <p:spPr>
          <a:xfrm>
            <a:off x="636324" y="3306657"/>
            <a:ext cx="1564838"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经验</a:t>
            </a:r>
            <a:r>
              <a:rPr lang="en-US" altLang="zh-CN" sz="1400" spc="120">
                <a:solidFill>
                  <a:schemeClr val="bg2">
                    <a:lumMod val="25000"/>
                  </a:schemeClr>
                </a:solidFill>
                <a:latin typeface="+mj-ea"/>
                <a:ea typeface="+mj-ea"/>
              </a:rPr>
              <a:t>EXPERIENCE</a:t>
            </a:r>
            <a:endParaRPr lang="zh-CN" altLang="en-US" sz="1400" spc="120">
              <a:solidFill>
                <a:schemeClr val="bg2">
                  <a:lumMod val="25000"/>
                </a:schemeClr>
              </a:solidFill>
              <a:latin typeface="+mj-ea"/>
              <a:ea typeface="+mj-ea"/>
            </a:endParaRPr>
          </a:p>
        </p:txBody>
      </p:sp>
      <p:sp>
        <p:nvSpPr>
          <p:cNvPr id="13" name="文本框 12">
            <a:extLst>
              <a:ext uri="{FF2B5EF4-FFF2-40B4-BE49-F238E27FC236}">
                <a16:creationId xmlns:a16="http://schemas.microsoft.com/office/drawing/2014/main" id="{188A06D9-FE1A-98B9-A354-9F5D45B819FD}"/>
              </a:ext>
            </a:extLst>
          </p:cNvPr>
          <p:cNvSpPr txBox="1"/>
          <p:nvPr userDrawn="1"/>
        </p:nvSpPr>
        <p:spPr>
          <a:xfrm>
            <a:off x="641102" y="1970995"/>
            <a:ext cx="1146819" cy="436466"/>
          </a:xfrm>
          <a:prstGeom prst="rect">
            <a:avLst/>
          </a:prstGeom>
          <a:noFill/>
        </p:spPr>
        <p:txBody>
          <a:bodyPr wrap="square" rtlCol="0">
            <a:spAutoFit/>
          </a:bodyPr>
          <a:lstStyle/>
          <a:p>
            <a:pPr>
              <a:lnSpc>
                <a:spcPct val="120000"/>
              </a:lnSpc>
            </a:pPr>
            <a:r>
              <a:rPr lang="en-US" altLang="zh-CN" sz="2000" spc="120">
                <a:solidFill>
                  <a:schemeClr val="bg2">
                    <a:lumMod val="25000"/>
                  </a:schemeClr>
                </a:solidFill>
                <a:latin typeface="思源黑体 CN Medium" panose="020B0600000000000000" pitchFamily="34" charset="-122"/>
                <a:ea typeface="思源黑体 CN Medium" panose="020B0600000000000000" pitchFamily="34" charset="-122"/>
              </a:rPr>
              <a:t>ABOUT</a:t>
            </a:r>
            <a:endParaRPr lang="zh-CN" altLang="en-US" sz="2000" spc="120">
              <a:solidFill>
                <a:schemeClr val="bg2">
                  <a:lumMod val="25000"/>
                </a:schemeClr>
              </a:solidFill>
              <a:latin typeface="思源黑体 CN Medium" panose="020B0600000000000000" pitchFamily="34" charset="-122"/>
              <a:ea typeface="思源黑体 CN Medium" panose="020B0600000000000000" pitchFamily="34" charset="-122"/>
            </a:endParaRPr>
          </a:p>
        </p:txBody>
      </p:sp>
      <p:sp>
        <p:nvSpPr>
          <p:cNvPr id="14" name="文本框 13">
            <a:extLst>
              <a:ext uri="{FF2B5EF4-FFF2-40B4-BE49-F238E27FC236}">
                <a16:creationId xmlns:a16="http://schemas.microsoft.com/office/drawing/2014/main" id="{4C86D920-D3D0-F2CD-5D51-670E4184C865}"/>
              </a:ext>
            </a:extLst>
          </p:cNvPr>
          <p:cNvSpPr txBox="1"/>
          <p:nvPr userDrawn="1"/>
        </p:nvSpPr>
        <p:spPr>
          <a:xfrm>
            <a:off x="636324" y="3946578"/>
            <a:ext cx="106962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技能</a:t>
            </a:r>
            <a:r>
              <a:rPr lang="en-US" altLang="zh-CN" sz="1400" spc="120">
                <a:solidFill>
                  <a:schemeClr val="bg2">
                    <a:lumMod val="25000"/>
                  </a:schemeClr>
                </a:solidFill>
                <a:latin typeface="+mj-ea"/>
                <a:ea typeface="+mj-ea"/>
              </a:rPr>
              <a:t>SKILLS</a:t>
            </a:r>
            <a:endParaRPr lang="zh-CN" altLang="en-US" sz="1400" spc="120">
              <a:solidFill>
                <a:schemeClr val="bg2">
                  <a:lumMod val="25000"/>
                </a:schemeClr>
              </a:solidFill>
              <a:latin typeface="+mj-ea"/>
              <a:ea typeface="+mj-ea"/>
            </a:endParaRPr>
          </a:p>
        </p:txBody>
      </p:sp>
      <p:sp>
        <p:nvSpPr>
          <p:cNvPr id="15" name="文本框 14">
            <a:extLst>
              <a:ext uri="{FF2B5EF4-FFF2-40B4-BE49-F238E27FC236}">
                <a16:creationId xmlns:a16="http://schemas.microsoft.com/office/drawing/2014/main" id="{6CABFBCB-D732-800F-FF96-4EEB9C758DF1}"/>
              </a:ext>
            </a:extLst>
          </p:cNvPr>
          <p:cNvSpPr txBox="1"/>
          <p:nvPr userDrawn="1"/>
        </p:nvSpPr>
        <p:spPr>
          <a:xfrm>
            <a:off x="623623" y="4586499"/>
            <a:ext cx="169769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荣誉</a:t>
            </a:r>
            <a:endParaRPr lang="en-US" altLang="zh-CN" sz="1400" spc="120">
              <a:solidFill>
                <a:schemeClr val="bg2">
                  <a:lumMod val="25000"/>
                </a:schemeClr>
              </a:solidFill>
              <a:latin typeface="+mj-ea"/>
              <a:ea typeface="+mj-ea"/>
            </a:endParaRPr>
          </a:p>
          <a:p>
            <a:pPr>
              <a:lnSpc>
                <a:spcPct val="120000"/>
              </a:lnSpc>
            </a:pPr>
            <a:r>
              <a:rPr lang="en-US" altLang="zh-CN" sz="1400" spc="120">
                <a:solidFill>
                  <a:schemeClr val="bg2">
                    <a:lumMod val="25000"/>
                  </a:schemeClr>
                </a:solidFill>
                <a:latin typeface="+mj-ea"/>
                <a:ea typeface="+mj-ea"/>
              </a:rPr>
              <a:t>THE HONORS</a:t>
            </a:r>
            <a:endParaRPr lang="zh-CN" altLang="en-US" sz="1400" spc="120">
              <a:solidFill>
                <a:schemeClr val="bg2">
                  <a:lumMod val="25000"/>
                </a:schemeClr>
              </a:solidFill>
              <a:latin typeface="+mj-ea"/>
              <a:ea typeface="+mj-ea"/>
            </a:endParaRPr>
          </a:p>
        </p:txBody>
      </p:sp>
      <p:sp>
        <p:nvSpPr>
          <p:cNvPr id="16" name="文本框 15">
            <a:extLst>
              <a:ext uri="{FF2B5EF4-FFF2-40B4-BE49-F238E27FC236}">
                <a16:creationId xmlns:a16="http://schemas.microsoft.com/office/drawing/2014/main" id="{29DAC190-54E5-4D35-2F31-F08BC3A3CDC4}"/>
              </a:ext>
            </a:extLst>
          </p:cNvPr>
          <p:cNvSpPr txBox="1"/>
          <p:nvPr userDrawn="1"/>
        </p:nvSpPr>
        <p:spPr>
          <a:xfrm>
            <a:off x="623623" y="5226421"/>
            <a:ext cx="237866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未来规划</a:t>
            </a:r>
          </a:p>
          <a:p>
            <a:pPr>
              <a:lnSpc>
                <a:spcPct val="120000"/>
              </a:lnSpc>
            </a:pPr>
            <a:r>
              <a:rPr lang="en-US" altLang="zh-CN" sz="1400" spc="120">
                <a:solidFill>
                  <a:schemeClr val="bg2">
                    <a:lumMod val="25000"/>
                  </a:schemeClr>
                </a:solidFill>
                <a:latin typeface="+mj-ea"/>
                <a:ea typeface="+mj-ea"/>
              </a:rPr>
              <a:t>planning</a:t>
            </a:r>
            <a:endParaRPr lang="zh-CN" altLang="en-US" sz="1400" spc="120">
              <a:solidFill>
                <a:schemeClr val="bg2">
                  <a:lumMod val="25000"/>
                </a:schemeClr>
              </a:solidFill>
              <a:latin typeface="+mj-ea"/>
              <a:ea typeface="+mj-ea"/>
            </a:endParaRPr>
          </a:p>
        </p:txBody>
      </p:sp>
      <p:sp>
        <p:nvSpPr>
          <p:cNvPr id="21" name="矩形 20">
            <a:extLst>
              <a:ext uri="{FF2B5EF4-FFF2-40B4-BE49-F238E27FC236}">
                <a16:creationId xmlns:a16="http://schemas.microsoft.com/office/drawing/2014/main" id="{D9B92A0A-AE1E-301F-3439-5793FEEF98CB}"/>
              </a:ext>
            </a:extLst>
          </p:cNvPr>
          <p:cNvSpPr/>
          <p:nvPr userDrawn="1"/>
        </p:nvSpPr>
        <p:spPr>
          <a:xfrm>
            <a:off x="2476500" y="0"/>
            <a:ext cx="97155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62147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目录页-4">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96057395-696C-9123-0446-F2132F3073D9}"/>
              </a:ext>
            </a:extLst>
          </p:cNvPr>
          <p:cNvSpPr/>
          <p:nvPr userDrawn="1"/>
        </p:nvSpPr>
        <p:spPr>
          <a:xfrm>
            <a:off x="1640883"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BF4583C-85E8-CEEB-B480-511423C3DBF6}"/>
              </a:ext>
            </a:extLst>
          </p:cNvPr>
          <p:cNvPicPr>
            <a:picLocks noChangeAspect="1"/>
          </p:cNvPicPr>
          <p:nvPr userDrawn="1"/>
        </p:nvPicPr>
        <p:blipFill>
          <a:blip r:embed="rId2"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721960" y="6147328"/>
            <a:ext cx="321398" cy="321398"/>
          </a:xfrm>
          <a:prstGeom prst="rect">
            <a:avLst/>
          </a:prstGeom>
          <a:ln>
            <a:noFill/>
          </a:ln>
        </p:spPr>
      </p:pic>
      <p:sp>
        <p:nvSpPr>
          <p:cNvPr id="5" name="椭圆 4">
            <a:extLst>
              <a:ext uri="{FF2B5EF4-FFF2-40B4-BE49-F238E27FC236}">
                <a16:creationId xmlns:a16="http://schemas.microsoft.com/office/drawing/2014/main" id="{B8051FE0-DABE-C852-9D13-8A11F88FDF1E}"/>
              </a:ext>
            </a:extLst>
          </p:cNvPr>
          <p:cNvSpPr/>
          <p:nvPr userDrawn="1"/>
        </p:nvSpPr>
        <p:spPr>
          <a:xfrm>
            <a:off x="985938"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2C18BE16-3F63-DA14-02AE-1D89BB610BB9}"/>
              </a:ext>
            </a:extLst>
          </p:cNvPr>
          <p:cNvPicPr>
            <a:picLocks noChangeAspect="1"/>
          </p:cNvPicPr>
          <p:nvPr userDrawn="1"/>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067514" y="6147827"/>
            <a:ext cx="320400" cy="320400"/>
          </a:xfrm>
          <a:prstGeom prst="rect">
            <a:avLst/>
          </a:prstGeom>
          <a:ln>
            <a:noFill/>
          </a:ln>
        </p:spPr>
      </p:pic>
      <p:sp>
        <p:nvSpPr>
          <p:cNvPr id="7" name="椭圆 6">
            <a:extLst>
              <a:ext uri="{FF2B5EF4-FFF2-40B4-BE49-F238E27FC236}">
                <a16:creationId xmlns:a16="http://schemas.microsoft.com/office/drawing/2014/main" id="{2064DFD8-836E-1BB6-B8A2-FB75EB6FD481}"/>
              </a:ext>
            </a:extLst>
          </p:cNvPr>
          <p:cNvSpPr/>
          <p:nvPr userDrawn="1"/>
        </p:nvSpPr>
        <p:spPr>
          <a:xfrm>
            <a:off x="330993"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32AB9DA7-C52E-6697-9F48-876ACFA712E0}"/>
              </a:ext>
            </a:extLst>
          </p:cNvPr>
          <p:cNvPicPr>
            <a:picLocks noChangeAspect="1"/>
          </p:cNvPicPr>
          <p:nvPr userDrawn="1"/>
        </p:nvPicPr>
        <p:blipFill>
          <a:blip r:embed="rId4"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412569" y="6147827"/>
            <a:ext cx="320400" cy="320400"/>
          </a:xfrm>
          <a:prstGeom prst="rect">
            <a:avLst/>
          </a:prstGeom>
          <a:ln>
            <a:noFill/>
          </a:ln>
        </p:spPr>
      </p:pic>
      <p:sp>
        <p:nvSpPr>
          <p:cNvPr id="9" name="文本框 8">
            <a:extLst>
              <a:ext uri="{FF2B5EF4-FFF2-40B4-BE49-F238E27FC236}">
                <a16:creationId xmlns:a16="http://schemas.microsoft.com/office/drawing/2014/main" id="{DC0B4934-E1F9-4511-2771-BB8388CF9D04}"/>
              </a:ext>
            </a:extLst>
          </p:cNvPr>
          <p:cNvSpPr txBox="1"/>
          <p:nvPr userDrawn="1"/>
        </p:nvSpPr>
        <p:spPr>
          <a:xfrm>
            <a:off x="623623" y="2666736"/>
            <a:ext cx="1436397"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教育</a:t>
            </a:r>
          </a:p>
          <a:p>
            <a:pPr>
              <a:lnSpc>
                <a:spcPct val="120000"/>
              </a:lnSpc>
            </a:pPr>
            <a:r>
              <a:rPr lang="en-US" altLang="zh-CN" sz="1400" spc="120">
                <a:solidFill>
                  <a:schemeClr val="bg2">
                    <a:lumMod val="25000"/>
                  </a:schemeClr>
                </a:solidFill>
                <a:latin typeface="+mj-ea"/>
                <a:ea typeface="+mj-ea"/>
              </a:rPr>
              <a:t>EDUCATION</a:t>
            </a:r>
            <a:endParaRPr lang="zh-CN" altLang="en-US" sz="1400" spc="120">
              <a:solidFill>
                <a:schemeClr val="bg2">
                  <a:lumMod val="25000"/>
                </a:schemeClr>
              </a:solidFill>
              <a:latin typeface="+mj-ea"/>
              <a:ea typeface="+mj-ea"/>
            </a:endParaRPr>
          </a:p>
        </p:txBody>
      </p:sp>
      <p:sp>
        <p:nvSpPr>
          <p:cNvPr id="10" name="矩形: 圆角 9">
            <a:extLst>
              <a:ext uri="{FF2B5EF4-FFF2-40B4-BE49-F238E27FC236}">
                <a16:creationId xmlns:a16="http://schemas.microsoft.com/office/drawing/2014/main" id="{FBDAF62E-F031-42AA-E37C-EBCC44689737}"/>
              </a:ext>
            </a:extLst>
          </p:cNvPr>
          <p:cNvSpPr/>
          <p:nvPr userDrawn="1"/>
        </p:nvSpPr>
        <p:spPr>
          <a:xfrm>
            <a:off x="518216" y="3918296"/>
            <a:ext cx="1423543" cy="591764"/>
          </a:xfrm>
          <a:prstGeom prst="roundRect">
            <a:avLst/>
          </a:pr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4814B01A-9FD4-34ED-21E2-68BE150EF029}"/>
              </a:ext>
            </a:extLst>
          </p:cNvPr>
          <p:cNvSpPr txBox="1"/>
          <p:nvPr userDrawn="1"/>
        </p:nvSpPr>
        <p:spPr>
          <a:xfrm>
            <a:off x="641102" y="1970995"/>
            <a:ext cx="1300657" cy="435889"/>
          </a:xfrm>
          <a:prstGeom prst="rect">
            <a:avLst/>
          </a:prstGeom>
          <a:noFill/>
        </p:spPr>
        <p:txBody>
          <a:bodyPr wrap="square" rtlCol="0">
            <a:spAutoFit/>
          </a:bodyPr>
          <a:lstStyle/>
          <a:p>
            <a:pPr>
              <a:lnSpc>
                <a:spcPct val="120000"/>
              </a:lnSpc>
            </a:pPr>
            <a:r>
              <a:rPr lang="en-US" altLang="zh-CN" sz="2000" spc="120">
                <a:solidFill>
                  <a:schemeClr val="bg2">
                    <a:lumMod val="25000"/>
                  </a:schemeClr>
                </a:solidFill>
                <a:latin typeface="+mj-ea"/>
                <a:ea typeface="+mj-ea"/>
              </a:rPr>
              <a:t>ABOUT</a:t>
            </a:r>
            <a:endParaRPr lang="zh-CN" altLang="en-US" sz="2000" spc="120">
              <a:solidFill>
                <a:schemeClr val="bg2">
                  <a:lumMod val="25000"/>
                </a:schemeClr>
              </a:solidFill>
              <a:latin typeface="+mj-ea"/>
              <a:ea typeface="+mj-ea"/>
            </a:endParaRPr>
          </a:p>
        </p:txBody>
      </p:sp>
      <p:sp>
        <p:nvSpPr>
          <p:cNvPr id="12" name="文本框 11">
            <a:extLst>
              <a:ext uri="{FF2B5EF4-FFF2-40B4-BE49-F238E27FC236}">
                <a16:creationId xmlns:a16="http://schemas.microsoft.com/office/drawing/2014/main" id="{EAFC28CA-4A8B-FA3E-BDE5-40F99AF356BB}"/>
              </a:ext>
            </a:extLst>
          </p:cNvPr>
          <p:cNvSpPr txBox="1"/>
          <p:nvPr userDrawn="1"/>
        </p:nvSpPr>
        <p:spPr>
          <a:xfrm>
            <a:off x="636324" y="3306657"/>
            <a:ext cx="1564838"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经验</a:t>
            </a:r>
            <a:r>
              <a:rPr lang="en-US" altLang="zh-CN" sz="1400" spc="120">
                <a:solidFill>
                  <a:schemeClr val="bg2">
                    <a:lumMod val="25000"/>
                  </a:schemeClr>
                </a:solidFill>
                <a:latin typeface="+mj-ea"/>
                <a:ea typeface="+mj-ea"/>
              </a:rPr>
              <a:t>EXPERIENCE</a:t>
            </a:r>
            <a:endParaRPr lang="zh-CN" altLang="en-US" sz="1400" spc="120">
              <a:solidFill>
                <a:schemeClr val="bg2">
                  <a:lumMod val="25000"/>
                </a:schemeClr>
              </a:solidFill>
              <a:latin typeface="+mj-ea"/>
              <a:ea typeface="+mj-ea"/>
            </a:endParaRPr>
          </a:p>
        </p:txBody>
      </p:sp>
      <p:sp>
        <p:nvSpPr>
          <p:cNvPr id="14" name="文本框 13">
            <a:extLst>
              <a:ext uri="{FF2B5EF4-FFF2-40B4-BE49-F238E27FC236}">
                <a16:creationId xmlns:a16="http://schemas.microsoft.com/office/drawing/2014/main" id="{4C86D920-D3D0-F2CD-5D51-670E4184C865}"/>
              </a:ext>
            </a:extLst>
          </p:cNvPr>
          <p:cNvSpPr txBox="1"/>
          <p:nvPr userDrawn="1"/>
        </p:nvSpPr>
        <p:spPr>
          <a:xfrm>
            <a:off x="636324" y="3946578"/>
            <a:ext cx="106962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技能</a:t>
            </a:r>
            <a:r>
              <a:rPr lang="en-US" altLang="zh-CN" sz="1400" spc="120">
                <a:solidFill>
                  <a:schemeClr val="bg2">
                    <a:lumMod val="25000"/>
                  </a:schemeClr>
                </a:solidFill>
                <a:latin typeface="+mj-ea"/>
                <a:ea typeface="+mj-ea"/>
              </a:rPr>
              <a:t>SKILLS</a:t>
            </a:r>
            <a:endParaRPr lang="zh-CN" altLang="en-US" sz="1400" spc="120">
              <a:solidFill>
                <a:schemeClr val="bg2">
                  <a:lumMod val="25000"/>
                </a:schemeClr>
              </a:solidFill>
              <a:latin typeface="+mj-ea"/>
              <a:ea typeface="+mj-ea"/>
            </a:endParaRPr>
          </a:p>
        </p:txBody>
      </p:sp>
      <p:sp>
        <p:nvSpPr>
          <p:cNvPr id="15" name="文本框 14">
            <a:extLst>
              <a:ext uri="{FF2B5EF4-FFF2-40B4-BE49-F238E27FC236}">
                <a16:creationId xmlns:a16="http://schemas.microsoft.com/office/drawing/2014/main" id="{6CABFBCB-D732-800F-FF96-4EEB9C758DF1}"/>
              </a:ext>
            </a:extLst>
          </p:cNvPr>
          <p:cNvSpPr txBox="1"/>
          <p:nvPr userDrawn="1"/>
        </p:nvSpPr>
        <p:spPr>
          <a:xfrm>
            <a:off x="623623" y="4586499"/>
            <a:ext cx="169769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荣誉</a:t>
            </a:r>
            <a:endParaRPr lang="en-US" altLang="zh-CN" sz="1400" spc="120">
              <a:solidFill>
                <a:schemeClr val="bg2">
                  <a:lumMod val="25000"/>
                </a:schemeClr>
              </a:solidFill>
              <a:latin typeface="+mj-ea"/>
              <a:ea typeface="+mj-ea"/>
            </a:endParaRPr>
          </a:p>
          <a:p>
            <a:pPr>
              <a:lnSpc>
                <a:spcPct val="120000"/>
              </a:lnSpc>
            </a:pPr>
            <a:r>
              <a:rPr lang="en-US" altLang="zh-CN" sz="1400" spc="120">
                <a:solidFill>
                  <a:schemeClr val="bg2">
                    <a:lumMod val="25000"/>
                  </a:schemeClr>
                </a:solidFill>
                <a:latin typeface="+mj-ea"/>
                <a:ea typeface="+mj-ea"/>
              </a:rPr>
              <a:t>THE HONORS</a:t>
            </a:r>
            <a:endParaRPr lang="zh-CN" altLang="en-US" sz="1400" spc="120">
              <a:solidFill>
                <a:schemeClr val="bg2">
                  <a:lumMod val="25000"/>
                </a:schemeClr>
              </a:solidFill>
              <a:latin typeface="+mj-ea"/>
              <a:ea typeface="+mj-ea"/>
            </a:endParaRPr>
          </a:p>
        </p:txBody>
      </p:sp>
      <p:sp>
        <p:nvSpPr>
          <p:cNvPr id="16" name="文本框 15">
            <a:extLst>
              <a:ext uri="{FF2B5EF4-FFF2-40B4-BE49-F238E27FC236}">
                <a16:creationId xmlns:a16="http://schemas.microsoft.com/office/drawing/2014/main" id="{29DAC190-54E5-4D35-2F31-F08BC3A3CDC4}"/>
              </a:ext>
            </a:extLst>
          </p:cNvPr>
          <p:cNvSpPr txBox="1"/>
          <p:nvPr userDrawn="1"/>
        </p:nvSpPr>
        <p:spPr>
          <a:xfrm>
            <a:off x="623623" y="5226421"/>
            <a:ext cx="237866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未来规划</a:t>
            </a:r>
          </a:p>
          <a:p>
            <a:pPr>
              <a:lnSpc>
                <a:spcPct val="120000"/>
              </a:lnSpc>
            </a:pPr>
            <a:r>
              <a:rPr lang="en-US" altLang="zh-CN" sz="1400" spc="120">
                <a:solidFill>
                  <a:schemeClr val="bg2">
                    <a:lumMod val="25000"/>
                  </a:schemeClr>
                </a:solidFill>
                <a:latin typeface="+mj-ea"/>
                <a:ea typeface="+mj-ea"/>
              </a:rPr>
              <a:t>planning</a:t>
            </a:r>
            <a:endParaRPr lang="zh-CN" altLang="en-US" sz="1400" spc="120">
              <a:solidFill>
                <a:schemeClr val="bg2">
                  <a:lumMod val="25000"/>
                </a:schemeClr>
              </a:solidFill>
              <a:latin typeface="+mj-ea"/>
              <a:ea typeface="+mj-ea"/>
            </a:endParaRPr>
          </a:p>
        </p:txBody>
      </p:sp>
      <p:sp>
        <p:nvSpPr>
          <p:cNvPr id="21" name="矩形 20">
            <a:extLst>
              <a:ext uri="{FF2B5EF4-FFF2-40B4-BE49-F238E27FC236}">
                <a16:creationId xmlns:a16="http://schemas.microsoft.com/office/drawing/2014/main" id="{D9B92A0A-AE1E-301F-3439-5793FEEF98CB}"/>
              </a:ext>
            </a:extLst>
          </p:cNvPr>
          <p:cNvSpPr/>
          <p:nvPr userDrawn="1"/>
        </p:nvSpPr>
        <p:spPr>
          <a:xfrm>
            <a:off x="2476500" y="0"/>
            <a:ext cx="97155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7202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目录页-5">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id="{FBDAF62E-F031-42AA-E37C-EBCC44689737}"/>
              </a:ext>
            </a:extLst>
          </p:cNvPr>
          <p:cNvSpPr/>
          <p:nvPr userDrawn="1"/>
        </p:nvSpPr>
        <p:spPr>
          <a:xfrm>
            <a:off x="594416" y="4586500"/>
            <a:ext cx="1530020" cy="591764"/>
          </a:xfrm>
          <a:prstGeom prst="roundRect">
            <a:avLst/>
          </a:pr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6CABFBCB-D732-800F-FF96-4EEB9C758DF1}"/>
              </a:ext>
            </a:extLst>
          </p:cNvPr>
          <p:cNvSpPr txBox="1"/>
          <p:nvPr userDrawn="1"/>
        </p:nvSpPr>
        <p:spPr>
          <a:xfrm>
            <a:off x="623623" y="4586499"/>
            <a:ext cx="1577539"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荣誉</a:t>
            </a:r>
            <a:endParaRPr lang="en-US" altLang="zh-CN" sz="1400" spc="120">
              <a:solidFill>
                <a:schemeClr val="bg2">
                  <a:lumMod val="25000"/>
                </a:schemeClr>
              </a:solidFill>
              <a:latin typeface="+mj-ea"/>
              <a:ea typeface="+mj-ea"/>
            </a:endParaRPr>
          </a:p>
          <a:p>
            <a:pPr>
              <a:lnSpc>
                <a:spcPct val="120000"/>
              </a:lnSpc>
            </a:pPr>
            <a:r>
              <a:rPr lang="en-US" altLang="zh-CN" sz="1400" spc="120">
                <a:solidFill>
                  <a:schemeClr val="bg2">
                    <a:lumMod val="25000"/>
                  </a:schemeClr>
                </a:solidFill>
                <a:latin typeface="+mj-ea"/>
                <a:ea typeface="+mj-ea"/>
              </a:rPr>
              <a:t>THE HONORS</a:t>
            </a:r>
            <a:endParaRPr lang="zh-CN" altLang="en-US" sz="1400" spc="120">
              <a:solidFill>
                <a:schemeClr val="bg2">
                  <a:lumMod val="25000"/>
                </a:schemeClr>
              </a:solidFill>
              <a:latin typeface="+mj-ea"/>
              <a:ea typeface="+mj-ea"/>
            </a:endParaRPr>
          </a:p>
        </p:txBody>
      </p:sp>
      <p:sp>
        <p:nvSpPr>
          <p:cNvPr id="3" name="椭圆 2">
            <a:extLst>
              <a:ext uri="{FF2B5EF4-FFF2-40B4-BE49-F238E27FC236}">
                <a16:creationId xmlns:a16="http://schemas.microsoft.com/office/drawing/2014/main" id="{96057395-696C-9123-0446-F2132F3073D9}"/>
              </a:ext>
            </a:extLst>
          </p:cNvPr>
          <p:cNvSpPr/>
          <p:nvPr userDrawn="1"/>
        </p:nvSpPr>
        <p:spPr>
          <a:xfrm>
            <a:off x="1640883"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BF4583C-85E8-CEEB-B480-511423C3DBF6}"/>
              </a:ext>
            </a:extLst>
          </p:cNvPr>
          <p:cNvPicPr>
            <a:picLocks noChangeAspect="1"/>
          </p:cNvPicPr>
          <p:nvPr userDrawn="1"/>
        </p:nvPicPr>
        <p:blipFill>
          <a:blip r:embed="rId2"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721960" y="6147328"/>
            <a:ext cx="321398" cy="321398"/>
          </a:xfrm>
          <a:prstGeom prst="rect">
            <a:avLst/>
          </a:prstGeom>
          <a:ln>
            <a:noFill/>
          </a:ln>
        </p:spPr>
      </p:pic>
      <p:sp>
        <p:nvSpPr>
          <p:cNvPr id="5" name="椭圆 4">
            <a:extLst>
              <a:ext uri="{FF2B5EF4-FFF2-40B4-BE49-F238E27FC236}">
                <a16:creationId xmlns:a16="http://schemas.microsoft.com/office/drawing/2014/main" id="{B8051FE0-DABE-C852-9D13-8A11F88FDF1E}"/>
              </a:ext>
            </a:extLst>
          </p:cNvPr>
          <p:cNvSpPr/>
          <p:nvPr userDrawn="1"/>
        </p:nvSpPr>
        <p:spPr>
          <a:xfrm>
            <a:off x="985938"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2C18BE16-3F63-DA14-02AE-1D89BB610BB9}"/>
              </a:ext>
            </a:extLst>
          </p:cNvPr>
          <p:cNvPicPr>
            <a:picLocks noChangeAspect="1"/>
          </p:cNvPicPr>
          <p:nvPr userDrawn="1"/>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067514" y="6147827"/>
            <a:ext cx="320400" cy="320400"/>
          </a:xfrm>
          <a:prstGeom prst="rect">
            <a:avLst/>
          </a:prstGeom>
          <a:ln>
            <a:noFill/>
          </a:ln>
        </p:spPr>
      </p:pic>
      <p:sp>
        <p:nvSpPr>
          <p:cNvPr id="7" name="椭圆 6">
            <a:extLst>
              <a:ext uri="{FF2B5EF4-FFF2-40B4-BE49-F238E27FC236}">
                <a16:creationId xmlns:a16="http://schemas.microsoft.com/office/drawing/2014/main" id="{2064DFD8-836E-1BB6-B8A2-FB75EB6FD481}"/>
              </a:ext>
            </a:extLst>
          </p:cNvPr>
          <p:cNvSpPr/>
          <p:nvPr userDrawn="1"/>
        </p:nvSpPr>
        <p:spPr>
          <a:xfrm>
            <a:off x="330993"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32AB9DA7-C52E-6697-9F48-876ACFA712E0}"/>
              </a:ext>
            </a:extLst>
          </p:cNvPr>
          <p:cNvPicPr>
            <a:picLocks noChangeAspect="1"/>
          </p:cNvPicPr>
          <p:nvPr userDrawn="1"/>
        </p:nvPicPr>
        <p:blipFill>
          <a:blip r:embed="rId4"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412569" y="6147827"/>
            <a:ext cx="320400" cy="320400"/>
          </a:xfrm>
          <a:prstGeom prst="rect">
            <a:avLst/>
          </a:prstGeom>
          <a:ln>
            <a:noFill/>
          </a:ln>
        </p:spPr>
      </p:pic>
      <p:sp>
        <p:nvSpPr>
          <p:cNvPr id="9" name="文本框 8">
            <a:extLst>
              <a:ext uri="{FF2B5EF4-FFF2-40B4-BE49-F238E27FC236}">
                <a16:creationId xmlns:a16="http://schemas.microsoft.com/office/drawing/2014/main" id="{DC0B4934-E1F9-4511-2771-BB8388CF9D04}"/>
              </a:ext>
            </a:extLst>
          </p:cNvPr>
          <p:cNvSpPr txBox="1"/>
          <p:nvPr userDrawn="1"/>
        </p:nvSpPr>
        <p:spPr>
          <a:xfrm>
            <a:off x="623623" y="2666736"/>
            <a:ext cx="1436397"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教育</a:t>
            </a:r>
          </a:p>
          <a:p>
            <a:pPr>
              <a:lnSpc>
                <a:spcPct val="120000"/>
              </a:lnSpc>
            </a:pPr>
            <a:r>
              <a:rPr lang="en-US" altLang="zh-CN" sz="1400" spc="120">
                <a:solidFill>
                  <a:schemeClr val="bg2">
                    <a:lumMod val="25000"/>
                  </a:schemeClr>
                </a:solidFill>
                <a:latin typeface="+mj-ea"/>
                <a:ea typeface="+mj-ea"/>
              </a:rPr>
              <a:t>EDUCATION</a:t>
            </a:r>
            <a:endParaRPr lang="zh-CN" altLang="en-US" sz="1400" spc="120">
              <a:solidFill>
                <a:schemeClr val="bg2">
                  <a:lumMod val="25000"/>
                </a:schemeClr>
              </a:solidFill>
              <a:latin typeface="+mj-ea"/>
              <a:ea typeface="+mj-ea"/>
            </a:endParaRPr>
          </a:p>
        </p:txBody>
      </p:sp>
      <p:sp>
        <p:nvSpPr>
          <p:cNvPr id="11" name="文本框 10">
            <a:extLst>
              <a:ext uri="{FF2B5EF4-FFF2-40B4-BE49-F238E27FC236}">
                <a16:creationId xmlns:a16="http://schemas.microsoft.com/office/drawing/2014/main" id="{4814B01A-9FD4-34ED-21E2-68BE150EF029}"/>
              </a:ext>
            </a:extLst>
          </p:cNvPr>
          <p:cNvSpPr txBox="1"/>
          <p:nvPr userDrawn="1"/>
        </p:nvSpPr>
        <p:spPr>
          <a:xfrm>
            <a:off x="641102" y="1970995"/>
            <a:ext cx="1402256" cy="435889"/>
          </a:xfrm>
          <a:prstGeom prst="rect">
            <a:avLst/>
          </a:prstGeom>
          <a:noFill/>
        </p:spPr>
        <p:txBody>
          <a:bodyPr wrap="square" rtlCol="0">
            <a:spAutoFit/>
          </a:bodyPr>
          <a:lstStyle/>
          <a:p>
            <a:pPr>
              <a:lnSpc>
                <a:spcPct val="120000"/>
              </a:lnSpc>
            </a:pPr>
            <a:r>
              <a:rPr lang="en-US" altLang="zh-CN" sz="2000" spc="120">
                <a:solidFill>
                  <a:schemeClr val="bg2">
                    <a:lumMod val="25000"/>
                  </a:schemeClr>
                </a:solidFill>
                <a:latin typeface="+mj-ea"/>
                <a:ea typeface="+mj-ea"/>
              </a:rPr>
              <a:t>ABOUT</a:t>
            </a:r>
            <a:endParaRPr lang="zh-CN" altLang="en-US" sz="2000" spc="120">
              <a:solidFill>
                <a:schemeClr val="bg2">
                  <a:lumMod val="25000"/>
                </a:schemeClr>
              </a:solidFill>
              <a:latin typeface="+mj-ea"/>
              <a:ea typeface="+mj-ea"/>
            </a:endParaRPr>
          </a:p>
        </p:txBody>
      </p:sp>
      <p:sp>
        <p:nvSpPr>
          <p:cNvPr id="12" name="文本框 11">
            <a:extLst>
              <a:ext uri="{FF2B5EF4-FFF2-40B4-BE49-F238E27FC236}">
                <a16:creationId xmlns:a16="http://schemas.microsoft.com/office/drawing/2014/main" id="{EAFC28CA-4A8B-FA3E-BDE5-40F99AF356BB}"/>
              </a:ext>
            </a:extLst>
          </p:cNvPr>
          <p:cNvSpPr txBox="1"/>
          <p:nvPr userDrawn="1"/>
        </p:nvSpPr>
        <p:spPr>
          <a:xfrm>
            <a:off x="636324" y="3306657"/>
            <a:ext cx="1564838"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经验</a:t>
            </a:r>
            <a:r>
              <a:rPr lang="en-US" altLang="zh-CN" sz="1400" spc="120">
                <a:solidFill>
                  <a:schemeClr val="bg2">
                    <a:lumMod val="25000"/>
                  </a:schemeClr>
                </a:solidFill>
                <a:latin typeface="+mj-ea"/>
                <a:ea typeface="+mj-ea"/>
              </a:rPr>
              <a:t>EXPERIENCE</a:t>
            </a:r>
            <a:endParaRPr lang="zh-CN" altLang="en-US" sz="1400" spc="120">
              <a:solidFill>
                <a:schemeClr val="bg2">
                  <a:lumMod val="25000"/>
                </a:schemeClr>
              </a:solidFill>
              <a:latin typeface="+mj-ea"/>
              <a:ea typeface="+mj-ea"/>
            </a:endParaRPr>
          </a:p>
        </p:txBody>
      </p:sp>
      <p:sp>
        <p:nvSpPr>
          <p:cNvPr id="14" name="文本框 13">
            <a:extLst>
              <a:ext uri="{FF2B5EF4-FFF2-40B4-BE49-F238E27FC236}">
                <a16:creationId xmlns:a16="http://schemas.microsoft.com/office/drawing/2014/main" id="{4C86D920-D3D0-F2CD-5D51-670E4184C865}"/>
              </a:ext>
            </a:extLst>
          </p:cNvPr>
          <p:cNvSpPr txBox="1"/>
          <p:nvPr userDrawn="1"/>
        </p:nvSpPr>
        <p:spPr>
          <a:xfrm>
            <a:off x="636324" y="3946578"/>
            <a:ext cx="106962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技能</a:t>
            </a:r>
            <a:r>
              <a:rPr lang="en-US" altLang="zh-CN" sz="1400" spc="120">
                <a:solidFill>
                  <a:schemeClr val="bg2">
                    <a:lumMod val="25000"/>
                  </a:schemeClr>
                </a:solidFill>
                <a:latin typeface="+mj-ea"/>
                <a:ea typeface="+mj-ea"/>
              </a:rPr>
              <a:t>SKILLS</a:t>
            </a:r>
            <a:endParaRPr lang="zh-CN" altLang="en-US" sz="1400" spc="120">
              <a:solidFill>
                <a:schemeClr val="bg2">
                  <a:lumMod val="25000"/>
                </a:schemeClr>
              </a:solidFill>
              <a:latin typeface="+mj-ea"/>
              <a:ea typeface="+mj-ea"/>
            </a:endParaRPr>
          </a:p>
        </p:txBody>
      </p:sp>
      <p:sp>
        <p:nvSpPr>
          <p:cNvPr id="16" name="文本框 15">
            <a:extLst>
              <a:ext uri="{FF2B5EF4-FFF2-40B4-BE49-F238E27FC236}">
                <a16:creationId xmlns:a16="http://schemas.microsoft.com/office/drawing/2014/main" id="{29DAC190-54E5-4D35-2F31-F08BC3A3CDC4}"/>
              </a:ext>
            </a:extLst>
          </p:cNvPr>
          <p:cNvSpPr txBox="1"/>
          <p:nvPr userDrawn="1"/>
        </p:nvSpPr>
        <p:spPr>
          <a:xfrm>
            <a:off x="623623" y="5226421"/>
            <a:ext cx="237866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未来规划</a:t>
            </a:r>
          </a:p>
          <a:p>
            <a:pPr>
              <a:lnSpc>
                <a:spcPct val="120000"/>
              </a:lnSpc>
            </a:pPr>
            <a:r>
              <a:rPr lang="en-US" altLang="zh-CN" sz="1400" spc="120">
                <a:solidFill>
                  <a:schemeClr val="bg2">
                    <a:lumMod val="25000"/>
                  </a:schemeClr>
                </a:solidFill>
                <a:latin typeface="+mj-ea"/>
                <a:ea typeface="+mj-ea"/>
              </a:rPr>
              <a:t>planning</a:t>
            </a:r>
            <a:endParaRPr lang="zh-CN" altLang="en-US" sz="1400" spc="120">
              <a:solidFill>
                <a:schemeClr val="bg2">
                  <a:lumMod val="25000"/>
                </a:schemeClr>
              </a:solidFill>
              <a:latin typeface="+mj-ea"/>
              <a:ea typeface="+mj-ea"/>
            </a:endParaRPr>
          </a:p>
        </p:txBody>
      </p:sp>
      <p:sp>
        <p:nvSpPr>
          <p:cNvPr id="21" name="矩形 20">
            <a:extLst>
              <a:ext uri="{FF2B5EF4-FFF2-40B4-BE49-F238E27FC236}">
                <a16:creationId xmlns:a16="http://schemas.microsoft.com/office/drawing/2014/main" id="{D9B92A0A-AE1E-301F-3439-5793FEEF98CB}"/>
              </a:ext>
            </a:extLst>
          </p:cNvPr>
          <p:cNvSpPr/>
          <p:nvPr userDrawn="1"/>
        </p:nvSpPr>
        <p:spPr>
          <a:xfrm>
            <a:off x="2476500" y="0"/>
            <a:ext cx="97155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8584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目录页-6">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96057395-696C-9123-0446-F2132F3073D9}"/>
              </a:ext>
            </a:extLst>
          </p:cNvPr>
          <p:cNvSpPr/>
          <p:nvPr userDrawn="1"/>
        </p:nvSpPr>
        <p:spPr>
          <a:xfrm>
            <a:off x="1640883"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BF4583C-85E8-CEEB-B480-511423C3DBF6}"/>
              </a:ext>
            </a:extLst>
          </p:cNvPr>
          <p:cNvPicPr>
            <a:picLocks noChangeAspect="1"/>
          </p:cNvPicPr>
          <p:nvPr userDrawn="1"/>
        </p:nvPicPr>
        <p:blipFill>
          <a:blip r:embed="rId2"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721960" y="6147328"/>
            <a:ext cx="321398" cy="321398"/>
          </a:xfrm>
          <a:prstGeom prst="rect">
            <a:avLst/>
          </a:prstGeom>
          <a:ln>
            <a:noFill/>
          </a:ln>
        </p:spPr>
      </p:pic>
      <p:sp>
        <p:nvSpPr>
          <p:cNvPr id="5" name="椭圆 4">
            <a:extLst>
              <a:ext uri="{FF2B5EF4-FFF2-40B4-BE49-F238E27FC236}">
                <a16:creationId xmlns:a16="http://schemas.microsoft.com/office/drawing/2014/main" id="{B8051FE0-DABE-C852-9D13-8A11F88FDF1E}"/>
              </a:ext>
            </a:extLst>
          </p:cNvPr>
          <p:cNvSpPr/>
          <p:nvPr userDrawn="1"/>
        </p:nvSpPr>
        <p:spPr>
          <a:xfrm>
            <a:off x="985938"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2C18BE16-3F63-DA14-02AE-1D89BB610BB9}"/>
              </a:ext>
            </a:extLst>
          </p:cNvPr>
          <p:cNvPicPr>
            <a:picLocks noChangeAspect="1"/>
          </p:cNvPicPr>
          <p:nvPr userDrawn="1"/>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067514" y="6147827"/>
            <a:ext cx="320400" cy="320400"/>
          </a:xfrm>
          <a:prstGeom prst="rect">
            <a:avLst/>
          </a:prstGeom>
          <a:ln>
            <a:noFill/>
          </a:ln>
        </p:spPr>
      </p:pic>
      <p:sp>
        <p:nvSpPr>
          <p:cNvPr id="7" name="椭圆 6">
            <a:extLst>
              <a:ext uri="{FF2B5EF4-FFF2-40B4-BE49-F238E27FC236}">
                <a16:creationId xmlns:a16="http://schemas.microsoft.com/office/drawing/2014/main" id="{2064DFD8-836E-1BB6-B8A2-FB75EB6FD481}"/>
              </a:ext>
            </a:extLst>
          </p:cNvPr>
          <p:cNvSpPr/>
          <p:nvPr userDrawn="1"/>
        </p:nvSpPr>
        <p:spPr>
          <a:xfrm>
            <a:off x="330993" y="6066251"/>
            <a:ext cx="483553" cy="48355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32AB9DA7-C52E-6697-9F48-876ACFA712E0}"/>
              </a:ext>
            </a:extLst>
          </p:cNvPr>
          <p:cNvPicPr>
            <a:picLocks noChangeAspect="1"/>
          </p:cNvPicPr>
          <p:nvPr userDrawn="1"/>
        </p:nvPicPr>
        <p:blipFill>
          <a:blip r:embed="rId4"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412569" y="6147827"/>
            <a:ext cx="320400" cy="320400"/>
          </a:xfrm>
          <a:prstGeom prst="rect">
            <a:avLst/>
          </a:prstGeom>
          <a:ln>
            <a:noFill/>
          </a:ln>
        </p:spPr>
      </p:pic>
      <p:sp>
        <p:nvSpPr>
          <p:cNvPr id="9" name="文本框 8">
            <a:extLst>
              <a:ext uri="{FF2B5EF4-FFF2-40B4-BE49-F238E27FC236}">
                <a16:creationId xmlns:a16="http://schemas.microsoft.com/office/drawing/2014/main" id="{DC0B4934-E1F9-4511-2771-BB8388CF9D04}"/>
              </a:ext>
            </a:extLst>
          </p:cNvPr>
          <p:cNvSpPr txBox="1"/>
          <p:nvPr userDrawn="1"/>
        </p:nvSpPr>
        <p:spPr>
          <a:xfrm>
            <a:off x="623623" y="2666736"/>
            <a:ext cx="1436397"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教育</a:t>
            </a:r>
          </a:p>
          <a:p>
            <a:pPr>
              <a:lnSpc>
                <a:spcPct val="120000"/>
              </a:lnSpc>
            </a:pPr>
            <a:r>
              <a:rPr lang="en-US" altLang="zh-CN" sz="1400" spc="120">
                <a:solidFill>
                  <a:schemeClr val="bg2">
                    <a:lumMod val="25000"/>
                  </a:schemeClr>
                </a:solidFill>
                <a:latin typeface="+mj-ea"/>
                <a:ea typeface="+mj-ea"/>
              </a:rPr>
              <a:t>EDUCATION</a:t>
            </a:r>
            <a:endParaRPr lang="zh-CN" altLang="en-US" sz="1400" spc="120">
              <a:solidFill>
                <a:schemeClr val="bg2">
                  <a:lumMod val="25000"/>
                </a:schemeClr>
              </a:solidFill>
              <a:latin typeface="+mj-ea"/>
              <a:ea typeface="+mj-ea"/>
            </a:endParaRPr>
          </a:p>
        </p:txBody>
      </p:sp>
      <p:sp>
        <p:nvSpPr>
          <p:cNvPr id="10" name="矩形: 圆角 9">
            <a:extLst>
              <a:ext uri="{FF2B5EF4-FFF2-40B4-BE49-F238E27FC236}">
                <a16:creationId xmlns:a16="http://schemas.microsoft.com/office/drawing/2014/main" id="{FBDAF62E-F031-42AA-E37C-EBCC44689737}"/>
              </a:ext>
            </a:extLst>
          </p:cNvPr>
          <p:cNvSpPr/>
          <p:nvPr userDrawn="1"/>
        </p:nvSpPr>
        <p:spPr>
          <a:xfrm>
            <a:off x="518216" y="5215211"/>
            <a:ext cx="1423543" cy="591764"/>
          </a:xfrm>
          <a:prstGeom prst="roundRect">
            <a:avLst/>
          </a:pr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4814B01A-9FD4-34ED-21E2-68BE150EF029}"/>
              </a:ext>
            </a:extLst>
          </p:cNvPr>
          <p:cNvSpPr txBox="1"/>
          <p:nvPr userDrawn="1"/>
        </p:nvSpPr>
        <p:spPr>
          <a:xfrm>
            <a:off x="641102" y="1970995"/>
            <a:ext cx="1300657" cy="435889"/>
          </a:xfrm>
          <a:prstGeom prst="rect">
            <a:avLst/>
          </a:prstGeom>
          <a:noFill/>
        </p:spPr>
        <p:txBody>
          <a:bodyPr wrap="square" rtlCol="0">
            <a:spAutoFit/>
          </a:bodyPr>
          <a:lstStyle/>
          <a:p>
            <a:pPr>
              <a:lnSpc>
                <a:spcPct val="120000"/>
              </a:lnSpc>
            </a:pPr>
            <a:r>
              <a:rPr lang="en-US" altLang="zh-CN" sz="2000" spc="120">
                <a:solidFill>
                  <a:schemeClr val="bg2">
                    <a:lumMod val="25000"/>
                  </a:schemeClr>
                </a:solidFill>
                <a:latin typeface="思源黑体 CN Heavy" panose="020B0A00000000000000" pitchFamily="34" charset="-122"/>
                <a:ea typeface="思源黑体 CN Heavy" panose="020B0A00000000000000" pitchFamily="34" charset="-122"/>
              </a:rPr>
              <a:t>ABOUT</a:t>
            </a:r>
            <a:endParaRPr lang="zh-CN" altLang="en-US" sz="2000" spc="120">
              <a:solidFill>
                <a:schemeClr val="bg2">
                  <a:lumMod val="25000"/>
                </a:schemeClr>
              </a:solidFill>
              <a:latin typeface="思源黑体 CN Heavy" panose="020B0A00000000000000" pitchFamily="34" charset="-122"/>
              <a:ea typeface="思源黑体 CN Heavy" panose="020B0A00000000000000" pitchFamily="34" charset="-122"/>
            </a:endParaRPr>
          </a:p>
        </p:txBody>
      </p:sp>
      <p:sp>
        <p:nvSpPr>
          <p:cNvPr id="12" name="文本框 11">
            <a:extLst>
              <a:ext uri="{FF2B5EF4-FFF2-40B4-BE49-F238E27FC236}">
                <a16:creationId xmlns:a16="http://schemas.microsoft.com/office/drawing/2014/main" id="{EAFC28CA-4A8B-FA3E-BDE5-40F99AF356BB}"/>
              </a:ext>
            </a:extLst>
          </p:cNvPr>
          <p:cNvSpPr txBox="1"/>
          <p:nvPr userDrawn="1"/>
        </p:nvSpPr>
        <p:spPr>
          <a:xfrm>
            <a:off x="636324" y="3306657"/>
            <a:ext cx="1564838"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经验</a:t>
            </a:r>
            <a:r>
              <a:rPr lang="en-US" altLang="zh-CN" sz="1400" spc="120">
                <a:solidFill>
                  <a:schemeClr val="bg2">
                    <a:lumMod val="25000"/>
                  </a:schemeClr>
                </a:solidFill>
                <a:latin typeface="+mj-ea"/>
                <a:ea typeface="+mj-ea"/>
              </a:rPr>
              <a:t>EXPERIENCE</a:t>
            </a:r>
            <a:endParaRPr lang="zh-CN" altLang="en-US" sz="1400" spc="120">
              <a:solidFill>
                <a:schemeClr val="bg2">
                  <a:lumMod val="25000"/>
                </a:schemeClr>
              </a:solidFill>
              <a:latin typeface="+mj-ea"/>
              <a:ea typeface="+mj-ea"/>
            </a:endParaRPr>
          </a:p>
        </p:txBody>
      </p:sp>
      <p:sp>
        <p:nvSpPr>
          <p:cNvPr id="14" name="文本框 13">
            <a:extLst>
              <a:ext uri="{FF2B5EF4-FFF2-40B4-BE49-F238E27FC236}">
                <a16:creationId xmlns:a16="http://schemas.microsoft.com/office/drawing/2014/main" id="{4C86D920-D3D0-F2CD-5D51-670E4184C865}"/>
              </a:ext>
            </a:extLst>
          </p:cNvPr>
          <p:cNvSpPr txBox="1"/>
          <p:nvPr userDrawn="1"/>
        </p:nvSpPr>
        <p:spPr>
          <a:xfrm>
            <a:off x="636324" y="3946578"/>
            <a:ext cx="106962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技能</a:t>
            </a:r>
            <a:r>
              <a:rPr lang="en-US" altLang="zh-CN" sz="1400" spc="120">
                <a:solidFill>
                  <a:schemeClr val="bg2">
                    <a:lumMod val="25000"/>
                  </a:schemeClr>
                </a:solidFill>
                <a:latin typeface="+mj-ea"/>
                <a:ea typeface="+mj-ea"/>
              </a:rPr>
              <a:t>SKILLS</a:t>
            </a:r>
            <a:endParaRPr lang="zh-CN" altLang="en-US" sz="1400" spc="120">
              <a:solidFill>
                <a:schemeClr val="bg2">
                  <a:lumMod val="25000"/>
                </a:schemeClr>
              </a:solidFill>
              <a:latin typeface="+mj-ea"/>
              <a:ea typeface="+mj-ea"/>
            </a:endParaRPr>
          </a:p>
        </p:txBody>
      </p:sp>
      <p:sp>
        <p:nvSpPr>
          <p:cNvPr id="15" name="文本框 14">
            <a:extLst>
              <a:ext uri="{FF2B5EF4-FFF2-40B4-BE49-F238E27FC236}">
                <a16:creationId xmlns:a16="http://schemas.microsoft.com/office/drawing/2014/main" id="{6CABFBCB-D732-800F-FF96-4EEB9C758DF1}"/>
              </a:ext>
            </a:extLst>
          </p:cNvPr>
          <p:cNvSpPr txBox="1"/>
          <p:nvPr userDrawn="1"/>
        </p:nvSpPr>
        <p:spPr>
          <a:xfrm>
            <a:off x="623623" y="4586499"/>
            <a:ext cx="169769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荣誉</a:t>
            </a:r>
            <a:endParaRPr lang="en-US" altLang="zh-CN" sz="1400" spc="120">
              <a:solidFill>
                <a:schemeClr val="bg2">
                  <a:lumMod val="25000"/>
                </a:schemeClr>
              </a:solidFill>
              <a:latin typeface="+mj-ea"/>
              <a:ea typeface="+mj-ea"/>
            </a:endParaRPr>
          </a:p>
          <a:p>
            <a:pPr>
              <a:lnSpc>
                <a:spcPct val="120000"/>
              </a:lnSpc>
            </a:pPr>
            <a:r>
              <a:rPr lang="en-US" altLang="zh-CN" sz="1400" spc="120">
                <a:solidFill>
                  <a:schemeClr val="bg2">
                    <a:lumMod val="25000"/>
                  </a:schemeClr>
                </a:solidFill>
                <a:latin typeface="+mj-ea"/>
                <a:ea typeface="+mj-ea"/>
              </a:rPr>
              <a:t>THE HONORS</a:t>
            </a:r>
            <a:endParaRPr lang="zh-CN" altLang="en-US" sz="1400" spc="120">
              <a:solidFill>
                <a:schemeClr val="bg2">
                  <a:lumMod val="25000"/>
                </a:schemeClr>
              </a:solidFill>
              <a:latin typeface="+mj-ea"/>
              <a:ea typeface="+mj-ea"/>
            </a:endParaRPr>
          </a:p>
        </p:txBody>
      </p:sp>
      <p:sp>
        <p:nvSpPr>
          <p:cNvPr id="16" name="文本框 15">
            <a:extLst>
              <a:ext uri="{FF2B5EF4-FFF2-40B4-BE49-F238E27FC236}">
                <a16:creationId xmlns:a16="http://schemas.microsoft.com/office/drawing/2014/main" id="{29DAC190-54E5-4D35-2F31-F08BC3A3CDC4}"/>
              </a:ext>
            </a:extLst>
          </p:cNvPr>
          <p:cNvSpPr txBox="1"/>
          <p:nvPr userDrawn="1"/>
        </p:nvSpPr>
        <p:spPr>
          <a:xfrm>
            <a:off x="623623" y="5226421"/>
            <a:ext cx="2378664" cy="591765"/>
          </a:xfrm>
          <a:prstGeom prst="rect">
            <a:avLst/>
          </a:prstGeom>
          <a:noFill/>
        </p:spPr>
        <p:txBody>
          <a:bodyPr wrap="square" rtlCol="0">
            <a:spAutoFit/>
          </a:bodyPr>
          <a:lstStyle/>
          <a:p>
            <a:pPr>
              <a:lnSpc>
                <a:spcPct val="120000"/>
              </a:lnSpc>
            </a:pPr>
            <a:r>
              <a:rPr lang="zh-CN" altLang="en-US" sz="1400" spc="120">
                <a:solidFill>
                  <a:schemeClr val="bg2">
                    <a:lumMod val="25000"/>
                  </a:schemeClr>
                </a:solidFill>
                <a:latin typeface="+mj-ea"/>
                <a:ea typeface="+mj-ea"/>
              </a:rPr>
              <a:t>未来规划</a:t>
            </a:r>
          </a:p>
          <a:p>
            <a:pPr>
              <a:lnSpc>
                <a:spcPct val="120000"/>
              </a:lnSpc>
            </a:pPr>
            <a:r>
              <a:rPr lang="en-US" altLang="zh-CN" sz="1400" spc="120">
                <a:solidFill>
                  <a:schemeClr val="bg2">
                    <a:lumMod val="25000"/>
                  </a:schemeClr>
                </a:solidFill>
                <a:latin typeface="+mj-ea"/>
                <a:ea typeface="+mj-ea"/>
              </a:rPr>
              <a:t>planning</a:t>
            </a:r>
            <a:endParaRPr lang="zh-CN" altLang="en-US" sz="1400" spc="120">
              <a:solidFill>
                <a:schemeClr val="bg2">
                  <a:lumMod val="25000"/>
                </a:schemeClr>
              </a:solidFill>
              <a:latin typeface="+mj-ea"/>
              <a:ea typeface="+mj-ea"/>
            </a:endParaRPr>
          </a:p>
        </p:txBody>
      </p:sp>
      <p:sp>
        <p:nvSpPr>
          <p:cNvPr id="21" name="矩形 20">
            <a:extLst>
              <a:ext uri="{FF2B5EF4-FFF2-40B4-BE49-F238E27FC236}">
                <a16:creationId xmlns:a16="http://schemas.microsoft.com/office/drawing/2014/main" id="{D9B92A0A-AE1E-301F-3439-5793FEEF98CB}"/>
              </a:ext>
            </a:extLst>
          </p:cNvPr>
          <p:cNvSpPr/>
          <p:nvPr userDrawn="1"/>
        </p:nvSpPr>
        <p:spPr>
          <a:xfrm>
            <a:off x="2476500" y="0"/>
            <a:ext cx="97155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5766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80845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07CA538D-E8D1-2B14-1173-0D6543036F14}"/>
              </a:ext>
            </a:extLst>
          </p:cNvPr>
          <p:cNvSpPr txBox="1"/>
          <p:nvPr userDrawn="1"/>
        </p:nvSpPr>
        <p:spPr>
          <a:xfrm>
            <a:off x="3048000" y="3244334"/>
            <a:ext cx="6096000" cy="369332"/>
          </a:xfrm>
          <a:prstGeom prst="rect">
            <a:avLst/>
          </a:prstGeom>
          <a:noFill/>
        </p:spPr>
        <p:txBody>
          <a:bodyPr wrap="square">
            <a:spAutoFit/>
          </a:bodyPr>
          <a:lstStyle/>
          <a:p>
            <a:r>
              <a:rPr lang="zh-CN" altLang="en-US" b="0" i="0">
                <a:solidFill>
                  <a:srgbClr val="000000"/>
                </a:solidFill>
                <a:effectLst/>
                <a:latin typeface="BlinkMacSystemFont"/>
              </a:rPr>
              <a:t>﻿</a:t>
            </a:r>
            <a:endParaRPr lang="zh-CN" altLang="en-US"/>
          </a:p>
        </p:txBody>
      </p:sp>
    </p:spTree>
    <p:extLst>
      <p:ext uri="{BB962C8B-B14F-4D97-AF65-F5344CB8AC3E}">
        <p14:creationId xmlns:p14="http://schemas.microsoft.com/office/powerpoint/2010/main" val="28927150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63" r:id="rId4"/>
    <p:sldLayoutId id="2147483664" r:id="rId5"/>
    <p:sldLayoutId id="2147483665" r:id="rId6"/>
    <p:sldLayoutId id="2147483666" r:id="rId7"/>
    <p:sldLayoutId id="2147483667"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7.png"/><Relationship Id="rId7"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9.svg"/><Relationship Id="rId5" Type="http://schemas.openxmlformats.org/officeDocument/2006/relationships/image" Target="../media/image18.png"/><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microsoft.com/office/2007/relationships/hdphoto" Target="../media/hdphoto1.wdp"/><Relationship Id="rId5" Type="http://schemas.openxmlformats.org/officeDocument/2006/relationships/image" Target="../media/image7.pn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microsoft.com/office/2007/relationships/hdphoto" Target="../media/hdphoto1.wdp"/><Relationship Id="rId5" Type="http://schemas.openxmlformats.org/officeDocument/2006/relationships/image" Target="../media/image7.png"/><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21.jpeg"/><Relationship Id="rId5" Type="http://schemas.openxmlformats.org/officeDocument/2006/relationships/image" Target="../media/image20.jpe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22.jpe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microsoft.com/office/2007/relationships/hdphoto" Target="../media/hdphoto1.wdp"/><Relationship Id="rId5" Type="http://schemas.openxmlformats.org/officeDocument/2006/relationships/image" Target="../media/image7.png"/><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23.jpeg"/><Relationship Id="rId5" Type="http://schemas.openxmlformats.org/officeDocument/2006/relationships/image" Target="../media/image20.jpe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24.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microsoft.com/office/2007/relationships/hdphoto" Target="../media/hdphoto4.wdp"/><Relationship Id="rId5" Type="http://schemas.openxmlformats.org/officeDocument/2006/relationships/image" Target="../media/image25.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24.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png"/><Relationship Id="rId5" Type="http://schemas.microsoft.com/office/2007/relationships/hdphoto" Target="../media/hdphoto5.wdp"/><Relationship Id="rId4" Type="http://schemas.openxmlformats.org/officeDocument/2006/relationships/image" Target="../media/image26.png"/><Relationship Id="rId9" Type="http://schemas.openxmlformats.org/officeDocument/2006/relationships/image" Target="../media/image28.sv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30.jpe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5.png"/><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37.jpe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39.jpeg"/></Relationships>
</file>

<file path=ppt/slides/_rels/slide3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10.sv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3.svg"/><Relationship Id="rId5" Type="http://schemas.openxmlformats.org/officeDocument/2006/relationships/image" Target="../media/image12.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4.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microsoft.com/office/2007/relationships/hdphoto" Target="../media/hdphoto1.wdp"/><Relationship Id="rId5" Type="http://schemas.openxmlformats.org/officeDocument/2006/relationships/image" Target="../media/image7.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microsoft.com/office/2007/relationships/hdphoto" Target="../media/hdphoto1.wdp"/><Relationship Id="rId5" Type="http://schemas.openxmlformats.org/officeDocument/2006/relationships/image" Target="../media/image7.png"/><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1E33F685-53EC-3190-C7CB-94BC64757BCA}"/>
              </a:ext>
            </a:extLst>
          </p:cNvPr>
          <p:cNvSpPr txBox="1"/>
          <p:nvPr/>
        </p:nvSpPr>
        <p:spPr>
          <a:xfrm>
            <a:off x="2918196" y="1255905"/>
            <a:ext cx="6880211" cy="707886"/>
          </a:xfrm>
          <a:prstGeom prst="rect">
            <a:avLst/>
          </a:prstGeom>
          <a:noFill/>
        </p:spPr>
        <p:txBody>
          <a:bodyPr wrap="square" rtlCol="0">
            <a:noAutofit/>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4000" b="0" i="0" kern="12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橙色商务风个人简历</a:t>
            </a:r>
            <a:r>
              <a:rPr lang="en" altLang="zh-CN" sz="4000" b="0" i="0" kern="12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PPT</a:t>
            </a:r>
            <a:r>
              <a:rPr lang="zh-CN" altLang="en-US" sz="4000" b="0" i="0" kern="12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模板</a:t>
            </a:r>
            <a:endParaRPr lang="zh-CN" altLang="en-US" sz="4000" b="0" i="0" kern="12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4" name="文本框 13">
            <a:extLst>
              <a:ext uri="{FF2B5EF4-FFF2-40B4-BE49-F238E27FC236}">
                <a16:creationId xmlns:a16="http://schemas.microsoft.com/office/drawing/2014/main" id="{065134A6-4204-5F2D-11B7-2A50C06C54A1}"/>
              </a:ext>
            </a:extLst>
          </p:cNvPr>
          <p:cNvSpPr txBox="1"/>
          <p:nvPr/>
        </p:nvSpPr>
        <p:spPr>
          <a:xfrm>
            <a:off x="3857560" y="2138739"/>
            <a:ext cx="5001484" cy="400110"/>
          </a:xfrm>
          <a:prstGeom prst="rect">
            <a:avLst/>
          </a:prstGeom>
          <a:noFill/>
        </p:spPr>
        <p:txBody>
          <a:bodyPr wrap="square" rtlCol="0">
            <a:noAutofit/>
          </a:bodyPr>
          <a:lstStyle/>
          <a:p>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擅长 </a:t>
            </a:r>
            <a:r>
              <a:rPr lang="fr-FR"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AI/PPT  </a:t>
            </a: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设计师</a:t>
            </a:r>
            <a:r>
              <a:rPr lang="fr-FR"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t>
            </a: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平面设计师</a:t>
            </a:r>
            <a:r>
              <a:rPr lang="fr-FR"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    </a:t>
            </a: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阿杰</a:t>
            </a:r>
          </a:p>
        </p:txBody>
      </p:sp>
      <p:pic>
        <p:nvPicPr>
          <p:cNvPr id="26" name="图片占位符 25" descr="小孩在吃东西&#10;&#10;描述已自动生成">
            <a:extLst>
              <a:ext uri="{FF2B5EF4-FFF2-40B4-BE49-F238E27FC236}">
                <a16:creationId xmlns:a16="http://schemas.microsoft.com/office/drawing/2014/main" id="{F6590622-B0B8-8FB1-64E9-EBAFA8545F30}"/>
              </a:ext>
            </a:extLst>
          </p:cNvPr>
          <p:cNvPicPr>
            <a:picLocks noGrp="1" noChangeAspect="1"/>
          </p:cNvPicPr>
          <p:nvPr>
            <p:ph type="pic" sz="quarter" idx="4294967295"/>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098256" y="2888745"/>
            <a:ext cx="1970088" cy="2159000"/>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p:spPr>
      </p:pic>
    </p:spTree>
    <p:extLst>
      <p:ext uri="{BB962C8B-B14F-4D97-AF65-F5344CB8AC3E}">
        <p14:creationId xmlns:p14="http://schemas.microsoft.com/office/powerpoint/2010/main" val="42242056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descr="蓝色的建筑&#10;&#10;描述已自动生成">
            <a:extLst>
              <a:ext uri="{FF2B5EF4-FFF2-40B4-BE49-F238E27FC236}">
                <a16:creationId xmlns:a16="http://schemas.microsoft.com/office/drawing/2014/main" id="{58CE9DD3-6E51-3029-48B7-77B8198A3C54}"/>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2400300" y="4533"/>
            <a:ext cx="9791700" cy="6858000"/>
          </a:xfrm>
          <a:prstGeom prst="rect">
            <a:avLst/>
          </a:prstGeom>
        </p:spPr>
      </p:pic>
      <p:sp>
        <p:nvSpPr>
          <p:cNvPr id="54" name="矩形 53">
            <a:extLst>
              <a:ext uri="{FF2B5EF4-FFF2-40B4-BE49-F238E27FC236}">
                <a16:creationId xmlns:a16="http://schemas.microsoft.com/office/drawing/2014/main" id="{7EB75FE9-8DDC-A70F-A19A-158D912C3A0F}"/>
              </a:ext>
            </a:extLst>
          </p:cNvPr>
          <p:cNvSpPr/>
          <p:nvPr/>
        </p:nvSpPr>
        <p:spPr>
          <a:xfrm>
            <a:off x="2383637" y="-2852"/>
            <a:ext cx="9830588" cy="6894512"/>
          </a:xfrm>
          <a:prstGeom prst="rect">
            <a:avLst/>
          </a:pr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4" name="任意多边形: 形状 43">
            <a:extLst>
              <a:ext uri="{FF2B5EF4-FFF2-40B4-BE49-F238E27FC236}">
                <a16:creationId xmlns:a16="http://schemas.microsoft.com/office/drawing/2014/main" id="{4723B2F2-88AC-2FFA-AEDB-E3B227306857}"/>
              </a:ext>
            </a:extLst>
          </p:cNvPr>
          <p:cNvSpPr/>
          <p:nvPr/>
        </p:nvSpPr>
        <p:spPr>
          <a:xfrm>
            <a:off x="2492708" y="4532"/>
            <a:ext cx="9699291" cy="6858000"/>
          </a:xfrm>
          <a:custGeom>
            <a:avLst/>
            <a:gdLst>
              <a:gd name="connsiteX0" fmla="*/ 1269768 w 10541000"/>
              <a:gd name="connsiteY0" fmla="*/ 0 h 6858000"/>
              <a:gd name="connsiteX1" fmla="*/ 9271232 w 10541000"/>
              <a:gd name="connsiteY1" fmla="*/ 0 h 6858000"/>
              <a:gd name="connsiteX2" fmla="*/ 9337474 w 10541000"/>
              <a:gd name="connsiteY2" fmla="*/ 76473 h 6858000"/>
              <a:gd name="connsiteX3" fmla="*/ 10541000 w 10541000"/>
              <a:gd name="connsiteY3" fmla="*/ 3429000 h 6858000"/>
              <a:gd name="connsiteX4" fmla="*/ 9337474 w 10541000"/>
              <a:gd name="connsiteY4" fmla="*/ 6781528 h 6858000"/>
              <a:gd name="connsiteX5" fmla="*/ 9271232 w 10541000"/>
              <a:gd name="connsiteY5" fmla="*/ 6858000 h 6858000"/>
              <a:gd name="connsiteX6" fmla="*/ 1269768 w 10541000"/>
              <a:gd name="connsiteY6" fmla="*/ 6858000 h 6858000"/>
              <a:gd name="connsiteX7" fmla="*/ 1203526 w 10541000"/>
              <a:gd name="connsiteY7" fmla="*/ 6781528 h 6858000"/>
              <a:gd name="connsiteX8" fmla="*/ 0 w 10541000"/>
              <a:gd name="connsiteY8" fmla="*/ 3429000 h 6858000"/>
              <a:gd name="connsiteX9" fmla="*/ 1203526 w 10541000"/>
              <a:gd name="connsiteY9" fmla="*/ 764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41000" h="6858000">
                <a:moveTo>
                  <a:pt x="1269768" y="0"/>
                </a:moveTo>
                <a:lnTo>
                  <a:pt x="9271232" y="0"/>
                </a:lnTo>
                <a:lnTo>
                  <a:pt x="9337474" y="76473"/>
                </a:lnTo>
                <a:cubicBezTo>
                  <a:pt x="10089342" y="987526"/>
                  <a:pt x="10541000" y="2155518"/>
                  <a:pt x="10541000" y="3429000"/>
                </a:cubicBezTo>
                <a:cubicBezTo>
                  <a:pt x="10541000" y="4702483"/>
                  <a:pt x="10089342" y="5870475"/>
                  <a:pt x="9337474" y="6781528"/>
                </a:cubicBezTo>
                <a:lnTo>
                  <a:pt x="9271232" y="6858000"/>
                </a:lnTo>
                <a:lnTo>
                  <a:pt x="1269768" y="6858000"/>
                </a:lnTo>
                <a:lnTo>
                  <a:pt x="1203526" y="6781528"/>
                </a:lnTo>
                <a:cubicBezTo>
                  <a:pt x="451658" y="5870475"/>
                  <a:pt x="0" y="4702483"/>
                  <a:pt x="0" y="3429000"/>
                </a:cubicBezTo>
                <a:cubicBezTo>
                  <a:pt x="0" y="2155518"/>
                  <a:pt x="451658" y="987526"/>
                  <a:pt x="1203526" y="76473"/>
                </a:cubicBezTo>
                <a:close/>
              </a:path>
            </a:pathLst>
          </a:custGeom>
          <a:solidFill>
            <a:schemeClr val="accent2">
              <a:alpha val="2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7" name="矩形 76">
            <a:extLst>
              <a:ext uri="{FF2B5EF4-FFF2-40B4-BE49-F238E27FC236}">
                <a16:creationId xmlns:a16="http://schemas.microsoft.com/office/drawing/2014/main" id="{19353647-7F7E-4094-A811-1C5C095A0E51}"/>
              </a:ext>
            </a:extLst>
          </p:cNvPr>
          <p:cNvSpPr/>
          <p:nvPr/>
        </p:nvSpPr>
        <p:spPr>
          <a:xfrm>
            <a:off x="9469852" y="1818458"/>
            <a:ext cx="2508362" cy="333489"/>
          </a:xfrm>
          <a:prstGeom prst="rect">
            <a:avLst/>
          </a:prstGeom>
        </p:spPr>
        <p:txBody>
          <a:bodyPr wrap="square">
            <a:no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endParaRPr lang="zh-CN" altLang="en-US" sz="14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14" name="组合 13">
            <a:extLst>
              <a:ext uri="{FF2B5EF4-FFF2-40B4-BE49-F238E27FC236}">
                <a16:creationId xmlns:a16="http://schemas.microsoft.com/office/drawing/2014/main" id="{0D104AF7-A2BE-9644-EE48-78412CB5CB7E}"/>
              </a:ext>
            </a:extLst>
          </p:cNvPr>
          <p:cNvGrpSpPr/>
          <p:nvPr/>
        </p:nvGrpSpPr>
        <p:grpSpPr>
          <a:xfrm>
            <a:off x="4830201" y="883371"/>
            <a:ext cx="4781550" cy="4781550"/>
            <a:chOff x="4830201" y="883371"/>
            <a:chExt cx="4781550" cy="4781550"/>
          </a:xfrm>
        </p:grpSpPr>
        <p:sp>
          <p:nvSpPr>
            <p:cNvPr id="57" name="椭圆 56">
              <a:extLst>
                <a:ext uri="{FF2B5EF4-FFF2-40B4-BE49-F238E27FC236}">
                  <a16:creationId xmlns:a16="http://schemas.microsoft.com/office/drawing/2014/main" id="{40321684-0B1C-4CEB-8C9A-D8847E588137}"/>
                </a:ext>
              </a:extLst>
            </p:cNvPr>
            <p:cNvSpPr/>
            <p:nvPr/>
          </p:nvSpPr>
          <p:spPr>
            <a:xfrm>
              <a:off x="4830201" y="883371"/>
              <a:ext cx="4781550" cy="4781550"/>
            </a:xfrm>
            <a:prstGeom prst="ellipse">
              <a:avLst/>
            </a:prstGeom>
            <a:solidFill>
              <a:schemeClr val="accent2">
                <a:alpha val="2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4" name="椭圆 63">
              <a:extLst>
                <a:ext uri="{FF2B5EF4-FFF2-40B4-BE49-F238E27FC236}">
                  <a16:creationId xmlns:a16="http://schemas.microsoft.com/office/drawing/2014/main" id="{7A9D232D-B786-485D-B713-78F9A4F9A681}"/>
                </a:ext>
              </a:extLst>
            </p:cNvPr>
            <p:cNvSpPr/>
            <p:nvPr/>
          </p:nvSpPr>
          <p:spPr>
            <a:xfrm>
              <a:off x="5886796" y="1939966"/>
              <a:ext cx="2668360" cy="266836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79" name="图形 78" descr="男人">
              <a:extLst>
                <a:ext uri="{FF2B5EF4-FFF2-40B4-BE49-F238E27FC236}">
                  <a16:creationId xmlns:a16="http://schemas.microsoft.com/office/drawing/2014/main" id="{B1039FA4-6EB9-4A03-970E-040304757BAA}"/>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839976" y="1246113"/>
              <a:ext cx="762000" cy="762000"/>
            </a:xfrm>
            <a:prstGeom prst="rect">
              <a:avLst/>
            </a:prstGeom>
          </p:spPr>
        </p:pic>
        <p:pic>
          <p:nvPicPr>
            <p:cNvPr id="80" name="图形 79" descr="男人">
              <a:extLst>
                <a:ext uri="{FF2B5EF4-FFF2-40B4-BE49-F238E27FC236}">
                  <a16:creationId xmlns:a16="http://schemas.microsoft.com/office/drawing/2014/main" id="{DCBBACB5-2CA8-44E9-BB6F-6B3A86986A0E}"/>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0800000">
              <a:off x="6839976" y="4540179"/>
              <a:ext cx="762000" cy="762000"/>
            </a:xfrm>
            <a:prstGeom prst="rect">
              <a:avLst/>
            </a:prstGeom>
          </p:spPr>
        </p:pic>
        <p:pic>
          <p:nvPicPr>
            <p:cNvPr id="87" name="图形 86" descr="男人">
              <a:extLst>
                <a:ext uri="{FF2B5EF4-FFF2-40B4-BE49-F238E27FC236}">
                  <a16:creationId xmlns:a16="http://schemas.microsoft.com/office/drawing/2014/main" id="{7AB3BFFC-3A7A-4482-A969-28BD312A0DCC}"/>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9800000">
              <a:off x="6016459" y="1466774"/>
              <a:ext cx="762000" cy="762000"/>
            </a:xfrm>
            <a:prstGeom prst="rect">
              <a:avLst/>
            </a:prstGeom>
          </p:spPr>
        </p:pic>
        <p:pic>
          <p:nvPicPr>
            <p:cNvPr id="88" name="图形 87" descr="男人">
              <a:extLst>
                <a:ext uri="{FF2B5EF4-FFF2-40B4-BE49-F238E27FC236}">
                  <a16:creationId xmlns:a16="http://schemas.microsoft.com/office/drawing/2014/main" id="{AC3B5C09-0A97-41BA-9289-E11F6C726BC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9000000">
              <a:off x="7663493" y="4319518"/>
              <a:ext cx="762000" cy="762000"/>
            </a:xfrm>
            <a:prstGeom prst="rect">
              <a:avLst/>
            </a:prstGeom>
          </p:spPr>
        </p:pic>
        <p:pic>
          <p:nvPicPr>
            <p:cNvPr id="93" name="图形 92" descr="男人">
              <a:extLst>
                <a:ext uri="{FF2B5EF4-FFF2-40B4-BE49-F238E27FC236}">
                  <a16:creationId xmlns:a16="http://schemas.microsoft.com/office/drawing/2014/main" id="{5A5E9A01-EEDE-4648-9DF7-043AD7F89C79}"/>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8000000">
              <a:off x="5413604" y="2069630"/>
              <a:ext cx="762000" cy="762000"/>
            </a:xfrm>
            <a:prstGeom prst="rect">
              <a:avLst/>
            </a:prstGeom>
          </p:spPr>
        </p:pic>
        <p:pic>
          <p:nvPicPr>
            <p:cNvPr id="94" name="图形 93" descr="男人">
              <a:extLst>
                <a:ext uri="{FF2B5EF4-FFF2-40B4-BE49-F238E27FC236}">
                  <a16:creationId xmlns:a16="http://schemas.microsoft.com/office/drawing/2014/main" id="{501A6349-F2F3-436A-BC68-1D2FC65DB8AE}"/>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7200000">
              <a:off x="8266348" y="3716663"/>
              <a:ext cx="762000" cy="762000"/>
            </a:xfrm>
            <a:prstGeom prst="rect">
              <a:avLst/>
            </a:prstGeom>
          </p:spPr>
        </p:pic>
        <p:pic>
          <p:nvPicPr>
            <p:cNvPr id="99" name="图形 98" descr="男人">
              <a:extLst>
                <a:ext uri="{FF2B5EF4-FFF2-40B4-BE49-F238E27FC236}">
                  <a16:creationId xmlns:a16="http://schemas.microsoft.com/office/drawing/2014/main" id="{C3A432E7-D4AE-41C0-BFF5-4BE279CA41C2}"/>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6200000">
              <a:off x="5192943" y="2893146"/>
              <a:ext cx="762000" cy="762000"/>
            </a:xfrm>
            <a:prstGeom prst="rect">
              <a:avLst/>
            </a:prstGeom>
          </p:spPr>
        </p:pic>
        <p:pic>
          <p:nvPicPr>
            <p:cNvPr id="100" name="图形 99" descr="男人">
              <a:extLst>
                <a:ext uri="{FF2B5EF4-FFF2-40B4-BE49-F238E27FC236}">
                  <a16:creationId xmlns:a16="http://schemas.microsoft.com/office/drawing/2014/main" id="{59A94554-A301-4DEA-A36F-FFCB8CF91897}"/>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5400000">
              <a:off x="8487009" y="2893146"/>
              <a:ext cx="762000" cy="762000"/>
            </a:xfrm>
            <a:prstGeom prst="rect">
              <a:avLst/>
            </a:prstGeom>
          </p:spPr>
        </p:pic>
        <p:pic>
          <p:nvPicPr>
            <p:cNvPr id="105" name="图形 104" descr="男人">
              <a:extLst>
                <a:ext uri="{FF2B5EF4-FFF2-40B4-BE49-F238E27FC236}">
                  <a16:creationId xmlns:a16="http://schemas.microsoft.com/office/drawing/2014/main" id="{FFE17FDB-E971-48F7-B6BE-F256010938F6}"/>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4400000">
              <a:off x="5413604" y="3716663"/>
              <a:ext cx="762000" cy="762000"/>
            </a:xfrm>
            <a:prstGeom prst="rect">
              <a:avLst/>
            </a:prstGeom>
          </p:spPr>
        </p:pic>
        <p:pic>
          <p:nvPicPr>
            <p:cNvPr id="106" name="图形 105" descr="男人">
              <a:extLst>
                <a:ext uri="{FF2B5EF4-FFF2-40B4-BE49-F238E27FC236}">
                  <a16:creationId xmlns:a16="http://schemas.microsoft.com/office/drawing/2014/main" id="{12166A84-552C-40D8-BD5F-B13647FD4A62}"/>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3600000">
              <a:off x="8266348" y="2069630"/>
              <a:ext cx="762000" cy="762000"/>
            </a:xfrm>
            <a:prstGeom prst="rect">
              <a:avLst/>
            </a:prstGeom>
          </p:spPr>
        </p:pic>
        <p:pic>
          <p:nvPicPr>
            <p:cNvPr id="111" name="图形 110" descr="男人">
              <a:extLst>
                <a:ext uri="{FF2B5EF4-FFF2-40B4-BE49-F238E27FC236}">
                  <a16:creationId xmlns:a16="http://schemas.microsoft.com/office/drawing/2014/main" id="{02E96EF5-C6B0-4E35-A635-9F8B26BFA1C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2600000">
              <a:off x="6016460" y="4319518"/>
              <a:ext cx="762000" cy="762000"/>
            </a:xfrm>
            <a:prstGeom prst="rect">
              <a:avLst/>
            </a:prstGeom>
          </p:spPr>
        </p:pic>
        <p:pic>
          <p:nvPicPr>
            <p:cNvPr id="112" name="图形 111" descr="男人">
              <a:extLst>
                <a:ext uri="{FF2B5EF4-FFF2-40B4-BE49-F238E27FC236}">
                  <a16:creationId xmlns:a16="http://schemas.microsoft.com/office/drawing/2014/main" id="{ADDF80F5-0211-4664-A56A-C68F2ECBAD89}"/>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800000">
              <a:off x="7663493" y="1466774"/>
              <a:ext cx="762000" cy="762000"/>
            </a:xfrm>
            <a:prstGeom prst="rect">
              <a:avLst/>
            </a:prstGeom>
          </p:spPr>
        </p:pic>
        <p:sp>
          <p:nvSpPr>
            <p:cNvPr id="120" name="椭圆 119">
              <a:extLst>
                <a:ext uri="{FF2B5EF4-FFF2-40B4-BE49-F238E27FC236}">
                  <a16:creationId xmlns:a16="http://schemas.microsoft.com/office/drawing/2014/main" id="{6CB0BF2B-0134-4257-BFC3-98121358BD49}"/>
                </a:ext>
              </a:extLst>
            </p:cNvPr>
            <p:cNvSpPr/>
            <p:nvPr/>
          </p:nvSpPr>
          <p:spPr>
            <a:xfrm>
              <a:off x="4896876" y="950046"/>
              <a:ext cx="4648200" cy="4648200"/>
            </a:xfrm>
            <a:prstGeom prst="ellipse">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127" name="组合 126">
              <a:extLst>
                <a:ext uri="{FF2B5EF4-FFF2-40B4-BE49-F238E27FC236}">
                  <a16:creationId xmlns:a16="http://schemas.microsoft.com/office/drawing/2014/main" id="{127342B2-F0FB-48E8-87A9-330E9EDC6C54}"/>
                </a:ext>
              </a:extLst>
            </p:cNvPr>
            <p:cNvGrpSpPr/>
            <p:nvPr/>
          </p:nvGrpSpPr>
          <p:grpSpPr>
            <a:xfrm>
              <a:off x="6119572" y="2673054"/>
              <a:ext cx="2236510" cy="1125736"/>
              <a:chOff x="4994596" y="2797689"/>
              <a:chExt cx="2236510" cy="1125736"/>
            </a:xfrm>
          </p:grpSpPr>
          <p:sp>
            <p:nvSpPr>
              <p:cNvPr id="56" name="矩形 55">
                <a:extLst>
                  <a:ext uri="{FF2B5EF4-FFF2-40B4-BE49-F238E27FC236}">
                    <a16:creationId xmlns:a16="http://schemas.microsoft.com/office/drawing/2014/main" id="{E5A43685-A216-4AB6-AC87-15C3045418FD}"/>
                  </a:ext>
                </a:extLst>
              </p:cNvPr>
              <p:cNvSpPr/>
              <p:nvPr/>
            </p:nvSpPr>
            <p:spPr>
              <a:xfrm>
                <a:off x="5497920" y="3400205"/>
                <a:ext cx="1196161" cy="52322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FFFFFF"/>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DUTY</a:t>
                </a:r>
                <a:endParaRPr kumimoji="0" lang="zh-CN" altLang="en-US" sz="28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24" name="矩形 123">
                <a:extLst>
                  <a:ext uri="{FF2B5EF4-FFF2-40B4-BE49-F238E27FC236}">
                    <a16:creationId xmlns:a16="http://schemas.microsoft.com/office/drawing/2014/main" id="{735EDE75-E1A3-4FF0-8714-742039BA10A1}"/>
                  </a:ext>
                </a:extLst>
              </p:cNvPr>
              <p:cNvSpPr/>
              <p:nvPr/>
            </p:nvSpPr>
            <p:spPr>
              <a:xfrm>
                <a:off x="4994596" y="2797689"/>
                <a:ext cx="2236510" cy="707886"/>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solidFill>
                      <a:srgbClr val="FFFFFF"/>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责任义务</a:t>
                </a:r>
                <a:endParaRPr kumimoji="0" lang="zh-CN" altLang="en-US" sz="40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sp>
        <p:nvSpPr>
          <p:cNvPr id="5" name="Rectangle 38">
            <a:extLst>
              <a:ext uri="{FF2B5EF4-FFF2-40B4-BE49-F238E27FC236}">
                <a16:creationId xmlns:a16="http://schemas.microsoft.com/office/drawing/2014/main" id="{5DEA8840-A5F1-4469-B2FF-AD16B658D1D6}"/>
              </a:ext>
            </a:extLst>
          </p:cNvPr>
          <p:cNvSpPr>
            <a:spLocks noChangeArrowheads="1"/>
          </p:cNvSpPr>
          <p:nvPr/>
        </p:nvSpPr>
        <p:spPr bwMode="gray">
          <a:xfrm>
            <a:off x="3489371" y="1402561"/>
            <a:ext cx="973343" cy="436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p>
            <a:pPr marL="0" marR="0" lvl="0" indent="0" algn="r" defTabSz="914400" rtl="0" eaLnBrk="1" fontAlgn="base" latinLnBrk="0" hangingPunct="1">
              <a:lnSpc>
                <a:spcPct val="120000"/>
              </a:lnSpc>
              <a:spcBef>
                <a:spcPct val="0"/>
              </a:spcBef>
              <a:spcAft>
                <a:spcPct val="0"/>
              </a:spcAft>
              <a:buClrTx/>
              <a:buSzTx/>
              <a:buFontTx/>
              <a:buNone/>
              <a:tabLst/>
              <a:defRPr/>
            </a:pPr>
            <a:r>
              <a:rPr kumimoji="0" lang="zh-CN" altLang="en-US" sz="2000" b="1" i="0" u="none" strike="noStrike" kern="1200" cap="none" normalizeH="0" noProof="0">
                <a:ln>
                  <a:noFill/>
                </a:ln>
                <a:solidFill>
                  <a:schemeClr val="accent4"/>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针对性</a:t>
            </a:r>
            <a:endParaRPr kumimoji="0" lang="zh-CN" altLang="en-US" sz="2000" b="1" i="0" u="none" strike="noStrike" kern="1200" cap="none" normalizeH="0" noProof="0" dirty="0">
              <a:ln>
                <a:noFill/>
              </a:ln>
              <a:solidFill>
                <a:schemeClr val="accent4"/>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5" name="矩形 74">
            <a:extLst>
              <a:ext uri="{FF2B5EF4-FFF2-40B4-BE49-F238E27FC236}">
                <a16:creationId xmlns:a16="http://schemas.microsoft.com/office/drawing/2014/main" id="{D1D0869A-8EBA-44AD-AEFC-292F8F03DB05}"/>
              </a:ext>
            </a:extLst>
          </p:cNvPr>
          <p:cNvSpPr/>
          <p:nvPr/>
        </p:nvSpPr>
        <p:spPr>
          <a:xfrm>
            <a:off x="2687175" y="1818458"/>
            <a:ext cx="1759839" cy="592022"/>
          </a:xfrm>
          <a:prstGeom prst="rect">
            <a:avLst/>
          </a:prstGeom>
        </p:spPr>
        <p:txBody>
          <a:bodyPr wrap="square">
            <a:no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lang="zh-CN" altLang="en-US" sz="14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企事业内部的组织   机构健全、合理</a:t>
            </a:r>
            <a:endParaRPr kumimoji="0" lang="zh-CN" altLang="en-US" sz="1400" b="0" i="0" u="none" strike="noStrike" kern="1200" cap="none" normalizeH="0" noProof="0" dirty="0">
              <a:ln>
                <a:noFill/>
              </a:ln>
              <a:solidFill>
                <a:schemeClr val="bg1"/>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31" name="椭圆 130">
            <a:extLst>
              <a:ext uri="{FF2B5EF4-FFF2-40B4-BE49-F238E27FC236}">
                <a16:creationId xmlns:a16="http://schemas.microsoft.com/office/drawing/2014/main" id="{D9ECD199-4AC5-45A3-91E4-BEF880C77B26}"/>
              </a:ext>
            </a:extLst>
          </p:cNvPr>
          <p:cNvSpPr/>
          <p:nvPr/>
        </p:nvSpPr>
        <p:spPr>
          <a:xfrm>
            <a:off x="4484275" y="1536827"/>
            <a:ext cx="168532" cy="168532"/>
          </a:xfrm>
          <a:prstGeom prst="ellipse">
            <a:avLst/>
          </a:prstGeom>
          <a:solidFill>
            <a:schemeClr val="tx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6" name="矩形 75">
            <a:extLst>
              <a:ext uri="{FF2B5EF4-FFF2-40B4-BE49-F238E27FC236}">
                <a16:creationId xmlns:a16="http://schemas.microsoft.com/office/drawing/2014/main" id="{5E8358AF-C8ED-4EF7-A575-BEBAB779FA38}"/>
              </a:ext>
            </a:extLst>
          </p:cNvPr>
          <p:cNvSpPr/>
          <p:nvPr/>
        </p:nvSpPr>
        <p:spPr>
          <a:xfrm>
            <a:off x="2179490" y="4641288"/>
            <a:ext cx="2244323" cy="592022"/>
          </a:xfrm>
          <a:prstGeom prst="rect">
            <a:avLst/>
          </a:prstGeom>
        </p:spPr>
        <p:txBody>
          <a:bodyPr wrap="square">
            <a:no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lang="zh-CN" altLang="en-US" sz="14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具有与其承担责任</a:t>
            </a:r>
            <a:endParaRPr lang="en-US" altLang="zh-CN" sz="14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marL="0" marR="0" lvl="0" indent="0" algn="r" defTabSz="914400" rtl="0" eaLnBrk="1" fontAlgn="auto" latinLnBrk="0" hangingPunct="1">
              <a:lnSpc>
                <a:spcPct val="120000"/>
              </a:lnSpc>
              <a:spcBef>
                <a:spcPts val="0"/>
              </a:spcBef>
              <a:spcAft>
                <a:spcPts val="0"/>
              </a:spcAft>
              <a:buClrTx/>
              <a:buSzTx/>
              <a:buFontTx/>
              <a:buNone/>
              <a:tabLst/>
              <a:defRPr/>
            </a:pPr>
            <a:r>
              <a:rPr lang="zh-CN" altLang="en-US" sz="14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相适应的经济权力</a:t>
            </a:r>
            <a:endParaRPr lang="zh-CN" altLang="en-US" sz="14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 name="Rectangle 39">
            <a:extLst>
              <a:ext uri="{FF2B5EF4-FFF2-40B4-BE49-F238E27FC236}">
                <a16:creationId xmlns:a16="http://schemas.microsoft.com/office/drawing/2014/main" id="{82AF6E75-657C-4664-9222-215A9B9825EF}"/>
              </a:ext>
            </a:extLst>
          </p:cNvPr>
          <p:cNvSpPr>
            <a:spLocks noChangeArrowheads="1"/>
          </p:cNvSpPr>
          <p:nvPr/>
        </p:nvSpPr>
        <p:spPr bwMode="gray">
          <a:xfrm>
            <a:off x="3489371" y="4161993"/>
            <a:ext cx="973343" cy="436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p>
            <a:pPr marL="0" marR="0" lvl="0" indent="0" algn="r" defTabSz="914400" rtl="0" eaLnBrk="1" fontAlgn="base" latinLnBrk="0" hangingPunct="1">
              <a:lnSpc>
                <a:spcPct val="120000"/>
              </a:lnSpc>
              <a:spcBef>
                <a:spcPct val="0"/>
              </a:spcBef>
              <a:spcAft>
                <a:spcPct val="0"/>
              </a:spcAft>
              <a:buClrTx/>
              <a:buSzTx/>
              <a:buFontTx/>
              <a:buNone/>
              <a:tabLst/>
              <a:defRPr/>
            </a:pPr>
            <a:r>
              <a:rPr kumimoji="0" lang="zh-CN" altLang="en-US" sz="2000" b="1" i="0" u="none" strike="noStrike" kern="1200" cap="none" normalizeH="0" noProof="0">
                <a:ln>
                  <a:noFill/>
                </a:ln>
                <a:solidFill>
                  <a:schemeClr val="accent4"/>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经济性</a:t>
            </a:r>
            <a:endParaRPr kumimoji="0" lang="zh-CN" altLang="en-US" sz="2000" b="1" i="0" u="none" strike="noStrike" kern="1200" cap="none" normalizeH="0" noProof="0" dirty="0">
              <a:ln>
                <a:noFill/>
              </a:ln>
              <a:solidFill>
                <a:schemeClr val="accent4"/>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35" name="椭圆 134">
            <a:extLst>
              <a:ext uri="{FF2B5EF4-FFF2-40B4-BE49-F238E27FC236}">
                <a16:creationId xmlns:a16="http://schemas.microsoft.com/office/drawing/2014/main" id="{769EB228-372C-4435-AF5C-0B1B9FACECB8}"/>
              </a:ext>
            </a:extLst>
          </p:cNvPr>
          <p:cNvSpPr/>
          <p:nvPr/>
        </p:nvSpPr>
        <p:spPr>
          <a:xfrm>
            <a:off x="4484275" y="4296259"/>
            <a:ext cx="168532" cy="168532"/>
          </a:xfrm>
          <a:prstGeom prst="ellipse">
            <a:avLst/>
          </a:prstGeom>
          <a:solidFill>
            <a:schemeClr val="tx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 name="Rectangle 40">
            <a:extLst>
              <a:ext uri="{FF2B5EF4-FFF2-40B4-BE49-F238E27FC236}">
                <a16:creationId xmlns:a16="http://schemas.microsoft.com/office/drawing/2014/main" id="{2D80A748-09C1-4A16-A096-D29687E1A13C}"/>
              </a:ext>
            </a:extLst>
          </p:cNvPr>
          <p:cNvSpPr>
            <a:spLocks noChangeArrowheads="1"/>
          </p:cNvSpPr>
          <p:nvPr/>
        </p:nvSpPr>
        <p:spPr bwMode="gray">
          <a:xfrm>
            <a:off x="10060217" y="4161993"/>
            <a:ext cx="973343" cy="436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2000" b="1" i="0" u="none" strike="noStrike" kern="1200" cap="none" normalizeH="0" noProof="0">
                <a:ln>
                  <a:noFill/>
                </a:ln>
                <a:solidFill>
                  <a:schemeClr val="accent4"/>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时效性</a:t>
            </a:r>
            <a:endParaRPr kumimoji="0" lang="zh-CN" altLang="en-US" sz="2000" b="1" i="0" u="none" strike="noStrike" kern="1200" cap="none" normalizeH="0" noProof="0" dirty="0">
              <a:ln>
                <a:noFill/>
              </a:ln>
              <a:solidFill>
                <a:schemeClr val="accent4"/>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4" name="矩形 73">
            <a:extLst>
              <a:ext uri="{FF2B5EF4-FFF2-40B4-BE49-F238E27FC236}">
                <a16:creationId xmlns:a16="http://schemas.microsoft.com/office/drawing/2014/main" id="{48258557-35B5-4411-8380-7EC6266BD50C}"/>
              </a:ext>
            </a:extLst>
          </p:cNvPr>
          <p:cNvSpPr/>
          <p:nvPr/>
        </p:nvSpPr>
        <p:spPr>
          <a:xfrm>
            <a:off x="10060217" y="4643559"/>
            <a:ext cx="1617616" cy="592022"/>
          </a:xfrm>
          <a:prstGeom prst="rect">
            <a:avLst/>
          </a:prstGeom>
        </p:spPr>
        <p:txBody>
          <a:bodyPr wrap="square">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14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信息网络健全而具有功效信息</a:t>
            </a:r>
            <a:endParaRPr kumimoji="0" lang="zh-CN" altLang="en-US" sz="1400" b="0" i="0" u="none" strike="noStrike" kern="1200" cap="none" normalizeH="0" noProof="0" dirty="0">
              <a:ln>
                <a:noFill/>
              </a:ln>
              <a:solidFill>
                <a:schemeClr val="bg1"/>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41" name="椭圆 140">
            <a:extLst>
              <a:ext uri="{FF2B5EF4-FFF2-40B4-BE49-F238E27FC236}">
                <a16:creationId xmlns:a16="http://schemas.microsoft.com/office/drawing/2014/main" id="{C4512CD9-E995-41E0-9E8E-501B0B416285}"/>
              </a:ext>
            </a:extLst>
          </p:cNvPr>
          <p:cNvSpPr/>
          <p:nvPr/>
        </p:nvSpPr>
        <p:spPr>
          <a:xfrm>
            <a:off x="9861843" y="4296259"/>
            <a:ext cx="168532" cy="168532"/>
          </a:xfrm>
          <a:prstGeom prst="ellipse">
            <a:avLst/>
          </a:prstGeom>
          <a:solidFill>
            <a:schemeClr val="tx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47" name="图片 46" descr="小孩在吃东西&#10;&#10;描述已自动生成">
            <a:extLst>
              <a:ext uri="{FF2B5EF4-FFF2-40B4-BE49-F238E27FC236}">
                <a16:creationId xmlns:a16="http://schemas.microsoft.com/office/drawing/2014/main" id="{C2EFCFAC-2E69-E7F8-165B-E4D002A5CF13}"/>
              </a:ext>
            </a:extLst>
          </p:cNvPr>
          <p:cNvPicPr>
            <a:picLocks noChangeAspect="1"/>
          </p:cNvPicPr>
          <p:nvPr/>
        </p:nvPicPr>
        <p:blipFill>
          <a:blip r:embed="rId7" cstate="screen">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624284 w 1248568"/>
              <a:gd name="connsiteY0" fmla="*/ 0 h 1275845"/>
              <a:gd name="connsiteX1" fmla="*/ 1248568 w 1248568"/>
              <a:gd name="connsiteY1" fmla="*/ 637923 h 1275845"/>
              <a:gd name="connsiteX2" fmla="*/ 624284 w 1248568"/>
              <a:gd name="connsiteY2" fmla="*/ 1275845 h 1275845"/>
              <a:gd name="connsiteX3" fmla="*/ 0 w 1248568"/>
              <a:gd name="connsiteY3" fmla="*/ 637923 h 1275845"/>
              <a:gd name="connsiteX4" fmla="*/ 624284 w 1248568"/>
              <a:gd name="connsiteY4" fmla="*/ 0 h 1275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568" h="1275845">
                <a:moveTo>
                  <a:pt x="624284" y="0"/>
                </a:moveTo>
                <a:cubicBezTo>
                  <a:pt x="969067" y="0"/>
                  <a:pt x="1248568" y="285608"/>
                  <a:pt x="1248568" y="637923"/>
                </a:cubicBezTo>
                <a:cubicBezTo>
                  <a:pt x="1248568" y="990237"/>
                  <a:pt x="969067" y="1275845"/>
                  <a:pt x="624284" y="1275845"/>
                </a:cubicBezTo>
                <a:cubicBezTo>
                  <a:pt x="279502" y="1275845"/>
                  <a:pt x="0" y="990237"/>
                  <a:pt x="0" y="637923"/>
                </a:cubicBezTo>
                <a:cubicBezTo>
                  <a:pt x="0" y="285608"/>
                  <a:pt x="279502" y="0"/>
                  <a:pt x="624284" y="0"/>
                </a:cubicBezTo>
                <a:close/>
              </a:path>
            </a:pathLst>
          </a:custGeom>
          <a:ln w="19050">
            <a:solidFill>
              <a:schemeClr val="accent2"/>
            </a:solidFill>
          </a:ln>
        </p:spPr>
      </p:pic>
      <p:sp>
        <p:nvSpPr>
          <p:cNvPr id="8" name="Rectangle 41">
            <a:extLst>
              <a:ext uri="{FF2B5EF4-FFF2-40B4-BE49-F238E27FC236}">
                <a16:creationId xmlns:a16="http://schemas.microsoft.com/office/drawing/2014/main" id="{402D1431-EDC6-40B2-BD02-C576A26E5E10}"/>
              </a:ext>
            </a:extLst>
          </p:cNvPr>
          <p:cNvSpPr>
            <a:spLocks noChangeArrowheads="1"/>
          </p:cNvSpPr>
          <p:nvPr/>
        </p:nvSpPr>
        <p:spPr bwMode="gray">
          <a:xfrm>
            <a:off x="10060217" y="1402561"/>
            <a:ext cx="973343" cy="436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2000" b="1" i="0" u="none" strike="noStrike" kern="1200" cap="none" normalizeH="0" noProof="0">
                <a:ln>
                  <a:noFill/>
                </a:ln>
                <a:solidFill>
                  <a:schemeClr val="accent4"/>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系统性</a:t>
            </a:r>
            <a:endParaRPr kumimoji="0" lang="zh-CN" altLang="en-US" sz="2000" b="1" i="0" u="none" strike="noStrike" kern="1200" cap="none" normalizeH="0" noProof="0" dirty="0">
              <a:ln>
                <a:noFill/>
              </a:ln>
              <a:solidFill>
                <a:schemeClr val="accent4"/>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38" name="椭圆 137">
            <a:extLst>
              <a:ext uri="{FF2B5EF4-FFF2-40B4-BE49-F238E27FC236}">
                <a16:creationId xmlns:a16="http://schemas.microsoft.com/office/drawing/2014/main" id="{1B116E8A-5331-446D-83E6-7D667A1EDAA9}"/>
              </a:ext>
            </a:extLst>
          </p:cNvPr>
          <p:cNvSpPr/>
          <p:nvPr/>
        </p:nvSpPr>
        <p:spPr>
          <a:xfrm>
            <a:off x="9861843" y="1536827"/>
            <a:ext cx="168532" cy="168532"/>
          </a:xfrm>
          <a:prstGeom prst="ellipse">
            <a:avLst/>
          </a:prstGeom>
          <a:solidFill>
            <a:schemeClr val="tx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2" name="文本框 1">
            <a:extLst>
              <a:ext uri="{FF2B5EF4-FFF2-40B4-BE49-F238E27FC236}">
                <a16:creationId xmlns:a16="http://schemas.microsoft.com/office/drawing/2014/main" id="{027FD03C-88EA-30AB-487C-CB3DBC69D04D}"/>
              </a:ext>
            </a:extLst>
          </p:cNvPr>
          <p:cNvSpPr txBox="1"/>
          <p:nvPr/>
        </p:nvSpPr>
        <p:spPr>
          <a:xfrm>
            <a:off x="10097991" y="1780339"/>
            <a:ext cx="1880223" cy="925703"/>
          </a:xfrm>
          <a:prstGeom prst="rect">
            <a:avLst/>
          </a:prstGeom>
          <a:noFill/>
        </p:spPr>
        <p:txBody>
          <a:bodyPr wrap="square" rtlCol="0">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sz="14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各个部门职权范围</a:t>
            </a:r>
            <a:endParaRPr lang="en-US" altLang="zh-CN" sz="14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marL="0" marR="0" lvl="0" indent="0" defTabSz="914400" rtl="0" eaLnBrk="1" fontAlgn="auto" latinLnBrk="0" hangingPunct="1">
              <a:lnSpc>
                <a:spcPct val="120000"/>
              </a:lnSpc>
              <a:spcBef>
                <a:spcPts val="0"/>
              </a:spcBef>
              <a:spcAft>
                <a:spcPts val="0"/>
              </a:spcAft>
              <a:buClrTx/>
              <a:buSzTx/>
              <a:buFontTx/>
              <a:buNone/>
              <a:tabLst/>
              <a:defRPr/>
            </a:pPr>
            <a:r>
              <a:rPr lang="zh-CN" altLang="en-US" sz="14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明确分工合理</a:t>
            </a:r>
          </a:p>
          <a:p>
            <a:pPr>
              <a:lnSpc>
                <a:spcPct val="120000"/>
              </a:lnSpc>
            </a:pP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Tree>
    <p:extLst>
      <p:ext uri="{BB962C8B-B14F-4D97-AF65-F5344CB8AC3E}">
        <p14:creationId xmlns:p14="http://schemas.microsoft.com/office/powerpoint/2010/main" val="3534240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descr="蓝色的建筑&#10;&#10;描述已自动生成">
            <a:extLst>
              <a:ext uri="{FF2B5EF4-FFF2-40B4-BE49-F238E27FC236}">
                <a16:creationId xmlns:a16="http://schemas.microsoft.com/office/drawing/2014/main" id="{58CE9DD3-6E51-3029-48B7-77B8198A3C54}"/>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2467674" y="4533"/>
            <a:ext cx="9724326" cy="6858000"/>
          </a:xfrm>
          <a:prstGeom prst="rect">
            <a:avLst/>
          </a:prstGeom>
        </p:spPr>
      </p:pic>
      <p:sp>
        <p:nvSpPr>
          <p:cNvPr id="28" name="矩形 27">
            <a:extLst>
              <a:ext uri="{FF2B5EF4-FFF2-40B4-BE49-F238E27FC236}">
                <a16:creationId xmlns:a16="http://schemas.microsoft.com/office/drawing/2014/main" id="{669A53DC-B08E-FCE8-7D94-FFED0CC2AB26}"/>
              </a:ext>
            </a:extLst>
          </p:cNvPr>
          <p:cNvSpPr/>
          <p:nvPr/>
        </p:nvSpPr>
        <p:spPr>
          <a:xfrm>
            <a:off x="2467674" y="-2852"/>
            <a:ext cx="9746551" cy="6894512"/>
          </a:xfrm>
          <a:prstGeom prst="rect">
            <a:avLst/>
          </a:pr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127" name="组合 126">
            <a:extLst>
              <a:ext uri="{FF2B5EF4-FFF2-40B4-BE49-F238E27FC236}">
                <a16:creationId xmlns:a16="http://schemas.microsoft.com/office/drawing/2014/main" id="{127342B2-F0FB-48E8-87A9-330E9EDC6C54}"/>
              </a:ext>
            </a:extLst>
          </p:cNvPr>
          <p:cNvGrpSpPr/>
          <p:nvPr/>
        </p:nvGrpSpPr>
        <p:grpSpPr>
          <a:xfrm>
            <a:off x="6215995" y="587826"/>
            <a:ext cx="2236510" cy="1002626"/>
            <a:chOff x="4994596" y="2103833"/>
            <a:chExt cx="2236510" cy="1002626"/>
          </a:xfrm>
        </p:grpSpPr>
        <p:sp>
          <p:nvSpPr>
            <p:cNvPr id="56" name="矩形 55">
              <a:extLst>
                <a:ext uri="{FF2B5EF4-FFF2-40B4-BE49-F238E27FC236}">
                  <a16:creationId xmlns:a16="http://schemas.microsoft.com/office/drawing/2014/main" id="{E5A43685-A216-4AB6-AC87-15C3045418FD}"/>
                </a:ext>
              </a:extLst>
            </p:cNvPr>
            <p:cNvSpPr/>
            <p:nvPr/>
          </p:nvSpPr>
          <p:spPr>
            <a:xfrm>
              <a:off x="5642191" y="2706349"/>
              <a:ext cx="907621"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DUTY</a:t>
              </a:r>
              <a:endPar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24" name="矩形 123">
              <a:extLst>
                <a:ext uri="{FF2B5EF4-FFF2-40B4-BE49-F238E27FC236}">
                  <a16:creationId xmlns:a16="http://schemas.microsoft.com/office/drawing/2014/main" id="{735EDE75-E1A3-4FF0-8714-742039BA10A1}"/>
                </a:ext>
              </a:extLst>
            </p:cNvPr>
            <p:cNvSpPr/>
            <p:nvPr/>
          </p:nvSpPr>
          <p:spPr>
            <a:xfrm>
              <a:off x="4994596" y="2103833"/>
              <a:ext cx="2236510" cy="707886"/>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solidFill>
                    <a:srgbClr val="FFFFFF"/>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责任义务</a:t>
              </a:r>
              <a:endParaRPr kumimoji="0" lang="zh-CN" altLang="en-US" sz="40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pic>
        <p:nvPicPr>
          <p:cNvPr id="47" name="图片 46" descr="小孩在吃东西&#10;&#10;描述已自动生成">
            <a:extLst>
              <a:ext uri="{FF2B5EF4-FFF2-40B4-BE49-F238E27FC236}">
                <a16:creationId xmlns:a16="http://schemas.microsoft.com/office/drawing/2014/main" id="{C2EFCFAC-2E69-E7F8-165B-E4D002A5CF13}"/>
              </a:ext>
            </a:extLst>
          </p:cNvPr>
          <p:cNvPicPr>
            <a:picLocks noChangeAspect="1"/>
          </p:cNvPicPr>
          <p:nvPr/>
        </p:nvPicPr>
        <p:blipFill>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624284 w 1248568"/>
              <a:gd name="connsiteY0" fmla="*/ 0 h 1275845"/>
              <a:gd name="connsiteX1" fmla="*/ 1248568 w 1248568"/>
              <a:gd name="connsiteY1" fmla="*/ 637923 h 1275845"/>
              <a:gd name="connsiteX2" fmla="*/ 624284 w 1248568"/>
              <a:gd name="connsiteY2" fmla="*/ 1275845 h 1275845"/>
              <a:gd name="connsiteX3" fmla="*/ 0 w 1248568"/>
              <a:gd name="connsiteY3" fmla="*/ 637923 h 1275845"/>
              <a:gd name="connsiteX4" fmla="*/ 624284 w 1248568"/>
              <a:gd name="connsiteY4" fmla="*/ 0 h 1275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568" h="1275845">
                <a:moveTo>
                  <a:pt x="624284" y="0"/>
                </a:moveTo>
                <a:cubicBezTo>
                  <a:pt x="969067" y="0"/>
                  <a:pt x="1248568" y="285608"/>
                  <a:pt x="1248568" y="637923"/>
                </a:cubicBezTo>
                <a:cubicBezTo>
                  <a:pt x="1248568" y="990237"/>
                  <a:pt x="969067" y="1275845"/>
                  <a:pt x="624284" y="1275845"/>
                </a:cubicBezTo>
                <a:cubicBezTo>
                  <a:pt x="279502" y="1275845"/>
                  <a:pt x="0" y="990237"/>
                  <a:pt x="0" y="637923"/>
                </a:cubicBezTo>
                <a:cubicBezTo>
                  <a:pt x="0" y="285608"/>
                  <a:pt x="279502" y="0"/>
                  <a:pt x="624284" y="0"/>
                </a:cubicBezTo>
                <a:close/>
              </a:path>
            </a:pathLst>
          </a:custGeom>
          <a:ln w="19050">
            <a:solidFill>
              <a:schemeClr val="accent2"/>
            </a:solidFill>
          </a:ln>
        </p:spPr>
      </p:pic>
      <p:grpSp>
        <p:nvGrpSpPr>
          <p:cNvPr id="3" name="组合 2">
            <a:extLst>
              <a:ext uri="{FF2B5EF4-FFF2-40B4-BE49-F238E27FC236}">
                <a16:creationId xmlns:a16="http://schemas.microsoft.com/office/drawing/2014/main" id="{974E5E6A-23CF-7D6D-37C5-CB20B75898C5}"/>
              </a:ext>
            </a:extLst>
          </p:cNvPr>
          <p:cNvGrpSpPr/>
          <p:nvPr/>
        </p:nvGrpSpPr>
        <p:grpSpPr>
          <a:xfrm>
            <a:off x="2476078" y="2702192"/>
            <a:ext cx="9724326" cy="3700009"/>
            <a:chOff x="2476078" y="2702192"/>
            <a:chExt cx="9724326" cy="3700009"/>
          </a:xfrm>
        </p:grpSpPr>
        <p:sp>
          <p:nvSpPr>
            <p:cNvPr id="57" name="矩形: 圆顶角 56">
              <a:extLst>
                <a:ext uri="{FF2B5EF4-FFF2-40B4-BE49-F238E27FC236}">
                  <a16:creationId xmlns:a16="http://schemas.microsoft.com/office/drawing/2014/main" id="{40321684-0B1C-4CEB-8C9A-D8847E588137}"/>
                </a:ext>
              </a:extLst>
            </p:cNvPr>
            <p:cNvSpPr/>
            <p:nvPr/>
          </p:nvSpPr>
          <p:spPr>
            <a:xfrm>
              <a:off x="2476078" y="3643085"/>
              <a:ext cx="9724326" cy="2759116"/>
            </a:xfrm>
            <a:prstGeom prst="round2SameRect">
              <a:avLst>
                <a:gd name="adj1" fmla="val 7724"/>
                <a:gd name="adj2" fmla="val 0"/>
              </a:avLst>
            </a:prstGeom>
            <a:solidFill>
              <a:schemeClr val="accent2">
                <a:alpha val="58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5" name="文本框 64">
              <a:extLst>
                <a:ext uri="{FF2B5EF4-FFF2-40B4-BE49-F238E27FC236}">
                  <a16:creationId xmlns:a16="http://schemas.microsoft.com/office/drawing/2014/main" id="{D5347A46-550D-45BA-6B3C-C3755B744798}"/>
                </a:ext>
              </a:extLst>
            </p:cNvPr>
            <p:cNvSpPr txBox="1"/>
            <p:nvPr/>
          </p:nvSpPr>
          <p:spPr>
            <a:xfrm>
              <a:off x="6206506" y="2702192"/>
              <a:ext cx="2053767" cy="1862048"/>
            </a:xfrm>
            <a:prstGeom prst="rect">
              <a:avLst/>
            </a:prstGeom>
            <a:noFill/>
          </p:spPr>
          <p:txBody>
            <a:bodyPr wrap="none" rtlCol="0">
              <a:noAutofit/>
            </a:bodyPr>
            <a:lstStyle>
              <a:defPPr>
                <a:defRPr lang="zh-CN"/>
              </a:defPPr>
              <a:lvl1pPr>
                <a:defRPr sz="11500">
                  <a:gradFill>
                    <a:gsLst>
                      <a:gs pos="0">
                        <a:schemeClr val="tx2"/>
                      </a:gs>
                      <a:gs pos="100000">
                        <a:schemeClr val="accent2">
                          <a:alpha val="0"/>
                        </a:schemeClr>
                      </a:gs>
                    </a:gsLst>
                    <a:lin ang="5400000" scaled="1"/>
                  </a:gradFill>
                </a:defRPr>
              </a:lvl1pPr>
            </a:lstStyle>
            <a:p>
              <a:r>
                <a:rPr lang="en-US" altLang="zh-CN" dirty="0">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rPr>
                <a:t>02</a:t>
              </a:r>
              <a:endParaRPr lang="zh-CN" altLang="en-US" dirty="0">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6" name="文本框 65">
              <a:extLst>
                <a:ext uri="{FF2B5EF4-FFF2-40B4-BE49-F238E27FC236}">
                  <a16:creationId xmlns:a16="http://schemas.microsoft.com/office/drawing/2014/main" id="{F7A900BB-72B4-7809-7509-2128D7E1F9A2}"/>
                </a:ext>
              </a:extLst>
            </p:cNvPr>
            <p:cNvSpPr txBox="1"/>
            <p:nvPr/>
          </p:nvSpPr>
          <p:spPr>
            <a:xfrm>
              <a:off x="9228777" y="2702192"/>
              <a:ext cx="2053767" cy="1862048"/>
            </a:xfrm>
            <a:prstGeom prst="rect">
              <a:avLst/>
            </a:prstGeom>
            <a:noFill/>
          </p:spPr>
          <p:txBody>
            <a:bodyPr wrap="none" rtlCol="0">
              <a:noAutofit/>
            </a:bodyPr>
            <a:lstStyle>
              <a:defPPr>
                <a:defRPr lang="zh-CN"/>
              </a:defPPr>
              <a:lvl1pPr>
                <a:defRPr sz="11500">
                  <a:gradFill>
                    <a:gsLst>
                      <a:gs pos="0">
                        <a:schemeClr val="tx2"/>
                      </a:gs>
                      <a:gs pos="100000">
                        <a:schemeClr val="accent2">
                          <a:alpha val="0"/>
                        </a:schemeClr>
                      </a:gs>
                    </a:gsLst>
                    <a:lin ang="5400000" scaled="1"/>
                  </a:gradFill>
                </a:defRPr>
              </a:lvl1pPr>
            </a:lstStyle>
            <a:p>
              <a:r>
                <a:rPr lang="en-US" altLang="zh-CN" dirty="0">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rPr>
                <a:t>03</a:t>
              </a:r>
              <a:endParaRPr lang="zh-CN" altLang="en-US" dirty="0">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7" name="文本框 66">
              <a:extLst>
                <a:ext uri="{FF2B5EF4-FFF2-40B4-BE49-F238E27FC236}">
                  <a16:creationId xmlns:a16="http://schemas.microsoft.com/office/drawing/2014/main" id="{E723704C-A0DB-A4C8-B046-8DEBF3D95864}"/>
                </a:ext>
              </a:extLst>
            </p:cNvPr>
            <p:cNvSpPr txBox="1"/>
            <p:nvPr/>
          </p:nvSpPr>
          <p:spPr>
            <a:xfrm>
              <a:off x="3184235" y="2702192"/>
              <a:ext cx="1826141" cy="1862048"/>
            </a:xfrm>
            <a:prstGeom prst="rect">
              <a:avLst/>
            </a:prstGeom>
            <a:noFill/>
          </p:spPr>
          <p:txBody>
            <a:bodyPr wrap="none" rtlCol="0">
              <a:noAutofit/>
            </a:bodyPr>
            <a:lstStyle/>
            <a:p>
              <a:r>
                <a:rPr lang="en-US" altLang="zh-CN" sz="11500" dirty="0">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rPr>
                <a:t>01</a:t>
              </a:r>
              <a:endParaRPr lang="zh-CN" altLang="en-US" sz="11500" dirty="0">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0" name="TextBox 3">
              <a:extLst>
                <a:ext uri="{FF2B5EF4-FFF2-40B4-BE49-F238E27FC236}">
                  <a16:creationId xmlns:a16="http://schemas.microsoft.com/office/drawing/2014/main" id="{6BD622B7-385D-8BD1-6A40-63DDDA9D20BD}"/>
                </a:ext>
              </a:extLst>
            </p:cNvPr>
            <p:cNvSpPr txBox="1"/>
            <p:nvPr/>
          </p:nvSpPr>
          <p:spPr>
            <a:xfrm>
              <a:off x="2954900" y="4161101"/>
              <a:ext cx="2386995" cy="1997791"/>
            </a:xfrm>
            <a:prstGeom prst="rect">
              <a:avLst/>
            </a:prstGeom>
            <a:noFill/>
          </p:spPr>
          <p:txBody>
            <a:bodyPr wrap="square">
              <a:noAutofit/>
            </a:bodyPr>
            <a:lstStyle>
              <a:defPPr>
                <a:defRPr lang="zh-CN"/>
              </a:defPPr>
              <a:lvl1pPr fontAlgn="auto">
                <a:lnSpc>
                  <a:spcPct val="150000"/>
                </a:lnSpc>
                <a:spcBef>
                  <a:spcPts val="0"/>
                </a:spcBef>
                <a:spcAft>
                  <a:spcPts val="0"/>
                </a:spcAft>
                <a:defRPr sz="1200">
                  <a:solidFill>
                    <a:schemeClr val="bg1"/>
                  </a:solidFill>
                  <a:latin typeface="+mn-ea"/>
                </a:defRPr>
              </a:lvl1pPr>
            </a:lstStyle>
            <a:p>
              <a:pPr>
                <a:spcAft>
                  <a:spcPts val="1000"/>
                </a:spcAft>
              </a:pPr>
              <a:r>
                <a:rPr lang="zh-CN" altLang="en-US" sz="1400">
                  <a:latin typeface="思源黑体 CN Light" panose="020B0300000000000000" pitchFamily="34" charset="-122"/>
                  <a:ea typeface="思源黑体 CN Heavy" panose="020B0A00000000000000" pitchFamily="34" charset="-122"/>
                  <a:sym typeface="思源黑体 CN Light" panose="020B0300000000000000" pitchFamily="34" charset="-122"/>
                </a:rPr>
                <a:t>企事业内部控制系统具有预见性、适应性、及时性、真实性和有效性，控制系统能适应环境的变化有预见地、及时地发现偏差，有重点地、经济地采取措施</a:t>
              </a:r>
              <a:endParaRPr lang="zh-CN" altLang="en-US" sz="1400" dirty="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2" name="TextBox 3">
              <a:extLst>
                <a:ext uri="{FF2B5EF4-FFF2-40B4-BE49-F238E27FC236}">
                  <a16:creationId xmlns:a16="http://schemas.microsoft.com/office/drawing/2014/main" id="{E43026E0-773D-20BB-4C53-1C413E909994}"/>
                </a:ext>
              </a:extLst>
            </p:cNvPr>
            <p:cNvSpPr txBox="1"/>
            <p:nvPr/>
          </p:nvSpPr>
          <p:spPr>
            <a:xfrm>
              <a:off x="6128374" y="4535011"/>
              <a:ext cx="2504560" cy="708784"/>
            </a:xfrm>
            <a:prstGeom prst="rect">
              <a:avLst/>
            </a:prstGeom>
            <a:noFill/>
          </p:spPr>
          <p:txBody>
            <a:bodyPr wrap="square">
              <a:noAutofit/>
            </a:bodyPr>
            <a:lstStyle>
              <a:defPPr>
                <a:defRPr lang="zh-CN"/>
              </a:defPPr>
              <a:lvl1pPr fontAlgn="auto">
                <a:lnSpc>
                  <a:spcPct val="150000"/>
                </a:lnSpc>
                <a:spcBef>
                  <a:spcPts val="0"/>
                </a:spcBef>
                <a:spcAft>
                  <a:spcPts val="0"/>
                </a:spcAft>
                <a:defRPr sz="1200">
                  <a:solidFill>
                    <a:schemeClr val="bg1"/>
                  </a:solidFill>
                  <a:latin typeface="+mn-ea"/>
                </a:defRPr>
              </a:lvl1pPr>
            </a:lstStyle>
            <a:p>
              <a:pPr>
                <a:spcAft>
                  <a:spcPts val="1000"/>
                </a:spcAft>
              </a:pPr>
              <a:r>
                <a:rPr lang="zh-CN" altLang="en-US" sz="1400">
                  <a:latin typeface="思源黑体 CN Light" panose="020B0300000000000000" pitchFamily="34" charset="-122"/>
                  <a:ea typeface="思源黑体 CN Heavy" panose="020B0A00000000000000" pitchFamily="34" charset="-122"/>
                  <a:sym typeface="思源黑体 CN Light" panose="020B0300000000000000" pitchFamily="34" charset="-122"/>
                </a:rPr>
                <a:t>把整个企业的活动引到目标管理轨道上来进行审查和评价</a:t>
              </a:r>
              <a:endParaRPr lang="zh-CN" altLang="en-US" sz="1400" dirty="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3" name="TextBox 3">
              <a:extLst>
                <a:ext uri="{FF2B5EF4-FFF2-40B4-BE49-F238E27FC236}">
                  <a16:creationId xmlns:a16="http://schemas.microsoft.com/office/drawing/2014/main" id="{F1E98D54-5F9A-0ABA-0DE6-35BB17D0DCCB}"/>
                </a:ext>
              </a:extLst>
            </p:cNvPr>
            <p:cNvSpPr txBox="1"/>
            <p:nvPr/>
          </p:nvSpPr>
          <p:spPr>
            <a:xfrm>
              <a:off x="8919778" y="4261263"/>
              <a:ext cx="2867814" cy="1674626"/>
            </a:xfrm>
            <a:prstGeom prst="rect">
              <a:avLst/>
            </a:prstGeom>
            <a:noFill/>
          </p:spPr>
          <p:txBody>
            <a:bodyPr wrap="square">
              <a:noAutofit/>
            </a:bodyPr>
            <a:lstStyle>
              <a:defPPr>
                <a:defRPr lang="zh-CN"/>
              </a:defPPr>
              <a:lvl1pPr fontAlgn="auto">
                <a:lnSpc>
                  <a:spcPct val="150000"/>
                </a:lnSpc>
                <a:spcBef>
                  <a:spcPts val="0"/>
                </a:spcBef>
                <a:spcAft>
                  <a:spcPts val="0"/>
                </a:spcAft>
                <a:defRPr sz="1200">
                  <a:solidFill>
                    <a:schemeClr val="bg1"/>
                  </a:solidFill>
                  <a:latin typeface="+mn-ea"/>
                </a:defRPr>
              </a:lvl1pPr>
            </a:lstStyle>
            <a:p>
              <a:pPr>
                <a:spcAft>
                  <a:spcPts val="1000"/>
                </a:spcAft>
              </a:pPr>
              <a:r>
                <a:rPr lang="zh-CN" altLang="en-US" sz="1400">
                  <a:latin typeface="思源黑体 CN Light" panose="020B0300000000000000" pitchFamily="34" charset="-122"/>
                  <a:ea typeface="思源黑体 CN Heavy" panose="020B0A00000000000000" pitchFamily="34" charset="-122"/>
                  <a:sym typeface="思源黑体 CN Light" panose="020B0300000000000000" pitchFamily="34" charset="-122"/>
                </a:rPr>
                <a:t>企业、事业各部门领导人具有合格的管理素质，有战略眼光，责任心强，管理部门的工作健全而有效率管理责任审计就是针对企事业的管理工作是否达到了上述责任要求</a:t>
              </a:r>
              <a:endParaRPr lang="zh-CN" altLang="en-US" sz="1400" dirty="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spTree>
    <p:extLst>
      <p:ext uri="{BB962C8B-B14F-4D97-AF65-F5344CB8AC3E}">
        <p14:creationId xmlns:p14="http://schemas.microsoft.com/office/powerpoint/2010/main" val="30597992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descr="蓝色的建筑&#10;&#10;描述已自动生成">
            <a:extLst>
              <a:ext uri="{FF2B5EF4-FFF2-40B4-BE49-F238E27FC236}">
                <a16:creationId xmlns:a16="http://schemas.microsoft.com/office/drawing/2014/main" id="{58CE9DD3-6E51-3029-48B7-77B8198A3C54}"/>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2397618" y="-21815"/>
            <a:ext cx="9794382" cy="6858000"/>
          </a:xfrm>
          <a:prstGeom prst="rect">
            <a:avLst/>
          </a:prstGeom>
        </p:spPr>
      </p:pic>
      <p:pic>
        <p:nvPicPr>
          <p:cNvPr id="47" name="图片 46" descr="小孩在吃东西&#10;&#10;描述已自动生成">
            <a:extLst>
              <a:ext uri="{FF2B5EF4-FFF2-40B4-BE49-F238E27FC236}">
                <a16:creationId xmlns:a16="http://schemas.microsoft.com/office/drawing/2014/main" id="{C2EFCFAC-2E69-E7F8-165B-E4D002A5CF13}"/>
              </a:ext>
            </a:extLst>
          </p:cNvPr>
          <p:cNvPicPr>
            <a:picLocks noChangeAspect="1"/>
          </p:cNvPicPr>
          <p:nvPr/>
        </p:nvPicPr>
        <p:blipFill>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624284 w 1248568"/>
              <a:gd name="connsiteY0" fmla="*/ 0 h 1275845"/>
              <a:gd name="connsiteX1" fmla="*/ 1248568 w 1248568"/>
              <a:gd name="connsiteY1" fmla="*/ 637923 h 1275845"/>
              <a:gd name="connsiteX2" fmla="*/ 624284 w 1248568"/>
              <a:gd name="connsiteY2" fmla="*/ 1275845 h 1275845"/>
              <a:gd name="connsiteX3" fmla="*/ 0 w 1248568"/>
              <a:gd name="connsiteY3" fmla="*/ 637923 h 1275845"/>
              <a:gd name="connsiteX4" fmla="*/ 624284 w 1248568"/>
              <a:gd name="connsiteY4" fmla="*/ 0 h 1275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568" h="1275845">
                <a:moveTo>
                  <a:pt x="624284" y="0"/>
                </a:moveTo>
                <a:cubicBezTo>
                  <a:pt x="969067" y="0"/>
                  <a:pt x="1248568" y="285608"/>
                  <a:pt x="1248568" y="637923"/>
                </a:cubicBezTo>
                <a:cubicBezTo>
                  <a:pt x="1248568" y="990237"/>
                  <a:pt x="969067" y="1275845"/>
                  <a:pt x="624284" y="1275845"/>
                </a:cubicBezTo>
                <a:cubicBezTo>
                  <a:pt x="279502" y="1275845"/>
                  <a:pt x="0" y="990237"/>
                  <a:pt x="0" y="637923"/>
                </a:cubicBezTo>
                <a:cubicBezTo>
                  <a:pt x="0" y="285608"/>
                  <a:pt x="279502" y="0"/>
                  <a:pt x="624284" y="0"/>
                </a:cubicBezTo>
                <a:close/>
              </a:path>
            </a:pathLst>
          </a:custGeom>
          <a:ln w="19050">
            <a:solidFill>
              <a:schemeClr val="accent2"/>
            </a:solidFill>
          </a:ln>
        </p:spPr>
      </p:pic>
      <p:sp>
        <p:nvSpPr>
          <p:cNvPr id="68" name="矩形 67">
            <a:extLst>
              <a:ext uri="{FF2B5EF4-FFF2-40B4-BE49-F238E27FC236}">
                <a16:creationId xmlns:a16="http://schemas.microsoft.com/office/drawing/2014/main" id="{4CEACAE6-83EF-0EFC-6BE1-7BF718C96BEA}"/>
              </a:ext>
            </a:extLst>
          </p:cNvPr>
          <p:cNvSpPr/>
          <p:nvPr/>
        </p:nvSpPr>
        <p:spPr>
          <a:xfrm>
            <a:off x="2397618" y="-18654"/>
            <a:ext cx="9818026" cy="6854839"/>
          </a:xfrm>
          <a:prstGeom prst="rect">
            <a:avLst/>
          </a:pr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2" name="组合 1">
            <a:extLst>
              <a:ext uri="{FF2B5EF4-FFF2-40B4-BE49-F238E27FC236}">
                <a16:creationId xmlns:a16="http://schemas.microsoft.com/office/drawing/2014/main" id="{F848FE86-4379-52C4-F6BD-DDAD712D0A5D}"/>
              </a:ext>
            </a:extLst>
          </p:cNvPr>
          <p:cNvGrpSpPr/>
          <p:nvPr/>
        </p:nvGrpSpPr>
        <p:grpSpPr>
          <a:xfrm>
            <a:off x="6277618" y="-210108"/>
            <a:ext cx="6108317" cy="7155207"/>
            <a:chOff x="6277618" y="-210108"/>
            <a:chExt cx="6108317" cy="7155207"/>
          </a:xfrm>
        </p:grpSpPr>
        <p:sp>
          <p:nvSpPr>
            <p:cNvPr id="131" name="任意多边形: 形状 130">
              <a:extLst>
                <a:ext uri="{FF2B5EF4-FFF2-40B4-BE49-F238E27FC236}">
                  <a16:creationId xmlns:a16="http://schemas.microsoft.com/office/drawing/2014/main" id="{54262C55-5C6F-1848-1D9F-B99C3A43F16E}"/>
                </a:ext>
              </a:extLst>
            </p:cNvPr>
            <p:cNvSpPr/>
            <p:nvPr/>
          </p:nvSpPr>
          <p:spPr>
            <a:xfrm>
              <a:off x="7032162" y="260393"/>
              <a:ext cx="5159837" cy="6323277"/>
            </a:xfrm>
            <a:custGeom>
              <a:avLst/>
              <a:gdLst>
                <a:gd name="connsiteX0" fmla="*/ 1877075 w 5430506"/>
                <a:gd name="connsiteY0" fmla="*/ 0 h 6858000"/>
                <a:gd name="connsiteX1" fmla="*/ 5430506 w 5430506"/>
                <a:gd name="connsiteY1" fmla="*/ 0 h 6858000"/>
                <a:gd name="connsiteX2" fmla="*/ 5430506 w 5430506"/>
                <a:gd name="connsiteY2" fmla="*/ 6858000 h 6858000"/>
                <a:gd name="connsiteX3" fmla="*/ 1932247 w 5430506"/>
                <a:gd name="connsiteY3" fmla="*/ 6858000 h 6858000"/>
                <a:gd name="connsiteX4" fmla="*/ 1781050 w 5430506"/>
                <a:gd name="connsiteY4" fmla="*/ 6761070 h 6858000"/>
                <a:gd name="connsiteX5" fmla="*/ 0 w 5430506"/>
                <a:gd name="connsiteY5" fmla="*/ 3411315 h 6858000"/>
                <a:gd name="connsiteX6" fmla="*/ 1781050 w 5430506"/>
                <a:gd name="connsiteY6" fmla="*/ 6156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0506" h="6858000">
                  <a:moveTo>
                    <a:pt x="1877075" y="0"/>
                  </a:moveTo>
                  <a:lnTo>
                    <a:pt x="5430506" y="0"/>
                  </a:lnTo>
                  <a:lnTo>
                    <a:pt x="5430506" y="6858000"/>
                  </a:lnTo>
                  <a:lnTo>
                    <a:pt x="1932247" y="6858000"/>
                  </a:lnTo>
                  <a:lnTo>
                    <a:pt x="1781050" y="6761070"/>
                  </a:lnTo>
                  <a:cubicBezTo>
                    <a:pt x="706493" y="6035113"/>
                    <a:pt x="0" y="4805719"/>
                    <a:pt x="0" y="3411315"/>
                  </a:cubicBezTo>
                  <a:cubicBezTo>
                    <a:pt x="0" y="2016911"/>
                    <a:pt x="706493" y="787518"/>
                    <a:pt x="1781050" y="61561"/>
                  </a:cubicBezTo>
                  <a:close/>
                </a:path>
              </a:pathLst>
            </a:cu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32" name="任意多边形: 形状 131">
              <a:extLst>
                <a:ext uri="{FF2B5EF4-FFF2-40B4-BE49-F238E27FC236}">
                  <a16:creationId xmlns:a16="http://schemas.microsoft.com/office/drawing/2014/main" id="{F9C7BCE9-79A3-E01D-FF37-E0853A2015FB}"/>
                </a:ext>
              </a:extLst>
            </p:cNvPr>
            <p:cNvSpPr/>
            <p:nvPr/>
          </p:nvSpPr>
          <p:spPr>
            <a:xfrm rot="195572">
              <a:off x="6395692" y="-210108"/>
              <a:ext cx="5990243" cy="7155207"/>
            </a:xfrm>
            <a:custGeom>
              <a:avLst/>
              <a:gdLst>
                <a:gd name="connsiteX0" fmla="*/ 1732010 w 5990243"/>
                <a:gd name="connsiteY0" fmla="*/ 220303 h 7098924"/>
                <a:gd name="connsiteX1" fmla="*/ 5600305 w 5990243"/>
                <a:gd name="connsiteY1" fmla="*/ 0 h 7098924"/>
                <a:gd name="connsiteX2" fmla="*/ 5990243 w 5990243"/>
                <a:gd name="connsiteY2" fmla="*/ 6846905 h 7098924"/>
                <a:gd name="connsiteX3" fmla="*/ 1565046 w 5990243"/>
                <a:gd name="connsiteY3" fmla="*/ 7098924 h 7098924"/>
                <a:gd name="connsiteX4" fmla="*/ 1294471 w 5990243"/>
                <a:gd name="connsiteY4" fmla="*/ 6853008 h 7098924"/>
                <a:gd name="connsiteX5" fmla="*/ 1 w 5990243"/>
                <a:gd name="connsiteY5" fmla="*/ 3727879 h 7098924"/>
                <a:gd name="connsiteX6" fmla="*/ 1608324 w 5990243"/>
                <a:gd name="connsiteY6" fmla="*/ 317501 h 7098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0243" h="7098924">
                  <a:moveTo>
                    <a:pt x="1732010" y="220303"/>
                  </a:moveTo>
                  <a:lnTo>
                    <a:pt x="5600305" y="0"/>
                  </a:lnTo>
                  <a:lnTo>
                    <a:pt x="5990243" y="6846905"/>
                  </a:lnTo>
                  <a:lnTo>
                    <a:pt x="1565046" y="7098924"/>
                  </a:lnTo>
                  <a:lnTo>
                    <a:pt x="1294471" y="6853008"/>
                  </a:lnTo>
                  <a:cubicBezTo>
                    <a:pt x="494681" y="6053218"/>
                    <a:pt x="0" y="4948318"/>
                    <a:pt x="1" y="3727879"/>
                  </a:cubicBezTo>
                  <a:cubicBezTo>
                    <a:pt x="0" y="2354885"/>
                    <a:pt x="626080" y="1128120"/>
                    <a:pt x="1608324" y="317501"/>
                  </a:cubicBezTo>
                  <a:close/>
                </a:path>
              </a:pathLst>
            </a:custGeom>
            <a:noFill/>
            <a:ln w="158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5" name="椭圆 94">
              <a:extLst>
                <a:ext uri="{FF2B5EF4-FFF2-40B4-BE49-F238E27FC236}">
                  <a16:creationId xmlns:a16="http://schemas.microsoft.com/office/drawing/2014/main" id="{13C5B020-D147-A38E-C27F-C430EF7F9482}"/>
                </a:ext>
              </a:extLst>
            </p:cNvPr>
            <p:cNvSpPr>
              <a:spLocks/>
            </p:cNvSpPr>
            <p:nvPr/>
          </p:nvSpPr>
          <p:spPr>
            <a:xfrm rot="195572">
              <a:off x="7364430" y="510926"/>
              <a:ext cx="288000" cy="288000"/>
            </a:xfrm>
            <a:prstGeom prst="ellipse">
              <a:avLst/>
            </a:prstGeom>
            <a:solidFill>
              <a:schemeClr val="accent5"/>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4" name="组合 3">
              <a:extLst>
                <a:ext uri="{FF2B5EF4-FFF2-40B4-BE49-F238E27FC236}">
                  <a16:creationId xmlns:a16="http://schemas.microsoft.com/office/drawing/2014/main" id="{DFEF3941-6047-CA72-CEDA-05369F12CAE5}"/>
                </a:ext>
              </a:extLst>
            </p:cNvPr>
            <p:cNvGrpSpPr/>
            <p:nvPr/>
          </p:nvGrpSpPr>
          <p:grpSpPr>
            <a:xfrm>
              <a:off x="8285801" y="3005401"/>
              <a:ext cx="2826415" cy="906300"/>
              <a:chOff x="8005843" y="2575798"/>
              <a:chExt cx="2826415" cy="906300"/>
            </a:xfrm>
          </p:grpSpPr>
          <p:sp>
            <p:nvSpPr>
              <p:cNvPr id="29" name="矩形 28">
                <a:extLst>
                  <a:ext uri="{FF2B5EF4-FFF2-40B4-BE49-F238E27FC236}">
                    <a16:creationId xmlns:a16="http://schemas.microsoft.com/office/drawing/2014/main" id="{D2680BFD-F321-2B50-65B8-D5D0565F1858}"/>
                  </a:ext>
                </a:extLst>
              </p:cNvPr>
              <p:cNvSpPr/>
              <p:nvPr/>
            </p:nvSpPr>
            <p:spPr>
              <a:xfrm>
                <a:off x="8005843" y="2575798"/>
                <a:ext cx="2826415" cy="707886"/>
              </a:xfrm>
              <a:prstGeom prst="rect">
                <a:avLst/>
              </a:prstGeom>
            </p:spPr>
            <p:txBody>
              <a:bodyPr wrap="none">
                <a:noAutofit/>
              </a:bodyPr>
              <a:lstStyle/>
              <a:p>
                <a:pPr algn="ctr"/>
                <a:r>
                  <a:rPr lang="zh-CN" altLang="en-US" sz="40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核心竞争力</a:t>
                </a:r>
              </a:p>
            </p:txBody>
          </p:sp>
          <p:sp>
            <p:nvSpPr>
              <p:cNvPr id="30" name="矩形 29">
                <a:extLst>
                  <a:ext uri="{FF2B5EF4-FFF2-40B4-BE49-F238E27FC236}">
                    <a16:creationId xmlns:a16="http://schemas.microsoft.com/office/drawing/2014/main" id="{0C090D22-BB5E-4B00-5CAD-52E42F9D47D9}"/>
                  </a:ext>
                </a:extLst>
              </p:cNvPr>
              <p:cNvSpPr/>
              <p:nvPr/>
            </p:nvSpPr>
            <p:spPr>
              <a:xfrm>
                <a:off x="8210225" y="3205099"/>
                <a:ext cx="2417650" cy="276999"/>
              </a:xfrm>
              <a:prstGeom prst="rect">
                <a:avLst/>
              </a:prstGeom>
            </p:spPr>
            <p:txBody>
              <a:bodyPr wrap="none">
                <a:noAutofit/>
              </a:bodyPr>
              <a:lstStyle/>
              <a:p>
                <a:pPr algn="ctr"/>
                <a:r>
                  <a:rPr lang="en-US" altLang="zh-CN" sz="12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CORE COMPETITIVENESS</a:t>
                </a:r>
                <a:endParaRPr lang="zh-CN" altLang="en-US" sz="12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sp>
          <p:nvSpPr>
            <p:cNvPr id="121" name="椭圆 120">
              <a:extLst>
                <a:ext uri="{FF2B5EF4-FFF2-40B4-BE49-F238E27FC236}">
                  <a16:creationId xmlns:a16="http://schemas.microsoft.com/office/drawing/2014/main" id="{1EC49E39-2867-13A9-FE43-1D509C962605}"/>
                </a:ext>
              </a:extLst>
            </p:cNvPr>
            <p:cNvSpPr>
              <a:spLocks/>
            </p:cNvSpPr>
            <p:nvPr/>
          </p:nvSpPr>
          <p:spPr>
            <a:xfrm rot="195572">
              <a:off x="6647453" y="1632487"/>
              <a:ext cx="288000" cy="288000"/>
            </a:xfrm>
            <a:prstGeom prst="ellipse">
              <a:avLst/>
            </a:prstGeom>
            <a:solidFill>
              <a:schemeClr val="accent5"/>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22" name="椭圆 121">
              <a:extLst>
                <a:ext uri="{FF2B5EF4-FFF2-40B4-BE49-F238E27FC236}">
                  <a16:creationId xmlns:a16="http://schemas.microsoft.com/office/drawing/2014/main" id="{3C4EDA98-B074-2423-55EC-6423DE647693}"/>
                </a:ext>
              </a:extLst>
            </p:cNvPr>
            <p:cNvSpPr>
              <a:spLocks/>
            </p:cNvSpPr>
            <p:nvPr/>
          </p:nvSpPr>
          <p:spPr>
            <a:xfrm rot="195572">
              <a:off x="6283046" y="3872039"/>
              <a:ext cx="288000" cy="288000"/>
            </a:xfrm>
            <a:prstGeom prst="ellipse">
              <a:avLst/>
            </a:prstGeom>
            <a:solidFill>
              <a:schemeClr val="accent5"/>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23" name="椭圆 122">
              <a:extLst>
                <a:ext uri="{FF2B5EF4-FFF2-40B4-BE49-F238E27FC236}">
                  <a16:creationId xmlns:a16="http://schemas.microsoft.com/office/drawing/2014/main" id="{C7108736-8E0E-239E-2024-03ACE7DEF5EC}"/>
                </a:ext>
              </a:extLst>
            </p:cNvPr>
            <p:cNvSpPr>
              <a:spLocks/>
            </p:cNvSpPr>
            <p:nvPr/>
          </p:nvSpPr>
          <p:spPr>
            <a:xfrm rot="195572">
              <a:off x="6465540" y="4993727"/>
              <a:ext cx="288000" cy="288000"/>
            </a:xfrm>
            <a:prstGeom prst="ellipse">
              <a:avLst/>
            </a:prstGeom>
            <a:solidFill>
              <a:schemeClr val="accent5"/>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25" name="椭圆 124">
              <a:extLst>
                <a:ext uri="{FF2B5EF4-FFF2-40B4-BE49-F238E27FC236}">
                  <a16:creationId xmlns:a16="http://schemas.microsoft.com/office/drawing/2014/main" id="{1F29D845-DA9E-3D97-8863-053BE9431A4C}"/>
                </a:ext>
              </a:extLst>
            </p:cNvPr>
            <p:cNvSpPr>
              <a:spLocks/>
            </p:cNvSpPr>
            <p:nvPr/>
          </p:nvSpPr>
          <p:spPr>
            <a:xfrm rot="195572">
              <a:off x="7098646" y="6118725"/>
              <a:ext cx="288000" cy="288000"/>
            </a:xfrm>
            <a:prstGeom prst="ellipse">
              <a:avLst/>
            </a:prstGeom>
            <a:solidFill>
              <a:schemeClr val="accent5"/>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26" name="椭圆 125">
              <a:extLst>
                <a:ext uri="{FF2B5EF4-FFF2-40B4-BE49-F238E27FC236}">
                  <a16:creationId xmlns:a16="http://schemas.microsoft.com/office/drawing/2014/main" id="{77C2B5EE-6CAD-BF62-5B3B-21E642CF0D3F}"/>
                </a:ext>
              </a:extLst>
            </p:cNvPr>
            <p:cNvSpPr>
              <a:spLocks/>
            </p:cNvSpPr>
            <p:nvPr/>
          </p:nvSpPr>
          <p:spPr>
            <a:xfrm rot="195572">
              <a:off x="6277618" y="2823915"/>
              <a:ext cx="288000" cy="288000"/>
            </a:xfrm>
            <a:prstGeom prst="ellipse">
              <a:avLst/>
            </a:prstGeom>
            <a:solidFill>
              <a:schemeClr val="accent5"/>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5" name="组合 4">
            <a:extLst>
              <a:ext uri="{FF2B5EF4-FFF2-40B4-BE49-F238E27FC236}">
                <a16:creationId xmlns:a16="http://schemas.microsoft.com/office/drawing/2014/main" id="{8A503DAC-40CD-EFCB-2C0D-182F2921E149}"/>
              </a:ext>
            </a:extLst>
          </p:cNvPr>
          <p:cNvGrpSpPr/>
          <p:nvPr/>
        </p:nvGrpSpPr>
        <p:grpSpPr>
          <a:xfrm>
            <a:off x="2991077" y="399738"/>
            <a:ext cx="3234781" cy="6118178"/>
            <a:chOff x="2991077" y="399738"/>
            <a:chExt cx="3234781" cy="6118178"/>
          </a:xfrm>
        </p:grpSpPr>
        <p:sp>
          <p:nvSpPr>
            <p:cNvPr id="108" name="矩形: 圆角 107">
              <a:extLst>
                <a:ext uri="{FF2B5EF4-FFF2-40B4-BE49-F238E27FC236}">
                  <a16:creationId xmlns:a16="http://schemas.microsoft.com/office/drawing/2014/main" id="{75FAC7EA-2D28-9DEE-0D94-B4DF9B3E3705}"/>
                </a:ext>
              </a:extLst>
            </p:cNvPr>
            <p:cNvSpPr/>
            <p:nvPr/>
          </p:nvSpPr>
          <p:spPr>
            <a:xfrm>
              <a:off x="4455004" y="399738"/>
              <a:ext cx="1759161" cy="51037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pc="12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10" name="矩形: 圆角 109">
              <a:extLst>
                <a:ext uri="{FF2B5EF4-FFF2-40B4-BE49-F238E27FC236}">
                  <a16:creationId xmlns:a16="http://schemas.microsoft.com/office/drawing/2014/main" id="{CB4A78DC-C0F1-BC4F-DE5E-A6E0A2814D0A}"/>
                </a:ext>
              </a:extLst>
            </p:cNvPr>
            <p:cNvSpPr/>
            <p:nvPr/>
          </p:nvSpPr>
          <p:spPr>
            <a:xfrm>
              <a:off x="3278971" y="2642858"/>
              <a:ext cx="1759161" cy="51037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pc="12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12" name="矩形: 圆角 111">
              <a:extLst>
                <a:ext uri="{FF2B5EF4-FFF2-40B4-BE49-F238E27FC236}">
                  <a16:creationId xmlns:a16="http://schemas.microsoft.com/office/drawing/2014/main" id="{FD939891-E378-6D53-D91E-E60186075B7B}"/>
                </a:ext>
              </a:extLst>
            </p:cNvPr>
            <p:cNvSpPr/>
            <p:nvPr/>
          </p:nvSpPr>
          <p:spPr>
            <a:xfrm>
              <a:off x="2991077" y="3764418"/>
              <a:ext cx="1759161" cy="51037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pc="12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14" name="矩形: 圆角 113">
              <a:extLst>
                <a:ext uri="{FF2B5EF4-FFF2-40B4-BE49-F238E27FC236}">
                  <a16:creationId xmlns:a16="http://schemas.microsoft.com/office/drawing/2014/main" id="{ED2235FE-7A65-C74A-BDBF-7B905591E2C9}"/>
                </a:ext>
              </a:extLst>
            </p:cNvPr>
            <p:cNvSpPr/>
            <p:nvPr/>
          </p:nvSpPr>
          <p:spPr>
            <a:xfrm>
              <a:off x="3701993" y="4885978"/>
              <a:ext cx="1759161" cy="51037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pc="12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16" name="矩形: 圆角 115">
              <a:extLst>
                <a:ext uri="{FF2B5EF4-FFF2-40B4-BE49-F238E27FC236}">
                  <a16:creationId xmlns:a16="http://schemas.microsoft.com/office/drawing/2014/main" id="{D69A7BEE-2CE2-FA53-1737-E09D674CA6F6}"/>
                </a:ext>
              </a:extLst>
            </p:cNvPr>
            <p:cNvSpPr/>
            <p:nvPr/>
          </p:nvSpPr>
          <p:spPr>
            <a:xfrm>
              <a:off x="4466697" y="6007537"/>
              <a:ext cx="1759161" cy="51037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pc="12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9" name="矩形 38">
              <a:extLst>
                <a:ext uri="{FF2B5EF4-FFF2-40B4-BE49-F238E27FC236}">
                  <a16:creationId xmlns:a16="http://schemas.microsoft.com/office/drawing/2014/main" id="{8027FD75-D26C-58C0-CC36-0B8538643D56}"/>
                </a:ext>
              </a:extLst>
            </p:cNvPr>
            <p:cNvSpPr/>
            <p:nvPr/>
          </p:nvSpPr>
          <p:spPr>
            <a:xfrm>
              <a:off x="4685690" y="454872"/>
              <a:ext cx="1297791" cy="400110"/>
            </a:xfrm>
            <a:prstGeom prst="rect">
              <a:avLst/>
            </a:prstGeom>
          </p:spPr>
          <p:txBody>
            <a:bodyPr wrap="none">
              <a:noAutofit/>
            </a:bodyPr>
            <a:lstStyle/>
            <a:p>
              <a:pPr algn="ctr"/>
              <a:r>
                <a:rPr lang="zh-CN" altLang="en-US" sz="2000" b="1"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团队合作</a:t>
              </a:r>
            </a:p>
          </p:txBody>
        </p:sp>
        <p:sp>
          <p:nvSpPr>
            <p:cNvPr id="128" name="矩形: 圆角 127">
              <a:extLst>
                <a:ext uri="{FF2B5EF4-FFF2-40B4-BE49-F238E27FC236}">
                  <a16:creationId xmlns:a16="http://schemas.microsoft.com/office/drawing/2014/main" id="{C3B943E2-0BF3-BEDE-827B-328FEE8E0CAF}"/>
                </a:ext>
              </a:extLst>
            </p:cNvPr>
            <p:cNvSpPr/>
            <p:nvPr/>
          </p:nvSpPr>
          <p:spPr>
            <a:xfrm>
              <a:off x="3908169" y="1521298"/>
              <a:ext cx="1759161" cy="51037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pc="12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4" name="矩形 33">
              <a:extLst>
                <a:ext uri="{FF2B5EF4-FFF2-40B4-BE49-F238E27FC236}">
                  <a16:creationId xmlns:a16="http://schemas.microsoft.com/office/drawing/2014/main" id="{A0C780EE-354A-1796-ABC0-6AB1F709714F}"/>
                </a:ext>
              </a:extLst>
            </p:cNvPr>
            <p:cNvSpPr/>
            <p:nvPr/>
          </p:nvSpPr>
          <p:spPr>
            <a:xfrm>
              <a:off x="4697382" y="6062671"/>
              <a:ext cx="1297791" cy="400110"/>
            </a:xfrm>
            <a:prstGeom prst="rect">
              <a:avLst/>
            </a:prstGeom>
          </p:spPr>
          <p:txBody>
            <a:bodyPr wrap="none">
              <a:noAutofit/>
            </a:bodyPr>
            <a:lstStyle/>
            <a:p>
              <a:pPr algn="ctr"/>
              <a:r>
                <a:rPr lang="zh-CN" altLang="en-US" sz="2000" b="1"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行业</a:t>
              </a:r>
              <a:r>
                <a:rPr lang="zh-CN" altLang="en-US" sz="2000" b="1"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技能</a:t>
              </a:r>
            </a:p>
          </p:txBody>
        </p:sp>
        <p:sp>
          <p:nvSpPr>
            <p:cNvPr id="44" name="矩形 43">
              <a:extLst>
                <a:ext uri="{FF2B5EF4-FFF2-40B4-BE49-F238E27FC236}">
                  <a16:creationId xmlns:a16="http://schemas.microsoft.com/office/drawing/2014/main" id="{02B6D915-9614-F6FA-0D44-640E9B009E17}"/>
                </a:ext>
              </a:extLst>
            </p:cNvPr>
            <p:cNvSpPr/>
            <p:nvPr/>
          </p:nvSpPr>
          <p:spPr>
            <a:xfrm>
              <a:off x="3932678" y="4941112"/>
              <a:ext cx="1297791" cy="400110"/>
            </a:xfrm>
            <a:prstGeom prst="rect">
              <a:avLst/>
            </a:prstGeom>
          </p:spPr>
          <p:txBody>
            <a:bodyPr wrap="none">
              <a:noAutofit/>
            </a:bodyPr>
            <a:lstStyle/>
            <a:p>
              <a:pPr algn="ctr"/>
              <a:r>
                <a:rPr lang="zh-CN" altLang="en-US" sz="2000" b="1"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协调能力</a:t>
              </a:r>
            </a:p>
          </p:txBody>
        </p:sp>
        <p:sp>
          <p:nvSpPr>
            <p:cNvPr id="59" name="矩形 58">
              <a:extLst>
                <a:ext uri="{FF2B5EF4-FFF2-40B4-BE49-F238E27FC236}">
                  <a16:creationId xmlns:a16="http://schemas.microsoft.com/office/drawing/2014/main" id="{005F6BA8-CB4D-6568-336A-BC40EF3A3287}"/>
                </a:ext>
              </a:extLst>
            </p:cNvPr>
            <p:cNvSpPr/>
            <p:nvPr/>
          </p:nvSpPr>
          <p:spPr>
            <a:xfrm>
              <a:off x="3509656" y="2697992"/>
              <a:ext cx="1297791" cy="400110"/>
            </a:xfrm>
            <a:prstGeom prst="rect">
              <a:avLst/>
            </a:prstGeom>
          </p:spPr>
          <p:txBody>
            <a:bodyPr wrap="none">
              <a:noAutofit/>
            </a:bodyPr>
            <a:lstStyle/>
            <a:p>
              <a:pPr algn="ctr"/>
              <a:r>
                <a:rPr lang="zh-CN" altLang="en-US" sz="2000" b="1"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创新能力</a:t>
              </a:r>
            </a:p>
          </p:txBody>
        </p:sp>
        <p:sp>
          <p:nvSpPr>
            <p:cNvPr id="71" name="矩形 70">
              <a:extLst>
                <a:ext uri="{FF2B5EF4-FFF2-40B4-BE49-F238E27FC236}">
                  <a16:creationId xmlns:a16="http://schemas.microsoft.com/office/drawing/2014/main" id="{7BE61DFA-97A3-AB7C-5CCA-98EAC4B28E73}"/>
                </a:ext>
              </a:extLst>
            </p:cNvPr>
            <p:cNvSpPr/>
            <p:nvPr/>
          </p:nvSpPr>
          <p:spPr>
            <a:xfrm>
              <a:off x="3360902" y="3819552"/>
              <a:ext cx="1019511" cy="400110"/>
            </a:xfrm>
            <a:prstGeom prst="rect">
              <a:avLst/>
            </a:prstGeom>
          </p:spPr>
          <p:txBody>
            <a:bodyPr wrap="none">
              <a:noAutofit/>
            </a:bodyPr>
            <a:lstStyle/>
            <a:p>
              <a:pPr algn="ctr"/>
              <a:r>
                <a:rPr lang="zh-CN" altLang="en-US" sz="2000" b="1"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领导力</a:t>
              </a:r>
            </a:p>
          </p:txBody>
        </p:sp>
        <p:sp>
          <p:nvSpPr>
            <p:cNvPr id="77" name="矩形 76">
              <a:extLst>
                <a:ext uri="{FF2B5EF4-FFF2-40B4-BE49-F238E27FC236}">
                  <a16:creationId xmlns:a16="http://schemas.microsoft.com/office/drawing/2014/main" id="{F0DCFC8B-E636-F3F0-6689-2FA0014EB549}"/>
                </a:ext>
              </a:extLst>
            </p:cNvPr>
            <p:cNvSpPr/>
            <p:nvPr/>
          </p:nvSpPr>
          <p:spPr>
            <a:xfrm>
              <a:off x="4277994" y="1576432"/>
              <a:ext cx="1019511" cy="400110"/>
            </a:xfrm>
            <a:prstGeom prst="rect">
              <a:avLst/>
            </a:prstGeom>
          </p:spPr>
          <p:txBody>
            <a:bodyPr wrap="none">
              <a:noAutofit/>
            </a:bodyPr>
            <a:lstStyle/>
            <a:p>
              <a:pPr algn="ctr"/>
              <a:r>
                <a:rPr lang="zh-CN" altLang="en-US" sz="2000" b="1"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执行力</a:t>
              </a:r>
            </a:p>
          </p:txBody>
        </p:sp>
      </p:grpSp>
    </p:spTree>
    <p:extLst>
      <p:ext uri="{BB962C8B-B14F-4D97-AF65-F5344CB8AC3E}">
        <p14:creationId xmlns:p14="http://schemas.microsoft.com/office/powerpoint/2010/main" val="7934844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descr="小孩在吃东西&#10;&#10;描述已自动生成">
            <a:extLst>
              <a:ext uri="{FF2B5EF4-FFF2-40B4-BE49-F238E27FC236}">
                <a16:creationId xmlns:a16="http://schemas.microsoft.com/office/drawing/2014/main" id="{C2EFCFAC-2E69-E7F8-165B-E4D002A5CF13}"/>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624284 w 1248568"/>
              <a:gd name="connsiteY0" fmla="*/ 0 h 1275845"/>
              <a:gd name="connsiteX1" fmla="*/ 1248568 w 1248568"/>
              <a:gd name="connsiteY1" fmla="*/ 637923 h 1275845"/>
              <a:gd name="connsiteX2" fmla="*/ 624284 w 1248568"/>
              <a:gd name="connsiteY2" fmla="*/ 1275845 h 1275845"/>
              <a:gd name="connsiteX3" fmla="*/ 0 w 1248568"/>
              <a:gd name="connsiteY3" fmla="*/ 637923 h 1275845"/>
              <a:gd name="connsiteX4" fmla="*/ 624284 w 1248568"/>
              <a:gd name="connsiteY4" fmla="*/ 0 h 1275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568" h="1275845">
                <a:moveTo>
                  <a:pt x="624284" y="0"/>
                </a:moveTo>
                <a:cubicBezTo>
                  <a:pt x="969067" y="0"/>
                  <a:pt x="1248568" y="285608"/>
                  <a:pt x="1248568" y="637923"/>
                </a:cubicBezTo>
                <a:cubicBezTo>
                  <a:pt x="1248568" y="990237"/>
                  <a:pt x="969067" y="1275845"/>
                  <a:pt x="624284" y="1275845"/>
                </a:cubicBezTo>
                <a:cubicBezTo>
                  <a:pt x="279502" y="1275845"/>
                  <a:pt x="0" y="990237"/>
                  <a:pt x="0" y="637923"/>
                </a:cubicBezTo>
                <a:cubicBezTo>
                  <a:pt x="0" y="285608"/>
                  <a:pt x="279502" y="0"/>
                  <a:pt x="624284" y="0"/>
                </a:cubicBezTo>
                <a:close/>
              </a:path>
            </a:pathLst>
          </a:custGeom>
          <a:ln w="19050">
            <a:solidFill>
              <a:schemeClr val="accent2"/>
            </a:solidFill>
          </a:ln>
        </p:spPr>
      </p:pic>
      <p:pic>
        <p:nvPicPr>
          <p:cNvPr id="3" name="图片 2" descr="图片包含 户外, 人, 男人, 手机&#10;&#10;描述已自动生成">
            <a:extLst>
              <a:ext uri="{FF2B5EF4-FFF2-40B4-BE49-F238E27FC236}">
                <a16:creationId xmlns:a16="http://schemas.microsoft.com/office/drawing/2014/main" id="{48F4CC82-890D-93B6-4127-AFB133158A11}"/>
              </a:ext>
            </a:extLst>
          </p:cNvPr>
          <p:cNvPicPr>
            <a:picLocks noChangeAspect="1"/>
          </p:cNvPicPr>
          <p:nvPr/>
        </p:nvPicPr>
        <p:blipFill>
          <a:blip r:embed="rId5"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7347139" y="3465512"/>
            <a:ext cx="4865252" cy="3430579"/>
          </a:xfrm>
          <a:prstGeom prst="rect">
            <a:avLst/>
          </a:prstGeom>
        </p:spPr>
      </p:pic>
      <p:sp>
        <p:nvSpPr>
          <p:cNvPr id="92" name="TextBox 1">
            <a:extLst>
              <a:ext uri="{FF2B5EF4-FFF2-40B4-BE49-F238E27FC236}">
                <a16:creationId xmlns:a16="http://schemas.microsoft.com/office/drawing/2014/main" id="{068A60A2-CADB-054C-5806-16E11ED5BEE1}"/>
              </a:ext>
            </a:extLst>
          </p:cNvPr>
          <p:cNvSpPr txBox="1"/>
          <p:nvPr/>
        </p:nvSpPr>
        <p:spPr>
          <a:xfrm>
            <a:off x="2894653" y="4494777"/>
            <a:ext cx="3978104" cy="1367618"/>
          </a:xfrm>
          <a:prstGeom prst="rect">
            <a:avLst/>
          </a:prstGeom>
          <a:noFill/>
        </p:spPr>
        <p:txBody>
          <a:bodyPr wrap="square">
            <a:noAutofit/>
          </a:bodyPr>
          <a:lstStyle>
            <a:defPPr>
              <a:defRPr lang="zh-CN"/>
            </a:defPPr>
            <a:lvl1pPr algn="ctr" fontAlgn="auto">
              <a:lnSpc>
                <a:spcPct val="110000"/>
              </a:lnSpc>
              <a:spcBef>
                <a:spcPts val="0"/>
              </a:spcBef>
              <a:spcAft>
                <a:spcPts val="0"/>
              </a:spcAft>
              <a:defRPr sz="1200">
                <a:solidFill>
                  <a:schemeClr val="bg1"/>
                </a:solidFill>
                <a:latin typeface="+mn-ea"/>
              </a:defRPr>
            </a:lvl1pPr>
          </a:lstStyle>
          <a:p>
            <a:pPr algn="l">
              <a:lnSpc>
                <a:spcPct val="120000"/>
              </a:lnSpc>
            </a:pPr>
            <a:r>
              <a:rPr lang="zh-CN" altLang="en-US" sz="140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技术和各种实践活动领域中不断提供具有经济价值、社会价值、生态价值的新思想、新理论、新方法和新发明的能力。当今社会的竞争，与其说是人才的竞争，不如说是人的创造力竞争</a:t>
            </a:r>
            <a:r>
              <a:rPr lang="zh-CN" altLang="en-US" sz="1400" spc="120" dirty="0">
                <a:solidFill>
                  <a:schemeClr val="bg1">
                    <a:lumMod val="5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t>
            </a:r>
          </a:p>
        </p:txBody>
      </p:sp>
      <p:pic>
        <p:nvPicPr>
          <p:cNvPr id="8" name="图片 7" descr="文本, 信件&#10;&#10;描述已自动生成">
            <a:extLst>
              <a:ext uri="{FF2B5EF4-FFF2-40B4-BE49-F238E27FC236}">
                <a16:creationId xmlns:a16="http://schemas.microsoft.com/office/drawing/2014/main" id="{EEE2CE91-C167-E093-5198-BEA209AD394D}"/>
              </a:ext>
            </a:extLst>
          </p:cNvPr>
          <p:cNvPicPr>
            <a:picLocks noChangeAspect="1"/>
          </p:cNvPicPr>
          <p:nvPr/>
        </p:nvPicPr>
        <p:blipFill>
          <a:blip r:embed="rId6"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2473960" y="0"/>
            <a:ext cx="4886061" cy="3465511"/>
          </a:xfrm>
          <a:prstGeom prst="rect">
            <a:avLst/>
          </a:prstGeom>
        </p:spPr>
      </p:pic>
      <p:grpSp>
        <p:nvGrpSpPr>
          <p:cNvPr id="2" name="组合 1">
            <a:extLst>
              <a:ext uri="{FF2B5EF4-FFF2-40B4-BE49-F238E27FC236}">
                <a16:creationId xmlns:a16="http://schemas.microsoft.com/office/drawing/2014/main" id="{292810DC-63CE-5C4E-A77B-5B2A6726ADB9}"/>
              </a:ext>
            </a:extLst>
          </p:cNvPr>
          <p:cNvGrpSpPr/>
          <p:nvPr/>
        </p:nvGrpSpPr>
        <p:grpSpPr>
          <a:xfrm>
            <a:off x="7347139" y="-28912"/>
            <a:ext cx="4867415" cy="3494423"/>
            <a:chOff x="7219388" y="-30498"/>
            <a:chExt cx="4978234" cy="3496010"/>
          </a:xfrm>
          <a:solidFill>
            <a:schemeClr val="accent2"/>
          </a:solidFill>
        </p:grpSpPr>
        <p:sp>
          <p:nvSpPr>
            <p:cNvPr id="106" name="矩形 105">
              <a:extLst>
                <a:ext uri="{FF2B5EF4-FFF2-40B4-BE49-F238E27FC236}">
                  <a16:creationId xmlns:a16="http://schemas.microsoft.com/office/drawing/2014/main" id="{365A60BD-A66F-DE0C-EBB7-53CE2D30AC2F}"/>
                </a:ext>
              </a:extLst>
            </p:cNvPr>
            <p:cNvSpPr/>
            <p:nvPr/>
          </p:nvSpPr>
          <p:spPr>
            <a:xfrm>
              <a:off x="7219388" y="-30498"/>
              <a:ext cx="4978234" cy="34960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98" name="组合 97">
              <a:extLst>
                <a:ext uri="{FF2B5EF4-FFF2-40B4-BE49-F238E27FC236}">
                  <a16:creationId xmlns:a16="http://schemas.microsoft.com/office/drawing/2014/main" id="{2420C785-71C7-89B9-F1E9-71829E389E19}"/>
                </a:ext>
              </a:extLst>
            </p:cNvPr>
            <p:cNvGrpSpPr/>
            <p:nvPr/>
          </p:nvGrpSpPr>
          <p:grpSpPr>
            <a:xfrm>
              <a:off x="8280555" y="1143767"/>
              <a:ext cx="2878080" cy="981925"/>
              <a:chOff x="3422438" y="496293"/>
              <a:chExt cx="2304256" cy="981925"/>
            </a:xfrm>
            <a:grpFill/>
          </p:grpSpPr>
          <p:sp>
            <p:nvSpPr>
              <p:cNvPr id="99" name="TextBox 29">
                <a:extLst>
                  <a:ext uri="{FF2B5EF4-FFF2-40B4-BE49-F238E27FC236}">
                    <a16:creationId xmlns:a16="http://schemas.microsoft.com/office/drawing/2014/main" id="{70AB10EB-6E5A-F828-2A40-AC8C2DD537F0}"/>
                  </a:ext>
                </a:extLst>
              </p:cNvPr>
              <p:cNvSpPr txBox="1"/>
              <p:nvPr/>
            </p:nvSpPr>
            <p:spPr>
              <a:xfrm>
                <a:off x="3634922" y="496293"/>
                <a:ext cx="1839883" cy="779444"/>
              </a:xfrm>
              <a:prstGeom prst="rect">
                <a:avLst/>
              </a:prstGeom>
              <a:grpFill/>
            </p:spPr>
            <p:txBody>
              <a:bodyPr wrap="none" rtlCol="0">
                <a:noAutofit/>
              </a:bodyPr>
              <a:lstStyle/>
              <a:p>
                <a:pPr algn="ctr">
                  <a:lnSpc>
                    <a:spcPct val="120000"/>
                  </a:lnSpc>
                </a:pPr>
                <a:r>
                  <a:rPr lang="zh-CN" altLang="en-US" sz="4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创新技术</a:t>
                </a:r>
                <a:endParaRPr lang="zh-CN" altLang="en-US" sz="40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0" name="矩形 99">
                <a:extLst>
                  <a:ext uri="{FF2B5EF4-FFF2-40B4-BE49-F238E27FC236}">
                    <a16:creationId xmlns:a16="http://schemas.microsoft.com/office/drawing/2014/main" id="{F758DBE5-1F5A-C78C-9F72-B8F8461C8D5D}"/>
                  </a:ext>
                </a:extLst>
              </p:cNvPr>
              <p:cNvSpPr/>
              <p:nvPr/>
            </p:nvSpPr>
            <p:spPr>
              <a:xfrm>
                <a:off x="3422438" y="1174993"/>
                <a:ext cx="2304256" cy="303225"/>
              </a:xfrm>
              <a:prstGeom prst="rect">
                <a:avLst/>
              </a:prstGeom>
              <a:grpFill/>
            </p:spPr>
            <p:txBody>
              <a:bodyPr wrap="square">
                <a:noAutofit/>
              </a:bodyPr>
              <a:lstStyle/>
              <a:p>
                <a:pPr algn="ctr">
                  <a:lnSpc>
                    <a:spcPct val="120000"/>
                  </a:lnSpc>
                </a:pPr>
                <a:r>
                  <a:rPr lang="en-US" altLang="zh-CN" sz="12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INNOVATIVE SKILLS</a:t>
                </a:r>
                <a:endParaRPr lang="zh-CN" altLang="en-US" sz="12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grpSp>
        <p:nvGrpSpPr>
          <p:cNvPr id="4" name="组合 3">
            <a:extLst>
              <a:ext uri="{FF2B5EF4-FFF2-40B4-BE49-F238E27FC236}">
                <a16:creationId xmlns:a16="http://schemas.microsoft.com/office/drawing/2014/main" id="{012B870C-64B5-8A09-3968-B80544C50F00}"/>
              </a:ext>
            </a:extLst>
          </p:cNvPr>
          <p:cNvGrpSpPr/>
          <p:nvPr/>
        </p:nvGrpSpPr>
        <p:grpSpPr>
          <a:xfrm>
            <a:off x="2942546" y="3186230"/>
            <a:ext cx="9214050" cy="573298"/>
            <a:chOff x="2942546" y="3186230"/>
            <a:chExt cx="9214050" cy="573298"/>
          </a:xfrm>
        </p:grpSpPr>
        <p:sp>
          <p:nvSpPr>
            <p:cNvPr id="6" name="文本框 5">
              <a:extLst>
                <a:ext uri="{FF2B5EF4-FFF2-40B4-BE49-F238E27FC236}">
                  <a16:creationId xmlns:a16="http://schemas.microsoft.com/office/drawing/2014/main" id="{D62A0694-E023-F59C-C95A-26ED25D7CE21}"/>
                </a:ext>
              </a:extLst>
            </p:cNvPr>
            <p:cNvSpPr txBox="1"/>
            <p:nvPr/>
          </p:nvSpPr>
          <p:spPr>
            <a:xfrm>
              <a:off x="2942546" y="3186230"/>
              <a:ext cx="1902317" cy="573298"/>
            </a:xfrm>
            <a:prstGeom prst="rect">
              <a:avLst/>
            </a:prstGeom>
            <a:noFill/>
          </p:spPr>
          <p:txBody>
            <a:bodyPr wrap="square" rtlCol="0">
              <a:noAutofit/>
            </a:bodyPr>
            <a:lstStyle/>
            <a:p>
              <a:pPr>
                <a:lnSpc>
                  <a:spcPct val="120000"/>
                </a:lnSpc>
              </a:pPr>
              <a:r>
                <a:rPr lang="zh-CN" altLang="en-US" sz="2800" spc="120">
                  <a:solidFill>
                    <a:schemeClr val="accent6"/>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新理论</a:t>
              </a:r>
            </a:p>
          </p:txBody>
        </p:sp>
        <p:sp>
          <p:nvSpPr>
            <p:cNvPr id="102" name="文本框 101">
              <a:extLst>
                <a:ext uri="{FF2B5EF4-FFF2-40B4-BE49-F238E27FC236}">
                  <a16:creationId xmlns:a16="http://schemas.microsoft.com/office/drawing/2014/main" id="{5750CF47-9C09-EF4D-9874-49582F70F37C}"/>
                </a:ext>
              </a:extLst>
            </p:cNvPr>
            <p:cNvSpPr txBox="1"/>
            <p:nvPr/>
          </p:nvSpPr>
          <p:spPr>
            <a:xfrm>
              <a:off x="5379790" y="3186230"/>
              <a:ext cx="1902317" cy="573298"/>
            </a:xfrm>
            <a:prstGeom prst="rect">
              <a:avLst/>
            </a:prstGeom>
            <a:noFill/>
          </p:spPr>
          <p:txBody>
            <a:bodyPr wrap="square" rtlCol="0">
              <a:noAutofit/>
            </a:bodyPr>
            <a:lstStyle/>
            <a:p>
              <a:pPr>
                <a:lnSpc>
                  <a:spcPct val="120000"/>
                </a:lnSpc>
              </a:pPr>
              <a:r>
                <a:rPr lang="zh-CN" altLang="en-US" sz="2800" spc="120">
                  <a:solidFill>
                    <a:schemeClr val="accent6"/>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新方法</a:t>
              </a:r>
            </a:p>
          </p:txBody>
        </p:sp>
        <p:sp>
          <p:nvSpPr>
            <p:cNvPr id="103" name="文本框 102">
              <a:extLst>
                <a:ext uri="{FF2B5EF4-FFF2-40B4-BE49-F238E27FC236}">
                  <a16:creationId xmlns:a16="http://schemas.microsoft.com/office/drawing/2014/main" id="{E542B94A-577A-71B3-2221-6D5F72048198}"/>
                </a:ext>
              </a:extLst>
            </p:cNvPr>
            <p:cNvSpPr txBox="1"/>
            <p:nvPr/>
          </p:nvSpPr>
          <p:spPr>
            <a:xfrm>
              <a:off x="7999468" y="3186230"/>
              <a:ext cx="1902317" cy="573298"/>
            </a:xfrm>
            <a:prstGeom prst="rect">
              <a:avLst/>
            </a:prstGeom>
            <a:noFill/>
          </p:spPr>
          <p:txBody>
            <a:bodyPr wrap="square" rtlCol="0">
              <a:noAutofit/>
            </a:bodyPr>
            <a:lstStyle/>
            <a:p>
              <a:pPr>
                <a:lnSpc>
                  <a:spcPct val="120000"/>
                </a:lnSpc>
              </a:pPr>
              <a:r>
                <a:rPr lang="zh-CN" altLang="en-US" sz="2800" spc="120">
                  <a:solidFill>
                    <a:schemeClr val="accent6"/>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新发明</a:t>
              </a:r>
            </a:p>
          </p:txBody>
        </p:sp>
        <p:sp>
          <p:nvSpPr>
            <p:cNvPr id="104" name="文本框 103">
              <a:extLst>
                <a:ext uri="{FF2B5EF4-FFF2-40B4-BE49-F238E27FC236}">
                  <a16:creationId xmlns:a16="http://schemas.microsoft.com/office/drawing/2014/main" id="{FA3B4720-0D6B-77FA-1F00-B990B56228B6}"/>
                </a:ext>
              </a:extLst>
            </p:cNvPr>
            <p:cNvSpPr txBox="1"/>
            <p:nvPr/>
          </p:nvSpPr>
          <p:spPr>
            <a:xfrm>
              <a:off x="10254279" y="3186230"/>
              <a:ext cx="1902317" cy="573298"/>
            </a:xfrm>
            <a:prstGeom prst="rect">
              <a:avLst/>
            </a:prstGeom>
            <a:noFill/>
          </p:spPr>
          <p:txBody>
            <a:bodyPr wrap="square" rtlCol="0">
              <a:noAutofit/>
            </a:bodyPr>
            <a:lstStyle/>
            <a:p>
              <a:pPr>
                <a:lnSpc>
                  <a:spcPct val="120000"/>
                </a:lnSpc>
              </a:pPr>
              <a:r>
                <a:rPr lang="zh-CN" altLang="en-US" sz="2800" spc="120">
                  <a:solidFill>
                    <a:schemeClr val="accent6"/>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新思想</a:t>
              </a:r>
            </a:p>
          </p:txBody>
        </p:sp>
      </p:grpSp>
    </p:spTree>
    <p:extLst>
      <p:ext uri="{BB962C8B-B14F-4D97-AF65-F5344CB8AC3E}">
        <p14:creationId xmlns:p14="http://schemas.microsoft.com/office/powerpoint/2010/main" val="2334954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wipe(up)">
                                      <p:cBhvr>
                                        <p:cTn id="7"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descr="小孩在吃东西&#10;&#10;描述已自动生成">
            <a:extLst>
              <a:ext uri="{FF2B5EF4-FFF2-40B4-BE49-F238E27FC236}">
                <a16:creationId xmlns:a16="http://schemas.microsoft.com/office/drawing/2014/main" id="{C2EFCFAC-2E69-E7F8-165B-E4D002A5CF13}"/>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624284 w 1248568"/>
              <a:gd name="connsiteY0" fmla="*/ 0 h 1275845"/>
              <a:gd name="connsiteX1" fmla="*/ 1248568 w 1248568"/>
              <a:gd name="connsiteY1" fmla="*/ 637923 h 1275845"/>
              <a:gd name="connsiteX2" fmla="*/ 624284 w 1248568"/>
              <a:gd name="connsiteY2" fmla="*/ 1275845 h 1275845"/>
              <a:gd name="connsiteX3" fmla="*/ 0 w 1248568"/>
              <a:gd name="connsiteY3" fmla="*/ 637923 h 1275845"/>
              <a:gd name="connsiteX4" fmla="*/ 624284 w 1248568"/>
              <a:gd name="connsiteY4" fmla="*/ 0 h 1275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568" h="1275845">
                <a:moveTo>
                  <a:pt x="624284" y="0"/>
                </a:moveTo>
                <a:cubicBezTo>
                  <a:pt x="969067" y="0"/>
                  <a:pt x="1248568" y="285608"/>
                  <a:pt x="1248568" y="637923"/>
                </a:cubicBezTo>
                <a:cubicBezTo>
                  <a:pt x="1248568" y="990237"/>
                  <a:pt x="969067" y="1275845"/>
                  <a:pt x="624284" y="1275845"/>
                </a:cubicBezTo>
                <a:cubicBezTo>
                  <a:pt x="279502" y="1275845"/>
                  <a:pt x="0" y="990237"/>
                  <a:pt x="0" y="637923"/>
                </a:cubicBezTo>
                <a:cubicBezTo>
                  <a:pt x="0" y="285608"/>
                  <a:pt x="279502" y="0"/>
                  <a:pt x="624284" y="0"/>
                </a:cubicBezTo>
                <a:close/>
              </a:path>
            </a:pathLst>
          </a:custGeom>
          <a:ln w="19050">
            <a:solidFill>
              <a:schemeClr val="accent2"/>
            </a:solidFill>
          </a:ln>
        </p:spPr>
      </p:pic>
      <p:pic>
        <p:nvPicPr>
          <p:cNvPr id="8" name="图片 7" descr="文本, 信件&#10;&#10;描述已自动生成">
            <a:extLst>
              <a:ext uri="{FF2B5EF4-FFF2-40B4-BE49-F238E27FC236}">
                <a16:creationId xmlns:a16="http://schemas.microsoft.com/office/drawing/2014/main" id="{EEE2CE91-C167-E093-5198-BEA209AD394D}"/>
              </a:ext>
            </a:extLst>
          </p:cNvPr>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2471739" y="-24479"/>
            <a:ext cx="9793616" cy="2831396"/>
          </a:xfrm>
          <a:prstGeom prst="rect">
            <a:avLst/>
          </a:prstGeom>
        </p:spPr>
      </p:pic>
      <p:grpSp>
        <p:nvGrpSpPr>
          <p:cNvPr id="4" name="组合 3">
            <a:extLst>
              <a:ext uri="{FF2B5EF4-FFF2-40B4-BE49-F238E27FC236}">
                <a16:creationId xmlns:a16="http://schemas.microsoft.com/office/drawing/2014/main" id="{E7027FBF-4116-7A23-0FC7-84D01F988D28}"/>
              </a:ext>
            </a:extLst>
          </p:cNvPr>
          <p:cNvGrpSpPr/>
          <p:nvPr/>
        </p:nvGrpSpPr>
        <p:grpSpPr>
          <a:xfrm>
            <a:off x="2831093" y="3687039"/>
            <a:ext cx="3082714" cy="2211504"/>
            <a:chOff x="2831093" y="3687039"/>
            <a:chExt cx="3082714" cy="2211504"/>
          </a:xfrm>
        </p:grpSpPr>
        <p:sp>
          <p:nvSpPr>
            <p:cNvPr id="34" name="文本框 25">
              <a:extLst>
                <a:ext uri="{FF2B5EF4-FFF2-40B4-BE49-F238E27FC236}">
                  <a16:creationId xmlns:a16="http://schemas.microsoft.com/office/drawing/2014/main" id="{495C7527-5A00-6728-BCF0-86BC645BB3C4}"/>
                </a:ext>
              </a:extLst>
            </p:cNvPr>
            <p:cNvSpPr txBox="1"/>
            <p:nvPr/>
          </p:nvSpPr>
          <p:spPr>
            <a:xfrm>
              <a:off x="3026390" y="5533919"/>
              <a:ext cx="1107934" cy="364624"/>
            </a:xfrm>
            <a:prstGeom prst="rect">
              <a:avLst/>
            </a:prstGeom>
            <a:noFill/>
          </p:spPr>
          <p:txBody>
            <a:bodyPr wrap="none" rtlCol="0" anchor="ctr" anchorCtr="0">
              <a:noAutofit/>
            </a:bodyPr>
            <a:lstStyle>
              <a:defPPr>
                <a:defRPr lang="zh-CN"/>
              </a:defPPr>
              <a:lvl1pPr>
                <a:defRPr sz="2000">
                  <a:solidFill>
                    <a:srgbClr val="FF6600"/>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lgn="r" fontAlgn="base">
                <a:lnSpc>
                  <a:spcPct val="120000"/>
                </a:lnSpc>
                <a:spcBef>
                  <a:spcPct val="20000"/>
                </a:spcBef>
                <a:spcAft>
                  <a:spcPct val="0"/>
                </a:spcAft>
              </a:pPr>
              <a:r>
                <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rPr>
                <a:t>注重方法技术</a:t>
              </a:r>
              <a:endParaRPr lang="en-US" altLang="zh-CN" sz="1400" spc="120" dirty="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endParaRPr>
            </a:p>
            <a:p>
              <a:pPr algn="r" fontAlgn="base">
                <a:lnSpc>
                  <a:spcPct val="120000"/>
                </a:lnSpc>
                <a:spcBef>
                  <a:spcPct val="20000"/>
                </a:spcBef>
                <a:spcAft>
                  <a:spcPct val="0"/>
                </a:spcAft>
              </a:pPr>
              <a:r>
                <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rPr>
                <a:t>提高协调办法</a:t>
              </a:r>
              <a:endParaRPr lang="en-US" altLang="zh-CN" sz="1400" spc="120" dirty="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endParaRPr>
            </a:p>
          </p:txBody>
        </p:sp>
        <p:sp>
          <p:nvSpPr>
            <p:cNvPr id="35" name="文本框 27">
              <a:extLst>
                <a:ext uri="{FF2B5EF4-FFF2-40B4-BE49-F238E27FC236}">
                  <a16:creationId xmlns:a16="http://schemas.microsoft.com/office/drawing/2014/main" id="{514C5AF3-9638-8261-271F-9174BB4D56E2}"/>
                </a:ext>
              </a:extLst>
            </p:cNvPr>
            <p:cNvSpPr txBox="1"/>
            <p:nvPr/>
          </p:nvSpPr>
          <p:spPr>
            <a:xfrm>
              <a:off x="2831093" y="3749070"/>
              <a:ext cx="1292364" cy="457482"/>
            </a:xfrm>
            <a:prstGeom prst="rect">
              <a:avLst/>
            </a:prstGeom>
            <a:noFill/>
          </p:spPr>
          <p:txBody>
            <a:bodyPr wrap="none" rtlCol="0" anchor="ctr" anchorCtr="0">
              <a:noAutofit/>
            </a:bodyPr>
            <a:lstStyle>
              <a:defPPr>
                <a:defRPr lang="zh-CN"/>
              </a:defPPr>
              <a:lvl1pPr>
                <a:defRPr sz="2000">
                  <a:solidFill>
                    <a:srgbClr val="FF6600"/>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lgn="ctr" fontAlgn="base">
                <a:lnSpc>
                  <a:spcPct val="120000"/>
                </a:lnSpc>
                <a:spcBef>
                  <a:spcPct val="20000"/>
                </a:spcBef>
                <a:spcAft>
                  <a:spcPct val="0"/>
                </a:spcAft>
              </a:pPr>
              <a:r>
                <a:rPr lang="zh-CN" altLang="en-US" sz="1400" spc="120" dirty="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rPr>
                <a:t>丰富知识储备</a:t>
              </a:r>
              <a:endParaRPr lang="en-US" altLang="zh-CN" sz="1400" spc="120" dirty="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endParaRPr>
            </a:p>
            <a:p>
              <a:pPr algn="ctr" fontAlgn="base">
                <a:lnSpc>
                  <a:spcPct val="120000"/>
                </a:lnSpc>
                <a:spcBef>
                  <a:spcPct val="20000"/>
                </a:spcBef>
                <a:spcAft>
                  <a:spcPct val="0"/>
                </a:spcAft>
              </a:pPr>
              <a:r>
                <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rPr>
                <a:t>提高业务素质</a:t>
              </a:r>
              <a:endParaRPr lang="en-US" altLang="zh-CN" sz="1400" spc="120" dirty="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endParaRPr>
            </a:p>
          </p:txBody>
        </p:sp>
        <p:sp>
          <p:nvSpPr>
            <p:cNvPr id="36" name="文本框 29">
              <a:extLst>
                <a:ext uri="{FF2B5EF4-FFF2-40B4-BE49-F238E27FC236}">
                  <a16:creationId xmlns:a16="http://schemas.microsoft.com/office/drawing/2014/main" id="{3DC5CB20-9285-4A7C-11BD-AE4E9B634E4A}"/>
                </a:ext>
              </a:extLst>
            </p:cNvPr>
            <p:cNvSpPr txBox="1"/>
            <p:nvPr/>
          </p:nvSpPr>
          <p:spPr>
            <a:xfrm>
              <a:off x="4621443" y="3687039"/>
              <a:ext cx="1292364" cy="569878"/>
            </a:xfrm>
            <a:prstGeom prst="rect">
              <a:avLst/>
            </a:prstGeom>
            <a:noFill/>
          </p:spPr>
          <p:txBody>
            <a:bodyPr wrap="none" rtlCol="0" anchor="ctr" anchorCtr="0">
              <a:noAutofit/>
            </a:bodyPr>
            <a:lstStyle/>
            <a:p>
              <a:pPr fontAlgn="base">
                <a:lnSpc>
                  <a:spcPct val="120000"/>
                </a:lnSpc>
                <a:spcBef>
                  <a:spcPct val="20000"/>
                </a:spcBef>
                <a:spcAft>
                  <a:spcPct val="0"/>
                </a:spcAft>
              </a:pPr>
              <a:r>
                <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rPr>
                <a:t>自我加强</a:t>
              </a:r>
              <a:r>
                <a:rPr lang="zh-CN" altLang="en-US" sz="1400" spc="120" dirty="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rPr>
                <a:t>学习</a:t>
              </a:r>
              <a:endParaRPr lang="en-US" altLang="zh-CN" sz="1400" spc="120" dirty="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endParaRPr>
            </a:p>
            <a:p>
              <a:pPr fontAlgn="base">
                <a:lnSpc>
                  <a:spcPct val="120000"/>
                </a:lnSpc>
                <a:spcBef>
                  <a:spcPct val="20000"/>
                </a:spcBef>
                <a:spcAft>
                  <a:spcPct val="0"/>
                </a:spcAft>
              </a:pPr>
              <a:r>
                <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rPr>
                <a:t>提高综合素质</a:t>
              </a:r>
              <a:endParaRPr lang="en-US" altLang="zh-CN" sz="1400" spc="120" dirty="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endParaRPr>
            </a:p>
          </p:txBody>
        </p:sp>
        <p:sp>
          <p:nvSpPr>
            <p:cNvPr id="37" name="文本框 31">
              <a:extLst>
                <a:ext uri="{FF2B5EF4-FFF2-40B4-BE49-F238E27FC236}">
                  <a16:creationId xmlns:a16="http://schemas.microsoft.com/office/drawing/2014/main" id="{103354F9-A3A6-CB6D-5C75-465DDB07E574}"/>
                </a:ext>
              </a:extLst>
            </p:cNvPr>
            <p:cNvSpPr txBox="1"/>
            <p:nvPr/>
          </p:nvSpPr>
          <p:spPr>
            <a:xfrm>
              <a:off x="4751885" y="5533919"/>
              <a:ext cx="1058033" cy="364624"/>
            </a:xfrm>
            <a:prstGeom prst="rect">
              <a:avLst/>
            </a:prstGeom>
            <a:noFill/>
          </p:spPr>
          <p:txBody>
            <a:bodyPr wrap="none" rtlCol="0" anchor="ctr" anchorCtr="0">
              <a:noAutofit/>
            </a:bodyPr>
            <a:lstStyle>
              <a:defPPr>
                <a:defRPr lang="zh-CN"/>
              </a:defPPr>
              <a:lvl1pPr>
                <a:defRPr sz="2000">
                  <a:solidFill>
                    <a:srgbClr val="FF6600"/>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lgn="ctr" fontAlgn="base">
                <a:lnSpc>
                  <a:spcPct val="120000"/>
                </a:lnSpc>
                <a:spcBef>
                  <a:spcPct val="20000"/>
                </a:spcBef>
                <a:spcAft>
                  <a:spcPct val="0"/>
                </a:spcAft>
              </a:pPr>
              <a:r>
                <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rPr>
                <a:t>自我锻炼</a:t>
              </a:r>
              <a:r>
                <a:rPr lang="zh-CN" altLang="en-US" sz="1400" spc="120" dirty="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rPr>
                <a:t>心智</a:t>
              </a:r>
              <a:endParaRPr lang="en-US" altLang="zh-CN" sz="1400" spc="120" dirty="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endParaRPr>
            </a:p>
            <a:p>
              <a:pPr algn="ctr" fontAlgn="base">
                <a:lnSpc>
                  <a:spcPct val="120000"/>
                </a:lnSpc>
                <a:spcBef>
                  <a:spcPct val="20000"/>
                </a:spcBef>
                <a:spcAft>
                  <a:spcPct val="0"/>
                </a:spcAft>
              </a:pPr>
              <a:r>
                <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rPr>
                <a:t>提高心理素质</a:t>
              </a:r>
              <a:endParaRPr lang="en-US" altLang="zh-CN" sz="1400" spc="120" dirty="0">
                <a:solidFill>
                  <a:schemeClr val="bg2">
                    <a:lumMod val="25000"/>
                  </a:schemeClr>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endParaRPr>
            </a:p>
          </p:txBody>
        </p:sp>
      </p:grpSp>
      <p:grpSp>
        <p:nvGrpSpPr>
          <p:cNvPr id="5" name="组合 4">
            <a:extLst>
              <a:ext uri="{FF2B5EF4-FFF2-40B4-BE49-F238E27FC236}">
                <a16:creationId xmlns:a16="http://schemas.microsoft.com/office/drawing/2014/main" id="{F8B53E1E-7218-2798-9E1F-E6AE92975188}"/>
              </a:ext>
            </a:extLst>
          </p:cNvPr>
          <p:cNvGrpSpPr/>
          <p:nvPr/>
        </p:nvGrpSpPr>
        <p:grpSpPr>
          <a:xfrm>
            <a:off x="5850280" y="2806917"/>
            <a:ext cx="6415074" cy="4103881"/>
            <a:chOff x="5850280" y="2806917"/>
            <a:chExt cx="6415074" cy="4103881"/>
          </a:xfrm>
        </p:grpSpPr>
        <p:sp>
          <p:nvSpPr>
            <p:cNvPr id="32" name="矩形 31">
              <a:extLst>
                <a:ext uri="{FF2B5EF4-FFF2-40B4-BE49-F238E27FC236}">
                  <a16:creationId xmlns:a16="http://schemas.microsoft.com/office/drawing/2014/main" id="{15898262-7638-6802-8E08-904CD2BBC8F2}"/>
                </a:ext>
              </a:extLst>
            </p:cNvPr>
            <p:cNvSpPr/>
            <p:nvPr/>
          </p:nvSpPr>
          <p:spPr>
            <a:xfrm>
              <a:off x="7287120" y="2806917"/>
              <a:ext cx="4978234" cy="41038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3" name="TextBox 3">
              <a:extLst>
                <a:ext uri="{FF2B5EF4-FFF2-40B4-BE49-F238E27FC236}">
                  <a16:creationId xmlns:a16="http://schemas.microsoft.com/office/drawing/2014/main" id="{7EB27A83-73CE-997F-7F63-EF25D4C4662D}"/>
                </a:ext>
              </a:extLst>
            </p:cNvPr>
            <p:cNvSpPr txBox="1"/>
            <p:nvPr/>
          </p:nvSpPr>
          <p:spPr>
            <a:xfrm>
              <a:off x="8703275" y="3524250"/>
              <a:ext cx="3205946" cy="2660280"/>
            </a:xfrm>
            <a:prstGeom prst="rect">
              <a:avLst/>
            </a:prstGeom>
            <a:noFill/>
          </p:spPr>
          <p:txBody>
            <a:bodyPr wrap="square">
              <a:noAutofit/>
            </a:bodyPr>
            <a:lstStyle>
              <a:defPPr>
                <a:defRPr lang="zh-CN"/>
              </a:defPPr>
              <a:lvl1pPr algn="ctr" fontAlgn="auto">
                <a:lnSpc>
                  <a:spcPct val="110000"/>
                </a:lnSpc>
                <a:spcBef>
                  <a:spcPts val="0"/>
                </a:spcBef>
                <a:spcAft>
                  <a:spcPts val="0"/>
                </a:spcAft>
                <a:defRPr sz="1200">
                  <a:solidFill>
                    <a:schemeClr val="bg1"/>
                  </a:solidFill>
                  <a:latin typeface="+mn-ea"/>
                </a:defRPr>
              </a:lvl1pPr>
            </a:lstStyle>
            <a:p>
              <a:pPr algn="l">
                <a:lnSpc>
                  <a:spcPct val="120000"/>
                </a:lnSpc>
              </a:pPr>
              <a:r>
                <a:rPr lang="zh-CN" altLang="en-US" sz="1400" spc="120" dirty="0">
                  <a:latin typeface="思源黑体 CN Light" panose="020B0300000000000000" pitchFamily="34" charset="-122"/>
                  <a:ea typeface="思源黑体 CN Heavy" panose="020B0A00000000000000" pitchFamily="34" charset="-122"/>
                  <a:sym typeface="思源黑体 CN Light" panose="020B0300000000000000" pitchFamily="34" charset="-122"/>
                </a:rPr>
                <a:t>重视上下之间的沟通，做到上情下达</a:t>
              </a:r>
              <a:r>
                <a:rPr lang="zh-CN" altLang="en-US" sz="1400" spc="120">
                  <a:latin typeface="思源黑体 CN Light" panose="020B0300000000000000" pitchFamily="34" charset="-122"/>
                  <a:ea typeface="思源黑体 CN Heavy" panose="020B0A00000000000000" pitchFamily="34" charset="-122"/>
                  <a:sym typeface="思源黑体 CN Light" panose="020B0300000000000000" pitchFamily="34" charset="-122"/>
                </a:rPr>
                <a:t>，使员工</a:t>
              </a:r>
              <a:r>
                <a:rPr lang="zh-CN" altLang="en-US" sz="1400" spc="120" dirty="0">
                  <a:latin typeface="思源黑体 CN Light" panose="020B0300000000000000" pitchFamily="34" charset="-122"/>
                  <a:ea typeface="思源黑体 CN Heavy" panose="020B0A00000000000000" pitchFamily="34" charset="-122"/>
                  <a:sym typeface="思源黑体 CN Light" panose="020B0300000000000000" pitchFamily="34" charset="-122"/>
                </a:rPr>
                <a:t>了解公司</a:t>
              </a:r>
              <a:r>
                <a:rPr lang="zh-CN" altLang="en-US" sz="1400" spc="120">
                  <a:latin typeface="思源黑体 CN Light" panose="020B0300000000000000" pitchFamily="34" charset="-122"/>
                  <a:ea typeface="思源黑体 CN Heavy" panose="020B0A00000000000000" pitchFamily="34" charset="-122"/>
                  <a:sym typeface="思源黑体 CN Light" panose="020B0300000000000000" pitchFamily="34" charset="-122"/>
                </a:rPr>
                <a:t>的决策</a:t>
              </a:r>
              <a:endParaRPr lang="en-US" altLang="zh-CN" sz="1400" spc="120">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l">
                <a:lnSpc>
                  <a:spcPct val="120000"/>
                </a:lnSpc>
              </a:pPr>
              <a:endParaRPr lang="en-US" altLang="zh-CN" sz="1400" spc="120">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l">
                <a:lnSpc>
                  <a:spcPct val="120000"/>
                </a:lnSpc>
              </a:pPr>
              <a:r>
                <a:rPr lang="zh-CN" altLang="en-US" sz="1400" spc="120">
                  <a:latin typeface="思源黑体 CN Light" panose="020B0300000000000000" pitchFamily="34" charset="-122"/>
                  <a:ea typeface="思源黑体 CN Heavy" panose="020B0A00000000000000" pitchFamily="34" charset="-122"/>
                  <a:sym typeface="思源黑体 CN Light" panose="020B0300000000000000" pitchFamily="34" charset="-122"/>
                </a:rPr>
                <a:t>做到</a:t>
              </a:r>
              <a:r>
                <a:rPr lang="zh-CN" altLang="en-US" sz="1400" spc="120" dirty="0">
                  <a:latin typeface="思源黑体 CN Light" panose="020B0300000000000000" pitchFamily="34" charset="-122"/>
                  <a:ea typeface="思源黑体 CN Heavy" panose="020B0A00000000000000" pitchFamily="34" charset="-122"/>
                  <a:sym typeface="思源黑体 CN Light" panose="020B0300000000000000" pitchFamily="34" charset="-122"/>
                </a:rPr>
                <a:t>下情上达，使决策领导了解战略计划的执行情况和员工的真实想法，还要重视横向沟通，注意部门之间的</a:t>
              </a:r>
              <a:r>
                <a:rPr lang="zh-CN" altLang="en-US" sz="1400" spc="120">
                  <a:latin typeface="思源黑体 CN Light" panose="020B0300000000000000" pitchFamily="34" charset="-122"/>
                  <a:ea typeface="思源黑体 CN Heavy" panose="020B0A00000000000000" pitchFamily="34" charset="-122"/>
                  <a:sym typeface="思源黑体 CN Light" panose="020B0300000000000000" pitchFamily="34" charset="-122"/>
                </a:rPr>
                <a:t>沟通协调</a:t>
              </a:r>
              <a:endParaRPr lang="en-US" altLang="zh-CN" sz="1400" spc="120">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l">
                <a:lnSpc>
                  <a:spcPct val="120000"/>
                </a:lnSpc>
              </a:pPr>
              <a:endParaRPr lang="en-US" altLang="zh-CN" sz="1400" spc="120">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l">
                <a:lnSpc>
                  <a:spcPct val="120000"/>
                </a:lnSpc>
              </a:pPr>
              <a:r>
                <a:rPr lang="zh-CN" altLang="en-US" sz="1400" spc="120">
                  <a:latin typeface="思源黑体 CN Light" panose="020B0300000000000000" pitchFamily="34" charset="-122"/>
                  <a:ea typeface="思源黑体 CN Heavy" panose="020B0A00000000000000" pitchFamily="34" charset="-122"/>
                  <a:sym typeface="思源黑体 CN Light" panose="020B0300000000000000" pitchFamily="34" charset="-122"/>
                </a:rPr>
                <a:t>从而解决</a:t>
              </a:r>
              <a:r>
                <a:rPr lang="zh-CN" altLang="en-US" sz="1400" spc="120" dirty="0">
                  <a:latin typeface="思源黑体 CN Light" panose="020B0300000000000000" pitchFamily="34" charset="-122"/>
                  <a:ea typeface="思源黑体 CN Heavy" panose="020B0A00000000000000" pitchFamily="34" charset="-122"/>
                  <a:sym typeface="思源黑体 CN Light" panose="020B0300000000000000" pitchFamily="34" charset="-122"/>
                </a:rPr>
                <a:t>信息的不对称化解员工之间，部门之间的矛盾与</a:t>
              </a:r>
              <a:r>
                <a:rPr lang="zh-CN" altLang="en-US" sz="1400" spc="120">
                  <a:latin typeface="思源黑体 CN Light" panose="020B0300000000000000" pitchFamily="34" charset="-122"/>
                  <a:ea typeface="思源黑体 CN Heavy" panose="020B0A00000000000000" pitchFamily="34" charset="-122"/>
                  <a:sym typeface="思源黑体 CN Light" panose="020B0300000000000000" pitchFamily="34" charset="-122"/>
                </a:rPr>
                <a:t>不和谐</a:t>
              </a:r>
              <a:endParaRPr lang="zh-CN" altLang="en-US" sz="1400" spc="120" dirty="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98" name="组合 97">
              <a:extLst>
                <a:ext uri="{FF2B5EF4-FFF2-40B4-BE49-F238E27FC236}">
                  <a16:creationId xmlns:a16="http://schemas.microsoft.com/office/drawing/2014/main" id="{2420C785-71C7-89B9-F1E9-71829E389E19}"/>
                </a:ext>
              </a:extLst>
            </p:cNvPr>
            <p:cNvGrpSpPr/>
            <p:nvPr/>
          </p:nvGrpSpPr>
          <p:grpSpPr>
            <a:xfrm>
              <a:off x="5850280" y="4316091"/>
              <a:ext cx="2878080" cy="961418"/>
              <a:chOff x="3391934" y="496293"/>
              <a:chExt cx="2304256" cy="961418"/>
            </a:xfrm>
          </p:grpSpPr>
          <p:sp>
            <p:nvSpPr>
              <p:cNvPr id="99" name="TextBox 29">
                <a:extLst>
                  <a:ext uri="{FF2B5EF4-FFF2-40B4-BE49-F238E27FC236}">
                    <a16:creationId xmlns:a16="http://schemas.microsoft.com/office/drawing/2014/main" id="{70AB10EB-6E5A-F828-2A40-AC8C2DD537F0}"/>
                  </a:ext>
                </a:extLst>
              </p:cNvPr>
              <p:cNvSpPr txBox="1"/>
              <p:nvPr/>
            </p:nvSpPr>
            <p:spPr>
              <a:xfrm>
                <a:off x="3634929" y="496293"/>
                <a:ext cx="1839883" cy="779444"/>
              </a:xfrm>
              <a:prstGeom prst="rect">
                <a:avLst/>
              </a:prstGeom>
              <a:noFill/>
            </p:spPr>
            <p:txBody>
              <a:bodyPr wrap="none" rtlCol="0">
                <a:noAutofit/>
              </a:bodyPr>
              <a:lstStyle/>
              <a:p>
                <a:pPr algn="ctr">
                  <a:lnSpc>
                    <a:spcPct val="120000"/>
                  </a:lnSpc>
                </a:pPr>
                <a:r>
                  <a:rPr lang="zh-CN" altLang="en-US" sz="4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协调技能</a:t>
                </a:r>
                <a:endParaRPr lang="zh-CN" altLang="en-US" sz="40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0" name="矩形 99">
                <a:extLst>
                  <a:ext uri="{FF2B5EF4-FFF2-40B4-BE49-F238E27FC236}">
                    <a16:creationId xmlns:a16="http://schemas.microsoft.com/office/drawing/2014/main" id="{F758DBE5-1F5A-C78C-9F72-B8F8461C8D5D}"/>
                  </a:ext>
                </a:extLst>
              </p:cNvPr>
              <p:cNvSpPr/>
              <p:nvPr/>
            </p:nvSpPr>
            <p:spPr>
              <a:xfrm>
                <a:off x="3391934" y="1154486"/>
                <a:ext cx="2304256" cy="303225"/>
              </a:xfrm>
              <a:prstGeom prst="rect">
                <a:avLst/>
              </a:prstGeom>
            </p:spPr>
            <p:txBody>
              <a:bodyPr wrap="square">
                <a:noAutofit/>
              </a:bodyPr>
              <a:lstStyle/>
              <a:p>
                <a:pPr algn="ctr">
                  <a:lnSpc>
                    <a:spcPct val="120000"/>
                  </a:lnSpc>
                </a:pPr>
                <a:r>
                  <a:rPr lang="en-US" altLang="zh-CN" sz="12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COORDINATION SKILLS</a:t>
                </a:r>
                <a:endParaRPr lang="zh-CN" altLang="en-US" sz="12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spTree>
    <p:extLst>
      <p:ext uri="{BB962C8B-B14F-4D97-AF65-F5344CB8AC3E}">
        <p14:creationId xmlns:p14="http://schemas.microsoft.com/office/powerpoint/2010/main" val="31505493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a:extLst>
              <a:ext uri="{FF2B5EF4-FFF2-40B4-BE49-F238E27FC236}">
                <a16:creationId xmlns:a16="http://schemas.microsoft.com/office/drawing/2014/main" id="{46C26F31-A671-AA00-9BDB-2394783BB5EC}"/>
              </a:ext>
            </a:extLst>
          </p:cNvPr>
          <p:cNvSpPr/>
          <p:nvPr/>
        </p:nvSpPr>
        <p:spPr>
          <a:xfrm>
            <a:off x="2443025" y="0"/>
            <a:ext cx="9803289" cy="6855169"/>
          </a:xfrm>
          <a:prstGeom prst="rect">
            <a:avLst/>
          </a:pr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45" name="图片 44" descr="蓝色的建筑&#10;&#10;描述已自动生成">
            <a:extLst>
              <a:ext uri="{FF2B5EF4-FFF2-40B4-BE49-F238E27FC236}">
                <a16:creationId xmlns:a16="http://schemas.microsoft.com/office/drawing/2014/main" id="{58CE9DD3-6E51-3029-48B7-77B8198A3C54}"/>
              </a:ext>
            </a:extLst>
          </p:cNvPr>
          <p:cNvPicPr>
            <a:picLocks noChangeAspect="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9677680" y="-16219"/>
            <a:ext cx="2534739" cy="6967829"/>
          </a:xfrm>
          <a:prstGeom prst="rect">
            <a:avLst/>
          </a:prstGeom>
        </p:spPr>
      </p:pic>
      <p:pic>
        <p:nvPicPr>
          <p:cNvPr id="47" name="图片 46" descr="小孩在吃东西&#10;&#10;描述已自动生成">
            <a:extLst>
              <a:ext uri="{FF2B5EF4-FFF2-40B4-BE49-F238E27FC236}">
                <a16:creationId xmlns:a16="http://schemas.microsoft.com/office/drawing/2014/main" id="{C2EFCFAC-2E69-E7F8-165B-E4D002A5CF13}"/>
              </a:ext>
            </a:extLst>
          </p:cNvPr>
          <p:cNvPicPr>
            <a:picLocks noChangeAspect="1"/>
          </p:cNvPicPr>
          <p:nvPr/>
        </p:nvPicPr>
        <p:blipFill>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624284 w 1248568"/>
              <a:gd name="connsiteY0" fmla="*/ 0 h 1275845"/>
              <a:gd name="connsiteX1" fmla="*/ 1248568 w 1248568"/>
              <a:gd name="connsiteY1" fmla="*/ 637923 h 1275845"/>
              <a:gd name="connsiteX2" fmla="*/ 624284 w 1248568"/>
              <a:gd name="connsiteY2" fmla="*/ 1275845 h 1275845"/>
              <a:gd name="connsiteX3" fmla="*/ 0 w 1248568"/>
              <a:gd name="connsiteY3" fmla="*/ 637923 h 1275845"/>
              <a:gd name="connsiteX4" fmla="*/ 624284 w 1248568"/>
              <a:gd name="connsiteY4" fmla="*/ 0 h 1275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568" h="1275845">
                <a:moveTo>
                  <a:pt x="624284" y="0"/>
                </a:moveTo>
                <a:cubicBezTo>
                  <a:pt x="969067" y="0"/>
                  <a:pt x="1248568" y="285608"/>
                  <a:pt x="1248568" y="637923"/>
                </a:cubicBezTo>
                <a:cubicBezTo>
                  <a:pt x="1248568" y="990237"/>
                  <a:pt x="969067" y="1275845"/>
                  <a:pt x="624284" y="1275845"/>
                </a:cubicBezTo>
                <a:cubicBezTo>
                  <a:pt x="279502" y="1275845"/>
                  <a:pt x="0" y="990237"/>
                  <a:pt x="0" y="637923"/>
                </a:cubicBezTo>
                <a:cubicBezTo>
                  <a:pt x="0" y="285608"/>
                  <a:pt x="279502" y="0"/>
                  <a:pt x="624284" y="0"/>
                </a:cubicBezTo>
                <a:close/>
              </a:path>
            </a:pathLst>
          </a:custGeom>
          <a:ln w="19050">
            <a:solidFill>
              <a:schemeClr val="accent2"/>
            </a:solidFill>
          </a:ln>
        </p:spPr>
      </p:pic>
      <p:pic>
        <p:nvPicPr>
          <p:cNvPr id="8" name="图片 7" descr="文本, 信件&#10;&#10;描述已自动生成">
            <a:extLst>
              <a:ext uri="{FF2B5EF4-FFF2-40B4-BE49-F238E27FC236}">
                <a16:creationId xmlns:a16="http://schemas.microsoft.com/office/drawing/2014/main" id="{EEE2CE91-C167-E093-5198-BEA209AD394D}"/>
              </a:ext>
            </a:extLst>
          </p:cNvPr>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2415934" y="2831"/>
            <a:ext cx="2520000" cy="6874219"/>
          </a:xfrm>
          <a:prstGeom prst="rect">
            <a:avLst/>
          </a:prstGeom>
        </p:spPr>
      </p:pic>
      <p:grpSp>
        <p:nvGrpSpPr>
          <p:cNvPr id="2" name="组合 1">
            <a:extLst>
              <a:ext uri="{FF2B5EF4-FFF2-40B4-BE49-F238E27FC236}">
                <a16:creationId xmlns:a16="http://schemas.microsoft.com/office/drawing/2014/main" id="{AFBD77C3-CAB4-2B25-ED29-821B77BF2428}"/>
              </a:ext>
            </a:extLst>
          </p:cNvPr>
          <p:cNvGrpSpPr/>
          <p:nvPr/>
        </p:nvGrpSpPr>
        <p:grpSpPr>
          <a:xfrm>
            <a:off x="5344340" y="440834"/>
            <a:ext cx="3941790" cy="5523307"/>
            <a:chOff x="5344340" y="440834"/>
            <a:chExt cx="3941790" cy="5523307"/>
          </a:xfrm>
        </p:grpSpPr>
        <p:grpSp>
          <p:nvGrpSpPr>
            <p:cNvPr id="4" name="组合 3">
              <a:extLst>
                <a:ext uri="{FF2B5EF4-FFF2-40B4-BE49-F238E27FC236}">
                  <a16:creationId xmlns:a16="http://schemas.microsoft.com/office/drawing/2014/main" id="{00A11C33-0052-4731-2A46-2352B00B6B50}"/>
                </a:ext>
              </a:extLst>
            </p:cNvPr>
            <p:cNvGrpSpPr/>
            <p:nvPr/>
          </p:nvGrpSpPr>
          <p:grpSpPr>
            <a:xfrm>
              <a:off x="5847850" y="4775684"/>
              <a:ext cx="2935796" cy="1188457"/>
              <a:chOff x="5691407" y="5076910"/>
              <a:chExt cx="2935796" cy="1188457"/>
            </a:xfrm>
          </p:grpSpPr>
          <p:sp>
            <p:nvSpPr>
              <p:cNvPr id="34" name="文本框 25">
                <a:extLst>
                  <a:ext uri="{FF2B5EF4-FFF2-40B4-BE49-F238E27FC236}">
                    <a16:creationId xmlns:a16="http://schemas.microsoft.com/office/drawing/2014/main" id="{495C7527-5A00-6728-BCF0-86BC645BB3C4}"/>
                  </a:ext>
                </a:extLst>
              </p:cNvPr>
              <p:cNvSpPr txBox="1"/>
              <p:nvPr/>
            </p:nvSpPr>
            <p:spPr>
              <a:xfrm>
                <a:off x="5856965" y="5900743"/>
                <a:ext cx="1107934" cy="364624"/>
              </a:xfrm>
              <a:prstGeom prst="rect">
                <a:avLst/>
              </a:prstGeom>
              <a:noFill/>
            </p:spPr>
            <p:txBody>
              <a:bodyPr wrap="none" rtlCol="0" anchor="ctr" anchorCtr="0">
                <a:noAutofit/>
              </a:bodyPr>
              <a:lstStyle>
                <a:defPPr>
                  <a:defRPr lang="zh-CN"/>
                </a:defPPr>
                <a:lvl1pPr>
                  <a:defRPr sz="2000">
                    <a:solidFill>
                      <a:srgbClr val="FF6600"/>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lgn="r" fontAlgn="base">
                  <a:lnSpc>
                    <a:spcPct val="120000"/>
                  </a:lnSpc>
                  <a:spcBef>
                    <a:spcPct val="20000"/>
                  </a:spcBef>
                  <a:spcAft>
                    <a:spcPct val="0"/>
                  </a:spcAft>
                </a:pPr>
                <a:r>
                  <a:rPr lang="zh-CN" altLang="en-US" spc="120">
                    <a:solidFill>
                      <a:schemeClr val="tx2"/>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rPr>
                  <a:t>技能运用</a:t>
                </a:r>
                <a:endParaRPr lang="en-US" altLang="zh-CN" spc="120" dirty="0">
                  <a:solidFill>
                    <a:schemeClr val="tx2"/>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endParaRPr>
              </a:p>
            </p:txBody>
          </p:sp>
          <p:sp>
            <p:nvSpPr>
              <p:cNvPr id="35" name="文本框 27">
                <a:extLst>
                  <a:ext uri="{FF2B5EF4-FFF2-40B4-BE49-F238E27FC236}">
                    <a16:creationId xmlns:a16="http://schemas.microsoft.com/office/drawing/2014/main" id="{514C5AF3-9638-8261-271F-9174BB4D56E2}"/>
                  </a:ext>
                </a:extLst>
              </p:cNvPr>
              <p:cNvSpPr txBox="1"/>
              <p:nvPr/>
            </p:nvSpPr>
            <p:spPr>
              <a:xfrm>
                <a:off x="5691407" y="5129416"/>
                <a:ext cx="1292364" cy="457482"/>
              </a:xfrm>
              <a:prstGeom prst="rect">
                <a:avLst/>
              </a:prstGeom>
              <a:noFill/>
            </p:spPr>
            <p:txBody>
              <a:bodyPr wrap="none" rtlCol="0" anchor="ctr" anchorCtr="0">
                <a:noAutofit/>
              </a:bodyPr>
              <a:lstStyle>
                <a:defPPr>
                  <a:defRPr lang="zh-CN"/>
                </a:defPPr>
                <a:lvl1pPr>
                  <a:defRPr sz="2000">
                    <a:solidFill>
                      <a:srgbClr val="FF6600"/>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lgn="ctr" fontAlgn="base">
                  <a:lnSpc>
                    <a:spcPct val="120000"/>
                  </a:lnSpc>
                  <a:spcBef>
                    <a:spcPct val="20000"/>
                  </a:spcBef>
                  <a:spcAft>
                    <a:spcPct val="0"/>
                  </a:spcAft>
                </a:pPr>
                <a:r>
                  <a:rPr lang="zh-CN" altLang="en-US" spc="120">
                    <a:solidFill>
                      <a:schemeClr val="tx2"/>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rPr>
                  <a:t>技能培训</a:t>
                </a:r>
                <a:endParaRPr lang="en-US" altLang="zh-CN" spc="120" dirty="0">
                  <a:solidFill>
                    <a:schemeClr val="tx2"/>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endParaRPr>
              </a:p>
            </p:txBody>
          </p:sp>
          <p:sp>
            <p:nvSpPr>
              <p:cNvPr id="36" name="文本框 29">
                <a:extLst>
                  <a:ext uri="{FF2B5EF4-FFF2-40B4-BE49-F238E27FC236}">
                    <a16:creationId xmlns:a16="http://schemas.microsoft.com/office/drawing/2014/main" id="{3DC5CB20-9285-4A7C-11BD-AE4E9B634E4A}"/>
                  </a:ext>
                </a:extLst>
              </p:cNvPr>
              <p:cNvSpPr txBox="1"/>
              <p:nvPr/>
            </p:nvSpPr>
            <p:spPr>
              <a:xfrm>
                <a:off x="7334839" y="5076910"/>
                <a:ext cx="1292364" cy="569878"/>
              </a:xfrm>
              <a:prstGeom prst="rect">
                <a:avLst/>
              </a:prstGeom>
              <a:noFill/>
            </p:spPr>
            <p:txBody>
              <a:bodyPr wrap="none" rtlCol="0" anchor="ctr" anchorCtr="0">
                <a:noAutofit/>
              </a:bodyPr>
              <a:lstStyle/>
              <a:p>
                <a:pPr fontAlgn="base">
                  <a:lnSpc>
                    <a:spcPct val="120000"/>
                  </a:lnSpc>
                  <a:spcBef>
                    <a:spcPct val="20000"/>
                  </a:spcBef>
                  <a:spcAft>
                    <a:spcPct val="0"/>
                  </a:spcAft>
                </a:pPr>
                <a:r>
                  <a:rPr lang="zh-CN" altLang="en-US" sz="2000" spc="120">
                    <a:solidFill>
                      <a:schemeClr val="tx2"/>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rPr>
                  <a:t>技能实操</a:t>
                </a:r>
                <a:endParaRPr lang="en-US" altLang="zh-CN" sz="2000" spc="120" dirty="0">
                  <a:solidFill>
                    <a:schemeClr val="tx2"/>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endParaRPr>
              </a:p>
            </p:txBody>
          </p:sp>
          <p:sp>
            <p:nvSpPr>
              <p:cNvPr id="37" name="文本框 31">
                <a:extLst>
                  <a:ext uri="{FF2B5EF4-FFF2-40B4-BE49-F238E27FC236}">
                    <a16:creationId xmlns:a16="http://schemas.microsoft.com/office/drawing/2014/main" id="{103354F9-A3A6-CB6D-5C75-465DDB07E574}"/>
                  </a:ext>
                </a:extLst>
              </p:cNvPr>
              <p:cNvSpPr txBox="1"/>
              <p:nvPr/>
            </p:nvSpPr>
            <p:spPr>
              <a:xfrm>
                <a:off x="7463524" y="5900743"/>
                <a:ext cx="1058033" cy="364624"/>
              </a:xfrm>
              <a:prstGeom prst="rect">
                <a:avLst/>
              </a:prstGeom>
              <a:noFill/>
            </p:spPr>
            <p:txBody>
              <a:bodyPr wrap="none" rtlCol="0" anchor="ctr" anchorCtr="0">
                <a:noAutofit/>
              </a:bodyPr>
              <a:lstStyle>
                <a:defPPr>
                  <a:defRPr lang="zh-CN"/>
                </a:defPPr>
                <a:lvl1pPr>
                  <a:defRPr sz="2000">
                    <a:solidFill>
                      <a:srgbClr val="FF6600"/>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lgn="ctr" fontAlgn="base">
                  <a:lnSpc>
                    <a:spcPct val="120000"/>
                  </a:lnSpc>
                  <a:spcBef>
                    <a:spcPct val="20000"/>
                  </a:spcBef>
                  <a:spcAft>
                    <a:spcPct val="0"/>
                  </a:spcAft>
                </a:pPr>
                <a:r>
                  <a:rPr lang="zh-CN" altLang="en-US" spc="120">
                    <a:solidFill>
                      <a:schemeClr val="tx2"/>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rPr>
                  <a:t>技能巩固</a:t>
                </a:r>
                <a:endParaRPr lang="en-US" altLang="zh-CN" spc="120" dirty="0">
                  <a:solidFill>
                    <a:schemeClr val="tx2"/>
                  </a:solidFill>
                  <a:latin typeface="思源黑体 CN Light" panose="020B0300000000000000" pitchFamily="34" charset="-122"/>
                  <a:ea typeface="思源黑体 CN Heavy" panose="020B0A00000000000000" pitchFamily="34" charset="-122"/>
                  <a:cs typeface="Arial" charset="0"/>
                  <a:sym typeface="思源黑体 CN Light" panose="020B0300000000000000" pitchFamily="34" charset="-122"/>
                </a:endParaRPr>
              </a:p>
            </p:txBody>
          </p:sp>
        </p:grpSp>
        <p:grpSp>
          <p:nvGrpSpPr>
            <p:cNvPr id="98" name="组合 97">
              <a:extLst>
                <a:ext uri="{FF2B5EF4-FFF2-40B4-BE49-F238E27FC236}">
                  <a16:creationId xmlns:a16="http://schemas.microsoft.com/office/drawing/2014/main" id="{2420C785-71C7-89B9-F1E9-71829E389E19}"/>
                </a:ext>
              </a:extLst>
            </p:cNvPr>
            <p:cNvGrpSpPr/>
            <p:nvPr/>
          </p:nvGrpSpPr>
          <p:grpSpPr>
            <a:xfrm>
              <a:off x="5850280" y="440834"/>
              <a:ext cx="2878080" cy="935192"/>
              <a:chOff x="3391934" y="496293"/>
              <a:chExt cx="2304256" cy="935192"/>
            </a:xfrm>
          </p:grpSpPr>
          <p:sp>
            <p:nvSpPr>
              <p:cNvPr id="99" name="TextBox 29">
                <a:extLst>
                  <a:ext uri="{FF2B5EF4-FFF2-40B4-BE49-F238E27FC236}">
                    <a16:creationId xmlns:a16="http://schemas.microsoft.com/office/drawing/2014/main" id="{70AB10EB-6E5A-F828-2A40-AC8C2DD537F0}"/>
                  </a:ext>
                </a:extLst>
              </p:cNvPr>
              <p:cNvSpPr txBox="1"/>
              <p:nvPr/>
            </p:nvSpPr>
            <p:spPr>
              <a:xfrm>
                <a:off x="3612852" y="496293"/>
                <a:ext cx="1839884" cy="779444"/>
              </a:xfrm>
              <a:prstGeom prst="rect">
                <a:avLst/>
              </a:prstGeom>
              <a:noFill/>
            </p:spPr>
            <p:txBody>
              <a:bodyPr wrap="none" rtlCol="0">
                <a:noAutofit/>
              </a:bodyPr>
              <a:lstStyle/>
              <a:p>
                <a:pPr algn="ctr">
                  <a:lnSpc>
                    <a:spcPct val="120000"/>
                  </a:lnSpc>
                </a:pPr>
                <a:r>
                  <a:rPr lang="zh-CN" altLang="en-US" sz="4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行业技能</a:t>
                </a:r>
                <a:endParaRPr lang="zh-CN" altLang="en-US" sz="40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0" name="矩形 99">
                <a:extLst>
                  <a:ext uri="{FF2B5EF4-FFF2-40B4-BE49-F238E27FC236}">
                    <a16:creationId xmlns:a16="http://schemas.microsoft.com/office/drawing/2014/main" id="{F758DBE5-1F5A-C78C-9F72-B8F8461C8D5D}"/>
                  </a:ext>
                </a:extLst>
              </p:cNvPr>
              <p:cNvSpPr/>
              <p:nvPr/>
            </p:nvSpPr>
            <p:spPr>
              <a:xfrm>
                <a:off x="3391934" y="1154486"/>
                <a:ext cx="2304256" cy="276999"/>
              </a:xfrm>
              <a:prstGeom prst="rect">
                <a:avLst/>
              </a:prstGeom>
            </p:spPr>
            <p:txBody>
              <a:bodyPr wrap="square">
                <a:noAutofit/>
              </a:bodyPr>
              <a:lstStyle/>
              <a:p>
                <a:pPr algn="ctr"/>
                <a:r>
                  <a:rPr lang="en-US" altLang="zh-CN" sz="12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PROFESSIONAL SKILLS</a:t>
                </a:r>
                <a:endParaRPr lang="zh-CN" altLang="en-US" sz="12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sp>
          <p:nvSpPr>
            <p:cNvPr id="41" name="TextBox 3">
              <a:extLst>
                <a:ext uri="{FF2B5EF4-FFF2-40B4-BE49-F238E27FC236}">
                  <a16:creationId xmlns:a16="http://schemas.microsoft.com/office/drawing/2014/main" id="{1D12ECA7-D714-51DF-32AB-2FC60831935C}"/>
                </a:ext>
              </a:extLst>
            </p:cNvPr>
            <p:cNvSpPr txBox="1"/>
            <p:nvPr/>
          </p:nvSpPr>
          <p:spPr>
            <a:xfrm>
              <a:off x="5344340" y="1741590"/>
              <a:ext cx="3941790" cy="2320956"/>
            </a:xfrm>
            <a:prstGeom prst="rect">
              <a:avLst/>
            </a:prstGeom>
            <a:noFill/>
          </p:spPr>
          <p:txBody>
            <a:bodyPr wrap="square">
              <a:noAutofit/>
            </a:bodyPr>
            <a:lstStyle>
              <a:defPPr>
                <a:defRPr lang="zh-CN"/>
              </a:defPPr>
              <a:lvl1pPr algn="ctr" fontAlgn="auto">
                <a:lnSpc>
                  <a:spcPct val="110000"/>
                </a:lnSpc>
                <a:spcBef>
                  <a:spcPts val="0"/>
                </a:spcBef>
                <a:spcAft>
                  <a:spcPts val="0"/>
                </a:spcAft>
                <a:defRPr sz="1200">
                  <a:solidFill>
                    <a:schemeClr val="bg1"/>
                  </a:solidFill>
                  <a:latin typeface="+mn-ea"/>
                </a:defRPr>
              </a:lvl1pPr>
            </a:lstStyle>
            <a:p>
              <a:pPr algn="l">
                <a:lnSpc>
                  <a:spcPct val="150000"/>
                </a:lnSpc>
              </a:pP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要</a:t>
              </a:r>
              <a:r>
                <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对你的工作保持热爱和</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熟悉，比</a:t>
              </a:r>
              <a:r>
                <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尔</a:t>
              </a:r>
              <a:r>
                <a:rPr lang="en-US" altLang="zh-CN"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盖茨说过的</a:t>
              </a:r>
              <a:r>
                <a:rPr lang="en-US" altLang="zh-CN"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10</a:t>
              </a:r>
              <a:r>
                <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大优秀员工准则</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中的</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5</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条准则</a:t>
              </a:r>
              <a:endPar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l">
                <a:lnSpc>
                  <a:spcPct val="150000"/>
                </a:lnSpc>
              </a:pP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1</a:t>
              </a:r>
              <a:r>
                <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、对周围的失误要有高度</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的洞察力</a:t>
              </a:r>
              <a:endPar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l">
                <a:lnSpc>
                  <a:spcPct val="150000"/>
                </a:lnSpc>
              </a:pP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2</a:t>
              </a:r>
              <a:r>
                <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吃老本是可怕的</a:t>
              </a:r>
              <a:endPar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l">
                <a:lnSpc>
                  <a:spcPct val="150000"/>
                </a:lnSpc>
              </a:pP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3</a:t>
              </a:r>
              <a:r>
                <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、不断学习提高自己的</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工作能力</a:t>
              </a:r>
              <a:endPar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l">
                <a:lnSpc>
                  <a:spcPct val="150000"/>
                </a:lnSpc>
              </a:pP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4</a:t>
              </a:r>
              <a:r>
                <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、掌握新知识新技能，来适应未来</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的工作</a:t>
              </a:r>
              <a:endPar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l">
                <a:lnSpc>
                  <a:spcPct val="150000"/>
                </a:lnSpc>
              </a:pP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5</a:t>
              </a:r>
              <a:r>
                <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、做勇于创新的新型员工。</a:t>
              </a:r>
            </a:p>
          </p:txBody>
        </p:sp>
      </p:grpSp>
    </p:spTree>
    <p:extLst>
      <p:ext uri="{BB962C8B-B14F-4D97-AF65-F5344CB8AC3E}">
        <p14:creationId xmlns:p14="http://schemas.microsoft.com/office/powerpoint/2010/main" val="20910553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a:extLst>
              <a:ext uri="{FF2B5EF4-FFF2-40B4-BE49-F238E27FC236}">
                <a16:creationId xmlns:a16="http://schemas.microsoft.com/office/drawing/2014/main" id="{46C26F31-A671-AA00-9BDB-2394783BB5EC}"/>
              </a:ext>
            </a:extLst>
          </p:cNvPr>
          <p:cNvSpPr/>
          <p:nvPr/>
        </p:nvSpPr>
        <p:spPr>
          <a:xfrm>
            <a:off x="2410936" y="-2852"/>
            <a:ext cx="9803289" cy="6894512"/>
          </a:xfrm>
          <a:prstGeom prst="rect">
            <a:avLst/>
          </a:pr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47" name="图片 46" descr="小孩在吃东西&#10;&#10;描述已自动生成">
            <a:extLst>
              <a:ext uri="{FF2B5EF4-FFF2-40B4-BE49-F238E27FC236}">
                <a16:creationId xmlns:a16="http://schemas.microsoft.com/office/drawing/2014/main" id="{C2EFCFAC-2E69-E7F8-165B-E4D002A5CF13}"/>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624284 w 1248568"/>
              <a:gd name="connsiteY0" fmla="*/ 0 h 1275845"/>
              <a:gd name="connsiteX1" fmla="*/ 1248568 w 1248568"/>
              <a:gd name="connsiteY1" fmla="*/ 637923 h 1275845"/>
              <a:gd name="connsiteX2" fmla="*/ 624284 w 1248568"/>
              <a:gd name="connsiteY2" fmla="*/ 1275845 h 1275845"/>
              <a:gd name="connsiteX3" fmla="*/ 0 w 1248568"/>
              <a:gd name="connsiteY3" fmla="*/ 637923 h 1275845"/>
              <a:gd name="connsiteX4" fmla="*/ 624284 w 1248568"/>
              <a:gd name="connsiteY4" fmla="*/ 0 h 1275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568" h="1275845">
                <a:moveTo>
                  <a:pt x="624284" y="0"/>
                </a:moveTo>
                <a:cubicBezTo>
                  <a:pt x="969067" y="0"/>
                  <a:pt x="1248568" y="285608"/>
                  <a:pt x="1248568" y="637923"/>
                </a:cubicBezTo>
                <a:cubicBezTo>
                  <a:pt x="1248568" y="990237"/>
                  <a:pt x="969067" y="1275845"/>
                  <a:pt x="624284" y="1275845"/>
                </a:cubicBezTo>
                <a:cubicBezTo>
                  <a:pt x="279502" y="1275845"/>
                  <a:pt x="0" y="990237"/>
                  <a:pt x="0" y="637923"/>
                </a:cubicBezTo>
                <a:cubicBezTo>
                  <a:pt x="0" y="285608"/>
                  <a:pt x="279502" y="0"/>
                  <a:pt x="624284" y="0"/>
                </a:cubicBezTo>
                <a:close/>
              </a:path>
            </a:pathLst>
          </a:custGeom>
          <a:ln w="19050">
            <a:solidFill>
              <a:schemeClr val="accent2"/>
            </a:solidFill>
          </a:ln>
        </p:spPr>
      </p:pic>
      <p:pic>
        <p:nvPicPr>
          <p:cNvPr id="3" name="图片 2" descr="图片包含 户外, 人, 男人, 手机&#10;&#10;描述已自动生成">
            <a:extLst>
              <a:ext uri="{FF2B5EF4-FFF2-40B4-BE49-F238E27FC236}">
                <a16:creationId xmlns:a16="http://schemas.microsoft.com/office/drawing/2014/main" id="{48F4CC82-890D-93B6-4127-AFB133158A11}"/>
              </a:ext>
            </a:extLst>
          </p:cNvPr>
          <p:cNvPicPr>
            <a:picLocks noChangeAspect="1"/>
          </p:cNvPicPr>
          <p:nvPr/>
        </p:nvPicPr>
        <p:blipFill>
          <a:blip r:embed="rId5"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7347139" y="3465512"/>
            <a:ext cx="4865252" cy="3430579"/>
          </a:xfrm>
          <a:prstGeom prst="rect">
            <a:avLst/>
          </a:prstGeom>
        </p:spPr>
      </p:pic>
      <p:pic>
        <p:nvPicPr>
          <p:cNvPr id="8" name="图片 7" descr="文本, 信件&#10;&#10;描述已自动生成">
            <a:extLst>
              <a:ext uri="{FF2B5EF4-FFF2-40B4-BE49-F238E27FC236}">
                <a16:creationId xmlns:a16="http://schemas.microsoft.com/office/drawing/2014/main" id="{EEE2CE91-C167-E093-5198-BEA209AD394D}"/>
              </a:ext>
            </a:extLst>
          </p:cNvPr>
          <p:cNvPicPr>
            <a:picLocks noChangeAspect="1"/>
          </p:cNvPicPr>
          <p:nvPr/>
        </p:nvPicPr>
        <p:blipFill>
          <a:blip r:embed="rId6"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2410935" y="-24480"/>
            <a:ext cx="4945540" cy="3489993"/>
          </a:xfrm>
          <a:prstGeom prst="rect">
            <a:avLst/>
          </a:prstGeom>
        </p:spPr>
      </p:pic>
      <p:grpSp>
        <p:nvGrpSpPr>
          <p:cNvPr id="4" name="组合 3">
            <a:extLst>
              <a:ext uri="{FF2B5EF4-FFF2-40B4-BE49-F238E27FC236}">
                <a16:creationId xmlns:a16="http://schemas.microsoft.com/office/drawing/2014/main" id="{ED5580F8-D019-50A7-C26B-0D5EA9FE9CC7}"/>
              </a:ext>
            </a:extLst>
          </p:cNvPr>
          <p:cNvGrpSpPr/>
          <p:nvPr/>
        </p:nvGrpSpPr>
        <p:grpSpPr>
          <a:xfrm>
            <a:off x="2412107" y="3463849"/>
            <a:ext cx="4944368" cy="3379637"/>
            <a:chOff x="2412107" y="3463849"/>
            <a:chExt cx="4944368" cy="3379637"/>
          </a:xfrm>
        </p:grpSpPr>
        <p:sp>
          <p:nvSpPr>
            <p:cNvPr id="106" name="矩形 105">
              <a:extLst>
                <a:ext uri="{FF2B5EF4-FFF2-40B4-BE49-F238E27FC236}">
                  <a16:creationId xmlns:a16="http://schemas.microsoft.com/office/drawing/2014/main" id="{365A60BD-A66F-DE0C-EBB7-53CE2D30AC2F}"/>
                </a:ext>
              </a:extLst>
            </p:cNvPr>
            <p:cNvSpPr/>
            <p:nvPr/>
          </p:nvSpPr>
          <p:spPr>
            <a:xfrm>
              <a:off x="2412107" y="3463849"/>
              <a:ext cx="4944368" cy="33796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0" name="矩形 59">
              <a:extLst>
                <a:ext uri="{FF2B5EF4-FFF2-40B4-BE49-F238E27FC236}">
                  <a16:creationId xmlns:a16="http://schemas.microsoft.com/office/drawing/2014/main" id="{F2A485CB-F802-4A4E-B54F-712DF3BF8E46}"/>
                </a:ext>
              </a:extLst>
            </p:cNvPr>
            <p:cNvSpPr/>
            <p:nvPr/>
          </p:nvSpPr>
          <p:spPr>
            <a:xfrm>
              <a:off x="2699193" y="4615442"/>
              <a:ext cx="1210588" cy="400110"/>
            </a:xfrm>
            <a:prstGeom prst="rect">
              <a:avLst/>
            </a:prstGeom>
          </p:spPr>
          <p:txBody>
            <a:bodyPr wrap="none">
              <a:noAutofit/>
            </a:bodyPr>
            <a:lstStyle/>
            <a:p>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传达沟通</a:t>
              </a:r>
              <a:endPar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2" name="矩形 61">
              <a:extLst>
                <a:ext uri="{FF2B5EF4-FFF2-40B4-BE49-F238E27FC236}">
                  <a16:creationId xmlns:a16="http://schemas.microsoft.com/office/drawing/2014/main" id="{68A2BB0C-3AAA-D7CB-6404-DAB262E669BA}"/>
                </a:ext>
              </a:extLst>
            </p:cNvPr>
            <p:cNvSpPr/>
            <p:nvPr/>
          </p:nvSpPr>
          <p:spPr>
            <a:xfrm>
              <a:off x="3364840" y="5666141"/>
              <a:ext cx="1210588" cy="400110"/>
            </a:xfrm>
            <a:prstGeom prst="rect">
              <a:avLst/>
            </a:prstGeom>
          </p:spPr>
          <p:txBody>
            <a:bodyPr wrap="none">
              <a:noAutofit/>
            </a:bodyPr>
            <a:lstStyle/>
            <a:p>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大局观念</a:t>
              </a:r>
              <a:endPar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5" name="矩形 64">
              <a:extLst>
                <a:ext uri="{FF2B5EF4-FFF2-40B4-BE49-F238E27FC236}">
                  <a16:creationId xmlns:a16="http://schemas.microsoft.com/office/drawing/2014/main" id="{D56F2963-3090-EEE3-FE5B-CE343F30F9E0}"/>
                </a:ext>
              </a:extLst>
            </p:cNvPr>
            <p:cNvSpPr/>
            <p:nvPr/>
          </p:nvSpPr>
          <p:spPr>
            <a:xfrm>
              <a:off x="4278853" y="4615442"/>
              <a:ext cx="1210588" cy="400110"/>
            </a:xfrm>
            <a:prstGeom prst="rect">
              <a:avLst/>
            </a:prstGeom>
          </p:spPr>
          <p:txBody>
            <a:bodyPr wrap="none">
              <a:noAutofit/>
            </a:bodyPr>
            <a:lstStyle/>
            <a:p>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做事积极</a:t>
              </a:r>
              <a:endPar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7" name="矩形 66">
              <a:extLst>
                <a:ext uri="{FF2B5EF4-FFF2-40B4-BE49-F238E27FC236}">
                  <a16:creationId xmlns:a16="http://schemas.microsoft.com/office/drawing/2014/main" id="{489FA73E-3923-7291-5DFF-2FDEE8ED1FDB}"/>
                </a:ext>
              </a:extLst>
            </p:cNvPr>
            <p:cNvSpPr/>
            <p:nvPr/>
          </p:nvSpPr>
          <p:spPr>
            <a:xfrm>
              <a:off x="5602034" y="4615442"/>
              <a:ext cx="1210588" cy="400110"/>
            </a:xfrm>
            <a:prstGeom prst="rect">
              <a:avLst/>
            </a:prstGeom>
          </p:spPr>
          <p:txBody>
            <a:bodyPr wrap="none">
              <a:noAutofit/>
            </a:bodyPr>
            <a:lstStyle/>
            <a:p>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宽容合作</a:t>
              </a:r>
              <a:endPar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8" name="矩形 67">
              <a:extLst>
                <a:ext uri="{FF2B5EF4-FFF2-40B4-BE49-F238E27FC236}">
                  <a16:creationId xmlns:a16="http://schemas.microsoft.com/office/drawing/2014/main" id="{EF487C98-9F50-87C7-BCE2-C6415C7A03EC}"/>
                </a:ext>
              </a:extLst>
            </p:cNvPr>
            <p:cNvSpPr/>
            <p:nvPr/>
          </p:nvSpPr>
          <p:spPr>
            <a:xfrm>
              <a:off x="4758195" y="5666141"/>
              <a:ext cx="1210588" cy="400110"/>
            </a:xfrm>
            <a:prstGeom prst="rect">
              <a:avLst/>
            </a:prstGeom>
          </p:spPr>
          <p:txBody>
            <a:bodyPr wrap="none">
              <a:noAutofit/>
            </a:bodyPr>
            <a:lstStyle/>
            <a:p>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敬业精神</a:t>
              </a:r>
              <a:endPar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2" name="组合 1">
            <a:extLst>
              <a:ext uri="{FF2B5EF4-FFF2-40B4-BE49-F238E27FC236}">
                <a16:creationId xmlns:a16="http://schemas.microsoft.com/office/drawing/2014/main" id="{3AC1745A-E2BE-28C1-37AE-28CB3F9B77E3}"/>
              </a:ext>
            </a:extLst>
          </p:cNvPr>
          <p:cNvGrpSpPr/>
          <p:nvPr/>
        </p:nvGrpSpPr>
        <p:grpSpPr>
          <a:xfrm>
            <a:off x="7545133" y="144223"/>
            <a:ext cx="4407266" cy="2915711"/>
            <a:chOff x="7545133" y="144223"/>
            <a:chExt cx="4407266" cy="2915711"/>
          </a:xfrm>
        </p:grpSpPr>
        <p:sp>
          <p:nvSpPr>
            <p:cNvPr id="92" name="TextBox 1">
              <a:extLst>
                <a:ext uri="{FF2B5EF4-FFF2-40B4-BE49-F238E27FC236}">
                  <a16:creationId xmlns:a16="http://schemas.microsoft.com/office/drawing/2014/main" id="{068A60A2-CADB-054C-5806-16E11ED5BEE1}"/>
                </a:ext>
              </a:extLst>
            </p:cNvPr>
            <p:cNvSpPr txBox="1"/>
            <p:nvPr/>
          </p:nvSpPr>
          <p:spPr>
            <a:xfrm>
              <a:off x="7545133" y="1385308"/>
              <a:ext cx="1921488" cy="1674626"/>
            </a:xfrm>
            <a:prstGeom prst="rect">
              <a:avLst/>
            </a:prstGeom>
            <a:noFill/>
          </p:spPr>
          <p:txBody>
            <a:bodyPr wrap="square">
              <a:noAutofit/>
            </a:bodyPr>
            <a:lstStyle>
              <a:defPPr>
                <a:defRPr lang="zh-CN"/>
              </a:defPPr>
              <a:lvl1pPr algn="ctr" fontAlgn="auto">
                <a:lnSpc>
                  <a:spcPct val="110000"/>
                </a:lnSpc>
                <a:spcBef>
                  <a:spcPts val="0"/>
                </a:spcBef>
                <a:spcAft>
                  <a:spcPts val="0"/>
                </a:spcAft>
                <a:defRPr sz="1200">
                  <a:solidFill>
                    <a:schemeClr val="bg1"/>
                  </a:solidFill>
                  <a:latin typeface="+mn-ea"/>
                </a:defRPr>
              </a:lvl1pPr>
            </a:lstStyle>
            <a:p>
              <a:pPr algn="l">
                <a:lnSpc>
                  <a:spcPct val="150000"/>
                </a:lnSpc>
              </a:pP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团队合作建立在团队的基础上，发挥团队精神、互补互助以达到团队高工作效率的能力</a:t>
              </a:r>
              <a:endPar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98" name="组合 97">
              <a:extLst>
                <a:ext uri="{FF2B5EF4-FFF2-40B4-BE49-F238E27FC236}">
                  <a16:creationId xmlns:a16="http://schemas.microsoft.com/office/drawing/2014/main" id="{2420C785-71C7-89B9-F1E9-71829E389E19}"/>
                </a:ext>
              </a:extLst>
            </p:cNvPr>
            <p:cNvGrpSpPr/>
            <p:nvPr/>
          </p:nvGrpSpPr>
          <p:grpSpPr>
            <a:xfrm>
              <a:off x="8280555" y="144223"/>
              <a:ext cx="2878080" cy="955699"/>
              <a:chOff x="3422438" y="496293"/>
              <a:chExt cx="2304256" cy="955699"/>
            </a:xfrm>
          </p:grpSpPr>
          <p:sp>
            <p:nvSpPr>
              <p:cNvPr id="99" name="TextBox 29">
                <a:extLst>
                  <a:ext uri="{FF2B5EF4-FFF2-40B4-BE49-F238E27FC236}">
                    <a16:creationId xmlns:a16="http://schemas.microsoft.com/office/drawing/2014/main" id="{70AB10EB-6E5A-F828-2A40-AC8C2DD537F0}"/>
                  </a:ext>
                </a:extLst>
              </p:cNvPr>
              <p:cNvSpPr txBox="1"/>
              <p:nvPr/>
            </p:nvSpPr>
            <p:spPr>
              <a:xfrm>
                <a:off x="3700622" y="496293"/>
                <a:ext cx="1839884" cy="779444"/>
              </a:xfrm>
              <a:prstGeom prst="rect">
                <a:avLst/>
              </a:prstGeom>
              <a:noFill/>
            </p:spPr>
            <p:txBody>
              <a:bodyPr wrap="none" rtlCol="0">
                <a:noAutofit/>
              </a:bodyPr>
              <a:lstStyle/>
              <a:p>
                <a:pPr algn="ctr">
                  <a:lnSpc>
                    <a:spcPct val="120000"/>
                  </a:lnSpc>
                </a:pPr>
                <a:r>
                  <a:rPr lang="zh-CN" altLang="en-US" sz="4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合作精神</a:t>
                </a:r>
                <a:endParaRPr lang="zh-CN" altLang="en-US" sz="40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0" name="矩形 99">
                <a:extLst>
                  <a:ext uri="{FF2B5EF4-FFF2-40B4-BE49-F238E27FC236}">
                    <a16:creationId xmlns:a16="http://schemas.microsoft.com/office/drawing/2014/main" id="{F758DBE5-1F5A-C78C-9F72-B8F8461C8D5D}"/>
                  </a:ext>
                </a:extLst>
              </p:cNvPr>
              <p:cNvSpPr/>
              <p:nvPr/>
            </p:nvSpPr>
            <p:spPr>
              <a:xfrm>
                <a:off x="3422438" y="1174993"/>
                <a:ext cx="2304256" cy="276999"/>
              </a:xfrm>
              <a:prstGeom prst="rect">
                <a:avLst/>
              </a:prstGeom>
            </p:spPr>
            <p:txBody>
              <a:bodyPr wrap="square">
                <a:noAutofit/>
              </a:bodyPr>
              <a:lstStyle/>
              <a:p>
                <a:pPr algn="ctr"/>
                <a:r>
                  <a:rPr lang="en-US" altLang="zh-CN" sz="12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TEAMWORK</a:t>
                </a:r>
                <a:endParaRPr lang="zh-CN" altLang="en-US" sz="12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sp>
          <p:nvSpPr>
            <p:cNvPr id="97" name="TextBox 173">
              <a:extLst>
                <a:ext uri="{FF2B5EF4-FFF2-40B4-BE49-F238E27FC236}">
                  <a16:creationId xmlns:a16="http://schemas.microsoft.com/office/drawing/2014/main" id="{55BCE39A-ACE4-BE63-EF4A-6FCBF88792D6}"/>
                </a:ext>
              </a:extLst>
            </p:cNvPr>
            <p:cNvSpPr txBox="1"/>
            <p:nvPr/>
          </p:nvSpPr>
          <p:spPr>
            <a:xfrm>
              <a:off x="10095443" y="1378544"/>
              <a:ext cx="1856956" cy="1674626"/>
            </a:xfrm>
            <a:prstGeom prst="rect">
              <a:avLst/>
            </a:prstGeom>
            <a:noFill/>
          </p:spPr>
          <p:txBody>
            <a:bodyPr wrap="square" rtlCol="0">
              <a:noAutofit/>
            </a:bodyPr>
            <a:lstStyle/>
            <a:p>
              <a:pPr>
                <a:lnSpc>
                  <a:spcPct val="150000"/>
                </a:lnSpc>
              </a:pPr>
              <a:r>
                <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对于团队的</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成员来说不仅</a:t>
              </a:r>
              <a:r>
                <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要有</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个人能力更</a:t>
              </a:r>
              <a:r>
                <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需要有在不同的位置上各尽所能、与其他成员协调合作</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的能力</a:t>
              </a:r>
              <a:endPar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spTree>
    <p:extLst>
      <p:ext uri="{BB962C8B-B14F-4D97-AF65-F5344CB8AC3E}">
        <p14:creationId xmlns:p14="http://schemas.microsoft.com/office/powerpoint/2010/main" val="3072967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descr="小孩在吃东西&#10;&#10;描述已自动生成">
            <a:extLst>
              <a:ext uri="{FF2B5EF4-FFF2-40B4-BE49-F238E27FC236}">
                <a16:creationId xmlns:a16="http://schemas.microsoft.com/office/drawing/2014/main" id="{C2EFCFAC-2E69-E7F8-165B-E4D002A5CF13}"/>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624284 w 1248568"/>
              <a:gd name="connsiteY0" fmla="*/ 0 h 1275845"/>
              <a:gd name="connsiteX1" fmla="*/ 1248568 w 1248568"/>
              <a:gd name="connsiteY1" fmla="*/ 637923 h 1275845"/>
              <a:gd name="connsiteX2" fmla="*/ 624284 w 1248568"/>
              <a:gd name="connsiteY2" fmla="*/ 1275845 h 1275845"/>
              <a:gd name="connsiteX3" fmla="*/ 0 w 1248568"/>
              <a:gd name="connsiteY3" fmla="*/ 637923 h 1275845"/>
              <a:gd name="connsiteX4" fmla="*/ 624284 w 1248568"/>
              <a:gd name="connsiteY4" fmla="*/ 0 h 1275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568" h="1275845">
                <a:moveTo>
                  <a:pt x="624284" y="0"/>
                </a:moveTo>
                <a:cubicBezTo>
                  <a:pt x="969067" y="0"/>
                  <a:pt x="1248568" y="285608"/>
                  <a:pt x="1248568" y="637923"/>
                </a:cubicBezTo>
                <a:cubicBezTo>
                  <a:pt x="1248568" y="990237"/>
                  <a:pt x="969067" y="1275845"/>
                  <a:pt x="624284" y="1275845"/>
                </a:cubicBezTo>
                <a:cubicBezTo>
                  <a:pt x="279502" y="1275845"/>
                  <a:pt x="0" y="990237"/>
                  <a:pt x="0" y="637923"/>
                </a:cubicBezTo>
                <a:cubicBezTo>
                  <a:pt x="0" y="285608"/>
                  <a:pt x="279502" y="0"/>
                  <a:pt x="624284" y="0"/>
                </a:cubicBezTo>
                <a:close/>
              </a:path>
            </a:pathLst>
          </a:custGeom>
          <a:ln w="19050">
            <a:solidFill>
              <a:schemeClr val="accent2"/>
            </a:solidFill>
          </a:ln>
        </p:spPr>
      </p:pic>
      <p:grpSp>
        <p:nvGrpSpPr>
          <p:cNvPr id="5" name="组合 4">
            <a:extLst>
              <a:ext uri="{FF2B5EF4-FFF2-40B4-BE49-F238E27FC236}">
                <a16:creationId xmlns:a16="http://schemas.microsoft.com/office/drawing/2014/main" id="{359560D3-BFB1-E476-81D0-744662B9F5AD}"/>
              </a:ext>
            </a:extLst>
          </p:cNvPr>
          <p:cNvGrpSpPr/>
          <p:nvPr/>
        </p:nvGrpSpPr>
        <p:grpSpPr>
          <a:xfrm>
            <a:off x="5915462" y="548470"/>
            <a:ext cx="2794000" cy="2794000"/>
            <a:chOff x="5915462" y="548470"/>
            <a:chExt cx="2794000" cy="2794000"/>
          </a:xfrm>
        </p:grpSpPr>
        <p:sp>
          <p:nvSpPr>
            <p:cNvPr id="155" name="椭圆 154">
              <a:extLst>
                <a:ext uri="{FF2B5EF4-FFF2-40B4-BE49-F238E27FC236}">
                  <a16:creationId xmlns:a16="http://schemas.microsoft.com/office/drawing/2014/main" id="{760565ED-8A34-DF97-208C-8A381C26B570}"/>
                </a:ext>
              </a:extLst>
            </p:cNvPr>
            <p:cNvSpPr/>
            <p:nvPr/>
          </p:nvSpPr>
          <p:spPr>
            <a:xfrm>
              <a:off x="5915462" y="548470"/>
              <a:ext cx="2794000" cy="2794000"/>
            </a:xfrm>
            <a:prstGeom prst="ellipse">
              <a:avLst/>
            </a:prstGeom>
            <a:blipFill>
              <a:blip r:embed="rId5"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132" name="组合 131">
              <a:extLst>
                <a:ext uri="{FF2B5EF4-FFF2-40B4-BE49-F238E27FC236}">
                  <a16:creationId xmlns:a16="http://schemas.microsoft.com/office/drawing/2014/main" id="{BCE08516-8368-3953-AF55-010B67FEA7D4}"/>
                </a:ext>
              </a:extLst>
            </p:cNvPr>
            <p:cNvGrpSpPr/>
            <p:nvPr/>
          </p:nvGrpSpPr>
          <p:grpSpPr>
            <a:xfrm>
              <a:off x="6160334" y="1572287"/>
              <a:ext cx="2304256" cy="946132"/>
              <a:chOff x="3376915" y="267919"/>
              <a:chExt cx="2304256" cy="946132"/>
            </a:xfrm>
          </p:grpSpPr>
          <p:sp>
            <p:nvSpPr>
              <p:cNvPr id="133" name="TextBox 1">
                <a:extLst>
                  <a:ext uri="{FF2B5EF4-FFF2-40B4-BE49-F238E27FC236}">
                    <a16:creationId xmlns:a16="http://schemas.microsoft.com/office/drawing/2014/main" id="{AB84FAAD-245B-F786-9F2A-372AC010A950}"/>
                  </a:ext>
                </a:extLst>
              </p:cNvPr>
              <p:cNvSpPr txBox="1"/>
              <p:nvPr/>
            </p:nvSpPr>
            <p:spPr>
              <a:xfrm>
                <a:off x="3693095" y="267919"/>
                <a:ext cx="1723550" cy="707886"/>
              </a:xfrm>
              <a:prstGeom prst="rect">
                <a:avLst/>
              </a:prstGeom>
              <a:noFill/>
            </p:spPr>
            <p:txBody>
              <a:bodyPr wrap="none" rtlCol="0">
                <a:noAutofit/>
              </a:bodyPr>
              <a:lstStyle/>
              <a:p>
                <a:pPr algn="ctr"/>
                <a:r>
                  <a:rPr lang="zh-CN" altLang="en-US" sz="4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领导力</a:t>
                </a:r>
              </a:p>
            </p:txBody>
          </p:sp>
          <p:sp>
            <p:nvSpPr>
              <p:cNvPr id="134" name="矩形 133">
                <a:extLst>
                  <a:ext uri="{FF2B5EF4-FFF2-40B4-BE49-F238E27FC236}">
                    <a16:creationId xmlns:a16="http://schemas.microsoft.com/office/drawing/2014/main" id="{BF808B50-B7B4-0545-0735-DE501F893D86}"/>
                  </a:ext>
                </a:extLst>
              </p:cNvPr>
              <p:cNvSpPr/>
              <p:nvPr/>
            </p:nvSpPr>
            <p:spPr>
              <a:xfrm>
                <a:off x="3376915" y="937052"/>
                <a:ext cx="2304256" cy="276999"/>
              </a:xfrm>
              <a:prstGeom prst="rect">
                <a:avLst/>
              </a:prstGeom>
            </p:spPr>
            <p:txBody>
              <a:bodyPr wrap="square">
                <a:noAutofit/>
              </a:bodyPr>
              <a:lstStyle/>
              <a:p>
                <a:pPr algn="ctr"/>
                <a:r>
                  <a:rPr lang="en-US" altLang="zh-CN" sz="12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LEADERSHIP</a:t>
                </a:r>
                <a:endParaRPr lang="zh-CN" altLang="en-US" sz="12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sp>
        <p:nvSpPr>
          <p:cNvPr id="135" name="TextBox 3">
            <a:extLst>
              <a:ext uri="{FF2B5EF4-FFF2-40B4-BE49-F238E27FC236}">
                <a16:creationId xmlns:a16="http://schemas.microsoft.com/office/drawing/2014/main" id="{86744C1D-F90E-E4C2-5170-733E47460442}"/>
              </a:ext>
            </a:extLst>
          </p:cNvPr>
          <p:cNvSpPr txBox="1"/>
          <p:nvPr/>
        </p:nvSpPr>
        <p:spPr>
          <a:xfrm>
            <a:off x="3995711" y="4834632"/>
            <a:ext cx="6633503" cy="1351460"/>
          </a:xfrm>
          <a:prstGeom prst="rect">
            <a:avLst/>
          </a:prstGeom>
          <a:noFill/>
        </p:spPr>
        <p:txBody>
          <a:bodyPr wrap="square">
            <a:noAutofit/>
          </a:bodyPr>
          <a:lstStyle>
            <a:defPPr>
              <a:defRPr lang="zh-CN"/>
            </a:defPPr>
            <a:lvl1pPr fontAlgn="auto">
              <a:lnSpc>
                <a:spcPct val="150000"/>
              </a:lnSpc>
              <a:spcBef>
                <a:spcPts val="0"/>
              </a:spcBef>
              <a:spcAft>
                <a:spcPts val="0"/>
              </a:spcAft>
              <a:defRPr sz="1200">
                <a:solidFill>
                  <a:schemeClr val="bg1"/>
                </a:solidFill>
                <a:latin typeface="+mn-ea"/>
              </a:defRPr>
            </a:lvl1pPr>
          </a:lstStyle>
          <a:p>
            <a:r>
              <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建立组织结构，规定职务或职位，明确责权关系，以使组织中的成员相互</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协作配合共同</a:t>
            </a:r>
            <a:r>
              <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劳动，有效实现组织目标的过程。组织管理是管理活动的一部分，也称组织职能。为了有效地实现目标，灵活地运用各种方法，把各种力量合理地组织和有效地协调起来的能力，包括协调关系的能力和善于用人的能力等等</a:t>
            </a:r>
            <a:r>
              <a:rPr lang="zh-CN" altLang="en-US" dirty="0">
                <a:solidFill>
                  <a:schemeClr val="bg1">
                    <a:lumMod val="5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t>
            </a:r>
          </a:p>
        </p:txBody>
      </p:sp>
      <p:grpSp>
        <p:nvGrpSpPr>
          <p:cNvPr id="6" name="组合 5">
            <a:extLst>
              <a:ext uri="{FF2B5EF4-FFF2-40B4-BE49-F238E27FC236}">
                <a16:creationId xmlns:a16="http://schemas.microsoft.com/office/drawing/2014/main" id="{B5457FC5-1F56-5EBF-07D0-BA475B4A1CC2}"/>
              </a:ext>
            </a:extLst>
          </p:cNvPr>
          <p:cNvGrpSpPr/>
          <p:nvPr/>
        </p:nvGrpSpPr>
        <p:grpSpPr>
          <a:xfrm>
            <a:off x="3486209" y="2892216"/>
            <a:ext cx="7711725" cy="1754473"/>
            <a:chOff x="3486209" y="2892216"/>
            <a:chExt cx="7711725" cy="1754473"/>
          </a:xfrm>
        </p:grpSpPr>
        <p:sp>
          <p:nvSpPr>
            <p:cNvPr id="139" name="Rectangle 20">
              <a:extLst>
                <a:ext uri="{FF2B5EF4-FFF2-40B4-BE49-F238E27FC236}">
                  <a16:creationId xmlns:a16="http://schemas.microsoft.com/office/drawing/2014/main" id="{D22C6866-F22A-5FF2-2459-29CAB10EEC08}"/>
                </a:ext>
              </a:extLst>
            </p:cNvPr>
            <p:cNvSpPr/>
            <p:nvPr/>
          </p:nvSpPr>
          <p:spPr>
            <a:xfrm>
              <a:off x="8114441" y="3625941"/>
              <a:ext cx="1540749" cy="40166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执行力</a:t>
              </a:r>
              <a:endParaRPr lang="en-US" altLang="zh-CN" sz="20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42" name="Rectangle 20">
              <a:extLst>
                <a:ext uri="{FF2B5EF4-FFF2-40B4-BE49-F238E27FC236}">
                  <a16:creationId xmlns:a16="http://schemas.microsoft.com/office/drawing/2014/main" id="{F2FF573C-D47B-7760-6402-23150DEBB348}"/>
                </a:ext>
              </a:extLst>
            </p:cNvPr>
            <p:cNvSpPr/>
            <p:nvPr/>
          </p:nvSpPr>
          <p:spPr>
            <a:xfrm>
              <a:off x="6571697" y="4245029"/>
              <a:ext cx="1540749" cy="40166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组织力</a:t>
              </a:r>
              <a:endParaRPr lang="en-US" altLang="zh-CN" sz="20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45" name="Rectangle 20">
              <a:extLst>
                <a:ext uri="{FF2B5EF4-FFF2-40B4-BE49-F238E27FC236}">
                  <a16:creationId xmlns:a16="http://schemas.microsoft.com/office/drawing/2014/main" id="{A4777F5E-A3A8-0B38-1A69-6503747BED2C}"/>
                </a:ext>
              </a:extLst>
            </p:cNvPr>
            <p:cNvSpPr/>
            <p:nvPr/>
          </p:nvSpPr>
          <p:spPr>
            <a:xfrm>
              <a:off x="5028953" y="3625941"/>
              <a:ext cx="1540749" cy="40166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自学力</a:t>
              </a:r>
              <a:endParaRPr lang="en-US" altLang="zh-CN" sz="20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48" name="Rectangle 20">
              <a:extLst>
                <a:ext uri="{FF2B5EF4-FFF2-40B4-BE49-F238E27FC236}">
                  <a16:creationId xmlns:a16="http://schemas.microsoft.com/office/drawing/2014/main" id="{6198906E-ADFB-C860-2421-2AFD0CF71DCF}"/>
                </a:ext>
              </a:extLst>
            </p:cNvPr>
            <p:cNvSpPr/>
            <p:nvPr/>
          </p:nvSpPr>
          <p:spPr>
            <a:xfrm>
              <a:off x="3486209" y="2892216"/>
              <a:ext cx="1540749" cy="40166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判断力</a:t>
              </a:r>
              <a:endParaRPr lang="en-US" altLang="zh-CN" sz="20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51" name="Rectangle 20">
              <a:extLst>
                <a:ext uri="{FF2B5EF4-FFF2-40B4-BE49-F238E27FC236}">
                  <a16:creationId xmlns:a16="http://schemas.microsoft.com/office/drawing/2014/main" id="{B3BECAFB-260E-232B-C053-D35C0A75BFFB}"/>
                </a:ext>
              </a:extLst>
            </p:cNvPr>
            <p:cNvSpPr/>
            <p:nvPr/>
          </p:nvSpPr>
          <p:spPr>
            <a:xfrm>
              <a:off x="9657185" y="2892216"/>
              <a:ext cx="1540749" cy="40166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号</a:t>
              </a:r>
              <a:r>
                <a:rPr lang="zh-CN" altLang="en-US" sz="200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召力</a:t>
              </a:r>
              <a:endParaRPr lang="en-US" altLang="zh-CN" sz="20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sp>
        <p:nvSpPr>
          <p:cNvPr id="154" name="任意多边形: 形状 153">
            <a:extLst>
              <a:ext uri="{FF2B5EF4-FFF2-40B4-BE49-F238E27FC236}">
                <a16:creationId xmlns:a16="http://schemas.microsoft.com/office/drawing/2014/main" id="{219AB7AE-E3DF-C945-A70A-97E60B3BC597}"/>
              </a:ext>
            </a:extLst>
          </p:cNvPr>
          <p:cNvSpPr/>
          <p:nvPr/>
        </p:nvSpPr>
        <p:spPr>
          <a:xfrm>
            <a:off x="2473552" y="0"/>
            <a:ext cx="9718448" cy="6858000"/>
          </a:xfrm>
          <a:custGeom>
            <a:avLst/>
            <a:gdLst>
              <a:gd name="connsiteX0" fmla="*/ 0 w 12192000"/>
              <a:gd name="connsiteY0" fmla="*/ 6244372 h 6858000"/>
              <a:gd name="connsiteX1" fmla="*/ 429855 w 12192000"/>
              <a:gd name="connsiteY1" fmla="*/ 6316513 h 6858000"/>
              <a:gd name="connsiteX2" fmla="*/ 6096000 w 12192000"/>
              <a:gd name="connsiteY2" fmla="*/ 6712857 h 6858000"/>
              <a:gd name="connsiteX3" fmla="*/ 11762146 w 12192000"/>
              <a:gd name="connsiteY3" fmla="*/ 6316513 h 6858000"/>
              <a:gd name="connsiteX4" fmla="*/ 12192000 w 12192000"/>
              <a:gd name="connsiteY4" fmla="*/ 6244372 h 6858000"/>
              <a:gd name="connsiteX5" fmla="*/ 12192000 w 12192000"/>
              <a:gd name="connsiteY5" fmla="*/ 6858000 h 6858000"/>
              <a:gd name="connsiteX6" fmla="*/ 0 w 12192000"/>
              <a:gd name="connsiteY6" fmla="*/ 6858000 h 6858000"/>
              <a:gd name="connsiteX7" fmla="*/ 0 w 12192000"/>
              <a:gd name="connsiteY7" fmla="*/ 0 h 6858000"/>
              <a:gd name="connsiteX8" fmla="*/ 12192000 w 12192000"/>
              <a:gd name="connsiteY8" fmla="*/ 0 h 6858000"/>
              <a:gd name="connsiteX9" fmla="*/ 12192000 w 12192000"/>
              <a:gd name="connsiteY9" fmla="*/ 613628 h 6858000"/>
              <a:gd name="connsiteX10" fmla="*/ 11762146 w 12192000"/>
              <a:gd name="connsiteY10" fmla="*/ 541487 h 6858000"/>
              <a:gd name="connsiteX11" fmla="*/ 6096000 w 12192000"/>
              <a:gd name="connsiteY11" fmla="*/ 145143 h 6858000"/>
              <a:gd name="connsiteX12" fmla="*/ 429855 w 12192000"/>
              <a:gd name="connsiteY12" fmla="*/ 541487 h 6858000"/>
              <a:gd name="connsiteX13" fmla="*/ 0 w 12192000"/>
              <a:gd name="connsiteY13" fmla="*/ 61362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6858000">
                <a:moveTo>
                  <a:pt x="0" y="6244372"/>
                </a:moveTo>
                <a:lnTo>
                  <a:pt x="429855" y="6316513"/>
                </a:lnTo>
                <a:cubicBezTo>
                  <a:pt x="2114191" y="6569280"/>
                  <a:pt x="4044401" y="6712857"/>
                  <a:pt x="6096000" y="6712857"/>
                </a:cubicBezTo>
                <a:cubicBezTo>
                  <a:pt x="8147600" y="6712857"/>
                  <a:pt x="10077809" y="6569280"/>
                  <a:pt x="11762146" y="6316513"/>
                </a:cubicBezTo>
                <a:lnTo>
                  <a:pt x="12192000" y="6244372"/>
                </a:lnTo>
                <a:lnTo>
                  <a:pt x="12192000" y="6858000"/>
                </a:lnTo>
                <a:lnTo>
                  <a:pt x="0" y="6858000"/>
                </a:lnTo>
                <a:close/>
                <a:moveTo>
                  <a:pt x="0" y="0"/>
                </a:moveTo>
                <a:lnTo>
                  <a:pt x="12192000" y="0"/>
                </a:lnTo>
                <a:lnTo>
                  <a:pt x="12192000" y="613628"/>
                </a:lnTo>
                <a:lnTo>
                  <a:pt x="11762146" y="541487"/>
                </a:lnTo>
                <a:cubicBezTo>
                  <a:pt x="10077809" y="288721"/>
                  <a:pt x="8147600" y="145143"/>
                  <a:pt x="6096000" y="145143"/>
                </a:cubicBezTo>
                <a:cubicBezTo>
                  <a:pt x="4044401" y="145143"/>
                  <a:pt x="2114191" y="288721"/>
                  <a:pt x="429855" y="541487"/>
                </a:cubicBezTo>
                <a:lnTo>
                  <a:pt x="0" y="61362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68" name="椭圆 167">
            <a:extLst>
              <a:ext uri="{FF2B5EF4-FFF2-40B4-BE49-F238E27FC236}">
                <a16:creationId xmlns:a16="http://schemas.microsoft.com/office/drawing/2014/main" id="{B9FE616A-D2E7-9F4D-36CB-513F50AFE5B8}"/>
              </a:ext>
            </a:extLst>
          </p:cNvPr>
          <p:cNvSpPr>
            <a:spLocks/>
          </p:cNvSpPr>
          <p:nvPr/>
        </p:nvSpPr>
        <p:spPr>
          <a:xfrm rot="195572">
            <a:off x="3497244" y="2949046"/>
            <a:ext cx="288000" cy="288000"/>
          </a:xfrm>
          <a:prstGeom prst="ellipse">
            <a:avLst/>
          </a:prstGeom>
          <a:solidFill>
            <a:schemeClr val="accent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69" name="椭圆 168">
            <a:extLst>
              <a:ext uri="{FF2B5EF4-FFF2-40B4-BE49-F238E27FC236}">
                <a16:creationId xmlns:a16="http://schemas.microsoft.com/office/drawing/2014/main" id="{7715CB93-8A5C-6706-6B85-037EAEDD762A}"/>
              </a:ext>
            </a:extLst>
          </p:cNvPr>
          <p:cNvSpPr>
            <a:spLocks/>
          </p:cNvSpPr>
          <p:nvPr/>
        </p:nvSpPr>
        <p:spPr>
          <a:xfrm rot="195572">
            <a:off x="4973759" y="3667531"/>
            <a:ext cx="288000" cy="288000"/>
          </a:xfrm>
          <a:prstGeom prst="ellipse">
            <a:avLst/>
          </a:prstGeom>
          <a:solidFill>
            <a:schemeClr val="accent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70" name="椭圆 169">
            <a:extLst>
              <a:ext uri="{FF2B5EF4-FFF2-40B4-BE49-F238E27FC236}">
                <a16:creationId xmlns:a16="http://schemas.microsoft.com/office/drawing/2014/main" id="{76CA9416-48CF-6163-700C-2073ADEA99D2}"/>
              </a:ext>
            </a:extLst>
          </p:cNvPr>
          <p:cNvSpPr>
            <a:spLocks/>
          </p:cNvSpPr>
          <p:nvPr/>
        </p:nvSpPr>
        <p:spPr>
          <a:xfrm rot="195572">
            <a:off x="6507603" y="4275303"/>
            <a:ext cx="288000" cy="288000"/>
          </a:xfrm>
          <a:prstGeom prst="ellipse">
            <a:avLst/>
          </a:prstGeom>
          <a:solidFill>
            <a:schemeClr val="accent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71" name="椭圆 170">
            <a:extLst>
              <a:ext uri="{FF2B5EF4-FFF2-40B4-BE49-F238E27FC236}">
                <a16:creationId xmlns:a16="http://schemas.microsoft.com/office/drawing/2014/main" id="{870E28FE-C5F4-9D98-EC30-1F190F08594F}"/>
              </a:ext>
            </a:extLst>
          </p:cNvPr>
          <p:cNvSpPr>
            <a:spLocks/>
          </p:cNvSpPr>
          <p:nvPr/>
        </p:nvSpPr>
        <p:spPr>
          <a:xfrm rot="195572">
            <a:off x="7968086" y="3668528"/>
            <a:ext cx="288000" cy="288000"/>
          </a:xfrm>
          <a:prstGeom prst="ellipse">
            <a:avLst/>
          </a:prstGeom>
          <a:solidFill>
            <a:schemeClr val="accent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72" name="椭圆 171">
            <a:extLst>
              <a:ext uri="{FF2B5EF4-FFF2-40B4-BE49-F238E27FC236}">
                <a16:creationId xmlns:a16="http://schemas.microsoft.com/office/drawing/2014/main" id="{C76C5EBB-3D15-B5D3-CAA5-4C8A06535AC7}"/>
              </a:ext>
            </a:extLst>
          </p:cNvPr>
          <p:cNvSpPr>
            <a:spLocks/>
          </p:cNvSpPr>
          <p:nvPr/>
        </p:nvSpPr>
        <p:spPr>
          <a:xfrm rot="195572">
            <a:off x="9526692" y="2949046"/>
            <a:ext cx="288000" cy="288000"/>
          </a:xfrm>
          <a:prstGeom prst="ellipse">
            <a:avLst/>
          </a:prstGeom>
          <a:solidFill>
            <a:schemeClr val="accent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Tree>
    <p:extLst>
      <p:ext uri="{BB962C8B-B14F-4D97-AF65-F5344CB8AC3E}">
        <p14:creationId xmlns:p14="http://schemas.microsoft.com/office/powerpoint/2010/main" val="470053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wipe(right)">
                                      <p:cBhvr>
                                        <p:cTn id="7"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id="{326A60C0-B218-6C27-E005-10A4F3F3E7FD}"/>
              </a:ext>
            </a:extLst>
          </p:cNvPr>
          <p:cNvSpPr/>
          <p:nvPr/>
        </p:nvSpPr>
        <p:spPr>
          <a:xfrm>
            <a:off x="2477922" y="-2852"/>
            <a:ext cx="9736303" cy="6860852"/>
          </a:xfrm>
          <a:prstGeom prst="rect">
            <a:avLst/>
          </a:pr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3" name="图片占位符 25" descr="小孩在吃东西&#10;&#10;描述已自动生成">
            <a:extLst>
              <a:ext uri="{FF2B5EF4-FFF2-40B4-BE49-F238E27FC236}">
                <a16:creationId xmlns:a16="http://schemas.microsoft.com/office/drawing/2014/main" id="{7C733074-402B-0B28-DCCA-E3B61ED5572F}"/>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cxnSp>
        <p:nvCxnSpPr>
          <p:cNvPr id="29" name="直接连接符 28">
            <a:extLst>
              <a:ext uri="{FF2B5EF4-FFF2-40B4-BE49-F238E27FC236}">
                <a16:creationId xmlns:a16="http://schemas.microsoft.com/office/drawing/2014/main" id="{509081DF-A4C5-DF1C-8A95-4796C98F3555}"/>
              </a:ext>
            </a:extLst>
          </p:cNvPr>
          <p:cNvCxnSpPr>
            <a:cxnSpLocks/>
            <a:stCxn id="35" idx="6"/>
            <a:endCxn id="36" idx="2"/>
          </p:cNvCxnSpPr>
          <p:nvPr/>
        </p:nvCxnSpPr>
        <p:spPr>
          <a:xfrm>
            <a:off x="3828097" y="3613018"/>
            <a:ext cx="1319801" cy="0"/>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EA2D0ABB-3E2F-D55B-87B9-0A42EC5F535D}"/>
              </a:ext>
            </a:extLst>
          </p:cNvPr>
          <p:cNvCxnSpPr>
            <a:cxnSpLocks/>
            <a:stCxn id="36" idx="6"/>
            <a:endCxn id="37" idx="2"/>
          </p:cNvCxnSpPr>
          <p:nvPr/>
        </p:nvCxnSpPr>
        <p:spPr>
          <a:xfrm>
            <a:off x="5778135" y="3613018"/>
            <a:ext cx="1319801" cy="0"/>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2A0CFEAD-800F-7B46-F34C-102FB78DEA94}"/>
              </a:ext>
            </a:extLst>
          </p:cNvPr>
          <p:cNvGrpSpPr/>
          <p:nvPr/>
        </p:nvGrpSpPr>
        <p:grpSpPr>
          <a:xfrm>
            <a:off x="3197860" y="3297899"/>
            <a:ext cx="8225428" cy="630237"/>
            <a:chOff x="3197860" y="3297899"/>
            <a:chExt cx="8225428" cy="630237"/>
          </a:xfrm>
        </p:grpSpPr>
        <p:sp>
          <p:nvSpPr>
            <p:cNvPr id="35" name="椭圆 34">
              <a:extLst>
                <a:ext uri="{FF2B5EF4-FFF2-40B4-BE49-F238E27FC236}">
                  <a16:creationId xmlns:a16="http://schemas.microsoft.com/office/drawing/2014/main" id="{FF1846CD-D836-8FC0-9B28-856972BE57CB}"/>
                </a:ext>
              </a:extLst>
            </p:cNvPr>
            <p:cNvSpPr/>
            <p:nvPr/>
          </p:nvSpPr>
          <p:spPr>
            <a:xfrm>
              <a:off x="3197860" y="3297899"/>
              <a:ext cx="630237" cy="630237"/>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6" name="椭圆 35">
              <a:extLst>
                <a:ext uri="{FF2B5EF4-FFF2-40B4-BE49-F238E27FC236}">
                  <a16:creationId xmlns:a16="http://schemas.microsoft.com/office/drawing/2014/main" id="{E4003D9F-E488-5AA8-EEFC-BDC89682E401}"/>
                </a:ext>
              </a:extLst>
            </p:cNvPr>
            <p:cNvSpPr/>
            <p:nvPr/>
          </p:nvSpPr>
          <p:spPr>
            <a:xfrm>
              <a:off x="5147898" y="3297899"/>
              <a:ext cx="630237" cy="630237"/>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7" name="椭圆 36">
              <a:extLst>
                <a:ext uri="{FF2B5EF4-FFF2-40B4-BE49-F238E27FC236}">
                  <a16:creationId xmlns:a16="http://schemas.microsoft.com/office/drawing/2014/main" id="{99D51E72-C548-D7DC-8DC6-E15646AC08F9}"/>
                </a:ext>
              </a:extLst>
            </p:cNvPr>
            <p:cNvSpPr/>
            <p:nvPr/>
          </p:nvSpPr>
          <p:spPr>
            <a:xfrm>
              <a:off x="7097936" y="3297899"/>
              <a:ext cx="630237" cy="630237"/>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8" name="椭圆 37">
              <a:extLst>
                <a:ext uri="{FF2B5EF4-FFF2-40B4-BE49-F238E27FC236}">
                  <a16:creationId xmlns:a16="http://schemas.microsoft.com/office/drawing/2014/main" id="{41E34D07-0A7F-55A7-9C71-41B64F76E289}"/>
                </a:ext>
              </a:extLst>
            </p:cNvPr>
            <p:cNvSpPr/>
            <p:nvPr/>
          </p:nvSpPr>
          <p:spPr>
            <a:xfrm>
              <a:off x="9047974" y="3297899"/>
              <a:ext cx="630237" cy="630237"/>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9" name="椭圆 38">
              <a:extLst>
                <a:ext uri="{FF2B5EF4-FFF2-40B4-BE49-F238E27FC236}">
                  <a16:creationId xmlns:a16="http://schemas.microsoft.com/office/drawing/2014/main" id="{AD0BE7F6-8569-4D99-454B-81B007E0E42A}"/>
                </a:ext>
              </a:extLst>
            </p:cNvPr>
            <p:cNvSpPr/>
            <p:nvPr/>
          </p:nvSpPr>
          <p:spPr>
            <a:xfrm>
              <a:off x="10793051" y="3297899"/>
              <a:ext cx="630237" cy="630237"/>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cxnSp>
          <p:nvCxnSpPr>
            <p:cNvPr id="41" name="直接连接符 40">
              <a:extLst>
                <a:ext uri="{FF2B5EF4-FFF2-40B4-BE49-F238E27FC236}">
                  <a16:creationId xmlns:a16="http://schemas.microsoft.com/office/drawing/2014/main" id="{03597EC9-DFE4-1509-2A7F-2BD4B5E0A86C}"/>
                </a:ext>
              </a:extLst>
            </p:cNvPr>
            <p:cNvCxnSpPr>
              <a:cxnSpLocks/>
              <a:stCxn id="37" idx="6"/>
              <a:endCxn id="38" idx="2"/>
            </p:cNvCxnSpPr>
            <p:nvPr/>
          </p:nvCxnSpPr>
          <p:spPr>
            <a:xfrm>
              <a:off x="7728173" y="3613018"/>
              <a:ext cx="1319801" cy="0"/>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42" name="直接连接符 41">
            <a:extLst>
              <a:ext uri="{FF2B5EF4-FFF2-40B4-BE49-F238E27FC236}">
                <a16:creationId xmlns:a16="http://schemas.microsoft.com/office/drawing/2014/main" id="{C8E4EDD8-5DA9-38C5-25C2-C1B3F4F4378A}"/>
              </a:ext>
            </a:extLst>
          </p:cNvPr>
          <p:cNvCxnSpPr>
            <a:cxnSpLocks/>
            <a:stCxn id="38" idx="6"/>
            <a:endCxn id="39" idx="2"/>
          </p:cNvCxnSpPr>
          <p:nvPr/>
        </p:nvCxnSpPr>
        <p:spPr>
          <a:xfrm>
            <a:off x="9678211" y="3613018"/>
            <a:ext cx="1114840" cy="0"/>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sp>
        <p:nvSpPr>
          <p:cNvPr id="64" name="TextBox 13">
            <a:extLst>
              <a:ext uri="{FF2B5EF4-FFF2-40B4-BE49-F238E27FC236}">
                <a16:creationId xmlns:a16="http://schemas.microsoft.com/office/drawing/2014/main" id="{335B05F7-E5CC-8CFB-FC9D-F270B7CB19EB}"/>
              </a:ext>
            </a:extLst>
          </p:cNvPr>
          <p:cNvSpPr txBox="1"/>
          <p:nvPr/>
        </p:nvSpPr>
        <p:spPr>
          <a:xfrm>
            <a:off x="2987252" y="511368"/>
            <a:ext cx="3775393" cy="707886"/>
          </a:xfrm>
          <a:prstGeom prst="rect">
            <a:avLst/>
          </a:prstGeom>
          <a:noFill/>
        </p:spPr>
        <p:txBody>
          <a:bodyPr wrap="none" rtlCol="0">
            <a:noAutofit/>
          </a:bodyPr>
          <a:lstStyle/>
          <a:p>
            <a:r>
              <a:rPr lang="zh-CN" altLang="en-US" sz="40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获得证书及荣誉</a:t>
            </a:r>
          </a:p>
        </p:txBody>
      </p:sp>
      <p:sp>
        <p:nvSpPr>
          <p:cNvPr id="32" name="等腰三角形 31">
            <a:extLst>
              <a:ext uri="{FF2B5EF4-FFF2-40B4-BE49-F238E27FC236}">
                <a16:creationId xmlns:a16="http://schemas.microsoft.com/office/drawing/2014/main" id="{D7E11CAB-6DBE-507D-CD94-251506CBCFE5}"/>
              </a:ext>
            </a:extLst>
          </p:cNvPr>
          <p:cNvSpPr/>
          <p:nvPr/>
        </p:nvSpPr>
        <p:spPr>
          <a:xfrm>
            <a:off x="3329432" y="1289419"/>
            <a:ext cx="8054086" cy="1753922"/>
          </a:xfrm>
          <a:prstGeom prst="triangle">
            <a:avLst/>
          </a:prstGeom>
          <a:gradFill>
            <a:gsLst>
              <a:gs pos="0">
                <a:schemeClr val="tx1">
                  <a:lumMod val="25000"/>
                  <a:lumOff val="75000"/>
                  <a:alpha val="31000"/>
                </a:schemeClr>
              </a:gs>
              <a:gs pos="100000">
                <a:schemeClr val="tx1">
                  <a:lumMod val="25000"/>
                  <a:lumOff val="75000"/>
                  <a:alpha val="0"/>
                </a:schemeClr>
              </a:gs>
            </a:gsLst>
            <a:lin ang="5400000" scaled="1"/>
          </a:gradFill>
          <a:ln cmpd="sng">
            <a:gradFill>
              <a:gsLst>
                <a:gs pos="0">
                  <a:srgbClr val="2F4263"/>
                </a:gs>
                <a:gs pos="100000">
                  <a:schemeClr val="tx1">
                    <a:alpha val="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0" name="等腰三角形 29">
            <a:extLst>
              <a:ext uri="{FF2B5EF4-FFF2-40B4-BE49-F238E27FC236}">
                <a16:creationId xmlns:a16="http://schemas.microsoft.com/office/drawing/2014/main" id="{E90A5261-551E-4FD6-83B1-34B2D943CCA5}"/>
              </a:ext>
            </a:extLst>
          </p:cNvPr>
          <p:cNvSpPr/>
          <p:nvPr/>
        </p:nvSpPr>
        <p:spPr>
          <a:xfrm>
            <a:off x="4456113" y="1557338"/>
            <a:ext cx="5800724" cy="1263211"/>
          </a:xfrm>
          <a:prstGeom prst="triangle">
            <a:avLst/>
          </a:prstGeom>
          <a:blipFill dpi="0" rotWithShape="1">
            <a:blip r:embed="rId5" cstate="screen">
              <a:duotone>
                <a:schemeClr val="accent2">
                  <a:shade val="45000"/>
                  <a:satMod val="135000"/>
                </a:schemeClr>
                <a:prstClr val="white"/>
              </a:duotone>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a:blip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9" name="矩形: 圆顶角 18">
            <a:extLst>
              <a:ext uri="{FF2B5EF4-FFF2-40B4-BE49-F238E27FC236}">
                <a16:creationId xmlns:a16="http://schemas.microsoft.com/office/drawing/2014/main" id="{F813ADDB-78E2-6134-D056-B989185758BD}"/>
              </a:ext>
            </a:extLst>
          </p:cNvPr>
          <p:cNvSpPr/>
          <p:nvPr/>
        </p:nvSpPr>
        <p:spPr>
          <a:xfrm>
            <a:off x="2477922" y="5658940"/>
            <a:ext cx="9714078" cy="1218207"/>
          </a:xfrm>
          <a:prstGeom prst="round2SameRect">
            <a:avLst/>
          </a:prstGeom>
          <a:solidFill>
            <a:srgbClr val="2F4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5" name="组合 4">
            <a:extLst>
              <a:ext uri="{FF2B5EF4-FFF2-40B4-BE49-F238E27FC236}">
                <a16:creationId xmlns:a16="http://schemas.microsoft.com/office/drawing/2014/main" id="{10F2D533-F44A-B3AE-2043-7783F6B827B5}"/>
              </a:ext>
            </a:extLst>
          </p:cNvPr>
          <p:cNvGrpSpPr/>
          <p:nvPr/>
        </p:nvGrpSpPr>
        <p:grpSpPr>
          <a:xfrm>
            <a:off x="3061184" y="4166376"/>
            <a:ext cx="8599184" cy="1820992"/>
            <a:chOff x="3061184" y="4166376"/>
            <a:chExt cx="8599184" cy="1820992"/>
          </a:xfrm>
        </p:grpSpPr>
        <p:sp>
          <p:nvSpPr>
            <p:cNvPr id="44" name="矩形: 圆角 43">
              <a:extLst>
                <a:ext uri="{FF2B5EF4-FFF2-40B4-BE49-F238E27FC236}">
                  <a16:creationId xmlns:a16="http://schemas.microsoft.com/office/drawing/2014/main" id="{E71D6529-01A0-01F5-DC5F-83A186453488}"/>
                </a:ext>
              </a:extLst>
            </p:cNvPr>
            <p:cNvSpPr/>
            <p:nvPr/>
          </p:nvSpPr>
          <p:spPr>
            <a:xfrm>
              <a:off x="3068457" y="4188133"/>
              <a:ext cx="1042842" cy="63023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rgbClr val="2F4263"/>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8" name="矩形: 圆角 47">
              <a:extLst>
                <a:ext uri="{FF2B5EF4-FFF2-40B4-BE49-F238E27FC236}">
                  <a16:creationId xmlns:a16="http://schemas.microsoft.com/office/drawing/2014/main" id="{42D118DF-1B50-41C2-6C72-4F10D0F9A730}"/>
                </a:ext>
              </a:extLst>
            </p:cNvPr>
            <p:cNvSpPr/>
            <p:nvPr/>
          </p:nvSpPr>
          <p:spPr>
            <a:xfrm>
              <a:off x="4956334" y="4188133"/>
              <a:ext cx="1042842" cy="63023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rgbClr val="2F4263"/>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1" name="矩形: 圆角 50">
              <a:extLst>
                <a:ext uri="{FF2B5EF4-FFF2-40B4-BE49-F238E27FC236}">
                  <a16:creationId xmlns:a16="http://schemas.microsoft.com/office/drawing/2014/main" id="{5353002E-EB2A-0499-D805-51B93F2ECD03}"/>
                </a:ext>
              </a:extLst>
            </p:cNvPr>
            <p:cNvSpPr/>
            <p:nvPr/>
          </p:nvSpPr>
          <p:spPr>
            <a:xfrm>
              <a:off x="6935686" y="4188133"/>
              <a:ext cx="1042842" cy="63023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rgbClr val="2F4263"/>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5" name="矩形: 圆角 54">
              <a:extLst>
                <a:ext uri="{FF2B5EF4-FFF2-40B4-BE49-F238E27FC236}">
                  <a16:creationId xmlns:a16="http://schemas.microsoft.com/office/drawing/2014/main" id="{1EEEBB54-9899-5ABB-E198-0BE168E46A43}"/>
                </a:ext>
              </a:extLst>
            </p:cNvPr>
            <p:cNvSpPr/>
            <p:nvPr/>
          </p:nvSpPr>
          <p:spPr>
            <a:xfrm>
              <a:off x="8911231" y="4188133"/>
              <a:ext cx="1042842" cy="63023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rgbClr val="2F4263"/>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8" name="矩形: 圆角 57">
              <a:extLst>
                <a:ext uri="{FF2B5EF4-FFF2-40B4-BE49-F238E27FC236}">
                  <a16:creationId xmlns:a16="http://schemas.microsoft.com/office/drawing/2014/main" id="{7BFCABF6-D62A-5ADF-677E-9F9DFC7949C3}"/>
                </a:ext>
              </a:extLst>
            </p:cNvPr>
            <p:cNvSpPr/>
            <p:nvPr/>
          </p:nvSpPr>
          <p:spPr>
            <a:xfrm>
              <a:off x="10586749" y="4188133"/>
              <a:ext cx="1042842" cy="63023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rgbClr val="2F4263"/>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1" name="TextBox 3">
              <a:extLst>
                <a:ext uri="{FF2B5EF4-FFF2-40B4-BE49-F238E27FC236}">
                  <a16:creationId xmlns:a16="http://schemas.microsoft.com/office/drawing/2014/main" id="{D70E6E56-57F0-D9DD-17EF-18AC5E5997FA}"/>
                </a:ext>
              </a:extLst>
            </p:cNvPr>
            <p:cNvSpPr txBox="1"/>
            <p:nvPr/>
          </p:nvSpPr>
          <p:spPr>
            <a:xfrm>
              <a:off x="3061184" y="4179154"/>
              <a:ext cx="1050115" cy="662874"/>
            </a:xfrm>
            <a:prstGeom prst="rect">
              <a:avLst/>
            </a:prstGeom>
            <a:noFill/>
          </p:spPr>
          <p:txBody>
            <a:bodyPr wrap="square" rtlCol="0">
              <a:noAutofit/>
            </a:bodyPr>
            <a:lstStyle/>
            <a:p>
              <a:pPr algn="ctr">
                <a:lnSpc>
                  <a:spcPct val="120000"/>
                </a:lnSpc>
              </a:pPr>
              <a:r>
                <a:rPr lang="zh-CN" altLang="en-US"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计算机</a:t>
              </a:r>
              <a:endParaRPr lang="en-US" altLang="zh-CN"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ctr">
                <a:lnSpc>
                  <a:spcPct val="120000"/>
                </a:lnSpc>
              </a:pPr>
              <a:r>
                <a:rPr lang="en-US" altLang="zh-CN"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X</a:t>
              </a:r>
              <a:r>
                <a:rPr lang="zh-CN" altLang="en-US"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级证书</a:t>
              </a:r>
              <a:endParaRPr lang="en-US" altLang="zh-CN" sz="16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2" name="TextBox 62">
              <a:extLst>
                <a:ext uri="{FF2B5EF4-FFF2-40B4-BE49-F238E27FC236}">
                  <a16:creationId xmlns:a16="http://schemas.microsoft.com/office/drawing/2014/main" id="{6511EBF7-B97F-D112-DDC1-76A06B68CB2C}"/>
                </a:ext>
              </a:extLst>
            </p:cNvPr>
            <p:cNvSpPr txBox="1"/>
            <p:nvPr/>
          </p:nvSpPr>
          <p:spPr>
            <a:xfrm>
              <a:off x="4942619" y="4174273"/>
              <a:ext cx="1066959" cy="662874"/>
            </a:xfrm>
            <a:prstGeom prst="rect">
              <a:avLst/>
            </a:prstGeom>
            <a:noFill/>
          </p:spPr>
          <p:txBody>
            <a:bodyPr wrap="none" rtlCol="0">
              <a:noAutofit/>
            </a:bodyPr>
            <a:lstStyle/>
            <a:p>
              <a:pPr algn="ctr">
                <a:lnSpc>
                  <a:spcPct val="120000"/>
                </a:lnSpc>
              </a:pPr>
              <a:r>
                <a:rPr lang="zh-CN" altLang="en-US"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平面设计</a:t>
              </a:r>
              <a:endParaRPr lang="en-US" altLang="zh-CN"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ctr">
                <a:lnSpc>
                  <a:spcPct val="120000"/>
                </a:lnSpc>
              </a:pPr>
              <a:r>
                <a:rPr lang="en-US" altLang="zh-CN"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X</a:t>
              </a:r>
              <a:r>
                <a:rPr lang="zh-CN" altLang="en-US"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级证书</a:t>
              </a:r>
              <a:endParaRPr lang="en-US" altLang="zh-CN" sz="16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3" name="TextBox 63">
              <a:extLst>
                <a:ext uri="{FF2B5EF4-FFF2-40B4-BE49-F238E27FC236}">
                  <a16:creationId xmlns:a16="http://schemas.microsoft.com/office/drawing/2014/main" id="{083AE95B-0BF7-8575-34E1-222A643BA3A0}"/>
                </a:ext>
              </a:extLst>
            </p:cNvPr>
            <p:cNvSpPr txBox="1"/>
            <p:nvPr/>
          </p:nvSpPr>
          <p:spPr>
            <a:xfrm>
              <a:off x="6974734" y="4179076"/>
              <a:ext cx="990015" cy="662874"/>
            </a:xfrm>
            <a:prstGeom prst="rect">
              <a:avLst/>
            </a:prstGeom>
            <a:noFill/>
          </p:spPr>
          <p:txBody>
            <a:bodyPr wrap="none" rtlCol="0">
              <a:noAutofit/>
            </a:bodyPr>
            <a:lstStyle/>
            <a:p>
              <a:pPr algn="ctr">
                <a:lnSpc>
                  <a:spcPct val="120000"/>
                </a:lnSpc>
              </a:pPr>
              <a:r>
                <a:rPr lang="zh-CN" altLang="en-US"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英语</a:t>
              </a:r>
              <a:endParaRPr lang="en-US" altLang="zh-CN"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ctr">
                <a:lnSpc>
                  <a:spcPct val="120000"/>
                </a:lnSpc>
              </a:pPr>
              <a:r>
                <a:rPr lang="en-US" altLang="zh-CN"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X</a:t>
              </a:r>
              <a:r>
                <a:rPr lang="zh-CN" altLang="en-US"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级证书</a:t>
              </a:r>
              <a:endParaRPr lang="en-US" altLang="zh-CN" sz="16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4" name="TextBox 64">
              <a:extLst>
                <a:ext uri="{FF2B5EF4-FFF2-40B4-BE49-F238E27FC236}">
                  <a16:creationId xmlns:a16="http://schemas.microsoft.com/office/drawing/2014/main" id="{BAEF7B06-3F2F-CFF5-968A-4A9031F0B418}"/>
                </a:ext>
              </a:extLst>
            </p:cNvPr>
            <p:cNvSpPr txBox="1"/>
            <p:nvPr/>
          </p:nvSpPr>
          <p:spPr>
            <a:xfrm>
              <a:off x="9041531" y="4168986"/>
              <a:ext cx="846386" cy="662874"/>
            </a:xfrm>
            <a:prstGeom prst="rect">
              <a:avLst/>
            </a:prstGeom>
            <a:noFill/>
          </p:spPr>
          <p:txBody>
            <a:bodyPr wrap="none" rtlCol="0">
              <a:noAutofit/>
            </a:bodyPr>
            <a:lstStyle/>
            <a:p>
              <a:pPr algn="ctr">
                <a:lnSpc>
                  <a:spcPct val="120000"/>
                </a:lnSpc>
              </a:pPr>
              <a:r>
                <a:rPr lang="zh-CN" altLang="en-US"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优秀</a:t>
              </a:r>
              <a:endParaRPr lang="en-US" altLang="zh-CN"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ctr">
                <a:lnSpc>
                  <a:spcPct val="120000"/>
                </a:lnSpc>
              </a:pPr>
              <a:r>
                <a:rPr lang="zh-CN" altLang="en-US"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员工奖</a:t>
              </a:r>
              <a:endParaRPr lang="en-US" altLang="zh-CN" sz="16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5" name="TextBox 65">
              <a:extLst>
                <a:ext uri="{FF2B5EF4-FFF2-40B4-BE49-F238E27FC236}">
                  <a16:creationId xmlns:a16="http://schemas.microsoft.com/office/drawing/2014/main" id="{B3020111-5DFA-7E46-5CA2-409EB30B3CA4}"/>
                </a:ext>
              </a:extLst>
            </p:cNvPr>
            <p:cNvSpPr txBox="1"/>
            <p:nvPr/>
          </p:nvSpPr>
          <p:spPr>
            <a:xfrm>
              <a:off x="10593409" y="4166376"/>
              <a:ext cx="1066959" cy="662874"/>
            </a:xfrm>
            <a:prstGeom prst="rect">
              <a:avLst/>
            </a:prstGeom>
            <a:noFill/>
          </p:spPr>
          <p:txBody>
            <a:bodyPr wrap="none" rtlCol="0">
              <a:noAutofit/>
            </a:bodyPr>
            <a:lstStyle/>
            <a:p>
              <a:pPr algn="ctr">
                <a:lnSpc>
                  <a:spcPct val="120000"/>
                </a:lnSpc>
              </a:pPr>
              <a:r>
                <a:rPr lang="zh-CN" altLang="en-US"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在校</a:t>
              </a:r>
              <a:endParaRPr lang="en-US" altLang="zh-CN"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ctr">
                <a:lnSpc>
                  <a:spcPct val="120000"/>
                </a:lnSpc>
              </a:pPr>
              <a:r>
                <a:rPr lang="zh-CN" altLang="en-US" sz="16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三好学生</a:t>
              </a:r>
              <a:endParaRPr lang="en-US" altLang="zh-CN" sz="16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6" name="矩形 45">
              <a:extLst>
                <a:ext uri="{FF2B5EF4-FFF2-40B4-BE49-F238E27FC236}">
                  <a16:creationId xmlns:a16="http://schemas.microsoft.com/office/drawing/2014/main" id="{5A2B855C-4476-DB7C-E536-FE05678CB9F3}"/>
                </a:ext>
              </a:extLst>
            </p:cNvPr>
            <p:cNvSpPr/>
            <p:nvPr/>
          </p:nvSpPr>
          <p:spPr>
            <a:xfrm>
              <a:off x="3068457" y="4941181"/>
              <a:ext cx="1042842" cy="1046187"/>
            </a:xfrm>
            <a:prstGeom prst="rect">
              <a:avLst/>
            </a:prstGeom>
            <a:solidFill>
              <a:schemeClr val="accent2">
                <a:lumMod val="60000"/>
                <a:lumOff val="40000"/>
              </a:schemeClr>
            </a:solidFill>
            <a:ln>
              <a:noFill/>
            </a:ln>
            <a:effectLst>
              <a:outerShdw blurRad="406400" dist="152400" dir="5400000" sx="88000" sy="88000" algn="t" rotWithShape="0">
                <a:srgbClr val="6B87B9"/>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pc="12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9" name="矩形 48">
              <a:extLst>
                <a:ext uri="{FF2B5EF4-FFF2-40B4-BE49-F238E27FC236}">
                  <a16:creationId xmlns:a16="http://schemas.microsoft.com/office/drawing/2014/main" id="{E6ACC8A3-E9EC-7AC0-D502-EEBF99EE4D37}"/>
                </a:ext>
              </a:extLst>
            </p:cNvPr>
            <p:cNvSpPr/>
            <p:nvPr/>
          </p:nvSpPr>
          <p:spPr>
            <a:xfrm>
              <a:off x="4956334" y="4941181"/>
              <a:ext cx="1042842" cy="1046187"/>
            </a:xfrm>
            <a:prstGeom prst="rect">
              <a:avLst/>
            </a:prstGeom>
            <a:solidFill>
              <a:schemeClr val="accent2">
                <a:lumMod val="60000"/>
                <a:lumOff val="40000"/>
              </a:schemeClr>
            </a:solidFill>
            <a:ln>
              <a:noFill/>
            </a:ln>
            <a:effectLst>
              <a:outerShdw blurRad="406400" dist="152400" dir="5400000" sx="88000" sy="88000" algn="t" rotWithShape="0">
                <a:srgbClr val="6B87B9"/>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2" name="矩形 51">
              <a:extLst>
                <a:ext uri="{FF2B5EF4-FFF2-40B4-BE49-F238E27FC236}">
                  <a16:creationId xmlns:a16="http://schemas.microsoft.com/office/drawing/2014/main" id="{D47DB190-A517-9300-2479-B290C1B8239B}"/>
                </a:ext>
              </a:extLst>
            </p:cNvPr>
            <p:cNvSpPr/>
            <p:nvPr/>
          </p:nvSpPr>
          <p:spPr>
            <a:xfrm>
              <a:off x="6935686" y="4941181"/>
              <a:ext cx="1042842" cy="1046187"/>
            </a:xfrm>
            <a:prstGeom prst="rect">
              <a:avLst/>
            </a:prstGeom>
            <a:solidFill>
              <a:schemeClr val="accent2">
                <a:lumMod val="60000"/>
                <a:lumOff val="40000"/>
              </a:schemeClr>
            </a:solidFill>
            <a:ln>
              <a:noFill/>
            </a:ln>
            <a:effectLst>
              <a:outerShdw blurRad="406400" dist="152400" dir="5400000" sx="88000" sy="88000" algn="t" rotWithShape="0">
                <a:srgbClr val="6B87B9"/>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6" name="矩形 55">
              <a:extLst>
                <a:ext uri="{FF2B5EF4-FFF2-40B4-BE49-F238E27FC236}">
                  <a16:creationId xmlns:a16="http://schemas.microsoft.com/office/drawing/2014/main" id="{692D0E37-27FB-8260-DD6A-3B67EC2E1674}"/>
                </a:ext>
              </a:extLst>
            </p:cNvPr>
            <p:cNvSpPr/>
            <p:nvPr/>
          </p:nvSpPr>
          <p:spPr>
            <a:xfrm>
              <a:off x="8911231" y="4941181"/>
              <a:ext cx="1042842" cy="1046187"/>
            </a:xfrm>
            <a:prstGeom prst="rect">
              <a:avLst/>
            </a:prstGeom>
            <a:solidFill>
              <a:schemeClr val="accent2">
                <a:lumMod val="60000"/>
                <a:lumOff val="40000"/>
              </a:schemeClr>
            </a:solidFill>
            <a:ln>
              <a:noFill/>
            </a:ln>
            <a:effectLst>
              <a:outerShdw blurRad="406400" dist="152400" dir="5400000" sx="88000" sy="88000" algn="t" rotWithShape="0">
                <a:srgbClr val="6B87B9"/>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0" name="矩形 59">
              <a:extLst>
                <a:ext uri="{FF2B5EF4-FFF2-40B4-BE49-F238E27FC236}">
                  <a16:creationId xmlns:a16="http://schemas.microsoft.com/office/drawing/2014/main" id="{225A50BA-6246-6A2A-B247-EA90F293E014}"/>
                </a:ext>
              </a:extLst>
            </p:cNvPr>
            <p:cNvSpPr/>
            <p:nvPr/>
          </p:nvSpPr>
          <p:spPr>
            <a:xfrm>
              <a:off x="10586749" y="4941181"/>
              <a:ext cx="1042842" cy="1046187"/>
            </a:xfrm>
            <a:prstGeom prst="rect">
              <a:avLst/>
            </a:prstGeom>
            <a:solidFill>
              <a:schemeClr val="accent2">
                <a:lumMod val="60000"/>
                <a:lumOff val="40000"/>
              </a:schemeClr>
            </a:solidFill>
            <a:ln>
              <a:noFill/>
            </a:ln>
            <a:effectLst>
              <a:outerShdw blurRad="406400" dist="152400" dir="5400000" sx="88000" sy="88000" algn="t" rotWithShape="0">
                <a:srgbClr val="6B87B9"/>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5" name="TextBox 3">
              <a:extLst>
                <a:ext uri="{FF2B5EF4-FFF2-40B4-BE49-F238E27FC236}">
                  <a16:creationId xmlns:a16="http://schemas.microsoft.com/office/drawing/2014/main" id="{1C66245D-D599-2CF6-2E4F-6168C811E378}"/>
                </a:ext>
              </a:extLst>
            </p:cNvPr>
            <p:cNvSpPr txBox="1"/>
            <p:nvPr/>
          </p:nvSpPr>
          <p:spPr>
            <a:xfrm>
              <a:off x="3134360" y="5128025"/>
              <a:ext cx="891591" cy="606833"/>
            </a:xfrm>
            <a:prstGeom prst="rect">
              <a:avLst/>
            </a:prstGeom>
            <a:noFill/>
          </p:spPr>
          <p:txBody>
            <a:bodyPr wrap="none" rtlCol="0">
              <a:noAutofit/>
            </a:bodyPr>
            <a:lstStyle/>
            <a:p>
              <a:pPr>
                <a:lnSpc>
                  <a:spcPct val="120000"/>
                </a:lnSpc>
              </a:pPr>
              <a:r>
                <a:rPr lang="en-US" altLang="zh-CN" sz="95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Officeplus</a:t>
              </a:r>
            </a:p>
            <a:p>
              <a:pPr>
                <a:lnSpc>
                  <a:spcPct val="120000"/>
                </a:lnSpc>
              </a:pPr>
              <a:r>
                <a:rPr lang="en-US" altLang="zh-CN" sz="95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Officeplus</a:t>
              </a:r>
            </a:p>
            <a:p>
              <a:pPr>
                <a:lnSpc>
                  <a:spcPct val="120000"/>
                </a:lnSpc>
              </a:pPr>
              <a:r>
                <a:rPr lang="en-US" altLang="zh-CN" sz="95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officeplus</a:t>
              </a:r>
              <a:endParaRPr lang="zh-CN" altLang="en-US" sz="95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7" name="TextBox 3">
              <a:extLst>
                <a:ext uri="{FF2B5EF4-FFF2-40B4-BE49-F238E27FC236}">
                  <a16:creationId xmlns:a16="http://schemas.microsoft.com/office/drawing/2014/main" id="{DF22C65F-046E-1AB9-DAC8-022C9CF1AA87}"/>
                </a:ext>
              </a:extLst>
            </p:cNvPr>
            <p:cNvSpPr txBox="1"/>
            <p:nvPr/>
          </p:nvSpPr>
          <p:spPr>
            <a:xfrm>
              <a:off x="5046940" y="5128025"/>
              <a:ext cx="891591" cy="606833"/>
            </a:xfrm>
            <a:prstGeom prst="rect">
              <a:avLst/>
            </a:prstGeom>
            <a:noFill/>
          </p:spPr>
          <p:txBody>
            <a:bodyPr wrap="none" rtlCol="0">
              <a:noAutofit/>
            </a:bodyPr>
            <a:lstStyle/>
            <a:p>
              <a:pPr>
                <a:lnSpc>
                  <a:spcPct val="120000"/>
                </a:lnSpc>
              </a:pPr>
              <a:r>
                <a:rPr lang="en-US" altLang="zh-CN" sz="95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Officeplus</a:t>
              </a:r>
            </a:p>
            <a:p>
              <a:pPr>
                <a:lnSpc>
                  <a:spcPct val="120000"/>
                </a:lnSpc>
              </a:pPr>
              <a:r>
                <a:rPr lang="en-US" altLang="zh-CN" sz="95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Officeplus</a:t>
              </a:r>
            </a:p>
            <a:p>
              <a:pPr>
                <a:lnSpc>
                  <a:spcPct val="120000"/>
                </a:lnSpc>
              </a:pPr>
              <a:r>
                <a:rPr lang="en-US" altLang="zh-CN" sz="95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officeplus</a:t>
              </a:r>
              <a:endParaRPr lang="zh-CN" altLang="en-US" sz="95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8" name="TextBox 3">
              <a:extLst>
                <a:ext uri="{FF2B5EF4-FFF2-40B4-BE49-F238E27FC236}">
                  <a16:creationId xmlns:a16="http://schemas.microsoft.com/office/drawing/2014/main" id="{B03A2535-8FE1-A559-0486-6EE439690B01}"/>
                </a:ext>
              </a:extLst>
            </p:cNvPr>
            <p:cNvSpPr txBox="1"/>
            <p:nvPr/>
          </p:nvSpPr>
          <p:spPr>
            <a:xfrm>
              <a:off x="7007035" y="5128025"/>
              <a:ext cx="891591" cy="606833"/>
            </a:xfrm>
            <a:prstGeom prst="rect">
              <a:avLst/>
            </a:prstGeom>
            <a:noFill/>
          </p:spPr>
          <p:txBody>
            <a:bodyPr wrap="none" rtlCol="0">
              <a:noAutofit/>
            </a:bodyPr>
            <a:lstStyle/>
            <a:p>
              <a:pPr>
                <a:lnSpc>
                  <a:spcPct val="120000"/>
                </a:lnSpc>
              </a:pPr>
              <a:r>
                <a:rPr lang="en-US" altLang="zh-CN" sz="95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Officeplus</a:t>
              </a:r>
            </a:p>
            <a:p>
              <a:pPr>
                <a:lnSpc>
                  <a:spcPct val="120000"/>
                </a:lnSpc>
              </a:pPr>
              <a:r>
                <a:rPr lang="en-US" altLang="zh-CN" sz="95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Officeplus</a:t>
              </a:r>
            </a:p>
            <a:p>
              <a:pPr>
                <a:lnSpc>
                  <a:spcPct val="120000"/>
                </a:lnSpc>
              </a:pPr>
              <a:r>
                <a:rPr lang="en-US" altLang="zh-CN" sz="95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officeplus</a:t>
              </a:r>
              <a:endParaRPr lang="zh-CN" altLang="en-US" sz="95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9" name="TextBox 3">
              <a:extLst>
                <a:ext uri="{FF2B5EF4-FFF2-40B4-BE49-F238E27FC236}">
                  <a16:creationId xmlns:a16="http://schemas.microsoft.com/office/drawing/2014/main" id="{42A5F72A-020D-59A8-D100-DB71A1CB79F4}"/>
                </a:ext>
              </a:extLst>
            </p:cNvPr>
            <p:cNvSpPr txBox="1"/>
            <p:nvPr/>
          </p:nvSpPr>
          <p:spPr>
            <a:xfrm>
              <a:off x="8974558" y="5128025"/>
              <a:ext cx="891591" cy="606833"/>
            </a:xfrm>
            <a:prstGeom prst="rect">
              <a:avLst/>
            </a:prstGeom>
            <a:noFill/>
          </p:spPr>
          <p:txBody>
            <a:bodyPr wrap="none" rtlCol="0">
              <a:noAutofit/>
            </a:bodyPr>
            <a:lstStyle/>
            <a:p>
              <a:pPr>
                <a:lnSpc>
                  <a:spcPct val="120000"/>
                </a:lnSpc>
              </a:pPr>
              <a:r>
                <a:rPr lang="en-US" altLang="zh-CN" sz="95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Officeplus</a:t>
              </a:r>
            </a:p>
            <a:p>
              <a:pPr>
                <a:lnSpc>
                  <a:spcPct val="120000"/>
                </a:lnSpc>
              </a:pPr>
              <a:r>
                <a:rPr lang="en-US" altLang="zh-CN" sz="95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Officeplus</a:t>
              </a:r>
            </a:p>
            <a:p>
              <a:pPr>
                <a:lnSpc>
                  <a:spcPct val="120000"/>
                </a:lnSpc>
              </a:pPr>
              <a:r>
                <a:rPr lang="en-US" altLang="zh-CN" sz="95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officeplus</a:t>
              </a:r>
              <a:endParaRPr lang="zh-CN" altLang="en-US" sz="95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0" name="TextBox 3">
              <a:extLst>
                <a:ext uri="{FF2B5EF4-FFF2-40B4-BE49-F238E27FC236}">
                  <a16:creationId xmlns:a16="http://schemas.microsoft.com/office/drawing/2014/main" id="{9B8C4A6E-4C0F-F974-5AA1-5EE74C1D41D9}"/>
                </a:ext>
              </a:extLst>
            </p:cNvPr>
            <p:cNvSpPr txBox="1"/>
            <p:nvPr/>
          </p:nvSpPr>
          <p:spPr>
            <a:xfrm>
              <a:off x="10687701" y="5128025"/>
              <a:ext cx="891591" cy="606833"/>
            </a:xfrm>
            <a:prstGeom prst="rect">
              <a:avLst/>
            </a:prstGeom>
            <a:noFill/>
          </p:spPr>
          <p:txBody>
            <a:bodyPr wrap="none" rtlCol="0">
              <a:noAutofit/>
            </a:bodyPr>
            <a:lstStyle/>
            <a:p>
              <a:pPr>
                <a:lnSpc>
                  <a:spcPct val="120000"/>
                </a:lnSpc>
              </a:pPr>
              <a:r>
                <a:rPr lang="en-US" altLang="zh-CN" sz="95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Officeplus</a:t>
              </a:r>
            </a:p>
            <a:p>
              <a:pPr>
                <a:lnSpc>
                  <a:spcPct val="120000"/>
                </a:lnSpc>
              </a:pPr>
              <a:r>
                <a:rPr lang="en-US" altLang="zh-CN" sz="95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Officeplus</a:t>
              </a:r>
            </a:p>
            <a:p>
              <a:pPr>
                <a:lnSpc>
                  <a:spcPct val="120000"/>
                </a:lnSpc>
              </a:pPr>
              <a:r>
                <a:rPr lang="en-US" altLang="zh-CN" sz="95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officeplus</a:t>
              </a:r>
              <a:endParaRPr lang="zh-CN" altLang="en-US" sz="95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spTree>
    <p:extLst>
      <p:ext uri="{BB962C8B-B14F-4D97-AF65-F5344CB8AC3E}">
        <p14:creationId xmlns:p14="http://schemas.microsoft.com/office/powerpoint/2010/main" val="4026929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descr="小孩在吃东西&#10;&#10;描述已自动生成">
            <a:extLst>
              <a:ext uri="{FF2B5EF4-FFF2-40B4-BE49-F238E27FC236}">
                <a16:creationId xmlns:a16="http://schemas.microsoft.com/office/drawing/2014/main" id="{C2EFCFAC-2E69-E7F8-165B-E4D002A5CF13}"/>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624284 w 1248568"/>
              <a:gd name="connsiteY0" fmla="*/ 0 h 1275845"/>
              <a:gd name="connsiteX1" fmla="*/ 1248568 w 1248568"/>
              <a:gd name="connsiteY1" fmla="*/ 637923 h 1275845"/>
              <a:gd name="connsiteX2" fmla="*/ 624284 w 1248568"/>
              <a:gd name="connsiteY2" fmla="*/ 1275845 h 1275845"/>
              <a:gd name="connsiteX3" fmla="*/ 0 w 1248568"/>
              <a:gd name="connsiteY3" fmla="*/ 637923 h 1275845"/>
              <a:gd name="connsiteX4" fmla="*/ 624284 w 1248568"/>
              <a:gd name="connsiteY4" fmla="*/ 0 h 1275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568" h="1275845">
                <a:moveTo>
                  <a:pt x="624284" y="0"/>
                </a:moveTo>
                <a:cubicBezTo>
                  <a:pt x="969067" y="0"/>
                  <a:pt x="1248568" y="285608"/>
                  <a:pt x="1248568" y="637923"/>
                </a:cubicBezTo>
                <a:cubicBezTo>
                  <a:pt x="1248568" y="990237"/>
                  <a:pt x="969067" y="1275845"/>
                  <a:pt x="624284" y="1275845"/>
                </a:cubicBezTo>
                <a:cubicBezTo>
                  <a:pt x="279502" y="1275845"/>
                  <a:pt x="0" y="990237"/>
                  <a:pt x="0" y="637923"/>
                </a:cubicBezTo>
                <a:cubicBezTo>
                  <a:pt x="0" y="285608"/>
                  <a:pt x="279502" y="0"/>
                  <a:pt x="624284" y="0"/>
                </a:cubicBezTo>
                <a:close/>
              </a:path>
            </a:pathLst>
          </a:custGeom>
          <a:ln w="19050">
            <a:solidFill>
              <a:schemeClr val="accent2"/>
            </a:solidFill>
          </a:ln>
        </p:spPr>
      </p:pic>
      <p:grpSp>
        <p:nvGrpSpPr>
          <p:cNvPr id="4" name="组合 3">
            <a:extLst>
              <a:ext uri="{FF2B5EF4-FFF2-40B4-BE49-F238E27FC236}">
                <a16:creationId xmlns:a16="http://schemas.microsoft.com/office/drawing/2014/main" id="{58920A6A-6117-7CF0-0BAA-5807332C56D0}"/>
              </a:ext>
            </a:extLst>
          </p:cNvPr>
          <p:cNvGrpSpPr/>
          <p:nvPr/>
        </p:nvGrpSpPr>
        <p:grpSpPr>
          <a:xfrm>
            <a:off x="6108161" y="1790208"/>
            <a:ext cx="2794000" cy="2794000"/>
            <a:chOff x="6108161" y="1790208"/>
            <a:chExt cx="2794000" cy="2794000"/>
          </a:xfrm>
        </p:grpSpPr>
        <p:sp>
          <p:nvSpPr>
            <p:cNvPr id="155" name="椭圆 154">
              <a:extLst>
                <a:ext uri="{FF2B5EF4-FFF2-40B4-BE49-F238E27FC236}">
                  <a16:creationId xmlns:a16="http://schemas.microsoft.com/office/drawing/2014/main" id="{760565ED-8A34-DF97-208C-8A381C26B570}"/>
                </a:ext>
              </a:extLst>
            </p:cNvPr>
            <p:cNvSpPr/>
            <p:nvPr/>
          </p:nvSpPr>
          <p:spPr>
            <a:xfrm>
              <a:off x="6108161" y="1790208"/>
              <a:ext cx="2794000" cy="2794000"/>
            </a:xfrm>
            <a:prstGeom prst="ellipse">
              <a:avLst/>
            </a:prstGeom>
            <a:blipFill>
              <a:blip r:embed="rId5"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132" name="组合 131">
              <a:extLst>
                <a:ext uri="{FF2B5EF4-FFF2-40B4-BE49-F238E27FC236}">
                  <a16:creationId xmlns:a16="http://schemas.microsoft.com/office/drawing/2014/main" id="{BCE08516-8368-3953-AF55-010B67FEA7D4}"/>
                </a:ext>
              </a:extLst>
            </p:cNvPr>
            <p:cNvGrpSpPr/>
            <p:nvPr/>
          </p:nvGrpSpPr>
          <p:grpSpPr>
            <a:xfrm>
              <a:off x="6353033" y="2714142"/>
              <a:ext cx="2304256" cy="946132"/>
              <a:chOff x="3376915" y="267919"/>
              <a:chExt cx="2304256" cy="946132"/>
            </a:xfrm>
          </p:grpSpPr>
          <p:sp>
            <p:nvSpPr>
              <p:cNvPr id="133" name="TextBox 1">
                <a:extLst>
                  <a:ext uri="{FF2B5EF4-FFF2-40B4-BE49-F238E27FC236}">
                    <a16:creationId xmlns:a16="http://schemas.microsoft.com/office/drawing/2014/main" id="{AB84FAAD-245B-F786-9F2A-372AC010A950}"/>
                  </a:ext>
                </a:extLst>
              </p:cNvPr>
              <p:cNvSpPr txBox="1"/>
              <p:nvPr/>
            </p:nvSpPr>
            <p:spPr>
              <a:xfrm>
                <a:off x="3436617" y="267919"/>
                <a:ext cx="2236510" cy="707886"/>
              </a:xfrm>
              <a:prstGeom prst="rect">
                <a:avLst/>
              </a:prstGeom>
              <a:noFill/>
            </p:spPr>
            <p:txBody>
              <a:bodyPr wrap="none" rtlCol="0">
                <a:noAutofit/>
              </a:bodyPr>
              <a:lstStyle/>
              <a:p>
                <a:pPr algn="ctr"/>
                <a:r>
                  <a:rPr lang="zh-CN" altLang="en-US" sz="4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目标规划</a:t>
                </a:r>
                <a:endParaRPr lang="zh-CN" altLang="en-US" sz="4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34" name="矩形 133">
                <a:extLst>
                  <a:ext uri="{FF2B5EF4-FFF2-40B4-BE49-F238E27FC236}">
                    <a16:creationId xmlns:a16="http://schemas.microsoft.com/office/drawing/2014/main" id="{BF808B50-B7B4-0545-0735-DE501F893D86}"/>
                  </a:ext>
                </a:extLst>
              </p:cNvPr>
              <p:cNvSpPr/>
              <p:nvPr/>
            </p:nvSpPr>
            <p:spPr>
              <a:xfrm>
                <a:off x="3376915" y="937052"/>
                <a:ext cx="2304256" cy="276999"/>
              </a:xfrm>
              <a:prstGeom prst="rect">
                <a:avLst/>
              </a:prstGeom>
            </p:spPr>
            <p:txBody>
              <a:bodyPr wrap="square">
                <a:noAutofit/>
              </a:bodyPr>
              <a:lstStyle/>
              <a:p>
                <a:pPr algn="ctr"/>
                <a:r>
                  <a:rPr lang="en-US" altLang="zh-CN" sz="12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PROGRAMMING</a:t>
                </a:r>
                <a:endParaRPr lang="en-US" altLang="zh-CN" sz="12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sp>
        <p:nvSpPr>
          <p:cNvPr id="154" name="任意多边形: 形状 153">
            <a:extLst>
              <a:ext uri="{FF2B5EF4-FFF2-40B4-BE49-F238E27FC236}">
                <a16:creationId xmlns:a16="http://schemas.microsoft.com/office/drawing/2014/main" id="{219AB7AE-E3DF-C945-A70A-97E60B3BC597}"/>
              </a:ext>
            </a:extLst>
          </p:cNvPr>
          <p:cNvSpPr/>
          <p:nvPr/>
        </p:nvSpPr>
        <p:spPr>
          <a:xfrm>
            <a:off x="2473552" y="0"/>
            <a:ext cx="9718448" cy="6858000"/>
          </a:xfrm>
          <a:custGeom>
            <a:avLst/>
            <a:gdLst>
              <a:gd name="connsiteX0" fmla="*/ 0 w 12192000"/>
              <a:gd name="connsiteY0" fmla="*/ 6244372 h 6858000"/>
              <a:gd name="connsiteX1" fmla="*/ 429855 w 12192000"/>
              <a:gd name="connsiteY1" fmla="*/ 6316513 h 6858000"/>
              <a:gd name="connsiteX2" fmla="*/ 6096000 w 12192000"/>
              <a:gd name="connsiteY2" fmla="*/ 6712857 h 6858000"/>
              <a:gd name="connsiteX3" fmla="*/ 11762146 w 12192000"/>
              <a:gd name="connsiteY3" fmla="*/ 6316513 h 6858000"/>
              <a:gd name="connsiteX4" fmla="*/ 12192000 w 12192000"/>
              <a:gd name="connsiteY4" fmla="*/ 6244372 h 6858000"/>
              <a:gd name="connsiteX5" fmla="*/ 12192000 w 12192000"/>
              <a:gd name="connsiteY5" fmla="*/ 6858000 h 6858000"/>
              <a:gd name="connsiteX6" fmla="*/ 0 w 12192000"/>
              <a:gd name="connsiteY6" fmla="*/ 6858000 h 6858000"/>
              <a:gd name="connsiteX7" fmla="*/ 0 w 12192000"/>
              <a:gd name="connsiteY7" fmla="*/ 0 h 6858000"/>
              <a:gd name="connsiteX8" fmla="*/ 12192000 w 12192000"/>
              <a:gd name="connsiteY8" fmla="*/ 0 h 6858000"/>
              <a:gd name="connsiteX9" fmla="*/ 12192000 w 12192000"/>
              <a:gd name="connsiteY9" fmla="*/ 613628 h 6858000"/>
              <a:gd name="connsiteX10" fmla="*/ 11762146 w 12192000"/>
              <a:gd name="connsiteY10" fmla="*/ 541487 h 6858000"/>
              <a:gd name="connsiteX11" fmla="*/ 6096000 w 12192000"/>
              <a:gd name="connsiteY11" fmla="*/ 145143 h 6858000"/>
              <a:gd name="connsiteX12" fmla="*/ 429855 w 12192000"/>
              <a:gd name="connsiteY12" fmla="*/ 541487 h 6858000"/>
              <a:gd name="connsiteX13" fmla="*/ 0 w 12192000"/>
              <a:gd name="connsiteY13" fmla="*/ 61362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6858000">
                <a:moveTo>
                  <a:pt x="0" y="6244372"/>
                </a:moveTo>
                <a:lnTo>
                  <a:pt x="429855" y="6316513"/>
                </a:lnTo>
                <a:cubicBezTo>
                  <a:pt x="2114191" y="6569280"/>
                  <a:pt x="4044401" y="6712857"/>
                  <a:pt x="6096000" y="6712857"/>
                </a:cubicBezTo>
                <a:cubicBezTo>
                  <a:pt x="8147600" y="6712857"/>
                  <a:pt x="10077809" y="6569280"/>
                  <a:pt x="11762146" y="6316513"/>
                </a:cubicBezTo>
                <a:lnTo>
                  <a:pt x="12192000" y="6244372"/>
                </a:lnTo>
                <a:lnTo>
                  <a:pt x="12192000" y="6858000"/>
                </a:lnTo>
                <a:lnTo>
                  <a:pt x="0" y="6858000"/>
                </a:lnTo>
                <a:close/>
                <a:moveTo>
                  <a:pt x="0" y="0"/>
                </a:moveTo>
                <a:lnTo>
                  <a:pt x="12192000" y="0"/>
                </a:lnTo>
                <a:lnTo>
                  <a:pt x="12192000" y="613628"/>
                </a:lnTo>
                <a:lnTo>
                  <a:pt x="11762146" y="541487"/>
                </a:lnTo>
                <a:cubicBezTo>
                  <a:pt x="10077809" y="288721"/>
                  <a:pt x="8147600" y="145143"/>
                  <a:pt x="6096000" y="145143"/>
                </a:cubicBezTo>
                <a:cubicBezTo>
                  <a:pt x="4044401" y="145143"/>
                  <a:pt x="2114191" y="288721"/>
                  <a:pt x="429855" y="541487"/>
                </a:cubicBezTo>
                <a:lnTo>
                  <a:pt x="0" y="61362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5" name="组合 4">
            <a:extLst>
              <a:ext uri="{FF2B5EF4-FFF2-40B4-BE49-F238E27FC236}">
                <a16:creationId xmlns:a16="http://schemas.microsoft.com/office/drawing/2014/main" id="{A748FC90-3CD3-9CD1-6F00-709D4893EA66}"/>
              </a:ext>
            </a:extLst>
          </p:cNvPr>
          <p:cNvGrpSpPr/>
          <p:nvPr/>
        </p:nvGrpSpPr>
        <p:grpSpPr>
          <a:xfrm>
            <a:off x="3104812" y="799183"/>
            <a:ext cx="8760857" cy="2227993"/>
            <a:chOff x="2933362" y="1065883"/>
            <a:chExt cx="8760857" cy="2227993"/>
          </a:xfrm>
        </p:grpSpPr>
        <p:sp>
          <p:nvSpPr>
            <p:cNvPr id="139" name="Rectangle 20">
              <a:extLst>
                <a:ext uri="{FF2B5EF4-FFF2-40B4-BE49-F238E27FC236}">
                  <a16:creationId xmlns:a16="http://schemas.microsoft.com/office/drawing/2014/main" id="{D22C6866-F22A-5FF2-2459-29CAB10EEC08}"/>
                </a:ext>
              </a:extLst>
            </p:cNvPr>
            <p:cNvSpPr/>
            <p:nvPr/>
          </p:nvSpPr>
          <p:spPr>
            <a:xfrm>
              <a:off x="8709462" y="1825754"/>
              <a:ext cx="1540749" cy="40166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计划体系</a:t>
              </a:r>
              <a:endParaRPr lang="en-US" altLang="zh-CN" sz="20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42" name="Rectangle 20">
              <a:extLst>
                <a:ext uri="{FF2B5EF4-FFF2-40B4-BE49-F238E27FC236}">
                  <a16:creationId xmlns:a16="http://schemas.microsoft.com/office/drawing/2014/main" id="{F2FF573C-D47B-7760-6402-23150DEBB348}"/>
                </a:ext>
              </a:extLst>
            </p:cNvPr>
            <p:cNvSpPr/>
            <p:nvPr/>
          </p:nvSpPr>
          <p:spPr>
            <a:xfrm>
              <a:off x="6542088" y="1065883"/>
              <a:ext cx="1540749" cy="40166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人才要素</a:t>
              </a:r>
              <a:endParaRPr lang="en-US" altLang="zh-CN" sz="20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45" name="Rectangle 20">
              <a:extLst>
                <a:ext uri="{FF2B5EF4-FFF2-40B4-BE49-F238E27FC236}">
                  <a16:creationId xmlns:a16="http://schemas.microsoft.com/office/drawing/2014/main" id="{A4777F5E-A3A8-0B38-1A69-6503747BED2C}"/>
                </a:ext>
              </a:extLst>
            </p:cNvPr>
            <p:cNvSpPr/>
            <p:nvPr/>
          </p:nvSpPr>
          <p:spPr>
            <a:xfrm>
              <a:off x="4680145" y="1825754"/>
              <a:ext cx="1540749" cy="40166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目标锁定</a:t>
              </a:r>
              <a:endParaRPr lang="en-US" altLang="zh-CN" sz="20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48" name="Rectangle 20">
              <a:extLst>
                <a:ext uri="{FF2B5EF4-FFF2-40B4-BE49-F238E27FC236}">
                  <a16:creationId xmlns:a16="http://schemas.microsoft.com/office/drawing/2014/main" id="{6198906E-ADFB-C860-2421-2AFD0CF71DCF}"/>
                </a:ext>
              </a:extLst>
            </p:cNvPr>
            <p:cNvSpPr/>
            <p:nvPr/>
          </p:nvSpPr>
          <p:spPr>
            <a:xfrm>
              <a:off x="3111327" y="2892216"/>
              <a:ext cx="1540749" cy="40166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重视成果</a:t>
              </a:r>
              <a:endParaRPr lang="en-US" altLang="zh-CN" sz="20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51" name="Rectangle 20">
              <a:extLst>
                <a:ext uri="{FF2B5EF4-FFF2-40B4-BE49-F238E27FC236}">
                  <a16:creationId xmlns:a16="http://schemas.microsoft.com/office/drawing/2014/main" id="{B3BECAFB-260E-232B-C053-D35C0A75BFFB}"/>
                </a:ext>
              </a:extLst>
            </p:cNvPr>
            <p:cNvSpPr/>
            <p:nvPr/>
          </p:nvSpPr>
          <p:spPr>
            <a:xfrm>
              <a:off x="10153470" y="2892216"/>
              <a:ext cx="1540749" cy="40166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结果评估</a:t>
              </a:r>
              <a:endParaRPr lang="en-US" altLang="zh-CN" sz="20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68" name="椭圆 167">
              <a:extLst>
                <a:ext uri="{FF2B5EF4-FFF2-40B4-BE49-F238E27FC236}">
                  <a16:creationId xmlns:a16="http://schemas.microsoft.com/office/drawing/2014/main" id="{B9FE616A-D2E7-9F4D-36CB-513F50AFE5B8}"/>
                </a:ext>
              </a:extLst>
            </p:cNvPr>
            <p:cNvSpPr>
              <a:spLocks/>
            </p:cNvSpPr>
            <p:nvPr/>
          </p:nvSpPr>
          <p:spPr>
            <a:xfrm rot="195572">
              <a:off x="2933362" y="2949046"/>
              <a:ext cx="288000" cy="288000"/>
            </a:xfrm>
            <a:prstGeom prst="ellipse">
              <a:avLst/>
            </a:prstGeom>
            <a:solidFill>
              <a:schemeClr val="accent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69" name="椭圆 168">
              <a:extLst>
                <a:ext uri="{FF2B5EF4-FFF2-40B4-BE49-F238E27FC236}">
                  <a16:creationId xmlns:a16="http://schemas.microsoft.com/office/drawing/2014/main" id="{7715CB93-8A5C-6706-6B85-037EAEDD762A}"/>
                </a:ext>
              </a:extLst>
            </p:cNvPr>
            <p:cNvSpPr>
              <a:spLocks/>
            </p:cNvSpPr>
            <p:nvPr/>
          </p:nvSpPr>
          <p:spPr>
            <a:xfrm rot="195572">
              <a:off x="4502180" y="1867344"/>
              <a:ext cx="288000" cy="288000"/>
            </a:xfrm>
            <a:prstGeom prst="ellipse">
              <a:avLst/>
            </a:prstGeom>
            <a:solidFill>
              <a:schemeClr val="accent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70" name="椭圆 169">
              <a:extLst>
                <a:ext uri="{FF2B5EF4-FFF2-40B4-BE49-F238E27FC236}">
                  <a16:creationId xmlns:a16="http://schemas.microsoft.com/office/drawing/2014/main" id="{76CA9416-48CF-6163-700C-2073ADEA99D2}"/>
                </a:ext>
              </a:extLst>
            </p:cNvPr>
            <p:cNvSpPr>
              <a:spLocks/>
            </p:cNvSpPr>
            <p:nvPr/>
          </p:nvSpPr>
          <p:spPr>
            <a:xfrm rot="195572">
              <a:off x="6418070" y="1096157"/>
              <a:ext cx="288000" cy="288000"/>
            </a:xfrm>
            <a:prstGeom prst="ellipse">
              <a:avLst/>
            </a:prstGeom>
            <a:solidFill>
              <a:schemeClr val="accent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71" name="椭圆 170">
              <a:extLst>
                <a:ext uri="{FF2B5EF4-FFF2-40B4-BE49-F238E27FC236}">
                  <a16:creationId xmlns:a16="http://schemas.microsoft.com/office/drawing/2014/main" id="{870E28FE-C5F4-9D98-EC30-1F190F08594F}"/>
                </a:ext>
              </a:extLst>
            </p:cNvPr>
            <p:cNvSpPr>
              <a:spLocks/>
            </p:cNvSpPr>
            <p:nvPr/>
          </p:nvSpPr>
          <p:spPr>
            <a:xfrm rot="195572">
              <a:off x="8531497" y="1868340"/>
              <a:ext cx="288000" cy="288000"/>
            </a:xfrm>
            <a:prstGeom prst="ellipse">
              <a:avLst/>
            </a:prstGeom>
            <a:solidFill>
              <a:schemeClr val="accent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72" name="椭圆 171">
              <a:extLst>
                <a:ext uri="{FF2B5EF4-FFF2-40B4-BE49-F238E27FC236}">
                  <a16:creationId xmlns:a16="http://schemas.microsoft.com/office/drawing/2014/main" id="{C76C5EBB-3D15-B5D3-CAA5-4C8A06535AC7}"/>
                </a:ext>
              </a:extLst>
            </p:cNvPr>
            <p:cNvSpPr>
              <a:spLocks/>
            </p:cNvSpPr>
            <p:nvPr/>
          </p:nvSpPr>
          <p:spPr>
            <a:xfrm rot="195572">
              <a:off x="9975507" y="2949046"/>
              <a:ext cx="288000" cy="288000"/>
            </a:xfrm>
            <a:prstGeom prst="ellipse">
              <a:avLst/>
            </a:prstGeom>
            <a:solidFill>
              <a:schemeClr val="accent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sp>
        <p:nvSpPr>
          <p:cNvPr id="66" name="TextBox 1">
            <a:extLst>
              <a:ext uri="{FF2B5EF4-FFF2-40B4-BE49-F238E27FC236}">
                <a16:creationId xmlns:a16="http://schemas.microsoft.com/office/drawing/2014/main" id="{D897DD60-6851-0BB8-AB5E-9744E62C1947}"/>
              </a:ext>
            </a:extLst>
          </p:cNvPr>
          <p:cNvSpPr txBox="1"/>
          <p:nvPr/>
        </p:nvSpPr>
        <p:spPr>
          <a:xfrm>
            <a:off x="5240659" y="5313125"/>
            <a:ext cx="4455067" cy="307777"/>
          </a:xfrm>
          <a:prstGeom prst="rect">
            <a:avLst/>
          </a:prstGeom>
          <a:noFill/>
        </p:spPr>
        <p:txBody>
          <a:bodyPr wrap="none" rtlCol="0">
            <a:noAutofit/>
          </a:bodyPr>
          <a:lstStyle/>
          <a:p>
            <a:pPr algn="ct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目标规划是非常有必要的        有了目标才有考核的标准</a:t>
            </a:r>
            <a:endPar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Tree>
    <p:extLst>
      <p:ext uri="{BB962C8B-B14F-4D97-AF65-F5344CB8AC3E}">
        <p14:creationId xmlns:p14="http://schemas.microsoft.com/office/powerpoint/2010/main" val="3748191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400"/>
                                  </p:stCondLst>
                                  <p:childTnLst>
                                    <p:set>
                                      <p:cBhvr>
                                        <p:cTn id="6" dur="1" fill="hold">
                                          <p:stCondLst>
                                            <p:cond delay="0"/>
                                          </p:stCondLst>
                                        </p:cTn>
                                        <p:tgtEl>
                                          <p:spTgt spid="66"/>
                                        </p:tgtEl>
                                        <p:attrNameLst>
                                          <p:attrName>style.visibility</p:attrName>
                                        </p:attrNameLst>
                                      </p:cBhvr>
                                      <p:to>
                                        <p:strVal val="visible"/>
                                      </p:to>
                                    </p:set>
                                    <p:animEffect transition="in" filter="wipe(up)">
                                      <p:cBhvr>
                                        <p:cTn id="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文本框 41">
            <a:extLst>
              <a:ext uri="{FF2B5EF4-FFF2-40B4-BE49-F238E27FC236}">
                <a16:creationId xmlns:a16="http://schemas.microsoft.com/office/drawing/2014/main" id="{7AE34112-ED91-1067-593B-6260B6339664}"/>
              </a:ext>
            </a:extLst>
          </p:cNvPr>
          <p:cNvSpPr txBox="1"/>
          <p:nvPr/>
        </p:nvSpPr>
        <p:spPr>
          <a:xfrm>
            <a:off x="7559750" y="3113518"/>
            <a:ext cx="1240369" cy="435889"/>
          </a:xfrm>
          <a:prstGeom prst="rect">
            <a:avLst/>
          </a:prstGeom>
          <a:noFill/>
        </p:spPr>
        <p:txBody>
          <a:bodyPr wrap="square" rtlCol="0">
            <a:noAutofit/>
          </a:bodyPr>
          <a:lstStyle/>
          <a:p>
            <a:pPr>
              <a:lnSpc>
                <a:spcPct val="120000"/>
              </a:lnSpc>
            </a:pPr>
            <a:r>
              <a:rPr lang="zh-CN" altLang="en-US" sz="2000" b="1">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其他细节</a:t>
            </a:r>
          </a:p>
        </p:txBody>
      </p:sp>
      <p:sp>
        <p:nvSpPr>
          <p:cNvPr id="48" name="文本框 47">
            <a:extLst>
              <a:ext uri="{FF2B5EF4-FFF2-40B4-BE49-F238E27FC236}">
                <a16:creationId xmlns:a16="http://schemas.microsoft.com/office/drawing/2014/main" id="{F4F7A8C3-EA87-4701-BFE3-4F902DFF2350}"/>
              </a:ext>
            </a:extLst>
          </p:cNvPr>
          <p:cNvSpPr txBox="1"/>
          <p:nvPr/>
        </p:nvSpPr>
        <p:spPr>
          <a:xfrm>
            <a:off x="7559750" y="3629702"/>
            <a:ext cx="1240369" cy="333489"/>
          </a:xfrm>
          <a:prstGeom prst="rect">
            <a:avLst/>
          </a:prstGeom>
          <a:noFill/>
        </p:spPr>
        <p:txBody>
          <a:bodyPr wrap="square" rtlCol="0">
            <a:noAutofit/>
          </a:bodyPr>
          <a:lstStyle/>
          <a:p>
            <a:pPr>
              <a:lnSpc>
                <a:spcPct val="120000"/>
              </a:lnSpc>
            </a:pP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爱好学习</a:t>
            </a:r>
          </a:p>
        </p:txBody>
      </p:sp>
      <p:sp>
        <p:nvSpPr>
          <p:cNvPr id="39" name="文本框 38">
            <a:extLst>
              <a:ext uri="{FF2B5EF4-FFF2-40B4-BE49-F238E27FC236}">
                <a16:creationId xmlns:a16="http://schemas.microsoft.com/office/drawing/2014/main" id="{694D1CA8-1CA6-C8C2-D681-6F3A8DD0E8C7}"/>
              </a:ext>
            </a:extLst>
          </p:cNvPr>
          <p:cNvSpPr txBox="1"/>
          <p:nvPr/>
        </p:nvSpPr>
        <p:spPr>
          <a:xfrm>
            <a:off x="2941620" y="3121230"/>
            <a:ext cx="720725" cy="435889"/>
          </a:xfrm>
          <a:prstGeom prst="rect">
            <a:avLst/>
          </a:prstGeom>
          <a:noFill/>
        </p:spPr>
        <p:txBody>
          <a:bodyPr wrap="square" rtlCol="0">
            <a:noAutofit/>
          </a:bodyPr>
          <a:lstStyle/>
          <a:p>
            <a:pPr>
              <a:lnSpc>
                <a:spcPct val="120000"/>
              </a:lnSpc>
            </a:pPr>
            <a:r>
              <a:rPr lang="zh-CN" altLang="en-US" sz="2000" b="1">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爱好</a:t>
            </a:r>
          </a:p>
        </p:txBody>
      </p:sp>
      <p:sp>
        <p:nvSpPr>
          <p:cNvPr id="49" name="文本框 48">
            <a:extLst>
              <a:ext uri="{FF2B5EF4-FFF2-40B4-BE49-F238E27FC236}">
                <a16:creationId xmlns:a16="http://schemas.microsoft.com/office/drawing/2014/main" id="{473B8DA5-3477-FC00-D36E-D971FB3903BC}"/>
              </a:ext>
            </a:extLst>
          </p:cNvPr>
          <p:cNvSpPr txBox="1"/>
          <p:nvPr/>
        </p:nvSpPr>
        <p:spPr>
          <a:xfrm>
            <a:off x="2975376" y="3629651"/>
            <a:ext cx="2830492" cy="850554"/>
          </a:xfrm>
          <a:prstGeom prst="rect">
            <a:avLst/>
          </a:prstGeom>
          <a:noFill/>
        </p:spPr>
        <p:txBody>
          <a:bodyPr wrap="square" rtlCol="0">
            <a:noAutofit/>
          </a:bodyPr>
          <a:lstStyle/>
          <a:p>
            <a:pPr>
              <a:lnSpc>
                <a:spcPct val="120000"/>
              </a:lnSpc>
            </a:pP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篮球 </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足球</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漫画</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哲学</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音乐</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美食</a:t>
            </a:r>
            <a:endPar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nSpc>
                <a:spcPct val="120000"/>
              </a:lnSpc>
            </a:pP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 </a:t>
            </a:r>
          </a:p>
          <a:p>
            <a:pPr>
              <a:lnSpc>
                <a:spcPct val="120000"/>
              </a:lnSpc>
            </a:pPr>
            <a:endPar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5" name="文本框 44">
            <a:extLst>
              <a:ext uri="{FF2B5EF4-FFF2-40B4-BE49-F238E27FC236}">
                <a16:creationId xmlns:a16="http://schemas.microsoft.com/office/drawing/2014/main" id="{DD9CDCE3-10DA-9372-B50B-C68DD2E655AB}"/>
              </a:ext>
            </a:extLst>
          </p:cNvPr>
          <p:cNvSpPr txBox="1"/>
          <p:nvPr/>
        </p:nvSpPr>
        <p:spPr>
          <a:xfrm>
            <a:off x="2934572" y="4467995"/>
            <a:ext cx="720725" cy="435889"/>
          </a:xfrm>
          <a:prstGeom prst="rect">
            <a:avLst/>
          </a:prstGeom>
          <a:noFill/>
        </p:spPr>
        <p:txBody>
          <a:bodyPr wrap="square" rtlCol="0">
            <a:noAutofit/>
          </a:bodyPr>
          <a:lstStyle/>
          <a:p>
            <a:pPr>
              <a:lnSpc>
                <a:spcPct val="120000"/>
              </a:lnSpc>
            </a:pPr>
            <a:r>
              <a:rPr lang="zh-CN" altLang="en-US" sz="2000" b="1">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电话</a:t>
            </a:r>
          </a:p>
        </p:txBody>
      </p:sp>
      <p:sp>
        <p:nvSpPr>
          <p:cNvPr id="52" name="文本框 51">
            <a:extLst>
              <a:ext uri="{FF2B5EF4-FFF2-40B4-BE49-F238E27FC236}">
                <a16:creationId xmlns:a16="http://schemas.microsoft.com/office/drawing/2014/main" id="{7E5114B5-7655-FAD2-340B-74EE1D258A59}"/>
              </a:ext>
            </a:extLst>
          </p:cNvPr>
          <p:cNvSpPr txBox="1"/>
          <p:nvPr/>
        </p:nvSpPr>
        <p:spPr>
          <a:xfrm>
            <a:off x="2941620" y="4909879"/>
            <a:ext cx="1889125" cy="333489"/>
          </a:xfrm>
          <a:prstGeom prst="rect">
            <a:avLst/>
          </a:prstGeom>
          <a:noFill/>
        </p:spPr>
        <p:txBody>
          <a:bodyPr wrap="square" rtlCol="0">
            <a:noAutofit/>
          </a:bodyPr>
          <a:lstStyle/>
          <a:p>
            <a:pPr>
              <a:lnSpc>
                <a:spcPct val="120000"/>
              </a:lnSpc>
            </a:pP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188XXX00088</a:t>
            </a:r>
            <a:endPar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6" name="文本框 45">
            <a:extLst>
              <a:ext uri="{FF2B5EF4-FFF2-40B4-BE49-F238E27FC236}">
                <a16:creationId xmlns:a16="http://schemas.microsoft.com/office/drawing/2014/main" id="{8330AD7C-37E6-4DF1-9F33-7A39D5E41F4F}"/>
              </a:ext>
            </a:extLst>
          </p:cNvPr>
          <p:cNvSpPr txBox="1"/>
          <p:nvPr/>
        </p:nvSpPr>
        <p:spPr>
          <a:xfrm>
            <a:off x="7559750" y="4457228"/>
            <a:ext cx="1205176" cy="435889"/>
          </a:xfrm>
          <a:prstGeom prst="rect">
            <a:avLst/>
          </a:prstGeom>
          <a:noFill/>
        </p:spPr>
        <p:txBody>
          <a:bodyPr wrap="square" rtlCol="0">
            <a:noAutofit/>
          </a:bodyPr>
          <a:lstStyle/>
          <a:p>
            <a:pPr>
              <a:lnSpc>
                <a:spcPct val="120000"/>
              </a:lnSpc>
            </a:pPr>
            <a:r>
              <a:rPr lang="zh-CN" altLang="en-US" sz="2000" b="1">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电子邮箱</a:t>
            </a:r>
          </a:p>
        </p:txBody>
      </p:sp>
      <p:sp>
        <p:nvSpPr>
          <p:cNvPr id="54" name="文本框 53">
            <a:extLst>
              <a:ext uri="{FF2B5EF4-FFF2-40B4-BE49-F238E27FC236}">
                <a16:creationId xmlns:a16="http://schemas.microsoft.com/office/drawing/2014/main" id="{8AEEAB6C-6830-BEAE-CBE8-E8F4A4227136}"/>
              </a:ext>
            </a:extLst>
          </p:cNvPr>
          <p:cNvSpPr txBox="1"/>
          <p:nvPr/>
        </p:nvSpPr>
        <p:spPr>
          <a:xfrm>
            <a:off x="7550678" y="4900631"/>
            <a:ext cx="3413125" cy="333489"/>
          </a:xfrm>
          <a:prstGeom prst="rect">
            <a:avLst/>
          </a:prstGeom>
          <a:noFill/>
        </p:spPr>
        <p:txBody>
          <a:bodyPr wrap="square" rtlCol="0">
            <a:noAutofit/>
          </a:bodyPr>
          <a:lstStyle/>
          <a:p>
            <a:pPr>
              <a:lnSpc>
                <a:spcPct val="120000"/>
              </a:lnSpc>
            </a:pP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188XXX00088@XX.XXX</a:t>
            </a:r>
            <a:endPar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3" name="文本框 52">
            <a:extLst>
              <a:ext uri="{FF2B5EF4-FFF2-40B4-BE49-F238E27FC236}">
                <a16:creationId xmlns:a16="http://schemas.microsoft.com/office/drawing/2014/main" id="{52CEAB0A-C9F2-7E8A-4EBF-624FE89B6D11}"/>
              </a:ext>
            </a:extLst>
          </p:cNvPr>
          <p:cNvSpPr txBox="1"/>
          <p:nvPr/>
        </p:nvSpPr>
        <p:spPr>
          <a:xfrm>
            <a:off x="6193390" y="6238395"/>
            <a:ext cx="2092707" cy="369332"/>
          </a:xfrm>
          <a:prstGeom prst="rect">
            <a:avLst/>
          </a:prstGeom>
          <a:noFill/>
        </p:spPr>
        <p:txBody>
          <a:bodyPr wrap="square" rtlCol="0">
            <a:noAutofit/>
          </a:bodyPr>
          <a:lstStyle/>
          <a:p>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3" name="直角三角形 92">
            <a:extLst>
              <a:ext uri="{FF2B5EF4-FFF2-40B4-BE49-F238E27FC236}">
                <a16:creationId xmlns:a16="http://schemas.microsoft.com/office/drawing/2014/main" id="{F562023A-C5BA-DC2D-AB0C-05CBFFA488DC}"/>
              </a:ext>
            </a:extLst>
          </p:cNvPr>
          <p:cNvSpPr/>
          <p:nvPr/>
        </p:nvSpPr>
        <p:spPr>
          <a:xfrm>
            <a:off x="2478116" y="5685966"/>
            <a:ext cx="9713883" cy="1172034"/>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4" name="直角三角形 93">
            <a:extLst>
              <a:ext uri="{FF2B5EF4-FFF2-40B4-BE49-F238E27FC236}">
                <a16:creationId xmlns:a16="http://schemas.microsoft.com/office/drawing/2014/main" id="{146898D5-7DB6-5EF3-CA5B-93E44944A1A6}"/>
              </a:ext>
            </a:extLst>
          </p:cNvPr>
          <p:cNvSpPr/>
          <p:nvPr/>
        </p:nvSpPr>
        <p:spPr>
          <a:xfrm flipH="1" flipV="1">
            <a:off x="2274578" y="-21175"/>
            <a:ext cx="9917356" cy="1275844"/>
          </a:xfrm>
          <a:prstGeom prst="rtTriangle">
            <a:avLst/>
          </a:prstGeom>
          <a:solidFill>
            <a:srgbClr val="F1A7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accent3"/>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8" name="文本框 37">
            <a:extLst>
              <a:ext uri="{FF2B5EF4-FFF2-40B4-BE49-F238E27FC236}">
                <a16:creationId xmlns:a16="http://schemas.microsoft.com/office/drawing/2014/main" id="{12A04BEB-80DA-9322-F128-DF3FF1DF8EBF}"/>
              </a:ext>
            </a:extLst>
          </p:cNvPr>
          <p:cNvSpPr txBox="1"/>
          <p:nvPr/>
        </p:nvSpPr>
        <p:spPr>
          <a:xfrm>
            <a:off x="2947760" y="622887"/>
            <a:ext cx="1627605" cy="923330"/>
          </a:xfrm>
          <a:prstGeom prst="rect">
            <a:avLst/>
          </a:prstGeom>
          <a:noFill/>
        </p:spPr>
        <p:txBody>
          <a:bodyPr wrap="square" rtlCol="0">
            <a:noAutofit/>
          </a:bodyPr>
          <a:lstStyle/>
          <a:p>
            <a:r>
              <a:rPr lang="zh-CN" altLang="en-US" sz="2000" b="1">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关于我</a:t>
            </a:r>
            <a:r>
              <a:rPr lang="en-US" altLang="zh-CN" sz="2000" b="1">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 </a:t>
            </a:r>
          </a:p>
          <a:p>
            <a:pPr algn="just"/>
            <a:endParaRPr lang="en-US" altLang="zh-CN">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endParaRPr lang="zh-CN" altLang="en-US" sz="16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2" name="文本框 91">
            <a:extLst>
              <a:ext uri="{FF2B5EF4-FFF2-40B4-BE49-F238E27FC236}">
                <a16:creationId xmlns:a16="http://schemas.microsoft.com/office/drawing/2014/main" id="{60B43119-25A8-B8A4-0152-B88AB542FDEE}"/>
              </a:ext>
            </a:extLst>
          </p:cNvPr>
          <p:cNvSpPr txBox="1"/>
          <p:nvPr/>
        </p:nvSpPr>
        <p:spPr>
          <a:xfrm>
            <a:off x="2941620" y="785297"/>
            <a:ext cx="6788548" cy="1921616"/>
          </a:xfrm>
          <a:prstGeom prst="rect">
            <a:avLst/>
          </a:prstGeom>
          <a:noFill/>
        </p:spPr>
        <p:txBody>
          <a:bodyPr wrap="square" rtlCol="0">
            <a:noAutofit/>
          </a:bodyPr>
          <a:lstStyle/>
          <a:p>
            <a:pPr algn="just">
              <a:lnSpc>
                <a:spcPct val="120000"/>
              </a:lnSpc>
            </a:pPr>
            <a:endParaRPr lang="en-US" altLang="zh-CN" sz="16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just">
              <a:lnSpc>
                <a:spcPct val="120000"/>
              </a:lnSpc>
            </a:pP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来自</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x</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市</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 </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出生</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x</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年</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X</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月毕业于</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xx</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大学的</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x</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专业。</a:t>
            </a:r>
          </a:p>
          <a:p>
            <a:pPr algn="just">
              <a:lnSpc>
                <a:spcPct val="120000"/>
              </a:lnSpc>
            </a:pP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本人性格开朗，善于微笑，长于交际，会简单日语及芭蕾舞。我相信，这一切将成为我工作的财富我在很久就注意到贵公司，贵公司无疑是</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x</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行业中的姣姣者。如果有幸获聘，本人将以为公司创造利益贡献自己的努力。真诚做好每一件事，和同事们团结奋斗勤奋工作，加强学习，不断进步！</a:t>
            </a:r>
          </a:p>
          <a:p>
            <a:pPr>
              <a:lnSpc>
                <a:spcPct val="120000"/>
              </a:lnSpc>
            </a:pPr>
            <a:endPar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60" name="图片占位符 25" descr="小孩在吃东西&#10;&#10;描述已自动生成">
            <a:extLst>
              <a:ext uri="{FF2B5EF4-FFF2-40B4-BE49-F238E27FC236}">
                <a16:creationId xmlns:a16="http://schemas.microsoft.com/office/drawing/2014/main" id="{D1174370-88D3-F01B-CA35-BE900115B885}"/>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spTree>
    <p:extLst>
      <p:ext uri="{BB962C8B-B14F-4D97-AF65-F5344CB8AC3E}">
        <p14:creationId xmlns:p14="http://schemas.microsoft.com/office/powerpoint/2010/main" val="4463656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8" name="任意多边形: 形状 77">
            <a:extLst>
              <a:ext uri="{FF2B5EF4-FFF2-40B4-BE49-F238E27FC236}">
                <a16:creationId xmlns:a16="http://schemas.microsoft.com/office/drawing/2014/main" id="{DF176E3C-172E-0EA8-DECC-E31D5E821360}"/>
              </a:ext>
            </a:extLst>
          </p:cNvPr>
          <p:cNvSpPr/>
          <p:nvPr/>
        </p:nvSpPr>
        <p:spPr>
          <a:xfrm>
            <a:off x="9982936" y="0"/>
            <a:ext cx="2322547" cy="6879175"/>
          </a:xfrm>
          <a:custGeom>
            <a:avLst/>
            <a:gdLst>
              <a:gd name="connsiteX0" fmla="*/ 0 w 2322547"/>
              <a:gd name="connsiteY0" fmla="*/ 0 h 6879175"/>
              <a:gd name="connsiteX1" fmla="*/ 2322547 w 2322547"/>
              <a:gd name="connsiteY1" fmla="*/ 0 h 6879175"/>
              <a:gd name="connsiteX2" fmla="*/ 2322547 w 2322547"/>
              <a:gd name="connsiteY2" fmla="*/ 6879175 h 6879175"/>
              <a:gd name="connsiteX3" fmla="*/ 0 w 2322547"/>
              <a:gd name="connsiteY3" fmla="*/ 6879175 h 6879175"/>
            </a:gdLst>
            <a:ahLst/>
            <a:cxnLst>
              <a:cxn ang="0">
                <a:pos x="connsiteX0" y="connsiteY0"/>
              </a:cxn>
              <a:cxn ang="0">
                <a:pos x="connsiteX1" y="connsiteY1"/>
              </a:cxn>
              <a:cxn ang="0">
                <a:pos x="connsiteX2" y="connsiteY2"/>
              </a:cxn>
              <a:cxn ang="0">
                <a:pos x="connsiteX3" y="connsiteY3"/>
              </a:cxn>
            </a:cxnLst>
            <a:rect l="l" t="t" r="r" b="b"/>
            <a:pathLst>
              <a:path w="2322547" h="6879175">
                <a:moveTo>
                  <a:pt x="0" y="0"/>
                </a:moveTo>
                <a:lnTo>
                  <a:pt x="2322547" y="0"/>
                </a:lnTo>
                <a:lnTo>
                  <a:pt x="2322547" y="6879175"/>
                </a:lnTo>
                <a:lnTo>
                  <a:pt x="0" y="687917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3" name="箭头: 五边形 42">
            <a:extLst>
              <a:ext uri="{FF2B5EF4-FFF2-40B4-BE49-F238E27FC236}">
                <a16:creationId xmlns:a16="http://schemas.microsoft.com/office/drawing/2014/main" id="{473DC420-2FBD-2415-2451-7F25BBCE7BAB}"/>
              </a:ext>
            </a:extLst>
          </p:cNvPr>
          <p:cNvSpPr/>
          <p:nvPr/>
        </p:nvSpPr>
        <p:spPr>
          <a:xfrm>
            <a:off x="3649489" y="0"/>
            <a:ext cx="6989529" cy="6879175"/>
          </a:xfrm>
          <a:prstGeom prst="homePlate">
            <a:avLst>
              <a:gd name="adj" fmla="val 34039"/>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1" name="箭头: 五边形 40">
            <a:extLst>
              <a:ext uri="{FF2B5EF4-FFF2-40B4-BE49-F238E27FC236}">
                <a16:creationId xmlns:a16="http://schemas.microsoft.com/office/drawing/2014/main" id="{4B914B2B-8AE8-E993-B25B-EEBE72BFA3FC}"/>
              </a:ext>
            </a:extLst>
          </p:cNvPr>
          <p:cNvSpPr/>
          <p:nvPr/>
        </p:nvSpPr>
        <p:spPr>
          <a:xfrm>
            <a:off x="5136364" y="0"/>
            <a:ext cx="6989529" cy="6879175"/>
          </a:xfrm>
          <a:prstGeom prst="homePlate">
            <a:avLst>
              <a:gd name="adj" fmla="val 34039"/>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2" name="箭头: 五边形 41">
            <a:extLst>
              <a:ext uri="{FF2B5EF4-FFF2-40B4-BE49-F238E27FC236}">
                <a16:creationId xmlns:a16="http://schemas.microsoft.com/office/drawing/2014/main" id="{DC61DE00-1135-6769-0E00-7BE7BDF6342E}"/>
              </a:ext>
            </a:extLst>
          </p:cNvPr>
          <p:cNvSpPr/>
          <p:nvPr/>
        </p:nvSpPr>
        <p:spPr>
          <a:xfrm>
            <a:off x="6162863" y="0"/>
            <a:ext cx="6033820" cy="6901178"/>
          </a:xfrm>
          <a:prstGeom prst="homePlate">
            <a:avLst>
              <a:gd name="adj" fmla="val 375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3" name="文本框 52">
            <a:extLst>
              <a:ext uri="{FF2B5EF4-FFF2-40B4-BE49-F238E27FC236}">
                <a16:creationId xmlns:a16="http://schemas.microsoft.com/office/drawing/2014/main" id="{52CEAB0A-C9F2-7E8A-4EBF-624FE89B6D11}"/>
              </a:ext>
            </a:extLst>
          </p:cNvPr>
          <p:cNvSpPr txBox="1"/>
          <p:nvPr/>
        </p:nvSpPr>
        <p:spPr>
          <a:xfrm>
            <a:off x="6193390" y="6238395"/>
            <a:ext cx="2092707" cy="369332"/>
          </a:xfrm>
          <a:prstGeom prst="rect">
            <a:avLst/>
          </a:prstGeom>
          <a:noFill/>
        </p:spPr>
        <p:txBody>
          <a:bodyPr wrap="square" rtlCol="0">
            <a:noAutofit/>
          </a:bodyPr>
          <a:lstStyle/>
          <a:p>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 name="箭头: 五边形 7">
            <a:extLst>
              <a:ext uri="{FF2B5EF4-FFF2-40B4-BE49-F238E27FC236}">
                <a16:creationId xmlns:a16="http://schemas.microsoft.com/office/drawing/2014/main" id="{8D76CF29-D41F-25C0-684E-648D7CA535E3}"/>
              </a:ext>
            </a:extLst>
          </p:cNvPr>
          <p:cNvSpPr/>
          <p:nvPr/>
        </p:nvSpPr>
        <p:spPr>
          <a:xfrm>
            <a:off x="2476498" y="0"/>
            <a:ext cx="6989529" cy="6879175"/>
          </a:xfrm>
          <a:prstGeom prst="homePlate">
            <a:avLst>
              <a:gd name="adj" fmla="val 34039"/>
            </a:avLst>
          </a:prstGeom>
          <a:blipFill>
            <a:blip r:embed="rId4" cstate="screen">
              <a:alphaModFix/>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tretch>
              <a:fillRect l="27564" t="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6" name="TextBox 8">
            <a:extLst>
              <a:ext uri="{FF2B5EF4-FFF2-40B4-BE49-F238E27FC236}">
                <a16:creationId xmlns:a16="http://schemas.microsoft.com/office/drawing/2014/main" id="{206FE39D-E143-4D19-745B-79C436C68DCB}"/>
              </a:ext>
            </a:extLst>
          </p:cNvPr>
          <p:cNvSpPr>
            <a:spLocks noChangeArrowheads="1"/>
          </p:cNvSpPr>
          <p:nvPr/>
        </p:nvSpPr>
        <p:spPr bwMode="auto">
          <a:xfrm>
            <a:off x="2725972" y="3936721"/>
            <a:ext cx="20338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ctr">
              <a:buFont typeface="Arial" pitchFamily="34" charset="0"/>
              <a:buNone/>
            </a:pPr>
            <a:endParaRPr lang="zh-CN" altLang="en-US" sz="6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4" name="任意多边形: 形状 73">
            <a:extLst>
              <a:ext uri="{FF2B5EF4-FFF2-40B4-BE49-F238E27FC236}">
                <a16:creationId xmlns:a16="http://schemas.microsoft.com/office/drawing/2014/main" id="{B96601DE-FBEA-83DD-001D-43ABEB88B541}"/>
              </a:ext>
            </a:extLst>
          </p:cNvPr>
          <p:cNvSpPr/>
          <p:nvPr/>
        </p:nvSpPr>
        <p:spPr>
          <a:xfrm>
            <a:off x="2366369" y="0"/>
            <a:ext cx="4645094" cy="6879175"/>
          </a:xfrm>
          <a:custGeom>
            <a:avLst/>
            <a:gdLst>
              <a:gd name="connsiteX0" fmla="*/ 0 w 4645094"/>
              <a:gd name="connsiteY0" fmla="*/ 0 h 6879175"/>
              <a:gd name="connsiteX1" fmla="*/ 2377886 w 4645094"/>
              <a:gd name="connsiteY1" fmla="*/ 0 h 6879175"/>
              <a:gd name="connsiteX2" fmla="*/ 4645094 w 4645094"/>
              <a:gd name="connsiteY2" fmla="*/ 3439588 h 6879175"/>
              <a:gd name="connsiteX3" fmla="*/ 2377886 w 4645094"/>
              <a:gd name="connsiteY3" fmla="*/ 6879175 h 6879175"/>
              <a:gd name="connsiteX4" fmla="*/ 0 w 4645094"/>
              <a:gd name="connsiteY4" fmla="*/ 6879175 h 6879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5094" h="6879175">
                <a:moveTo>
                  <a:pt x="0" y="0"/>
                </a:moveTo>
                <a:lnTo>
                  <a:pt x="2377886" y="0"/>
                </a:lnTo>
                <a:lnTo>
                  <a:pt x="4645094" y="3439588"/>
                </a:lnTo>
                <a:lnTo>
                  <a:pt x="2377886" y="6879175"/>
                </a:lnTo>
                <a:lnTo>
                  <a:pt x="0" y="6879175"/>
                </a:lnTo>
                <a:close/>
              </a:path>
            </a:pathLst>
          </a:custGeom>
          <a:solidFill>
            <a:schemeClr val="accent3">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3" name="图片占位符 25" descr="小孩在吃东西&#10;&#10;描述已自动生成">
            <a:extLst>
              <a:ext uri="{FF2B5EF4-FFF2-40B4-BE49-F238E27FC236}">
                <a16:creationId xmlns:a16="http://schemas.microsoft.com/office/drawing/2014/main" id="{7C733074-402B-0B28-DCCA-E3B61ED5572F}"/>
              </a:ext>
            </a:extLst>
          </p:cNvPr>
          <p:cNvPicPr>
            <a:picLocks noChangeAspect="1"/>
          </p:cNvPicPr>
          <p:nvPr/>
        </p:nvPicPr>
        <p:blipFill>
          <a:blip r:embed="rId6" cstate="screen">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sp>
        <p:nvSpPr>
          <p:cNvPr id="7" name="文本框 6">
            <a:extLst>
              <a:ext uri="{FF2B5EF4-FFF2-40B4-BE49-F238E27FC236}">
                <a16:creationId xmlns:a16="http://schemas.microsoft.com/office/drawing/2014/main" id="{FE5BB41E-D0C6-2FE3-9012-0DB2B8B19D74}"/>
              </a:ext>
            </a:extLst>
          </p:cNvPr>
          <p:cNvSpPr txBox="1"/>
          <p:nvPr/>
        </p:nvSpPr>
        <p:spPr>
          <a:xfrm>
            <a:off x="8085666" y="4800600"/>
            <a:ext cx="914400" cy="914400"/>
          </a:xfrm>
          <a:prstGeom prst="rect">
            <a:avLst/>
          </a:prstGeom>
          <a:noFill/>
        </p:spPr>
        <p:txBody>
          <a:bodyPr wrap="square" rtlCol="0">
            <a:noAutofit/>
          </a:bodyPr>
          <a:lstStyle/>
          <a:p>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4" name="组合 3">
            <a:extLst>
              <a:ext uri="{FF2B5EF4-FFF2-40B4-BE49-F238E27FC236}">
                <a16:creationId xmlns:a16="http://schemas.microsoft.com/office/drawing/2014/main" id="{EF10C805-5C5E-2631-6005-FED62EE925F3}"/>
              </a:ext>
            </a:extLst>
          </p:cNvPr>
          <p:cNvGrpSpPr/>
          <p:nvPr/>
        </p:nvGrpSpPr>
        <p:grpSpPr>
          <a:xfrm>
            <a:off x="7346527" y="2813592"/>
            <a:ext cx="1540807" cy="1202675"/>
            <a:chOff x="7346527" y="2813592"/>
            <a:chExt cx="1540807" cy="1202675"/>
          </a:xfrm>
        </p:grpSpPr>
        <p:sp>
          <p:nvSpPr>
            <p:cNvPr id="62" name="文本框 14">
              <a:extLst>
                <a:ext uri="{FF2B5EF4-FFF2-40B4-BE49-F238E27FC236}">
                  <a16:creationId xmlns:a16="http://schemas.microsoft.com/office/drawing/2014/main" id="{A00C1AD3-1C17-C2A3-57CE-13E2B1940482}"/>
                </a:ext>
              </a:extLst>
            </p:cNvPr>
            <p:cNvSpPr txBox="1">
              <a:spLocks noChangeArrowheads="1"/>
            </p:cNvSpPr>
            <p:nvPr/>
          </p:nvSpPr>
          <p:spPr bwMode="auto">
            <a:xfrm>
              <a:off x="7413957" y="2813592"/>
              <a:ext cx="9300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a:solidFill>
                    <a:schemeClr val="accent2">
                      <a:lumMod val="60000"/>
                      <a:lumOff val="40000"/>
                    </a:schemeClr>
                  </a:solidFill>
                  <a:latin typeface="思源黑体 CN Light" panose="020B0300000000000000" pitchFamily="34" charset="-122"/>
                  <a:ea typeface="思源黑体 CN Heavy" panose="020B0A00000000000000" pitchFamily="34" charset="-122"/>
                  <a:cs typeface="Aharoni" pitchFamily="2" charset="-79"/>
                  <a:sym typeface="思源黑体 CN Light" panose="020B0300000000000000" pitchFamily="34" charset="-122"/>
                </a:rPr>
                <a:t>Step 2</a:t>
              </a:r>
              <a:endParaRPr lang="zh-CN" altLang="en-US" dirty="0">
                <a:solidFill>
                  <a:schemeClr val="accent2">
                    <a:lumMod val="60000"/>
                    <a:lumOff val="40000"/>
                  </a:schemeClr>
                </a:solidFill>
                <a:latin typeface="思源黑体 CN Light" panose="020B0300000000000000" pitchFamily="34" charset="-122"/>
                <a:ea typeface="思源黑体 CN Heavy" panose="020B0A00000000000000" pitchFamily="34" charset="-122"/>
                <a:cs typeface="Aharoni" pitchFamily="2" charset="-79"/>
                <a:sym typeface="思源黑体 CN Light" panose="020B0300000000000000" pitchFamily="34" charset="-122"/>
              </a:endParaRPr>
            </a:p>
          </p:txBody>
        </p:sp>
        <p:sp>
          <p:nvSpPr>
            <p:cNvPr id="69" name="TextBox 26">
              <a:extLst>
                <a:ext uri="{FF2B5EF4-FFF2-40B4-BE49-F238E27FC236}">
                  <a16:creationId xmlns:a16="http://schemas.microsoft.com/office/drawing/2014/main" id="{E2D6C0D1-BA53-34C2-FD81-A3FAC53215CC}"/>
                </a:ext>
              </a:extLst>
            </p:cNvPr>
            <p:cNvSpPr txBox="1"/>
            <p:nvPr/>
          </p:nvSpPr>
          <p:spPr>
            <a:xfrm>
              <a:off x="7346527" y="3616157"/>
              <a:ext cx="1540807" cy="400110"/>
            </a:xfrm>
            <a:prstGeom prst="rect">
              <a:avLst/>
            </a:prstGeom>
            <a:noFill/>
          </p:spPr>
          <p:txBody>
            <a:bodyPr wrap="none" rtlCol="0">
              <a:noAutofit/>
            </a:bodyPr>
            <a:lstStyle/>
            <a:p>
              <a:pPr algn="ctr"/>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 二季度完成</a:t>
              </a:r>
              <a:endPar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0" name="TextBox 26">
              <a:extLst>
                <a:ext uri="{FF2B5EF4-FFF2-40B4-BE49-F238E27FC236}">
                  <a16:creationId xmlns:a16="http://schemas.microsoft.com/office/drawing/2014/main" id="{A1A588AF-18B3-28F6-0120-CAC9742A754E}"/>
                </a:ext>
              </a:extLst>
            </p:cNvPr>
            <p:cNvSpPr txBox="1"/>
            <p:nvPr/>
          </p:nvSpPr>
          <p:spPr>
            <a:xfrm>
              <a:off x="7422633" y="3150106"/>
              <a:ext cx="1088761" cy="584775"/>
            </a:xfrm>
            <a:prstGeom prst="rect">
              <a:avLst/>
            </a:prstGeom>
            <a:noFill/>
          </p:spPr>
          <p:txBody>
            <a:bodyPr wrap="none" rtlCol="0">
              <a:noAutofit/>
            </a:bodyPr>
            <a:lstStyle/>
            <a:p>
              <a:pPr algn="ctr"/>
              <a:r>
                <a:rPr lang="en-US" altLang="zh-CN" sz="32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35%</a:t>
              </a:r>
              <a:endParaRPr lang="zh-CN" altLang="en-US" sz="32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5" name="组合 4">
            <a:extLst>
              <a:ext uri="{FF2B5EF4-FFF2-40B4-BE49-F238E27FC236}">
                <a16:creationId xmlns:a16="http://schemas.microsoft.com/office/drawing/2014/main" id="{C93C9C8D-E0E6-9DD1-C257-1B3066684A1C}"/>
              </a:ext>
            </a:extLst>
          </p:cNvPr>
          <p:cNvGrpSpPr/>
          <p:nvPr/>
        </p:nvGrpSpPr>
        <p:grpSpPr>
          <a:xfrm>
            <a:off x="9994968" y="2813592"/>
            <a:ext cx="1540807" cy="1202675"/>
            <a:chOff x="9994968" y="2813592"/>
            <a:chExt cx="1540807" cy="1202675"/>
          </a:xfrm>
        </p:grpSpPr>
        <p:sp>
          <p:nvSpPr>
            <p:cNvPr id="71" name="文本框 14">
              <a:extLst>
                <a:ext uri="{FF2B5EF4-FFF2-40B4-BE49-F238E27FC236}">
                  <a16:creationId xmlns:a16="http://schemas.microsoft.com/office/drawing/2014/main" id="{175E11CE-120A-E8F4-D8BB-0D4303CCC34F}"/>
                </a:ext>
              </a:extLst>
            </p:cNvPr>
            <p:cNvSpPr txBox="1">
              <a:spLocks noChangeArrowheads="1"/>
            </p:cNvSpPr>
            <p:nvPr/>
          </p:nvSpPr>
          <p:spPr bwMode="auto">
            <a:xfrm>
              <a:off x="10062398" y="2813592"/>
              <a:ext cx="9300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a:solidFill>
                    <a:schemeClr val="accent2">
                      <a:lumMod val="60000"/>
                      <a:lumOff val="40000"/>
                    </a:schemeClr>
                  </a:solidFill>
                  <a:latin typeface="思源黑体 CN Light" panose="020B0300000000000000" pitchFamily="34" charset="-122"/>
                  <a:ea typeface="思源黑体 CN Heavy" panose="020B0A00000000000000" pitchFamily="34" charset="-122"/>
                  <a:cs typeface="Aharoni" pitchFamily="2" charset="-79"/>
                  <a:sym typeface="思源黑体 CN Light" panose="020B0300000000000000" pitchFamily="34" charset="-122"/>
                </a:rPr>
                <a:t>Step 3</a:t>
              </a:r>
              <a:endParaRPr lang="zh-CN" altLang="en-US" dirty="0">
                <a:solidFill>
                  <a:schemeClr val="accent2">
                    <a:lumMod val="60000"/>
                    <a:lumOff val="40000"/>
                  </a:schemeClr>
                </a:solidFill>
                <a:latin typeface="思源黑体 CN Light" panose="020B0300000000000000" pitchFamily="34" charset="-122"/>
                <a:ea typeface="思源黑体 CN Heavy" panose="020B0A00000000000000" pitchFamily="34" charset="-122"/>
                <a:cs typeface="Aharoni" pitchFamily="2" charset="-79"/>
                <a:sym typeface="思源黑体 CN Light" panose="020B0300000000000000" pitchFamily="34" charset="-122"/>
              </a:endParaRPr>
            </a:p>
          </p:txBody>
        </p:sp>
        <p:sp>
          <p:nvSpPr>
            <p:cNvPr id="72" name="TextBox 26">
              <a:extLst>
                <a:ext uri="{FF2B5EF4-FFF2-40B4-BE49-F238E27FC236}">
                  <a16:creationId xmlns:a16="http://schemas.microsoft.com/office/drawing/2014/main" id="{3F3AA9BB-38E3-C976-849C-99E6C73D7CF6}"/>
                </a:ext>
              </a:extLst>
            </p:cNvPr>
            <p:cNvSpPr txBox="1"/>
            <p:nvPr/>
          </p:nvSpPr>
          <p:spPr>
            <a:xfrm>
              <a:off x="9994968" y="3616157"/>
              <a:ext cx="1540807" cy="400110"/>
            </a:xfrm>
            <a:prstGeom prst="rect">
              <a:avLst/>
            </a:prstGeom>
            <a:noFill/>
          </p:spPr>
          <p:txBody>
            <a:bodyPr wrap="none" rtlCol="0">
              <a:noAutofit/>
            </a:bodyPr>
            <a:lstStyle/>
            <a:p>
              <a:pPr algn="ctr"/>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 二季度完成</a:t>
              </a:r>
              <a:endPar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3" name="TextBox 26">
              <a:extLst>
                <a:ext uri="{FF2B5EF4-FFF2-40B4-BE49-F238E27FC236}">
                  <a16:creationId xmlns:a16="http://schemas.microsoft.com/office/drawing/2014/main" id="{CA3E334A-9818-E89F-113F-917A6BBF72B8}"/>
                </a:ext>
              </a:extLst>
            </p:cNvPr>
            <p:cNvSpPr txBox="1"/>
            <p:nvPr/>
          </p:nvSpPr>
          <p:spPr>
            <a:xfrm>
              <a:off x="10071074" y="3150106"/>
              <a:ext cx="1088761" cy="584775"/>
            </a:xfrm>
            <a:prstGeom prst="rect">
              <a:avLst/>
            </a:prstGeom>
            <a:noFill/>
          </p:spPr>
          <p:txBody>
            <a:bodyPr wrap="none" rtlCol="0">
              <a:noAutofit/>
            </a:bodyPr>
            <a:lstStyle/>
            <a:p>
              <a:pPr algn="ctr"/>
              <a:r>
                <a:rPr lang="en-US" altLang="zh-CN" sz="32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35%</a:t>
              </a:r>
              <a:endParaRPr lang="zh-CN" altLang="en-US" sz="32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9" name="组合 8">
            <a:extLst>
              <a:ext uri="{FF2B5EF4-FFF2-40B4-BE49-F238E27FC236}">
                <a16:creationId xmlns:a16="http://schemas.microsoft.com/office/drawing/2014/main" id="{FD79E40D-1CA1-9859-2DB3-AEC481A13B2C}"/>
              </a:ext>
            </a:extLst>
          </p:cNvPr>
          <p:cNvGrpSpPr/>
          <p:nvPr/>
        </p:nvGrpSpPr>
        <p:grpSpPr>
          <a:xfrm>
            <a:off x="2057987" y="851236"/>
            <a:ext cx="3489626" cy="5513065"/>
            <a:chOff x="2057987" y="851236"/>
            <a:chExt cx="3489626" cy="5513065"/>
          </a:xfrm>
        </p:grpSpPr>
        <p:sp>
          <p:nvSpPr>
            <p:cNvPr id="37" name="TextBox 26">
              <a:extLst>
                <a:ext uri="{FF2B5EF4-FFF2-40B4-BE49-F238E27FC236}">
                  <a16:creationId xmlns:a16="http://schemas.microsoft.com/office/drawing/2014/main" id="{82D5B82C-15F0-187F-374C-0330A6687847}"/>
                </a:ext>
              </a:extLst>
            </p:cNvPr>
            <p:cNvSpPr txBox="1"/>
            <p:nvPr/>
          </p:nvSpPr>
          <p:spPr>
            <a:xfrm>
              <a:off x="2814421" y="851236"/>
              <a:ext cx="2236511" cy="707886"/>
            </a:xfrm>
            <a:prstGeom prst="rect">
              <a:avLst/>
            </a:prstGeom>
            <a:noFill/>
          </p:spPr>
          <p:txBody>
            <a:bodyPr wrap="none" rtlCol="0">
              <a:noAutofit/>
            </a:bodyPr>
            <a:lstStyle/>
            <a:p>
              <a:pPr algn="ctr"/>
              <a:r>
                <a:rPr lang="zh-CN" altLang="en-US" sz="400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目标步骤</a:t>
              </a:r>
              <a:endParaRPr lang="zh-CN" altLang="en-US" sz="40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9" name="文本框 38">
              <a:extLst>
                <a:ext uri="{FF2B5EF4-FFF2-40B4-BE49-F238E27FC236}">
                  <a16:creationId xmlns:a16="http://schemas.microsoft.com/office/drawing/2014/main" id="{290B988E-51D1-F5BE-50DC-7EFF4FA0334E}"/>
                </a:ext>
              </a:extLst>
            </p:cNvPr>
            <p:cNvSpPr txBox="1"/>
            <p:nvPr/>
          </p:nvSpPr>
          <p:spPr>
            <a:xfrm>
              <a:off x="3163156" y="1555820"/>
              <a:ext cx="1424996" cy="276999"/>
            </a:xfrm>
            <a:prstGeom prst="rect">
              <a:avLst/>
            </a:prstGeom>
            <a:noFill/>
          </p:spPr>
          <p:txBody>
            <a:bodyPr wrap="square">
              <a:noAutofit/>
            </a:bodyPr>
            <a:lstStyle/>
            <a:p>
              <a:pPr algn="ctr"/>
              <a:r>
                <a:rPr lang="en-US" altLang="zh-CN" sz="120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TARGET STEP</a:t>
              </a:r>
              <a:endParaRPr lang="en-US" altLang="zh-CN" sz="12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2" name="组合 1">
              <a:extLst>
                <a:ext uri="{FF2B5EF4-FFF2-40B4-BE49-F238E27FC236}">
                  <a16:creationId xmlns:a16="http://schemas.microsoft.com/office/drawing/2014/main" id="{68CB5B5F-44EE-473F-3373-39C26FD1FDFF}"/>
                </a:ext>
              </a:extLst>
            </p:cNvPr>
            <p:cNvGrpSpPr/>
            <p:nvPr/>
          </p:nvGrpSpPr>
          <p:grpSpPr>
            <a:xfrm>
              <a:off x="4021233" y="2813592"/>
              <a:ext cx="1526380" cy="1202675"/>
              <a:chOff x="4021233" y="2813592"/>
              <a:chExt cx="1526380" cy="1202675"/>
            </a:xfrm>
          </p:grpSpPr>
          <p:sp>
            <p:nvSpPr>
              <p:cNvPr id="44" name="文本框 14">
                <a:extLst>
                  <a:ext uri="{FF2B5EF4-FFF2-40B4-BE49-F238E27FC236}">
                    <a16:creationId xmlns:a16="http://schemas.microsoft.com/office/drawing/2014/main" id="{ADB4E200-CE0C-B347-8670-F301E36106A5}"/>
                  </a:ext>
                </a:extLst>
              </p:cNvPr>
              <p:cNvSpPr txBox="1">
                <a:spLocks noChangeArrowheads="1"/>
              </p:cNvSpPr>
              <p:nvPr/>
            </p:nvSpPr>
            <p:spPr bwMode="auto">
              <a:xfrm>
                <a:off x="4103091" y="2813592"/>
                <a:ext cx="8867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a:solidFill>
                      <a:schemeClr val="accent2">
                        <a:lumMod val="60000"/>
                        <a:lumOff val="40000"/>
                      </a:schemeClr>
                    </a:solidFill>
                    <a:latin typeface="思源黑体 CN Light" panose="020B0300000000000000" pitchFamily="34" charset="-122"/>
                    <a:ea typeface="思源黑体 CN Heavy" panose="020B0A00000000000000" pitchFamily="34" charset="-122"/>
                    <a:cs typeface="Aharoni" pitchFamily="2" charset="-79"/>
                    <a:sym typeface="思源黑体 CN Light" panose="020B0300000000000000" pitchFamily="34" charset="-122"/>
                  </a:rPr>
                  <a:t>Step 1</a:t>
                </a:r>
                <a:endParaRPr lang="zh-CN" altLang="en-US" dirty="0">
                  <a:solidFill>
                    <a:schemeClr val="accent2">
                      <a:lumMod val="60000"/>
                      <a:lumOff val="40000"/>
                    </a:schemeClr>
                  </a:solidFill>
                  <a:latin typeface="思源黑体 CN Light" panose="020B0300000000000000" pitchFamily="34" charset="-122"/>
                  <a:ea typeface="思源黑体 CN Heavy" panose="020B0A00000000000000" pitchFamily="34" charset="-122"/>
                  <a:cs typeface="Aharoni" pitchFamily="2" charset="-79"/>
                  <a:sym typeface="思源黑体 CN Light" panose="020B0300000000000000" pitchFamily="34" charset="-122"/>
                </a:endParaRPr>
              </a:p>
            </p:txBody>
          </p:sp>
          <p:sp>
            <p:nvSpPr>
              <p:cNvPr id="46" name="TextBox 26">
                <a:extLst>
                  <a:ext uri="{FF2B5EF4-FFF2-40B4-BE49-F238E27FC236}">
                    <a16:creationId xmlns:a16="http://schemas.microsoft.com/office/drawing/2014/main" id="{CC2D299E-AB1D-0C01-7812-1C58400FB978}"/>
                  </a:ext>
                </a:extLst>
              </p:cNvPr>
              <p:cNvSpPr txBox="1"/>
              <p:nvPr/>
            </p:nvSpPr>
            <p:spPr>
              <a:xfrm>
                <a:off x="4021233" y="3616157"/>
                <a:ext cx="1526380" cy="400110"/>
              </a:xfrm>
              <a:prstGeom prst="rect">
                <a:avLst/>
              </a:prstGeom>
              <a:noFill/>
            </p:spPr>
            <p:txBody>
              <a:bodyPr wrap="none" rtlCol="0">
                <a:noAutofit/>
              </a:bodyPr>
              <a:lstStyle/>
              <a:p>
                <a:pPr algn="ctr"/>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 一季度完成</a:t>
                </a:r>
                <a:endPar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8" name="TextBox 26">
                <a:extLst>
                  <a:ext uri="{FF2B5EF4-FFF2-40B4-BE49-F238E27FC236}">
                    <a16:creationId xmlns:a16="http://schemas.microsoft.com/office/drawing/2014/main" id="{7D96582B-BB41-E604-50A2-C70A14977FBA}"/>
                  </a:ext>
                </a:extLst>
              </p:cNvPr>
              <p:cNvSpPr txBox="1"/>
              <p:nvPr/>
            </p:nvSpPr>
            <p:spPr>
              <a:xfrm>
                <a:off x="4090127" y="3150106"/>
                <a:ext cx="1088760" cy="584775"/>
              </a:xfrm>
              <a:prstGeom prst="rect">
                <a:avLst/>
              </a:prstGeom>
              <a:noFill/>
            </p:spPr>
            <p:txBody>
              <a:bodyPr wrap="none" rtlCol="0">
                <a:noAutofit/>
              </a:bodyPr>
              <a:lstStyle/>
              <a:p>
                <a:pPr algn="ctr"/>
                <a:r>
                  <a:rPr lang="en-US" altLang="zh-CN" sz="32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30%</a:t>
                </a:r>
                <a:endParaRPr lang="zh-CN" altLang="en-US" sz="32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pic>
          <p:nvPicPr>
            <p:cNvPr id="75" name="图形 74" descr="男人">
              <a:extLst>
                <a:ext uri="{FF2B5EF4-FFF2-40B4-BE49-F238E27FC236}">
                  <a16:creationId xmlns:a16="http://schemas.microsoft.com/office/drawing/2014/main" id="{274D3735-835E-FD78-C439-18795815DF5E}"/>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2057987" y="3465513"/>
              <a:ext cx="2898788" cy="2898788"/>
            </a:xfrm>
            <a:prstGeom prst="rect">
              <a:avLst/>
            </a:prstGeom>
          </p:spPr>
        </p:pic>
      </p:grpSp>
    </p:spTree>
    <p:extLst>
      <p:ext uri="{BB962C8B-B14F-4D97-AF65-F5344CB8AC3E}">
        <p14:creationId xmlns:p14="http://schemas.microsoft.com/office/powerpoint/2010/main" val="830741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56"/>
                                        </p:tgtEl>
                                        <p:attrNameLst>
                                          <p:attrName>style.visibility</p:attrName>
                                        </p:attrNameLst>
                                      </p:cBhvr>
                                      <p:to>
                                        <p:strVal val="visible"/>
                                      </p:to>
                                    </p:set>
                                    <p:animEffect>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 name="矩形 79">
            <a:extLst>
              <a:ext uri="{FF2B5EF4-FFF2-40B4-BE49-F238E27FC236}">
                <a16:creationId xmlns:a16="http://schemas.microsoft.com/office/drawing/2014/main" id="{C5A7DA87-66AB-BE69-8BF1-DA0A4674CB21}"/>
              </a:ext>
            </a:extLst>
          </p:cNvPr>
          <p:cNvSpPr/>
          <p:nvPr/>
        </p:nvSpPr>
        <p:spPr>
          <a:xfrm>
            <a:off x="2447263" y="0"/>
            <a:ext cx="9799051" cy="6855169"/>
          </a:xfrm>
          <a:prstGeom prst="rect">
            <a:avLst/>
          </a:pr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3" name="文本框 52">
            <a:extLst>
              <a:ext uri="{FF2B5EF4-FFF2-40B4-BE49-F238E27FC236}">
                <a16:creationId xmlns:a16="http://schemas.microsoft.com/office/drawing/2014/main" id="{52CEAB0A-C9F2-7E8A-4EBF-624FE89B6D11}"/>
              </a:ext>
            </a:extLst>
          </p:cNvPr>
          <p:cNvSpPr txBox="1"/>
          <p:nvPr/>
        </p:nvSpPr>
        <p:spPr>
          <a:xfrm>
            <a:off x="6193390" y="6238395"/>
            <a:ext cx="2092707" cy="369332"/>
          </a:xfrm>
          <a:prstGeom prst="rect">
            <a:avLst/>
          </a:prstGeom>
          <a:noFill/>
        </p:spPr>
        <p:txBody>
          <a:bodyPr wrap="square" rtlCol="0">
            <a:noAutofit/>
          </a:bodyPr>
          <a:lstStyle/>
          <a:p>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6" name="TextBox 8">
            <a:extLst>
              <a:ext uri="{FF2B5EF4-FFF2-40B4-BE49-F238E27FC236}">
                <a16:creationId xmlns:a16="http://schemas.microsoft.com/office/drawing/2014/main" id="{206FE39D-E143-4D19-745B-79C436C68DCB}"/>
              </a:ext>
            </a:extLst>
          </p:cNvPr>
          <p:cNvSpPr>
            <a:spLocks noChangeArrowheads="1"/>
          </p:cNvSpPr>
          <p:nvPr/>
        </p:nvSpPr>
        <p:spPr bwMode="auto">
          <a:xfrm>
            <a:off x="2725972" y="3936721"/>
            <a:ext cx="20338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ctr">
              <a:buFont typeface="Arial" pitchFamily="34" charset="0"/>
              <a:buNone/>
            </a:pPr>
            <a:endParaRPr lang="zh-CN" altLang="en-US" sz="6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4" name="组合 3">
            <a:extLst>
              <a:ext uri="{FF2B5EF4-FFF2-40B4-BE49-F238E27FC236}">
                <a16:creationId xmlns:a16="http://schemas.microsoft.com/office/drawing/2014/main" id="{3675038C-A91D-F044-8A86-8612E9208537}"/>
              </a:ext>
            </a:extLst>
          </p:cNvPr>
          <p:cNvGrpSpPr/>
          <p:nvPr/>
        </p:nvGrpSpPr>
        <p:grpSpPr>
          <a:xfrm>
            <a:off x="2850877" y="1477141"/>
            <a:ext cx="2236510" cy="924502"/>
            <a:chOff x="2850877" y="1477141"/>
            <a:chExt cx="2236510" cy="924502"/>
          </a:xfrm>
        </p:grpSpPr>
        <p:sp>
          <p:nvSpPr>
            <p:cNvPr id="37" name="TextBox 26">
              <a:extLst>
                <a:ext uri="{FF2B5EF4-FFF2-40B4-BE49-F238E27FC236}">
                  <a16:creationId xmlns:a16="http://schemas.microsoft.com/office/drawing/2014/main" id="{82D5B82C-15F0-187F-374C-0330A6687847}"/>
                </a:ext>
              </a:extLst>
            </p:cNvPr>
            <p:cNvSpPr txBox="1"/>
            <p:nvPr/>
          </p:nvSpPr>
          <p:spPr>
            <a:xfrm>
              <a:off x="2850877" y="1477141"/>
              <a:ext cx="2236510" cy="707886"/>
            </a:xfrm>
            <a:prstGeom prst="rect">
              <a:avLst/>
            </a:prstGeom>
            <a:noFill/>
          </p:spPr>
          <p:txBody>
            <a:bodyPr wrap="none" rtlCol="0">
              <a:noAutofit/>
            </a:bodyPr>
            <a:lstStyle/>
            <a:p>
              <a:pPr algn="ctr"/>
              <a:r>
                <a:rPr lang="zh-CN" altLang="en-US" sz="400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辨别人才</a:t>
              </a:r>
              <a:endParaRPr lang="zh-CN" altLang="en-US" sz="40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9" name="文本框 38">
              <a:extLst>
                <a:ext uri="{FF2B5EF4-FFF2-40B4-BE49-F238E27FC236}">
                  <a16:creationId xmlns:a16="http://schemas.microsoft.com/office/drawing/2014/main" id="{290B988E-51D1-F5BE-50DC-7EFF4FA0334E}"/>
                </a:ext>
              </a:extLst>
            </p:cNvPr>
            <p:cNvSpPr txBox="1"/>
            <p:nvPr/>
          </p:nvSpPr>
          <p:spPr>
            <a:xfrm>
              <a:off x="2915662" y="2124644"/>
              <a:ext cx="1862180" cy="276999"/>
            </a:xfrm>
            <a:prstGeom prst="rect">
              <a:avLst/>
            </a:prstGeom>
            <a:noFill/>
          </p:spPr>
          <p:txBody>
            <a:bodyPr wrap="square">
              <a:noAutofit/>
            </a:bodyPr>
            <a:lstStyle/>
            <a:p>
              <a:pPr algn="ctr"/>
              <a:r>
                <a:rPr lang="en-US" altLang="zh-CN" sz="120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TO IDENTIFY TALENT</a:t>
              </a:r>
              <a:endParaRPr lang="en-US" altLang="zh-CN" sz="1200" dirty="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pic>
        <p:nvPicPr>
          <p:cNvPr id="3" name="图片占位符 25" descr="小孩在吃东西&#10;&#10;描述已自动生成">
            <a:extLst>
              <a:ext uri="{FF2B5EF4-FFF2-40B4-BE49-F238E27FC236}">
                <a16:creationId xmlns:a16="http://schemas.microsoft.com/office/drawing/2014/main" id="{7C733074-402B-0B28-DCCA-E3B61ED5572F}"/>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sp>
        <p:nvSpPr>
          <p:cNvPr id="7" name="文本框 6">
            <a:extLst>
              <a:ext uri="{FF2B5EF4-FFF2-40B4-BE49-F238E27FC236}">
                <a16:creationId xmlns:a16="http://schemas.microsoft.com/office/drawing/2014/main" id="{FE5BB41E-D0C6-2FE3-9012-0DB2B8B19D74}"/>
              </a:ext>
            </a:extLst>
          </p:cNvPr>
          <p:cNvSpPr txBox="1"/>
          <p:nvPr/>
        </p:nvSpPr>
        <p:spPr>
          <a:xfrm>
            <a:off x="8085666" y="4800600"/>
            <a:ext cx="914400" cy="914400"/>
          </a:xfrm>
          <a:prstGeom prst="rect">
            <a:avLst/>
          </a:prstGeom>
          <a:noFill/>
        </p:spPr>
        <p:txBody>
          <a:bodyPr wrap="square" rtlCol="0">
            <a:noAutofit/>
          </a:bodyPr>
          <a:lstStyle/>
          <a:p>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75" name="图形 74" descr="男人">
            <a:extLst>
              <a:ext uri="{FF2B5EF4-FFF2-40B4-BE49-F238E27FC236}">
                <a16:creationId xmlns:a16="http://schemas.microsoft.com/office/drawing/2014/main" id="{274D3735-835E-FD78-C439-18795815DF5E}"/>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329003" y="3305317"/>
            <a:ext cx="2990566" cy="2990566"/>
          </a:xfrm>
          <a:prstGeom prst="rect">
            <a:avLst/>
          </a:prstGeom>
        </p:spPr>
      </p:pic>
      <p:sp>
        <p:nvSpPr>
          <p:cNvPr id="59" name="圆角矩形 4">
            <a:extLst>
              <a:ext uri="{FF2B5EF4-FFF2-40B4-BE49-F238E27FC236}">
                <a16:creationId xmlns:a16="http://schemas.microsoft.com/office/drawing/2014/main" id="{6B0E786C-789C-9196-18F5-1C97286743EF}"/>
              </a:ext>
            </a:extLst>
          </p:cNvPr>
          <p:cNvSpPr/>
          <p:nvPr/>
        </p:nvSpPr>
        <p:spPr>
          <a:xfrm>
            <a:off x="5762741" y="763771"/>
            <a:ext cx="5748988" cy="2558925"/>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dpi="0" rotWithShape="1">
            <a:blip r:embed="rId7" cstate="screen">
              <a:duotone>
                <a:schemeClr val="accent2">
                  <a:shade val="45000"/>
                  <a:satMod val="135000"/>
                </a:schemeClr>
                <a:prstClr val="white"/>
              </a:duotone>
              <a:extLst>
                <a:ext uri="{28A0092B-C50C-407E-A947-70E740481C1C}">
                  <a14:useLocalDpi xmlns:a14="http://schemas.microsoft.com/office/drawing/2010/main"/>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1" tIns="60909" rIns="121821" bIns="60909" rtlCol="0" anchor="ctr">
            <a:noAutofit/>
          </a:bodyPr>
          <a:lstStyle/>
          <a:p>
            <a:pPr algn="ctr">
              <a:lnSpc>
                <a:spcPct val="130000"/>
              </a:lnSpc>
            </a:pPr>
            <a:endParaRPr lang="zh-CN" altLang="en-US" sz="2399" dirty="0">
              <a:latin typeface="思源黑体 CN Light" panose="020B0300000000000000" pitchFamily="34" charset="-122"/>
              <a:ea typeface="思源黑体 CN Heavy" panose="020B0A00000000000000" pitchFamily="34" charset="-122"/>
              <a:cs typeface="+mn-ea"/>
              <a:sym typeface="思源黑体 CN Light" panose="020B0300000000000000" pitchFamily="34" charset="-122"/>
            </a:endParaRPr>
          </a:p>
        </p:txBody>
      </p:sp>
      <p:grpSp>
        <p:nvGrpSpPr>
          <p:cNvPr id="2" name="组合 1">
            <a:extLst>
              <a:ext uri="{FF2B5EF4-FFF2-40B4-BE49-F238E27FC236}">
                <a16:creationId xmlns:a16="http://schemas.microsoft.com/office/drawing/2014/main" id="{551A76C6-4E19-1F99-89E0-BBA166C7E2DD}"/>
              </a:ext>
            </a:extLst>
          </p:cNvPr>
          <p:cNvGrpSpPr/>
          <p:nvPr/>
        </p:nvGrpSpPr>
        <p:grpSpPr>
          <a:xfrm>
            <a:off x="5682649" y="3901832"/>
            <a:ext cx="6238867" cy="2261933"/>
            <a:chOff x="5682649" y="3901832"/>
            <a:chExt cx="6238867" cy="2261933"/>
          </a:xfrm>
        </p:grpSpPr>
        <p:sp>
          <p:nvSpPr>
            <p:cNvPr id="44" name="文本框 14">
              <a:extLst>
                <a:ext uri="{FF2B5EF4-FFF2-40B4-BE49-F238E27FC236}">
                  <a16:creationId xmlns:a16="http://schemas.microsoft.com/office/drawing/2014/main" id="{ADB4E200-CE0C-B347-8670-F301E36106A5}"/>
                </a:ext>
              </a:extLst>
            </p:cNvPr>
            <p:cNvSpPr txBox="1">
              <a:spLocks noChangeArrowheads="1"/>
            </p:cNvSpPr>
            <p:nvPr/>
          </p:nvSpPr>
          <p:spPr bwMode="auto">
            <a:xfrm>
              <a:off x="5704290" y="3901832"/>
              <a:ext cx="8867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a:solidFill>
                    <a:schemeClr val="accent2">
                      <a:lumMod val="60000"/>
                      <a:lumOff val="40000"/>
                    </a:schemeClr>
                  </a:solidFill>
                  <a:latin typeface="思源黑体 CN Light" panose="020B0300000000000000" pitchFamily="34" charset="-122"/>
                  <a:ea typeface="思源黑体 CN Heavy" panose="020B0A00000000000000" pitchFamily="34" charset="-122"/>
                  <a:cs typeface="Aharoni" pitchFamily="2" charset="-79"/>
                  <a:sym typeface="思源黑体 CN Light" panose="020B0300000000000000" pitchFamily="34" charset="-122"/>
                </a:rPr>
                <a:t>Step 1</a:t>
              </a:r>
              <a:endParaRPr lang="zh-CN" altLang="en-US" dirty="0">
                <a:solidFill>
                  <a:schemeClr val="accent2">
                    <a:lumMod val="60000"/>
                    <a:lumOff val="40000"/>
                  </a:schemeClr>
                </a:solidFill>
                <a:latin typeface="思源黑体 CN Light" panose="020B0300000000000000" pitchFamily="34" charset="-122"/>
                <a:ea typeface="思源黑体 CN Heavy" panose="020B0A00000000000000" pitchFamily="34" charset="-122"/>
                <a:cs typeface="Aharoni" pitchFamily="2" charset="-79"/>
                <a:sym typeface="思源黑体 CN Light" panose="020B0300000000000000" pitchFamily="34" charset="-122"/>
              </a:endParaRPr>
            </a:p>
          </p:txBody>
        </p:sp>
        <p:sp>
          <p:nvSpPr>
            <p:cNvPr id="62" name="文本框 14">
              <a:extLst>
                <a:ext uri="{FF2B5EF4-FFF2-40B4-BE49-F238E27FC236}">
                  <a16:creationId xmlns:a16="http://schemas.microsoft.com/office/drawing/2014/main" id="{A00C1AD3-1C17-C2A3-57CE-13E2B1940482}"/>
                </a:ext>
              </a:extLst>
            </p:cNvPr>
            <p:cNvSpPr txBox="1">
              <a:spLocks noChangeArrowheads="1"/>
            </p:cNvSpPr>
            <p:nvPr/>
          </p:nvSpPr>
          <p:spPr bwMode="auto">
            <a:xfrm>
              <a:off x="5682649" y="4725863"/>
              <a:ext cx="9300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a:solidFill>
                    <a:schemeClr val="accent2">
                      <a:lumMod val="60000"/>
                      <a:lumOff val="40000"/>
                    </a:schemeClr>
                  </a:solidFill>
                  <a:latin typeface="思源黑体 CN Light" panose="020B0300000000000000" pitchFamily="34" charset="-122"/>
                  <a:ea typeface="思源黑体 CN Heavy" panose="020B0A00000000000000" pitchFamily="34" charset="-122"/>
                  <a:cs typeface="Aharoni" pitchFamily="2" charset="-79"/>
                  <a:sym typeface="思源黑体 CN Light" panose="020B0300000000000000" pitchFamily="34" charset="-122"/>
                </a:rPr>
                <a:t>Step 2</a:t>
              </a:r>
              <a:endParaRPr lang="zh-CN" altLang="en-US" dirty="0">
                <a:solidFill>
                  <a:schemeClr val="accent2">
                    <a:lumMod val="60000"/>
                    <a:lumOff val="40000"/>
                  </a:schemeClr>
                </a:solidFill>
                <a:latin typeface="思源黑体 CN Light" panose="020B0300000000000000" pitchFamily="34" charset="-122"/>
                <a:ea typeface="思源黑体 CN Heavy" panose="020B0A00000000000000" pitchFamily="34" charset="-122"/>
                <a:cs typeface="Aharoni" pitchFamily="2" charset="-79"/>
                <a:sym typeface="思源黑体 CN Light" panose="020B0300000000000000" pitchFamily="34" charset="-122"/>
              </a:endParaRPr>
            </a:p>
          </p:txBody>
        </p:sp>
        <p:sp>
          <p:nvSpPr>
            <p:cNvPr id="71" name="文本框 14">
              <a:extLst>
                <a:ext uri="{FF2B5EF4-FFF2-40B4-BE49-F238E27FC236}">
                  <a16:creationId xmlns:a16="http://schemas.microsoft.com/office/drawing/2014/main" id="{175E11CE-120A-E8F4-D8BB-0D4303CCC34F}"/>
                </a:ext>
              </a:extLst>
            </p:cNvPr>
            <p:cNvSpPr txBox="1">
              <a:spLocks noChangeArrowheads="1"/>
            </p:cNvSpPr>
            <p:nvPr/>
          </p:nvSpPr>
          <p:spPr bwMode="auto">
            <a:xfrm>
              <a:off x="5682649" y="5549894"/>
              <a:ext cx="9300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a:solidFill>
                    <a:schemeClr val="accent2">
                      <a:lumMod val="60000"/>
                      <a:lumOff val="40000"/>
                    </a:schemeClr>
                  </a:solidFill>
                  <a:latin typeface="思源黑体 CN Light" panose="020B0300000000000000" pitchFamily="34" charset="-122"/>
                  <a:ea typeface="思源黑体 CN Heavy" panose="020B0A00000000000000" pitchFamily="34" charset="-122"/>
                  <a:cs typeface="Aharoni" pitchFamily="2" charset="-79"/>
                  <a:sym typeface="思源黑体 CN Light" panose="020B0300000000000000" pitchFamily="34" charset="-122"/>
                </a:rPr>
                <a:t>Step 3</a:t>
              </a:r>
              <a:endParaRPr lang="zh-CN" altLang="en-US" dirty="0">
                <a:solidFill>
                  <a:schemeClr val="accent2">
                    <a:lumMod val="60000"/>
                    <a:lumOff val="40000"/>
                  </a:schemeClr>
                </a:solidFill>
                <a:latin typeface="思源黑体 CN Light" panose="020B0300000000000000" pitchFamily="34" charset="-122"/>
                <a:ea typeface="思源黑体 CN Heavy" panose="020B0A00000000000000" pitchFamily="34" charset="-122"/>
                <a:cs typeface="Aharoni" pitchFamily="2" charset="-79"/>
                <a:sym typeface="思源黑体 CN Light" panose="020B0300000000000000" pitchFamily="34" charset="-122"/>
              </a:endParaRPr>
            </a:p>
          </p:txBody>
        </p:sp>
        <p:sp>
          <p:nvSpPr>
            <p:cNvPr id="60" name="TextBox 81">
              <a:extLst>
                <a:ext uri="{FF2B5EF4-FFF2-40B4-BE49-F238E27FC236}">
                  <a16:creationId xmlns:a16="http://schemas.microsoft.com/office/drawing/2014/main" id="{92155E6F-CB6C-3BAB-6E1A-5E04F4C98D68}"/>
                </a:ext>
              </a:extLst>
            </p:cNvPr>
            <p:cNvSpPr txBox="1"/>
            <p:nvPr/>
          </p:nvSpPr>
          <p:spPr>
            <a:xfrm>
              <a:off x="6849548" y="3906174"/>
              <a:ext cx="3657212" cy="379168"/>
            </a:xfrm>
            <a:prstGeom prst="rect">
              <a:avLst/>
            </a:prstGeom>
            <a:noFill/>
          </p:spPr>
          <p:txBody>
            <a:bodyPr wrap="none" lIns="121821" tIns="60909" rIns="121821" bIns="60909" rtlCol="0">
              <a:noAutofit/>
            </a:bodyPr>
            <a:lstStyle/>
            <a:p>
              <a:pPr algn="just">
                <a:lnSpc>
                  <a:spcPct val="130000"/>
                </a:lnSpc>
              </a:pPr>
              <a:r>
                <a:rPr lang="zh-CN" altLang="en-US" sz="1400">
                  <a:solidFill>
                    <a:srgbClr val="E7E6E6">
                      <a:lumMod val="25000"/>
                    </a:srgb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人才的核心三要素内驱力、思考力和影响力</a:t>
              </a:r>
              <a:endParaRPr lang="en-US" altLang="zh-CN" sz="1400" dirty="0">
                <a:solidFill>
                  <a:schemeClr val="bg2">
                    <a:lumMod val="25000"/>
                  </a:schemeClr>
                </a:solidFill>
                <a:latin typeface="思源黑体 CN Light" panose="020B0300000000000000" pitchFamily="34" charset="-122"/>
                <a:ea typeface="思源黑体 CN Heavy" panose="020B0A00000000000000" pitchFamily="34" charset="-122"/>
                <a:cs typeface="+mn-ea"/>
                <a:sym typeface="思源黑体 CN Light" panose="020B0300000000000000" pitchFamily="34" charset="-122"/>
              </a:endParaRPr>
            </a:p>
          </p:txBody>
        </p:sp>
        <p:sp>
          <p:nvSpPr>
            <p:cNvPr id="68" name="TextBox 81">
              <a:extLst>
                <a:ext uri="{FF2B5EF4-FFF2-40B4-BE49-F238E27FC236}">
                  <a16:creationId xmlns:a16="http://schemas.microsoft.com/office/drawing/2014/main" id="{A51EBD56-58D9-1775-6EAA-EFA394909572}"/>
                </a:ext>
              </a:extLst>
            </p:cNvPr>
            <p:cNvSpPr txBox="1"/>
            <p:nvPr/>
          </p:nvSpPr>
          <p:spPr>
            <a:xfrm>
              <a:off x="6828014" y="4705347"/>
              <a:ext cx="5093502" cy="379168"/>
            </a:xfrm>
            <a:prstGeom prst="rect">
              <a:avLst/>
            </a:prstGeom>
            <a:noFill/>
          </p:spPr>
          <p:txBody>
            <a:bodyPr wrap="none" lIns="121821" tIns="60909" rIns="121821" bIns="60909" rtlCol="0">
              <a:noAutofit/>
            </a:bodyPr>
            <a:lstStyle/>
            <a:p>
              <a:pPr algn="just">
                <a:lnSpc>
                  <a:spcPct val="130000"/>
                </a:lnSpc>
              </a:pPr>
              <a:r>
                <a:rPr lang="zh-CN" altLang="en-US" sz="1400">
                  <a:solidFill>
                    <a:srgbClr val="E7E6E6">
                      <a:lumMod val="25000"/>
                    </a:srgb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看他目标与志向如何，是否能自我约束和激励。抵制小的诱惑</a:t>
              </a:r>
              <a:endParaRPr lang="en-US" altLang="zh-CN" sz="1400" dirty="0">
                <a:solidFill>
                  <a:schemeClr val="bg2">
                    <a:lumMod val="25000"/>
                  </a:schemeClr>
                </a:solidFill>
                <a:latin typeface="思源黑体 CN Light" panose="020B0300000000000000" pitchFamily="34" charset="-122"/>
                <a:ea typeface="思源黑体 CN Heavy" panose="020B0A00000000000000" pitchFamily="34" charset="-122"/>
                <a:cs typeface="+mn-ea"/>
                <a:sym typeface="思源黑体 CN Light" panose="020B0300000000000000" pitchFamily="34" charset="-122"/>
              </a:endParaRPr>
            </a:p>
          </p:txBody>
        </p:sp>
        <p:sp>
          <p:nvSpPr>
            <p:cNvPr id="76" name="TextBox 81">
              <a:extLst>
                <a:ext uri="{FF2B5EF4-FFF2-40B4-BE49-F238E27FC236}">
                  <a16:creationId xmlns:a16="http://schemas.microsoft.com/office/drawing/2014/main" id="{64503BCC-D5C4-A06C-3BA3-46D7EB61DF0B}"/>
                </a:ext>
              </a:extLst>
            </p:cNvPr>
            <p:cNvSpPr txBox="1"/>
            <p:nvPr/>
          </p:nvSpPr>
          <p:spPr>
            <a:xfrm>
              <a:off x="6810093" y="5504520"/>
              <a:ext cx="5093501" cy="659245"/>
            </a:xfrm>
            <a:prstGeom prst="rect">
              <a:avLst/>
            </a:prstGeom>
            <a:noFill/>
          </p:spPr>
          <p:txBody>
            <a:bodyPr wrap="square" lIns="121821" tIns="60909" rIns="121821" bIns="60909" rtlCol="0">
              <a:noAutofit/>
            </a:bodyPr>
            <a:lstStyle/>
            <a:p>
              <a:pPr algn="just">
                <a:lnSpc>
                  <a:spcPct val="130000"/>
                </a:lnSpc>
              </a:pPr>
              <a:r>
                <a:rPr lang="zh-CN" altLang="en-US" sz="1400">
                  <a:solidFill>
                    <a:srgbClr val="E7E6E6">
                      <a:lumMod val="25000"/>
                    </a:srgb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有自己独立的观点和思考，并经的起检验的观点。不会因外部环境和压力轻易的改变自己的观点  和主张</a:t>
              </a:r>
              <a:endParaRPr lang="en-US" altLang="zh-CN" sz="1400" dirty="0">
                <a:solidFill>
                  <a:schemeClr val="bg2">
                    <a:lumMod val="25000"/>
                  </a:schemeClr>
                </a:solidFill>
                <a:latin typeface="思源黑体 CN Light" panose="020B0300000000000000" pitchFamily="34" charset="-122"/>
                <a:ea typeface="思源黑体 CN Heavy" panose="020B0A00000000000000" pitchFamily="34" charset="-122"/>
                <a:cs typeface="+mn-ea"/>
                <a:sym typeface="思源黑体 CN Light" panose="020B0300000000000000" pitchFamily="34" charset="-122"/>
              </a:endParaRPr>
            </a:p>
          </p:txBody>
        </p:sp>
      </p:grpSp>
    </p:spTree>
    <p:extLst>
      <p:ext uri="{BB962C8B-B14F-4D97-AF65-F5344CB8AC3E}">
        <p14:creationId xmlns:p14="http://schemas.microsoft.com/office/powerpoint/2010/main" val="863244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56"/>
                                        </p:tgtEl>
                                        <p:attrNameLst>
                                          <p:attrName>style.visibility</p:attrName>
                                        </p:attrNameLst>
                                      </p:cBhvr>
                                      <p:to>
                                        <p:strVal val="visible"/>
                                      </p:to>
                                    </p:set>
                                    <p:animEffect>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1000"/>
                                        <p:tgtEl>
                                          <p:spTgt spid="59"/>
                                        </p:tgtEl>
                                      </p:cBhvr>
                                    </p:animEffect>
                                    <p:anim calcmode="lin" valueType="num">
                                      <p:cBhvr>
                                        <p:cTn id="14" dur="1000" fill="hold"/>
                                        <p:tgtEl>
                                          <p:spTgt spid="59"/>
                                        </p:tgtEl>
                                        <p:attrNameLst>
                                          <p:attrName>ppt_x</p:attrName>
                                        </p:attrNameLst>
                                      </p:cBhvr>
                                      <p:tavLst>
                                        <p:tav tm="0">
                                          <p:val>
                                            <p:strVal val="#ppt_x"/>
                                          </p:val>
                                        </p:tav>
                                        <p:tav tm="100000">
                                          <p:val>
                                            <p:strVal val="#ppt_x"/>
                                          </p:val>
                                        </p:tav>
                                      </p:tavLst>
                                    </p:anim>
                                    <p:anim calcmode="lin" valueType="num">
                                      <p:cBhvr>
                                        <p:cTn id="15"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utoUpdateAnimBg="0"/>
      <p:bldP spid="5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 name="矩形 79">
            <a:extLst>
              <a:ext uri="{FF2B5EF4-FFF2-40B4-BE49-F238E27FC236}">
                <a16:creationId xmlns:a16="http://schemas.microsoft.com/office/drawing/2014/main" id="{C5A7DA87-66AB-BE69-8BF1-DA0A4674CB21}"/>
              </a:ext>
            </a:extLst>
          </p:cNvPr>
          <p:cNvSpPr/>
          <p:nvPr/>
        </p:nvSpPr>
        <p:spPr>
          <a:xfrm>
            <a:off x="2459037" y="-4536"/>
            <a:ext cx="9787277" cy="6855169"/>
          </a:xfrm>
          <a:prstGeom prst="rect">
            <a:avLst/>
          </a:pr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1" name="矩形 80">
            <a:extLst>
              <a:ext uri="{FF2B5EF4-FFF2-40B4-BE49-F238E27FC236}">
                <a16:creationId xmlns:a16="http://schemas.microsoft.com/office/drawing/2014/main" id="{6FFE6E09-625D-50D1-0492-6EA7D69BA391}"/>
              </a:ext>
            </a:extLst>
          </p:cNvPr>
          <p:cNvSpPr/>
          <p:nvPr/>
        </p:nvSpPr>
        <p:spPr>
          <a:xfrm>
            <a:off x="7869588" y="0"/>
            <a:ext cx="4374076" cy="6858000"/>
          </a:xfrm>
          <a:prstGeom prst="rect">
            <a:avLst/>
          </a:prstGeom>
          <a:solidFill>
            <a:srgbClr val="FFE4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3" name="图片占位符 25" descr="小孩在吃东西&#10;&#10;描述已自动生成">
            <a:extLst>
              <a:ext uri="{FF2B5EF4-FFF2-40B4-BE49-F238E27FC236}">
                <a16:creationId xmlns:a16="http://schemas.microsoft.com/office/drawing/2014/main" id="{7C733074-402B-0B28-DCCA-E3B61ED5572F}"/>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grpSp>
        <p:nvGrpSpPr>
          <p:cNvPr id="6" name="组合 5">
            <a:extLst>
              <a:ext uri="{FF2B5EF4-FFF2-40B4-BE49-F238E27FC236}">
                <a16:creationId xmlns:a16="http://schemas.microsoft.com/office/drawing/2014/main" id="{1848B66E-2F72-4DEF-B95D-135BAC926977}"/>
              </a:ext>
            </a:extLst>
          </p:cNvPr>
          <p:cNvGrpSpPr/>
          <p:nvPr/>
        </p:nvGrpSpPr>
        <p:grpSpPr>
          <a:xfrm>
            <a:off x="8025153" y="475067"/>
            <a:ext cx="4971432" cy="4477916"/>
            <a:chOff x="8025153" y="475067"/>
            <a:chExt cx="4971432" cy="4477916"/>
          </a:xfrm>
        </p:grpSpPr>
        <p:grpSp>
          <p:nvGrpSpPr>
            <p:cNvPr id="2" name="组合 1">
              <a:extLst>
                <a:ext uri="{FF2B5EF4-FFF2-40B4-BE49-F238E27FC236}">
                  <a16:creationId xmlns:a16="http://schemas.microsoft.com/office/drawing/2014/main" id="{DBCE09DE-6998-8AA0-D900-E243BEFDFEA7}"/>
                </a:ext>
              </a:extLst>
            </p:cNvPr>
            <p:cNvGrpSpPr/>
            <p:nvPr/>
          </p:nvGrpSpPr>
          <p:grpSpPr>
            <a:xfrm>
              <a:off x="8025153" y="475067"/>
              <a:ext cx="4971432" cy="1856303"/>
              <a:chOff x="7917355" y="497480"/>
              <a:chExt cx="4971432" cy="1856303"/>
            </a:xfrm>
          </p:grpSpPr>
          <p:sp>
            <p:nvSpPr>
              <p:cNvPr id="72" name="矩形 71">
                <a:extLst>
                  <a:ext uri="{FF2B5EF4-FFF2-40B4-BE49-F238E27FC236}">
                    <a16:creationId xmlns:a16="http://schemas.microsoft.com/office/drawing/2014/main" id="{1B2B1A68-3F6E-554D-D805-304EC33E1B44}"/>
                  </a:ext>
                </a:extLst>
              </p:cNvPr>
              <p:cNvSpPr/>
              <p:nvPr/>
            </p:nvSpPr>
            <p:spPr>
              <a:xfrm>
                <a:off x="8217808" y="540658"/>
                <a:ext cx="3721992" cy="1813125"/>
              </a:xfrm>
              <a:prstGeom prst="rect">
                <a:avLst/>
              </a:prstGeom>
            </p:spPr>
            <p:txBody>
              <a:bodyPr wrap="square">
                <a:noAutofit/>
              </a:bodyPr>
              <a:lstStyle/>
              <a:p>
                <a:pPr>
                  <a:lnSpc>
                    <a:spcPct val="150000"/>
                  </a:lnSpc>
                </a:pPr>
                <a:br>
                  <a:rPr lang="zh-CN" altLang="en-US" sz="20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br>
                <a:r>
                  <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做好选拔任用的考核征求意见工作，完善考核评价办法，使年度考核、平时考核与任前考核相互补充、相互印证，增强考核的科学性和真实性。</a:t>
                </a:r>
              </a:p>
            </p:txBody>
          </p:sp>
          <p:sp>
            <p:nvSpPr>
              <p:cNvPr id="74" name="矩形 73">
                <a:extLst>
                  <a:ext uri="{FF2B5EF4-FFF2-40B4-BE49-F238E27FC236}">
                    <a16:creationId xmlns:a16="http://schemas.microsoft.com/office/drawing/2014/main" id="{34E31711-A0E4-5C16-D8FA-2C27786E7AD9}"/>
                  </a:ext>
                </a:extLst>
              </p:cNvPr>
              <p:cNvSpPr/>
              <p:nvPr/>
            </p:nvSpPr>
            <p:spPr>
              <a:xfrm>
                <a:off x="7917355" y="497480"/>
                <a:ext cx="4971432" cy="839269"/>
              </a:xfrm>
              <a:prstGeom prst="rect">
                <a:avLst/>
              </a:prstGeom>
            </p:spPr>
            <p:txBody>
              <a:bodyPr wrap="square">
                <a:noAutofit/>
              </a:bodyPr>
              <a:lstStyle/>
              <a:p>
                <a:pPr>
                  <a:lnSpc>
                    <a:spcPct val="150000"/>
                  </a:lnSpc>
                </a:pPr>
                <a:r>
                  <a:rPr lang="en-US" altLang="zh-CN" sz="2000" b="1" dirty="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1.</a:t>
                </a:r>
                <a:r>
                  <a:rPr lang="zh-CN" altLang="en-US" sz="2000" b="1" dirty="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健全完善考核征求意见工作机制</a:t>
                </a:r>
                <a:br>
                  <a:rPr lang="zh-CN" altLang="en-US" sz="200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br>
                <a:endParaRPr lang="zh-CN" altLang="en-US" sz="1400" dirty="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5" name="组合 4">
              <a:extLst>
                <a:ext uri="{FF2B5EF4-FFF2-40B4-BE49-F238E27FC236}">
                  <a16:creationId xmlns:a16="http://schemas.microsoft.com/office/drawing/2014/main" id="{41DF8715-EB8F-166D-9B92-4EDB89FB4B79}"/>
                </a:ext>
              </a:extLst>
            </p:cNvPr>
            <p:cNvGrpSpPr/>
            <p:nvPr/>
          </p:nvGrpSpPr>
          <p:grpSpPr>
            <a:xfrm>
              <a:off x="8025153" y="3043444"/>
              <a:ext cx="4821648" cy="1909539"/>
              <a:chOff x="8025153" y="3043444"/>
              <a:chExt cx="4821648" cy="1909539"/>
            </a:xfrm>
          </p:grpSpPr>
          <p:sp>
            <p:nvSpPr>
              <p:cNvPr id="73" name="矩形 72">
                <a:extLst>
                  <a:ext uri="{FF2B5EF4-FFF2-40B4-BE49-F238E27FC236}">
                    <a16:creationId xmlns:a16="http://schemas.microsoft.com/office/drawing/2014/main" id="{B88360AD-A808-2D38-C5D7-4FB28191D7FF}"/>
                  </a:ext>
                </a:extLst>
              </p:cNvPr>
              <p:cNvSpPr/>
              <p:nvPr/>
            </p:nvSpPr>
            <p:spPr>
              <a:xfrm>
                <a:off x="8325606" y="3144218"/>
                <a:ext cx="3680460" cy="1808765"/>
              </a:xfrm>
              <a:prstGeom prst="rect">
                <a:avLst/>
              </a:prstGeom>
            </p:spPr>
            <p:txBody>
              <a:bodyPr wrap="square">
                <a:noAutofit/>
              </a:bodyPr>
              <a:lstStyle/>
              <a:p>
                <a:pPr>
                  <a:lnSpc>
                    <a:spcPct val="150000"/>
                  </a:lnSpc>
                </a:pPr>
                <a:br>
                  <a:rPr lang="zh-CN" altLang="en-US" sz="2000" b="1"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br>
                <a:r>
                  <a:rPr lang="zh-CN" altLang="en-US" sz="140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明确了选人用人的原则、标准、程序和方法，提出了管理与业务双通道发展的岗位序列模式，打破了只有担任行政职务才能发挥作用的旧观念，充分体现了新的选人用人理念。</a:t>
                </a:r>
              </a:p>
            </p:txBody>
          </p:sp>
          <p:sp>
            <p:nvSpPr>
              <p:cNvPr id="78" name="矩形 77">
                <a:extLst>
                  <a:ext uri="{FF2B5EF4-FFF2-40B4-BE49-F238E27FC236}">
                    <a16:creationId xmlns:a16="http://schemas.microsoft.com/office/drawing/2014/main" id="{BBC47414-A06D-6E52-1F58-6EABB07BEB69}"/>
                  </a:ext>
                </a:extLst>
              </p:cNvPr>
              <p:cNvSpPr/>
              <p:nvPr/>
            </p:nvSpPr>
            <p:spPr>
              <a:xfrm>
                <a:off x="8025153" y="3043444"/>
                <a:ext cx="4821648" cy="839269"/>
              </a:xfrm>
              <a:prstGeom prst="rect">
                <a:avLst/>
              </a:prstGeom>
            </p:spPr>
            <p:txBody>
              <a:bodyPr wrap="square">
                <a:noAutofit/>
              </a:bodyPr>
              <a:lstStyle/>
              <a:p>
                <a:pPr>
                  <a:lnSpc>
                    <a:spcPct val="150000"/>
                  </a:lnSpc>
                </a:pPr>
                <a:r>
                  <a:rPr lang="en-US" altLang="zh-CN" sz="2000" b="1" dirty="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2.</a:t>
                </a:r>
                <a:r>
                  <a:rPr lang="zh-CN" altLang="en-US" sz="2000" b="1" dirty="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建立完善选人用人</a:t>
                </a:r>
                <a:r>
                  <a:rPr lang="zh-CN" altLang="en-US" sz="2000" b="1">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制度体系</a:t>
                </a:r>
                <a:br>
                  <a:rPr lang="zh-CN" altLang="en-US" sz="2000" b="1">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br>
                <a:endParaRPr lang="zh-CN" altLang="en-US" sz="1400" dirty="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grpSp>
        <p:nvGrpSpPr>
          <p:cNvPr id="14" name="组合 13">
            <a:extLst>
              <a:ext uri="{FF2B5EF4-FFF2-40B4-BE49-F238E27FC236}">
                <a16:creationId xmlns:a16="http://schemas.microsoft.com/office/drawing/2014/main" id="{CF2F9A23-936F-AF19-83BB-901145846078}"/>
              </a:ext>
            </a:extLst>
          </p:cNvPr>
          <p:cNvGrpSpPr/>
          <p:nvPr/>
        </p:nvGrpSpPr>
        <p:grpSpPr>
          <a:xfrm>
            <a:off x="170836" y="544033"/>
            <a:ext cx="7096560" cy="4408949"/>
            <a:chOff x="170836" y="544033"/>
            <a:chExt cx="7096560" cy="4408949"/>
          </a:xfrm>
        </p:grpSpPr>
        <p:cxnSp>
          <p:nvCxnSpPr>
            <p:cNvPr id="101" name="直接连接符 100">
              <a:extLst>
                <a:ext uri="{FF2B5EF4-FFF2-40B4-BE49-F238E27FC236}">
                  <a16:creationId xmlns:a16="http://schemas.microsoft.com/office/drawing/2014/main" id="{15B8E2A3-F060-C9C0-DDEF-B29127BC3383}"/>
                </a:ext>
              </a:extLst>
            </p:cNvPr>
            <p:cNvCxnSpPr>
              <a:cxnSpLocks/>
            </p:cNvCxnSpPr>
            <p:nvPr/>
          </p:nvCxnSpPr>
          <p:spPr>
            <a:xfrm rot="5400000">
              <a:off x="3629605" y="368713"/>
              <a:ext cx="0" cy="816106"/>
            </a:xfrm>
            <a:prstGeom prst="line">
              <a:avLst/>
            </a:prstGeom>
            <a:ln w="12700">
              <a:gradFill>
                <a:gsLst>
                  <a:gs pos="0">
                    <a:schemeClr val="tx2"/>
                  </a:gs>
                  <a:gs pos="100000">
                    <a:srgbClr val="96969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181E70C2-5B96-B794-9A86-D1F39D7BC88C}"/>
                </a:ext>
              </a:extLst>
            </p:cNvPr>
            <p:cNvCxnSpPr>
              <a:cxnSpLocks/>
            </p:cNvCxnSpPr>
            <p:nvPr/>
          </p:nvCxnSpPr>
          <p:spPr>
            <a:xfrm rot="5400000">
              <a:off x="4462677" y="1402663"/>
              <a:ext cx="0" cy="715749"/>
            </a:xfrm>
            <a:prstGeom prst="line">
              <a:avLst/>
            </a:prstGeom>
            <a:ln w="12700">
              <a:gradFill>
                <a:gsLst>
                  <a:gs pos="0">
                    <a:schemeClr val="tx2"/>
                  </a:gs>
                  <a:gs pos="100000">
                    <a:srgbClr val="96969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6BAF17FE-DA9D-F113-542F-503BF1C2665D}"/>
                </a:ext>
              </a:extLst>
            </p:cNvPr>
            <p:cNvCxnSpPr>
              <a:cxnSpLocks/>
            </p:cNvCxnSpPr>
            <p:nvPr/>
          </p:nvCxnSpPr>
          <p:spPr>
            <a:xfrm rot="5400000">
              <a:off x="4496339" y="3325686"/>
              <a:ext cx="0" cy="761384"/>
            </a:xfrm>
            <a:prstGeom prst="line">
              <a:avLst/>
            </a:prstGeom>
            <a:ln w="12700">
              <a:gradFill>
                <a:gsLst>
                  <a:gs pos="0">
                    <a:schemeClr val="tx2"/>
                  </a:gs>
                  <a:gs pos="100000">
                    <a:srgbClr val="96969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93526572-1874-DA72-D311-AC7CCF82E55E}"/>
                </a:ext>
              </a:extLst>
            </p:cNvPr>
            <p:cNvCxnSpPr>
              <a:cxnSpLocks/>
            </p:cNvCxnSpPr>
            <p:nvPr/>
          </p:nvCxnSpPr>
          <p:spPr>
            <a:xfrm rot="5400000">
              <a:off x="3629605" y="4313358"/>
              <a:ext cx="0" cy="816106"/>
            </a:xfrm>
            <a:prstGeom prst="line">
              <a:avLst/>
            </a:prstGeom>
            <a:ln w="12700">
              <a:gradFill>
                <a:gsLst>
                  <a:gs pos="0">
                    <a:schemeClr val="tx2"/>
                  </a:gs>
                  <a:gs pos="100000">
                    <a:srgbClr val="96969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2226D88E-66FA-1CC5-5D8C-2CB3CB6728CE}"/>
                </a:ext>
              </a:extLst>
            </p:cNvPr>
            <p:cNvCxnSpPr>
              <a:cxnSpLocks/>
            </p:cNvCxnSpPr>
            <p:nvPr/>
          </p:nvCxnSpPr>
          <p:spPr>
            <a:xfrm flipH="1">
              <a:off x="4335212" y="2775571"/>
              <a:ext cx="1112459" cy="0"/>
            </a:xfrm>
            <a:prstGeom prst="line">
              <a:avLst/>
            </a:prstGeom>
            <a:ln w="12700">
              <a:gradFill>
                <a:gsLst>
                  <a:gs pos="0">
                    <a:schemeClr val="tx2"/>
                  </a:gs>
                  <a:gs pos="100000">
                    <a:srgbClr val="969696"/>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9A1734E6-5DD7-2F69-B4BA-D903CAF4CBA6}"/>
                </a:ext>
              </a:extLst>
            </p:cNvPr>
            <p:cNvGrpSpPr/>
            <p:nvPr/>
          </p:nvGrpSpPr>
          <p:grpSpPr>
            <a:xfrm>
              <a:off x="4077956" y="544034"/>
              <a:ext cx="3189440" cy="4368328"/>
              <a:chOff x="3002287" y="544034"/>
              <a:chExt cx="3189440" cy="4368328"/>
            </a:xfrm>
          </p:grpSpPr>
          <p:grpSp>
            <p:nvGrpSpPr>
              <p:cNvPr id="11" name="组合 10">
                <a:extLst>
                  <a:ext uri="{FF2B5EF4-FFF2-40B4-BE49-F238E27FC236}">
                    <a16:creationId xmlns:a16="http://schemas.microsoft.com/office/drawing/2014/main" id="{C1E904D3-630B-22C3-58D1-02F71CE14AF7}"/>
                  </a:ext>
                </a:extLst>
              </p:cNvPr>
              <p:cNvGrpSpPr/>
              <p:nvPr/>
            </p:nvGrpSpPr>
            <p:grpSpPr>
              <a:xfrm>
                <a:off x="3002287" y="544034"/>
                <a:ext cx="1759161" cy="510379"/>
                <a:chOff x="3383741" y="219197"/>
                <a:chExt cx="1759161" cy="510379"/>
              </a:xfrm>
            </p:grpSpPr>
            <p:sp>
              <p:nvSpPr>
                <p:cNvPr id="86" name="矩形: 圆角 85">
                  <a:extLst>
                    <a:ext uri="{FF2B5EF4-FFF2-40B4-BE49-F238E27FC236}">
                      <a16:creationId xmlns:a16="http://schemas.microsoft.com/office/drawing/2014/main" id="{230FDD03-D7AF-E774-736E-1430BF735D33}"/>
                    </a:ext>
                  </a:extLst>
                </p:cNvPr>
                <p:cNvSpPr/>
                <p:nvPr/>
              </p:nvSpPr>
              <p:spPr>
                <a:xfrm flipH="1">
                  <a:off x="3383741" y="219197"/>
                  <a:ext cx="1759161" cy="51037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pc="12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1" name="矩形 90">
                  <a:extLst>
                    <a:ext uri="{FF2B5EF4-FFF2-40B4-BE49-F238E27FC236}">
                      <a16:creationId xmlns:a16="http://schemas.microsoft.com/office/drawing/2014/main" id="{2F2B4AA5-CD16-44A0-BF2E-4CADD0851731}"/>
                    </a:ext>
                  </a:extLst>
                </p:cNvPr>
                <p:cNvSpPr/>
                <p:nvPr/>
              </p:nvSpPr>
              <p:spPr>
                <a:xfrm flipH="1">
                  <a:off x="3658026" y="274331"/>
                  <a:ext cx="1210588" cy="400110"/>
                </a:xfrm>
                <a:prstGeom prst="rect">
                  <a:avLst/>
                </a:prstGeom>
              </p:spPr>
              <p:txBody>
                <a:bodyPr wrap="none">
                  <a:noAutofit/>
                </a:bodyPr>
                <a:lstStyle/>
                <a:p>
                  <a:pPr algn="ctr"/>
                  <a:r>
                    <a:rPr lang="zh-CN" altLang="en-US" sz="2000">
                      <a:solidFill>
                        <a:schemeClr val="bg1"/>
                      </a:solidFill>
                      <a:latin typeface="思源黑体 CN Light" panose="020B0300000000000000" pitchFamily="34" charset="-122"/>
                      <a:ea typeface="思源黑体 CN Heavy" panose="020B0A00000000000000" pitchFamily="34" charset="-122"/>
                      <a:cs typeface="+mn-ea"/>
                      <a:sym typeface="思源黑体 CN Light" panose="020B0300000000000000" pitchFamily="34" charset="-122"/>
                    </a:rPr>
                    <a:t>企业荣誉</a:t>
                  </a:r>
                  <a:endParaRPr lang="zh-CN" altLang="en-US" sz="2000" dirty="0">
                    <a:solidFill>
                      <a:schemeClr val="bg1"/>
                    </a:solidFill>
                    <a:latin typeface="思源黑体 CN Light" panose="020B0300000000000000" pitchFamily="34" charset="-122"/>
                    <a:ea typeface="思源黑体 CN Heavy" panose="020B0A00000000000000" pitchFamily="34" charset="-122"/>
                    <a:cs typeface="+mn-ea"/>
                    <a:sym typeface="思源黑体 CN Light" panose="020B0300000000000000" pitchFamily="34" charset="-122"/>
                  </a:endParaRPr>
                </a:p>
              </p:txBody>
            </p:sp>
          </p:grpSp>
          <p:grpSp>
            <p:nvGrpSpPr>
              <p:cNvPr id="9" name="组合 8">
                <a:extLst>
                  <a:ext uri="{FF2B5EF4-FFF2-40B4-BE49-F238E27FC236}">
                    <a16:creationId xmlns:a16="http://schemas.microsoft.com/office/drawing/2014/main" id="{7C83E036-286C-966B-4209-525F02A66F04}"/>
                  </a:ext>
                </a:extLst>
              </p:cNvPr>
              <p:cNvGrpSpPr/>
              <p:nvPr/>
            </p:nvGrpSpPr>
            <p:grpSpPr>
              <a:xfrm>
                <a:off x="3002287" y="4401983"/>
                <a:ext cx="1759161" cy="510379"/>
                <a:chOff x="4136752" y="4705437"/>
                <a:chExt cx="1759161" cy="510379"/>
              </a:xfrm>
            </p:grpSpPr>
            <p:sp>
              <p:nvSpPr>
                <p:cNvPr id="89" name="矩形: 圆角 88">
                  <a:extLst>
                    <a:ext uri="{FF2B5EF4-FFF2-40B4-BE49-F238E27FC236}">
                      <a16:creationId xmlns:a16="http://schemas.microsoft.com/office/drawing/2014/main" id="{E5BDAACB-9052-3508-2C53-330B104DEE2D}"/>
                    </a:ext>
                  </a:extLst>
                </p:cNvPr>
                <p:cNvSpPr/>
                <p:nvPr/>
              </p:nvSpPr>
              <p:spPr>
                <a:xfrm flipH="1">
                  <a:off x="4136752" y="4705437"/>
                  <a:ext cx="1759161" cy="51037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pc="12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4" name="矩形 93">
                  <a:extLst>
                    <a:ext uri="{FF2B5EF4-FFF2-40B4-BE49-F238E27FC236}">
                      <a16:creationId xmlns:a16="http://schemas.microsoft.com/office/drawing/2014/main" id="{30D91BE6-4415-F80B-056F-8E511400E4DB}"/>
                    </a:ext>
                  </a:extLst>
                </p:cNvPr>
                <p:cNvSpPr/>
                <p:nvPr/>
              </p:nvSpPr>
              <p:spPr>
                <a:xfrm flipH="1">
                  <a:off x="4411038" y="4775085"/>
                  <a:ext cx="1210588" cy="400110"/>
                </a:xfrm>
                <a:prstGeom prst="rect">
                  <a:avLst/>
                </a:prstGeom>
              </p:spPr>
              <p:txBody>
                <a:bodyPr wrap="none">
                  <a:noAutofit/>
                </a:bodyPr>
                <a:lstStyle/>
                <a:p>
                  <a:pPr algn="ctr"/>
                  <a:r>
                    <a:rPr lang="zh-CN" altLang="en-US" sz="2000">
                      <a:solidFill>
                        <a:schemeClr val="bg1"/>
                      </a:solidFill>
                      <a:latin typeface="思源黑体 CN Light" panose="020B0300000000000000" pitchFamily="34" charset="-122"/>
                      <a:ea typeface="思源黑体 CN Heavy" panose="020B0A00000000000000" pitchFamily="34" charset="-122"/>
                      <a:cs typeface="+mn-ea"/>
                      <a:sym typeface="思源黑体 CN Light" panose="020B0300000000000000" pitchFamily="34" charset="-122"/>
                    </a:rPr>
                    <a:t>完善制度</a:t>
                  </a:r>
                  <a:endParaRPr lang="zh-CN" altLang="en-US" sz="2000" dirty="0">
                    <a:solidFill>
                      <a:schemeClr val="bg1"/>
                    </a:solidFill>
                    <a:latin typeface="思源黑体 CN Light" panose="020B0300000000000000" pitchFamily="34" charset="-122"/>
                    <a:ea typeface="思源黑体 CN Heavy" panose="020B0A00000000000000" pitchFamily="34" charset="-122"/>
                    <a:cs typeface="+mn-ea"/>
                    <a:sym typeface="思源黑体 CN Light" panose="020B0300000000000000" pitchFamily="34" charset="-122"/>
                  </a:endParaRPr>
                </a:p>
              </p:txBody>
            </p:sp>
          </p:grpSp>
          <p:grpSp>
            <p:nvGrpSpPr>
              <p:cNvPr id="4" name="组合 3">
                <a:extLst>
                  <a:ext uri="{FF2B5EF4-FFF2-40B4-BE49-F238E27FC236}">
                    <a16:creationId xmlns:a16="http://schemas.microsoft.com/office/drawing/2014/main" id="{A74C0207-5C88-35AD-50F6-58F6E7CD3F2F}"/>
                  </a:ext>
                </a:extLst>
              </p:cNvPr>
              <p:cNvGrpSpPr/>
              <p:nvPr/>
            </p:nvGrpSpPr>
            <p:grpSpPr>
              <a:xfrm>
                <a:off x="4432566" y="2473008"/>
                <a:ext cx="1759161" cy="510379"/>
                <a:chOff x="4559774" y="2462317"/>
                <a:chExt cx="1759161" cy="510379"/>
              </a:xfrm>
            </p:grpSpPr>
            <p:sp>
              <p:nvSpPr>
                <p:cNvPr id="87" name="矩形: 圆角 86">
                  <a:extLst>
                    <a:ext uri="{FF2B5EF4-FFF2-40B4-BE49-F238E27FC236}">
                      <a16:creationId xmlns:a16="http://schemas.microsoft.com/office/drawing/2014/main" id="{B663E32A-94F7-E4FD-DA54-3562975869E3}"/>
                    </a:ext>
                  </a:extLst>
                </p:cNvPr>
                <p:cNvSpPr/>
                <p:nvPr/>
              </p:nvSpPr>
              <p:spPr>
                <a:xfrm flipH="1">
                  <a:off x="4559774" y="2462317"/>
                  <a:ext cx="1759161" cy="51037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pc="12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5" name="矩形 94">
                  <a:extLst>
                    <a:ext uri="{FF2B5EF4-FFF2-40B4-BE49-F238E27FC236}">
                      <a16:creationId xmlns:a16="http://schemas.microsoft.com/office/drawing/2014/main" id="{73FA9FA3-F031-AB4E-9721-D890ED4B51EB}"/>
                    </a:ext>
                  </a:extLst>
                </p:cNvPr>
                <p:cNvSpPr/>
                <p:nvPr/>
              </p:nvSpPr>
              <p:spPr>
                <a:xfrm flipH="1">
                  <a:off x="4834060" y="2531965"/>
                  <a:ext cx="1210588" cy="400110"/>
                </a:xfrm>
                <a:prstGeom prst="rect">
                  <a:avLst/>
                </a:prstGeom>
              </p:spPr>
              <p:txBody>
                <a:bodyPr wrap="none">
                  <a:noAutofit/>
                </a:bodyPr>
                <a:lstStyle/>
                <a:p>
                  <a:pPr algn="ctr"/>
                  <a:r>
                    <a:rPr lang="zh-CN" altLang="en-US" sz="2000">
                      <a:solidFill>
                        <a:schemeClr val="bg1"/>
                      </a:solidFill>
                      <a:latin typeface="思源黑体 CN Light" panose="020B0300000000000000" pitchFamily="34" charset="-122"/>
                      <a:ea typeface="思源黑体 CN Heavy" panose="020B0A00000000000000" pitchFamily="34" charset="-122"/>
                      <a:cs typeface="+mn-ea"/>
                      <a:sym typeface="思源黑体 CN Light" panose="020B0300000000000000" pitchFamily="34" charset="-122"/>
                    </a:rPr>
                    <a:t>诚信筑梦</a:t>
                  </a:r>
                  <a:endParaRPr lang="zh-CN" altLang="en-US" sz="2000" dirty="0">
                    <a:solidFill>
                      <a:schemeClr val="bg1"/>
                    </a:solidFill>
                    <a:latin typeface="思源黑体 CN Light" panose="020B0300000000000000" pitchFamily="34" charset="-122"/>
                    <a:ea typeface="思源黑体 CN Heavy" panose="020B0A00000000000000" pitchFamily="34" charset="-122"/>
                    <a:cs typeface="+mn-ea"/>
                    <a:sym typeface="思源黑体 CN Light" panose="020B0300000000000000" pitchFamily="34" charset="-122"/>
                  </a:endParaRPr>
                </a:p>
              </p:txBody>
            </p:sp>
          </p:grpSp>
          <p:grpSp>
            <p:nvGrpSpPr>
              <p:cNvPr id="8" name="组合 7">
                <a:extLst>
                  <a:ext uri="{FF2B5EF4-FFF2-40B4-BE49-F238E27FC236}">
                    <a16:creationId xmlns:a16="http://schemas.microsoft.com/office/drawing/2014/main" id="{CCE5081B-471F-5416-74C7-57584278C825}"/>
                  </a:ext>
                </a:extLst>
              </p:cNvPr>
              <p:cNvGrpSpPr/>
              <p:nvPr/>
            </p:nvGrpSpPr>
            <p:grpSpPr>
              <a:xfrm>
                <a:off x="3827272" y="3437495"/>
                <a:ext cx="1759161" cy="510379"/>
                <a:chOff x="4847668" y="3583877"/>
                <a:chExt cx="1759161" cy="510379"/>
              </a:xfrm>
            </p:grpSpPr>
            <p:sp>
              <p:nvSpPr>
                <p:cNvPr id="88" name="矩形: 圆角 87">
                  <a:extLst>
                    <a:ext uri="{FF2B5EF4-FFF2-40B4-BE49-F238E27FC236}">
                      <a16:creationId xmlns:a16="http://schemas.microsoft.com/office/drawing/2014/main" id="{47677A8E-0598-284B-C782-FE46B02F28BA}"/>
                    </a:ext>
                  </a:extLst>
                </p:cNvPr>
                <p:cNvSpPr/>
                <p:nvPr/>
              </p:nvSpPr>
              <p:spPr>
                <a:xfrm flipH="1">
                  <a:off x="4847668" y="3583877"/>
                  <a:ext cx="1759161" cy="51037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pc="12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6" name="矩形 95">
                  <a:extLst>
                    <a:ext uri="{FF2B5EF4-FFF2-40B4-BE49-F238E27FC236}">
                      <a16:creationId xmlns:a16="http://schemas.microsoft.com/office/drawing/2014/main" id="{E1AF95FA-A0D1-C304-6200-E5077F3D0311}"/>
                    </a:ext>
                  </a:extLst>
                </p:cNvPr>
                <p:cNvSpPr/>
                <p:nvPr/>
              </p:nvSpPr>
              <p:spPr>
                <a:xfrm flipH="1">
                  <a:off x="5121955" y="3653525"/>
                  <a:ext cx="1210588" cy="400110"/>
                </a:xfrm>
                <a:prstGeom prst="rect">
                  <a:avLst/>
                </a:prstGeom>
              </p:spPr>
              <p:txBody>
                <a:bodyPr wrap="none">
                  <a:noAutofit/>
                </a:bodyPr>
                <a:lstStyle/>
                <a:p>
                  <a:pPr algn="ctr"/>
                  <a:r>
                    <a:rPr lang="zh-CN" altLang="en-US" sz="2000">
                      <a:solidFill>
                        <a:schemeClr val="bg1"/>
                      </a:solidFill>
                      <a:latin typeface="思源黑体 CN Light" panose="020B0300000000000000" pitchFamily="34" charset="-122"/>
                      <a:ea typeface="思源黑体 CN Heavy" panose="020B0A00000000000000" pitchFamily="34" charset="-122"/>
                      <a:cs typeface="+mn-ea"/>
                      <a:sym typeface="思源黑体 CN Light" panose="020B0300000000000000" pitchFamily="34" charset="-122"/>
                    </a:rPr>
                    <a:t>有奖有罚</a:t>
                  </a:r>
                  <a:endParaRPr lang="zh-CN" altLang="en-US" sz="2000" dirty="0">
                    <a:solidFill>
                      <a:schemeClr val="bg1"/>
                    </a:solidFill>
                    <a:latin typeface="思源黑体 CN Light" panose="020B0300000000000000" pitchFamily="34" charset="-122"/>
                    <a:ea typeface="思源黑体 CN Heavy" panose="020B0A00000000000000" pitchFamily="34" charset="-122"/>
                    <a:cs typeface="+mn-ea"/>
                    <a:sym typeface="思源黑体 CN Light" panose="020B0300000000000000" pitchFamily="34" charset="-122"/>
                  </a:endParaRPr>
                </a:p>
              </p:txBody>
            </p:sp>
          </p:grpSp>
          <p:grpSp>
            <p:nvGrpSpPr>
              <p:cNvPr id="10" name="组合 9">
                <a:extLst>
                  <a:ext uri="{FF2B5EF4-FFF2-40B4-BE49-F238E27FC236}">
                    <a16:creationId xmlns:a16="http://schemas.microsoft.com/office/drawing/2014/main" id="{7E516028-5E8D-4C77-6DB1-784A939BCA4A}"/>
                  </a:ext>
                </a:extLst>
              </p:cNvPr>
              <p:cNvGrpSpPr/>
              <p:nvPr/>
            </p:nvGrpSpPr>
            <p:grpSpPr>
              <a:xfrm>
                <a:off x="3801362" y="1508521"/>
                <a:ext cx="1759161" cy="510379"/>
                <a:chOff x="3930576" y="1340757"/>
                <a:chExt cx="1759161" cy="510379"/>
              </a:xfrm>
            </p:grpSpPr>
            <p:sp>
              <p:nvSpPr>
                <p:cNvPr id="92" name="矩形: 圆角 91">
                  <a:extLst>
                    <a:ext uri="{FF2B5EF4-FFF2-40B4-BE49-F238E27FC236}">
                      <a16:creationId xmlns:a16="http://schemas.microsoft.com/office/drawing/2014/main" id="{A1F386FE-B9A6-B8CC-F43D-2001477B09A9}"/>
                    </a:ext>
                  </a:extLst>
                </p:cNvPr>
                <p:cNvSpPr/>
                <p:nvPr/>
              </p:nvSpPr>
              <p:spPr>
                <a:xfrm flipH="1">
                  <a:off x="3930576" y="1340757"/>
                  <a:ext cx="1759161" cy="51037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pc="12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7" name="矩形 96">
                  <a:extLst>
                    <a:ext uri="{FF2B5EF4-FFF2-40B4-BE49-F238E27FC236}">
                      <a16:creationId xmlns:a16="http://schemas.microsoft.com/office/drawing/2014/main" id="{969FB220-85AC-48D2-2E06-031C774D13F0}"/>
                    </a:ext>
                  </a:extLst>
                </p:cNvPr>
                <p:cNvSpPr/>
                <p:nvPr/>
              </p:nvSpPr>
              <p:spPr>
                <a:xfrm flipH="1">
                  <a:off x="4204863" y="1410405"/>
                  <a:ext cx="1210588" cy="400110"/>
                </a:xfrm>
                <a:prstGeom prst="rect">
                  <a:avLst/>
                </a:prstGeom>
              </p:spPr>
              <p:txBody>
                <a:bodyPr wrap="none">
                  <a:noAutofit/>
                </a:bodyPr>
                <a:lstStyle/>
                <a:p>
                  <a:pPr algn="ctr"/>
                  <a:r>
                    <a:rPr lang="zh-CN" altLang="en-US" sz="2000">
                      <a:solidFill>
                        <a:schemeClr val="bg1"/>
                      </a:solidFill>
                      <a:latin typeface="思源黑体 CN Light" panose="020B0300000000000000" pitchFamily="34" charset="-122"/>
                      <a:ea typeface="思源黑体 CN Heavy" panose="020B0A00000000000000" pitchFamily="34" charset="-122"/>
                      <a:cs typeface="+mn-ea"/>
                      <a:sym typeface="思源黑体 CN Light" panose="020B0300000000000000" pitchFamily="34" charset="-122"/>
                    </a:rPr>
                    <a:t>考核机制</a:t>
                  </a:r>
                  <a:endParaRPr lang="zh-CN" altLang="en-US" sz="2000" dirty="0">
                    <a:solidFill>
                      <a:schemeClr val="bg1"/>
                    </a:solidFill>
                    <a:latin typeface="思源黑体 CN Light" panose="020B0300000000000000" pitchFamily="34" charset="-122"/>
                    <a:ea typeface="思源黑体 CN Heavy" panose="020B0A00000000000000" pitchFamily="34" charset="-122"/>
                    <a:cs typeface="+mn-ea"/>
                    <a:sym typeface="思源黑体 CN Light" panose="020B0300000000000000" pitchFamily="34" charset="-122"/>
                  </a:endParaRPr>
                </a:p>
              </p:txBody>
            </p:sp>
          </p:grpSp>
        </p:grpSp>
        <p:sp>
          <p:nvSpPr>
            <p:cNvPr id="13" name="弧形 12">
              <a:extLst>
                <a:ext uri="{FF2B5EF4-FFF2-40B4-BE49-F238E27FC236}">
                  <a16:creationId xmlns:a16="http://schemas.microsoft.com/office/drawing/2014/main" id="{1157F765-72FC-27F7-6869-89D444C9E316}"/>
                </a:ext>
              </a:extLst>
            </p:cNvPr>
            <p:cNvSpPr/>
            <p:nvPr/>
          </p:nvSpPr>
          <p:spPr>
            <a:xfrm>
              <a:off x="170836" y="544033"/>
              <a:ext cx="4193698" cy="4408949"/>
            </a:xfrm>
            <a:prstGeom prst="arc">
              <a:avLst>
                <a:gd name="adj1" fmla="val 16499171"/>
                <a:gd name="adj2" fmla="val 5079694"/>
              </a:avLst>
            </a:prstGeom>
            <a:ln w="22225">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98" name="组合 97">
              <a:extLst>
                <a:ext uri="{FF2B5EF4-FFF2-40B4-BE49-F238E27FC236}">
                  <a16:creationId xmlns:a16="http://schemas.microsoft.com/office/drawing/2014/main" id="{3F0D75A3-E841-043F-9C84-04CAC978F6A2}"/>
                </a:ext>
              </a:extLst>
            </p:cNvPr>
            <p:cNvGrpSpPr/>
            <p:nvPr/>
          </p:nvGrpSpPr>
          <p:grpSpPr>
            <a:xfrm>
              <a:off x="3095708" y="633891"/>
              <a:ext cx="285750" cy="285750"/>
              <a:chOff x="1217613" y="895350"/>
              <a:chExt cx="285750" cy="285750"/>
            </a:xfrm>
          </p:grpSpPr>
          <p:sp>
            <p:nvSpPr>
              <p:cNvPr id="99" name="椭圆 98">
                <a:extLst>
                  <a:ext uri="{FF2B5EF4-FFF2-40B4-BE49-F238E27FC236}">
                    <a16:creationId xmlns:a16="http://schemas.microsoft.com/office/drawing/2014/main" id="{50FE32FE-278D-5E5F-DFBD-C946387B156A}"/>
                  </a:ext>
                </a:extLst>
              </p:cNvPr>
              <p:cNvSpPr/>
              <p:nvPr/>
            </p:nvSpPr>
            <p:spPr>
              <a:xfrm>
                <a:off x="1217613" y="895350"/>
                <a:ext cx="285750" cy="285750"/>
              </a:xfrm>
              <a:prstGeom prst="ellipse">
                <a:avLst/>
              </a:prstGeom>
              <a:solidFill>
                <a:schemeClr val="tx2">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0" name="椭圆 99">
                <a:extLst>
                  <a:ext uri="{FF2B5EF4-FFF2-40B4-BE49-F238E27FC236}">
                    <a16:creationId xmlns:a16="http://schemas.microsoft.com/office/drawing/2014/main" id="{85F4213E-5683-2F81-1856-AA2E21D490AF}"/>
                  </a:ext>
                </a:extLst>
              </p:cNvPr>
              <p:cNvSpPr/>
              <p:nvPr/>
            </p:nvSpPr>
            <p:spPr>
              <a:xfrm>
                <a:off x="1286669" y="964406"/>
                <a:ext cx="147638" cy="14763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104" name="组合 103">
              <a:extLst>
                <a:ext uri="{FF2B5EF4-FFF2-40B4-BE49-F238E27FC236}">
                  <a16:creationId xmlns:a16="http://schemas.microsoft.com/office/drawing/2014/main" id="{6D775945-D3EB-968E-D078-062D8BC67DCC}"/>
                </a:ext>
              </a:extLst>
            </p:cNvPr>
            <p:cNvGrpSpPr/>
            <p:nvPr/>
          </p:nvGrpSpPr>
          <p:grpSpPr>
            <a:xfrm>
              <a:off x="3994434" y="1617663"/>
              <a:ext cx="250611" cy="285750"/>
              <a:chOff x="1217613" y="895350"/>
              <a:chExt cx="285750" cy="285750"/>
            </a:xfrm>
          </p:grpSpPr>
          <p:sp>
            <p:nvSpPr>
              <p:cNvPr id="106" name="椭圆 105">
                <a:extLst>
                  <a:ext uri="{FF2B5EF4-FFF2-40B4-BE49-F238E27FC236}">
                    <a16:creationId xmlns:a16="http://schemas.microsoft.com/office/drawing/2014/main" id="{E1AF98D4-AFEA-6C49-03E1-6B23F3B58119}"/>
                  </a:ext>
                </a:extLst>
              </p:cNvPr>
              <p:cNvSpPr/>
              <p:nvPr/>
            </p:nvSpPr>
            <p:spPr>
              <a:xfrm>
                <a:off x="1217613" y="895350"/>
                <a:ext cx="285750" cy="285750"/>
              </a:xfrm>
              <a:prstGeom prst="ellipse">
                <a:avLst/>
              </a:prstGeom>
              <a:solidFill>
                <a:schemeClr val="tx2">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7" name="椭圆 106">
                <a:extLst>
                  <a:ext uri="{FF2B5EF4-FFF2-40B4-BE49-F238E27FC236}">
                    <a16:creationId xmlns:a16="http://schemas.microsoft.com/office/drawing/2014/main" id="{791FDE9A-094C-DFF0-FB9E-C475252AF754}"/>
                  </a:ext>
                </a:extLst>
              </p:cNvPr>
              <p:cNvSpPr/>
              <p:nvPr/>
            </p:nvSpPr>
            <p:spPr>
              <a:xfrm>
                <a:off x="1286669" y="964406"/>
                <a:ext cx="147638" cy="14763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114" name="组合 113">
              <a:extLst>
                <a:ext uri="{FF2B5EF4-FFF2-40B4-BE49-F238E27FC236}">
                  <a16:creationId xmlns:a16="http://schemas.microsoft.com/office/drawing/2014/main" id="{4115FD4E-FDE5-B7E3-51BB-655D9E23C166}"/>
                </a:ext>
              </a:extLst>
            </p:cNvPr>
            <p:cNvGrpSpPr/>
            <p:nvPr/>
          </p:nvGrpSpPr>
          <p:grpSpPr>
            <a:xfrm>
              <a:off x="3998241" y="3563503"/>
              <a:ext cx="266590" cy="285750"/>
              <a:chOff x="1217613" y="895350"/>
              <a:chExt cx="285750" cy="285750"/>
            </a:xfrm>
          </p:grpSpPr>
          <p:sp>
            <p:nvSpPr>
              <p:cNvPr id="116" name="椭圆 115">
                <a:extLst>
                  <a:ext uri="{FF2B5EF4-FFF2-40B4-BE49-F238E27FC236}">
                    <a16:creationId xmlns:a16="http://schemas.microsoft.com/office/drawing/2014/main" id="{6894FA9D-78CF-B2AA-2CB6-1EE900082F44}"/>
                  </a:ext>
                </a:extLst>
              </p:cNvPr>
              <p:cNvSpPr/>
              <p:nvPr/>
            </p:nvSpPr>
            <p:spPr>
              <a:xfrm>
                <a:off x="1217613" y="895350"/>
                <a:ext cx="285750" cy="285750"/>
              </a:xfrm>
              <a:prstGeom prst="ellipse">
                <a:avLst/>
              </a:prstGeom>
              <a:solidFill>
                <a:schemeClr val="tx2">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17" name="椭圆 116">
                <a:extLst>
                  <a:ext uri="{FF2B5EF4-FFF2-40B4-BE49-F238E27FC236}">
                    <a16:creationId xmlns:a16="http://schemas.microsoft.com/office/drawing/2014/main" id="{5F333DD7-A259-40A1-66DF-BEACEE7377C4}"/>
                  </a:ext>
                </a:extLst>
              </p:cNvPr>
              <p:cNvSpPr/>
              <p:nvPr/>
            </p:nvSpPr>
            <p:spPr>
              <a:xfrm>
                <a:off x="1286669" y="964406"/>
                <a:ext cx="147638" cy="14763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119" name="组合 118">
              <a:extLst>
                <a:ext uri="{FF2B5EF4-FFF2-40B4-BE49-F238E27FC236}">
                  <a16:creationId xmlns:a16="http://schemas.microsoft.com/office/drawing/2014/main" id="{188429C7-29AB-70EC-8CF1-BE7838CB52A1}"/>
                </a:ext>
              </a:extLst>
            </p:cNvPr>
            <p:cNvGrpSpPr/>
            <p:nvPr/>
          </p:nvGrpSpPr>
          <p:grpSpPr>
            <a:xfrm>
              <a:off x="3095708" y="4578536"/>
              <a:ext cx="285750" cy="285750"/>
              <a:chOff x="1217613" y="895350"/>
              <a:chExt cx="285750" cy="285750"/>
            </a:xfrm>
          </p:grpSpPr>
          <p:sp>
            <p:nvSpPr>
              <p:cNvPr id="121" name="椭圆 120">
                <a:extLst>
                  <a:ext uri="{FF2B5EF4-FFF2-40B4-BE49-F238E27FC236}">
                    <a16:creationId xmlns:a16="http://schemas.microsoft.com/office/drawing/2014/main" id="{1CC9D084-54C7-AB5D-AF4C-F13F49196AFF}"/>
                  </a:ext>
                </a:extLst>
              </p:cNvPr>
              <p:cNvSpPr/>
              <p:nvPr/>
            </p:nvSpPr>
            <p:spPr>
              <a:xfrm>
                <a:off x="1217613" y="895350"/>
                <a:ext cx="285750" cy="285750"/>
              </a:xfrm>
              <a:prstGeom prst="ellipse">
                <a:avLst/>
              </a:prstGeom>
              <a:solidFill>
                <a:schemeClr val="tx2">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22" name="椭圆 121">
                <a:extLst>
                  <a:ext uri="{FF2B5EF4-FFF2-40B4-BE49-F238E27FC236}">
                    <a16:creationId xmlns:a16="http://schemas.microsoft.com/office/drawing/2014/main" id="{F99D4379-182F-D4F6-EBBE-92E39F350205}"/>
                  </a:ext>
                </a:extLst>
              </p:cNvPr>
              <p:cNvSpPr/>
              <p:nvPr/>
            </p:nvSpPr>
            <p:spPr>
              <a:xfrm>
                <a:off x="1286669" y="964406"/>
                <a:ext cx="147638" cy="14763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124" name="组合 123">
              <a:extLst>
                <a:ext uri="{FF2B5EF4-FFF2-40B4-BE49-F238E27FC236}">
                  <a16:creationId xmlns:a16="http://schemas.microsoft.com/office/drawing/2014/main" id="{1AE492A7-851F-62A2-C704-2D8F6C47B6E4}"/>
                </a:ext>
              </a:extLst>
            </p:cNvPr>
            <p:cNvGrpSpPr/>
            <p:nvPr/>
          </p:nvGrpSpPr>
          <p:grpSpPr>
            <a:xfrm>
              <a:off x="4224843" y="2632696"/>
              <a:ext cx="250611" cy="285750"/>
              <a:chOff x="1217613" y="895350"/>
              <a:chExt cx="285750" cy="285750"/>
            </a:xfrm>
          </p:grpSpPr>
          <p:sp>
            <p:nvSpPr>
              <p:cNvPr id="126" name="椭圆 125">
                <a:extLst>
                  <a:ext uri="{FF2B5EF4-FFF2-40B4-BE49-F238E27FC236}">
                    <a16:creationId xmlns:a16="http://schemas.microsoft.com/office/drawing/2014/main" id="{8C9C5337-77A8-4B67-3A08-12F4CCB6D8E8}"/>
                  </a:ext>
                </a:extLst>
              </p:cNvPr>
              <p:cNvSpPr/>
              <p:nvPr/>
            </p:nvSpPr>
            <p:spPr>
              <a:xfrm>
                <a:off x="1217613" y="895350"/>
                <a:ext cx="285750" cy="285750"/>
              </a:xfrm>
              <a:prstGeom prst="ellipse">
                <a:avLst/>
              </a:prstGeom>
              <a:solidFill>
                <a:schemeClr val="tx2">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27" name="椭圆 126">
                <a:extLst>
                  <a:ext uri="{FF2B5EF4-FFF2-40B4-BE49-F238E27FC236}">
                    <a16:creationId xmlns:a16="http://schemas.microsoft.com/office/drawing/2014/main" id="{35ED6B3D-0A4D-D660-DBB5-B4C5D7D0FEDE}"/>
                  </a:ext>
                </a:extLst>
              </p:cNvPr>
              <p:cNvSpPr/>
              <p:nvPr/>
            </p:nvSpPr>
            <p:spPr>
              <a:xfrm>
                <a:off x="1286669" y="964406"/>
                <a:ext cx="147638" cy="14763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grpSp>
        <p:nvGrpSpPr>
          <p:cNvPr id="16" name="组合 15">
            <a:extLst>
              <a:ext uri="{FF2B5EF4-FFF2-40B4-BE49-F238E27FC236}">
                <a16:creationId xmlns:a16="http://schemas.microsoft.com/office/drawing/2014/main" id="{4395C05E-734D-1533-EC39-6248DC89487C}"/>
              </a:ext>
            </a:extLst>
          </p:cNvPr>
          <p:cNvGrpSpPr/>
          <p:nvPr/>
        </p:nvGrpSpPr>
        <p:grpSpPr>
          <a:xfrm>
            <a:off x="2415451" y="4966540"/>
            <a:ext cx="9849119" cy="1895093"/>
            <a:chOff x="2415451" y="4966540"/>
            <a:chExt cx="9849119" cy="1895093"/>
          </a:xfrm>
        </p:grpSpPr>
        <p:sp>
          <p:nvSpPr>
            <p:cNvPr id="82" name="矩形 81">
              <a:extLst>
                <a:ext uri="{FF2B5EF4-FFF2-40B4-BE49-F238E27FC236}">
                  <a16:creationId xmlns:a16="http://schemas.microsoft.com/office/drawing/2014/main" id="{1B964051-97DD-74DA-F60B-7D9D431D7108}"/>
                </a:ext>
              </a:extLst>
            </p:cNvPr>
            <p:cNvSpPr/>
            <p:nvPr/>
          </p:nvSpPr>
          <p:spPr>
            <a:xfrm>
              <a:off x="2415451" y="4966540"/>
              <a:ext cx="9849119" cy="1895093"/>
            </a:xfrm>
            <a:prstGeom prst="rect">
              <a:avLst/>
            </a:prstGeom>
            <a:blipFill dpi="0" rotWithShape="1">
              <a:blip r:embed="rId5" cstate="screen">
                <a:alphaModFix amt="69000"/>
                <a:duotone>
                  <a:schemeClr val="accent2">
                    <a:shade val="45000"/>
                    <a:satMod val="135000"/>
                  </a:schemeClr>
                  <a:prstClr val="white"/>
                </a:duotone>
                <a:extLst>
                  <a:ext uri="{28A0092B-C50C-407E-A947-70E740481C1C}">
                    <a14:useLocalDpi xmlns:a14="http://schemas.microsoft.com/office/drawing/2010/main"/>
                  </a:ext>
                </a:extLst>
              </a:blip>
              <a:srcRect/>
              <a:stretch>
                <a:fillRect l="470" t="1672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3" name="文本框 82">
              <a:extLst>
                <a:ext uri="{FF2B5EF4-FFF2-40B4-BE49-F238E27FC236}">
                  <a16:creationId xmlns:a16="http://schemas.microsoft.com/office/drawing/2014/main" id="{0EA7202A-0D12-1B85-1D66-68C0C80D6884}"/>
                </a:ext>
              </a:extLst>
            </p:cNvPr>
            <p:cNvSpPr txBox="1"/>
            <p:nvPr/>
          </p:nvSpPr>
          <p:spPr>
            <a:xfrm>
              <a:off x="2877294" y="5413917"/>
              <a:ext cx="8812280" cy="1015663"/>
            </a:xfrm>
            <a:prstGeom prst="rect">
              <a:avLst/>
            </a:prstGeom>
            <a:noFill/>
          </p:spPr>
          <p:txBody>
            <a:bodyPr wrap="square" rtlCol="0">
              <a:noAutofit/>
            </a:bodyPr>
            <a:lstStyle/>
            <a:p>
              <a:pPr algn="dist"/>
              <a:r>
                <a:rPr lang="en-US" altLang="zh-CN" sz="6000">
                  <a:solidFill>
                    <a:schemeClr val="bg2">
                      <a:lumMod val="25000"/>
                      <a:alpha val="2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TO IDENTIFY TALENT</a:t>
              </a:r>
            </a:p>
          </p:txBody>
        </p:sp>
      </p:grpSp>
    </p:spTree>
    <p:extLst>
      <p:ext uri="{BB962C8B-B14F-4D97-AF65-F5344CB8AC3E}">
        <p14:creationId xmlns:p14="http://schemas.microsoft.com/office/powerpoint/2010/main" val="20413806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 name="矩形 79">
            <a:extLst>
              <a:ext uri="{FF2B5EF4-FFF2-40B4-BE49-F238E27FC236}">
                <a16:creationId xmlns:a16="http://schemas.microsoft.com/office/drawing/2014/main" id="{C5A7DA87-66AB-BE69-8BF1-DA0A4674CB21}"/>
              </a:ext>
            </a:extLst>
          </p:cNvPr>
          <p:cNvSpPr/>
          <p:nvPr/>
        </p:nvSpPr>
        <p:spPr>
          <a:xfrm>
            <a:off x="2378609" y="-4536"/>
            <a:ext cx="9867706" cy="68551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41" name="矩形 140">
            <a:extLst>
              <a:ext uri="{FF2B5EF4-FFF2-40B4-BE49-F238E27FC236}">
                <a16:creationId xmlns:a16="http://schemas.microsoft.com/office/drawing/2014/main" id="{AB99B4B4-90C8-CECF-2603-1F4EB52C46AD}"/>
              </a:ext>
            </a:extLst>
          </p:cNvPr>
          <p:cNvSpPr/>
          <p:nvPr/>
        </p:nvSpPr>
        <p:spPr>
          <a:xfrm>
            <a:off x="2378609" y="2674073"/>
            <a:ext cx="9867706" cy="2857500"/>
          </a:xfrm>
          <a:prstGeom prst="rect">
            <a:avLst/>
          </a:prstGeom>
          <a:blipFill>
            <a:blip r:embed="rId3">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3" name="图片占位符 25" descr="小孩在吃东西&#10;&#10;描述已自动生成">
            <a:extLst>
              <a:ext uri="{FF2B5EF4-FFF2-40B4-BE49-F238E27FC236}">
                <a16:creationId xmlns:a16="http://schemas.microsoft.com/office/drawing/2014/main" id="{7C733074-402B-0B28-DCCA-E3B61ED5572F}"/>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sp>
        <p:nvSpPr>
          <p:cNvPr id="83" name="文本框 82">
            <a:extLst>
              <a:ext uri="{FF2B5EF4-FFF2-40B4-BE49-F238E27FC236}">
                <a16:creationId xmlns:a16="http://schemas.microsoft.com/office/drawing/2014/main" id="{0EA7202A-0D12-1B85-1D66-68C0C80D6884}"/>
              </a:ext>
            </a:extLst>
          </p:cNvPr>
          <p:cNvSpPr txBox="1"/>
          <p:nvPr/>
        </p:nvSpPr>
        <p:spPr>
          <a:xfrm>
            <a:off x="2877294" y="5798258"/>
            <a:ext cx="8812280" cy="1015663"/>
          </a:xfrm>
          <a:prstGeom prst="rect">
            <a:avLst/>
          </a:prstGeom>
          <a:noFill/>
        </p:spPr>
        <p:txBody>
          <a:bodyPr wrap="square" rtlCol="0">
            <a:noAutofit/>
          </a:bodyPr>
          <a:lstStyle/>
          <a:p>
            <a:pPr algn="dist"/>
            <a:r>
              <a:rPr lang="en-US" altLang="zh-CN" sz="6000">
                <a:solidFill>
                  <a:schemeClr val="bg2">
                    <a:lumMod val="25000"/>
                    <a:alpha val="2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TO IDENTIFY TALENT</a:t>
            </a:r>
          </a:p>
        </p:txBody>
      </p:sp>
      <p:grpSp>
        <p:nvGrpSpPr>
          <p:cNvPr id="2" name="组合 1">
            <a:extLst>
              <a:ext uri="{FF2B5EF4-FFF2-40B4-BE49-F238E27FC236}">
                <a16:creationId xmlns:a16="http://schemas.microsoft.com/office/drawing/2014/main" id="{2946AB67-3E28-BF9A-3439-2E7D5978463C}"/>
              </a:ext>
            </a:extLst>
          </p:cNvPr>
          <p:cNvGrpSpPr/>
          <p:nvPr/>
        </p:nvGrpSpPr>
        <p:grpSpPr>
          <a:xfrm>
            <a:off x="2957590" y="859196"/>
            <a:ext cx="2214213" cy="4681010"/>
            <a:chOff x="2957590" y="859196"/>
            <a:chExt cx="2214213" cy="4681010"/>
          </a:xfrm>
        </p:grpSpPr>
        <p:sp>
          <p:nvSpPr>
            <p:cNvPr id="142" name="矩形: 圆顶角 141">
              <a:extLst>
                <a:ext uri="{FF2B5EF4-FFF2-40B4-BE49-F238E27FC236}">
                  <a16:creationId xmlns:a16="http://schemas.microsoft.com/office/drawing/2014/main" id="{5FDAF649-9F79-033B-27AD-297CE9D6194A}"/>
                </a:ext>
              </a:extLst>
            </p:cNvPr>
            <p:cNvSpPr/>
            <p:nvPr/>
          </p:nvSpPr>
          <p:spPr>
            <a:xfrm>
              <a:off x="2957590" y="859196"/>
              <a:ext cx="2214213" cy="4681010"/>
            </a:xfrm>
            <a:prstGeom prst="round2SameRect">
              <a:avLst>
                <a:gd name="adj1" fmla="val 8500"/>
                <a:gd name="adj2" fmla="val 0"/>
              </a:avLst>
            </a:prstGeom>
            <a:solidFill>
              <a:schemeClr val="bg1">
                <a:alpha val="84000"/>
              </a:schemeClr>
            </a:solidFill>
            <a:ln>
              <a:noFill/>
            </a:ln>
            <a:effectLst>
              <a:outerShdw blurRad="203200" dist="152400" dir="5040000" algn="t" rotWithShape="0">
                <a:srgbClr val="5D566C">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4" name="矩形 83">
              <a:extLst>
                <a:ext uri="{FF2B5EF4-FFF2-40B4-BE49-F238E27FC236}">
                  <a16:creationId xmlns:a16="http://schemas.microsoft.com/office/drawing/2014/main" id="{81F5660E-A2BA-95DD-E3FB-85EA3697F0AC}"/>
                </a:ext>
              </a:extLst>
            </p:cNvPr>
            <p:cNvSpPr/>
            <p:nvPr/>
          </p:nvSpPr>
          <p:spPr>
            <a:xfrm>
              <a:off x="3354652" y="3112483"/>
              <a:ext cx="1603884" cy="1569660"/>
            </a:xfrm>
            <a:prstGeom prst="rect">
              <a:avLst/>
            </a:prstGeom>
          </p:spPr>
          <p:txBody>
            <a:bodyPr wrap="square">
              <a:noAutofit/>
            </a:bodyPr>
            <a:lstStyle/>
            <a:p>
              <a:r>
                <a:rPr lang="zh-CN" altLang="en-US" sz="1600" spc="130" dirty="0">
                  <a:solidFill>
                    <a:schemeClr val="bg2">
                      <a:lumMod val="5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能够现场负责中型客户项目或具有一定创新型的项目并保障工作质量及项目利润。</a:t>
              </a:r>
            </a:p>
          </p:txBody>
        </p:sp>
        <p:sp>
          <p:nvSpPr>
            <p:cNvPr id="145" name="椭圆 144">
              <a:extLst>
                <a:ext uri="{FF2B5EF4-FFF2-40B4-BE49-F238E27FC236}">
                  <a16:creationId xmlns:a16="http://schemas.microsoft.com/office/drawing/2014/main" id="{C04A7948-3F93-CBBF-8763-AD1F0ED184AF}"/>
                </a:ext>
              </a:extLst>
            </p:cNvPr>
            <p:cNvSpPr/>
            <p:nvPr/>
          </p:nvSpPr>
          <p:spPr>
            <a:xfrm>
              <a:off x="3428036" y="1362326"/>
              <a:ext cx="1273321" cy="1273321"/>
            </a:xfrm>
            <a:prstGeom prst="ellipse">
              <a:avLst/>
            </a:prstGeom>
            <a:gradFill>
              <a:gsLst>
                <a:gs pos="0">
                  <a:schemeClr val="accent2">
                    <a:lumMod val="75000"/>
                  </a:schemeClr>
                </a:gs>
                <a:gs pos="100000">
                  <a:schemeClr val="accent2">
                    <a:lumMod val="75000"/>
                  </a:schemeClr>
                </a:gs>
              </a:gsLst>
              <a:lin ang="270000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现场负责</a:t>
              </a:r>
              <a:endPar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4" name="组合 3">
            <a:extLst>
              <a:ext uri="{FF2B5EF4-FFF2-40B4-BE49-F238E27FC236}">
                <a16:creationId xmlns:a16="http://schemas.microsoft.com/office/drawing/2014/main" id="{AFC32851-2DCD-5922-6AD2-0D53676DC337}"/>
              </a:ext>
            </a:extLst>
          </p:cNvPr>
          <p:cNvGrpSpPr/>
          <p:nvPr/>
        </p:nvGrpSpPr>
        <p:grpSpPr>
          <a:xfrm>
            <a:off x="6205138" y="859196"/>
            <a:ext cx="2214213" cy="4681010"/>
            <a:chOff x="6205138" y="859196"/>
            <a:chExt cx="2214213" cy="4681010"/>
          </a:xfrm>
        </p:grpSpPr>
        <p:sp>
          <p:nvSpPr>
            <p:cNvPr id="143" name="矩形: 圆顶角 142">
              <a:extLst>
                <a:ext uri="{FF2B5EF4-FFF2-40B4-BE49-F238E27FC236}">
                  <a16:creationId xmlns:a16="http://schemas.microsoft.com/office/drawing/2014/main" id="{74A8A5B6-AAFC-C4FA-070E-37CCF46FE1B2}"/>
                </a:ext>
              </a:extLst>
            </p:cNvPr>
            <p:cNvSpPr/>
            <p:nvPr/>
          </p:nvSpPr>
          <p:spPr>
            <a:xfrm>
              <a:off x="6205138" y="859196"/>
              <a:ext cx="2214213" cy="4681010"/>
            </a:xfrm>
            <a:prstGeom prst="round2SameRect">
              <a:avLst>
                <a:gd name="adj1" fmla="val 8500"/>
                <a:gd name="adj2" fmla="val 0"/>
              </a:avLst>
            </a:prstGeom>
            <a:solidFill>
              <a:schemeClr val="bg1">
                <a:alpha val="84000"/>
              </a:schemeClr>
            </a:solidFill>
            <a:ln>
              <a:noFill/>
            </a:ln>
            <a:effectLst>
              <a:outerShdw blurRad="203200" dist="152400" dir="5040000" algn="t" rotWithShape="0">
                <a:srgbClr val="5D566C">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29" name="矩形 128">
              <a:extLst>
                <a:ext uri="{FF2B5EF4-FFF2-40B4-BE49-F238E27FC236}">
                  <a16:creationId xmlns:a16="http://schemas.microsoft.com/office/drawing/2014/main" id="{96FFE418-949A-6060-85B6-DA31918C802B}"/>
                </a:ext>
              </a:extLst>
            </p:cNvPr>
            <p:cNvSpPr/>
            <p:nvPr/>
          </p:nvSpPr>
          <p:spPr>
            <a:xfrm>
              <a:off x="6615207" y="3147937"/>
              <a:ext cx="1530749" cy="1077218"/>
            </a:xfrm>
            <a:prstGeom prst="rect">
              <a:avLst/>
            </a:prstGeom>
          </p:spPr>
          <p:txBody>
            <a:bodyPr wrap="square">
              <a:noAutofit/>
            </a:bodyPr>
            <a:lstStyle/>
            <a:p>
              <a:r>
                <a:rPr lang="zh-CN" altLang="en-US" sz="1600" spc="130" dirty="0">
                  <a:solidFill>
                    <a:schemeClr val="bg2">
                      <a:lumMod val="5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深入学习一个金融</a:t>
              </a:r>
              <a:r>
                <a:rPr lang="zh-CN" altLang="en-US" sz="1600" spc="130">
                  <a:solidFill>
                    <a:schemeClr val="bg2">
                      <a:lumMod val="5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业务模块成为</a:t>
              </a:r>
              <a:r>
                <a:rPr lang="zh-CN" altLang="en-US" sz="1600" spc="130" dirty="0">
                  <a:solidFill>
                    <a:schemeClr val="bg2">
                      <a:lumMod val="5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该领域</a:t>
              </a:r>
              <a:r>
                <a:rPr lang="zh-CN" altLang="en-US" sz="1600" spc="130">
                  <a:solidFill>
                    <a:schemeClr val="bg2">
                      <a:lumMod val="5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业务专家</a:t>
              </a:r>
              <a:endParaRPr lang="zh-CN" altLang="en-US" sz="1600" spc="130" dirty="0">
                <a:solidFill>
                  <a:schemeClr val="bg2">
                    <a:lumMod val="5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46" name="椭圆 145">
              <a:extLst>
                <a:ext uri="{FF2B5EF4-FFF2-40B4-BE49-F238E27FC236}">
                  <a16:creationId xmlns:a16="http://schemas.microsoft.com/office/drawing/2014/main" id="{48174BAE-6110-EAE0-5DE9-3A875EF7CBCF}"/>
                </a:ext>
              </a:extLst>
            </p:cNvPr>
            <p:cNvSpPr/>
            <p:nvPr/>
          </p:nvSpPr>
          <p:spPr>
            <a:xfrm>
              <a:off x="6675584" y="1362326"/>
              <a:ext cx="1273321" cy="1273321"/>
            </a:xfrm>
            <a:prstGeom prst="ellipse">
              <a:avLst/>
            </a:prstGeom>
            <a:gradFill>
              <a:gsLst>
                <a:gs pos="0">
                  <a:schemeClr val="accent2">
                    <a:lumMod val="75000"/>
                  </a:schemeClr>
                </a:gs>
                <a:gs pos="100000">
                  <a:schemeClr val="accent2">
                    <a:lumMod val="75000"/>
                  </a:schemeClr>
                </a:gs>
              </a:gsLst>
              <a:lin ang="270000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深入学习</a:t>
              </a:r>
              <a:endPar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5" name="组合 4">
            <a:extLst>
              <a:ext uri="{FF2B5EF4-FFF2-40B4-BE49-F238E27FC236}">
                <a16:creationId xmlns:a16="http://schemas.microsoft.com/office/drawing/2014/main" id="{340ADE12-96A7-139A-5C13-E1FB7E51CEC5}"/>
              </a:ext>
            </a:extLst>
          </p:cNvPr>
          <p:cNvGrpSpPr/>
          <p:nvPr/>
        </p:nvGrpSpPr>
        <p:grpSpPr>
          <a:xfrm>
            <a:off x="9452687" y="859196"/>
            <a:ext cx="2214213" cy="4681010"/>
            <a:chOff x="9452687" y="859196"/>
            <a:chExt cx="2214213" cy="4681010"/>
          </a:xfrm>
        </p:grpSpPr>
        <p:sp>
          <p:nvSpPr>
            <p:cNvPr id="148" name="矩形: 圆顶角 147">
              <a:extLst>
                <a:ext uri="{FF2B5EF4-FFF2-40B4-BE49-F238E27FC236}">
                  <a16:creationId xmlns:a16="http://schemas.microsoft.com/office/drawing/2014/main" id="{9B9127F4-7D4E-B2D3-96C9-57C26A9E7872}"/>
                </a:ext>
              </a:extLst>
            </p:cNvPr>
            <p:cNvSpPr/>
            <p:nvPr/>
          </p:nvSpPr>
          <p:spPr>
            <a:xfrm>
              <a:off x="9452687" y="859196"/>
              <a:ext cx="2214213" cy="4681010"/>
            </a:xfrm>
            <a:prstGeom prst="round2SameRect">
              <a:avLst>
                <a:gd name="adj1" fmla="val 8500"/>
                <a:gd name="adj2" fmla="val 0"/>
              </a:avLst>
            </a:prstGeom>
            <a:solidFill>
              <a:schemeClr val="bg1">
                <a:alpha val="84000"/>
              </a:schemeClr>
            </a:solidFill>
            <a:ln>
              <a:noFill/>
            </a:ln>
            <a:effectLst>
              <a:outerShdw blurRad="203200" dist="152400" dir="5040000" algn="t" rotWithShape="0">
                <a:srgbClr val="5D566C">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49" name="椭圆 148">
              <a:extLst>
                <a:ext uri="{FF2B5EF4-FFF2-40B4-BE49-F238E27FC236}">
                  <a16:creationId xmlns:a16="http://schemas.microsoft.com/office/drawing/2014/main" id="{82ECA86A-FE36-ACBB-7899-3D9CB3CCF2A8}"/>
                </a:ext>
              </a:extLst>
            </p:cNvPr>
            <p:cNvSpPr/>
            <p:nvPr/>
          </p:nvSpPr>
          <p:spPr>
            <a:xfrm>
              <a:off x="9923133" y="1362326"/>
              <a:ext cx="1273321" cy="1273321"/>
            </a:xfrm>
            <a:prstGeom prst="ellipse">
              <a:avLst/>
            </a:prstGeom>
            <a:gradFill>
              <a:gsLst>
                <a:gs pos="0">
                  <a:schemeClr val="accent2">
                    <a:lumMod val="75000"/>
                  </a:schemeClr>
                </a:gs>
                <a:gs pos="100000">
                  <a:schemeClr val="accent2">
                    <a:lumMod val="75000"/>
                  </a:schemeClr>
                </a:gs>
              </a:gsLst>
              <a:lin ang="270000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制定方案</a:t>
              </a:r>
              <a:endPar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36" name="矩形 135">
              <a:extLst>
                <a:ext uri="{FF2B5EF4-FFF2-40B4-BE49-F238E27FC236}">
                  <a16:creationId xmlns:a16="http://schemas.microsoft.com/office/drawing/2014/main" id="{191B55BB-4F22-33E7-A4F7-047AC01BB8A4}"/>
                </a:ext>
              </a:extLst>
            </p:cNvPr>
            <p:cNvSpPr/>
            <p:nvPr/>
          </p:nvSpPr>
          <p:spPr>
            <a:xfrm>
              <a:off x="9788823" y="3112483"/>
              <a:ext cx="1779554" cy="1077218"/>
            </a:xfrm>
            <a:prstGeom prst="rect">
              <a:avLst/>
            </a:prstGeom>
          </p:spPr>
          <p:txBody>
            <a:bodyPr wrap="square">
              <a:noAutofit/>
            </a:bodyPr>
            <a:lstStyle/>
            <a:p>
              <a:pPr>
                <a:lnSpc>
                  <a:spcPct val="130000"/>
                </a:lnSpc>
              </a:pPr>
              <a:r>
                <a:rPr lang="zh-CN" altLang="en-US" sz="1600" spc="130" dirty="0">
                  <a:solidFill>
                    <a:schemeClr val="bg2">
                      <a:lumMod val="5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配合完成项目标书的编制和投标工作，为中小客户制定</a:t>
              </a:r>
              <a:r>
                <a:rPr lang="zh-CN" altLang="en-US" sz="1600" spc="130">
                  <a:solidFill>
                    <a:schemeClr val="bg2">
                      <a:lumMod val="5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策划方案</a:t>
              </a:r>
              <a:endParaRPr lang="zh-CN" altLang="en-US" sz="1600" spc="130" dirty="0">
                <a:solidFill>
                  <a:schemeClr val="bg2">
                    <a:lumMod val="5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spTree>
    <p:extLst>
      <p:ext uri="{BB962C8B-B14F-4D97-AF65-F5344CB8AC3E}">
        <p14:creationId xmlns:p14="http://schemas.microsoft.com/office/powerpoint/2010/main" val="31372422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 name="矩形 79">
            <a:extLst>
              <a:ext uri="{FF2B5EF4-FFF2-40B4-BE49-F238E27FC236}">
                <a16:creationId xmlns:a16="http://schemas.microsoft.com/office/drawing/2014/main" id="{C5A7DA87-66AB-BE69-8BF1-DA0A4674CB21}"/>
              </a:ext>
            </a:extLst>
          </p:cNvPr>
          <p:cNvSpPr/>
          <p:nvPr/>
        </p:nvSpPr>
        <p:spPr>
          <a:xfrm>
            <a:off x="2378609" y="-4536"/>
            <a:ext cx="9813391" cy="68551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3" name="图片占位符 25" descr="小孩在吃东西&#10;&#10;描述已自动生成">
            <a:extLst>
              <a:ext uri="{FF2B5EF4-FFF2-40B4-BE49-F238E27FC236}">
                <a16:creationId xmlns:a16="http://schemas.microsoft.com/office/drawing/2014/main" id="{7C733074-402B-0B28-DCCA-E3B61ED5572F}"/>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grpSp>
        <p:nvGrpSpPr>
          <p:cNvPr id="2" name="组合 1">
            <a:extLst>
              <a:ext uri="{FF2B5EF4-FFF2-40B4-BE49-F238E27FC236}">
                <a16:creationId xmlns:a16="http://schemas.microsoft.com/office/drawing/2014/main" id="{6B5FF835-5DE1-EB13-42BD-367DEBD5E04D}"/>
              </a:ext>
            </a:extLst>
          </p:cNvPr>
          <p:cNvGrpSpPr/>
          <p:nvPr/>
        </p:nvGrpSpPr>
        <p:grpSpPr>
          <a:xfrm>
            <a:off x="2378609" y="0"/>
            <a:ext cx="4977866" cy="3427421"/>
            <a:chOff x="2378609" y="0"/>
            <a:chExt cx="4977866" cy="3427421"/>
          </a:xfrm>
        </p:grpSpPr>
        <p:pic>
          <p:nvPicPr>
            <p:cNvPr id="44" name="图片 43" descr="文本, 信件&#10;&#10;描述已自动生成">
              <a:extLst>
                <a:ext uri="{FF2B5EF4-FFF2-40B4-BE49-F238E27FC236}">
                  <a16:creationId xmlns:a16="http://schemas.microsoft.com/office/drawing/2014/main" id="{C6C57240-062A-CFB0-1D0C-1AD1E5DD1775}"/>
                </a:ext>
              </a:extLst>
            </p:cNvPr>
            <p:cNvPicPr>
              <a:picLocks noChangeAspect="1"/>
            </p:cNvPicPr>
            <p:nvPr/>
          </p:nvPicPr>
          <p:blipFill rotWithShape="1">
            <a:blip r:embed="rId5" cstate="screen">
              <a:alphaModFix/>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2378609" y="0"/>
              <a:ext cx="4977866" cy="3427421"/>
            </a:xfrm>
            <a:custGeom>
              <a:avLst/>
              <a:gdLst>
                <a:gd name="connsiteX0" fmla="*/ 0 w 4977866"/>
                <a:gd name="connsiteY0" fmla="*/ 0 h 3427421"/>
                <a:gd name="connsiteX1" fmla="*/ 4977866 w 4977866"/>
                <a:gd name="connsiteY1" fmla="*/ 0 h 3427421"/>
                <a:gd name="connsiteX2" fmla="*/ 4977866 w 4977866"/>
                <a:gd name="connsiteY2" fmla="*/ 3427421 h 3427421"/>
                <a:gd name="connsiteX3" fmla="*/ 0 w 4977866"/>
                <a:gd name="connsiteY3" fmla="*/ 3427421 h 3427421"/>
              </a:gdLst>
              <a:ahLst/>
              <a:cxnLst>
                <a:cxn ang="0">
                  <a:pos x="connsiteX0" y="connsiteY0"/>
                </a:cxn>
                <a:cxn ang="0">
                  <a:pos x="connsiteX1" y="connsiteY1"/>
                </a:cxn>
                <a:cxn ang="0">
                  <a:pos x="connsiteX2" y="connsiteY2"/>
                </a:cxn>
                <a:cxn ang="0">
                  <a:pos x="connsiteX3" y="connsiteY3"/>
                </a:cxn>
              </a:cxnLst>
              <a:rect l="l" t="t" r="r" b="b"/>
              <a:pathLst>
                <a:path w="4977866" h="3427421">
                  <a:moveTo>
                    <a:pt x="0" y="0"/>
                  </a:moveTo>
                  <a:lnTo>
                    <a:pt x="4977866" y="0"/>
                  </a:lnTo>
                  <a:lnTo>
                    <a:pt x="4977866" y="3427421"/>
                  </a:lnTo>
                  <a:lnTo>
                    <a:pt x="0" y="3427421"/>
                  </a:lnTo>
                  <a:close/>
                </a:path>
              </a:pathLst>
            </a:custGeom>
          </p:spPr>
        </p:pic>
        <p:sp>
          <p:nvSpPr>
            <p:cNvPr id="32" name="矩形 31">
              <a:extLst>
                <a:ext uri="{FF2B5EF4-FFF2-40B4-BE49-F238E27FC236}">
                  <a16:creationId xmlns:a16="http://schemas.microsoft.com/office/drawing/2014/main" id="{C02DAE0C-3AC4-26B7-B041-C9E097B46252}"/>
                </a:ext>
              </a:extLst>
            </p:cNvPr>
            <p:cNvSpPr/>
            <p:nvPr/>
          </p:nvSpPr>
          <p:spPr>
            <a:xfrm>
              <a:off x="3351983" y="1346539"/>
              <a:ext cx="2564629" cy="806183"/>
            </a:xfrm>
            <a:prstGeom prst="rect">
              <a:avLst/>
            </a:prstGeom>
          </p:spPr>
          <p:txBody>
            <a:bodyPr wrap="square">
              <a:noAutofit/>
            </a:bodyPr>
            <a:lstStyle/>
            <a:p>
              <a:pPr>
                <a:lnSpc>
                  <a:spcPct val="120000"/>
                </a:lnSpc>
              </a:pPr>
              <a:r>
                <a:rPr lang="zh-CN" altLang="en-US" sz="2000" dirty="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按照客户要求及项目预算完成</a:t>
              </a:r>
              <a:r>
                <a:rPr lang="zh-CN" altLang="en-US" sz="200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项目工作 </a:t>
              </a:r>
              <a:endParaRPr lang="zh-CN" altLang="en-US" sz="2000" dirty="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sp>
        <p:nvSpPr>
          <p:cNvPr id="33" name="矩形 32">
            <a:extLst>
              <a:ext uri="{FF2B5EF4-FFF2-40B4-BE49-F238E27FC236}">
                <a16:creationId xmlns:a16="http://schemas.microsoft.com/office/drawing/2014/main" id="{66101B9A-5FEE-1866-13FB-41CF1614A2AE}"/>
              </a:ext>
            </a:extLst>
          </p:cNvPr>
          <p:cNvSpPr/>
          <p:nvPr/>
        </p:nvSpPr>
        <p:spPr>
          <a:xfrm>
            <a:off x="8329850" y="1214571"/>
            <a:ext cx="2578964" cy="806183"/>
          </a:xfrm>
          <a:prstGeom prst="rect">
            <a:avLst/>
          </a:prstGeom>
        </p:spPr>
        <p:txBody>
          <a:bodyPr wrap="square">
            <a:noAutofit/>
          </a:bodyPr>
          <a:lstStyle/>
          <a:p>
            <a:pPr>
              <a:lnSpc>
                <a:spcPct val="120000"/>
              </a:lnSpc>
            </a:pPr>
            <a:r>
              <a:rPr lang="zh-CN" altLang="en-US" sz="2000" dirty="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能够认真审核项目现场工作成果</a:t>
            </a:r>
          </a:p>
        </p:txBody>
      </p:sp>
      <p:grpSp>
        <p:nvGrpSpPr>
          <p:cNvPr id="4" name="组合 3">
            <a:extLst>
              <a:ext uri="{FF2B5EF4-FFF2-40B4-BE49-F238E27FC236}">
                <a16:creationId xmlns:a16="http://schemas.microsoft.com/office/drawing/2014/main" id="{955F98BA-8125-1A2E-DFCF-63FB404BB8EF}"/>
              </a:ext>
            </a:extLst>
          </p:cNvPr>
          <p:cNvGrpSpPr/>
          <p:nvPr/>
        </p:nvGrpSpPr>
        <p:grpSpPr>
          <a:xfrm>
            <a:off x="7356475" y="3427421"/>
            <a:ext cx="4889842" cy="3430580"/>
            <a:chOff x="7356475" y="3392489"/>
            <a:chExt cx="4889842" cy="3465512"/>
          </a:xfrm>
        </p:grpSpPr>
        <p:pic>
          <p:nvPicPr>
            <p:cNvPr id="48" name="图片 47" descr="图片包含 户外, 人, 男人, 手机&#10;&#10;描述已自动生成">
              <a:extLst>
                <a:ext uri="{FF2B5EF4-FFF2-40B4-BE49-F238E27FC236}">
                  <a16:creationId xmlns:a16="http://schemas.microsoft.com/office/drawing/2014/main" id="{735B730D-2B1C-FB25-5C44-9673E48071BF}"/>
                </a:ext>
              </a:extLst>
            </p:cNvPr>
            <p:cNvPicPr>
              <a:picLocks noChangeAspect="1"/>
            </p:cNvPicPr>
            <p:nvPr/>
          </p:nvPicPr>
          <p:blipFill rotWithShape="1">
            <a:blip r:embed="rId6" cstate="screen">
              <a:alphaModFix amt="72000"/>
              <a:duotone>
                <a:schemeClr val="accent2">
                  <a:shade val="45000"/>
                  <a:satMod val="135000"/>
                </a:schemeClr>
                <a:prstClr val="white"/>
              </a:duotone>
              <a:extLst>
                <a:ext uri="{28A0092B-C50C-407E-A947-70E740481C1C}">
                  <a14:useLocalDpi xmlns:a14="http://schemas.microsoft.com/office/drawing/2010/main"/>
                </a:ext>
              </a:extLst>
            </a:blip>
            <a:srcRect l="-201" t="-272"/>
            <a:stretch/>
          </p:blipFill>
          <p:spPr>
            <a:xfrm>
              <a:off x="7356475" y="3392489"/>
              <a:ext cx="4889842" cy="3465512"/>
            </a:xfrm>
            <a:custGeom>
              <a:avLst/>
              <a:gdLst>
                <a:gd name="connsiteX0" fmla="*/ 0 w 4889842"/>
                <a:gd name="connsiteY0" fmla="*/ 0 h 3458089"/>
                <a:gd name="connsiteX1" fmla="*/ 4889842 w 4889842"/>
                <a:gd name="connsiteY1" fmla="*/ 0 h 3458089"/>
                <a:gd name="connsiteX2" fmla="*/ 4889842 w 4889842"/>
                <a:gd name="connsiteY2" fmla="*/ 3458089 h 3458089"/>
                <a:gd name="connsiteX3" fmla="*/ 0 w 4889842"/>
                <a:gd name="connsiteY3" fmla="*/ 3458089 h 3458089"/>
              </a:gdLst>
              <a:ahLst/>
              <a:cxnLst>
                <a:cxn ang="0">
                  <a:pos x="connsiteX0" y="connsiteY0"/>
                </a:cxn>
                <a:cxn ang="0">
                  <a:pos x="connsiteX1" y="connsiteY1"/>
                </a:cxn>
                <a:cxn ang="0">
                  <a:pos x="connsiteX2" y="connsiteY2"/>
                </a:cxn>
                <a:cxn ang="0">
                  <a:pos x="connsiteX3" y="connsiteY3"/>
                </a:cxn>
              </a:cxnLst>
              <a:rect l="l" t="t" r="r" b="b"/>
              <a:pathLst>
                <a:path w="4889842" h="3458089">
                  <a:moveTo>
                    <a:pt x="0" y="0"/>
                  </a:moveTo>
                  <a:lnTo>
                    <a:pt x="4889842" y="0"/>
                  </a:lnTo>
                  <a:lnTo>
                    <a:pt x="4889842" y="3458089"/>
                  </a:lnTo>
                  <a:lnTo>
                    <a:pt x="0" y="3458089"/>
                  </a:lnTo>
                  <a:close/>
                </a:path>
              </a:pathLst>
            </a:custGeom>
          </p:spPr>
        </p:pic>
        <p:sp>
          <p:nvSpPr>
            <p:cNvPr id="35" name="矩形 34">
              <a:extLst>
                <a:ext uri="{FF2B5EF4-FFF2-40B4-BE49-F238E27FC236}">
                  <a16:creationId xmlns:a16="http://schemas.microsoft.com/office/drawing/2014/main" id="{EAF0EDFC-2711-9AEA-3874-36387C630E3C}"/>
                </a:ext>
              </a:extLst>
            </p:cNvPr>
            <p:cNvSpPr/>
            <p:nvPr/>
          </p:nvSpPr>
          <p:spPr>
            <a:xfrm>
              <a:off x="8362848" y="4367634"/>
              <a:ext cx="3205529" cy="1175515"/>
            </a:xfrm>
            <a:prstGeom prst="rect">
              <a:avLst/>
            </a:prstGeom>
          </p:spPr>
          <p:txBody>
            <a:bodyPr wrap="square">
              <a:noAutofit/>
            </a:bodyPr>
            <a:lstStyle/>
            <a:p>
              <a:pPr>
                <a:lnSpc>
                  <a:spcPct val="120000"/>
                </a:lnSpc>
              </a:pPr>
              <a:r>
                <a:rPr lang="zh-CN" altLang="en-US" sz="2000" dirty="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具有较强的学习能力，以及资料查阅、整理、分析、汇总</a:t>
              </a:r>
              <a:r>
                <a:rPr lang="zh-CN" altLang="en-US" sz="200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等能力</a:t>
              </a:r>
              <a:endParaRPr lang="zh-CN" altLang="en-US" sz="2000" dirty="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sp>
        <p:nvSpPr>
          <p:cNvPr id="36" name="矩形 35">
            <a:extLst>
              <a:ext uri="{FF2B5EF4-FFF2-40B4-BE49-F238E27FC236}">
                <a16:creationId xmlns:a16="http://schemas.microsoft.com/office/drawing/2014/main" id="{68A1E168-BA17-65EE-D34C-448FB237E84F}"/>
              </a:ext>
            </a:extLst>
          </p:cNvPr>
          <p:cNvSpPr/>
          <p:nvPr/>
        </p:nvSpPr>
        <p:spPr>
          <a:xfrm>
            <a:off x="3351984" y="4383296"/>
            <a:ext cx="3126640" cy="1544846"/>
          </a:xfrm>
          <a:prstGeom prst="rect">
            <a:avLst/>
          </a:prstGeom>
        </p:spPr>
        <p:txBody>
          <a:bodyPr wrap="square">
            <a:noAutofit/>
          </a:bodyPr>
          <a:lstStyle/>
          <a:p>
            <a:pPr>
              <a:lnSpc>
                <a:spcPct val="120000"/>
              </a:lnSpc>
            </a:pPr>
            <a:r>
              <a:rPr lang="zh-CN" altLang="en-US" sz="2000" dirty="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积极团结项目成员，与部门成员、其他业务部门成员、 行政等后台支撑成员均能维持良好的关系。</a:t>
            </a:r>
          </a:p>
        </p:txBody>
      </p:sp>
    </p:spTree>
    <p:extLst>
      <p:ext uri="{BB962C8B-B14F-4D97-AF65-F5344CB8AC3E}">
        <p14:creationId xmlns:p14="http://schemas.microsoft.com/office/powerpoint/2010/main" val="2981141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3EC2FAFC-EC10-79AD-0352-5D0AD565381C}"/>
              </a:ext>
            </a:extLst>
          </p:cNvPr>
          <p:cNvSpPr/>
          <p:nvPr/>
        </p:nvSpPr>
        <p:spPr>
          <a:xfrm>
            <a:off x="2378609" y="0"/>
            <a:ext cx="9824112" cy="6850633"/>
          </a:xfrm>
          <a:prstGeom prst="rect">
            <a:avLst/>
          </a:prstGeom>
          <a:blipFill dpi="0" rotWithShape="1">
            <a:blip r:embed="rId3">
              <a:alphaModFix amt="12000"/>
              <a:duotone>
                <a:schemeClr val="accent2">
                  <a:shade val="45000"/>
                  <a:satMod val="135000"/>
                </a:schemeClr>
                <a:prstClr val="white"/>
              </a:duotone>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3" name="图片占位符 25" descr="小孩在吃东西&#10;&#10;描述已自动生成">
            <a:extLst>
              <a:ext uri="{FF2B5EF4-FFF2-40B4-BE49-F238E27FC236}">
                <a16:creationId xmlns:a16="http://schemas.microsoft.com/office/drawing/2014/main" id="{7C733074-402B-0B28-DCCA-E3B61ED5572F}"/>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sp>
        <p:nvSpPr>
          <p:cNvPr id="24" name="任意多边形: 形状 23">
            <a:extLst>
              <a:ext uri="{FF2B5EF4-FFF2-40B4-BE49-F238E27FC236}">
                <a16:creationId xmlns:a16="http://schemas.microsoft.com/office/drawing/2014/main" id="{F3752245-57A5-9619-D111-41E97A8CD3C2}"/>
              </a:ext>
            </a:extLst>
          </p:cNvPr>
          <p:cNvSpPr/>
          <p:nvPr/>
        </p:nvSpPr>
        <p:spPr>
          <a:xfrm>
            <a:off x="2332038" y="0"/>
            <a:ext cx="9859962" cy="6877050"/>
          </a:xfrm>
          <a:custGeom>
            <a:avLst/>
            <a:gdLst>
              <a:gd name="connsiteX0" fmla="*/ 9668185 w 12192000"/>
              <a:gd name="connsiteY0" fmla="*/ 0 h 6858000"/>
              <a:gd name="connsiteX1" fmla="*/ 12192000 w 12192000"/>
              <a:gd name="connsiteY1" fmla="*/ 0 h 6858000"/>
              <a:gd name="connsiteX2" fmla="*/ 12192000 w 12192000"/>
              <a:gd name="connsiteY2" fmla="*/ 6858000 h 6858000"/>
              <a:gd name="connsiteX3" fmla="*/ 9668184 w 12192000"/>
              <a:gd name="connsiteY3" fmla="*/ 6858000 h 6858000"/>
              <a:gd name="connsiteX4" fmla="*/ 9762300 w 12192000"/>
              <a:gd name="connsiteY4" fmla="*/ 6759285 h 6858000"/>
              <a:gd name="connsiteX5" fmla="*/ 11049000 w 12192000"/>
              <a:gd name="connsiteY5" fmla="*/ 3429000 h 6858000"/>
              <a:gd name="connsiteX6" fmla="*/ 9762300 w 12192000"/>
              <a:gd name="connsiteY6" fmla="*/ 98715 h 6858000"/>
              <a:gd name="connsiteX7" fmla="*/ 0 w 12192000"/>
              <a:gd name="connsiteY7" fmla="*/ 0 h 6858000"/>
              <a:gd name="connsiteX8" fmla="*/ 2523816 w 12192000"/>
              <a:gd name="connsiteY8" fmla="*/ 0 h 6858000"/>
              <a:gd name="connsiteX9" fmla="*/ 2429700 w 12192000"/>
              <a:gd name="connsiteY9" fmla="*/ 98715 h 6858000"/>
              <a:gd name="connsiteX10" fmla="*/ 1143000 w 12192000"/>
              <a:gd name="connsiteY10" fmla="*/ 3429000 h 6858000"/>
              <a:gd name="connsiteX11" fmla="*/ 2429700 w 12192000"/>
              <a:gd name="connsiteY11" fmla="*/ 6759285 h 6858000"/>
              <a:gd name="connsiteX12" fmla="*/ 2523816 w 12192000"/>
              <a:gd name="connsiteY12" fmla="*/ 6858000 h 6858000"/>
              <a:gd name="connsiteX13" fmla="*/ 0 w 12192000"/>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6858000">
                <a:moveTo>
                  <a:pt x="9668185" y="0"/>
                </a:moveTo>
                <a:lnTo>
                  <a:pt x="12192000" y="0"/>
                </a:lnTo>
                <a:lnTo>
                  <a:pt x="12192000" y="6858000"/>
                </a:lnTo>
                <a:lnTo>
                  <a:pt x="9668184" y="6858000"/>
                </a:lnTo>
                <a:lnTo>
                  <a:pt x="9762300" y="6759285"/>
                </a:lnTo>
                <a:cubicBezTo>
                  <a:pt x="10561749" y="5879696"/>
                  <a:pt x="11049000" y="4711250"/>
                  <a:pt x="11049000" y="3429000"/>
                </a:cubicBezTo>
                <a:cubicBezTo>
                  <a:pt x="11049000" y="2146750"/>
                  <a:pt x="10561749" y="978304"/>
                  <a:pt x="9762300" y="98715"/>
                </a:cubicBezTo>
                <a:close/>
                <a:moveTo>
                  <a:pt x="0" y="0"/>
                </a:moveTo>
                <a:lnTo>
                  <a:pt x="2523816" y="0"/>
                </a:lnTo>
                <a:lnTo>
                  <a:pt x="2429700" y="98715"/>
                </a:lnTo>
                <a:cubicBezTo>
                  <a:pt x="1630251" y="978304"/>
                  <a:pt x="1143000" y="2146750"/>
                  <a:pt x="1143000" y="3429000"/>
                </a:cubicBezTo>
                <a:cubicBezTo>
                  <a:pt x="1143000" y="4711250"/>
                  <a:pt x="1630251" y="5879696"/>
                  <a:pt x="2429700" y="6759285"/>
                </a:cubicBezTo>
                <a:lnTo>
                  <a:pt x="2523816" y="6858000"/>
                </a:lnTo>
                <a:lnTo>
                  <a:pt x="0" y="6858000"/>
                </a:lnTo>
                <a:close/>
              </a:path>
            </a:pathLst>
          </a:custGeom>
          <a:solidFill>
            <a:srgbClr val="EDC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4" name="组合 3">
            <a:extLst>
              <a:ext uri="{FF2B5EF4-FFF2-40B4-BE49-F238E27FC236}">
                <a16:creationId xmlns:a16="http://schemas.microsoft.com/office/drawing/2014/main" id="{10A61A08-75E7-18F6-17A9-08F7B133BE31}"/>
              </a:ext>
            </a:extLst>
          </p:cNvPr>
          <p:cNvGrpSpPr/>
          <p:nvPr/>
        </p:nvGrpSpPr>
        <p:grpSpPr>
          <a:xfrm>
            <a:off x="3596785" y="1446171"/>
            <a:ext cx="7415733" cy="3460027"/>
            <a:chOff x="3596785" y="1446171"/>
            <a:chExt cx="7415733" cy="3460027"/>
          </a:xfrm>
        </p:grpSpPr>
        <p:sp>
          <p:nvSpPr>
            <p:cNvPr id="29" name="文本框 28">
              <a:extLst>
                <a:ext uri="{FF2B5EF4-FFF2-40B4-BE49-F238E27FC236}">
                  <a16:creationId xmlns:a16="http://schemas.microsoft.com/office/drawing/2014/main" id="{B6FC6F19-5606-E576-1F9E-BB5AC6439913}"/>
                </a:ext>
              </a:extLst>
            </p:cNvPr>
            <p:cNvSpPr txBox="1"/>
            <p:nvPr/>
          </p:nvSpPr>
          <p:spPr>
            <a:xfrm>
              <a:off x="3657848" y="1446486"/>
              <a:ext cx="3527963" cy="592022"/>
            </a:xfrm>
            <a:prstGeom prst="rect">
              <a:avLst/>
            </a:prstGeom>
            <a:noFill/>
          </p:spPr>
          <p:txBody>
            <a:bodyPr wrap="square">
              <a:noAutofit/>
            </a:bodyPr>
            <a:lstStyle/>
            <a:p>
              <a:pPr algn="l">
                <a:lnSpc>
                  <a:spcPct val="120000"/>
                </a:lnSpc>
              </a:pPr>
              <a:r>
                <a:rPr lang="zh-CN" altLang="en-US" sz="1400" b="0" i="0">
                  <a:solidFill>
                    <a:srgbClr val="222222"/>
                  </a:solidFill>
                  <a:effectLst/>
                  <a:latin typeface="思源黑体 CN Light" panose="020B0300000000000000" pitchFamily="34" charset="-122"/>
                  <a:ea typeface="思源黑体 CN Heavy" panose="020B0A00000000000000" pitchFamily="34" charset="-122"/>
                  <a:sym typeface="思源黑体 CN Light" panose="020B0300000000000000" pitchFamily="34" charset="-122"/>
                </a:rPr>
                <a:t>一步：立足现有岗位，利用空闲时间学习理财知识，进一步明确职业目标。</a:t>
              </a:r>
            </a:p>
          </p:txBody>
        </p:sp>
        <p:sp>
          <p:nvSpPr>
            <p:cNvPr id="30" name="文本框 29">
              <a:extLst>
                <a:ext uri="{FF2B5EF4-FFF2-40B4-BE49-F238E27FC236}">
                  <a16:creationId xmlns:a16="http://schemas.microsoft.com/office/drawing/2014/main" id="{01A727C5-B6EC-10D0-FFB9-6ABF05782EF8}"/>
                </a:ext>
              </a:extLst>
            </p:cNvPr>
            <p:cNvSpPr txBox="1"/>
            <p:nvPr/>
          </p:nvSpPr>
          <p:spPr>
            <a:xfrm>
              <a:off x="3657848" y="2849783"/>
              <a:ext cx="3125096" cy="592022"/>
            </a:xfrm>
            <a:prstGeom prst="rect">
              <a:avLst/>
            </a:prstGeom>
            <a:noFill/>
          </p:spPr>
          <p:txBody>
            <a:bodyPr wrap="square">
              <a:noAutofit/>
            </a:bodyPr>
            <a:lstStyle/>
            <a:p>
              <a:pPr algn="l">
                <a:lnSpc>
                  <a:spcPct val="120000"/>
                </a:lnSpc>
              </a:pPr>
              <a:r>
                <a:rPr lang="zh-CN" altLang="en-US" sz="1400" b="0" i="0">
                  <a:solidFill>
                    <a:srgbClr val="222222"/>
                  </a:solidFill>
                  <a:effectLst/>
                  <a:latin typeface="思源黑体 CN Light" panose="020B0300000000000000" pitchFamily="34" charset="-122"/>
                  <a:ea typeface="思源黑体 CN Heavy" panose="020B0A00000000000000" pitchFamily="34" charset="-122"/>
                  <a:sym typeface="思源黑体 CN Light" panose="020B0300000000000000" pitchFamily="34" charset="-122"/>
                </a:rPr>
                <a:t>二步：学习充电，在明年底考取行内认可的证书。</a:t>
              </a:r>
            </a:p>
          </p:txBody>
        </p:sp>
        <p:sp>
          <p:nvSpPr>
            <p:cNvPr id="37" name="文本框 36">
              <a:extLst>
                <a:ext uri="{FF2B5EF4-FFF2-40B4-BE49-F238E27FC236}">
                  <a16:creationId xmlns:a16="http://schemas.microsoft.com/office/drawing/2014/main" id="{EA4AECAC-35B8-5CB5-EAF0-5D4B1C66DE86}"/>
                </a:ext>
              </a:extLst>
            </p:cNvPr>
            <p:cNvSpPr txBox="1"/>
            <p:nvPr/>
          </p:nvSpPr>
          <p:spPr>
            <a:xfrm>
              <a:off x="3596785" y="4314176"/>
              <a:ext cx="3624232" cy="592022"/>
            </a:xfrm>
            <a:prstGeom prst="rect">
              <a:avLst/>
            </a:prstGeom>
            <a:noFill/>
          </p:spPr>
          <p:txBody>
            <a:bodyPr wrap="square">
              <a:noAutofit/>
            </a:bodyPr>
            <a:lstStyle/>
            <a:p>
              <a:pPr algn="l">
                <a:lnSpc>
                  <a:spcPct val="120000"/>
                </a:lnSpc>
              </a:pPr>
              <a:r>
                <a:rPr lang="zh-CN" altLang="en-US" sz="1400" b="0" i="0">
                  <a:solidFill>
                    <a:srgbClr val="222222"/>
                  </a:solidFill>
                  <a:effectLst/>
                  <a:latin typeface="思源黑体 CN Light" panose="020B0300000000000000" pitchFamily="34" charset="-122"/>
                  <a:ea typeface="思源黑体 CN Heavy" panose="020B0A00000000000000" pitchFamily="34" charset="-122"/>
                  <a:sym typeface="思源黑体 CN Light" panose="020B0300000000000000" pitchFamily="34" charset="-122"/>
                </a:rPr>
                <a:t>三步：积累与客户相处的沟通技能与技巧，积累市场相关知识。</a:t>
              </a:r>
            </a:p>
          </p:txBody>
        </p:sp>
        <p:sp>
          <p:nvSpPr>
            <p:cNvPr id="39" name="文本框 38">
              <a:extLst>
                <a:ext uri="{FF2B5EF4-FFF2-40B4-BE49-F238E27FC236}">
                  <a16:creationId xmlns:a16="http://schemas.microsoft.com/office/drawing/2014/main" id="{49C0DA4D-7ACB-7810-C203-F407B54DCB68}"/>
                </a:ext>
              </a:extLst>
            </p:cNvPr>
            <p:cNvSpPr txBox="1"/>
            <p:nvPr/>
          </p:nvSpPr>
          <p:spPr>
            <a:xfrm>
              <a:off x="7945541" y="1446171"/>
              <a:ext cx="3066977" cy="592022"/>
            </a:xfrm>
            <a:prstGeom prst="rect">
              <a:avLst/>
            </a:prstGeom>
            <a:noFill/>
          </p:spPr>
          <p:txBody>
            <a:bodyPr wrap="square">
              <a:noAutofit/>
            </a:bodyPr>
            <a:lstStyle/>
            <a:p>
              <a:pPr algn="l">
                <a:lnSpc>
                  <a:spcPct val="120000"/>
                </a:lnSpc>
              </a:pPr>
              <a:r>
                <a:rPr kumimoji="0" lang="zh-CN" altLang="en-US" sz="1400" b="0" i="0" u="none" strike="noStrike" kern="1200" cap="none" normalizeH="0" baseline="0" noProof="0">
                  <a:ln>
                    <a:noFill/>
                  </a:ln>
                  <a:solidFill>
                    <a:srgbClr val="222222"/>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四步：用</a:t>
              </a:r>
              <a:r>
                <a:rPr kumimoji="0" lang="en-US" altLang="zh-CN" sz="1400" b="0" i="0" u="none" strike="noStrike" kern="1200" cap="none" normalizeH="0" baseline="0" noProof="0">
                  <a:ln>
                    <a:noFill/>
                  </a:ln>
                  <a:solidFill>
                    <a:srgbClr val="222222"/>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2-3</a:t>
              </a:r>
              <a:r>
                <a:rPr lang="zh-CN" altLang="en-US" sz="1400" b="0" i="0">
                  <a:solidFill>
                    <a:srgbClr val="222222"/>
                  </a:solidFill>
                  <a:effectLst/>
                  <a:latin typeface="思源黑体 CN Light" panose="020B0300000000000000" pitchFamily="34" charset="-122"/>
                  <a:ea typeface="思源黑体 CN Heavy" panose="020B0A00000000000000" pitchFamily="34" charset="-122"/>
                  <a:sym typeface="思源黑体 CN Light" panose="020B0300000000000000" pitchFamily="34" charset="-122"/>
                </a:rPr>
                <a:t>年的时间，积累工作经验与专业技能水平。</a:t>
              </a:r>
            </a:p>
          </p:txBody>
        </p:sp>
        <p:sp>
          <p:nvSpPr>
            <p:cNvPr id="41" name="文本框 40">
              <a:extLst>
                <a:ext uri="{FF2B5EF4-FFF2-40B4-BE49-F238E27FC236}">
                  <a16:creationId xmlns:a16="http://schemas.microsoft.com/office/drawing/2014/main" id="{AF52BF84-DE45-44F2-53FD-347F92A4AB8B}"/>
                </a:ext>
              </a:extLst>
            </p:cNvPr>
            <p:cNvSpPr txBox="1"/>
            <p:nvPr/>
          </p:nvSpPr>
          <p:spPr>
            <a:xfrm>
              <a:off x="7945541" y="2849783"/>
              <a:ext cx="2526587" cy="850554"/>
            </a:xfrm>
            <a:prstGeom prst="rect">
              <a:avLst/>
            </a:prstGeom>
            <a:noFill/>
          </p:spPr>
          <p:txBody>
            <a:bodyPr wrap="square">
              <a:noAutofit/>
            </a:bodyPr>
            <a:lstStyle/>
            <a:p>
              <a:pPr algn="l">
                <a:lnSpc>
                  <a:spcPct val="120000"/>
                </a:lnSpc>
              </a:pPr>
              <a:r>
                <a:rPr kumimoji="0" lang="zh-CN" altLang="en-US" sz="1400" b="0" i="0" u="none" strike="noStrike" kern="1200" cap="none" normalizeH="0" baseline="0" noProof="0">
                  <a:ln>
                    <a:noFill/>
                  </a:ln>
                  <a:solidFill>
                    <a:srgbClr val="222222"/>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五步：未来</a:t>
              </a:r>
              <a:r>
                <a:rPr kumimoji="0" lang="en-US" altLang="zh-CN" sz="1400" b="0" i="0" u="none" strike="noStrike" kern="1200" cap="none" normalizeH="0" baseline="0" noProof="0">
                  <a:ln>
                    <a:noFill/>
                  </a:ln>
                  <a:solidFill>
                    <a:srgbClr val="222222"/>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3-5</a:t>
              </a:r>
              <a:r>
                <a:rPr lang="zh-CN" altLang="en-US" sz="1400" b="0" i="0">
                  <a:solidFill>
                    <a:srgbClr val="222222"/>
                  </a:solidFill>
                  <a:effectLst/>
                  <a:latin typeface="思源黑体 CN Light" panose="020B0300000000000000" pitchFamily="34" charset="-122"/>
                  <a:ea typeface="思源黑体 CN Heavy" panose="020B0A00000000000000" pitchFamily="34" charset="-122"/>
                  <a:sym typeface="思源黑体 CN Light" panose="020B0300000000000000" pitchFamily="34" charset="-122"/>
                </a:rPr>
                <a:t>年，市场已经开始细分，各类三方机构将来会越来越多。</a:t>
              </a:r>
            </a:p>
          </p:txBody>
        </p:sp>
        <p:sp>
          <p:nvSpPr>
            <p:cNvPr id="42" name="文本框 41">
              <a:extLst>
                <a:ext uri="{FF2B5EF4-FFF2-40B4-BE49-F238E27FC236}">
                  <a16:creationId xmlns:a16="http://schemas.microsoft.com/office/drawing/2014/main" id="{80DC0416-FFBD-21ED-5D42-D4BF94E55A67}"/>
                </a:ext>
              </a:extLst>
            </p:cNvPr>
            <p:cNvSpPr txBox="1"/>
            <p:nvPr/>
          </p:nvSpPr>
          <p:spPr>
            <a:xfrm>
              <a:off x="7958828" y="4283986"/>
              <a:ext cx="2867015" cy="592022"/>
            </a:xfrm>
            <a:prstGeom prst="rect">
              <a:avLst/>
            </a:prstGeom>
            <a:noFill/>
          </p:spPr>
          <p:txBody>
            <a:bodyPr wrap="square">
              <a:noAutofit/>
            </a:bodyPr>
            <a:lstStyle/>
            <a:p>
              <a:pPr algn="l">
                <a:lnSpc>
                  <a:spcPct val="120000"/>
                </a:lnSpc>
              </a:pPr>
              <a:r>
                <a:rPr kumimoji="0" lang="zh-CN" altLang="en-US" sz="1400" b="0" i="0" u="none" strike="noStrike" kern="1200" cap="none" normalizeH="0" baseline="0" noProof="0">
                  <a:ln>
                    <a:noFill/>
                  </a:ln>
                  <a:solidFill>
                    <a:srgbClr val="222222"/>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六步：积累了丰富的工作经验后，成为人才 ，满足自由工作的愿望。</a:t>
              </a:r>
              <a:endParaRPr lang="zh-CN" altLang="en-US" sz="1400" b="0" i="0">
                <a:solidFill>
                  <a:srgbClr val="222222"/>
                </a:solidFill>
                <a:effectLst/>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spTree>
    <p:extLst>
      <p:ext uri="{BB962C8B-B14F-4D97-AF65-F5344CB8AC3E}">
        <p14:creationId xmlns:p14="http://schemas.microsoft.com/office/powerpoint/2010/main" val="39909209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占位符 25" descr="小孩在吃东西&#10;&#10;描述已自动生成">
            <a:extLst>
              <a:ext uri="{FF2B5EF4-FFF2-40B4-BE49-F238E27FC236}">
                <a16:creationId xmlns:a16="http://schemas.microsoft.com/office/drawing/2014/main" id="{7C733074-402B-0B28-DCCA-E3B61ED5572F}"/>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sp>
        <p:nvSpPr>
          <p:cNvPr id="32" name="矩形 31">
            <a:extLst>
              <a:ext uri="{FF2B5EF4-FFF2-40B4-BE49-F238E27FC236}">
                <a16:creationId xmlns:a16="http://schemas.microsoft.com/office/drawing/2014/main" id="{8B432CD5-0E2D-A179-968B-4DE64B5F153C}"/>
              </a:ext>
            </a:extLst>
          </p:cNvPr>
          <p:cNvSpPr/>
          <p:nvPr/>
        </p:nvSpPr>
        <p:spPr>
          <a:xfrm>
            <a:off x="2459037" y="-4536"/>
            <a:ext cx="9750415" cy="6862536"/>
          </a:xfrm>
          <a:prstGeom prst="rect">
            <a:avLst/>
          </a:pr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5" name="矩形 34">
            <a:extLst>
              <a:ext uri="{FF2B5EF4-FFF2-40B4-BE49-F238E27FC236}">
                <a16:creationId xmlns:a16="http://schemas.microsoft.com/office/drawing/2014/main" id="{D6B1B909-41C8-44EA-7789-E6D7952383BF}"/>
              </a:ext>
            </a:extLst>
          </p:cNvPr>
          <p:cNvSpPr/>
          <p:nvPr/>
        </p:nvSpPr>
        <p:spPr>
          <a:xfrm>
            <a:off x="7628151" y="-4536"/>
            <a:ext cx="4592877" cy="6862536"/>
          </a:xfrm>
          <a:prstGeom prst="rect">
            <a:avLst/>
          </a:prstGeom>
          <a:blipFill dpi="0" rotWithShape="1">
            <a:blip r:embed="rId5">
              <a:alphaModFix amt="51000"/>
              <a:duotone>
                <a:schemeClr val="accent2">
                  <a:shade val="45000"/>
                  <a:satMod val="135000"/>
                </a:schemeClr>
                <a:prstClr val="white"/>
              </a:duotone>
              <a:extLst>
                <a:ext uri="{96DAC541-7B7A-43D3-8B79-37D633B846F1}">
                  <asvg:svgBlip xmlns:asvg="http://schemas.microsoft.com/office/drawing/2016/SVG/main" r:embed="rId6"/>
                </a:ext>
              </a:extLst>
            </a:blip>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5" name="文本框 54">
            <a:extLst>
              <a:ext uri="{FF2B5EF4-FFF2-40B4-BE49-F238E27FC236}">
                <a16:creationId xmlns:a16="http://schemas.microsoft.com/office/drawing/2014/main" id="{D57F75DA-1985-7EA8-2507-DE81FE856D8D}"/>
              </a:ext>
            </a:extLst>
          </p:cNvPr>
          <p:cNvSpPr txBox="1"/>
          <p:nvPr/>
        </p:nvSpPr>
        <p:spPr>
          <a:xfrm>
            <a:off x="3109208" y="5930131"/>
            <a:ext cx="8625761" cy="1015663"/>
          </a:xfrm>
          <a:prstGeom prst="rect">
            <a:avLst/>
          </a:prstGeom>
          <a:noFill/>
        </p:spPr>
        <p:txBody>
          <a:bodyPr wrap="square" rtlCol="0">
            <a:noAutofit/>
          </a:bodyPr>
          <a:lstStyle/>
          <a:p>
            <a:pPr algn="ctr"/>
            <a:r>
              <a:rPr lang="en-US" altLang="zh-CN" sz="6000">
                <a:solidFill>
                  <a:schemeClr val="tx2">
                    <a:alpha val="2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EXECUTIVE POWER</a:t>
            </a:r>
            <a:endParaRPr lang="zh-CN" altLang="en-US" sz="6000" dirty="0">
              <a:solidFill>
                <a:schemeClr val="tx2">
                  <a:alpha val="2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2" name="组合 1">
            <a:extLst>
              <a:ext uri="{FF2B5EF4-FFF2-40B4-BE49-F238E27FC236}">
                <a16:creationId xmlns:a16="http://schemas.microsoft.com/office/drawing/2014/main" id="{30D15C41-5B2A-5A52-E353-6D5B23BFEAAA}"/>
              </a:ext>
            </a:extLst>
          </p:cNvPr>
          <p:cNvGrpSpPr/>
          <p:nvPr/>
        </p:nvGrpSpPr>
        <p:grpSpPr>
          <a:xfrm>
            <a:off x="2715737" y="450338"/>
            <a:ext cx="4670065" cy="2321149"/>
            <a:chOff x="2715737" y="450338"/>
            <a:chExt cx="4670065" cy="2321149"/>
          </a:xfrm>
        </p:grpSpPr>
        <p:sp>
          <p:nvSpPr>
            <p:cNvPr id="53" name="KSO_GT3">
              <a:extLst>
                <a:ext uri="{FF2B5EF4-FFF2-40B4-BE49-F238E27FC236}">
                  <a16:creationId xmlns:a16="http://schemas.microsoft.com/office/drawing/2014/main" id="{BD8CD5C4-23AB-B6FD-2A6C-746E3E0811BA}"/>
                </a:ext>
              </a:extLst>
            </p:cNvPr>
            <p:cNvSpPr txBox="1"/>
            <p:nvPr/>
          </p:nvSpPr>
          <p:spPr>
            <a:xfrm>
              <a:off x="2715737" y="450338"/>
              <a:ext cx="4670065" cy="436466"/>
            </a:xfrm>
            <a:prstGeom prst="rect">
              <a:avLst/>
            </a:prstGeom>
            <a:noFill/>
          </p:spPr>
          <p:txBody>
            <a:bodyPr wrap="square">
              <a:noAutofit/>
            </a:bodyPr>
            <a:lstStyle>
              <a:defPPr>
                <a:defRPr lang="zh-CN"/>
              </a:defPPr>
              <a:lvl1pPr fontAlgn="auto">
                <a:lnSpc>
                  <a:spcPct val="150000"/>
                </a:lnSpc>
                <a:spcBef>
                  <a:spcPts val="0"/>
                </a:spcBef>
                <a:spcAft>
                  <a:spcPts val="0"/>
                </a:spcAft>
                <a:defRPr sz="1200">
                  <a:solidFill>
                    <a:schemeClr val="bg1"/>
                  </a:solidFill>
                  <a:latin typeface="+mn-ea"/>
                </a:defRPr>
              </a:lvl1pPr>
            </a:lstStyle>
            <a:p>
              <a:pPr>
                <a:lnSpc>
                  <a:spcPct val="120000"/>
                </a:lnSpc>
              </a:pPr>
              <a:r>
                <a:rPr lang="en-US" altLang="zh-CN" sz="2000" spc="12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1</a:t>
              </a:r>
              <a:r>
                <a:rPr lang="zh-CN" altLang="en-US" sz="2000" spc="12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  帮助选择自己的职业发展道路</a:t>
              </a:r>
            </a:p>
          </p:txBody>
        </p:sp>
        <p:sp>
          <p:nvSpPr>
            <p:cNvPr id="58" name="文本框 57">
              <a:extLst>
                <a:ext uri="{FF2B5EF4-FFF2-40B4-BE49-F238E27FC236}">
                  <a16:creationId xmlns:a16="http://schemas.microsoft.com/office/drawing/2014/main" id="{1B6817F8-0E4F-1928-39FD-E90A0863F321}"/>
                </a:ext>
              </a:extLst>
            </p:cNvPr>
            <p:cNvSpPr txBox="1"/>
            <p:nvPr/>
          </p:nvSpPr>
          <p:spPr>
            <a:xfrm>
              <a:off x="2727746" y="886804"/>
              <a:ext cx="4372109" cy="1884683"/>
            </a:xfrm>
            <a:prstGeom prst="rect">
              <a:avLst/>
            </a:prstGeom>
            <a:noFill/>
          </p:spPr>
          <p:txBody>
            <a:bodyPr wrap="square">
              <a:noAutofit/>
            </a:bodyPr>
            <a:lstStyle/>
            <a:p>
              <a:pPr algn="l">
                <a:lnSpc>
                  <a:spcPct val="120000"/>
                </a:lnSpc>
              </a:pPr>
              <a:r>
                <a:rPr lang="zh-CN" altLang="en-US" sz="1400" b="0" i="0" spc="120">
                  <a:solidFill>
                    <a:srgbClr val="222222"/>
                  </a:solidFill>
                  <a:effectLst/>
                  <a:latin typeface="思源黑体 CN Light" panose="020B0300000000000000" pitchFamily="34" charset="-122"/>
                  <a:ea typeface="思源黑体 CN Heavy" panose="020B0A00000000000000" pitchFamily="34" charset="-122"/>
                  <a:sym typeface="思源黑体 CN Light" panose="020B0300000000000000" pitchFamily="34" charset="-122"/>
                </a:rPr>
                <a:t>通过工作经验的积累而形成的职业锚，不仅反映个人的价值观与才干，也能反映个人进入成年期的潜在需求和动机。个人抛“锚”于某一职业工作过程，实际上就是个人自我真正认知的过程，认识自己具有什么样的能力、才干，并找到自己长期稳定的职业贡献区，从而决定自己将来的职业选择。</a:t>
              </a:r>
            </a:p>
          </p:txBody>
        </p:sp>
      </p:grpSp>
      <p:grpSp>
        <p:nvGrpSpPr>
          <p:cNvPr id="4" name="组合 3">
            <a:extLst>
              <a:ext uri="{FF2B5EF4-FFF2-40B4-BE49-F238E27FC236}">
                <a16:creationId xmlns:a16="http://schemas.microsoft.com/office/drawing/2014/main" id="{E569BB8F-B6E8-7F7F-45CF-AE40A2ABDB5E}"/>
              </a:ext>
            </a:extLst>
          </p:cNvPr>
          <p:cNvGrpSpPr/>
          <p:nvPr/>
        </p:nvGrpSpPr>
        <p:grpSpPr>
          <a:xfrm>
            <a:off x="2734271" y="3462237"/>
            <a:ext cx="4799214" cy="2062336"/>
            <a:chOff x="2734271" y="3462237"/>
            <a:chExt cx="4799214" cy="2062336"/>
          </a:xfrm>
        </p:grpSpPr>
        <p:sp>
          <p:nvSpPr>
            <p:cNvPr id="59" name="文本框 58">
              <a:extLst>
                <a:ext uri="{FF2B5EF4-FFF2-40B4-BE49-F238E27FC236}">
                  <a16:creationId xmlns:a16="http://schemas.microsoft.com/office/drawing/2014/main" id="{3E6478C8-CCEE-DAC8-4ED7-43D46B9C7391}"/>
                </a:ext>
              </a:extLst>
            </p:cNvPr>
            <p:cNvSpPr txBox="1"/>
            <p:nvPr/>
          </p:nvSpPr>
          <p:spPr>
            <a:xfrm>
              <a:off x="2746831" y="3462237"/>
              <a:ext cx="4786654" cy="436466"/>
            </a:xfrm>
            <a:prstGeom prst="rect">
              <a:avLst/>
            </a:prstGeom>
            <a:noFill/>
          </p:spPr>
          <p:txBody>
            <a:bodyPr wrap="square">
              <a:noAutofit/>
            </a:bodyPr>
            <a:lstStyle/>
            <a:p>
              <a:pPr algn="l">
                <a:lnSpc>
                  <a:spcPct val="120000"/>
                </a:lnSpc>
              </a:pPr>
              <a:r>
                <a:rPr lang="en-US" altLang="zh-CN" sz="2000" spc="12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2</a:t>
              </a:r>
              <a:r>
                <a:rPr lang="zh-CN" altLang="en-US" sz="2000" spc="12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  确定职业目标，发展职业角色形象</a:t>
              </a:r>
            </a:p>
          </p:txBody>
        </p:sp>
        <p:sp>
          <p:nvSpPr>
            <p:cNvPr id="60" name="文本框 59">
              <a:extLst>
                <a:ext uri="{FF2B5EF4-FFF2-40B4-BE49-F238E27FC236}">
                  <a16:creationId xmlns:a16="http://schemas.microsoft.com/office/drawing/2014/main" id="{F1CD931D-B2FC-B6C4-7C4E-1239824385A6}"/>
                </a:ext>
              </a:extLst>
            </p:cNvPr>
            <p:cNvSpPr txBox="1"/>
            <p:nvPr/>
          </p:nvSpPr>
          <p:spPr>
            <a:xfrm>
              <a:off x="2734271" y="3898422"/>
              <a:ext cx="4146756" cy="1626151"/>
            </a:xfrm>
            <a:prstGeom prst="rect">
              <a:avLst/>
            </a:prstGeom>
            <a:noFill/>
          </p:spPr>
          <p:txBody>
            <a:bodyPr wrap="square">
              <a:noAutofit/>
            </a:bodyPr>
            <a:lstStyle/>
            <a:p>
              <a:pPr algn="l">
                <a:lnSpc>
                  <a:spcPct val="120000"/>
                </a:lnSpc>
              </a:pPr>
              <a:r>
                <a:rPr lang="zh-CN" altLang="en-US" sz="1400" spc="120">
                  <a:solidFill>
                    <a:srgbClr val="22222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职业锚清楚地反映出个人的职业追求与目标，同时，根据职业锚还可以判断个人达到职业成功的标准。例如技术</a:t>
              </a:r>
              <a:r>
                <a:rPr lang="en-US" altLang="zh-CN" sz="1400" spc="120">
                  <a:solidFill>
                    <a:srgbClr val="22222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t>
              </a:r>
              <a:r>
                <a:rPr lang="zh-CN" altLang="en-US" sz="1400" spc="120">
                  <a:solidFill>
                    <a:srgbClr val="22222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职能型职业锚的人，其志向和抱负在于技术方面的事业有成</a:t>
              </a:r>
              <a:r>
                <a:rPr lang="en-US" altLang="zh-CN" sz="1400" spc="120">
                  <a:solidFill>
                    <a:srgbClr val="22222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t>
              </a:r>
              <a:r>
                <a:rPr lang="zh-CN" altLang="en-US" sz="1400" spc="120">
                  <a:solidFill>
                    <a:srgbClr val="22222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而管理型的人，其职业成功在于升迁至好的职位，获得的管理机会。</a:t>
              </a:r>
            </a:p>
          </p:txBody>
        </p:sp>
      </p:grpSp>
    </p:spTree>
    <p:extLst>
      <p:ext uri="{BB962C8B-B14F-4D97-AF65-F5344CB8AC3E}">
        <p14:creationId xmlns:p14="http://schemas.microsoft.com/office/powerpoint/2010/main" val="23255934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id="{8B432CD5-0E2D-A179-968B-4DE64B5F153C}"/>
              </a:ext>
            </a:extLst>
          </p:cNvPr>
          <p:cNvSpPr/>
          <p:nvPr/>
        </p:nvSpPr>
        <p:spPr>
          <a:xfrm>
            <a:off x="2278376" y="0"/>
            <a:ext cx="9913624" cy="68625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3" name="图片占位符 25" descr="小孩在吃东西&#10;&#10;描述已自动生成">
            <a:extLst>
              <a:ext uri="{FF2B5EF4-FFF2-40B4-BE49-F238E27FC236}">
                <a16:creationId xmlns:a16="http://schemas.microsoft.com/office/drawing/2014/main" id="{7C733074-402B-0B28-DCCA-E3B61ED5572F}"/>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sp>
        <p:nvSpPr>
          <p:cNvPr id="62" name="任意多边形: 形状 61">
            <a:extLst>
              <a:ext uri="{FF2B5EF4-FFF2-40B4-BE49-F238E27FC236}">
                <a16:creationId xmlns:a16="http://schemas.microsoft.com/office/drawing/2014/main" id="{8342591B-603A-6023-464B-334C0AD13E56}"/>
              </a:ext>
            </a:extLst>
          </p:cNvPr>
          <p:cNvSpPr/>
          <p:nvPr/>
        </p:nvSpPr>
        <p:spPr>
          <a:xfrm flipH="1">
            <a:off x="2261714" y="3121287"/>
            <a:ext cx="9926236" cy="5889928"/>
          </a:xfrm>
          <a:custGeom>
            <a:avLst/>
            <a:gdLst>
              <a:gd name="connsiteX0" fmla="*/ 9870682 w 9870682"/>
              <a:gd name="connsiteY0" fmla="*/ 0 h 3633425"/>
              <a:gd name="connsiteX1" fmla="*/ 0 w 9870682"/>
              <a:gd name="connsiteY1" fmla="*/ 0 h 3633425"/>
              <a:gd name="connsiteX2" fmla="*/ 0 w 9870682"/>
              <a:gd name="connsiteY2" fmla="*/ 3633425 h 3633425"/>
              <a:gd name="connsiteX3" fmla="*/ 9870682 w 9870682"/>
              <a:gd name="connsiteY3" fmla="*/ 3633425 h 3633425"/>
            </a:gdLst>
            <a:ahLst/>
            <a:cxnLst>
              <a:cxn ang="0">
                <a:pos x="connsiteX0" y="connsiteY0"/>
              </a:cxn>
              <a:cxn ang="0">
                <a:pos x="connsiteX1" y="connsiteY1"/>
              </a:cxn>
              <a:cxn ang="0">
                <a:pos x="connsiteX2" y="connsiteY2"/>
              </a:cxn>
              <a:cxn ang="0">
                <a:pos x="connsiteX3" y="connsiteY3"/>
              </a:cxn>
            </a:cxnLst>
            <a:rect l="l" t="t" r="r" b="b"/>
            <a:pathLst>
              <a:path w="9870682" h="3633425">
                <a:moveTo>
                  <a:pt x="9870682" y="0"/>
                </a:moveTo>
                <a:lnTo>
                  <a:pt x="0" y="0"/>
                </a:lnTo>
                <a:lnTo>
                  <a:pt x="0" y="3633425"/>
                </a:lnTo>
                <a:lnTo>
                  <a:pt x="9870682" y="3633425"/>
                </a:lnTo>
                <a:close/>
              </a:path>
            </a:pathLst>
          </a:custGeom>
          <a:blipFill dpi="0" rotWithShape="1">
            <a:blip r:embed="rId5" cstate="screen">
              <a:alphaModFix amt="36000"/>
              <a:extLst>
                <a:ext uri="{28A0092B-C50C-407E-A947-70E740481C1C}">
                  <a14:useLocalDpi xmlns:a14="http://schemas.microsoft.com/office/drawing/2010/main"/>
                </a:ext>
              </a:extLst>
            </a:blip>
            <a:srcRect/>
            <a:stretch>
              <a:fillRect r="392" b="3723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36" name="组合 35">
            <a:extLst>
              <a:ext uri="{FF2B5EF4-FFF2-40B4-BE49-F238E27FC236}">
                <a16:creationId xmlns:a16="http://schemas.microsoft.com/office/drawing/2014/main" id="{99869B10-F63D-038B-623E-FEC6AA0AD008}"/>
              </a:ext>
            </a:extLst>
          </p:cNvPr>
          <p:cNvGrpSpPr/>
          <p:nvPr/>
        </p:nvGrpSpPr>
        <p:grpSpPr>
          <a:xfrm>
            <a:off x="6210586" y="587826"/>
            <a:ext cx="2236511" cy="844247"/>
            <a:chOff x="4994595" y="2103833"/>
            <a:chExt cx="2236511" cy="844247"/>
          </a:xfrm>
        </p:grpSpPr>
        <p:sp>
          <p:nvSpPr>
            <p:cNvPr id="37" name="矩形 36">
              <a:extLst>
                <a:ext uri="{FF2B5EF4-FFF2-40B4-BE49-F238E27FC236}">
                  <a16:creationId xmlns:a16="http://schemas.microsoft.com/office/drawing/2014/main" id="{CBCA2DF9-DC47-7701-7C55-77AEADA0A35F}"/>
                </a:ext>
              </a:extLst>
            </p:cNvPr>
            <p:cNvSpPr/>
            <p:nvPr/>
          </p:nvSpPr>
          <p:spPr>
            <a:xfrm>
              <a:off x="5252662" y="2706349"/>
              <a:ext cx="1686679" cy="241731"/>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SHORT TERM GOAL</a:t>
              </a:r>
              <a:endParaRPr lang="zh-CN" altLang="en-US" sz="12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9" name="矩形 38">
              <a:extLst>
                <a:ext uri="{FF2B5EF4-FFF2-40B4-BE49-F238E27FC236}">
                  <a16:creationId xmlns:a16="http://schemas.microsoft.com/office/drawing/2014/main" id="{3E2BE801-C1D7-FAF7-45FC-13B946FE3784}"/>
                </a:ext>
              </a:extLst>
            </p:cNvPr>
            <p:cNvSpPr/>
            <p:nvPr/>
          </p:nvSpPr>
          <p:spPr>
            <a:xfrm>
              <a:off x="4994595" y="2103833"/>
              <a:ext cx="2236511" cy="707886"/>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solidFill>
                    <a:srgbClr val="FFFFFF"/>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短期目标</a:t>
              </a:r>
              <a:endParaRPr kumimoji="0" lang="zh-CN" altLang="en-US" sz="40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5" name="组合 4">
            <a:extLst>
              <a:ext uri="{FF2B5EF4-FFF2-40B4-BE49-F238E27FC236}">
                <a16:creationId xmlns:a16="http://schemas.microsoft.com/office/drawing/2014/main" id="{F5B45E3A-BEAC-782B-1A04-81C7FD4DA845}"/>
              </a:ext>
            </a:extLst>
          </p:cNvPr>
          <p:cNvGrpSpPr/>
          <p:nvPr/>
        </p:nvGrpSpPr>
        <p:grpSpPr>
          <a:xfrm>
            <a:off x="6206506" y="1924327"/>
            <a:ext cx="2315866" cy="3248995"/>
            <a:chOff x="6206506" y="1924327"/>
            <a:chExt cx="2315866" cy="3248995"/>
          </a:xfrm>
        </p:grpSpPr>
        <p:sp>
          <p:nvSpPr>
            <p:cNvPr id="29" name="文本框 28">
              <a:extLst>
                <a:ext uri="{FF2B5EF4-FFF2-40B4-BE49-F238E27FC236}">
                  <a16:creationId xmlns:a16="http://schemas.microsoft.com/office/drawing/2014/main" id="{250098CC-5C56-E9DC-DA5E-7B380531945D}"/>
                </a:ext>
              </a:extLst>
            </p:cNvPr>
            <p:cNvSpPr txBox="1"/>
            <p:nvPr/>
          </p:nvSpPr>
          <p:spPr>
            <a:xfrm>
              <a:off x="6285862" y="3805704"/>
              <a:ext cx="2236510" cy="1367618"/>
            </a:xfrm>
            <a:prstGeom prst="rect">
              <a:avLst/>
            </a:prstGeom>
            <a:noFill/>
          </p:spPr>
          <p:txBody>
            <a:bodyPr wrap="square">
              <a:noAutofit/>
            </a:bodyPr>
            <a:lstStyle/>
            <a:p>
              <a:pPr algn="l">
                <a:lnSpc>
                  <a:spcPct val="120000"/>
                </a:lnSpc>
              </a:pPr>
              <a:r>
                <a:rPr kumimoji="0" lang="zh-CN" altLang="en-US" sz="1400" b="0" i="0" u="none" strike="noStrike" kern="1200" cap="none" normalizeH="0" baseline="0" noProof="0">
                  <a:ln>
                    <a:noFill/>
                  </a:ln>
                  <a:solidFill>
                    <a:srgbClr val="333333"/>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学业务知识，能够以充分的</a:t>
              </a:r>
              <a:r>
                <a:rPr kumimoji="0" lang="en-US" altLang="zh-CN" sz="1400" b="0" i="0" u="none" strike="noStrike" kern="1200" cap="none" normalizeH="0" baseline="0" noProof="0">
                  <a:ln>
                    <a:noFill/>
                  </a:ln>
                  <a:solidFill>
                    <a:srgbClr val="333333"/>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a:t>
              </a:r>
              <a:r>
                <a:rPr lang="zh-CN" altLang="en-US" sz="1400" b="0" i="0">
                  <a:solidFill>
                    <a:srgbClr val="333333"/>
                  </a:solidFill>
                  <a:effectLst/>
                  <a:latin typeface="思源黑体 CN Light" panose="020B0300000000000000" pitchFamily="34" charset="-122"/>
                  <a:ea typeface="思源黑体 CN Heavy" panose="020B0A00000000000000" pitchFamily="34" charset="-122"/>
                  <a:sym typeface="思源黑体 CN Light" panose="020B0300000000000000" pitchFamily="34" charset="-122"/>
                </a:rPr>
                <a:t>理据，合理的工程布局，适当的成本规划来说服客户接纳智定服务提高个人与公司的市场竞争力</a:t>
              </a:r>
            </a:p>
          </p:txBody>
        </p:sp>
        <p:sp>
          <p:nvSpPr>
            <p:cNvPr id="41" name="文本框 40">
              <a:extLst>
                <a:ext uri="{FF2B5EF4-FFF2-40B4-BE49-F238E27FC236}">
                  <a16:creationId xmlns:a16="http://schemas.microsoft.com/office/drawing/2014/main" id="{019A536F-85DB-A74D-8787-CB12D4AC1386}"/>
                </a:ext>
              </a:extLst>
            </p:cNvPr>
            <p:cNvSpPr txBox="1"/>
            <p:nvPr/>
          </p:nvSpPr>
          <p:spPr>
            <a:xfrm>
              <a:off x="6206506" y="1924327"/>
              <a:ext cx="2053767" cy="1862048"/>
            </a:xfrm>
            <a:prstGeom prst="rect">
              <a:avLst/>
            </a:prstGeom>
            <a:noFill/>
          </p:spPr>
          <p:txBody>
            <a:bodyPr wrap="none" rtlCol="0">
              <a:noAutofit/>
            </a:bodyPr>
            <a:lstStyle>
              <a:defPPr>
                <a:defRPr lang="zh-CN"/>
              </a:defPPr>
              <a:lvl1pPr>
                <a:defRPr sz="11500">
                  <a:gradFill>
                    <a:gsLst>
                      <a:gs pos="0">
                        <a:schemeClr val="tx2"/>
                      </a:gs>
                      <a:gs pos="100000">
                        <a:schemeClr val="accent2">
                          <a:alpha val="0"/>
                        </a:schemeClr>
                      </a:gs>
                    </a:gsLst>
                    <a:lin ang="5400000" scaled="1"/>
                  </a:gradFill>
                </a:defRPr>
              </a:lvl1pPr>
            </a:lstStyle>
            <a:p>
              <a:r>
                <a:rPr lang="en-US" altLang="zh-CN" dirty="0">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rPr>
                <a:t>02</a:t>
              </a:r>
              <a:endParaRPr lang="zh-CN" altLang="en-US" dirty="0">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2" name="组合 1">
            <a:extLst>
              <a:ext uri="{FF2B5EF4-FFF2-40B4-BE49-F238E27FC236}">
                <a16:creationId xmlns:a16="http://schemas.microsoft.com/office/drawing/2014/main" id="{91917625-0BD9-BAD6-FFF4-B08CD31F6DC8}"/>
              </a:ext>
            </a:extLst>
          </p:cNvPr>
          <p:cNvGrpSpPr/>
          <p:nvPr/>
        </p:nvGrpSpPr>
        <p:grpSpPr>
          <a:xfrm>
            <a:off x="3184235" y="1924327"/>
            <a:ext cx="1997534" cy="3253937"/>
            <a:chOff x="3184235" y="1924327"/>
            <a:chExt cx="1997534" cy="3253937"/>
          </a:xfrm>
        </p:grpSpPr>
        <p:sp>
          <p:nvSpPr>
            <p:cNvPr id="27" name="文本框 26">
              <a:extLst>
                <a:ext uri="{FF2B5EF4-FFF2-40B4-BE49-F238E27FC236}">
                  <a16:creationId xmlns:a16="http://schemas.microsoft.com/office/drawing/2014/main" id="{AB3A2F05-1400-5A2E-D626-E7958C962B65}"/>
                </a:ext>
              </a:extLst>
            </p:cNvPr>
            <p:cNvSpPr txBox="1"/>
            <p:nvPr/>
          </p:nvSpPr>
          <p:spPr>
            <a:xfrm>
              <a:off x="3305293" y="3810646"/>
              <a:ext cx="1876476" cy="1367618"/>
            </a:xfrm>
            <a:prstGeom prst="rect">
              <a:avLst/>
            </a:prstGeom>
            <a:noFill/>
          </p:spPr>
          <p:txBody>
            <a:bodyPr wrap="square">
              <a:noAutofit/>
            </a:bodyPr>
            <a:lstStyle/>
            <a:p>
              <a:pPr algn="l">
                <a:lnSpc>
                  <a:spcPct val="120000"/>
                </a:lnSpc>
              </a:pPr>
              <a:r>
                <a:rPr lang="zh-CN" altLang="en-US" sz="1400" b="0" i="0">
                  <a:solidFill>
                    <a:srgbClr val="333333"/>
                  </a:solidFill>
                  <a:effectLst/>
                  <a:latin typeface="思源黑体 CN Light" panose="020B0300000000000000" pitchFamily="34" charset="-122"/>
                  <a:ea typeface="思源黑体 CN Heavy" panose="020B0A00000000000000" pitchFamily="34" charset="-122"/>
                  <a:sym typeface="思源黑体 CN Light" panose="020B0300000000000000" pitchFamily="34" charset="-122"/>
                </a:rPr>
                <a:t>融入公司环境，加快进入工作角色的速度，能更快的全身心投入业务工作中去，为公司创造利润</a:t>
              </a:r>
            </a:p>
          </p:txBody>
        </p:sp>
        <p:sp>
          <p:nvSpPr>
            <p:cNvPr id="42" name="文本框 41">
              <a:extLst>
                <a:ext uri="{FF2B5EF4-FFF2-40B4-BE49-F238E27FC236}">
                  <a16:creationId xmlns:a16="http://schemas.microsoft.com/office/drawing/2014/main" id="{BF135AC4-A08B-8C1D-C8F8-1E4DBFCAD1C7}"/>
                </a:ext>
              </a:extLst>
            </p:cNvPr>
            <p:cNvSpPr txBox="1"/>
            <p:nvPr/>
          </p:nvSpPr>
          <p:spPr>
            <a:xfrm>
              <a:off x="3184235" y="1924327"/>
              <a:ext cx="1826141" cy="1862048"/>
            </a:xfrm>
            <a:prstGeom prst="rect">
              <a:avLst/>
            </a:prstGeom>
            <a:noFill/>
          </p:spPr>
          <p:txBody>
            <a:bodyPr wrap="none" rtlCol="0">
              <a:noAutofit/>
            </a:bodyPr>
            <a:lstStyle/>
            <a:p>
              <a:r>
                <a:rPr lang="en-US" altLang="zh-CN" sz="11500" dirty="0">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rPr>
                <a:t>01</a:t>
              </a:r>
              <a:endParaRPr lang="zh-CN" altLang="en-US" sz="11500" dirty="0">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6" name="组合 5">
            <a:extLst>
              <a:ext uri="{FF2B5EF4-FFF2-40B4-BE49-F238E27FC236}">
                <a16:creationId xmlns:a16="http://schemas.microsoft.com/office/drawing/2014/main" id="{B5C20D63-D8B2-1DCF-3985-0E26C9859CAB}"/>
              </a:ext>
            </a:extLst>
          </p:cNvPr>
          <p:cNvGrpSpPr/>
          <p:nvPr/>
        </p:nvGrpSpPr>
        <p:grpSpPr>
          <a:xfrm>
            <a:off x="9405137" y="1924327"/>
            <a:ext cx="2243938" cy="2722950"/>
            <a:chOff x="9405137" y="1924327"/>
            <a:chExt cx="2243938" cy="2722950"/>
          </a:xfrm>
        </p:grpSpPr>
        <p:sp>
          <p:nvSpPr>
            <p:cNvPr id="30" name="文本框 29">
              <a:extLst>
                <a:ext uri="{FF2B5EF4-FFF2-40B4-BE49-F238E27FC236}">
                  <a16:creationId xmlns:a16="http://schemas.microsoft.com/office/drawing/2014/main" id="{22844121-8E88-30EE-BF09-2535DA771AEA}"/>
                </a:ext>
              </a:extLst>
            </p:cNvPr>
            <p:cNvSpPr txBox="1"/>
            <p:nvPr/>
          </p:nvSpPr>
          <p:spPr>
            <a:xfrm>
              <a:off x="9508317" y="3796723"/>
              <a:ext cx="2140758" cy="850554"/>
            </a:xfrm>
            <a:prstGeom prst="rect">
              <a:avLst/>
            </a:prstGeom>
            <a:noFill/>
          </p:spPr>
          <p:txBody>
            <a:bodyPr wrap="square">
              <a:noAutofit/>
            </a:bodyPr>
            <a:lstStyle/>
            <a:p>
              <a:pPr algn="l">
                <a:lnSpc>
                  <a:spcPct val="120000"/>
                </a:lnSpc>
              </a:pPr>
              <a:r>
                <a:rPr kumimoji="0" lang="zh-CN" altLang="en-US" sz="1400" b="0" i="0" u="none" strike="noStrike" kern="1200" cap="none" normalizeH="0" baseline="0" noProof="0">
                  <a:ln>
                    <a:noFill/>
                  </a:ln>
                  <a:solidFill>
                    <a:srgbClr val="333333"/>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增加自我增值的途径使个人价值得到体现完成公司交予的各项任务</a:t>
              </a:r>
              <a:endParaRPr lang="zh-CN" altLang="en-US" sz="1400" b="0" i="0">
                <a:solidFill>
                  <a:srgbClr val="333333"/>
                </a:solidFill>
                <a:effectLst/>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6" name="文本框 45">
              <a:extLst>
                <a:ext uri="{FF2B5EF4-FFF2-40B4-BE49-F238E27FC236}">
                  <a16:creationId xmlns:a16="http://schemas.microsoft.com/office/drawing/2014/main" id="{11D3C6CA-1D37-C586-B179-571F61CD1890}"/>
                </a:ext>
              </a:extLst>
            </p:cNvPr>
            <p:cNvSpPr txBox="1"/>
            <p:nvPr/>
          </p:nvSpPr>
          <p:spPr>
            <a:xfrm>
              <a:off x="9405137" y="1924327"/>
              <a:ext cx="2053767" cy="1862048"/>
            </a:xfrm>
            <a:prstGeom prst="rect">
              <a:avLst/>
            </a:prstGeom>
            <a:noFill/>
          </p:spPr>
          <p:txBody>
            <a:bodyPr wrap="none" rtlCol="0">
              <a:noAutofit/>
            </a:bodyPr>
            <a:lstStyle>
              <a:defPPr>
                <a:defRPr lang="zh-CN"/>
              </a:defPPr>
              <a:lvl1pPr>
                <a:defRPr sz="11500">
                  <a:gradFill>
                    <a:gsLst>
                      <a:gs pos="0">
                        <a:schemeClr val="tx2"/>
                      </a:gs>
                      <a:gs pos="100000">
                        <a:schemeClr val="accent2">
                          <a:alpha val="0"/>
                        </a:schemeClr>
                      </a:gs>
                    </a:gsLst>
                    <a:lin ang="5400000" scaled="1"/>
                  </a:gradFill>
                </a:defRPr>
              </a:lvl1pPr>
            </a:lstStyle>
            <a:p>
              <a:r>
                <a:rPr lang="en-US" altLang="zh-CN">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rPr>
                <a:t>03</a:t>
              </a:r>
              <a:endParaRPr lang="zh-CN" altLang="en-US" dirty="0">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spTree>
    <p:extLst>
      <p:ext uri="{BB962C8B-B14F-4D97-AF65-F5344CB8AC3E}">
        <p14:creationId xmlns:p14="http://schemas.microsoft.com/office/powerpoint/2010/main" val="30016777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D30CFBCA-4100-AA54-FE84-F7E5BEDC9794}"/>
              </a:ext>
            </a:extLst>
          </p:cNvPr>
          <p:cNvSpPr/>
          <p:nvPr/>
        </p:nvSpPr>
        <p:spPr>
          <a:xfrm>
            <a:off x="2295829" y="-4536"/>
            <a:ext cx="9913624" cy="6862536"/>
          </a:xfrm>
          <a:prstGeom prst="rect">
            <a:avLst/>
          </a:pr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4" name="任意多边形: 形状 43">
            <a:extLst>
              <a:ext uri="{FF2B5EF4-FFF2-40B4-BE49-F238E27FC236}">
                <a16:creationId xmlns:a16="http://schemas.microsoft.com/office/drawing/2014/main" id="{4D2214E1-8ABC-5282-1AC6-E7F9010817EB}"/>
              </a:ext>
            </a:extLst>
          </p:cNvPr>
          <p:cNvSpPr/>
          <p:nvPr/>
        </p:nvSpPr>
        <p:spPr>
          <a:xfrm flipH="1">
            <a:off x="2196032" y="0"/>
            <a:ext cx="10072168" cy="14231256"/>
          </a:xfrm>
          <a:custGeom>
            <a:avLst/>
            <a:gdLst>
              <a:gd name="connsiteX0" fmla="*/ 12612 w 9926236"/>
              <a:gd name="connsiteY0" fmla="*/ 12393941 h 14103994"/>
              <a:gd name="connsiteX1" fmla="*/ 0 w 9926236"/>
              <a:gd name="connsiteY1" fmla="*/ 12393941 h 14103994"/>
              <a:gd name="connsiteX2" fmla="*/ 0 w 9926236"/>
              <a:gd name="connsiteY2" fmla="*/ 14103994 h 14103994"/>
              <a:gd name="connsiteX3" fmla="*/ 9926236 w 9926236"/>
              <a:gd name="connsiteY3" fmla="*/ 14103994 h 14103994"/>
              <a:gd name="connsiteX4" fmla="*/ 9926236 w 9926236"/>
              <a:gd name="connsiteY4" fmla="*/ 13784486 h 14103994"/>
              <a:gd name="connsiteX5" fmla="*/ 12612 w 9926236"/>
              <a:gd name="connsiteY5" fmla="*/ 13784486 h 14103994"/>
              <a:gd name="connsiteX6" fmla="*/ 9926236 w 9926236"/>
              <a:gd name="connsiteY6" fmla="*/ 0 h 14103994"/>
              <a:gd name="connsiteX7" fmla="*/ 0 w 9926236"/>
              <a:gd name="connsiteY7" fmla="*/ 0 h 14103994"/>
              <a:gd name="connsiteX8" fmla="*/ 0 w 9926236"/>
              <a:gd name="connsiteY8" fmla="*/ 6909062 h 14103994"/>
              <a:gd name="connsiteX9" fmla="*/ 9926236 w 9926236"/>
              <a:gd name="connsiteY9" fmla="*/ 6909062 h 14103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26236" h="14103994">
                <a:moveTo>
                  <a:pt x="12612" y="12393941"/>
                </a:moveTo>
                <a:lnTo>
                  <a:pt x="0" y="12393941"/>
                </a:lnTo>
                <a:lnTo>
                  <a:pt x="0" y="14103994"/>
                </a:lnTo>
                <a:lnTo>
                  <a:pt x="9926236" y="14103994"/>
                </a:lnTo>
                <a:lnTo>
                  <a:pt x="9926236" y="13784486"/>
                </a:lnTo>
                <a:lnTo>
                  <a:pt x="12612" y="13784486"/>
                </a:lnTo>
                <a:close/>
                <a:moveTo>
                  <a:pt x="9926236" y="0"/>
                </a:moveTo>
                <a:lnTo>
                  <a:pt x="0" y="0"/>
                </a:lnTo>
                <a:lnTo>
                  <a:pt x="0" y="6909062"/>
                </a:lnTo>
                <a:lnTo>
                  <a:pt x="9926236" y="6909062"/>
                </a:lnTo>
                <a:close/>
              </a:path>
            </a:pathLst>
          </a:custGeom>
          <a:blipFill>
            <a:blip r:embed="rId3" cstate="screen">
              <a:extLst>
                <a:ext uri="{28A0092B-C50C-407E-A947-70E740481C1C}">
                  <a14:useLocalDpi xmlns:a14="http://schemas.microsoft.com/office/drawing/2010/main"/>
                </a:ext>
              </a:extLst>
            </a:blip>
            <a:stretch>
              <a:fillRect r="1133" b="148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3" name="图片占位符 25" descr="小孩在吃东西&#10;&#10;描述已自动生成">
            <a:extLst>
              <a:ext uri="{FF2B5EF4-FFF2-40B4-BE49-F238E27FC236}">
                <a16:creationId xmlns:a16="http://schemas.microsoft.com/office/drawing/2014/main" id="{7C733074-402B-0B28-DCCA-E3B61ED5572F}"/>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grpSp>
        <p:nvGrpSpPr>
          <p:cNvPr id="8" name="组合 7">
            <a:extLst>
              <a:ext uri="{FF2B5EF4-FFF2-40B4-BE49-F238E27FC236}">
                <a16:creationId xmlns:a16="http://schemas.microsoft.com/office/drawing/2014/main" id="{986832C1-E357-7920-7E85-FC833EF2B6A3}"/>
              </a:ext>
            </a:extLst>
          </p:cNvPr>
          <p:cNvGrpSpPr/>
          <p:nvPr/>
        </p:nvGrpSpPr>
        <p:grpSpPr>
          <a:xfrm>
            <a:off x="2563471" y="560823"/>
            <a:ext cx="9326196" cy="707886"/>
            <a:chOff x="2563471" y="560823"/>
            <a:chExt cx="9326196" cy="707886"/>
          </a:xfrm>
        </p:grpSpPr>
        <p:sp>
          <p:nvSpPr>
            <p:cNvPr id="37" name="矩形 36">
              <a:extLst>
                <a:ext uri="{FF2B5EF4-FFF2-40B4-BE49-F238E27FC236}">
                  <a16:creationId xmlns:a16="http://schemas.microsoft.com/office/drawing/2014/main" id="{CBCA2DF9-DC47-7701-7C55-77AEADA0A35F}"/>
                </a:ext>
              </a:extLst>
            </p:cNvPr>
            <p:cNvSpPr/>
            <p:nvPr/>
          </p:nvSpPr>
          <p:spPr>
            <a:xfrm>
              <a:off x="2563471" y="586152"/>
              <a:ext cx="6275730" cy="584775"/>
            </a:xfrm>
            <a:prstGeom prst="rect">
              <a:avLst/>
            </a:prstGeom>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alpha val="39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DEVELOPMENT DIRECTION</a:t>
              </a:r>
              <a:endParaRPr lang="zh-CN" altLang="en-US" sz="3200" dirty="0">
                <a:solidFill>
                  <a:schemeClr val="bg1">
                    <a:alpha val="39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9" name="矩形 38">
              <a:extLst>
                <a:ext uri="{FF2B5EF4-FFF2-40B4-BE49-F238E27FC236}">
                  <a16:creationId xmlns:a16="http://schemas.microsoft.com/office/drawing/2014/main" id="{3E2BE801-C1D7-FAF7-45FC-13B946FE3784}"/>
                </a:ext>
              </a:extLst>
            </p:cNvPr>
            <p:cNvSpPr/>
            <p:nvPr/>
          </p:nvSpPr>
          <p:spPr>
            <a:xfrm>
              <a:off x="9653157" y="560823"/>
              <a:ext cx="2236510" cy="707886"/>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solidFill>
                    <a:srgbClr val="FFFFFF"/>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发展方向</a:t>
              </a:r>
              <a:endParaRPr kumimoji="0" lang="zh-CN" altLang="en-US" sz="40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6" name="组合 5">
            <a:extLst>
              <a:ext uri="{FF2B5EF4-FFF2-40B4-BE49-F238E27FC236}">
                <a16:creationId xmlns:a16="http://schemas.microsoft.com/office/drawing/2014/main" id="{88935E9C-2BB1-7600-9A5F-1F3AE1CDCEA7}"/>
              </a:ext>
            </a:extLst>
          </p:cNvPr>
          <p:cNvGrpSpPr/>
          <p:nvPr/>
        </p:nvGrpSpPr>
        <p:grpSpPr>
          <a:xfrm>
            <a:off x="4582781" y="2955959"/>
            <a:ext cx="6631919" cy="1862048"/>
            <a:chOff x="4582781" y="2955959"/>
            <a:chExt cx="6631919" cy="1862048"/>
          </a:xfrm>
        </p:grpSpPr>
        <p:sp>
          <p:nvSpPr>
            <p:cNvPr id="30" name="文本框 29">
              <a:extLst>
                <a:ext uri="{FF2B5EF4-FFF2-40B4-BE49-F238E27FC236}">
                  <a16:creationId xmlns:a16="http://schemas.microsoft.com/office/drawing/2014/main" id="{00751A5B-7E4D-02B6-6B85-4CD5A7D14D8D}"/>
                </a:ext>
              </a:extLst>
            </p:cNvPr>
            <p:cNvSpPr txBox="1"/>
            <p:nvPr/>
          </p:nvSpPr>
          <p:spPr>
            <a:xfrm>
              <a:off x="6816131" y="3471485"/>
              <a:ext cx="4398569" cy="584775"/>
            </a:xfrm>
            <a:prstGeom prst="rect">
              <a:avLst/>
            </a:prstGeom>
            <a:noFill/>
          </p:spPr>
          <p:txBody>
            <a:bodyPr wrap="square" rtlCol="0">
              <a:noAutofit/>
            </a:bodyPr>
            <a:lstStyle/>
            <a:p>
              <a:pPr algn="r"/>
              <a:r>
                <a:rPr kumimoji="0" lang="zh-CN" altLang="en-US" sz="1600" b="0" i="0" u="none" strike="noStrike" kern="1200" cap="none" spc="120" normalizeH="0" baseline="0" noProof="0">
                  <a:ln>
                    <a:noFill/>
                  </a:ln>
                  <a:solidFill>
                    <a:srgbClr val="333333"/>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做好自身本职工作实现个人在公司里的经济价值提升个人社会价值证明自己的心理价值</a:t>
              </a:r>
              <a:endParaRPr lang="zh-CN" altLang="en-US" sz="1600" spc="120">
                <a:solidFill>
                  <a:srgbClr val="333333"/>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2" name="文本框 31">
              <a:extLst>
                <a:ext uri="{FF2B5EF4-FFF2-40B4-BE49-F238E27FC236}">
                  <a16:creationId xmlns:a16="http://schemas.microsoft.com/office/drawing/2014/main" id="{7362974E-8B3D-0976-FA30-0612C7D2FBB3}"/>
                </a:ext>
              </a:extLst>
            </p:cNvPr>
            <p:cNvSpPr txBox="1"/>
            <p:nvPr/>
          </p:nvSpPr>
          <p:spPr>
            <a:xfrm>
              <a:off x="4582781" y="2955959"/>
              <a:ext cx="2053767" cy="1862048"/>
            </a:xfrm>
            <a:prstGeom prst="rect">
              <a:avLst/>
            </a:prstGeom>
            <a:noFill/>
          </p:spPr>
          <p:txBody>
            <a:bodyPr wrap="none" rtlCol="0">
              <a:noAutofit/>
            </a:bodyPr>
            <a:lstStyle>
              <a:defPPr>
                <a:defRPr lang="zh-CN"/>
              </a:defPPr>
              <a:lvl1pPr>
                <a:defRPr sz="11500">
                  <a:gradFill>
                    <a:gsLst>
                      <a:gs pos="0">
                        <a:schemeClr val="tx2"/>
                      </a:gs>
                      <a:gs pos="100000">
                        <a:schemeClr val="accent2">
                          <a:alpha val="0"/>
                        </a:schemeClr>
                      </a:gs>
                    </a:gsLst>
                    <a:lin ang="5400000" scaled="1"/>
                  </a:gradFill>
                </a:defRPr>
              </a:lvl1pPr>
            </a:lstStyle>
            <a:p>
              <a:r>
                <a:rPr lang="en-US" altLang="zh-CN" dirty="0">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rPr>
                <a:t>02</a:t>
              </a:r>
              <a:endParaRPr lang="zh-CN" altLang="en-US" dirty="0">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7" name="组合 6">
            <a:extLst>
              <a:ext uri="{FF2B5EF4-FFF2-40B4-BE49-F238E27FC236}">
                <a16:creationId xmlns:a16="http://schemas.microsoft.com/office/drawing/2014/main" id="{6A5C02E6-FC3E-6616-8237-1D76F8C19B85}"/>
              </a:ext>
            </a:extLst>
          </p:cNvPr>
          <p:cNvGrpSpPr/>
          <p:nvPr/>
        </p:nvGrpSpPr>
        <p:grpSpPr>
          <a:xfrm>
            <a:off x="2902502" y="1740491"/>
            <a:ext cx="6495648" cy="1862048"/>
            <a:chOff x="2902502" y="1740491"/>
            <a:chExt cx="6495648" cy="1862048"/>
          </a:xfrm>
        </p:grpSpPr>
        <p:sp>
          <p:nvSpPr>
            <p:cNvPr id="27" name="文本框 26">
              <a:extLst>
                <a:ext uri="{FF2B5EF4-FFF2-40B4-BE49-F238E27FC236}">
                  <a16:creationId xmlns:a16="http://schemas.microsoft.com/office/drawing/2014/main" id="{3E6731D2-B12C-D676-2B64-CF3BC5553E10}"/>
                </a:ext>
              </a:extLst>
            </p:cNvPr>
            <p:cNvSpPr txBox="1"/>
            <p:nvPr/>
          </p:nvSpPr>
          <p:spPr>
            <a:xfrm>
              <a:off x="4802020" y="2301758"/>
              <a:ext cx="4596130" cy="338554"/>
            </a:xfrm>
            <a:prstGeom prst="rect">
              <a:avLst/>
            </a:prstGeom>
            <a:noFill/>
          </p:spPr>
          <p:txBody>
            <a:bodyPr wrap="none" rtlCol="0">
              <a:noAutofit/>
            </a:bodyPr>
            <a:lstStyle/>
            <a:p>
              <a:pPr algn="r"/>
              <a:r>
                <a:rPr lang="zh-CN" altLang="en-US" sz="1600" spc="120">
                  <a:solidFill>
                    <a:srgbClr val="333333"/>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帮助所处团队实现进步，与团队伙伴共同前进</a:t>
              </a:r>
            </a:p>
          </p:txBody>
        </p:sp>
        <p:sp>
          <p:nvSpPr>
            <p:cNvPr id="33" name="文本框 32">
              <a:extLst>
                <a:ext uri="{FF2B5EF4-FFF2-40B4-BE49-F238E27FC236}">
                  <a16:creationId xmlns:a16="http://schemas.microsoft.com/office/drawing/2014/main" id="{EFB24E44-CD6A-F6BA-ED8D-071274AE8A81}"/>
                </a:ext>
              </a:extLst>
            </p:cNvPr>
            <p:cNvSpPr txBox="1"/>
            <p:nvPr/>
          </p:nvSpPr>
          <p:spPr>
            <a:xfrm>
              <a:off x="2902502" y="1740491"/>
              <a:ext cx="1826141" cy="1862048"/>
            </a:xfrm>
            <a:prstGeom prst="rect">
              <a:avLst/>
            </a:prstGeom>
            <a:noFill/>
          </p:spPr>
          <p:txBody>
            <a:bodyPr wrap="none" rtlCol="0">
              <a:noAutofit/>
            </a:bodyPr>
            <a:lstStyle/>
            <a:p>
              <a:r>
                <a:rPr lang="en-US" altLang="zh-CN" sz="11500" dirty="0">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rPr>
                <a:t>01</a:t>
              </a:r>
              <a:endParaRPr lang="zh-CN" altLang="en-US" sz="11500" dirty="0">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4" name="组合 3">
            <a:extLst>
              <a:ext uri="{FF2B5EF4-FFF2-40B4-BE49-F238E27FC236}">
                <a16:creationId xmlns:a16="http://schemas.microsoft.com/office/drawing/2014/main" id="{F373969D-1564-68F9-B19B-5C47ED9B8882}"/>
              </a:ext>
            </a:extLst>
          </p:cNvPr>
          <p:cNvGrpSpPr/>
          <p:nvPr/>
        </p:nvGrpSpPr>
        <p:grpSpPr>
          <a:xfrm>
            <a:off x="6073202" y="4502173"/>
            <a:ext cx="5842243" cy="1862048"/>
            <a:chOff x="6073202" y="4502173"/>
            <a:chExt cx="5842243" cy="1862048"/>
          </a:xfrm>
        </p:grpSpPr>
        <p:sp>
          <p:nvSpPr>
            <p:cNvPr id="29" name="文本框 28">
              <a:extLst>
                <a:ext uri="{FF2B5EF4-FFF2-40B4-BE49-F238E27FC236}">
                  <a16:creationId xmlns:a16="http://schemas.microsoft.com/office/drawing/2014/main" id="{1B628C1C-08B6-5646-B8B5-B901DA00353A}"/>
                </a:ext>
              </a:extLst>
            </p:cNvPr>
            <p:cNvSpPr txBox="1"/>
            <p:nvPr/>
          </p:nvSpPr>
          <p:spPr>
            <a:xfrm>
              <a:off x="8404928" y="5133655"/>
              <a:ext cx="3510517" cy="584775"/>
            </a:xfrm>
            <a:prstGeom prst="rect">
              <a:avLst/>
            </a:prstGeom>
            <a:noFill/>
          </p:spPr>
          <p:txBody>
            <a:bodyPr wrap="square" rtlCol="0">
              <a:noAutofit/>
            </a:bodyPr>
            <a:lstStyle/>
            <a:p>
              <a:pPr algn="r"/>
              <a:r>
                <a:rPr lang="zh-CN" altLang="en-US" sz="1600" spc="120">
                  <a:solidFill>
                    <a:srgbClr val="333333"/>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帮助公司实现业绩与利润的增长使个人和企业之间实现双赢</a:t>
              </a:r>
            </a:p>
          </p:txBody>
        </p:sp>
        <p:sp>
          <p:nvSpPr>
            <p:cNvPr id="35" name="文本框 34">
              <a:extLst>
                <a:ext uri="{FF2B5EF4-FFF2-40B4-BE49-F238E27FC236}">
                  <a16:creationId xmlns:a16="http://schemas.microsoft.com/office/drawing/2014/main" id="{97E46F97-B386-2E01-36B1-033AE9A9E62A}"/>
                </a:ext>
              </a:extLst>
            </p:cNvPr>
            <p:cNvSpPr txBox="1"/>
            <p:nvPr/>
          </p:nvSpPr>
          <p:spPr>
            <a:xfrm>
              <a:off x="6073202" y="4502173"/>
              <a:ext cx="2053767" cy="1862048"/>
            </a:xfrm>
            <a:prstGeom prst="rect">
              <a:avLst/>
            </a:prstGeom>
            <a:noFill/>
          </p:spPr>
          <p:txBody>
            <a:bodyPr wrap="none" rtlCol="0">
              <a:noAutofit/>
            </a:bodyPr>
            <a:lstStyle>
              <a:defPPr>
                <a:defRPr lang="zh-CN"/>
              </a:defPPr>
              <a:lvl1pPr>
                <a:defRPr sz="11500">
                  <a:gradFill>
                    <a:gsLst>
                      <a:gs pos="0">
                        <a:schemeClr val="tx2"/>
                      </a:gs>
                      <a:gs pos="100000">
                        <a:schemeClr val="accent2">
                          <a:alpha val="0"/>
                        </a:schemeClr>
                      </a:gs>
                    </a:gsLst>
                    <a:lin ang="5400000" scaled="1"/>
                  </a:gradFill>
                </a:defRPr>
              </a:lvl1pPr>
            </a:lstStyle>
            <a:p>
              <a:r>
                <a:rPr lang="en-US" altLang="zh-CN">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rPr>
                <a:t>03</a:t>
              </a:r>
              <a:endParaRPr lang="zh-CN" altLang="en-US" dirty="0">
                <a:gradFill>
                  <a:gsLst>
                    <a:gs pos="0">
                      <a:schemeClr val="accent2"/>
                    </a:gs>
                    <a:gs pos="77000">
                      <a:schemeClr val="accent2">
                        <a:alpha val="0"/>
                      </a:schemeClr>
                    </a:gs>
                  </a:gsLst>
                  <a:lin ang="54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spTree>
    <p:extLst>
      <p:ext uri="{BB962C8B-B14F-4D97-AF65-F5344CB8AC3E}">
        <p14:creationId xmlns:p14="http://schemas.microsoft.com/office/powerpoint/2010/main" val="1353194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任意多边形: 形状 43">
            <a:extLst>
              <a:ext uri="{FF2B5EF4-FFF2-40B4-BE49-F238E27FC236}">
                <a16:creationId xmlns:a16="http://schemas.microsoft.com/office/drawing/2014/main" id="{4D2214E1-8ABC-5282-1AC6-E7F9010817EB}"/>
              </a:ext>
            </a:extLst>
          </p:cNvPr>
          <p:cNvSpPr/>
          <p:nvPr/>
        </p:nvSpPr>
        <p:spPr>
          <a:xfrm flipH="1">
            <a:off x="2264167" y="-4536"/>
            <a:ext cx="9926236" cy="14103994"/>
          </a:xfrm>
          <a:custGeom>
            <a:avLst/>
            <a:gdLst>
              <a:gd name="connsiteX0" fmla="*/ 12612 w 9926236"/>
              <a:gd name="connsiteY0" fmla="*/ 12393941 h 14103994"/>
              <a:gd name="connsiteX1" fmla="*/ 0 w 9926236"/>
              <a:gd name="connsiteY1" fmla="*/ 12393941 h 14103994"/>
              <a:gd name="connsiteX2" fmla="*/ 0 w 9926236"/>
              <a:gd name="connsiteY2" fmla="*/ 14103994 h 14103994"/>
              <a:gd name="connsiteX3" fmla="*/ 9926236 w 9926236"/>
              <a:gd name="connsiteY3" fmla="*/ 14103994 h 14103994"/>
              <a:gd name="connsiteX4" fmla="*/ 9926236 w 9926236"/>
              <a:gd name="connsiteY4" fmla="*/ 13784486 h 14103994"/>
              <a:gd name="connsiteX5" fmla="*/ 12612 w 9926236"/>
              <a:gd name="connsiteY5" fmla="*/ 13784486 h 14103994"/>
              <a:gd name="connsiteX6" fmla="*/ 9926236 w 9926236"/>
              <a:gd name="connsiteY6" fmla="*/ 0 h 14103994"/>
              <a:gd name="connsiteX7" fmla="*/ 0 w 9926236"/>
              <a:gd name="connsiteY7" fmla="*/ 0 h 14103994"/>
              <a:gd name="connsiteX8" fmla="*/ 0 w 9926236"/>
              <a:gd name="connsiteY8" fmla="*/ 6909062 h 14103994"/>
              <a:gd name="connsiteX9" fmla="*/ 9926236 w 9926236"/>
              <a:gd name="connsiteY9" fmla="*/ 6909062 h 14103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26236" h="14103994">
                <a:moveTo>
                  <a:pt x="12612" y="12393941"/>
                </a:moveTo>
                <a:lnTo>
                  <a:pt x="0" y="12393941"/>
                </a:lnTo>
                <a:lnTo>
                  <a:pt x="0" y="14103994"/>
                </a:lnTo>
                <a:lnTo>
                  <a:pt x="9926236" y="14103994"/>
                </a:lnTo>
                <a:lnTo>
                  <a:pt x="9926236" y="13784486"/>
                </a:lnTo>
                <a:lnTo>
                  <a:pt x="12612" y="13784486"/>
                </a:lnTo>
                <a:close/>
                <a:moveTo>
                  <a:pt x="9926236" y="0"/>
                </a:moveTo>
                <a:lnTo>
                  <a:pt x="0" y="0"/>
                </a:lnTo>
                <a:lnTo>
                  <a:pt x="0" y="6909062"/>
                </a:lnTo>
                <a:lnTo>
                  <a:pt x="9926236" y="6909062"/>
                </a:lnTo>
                <a:close/>
              </a:path>
            </a:pathLst>
          </a:custGeom>
          <a:blipFill>
            <a:blip r:embed="rId3" cstate="screen">
              <a:extLst>
                <a:ext uri="{28A0092B-C50C-407E-A947-70E740481C1C}">
                  <a14:useLocalDpi xmlns:a14="http://schemas.microsoft.com/office/drawing/2010/main"/>
                </a:ext>
              </a:extLst>
            </a:blip>
            <a:stretch>
              <a:fillRect r="392" b="3723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3" name="图片占位符 25" descr="小孩在吃东西&#10;&#10;描述已自动生成">
            <a:extLst>
              <a:ext uri="{FF2B5EF4-FFF2-40B4-BE49-F238E27FC236}">
                <a16:creationId xmlns:a16="http://schemas.microsoft.com/office/drawing/2014/main" id="{7C733074-402B-0B28-DCCA-E3B61ED5572F}"/>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grpSp>
        <p:nvGrpSpPr>
          <p:cNvPr id="36" name="组合 35">
            <a:extLst>
              <a:ext uri="{FF2B5EF4-FFF2-40B4-BE49-F238E27FC236}">
                <a16:creationId xmlns:a16="http://schemas.microsoft.com/office/drawing/2014/main" id="{99869B10-F63D-038B-623E-FEC6AA0AD008}"/>
              </a:ext>
            </a:extLst>
          </p:cNvPr>
          <p:cNvGrpSpPr/>
          <p:nvPr/>
        </p:nvGrpSpPr>
        <p:grpSpPr>
          <a:xfrm>
            <a:off x="9566072" y="560823"/>
            <a:ext cx="2236510" cy="879515"/>
            <a:chOff x="4994595" y="2103833"/>
            <a:chExt cx="2236510" cy="879515"/>
          </a:xfrm>
        </p:grpSpPr>
        <p:sp>
          <p:nvSpPr>
            <p:cNvPr id="37" name="矩形 36">
              <a:extLst>
                <a:ext uri="{FF2B5EF4-FFF2-40B4-BE49-F238E27FC236}">
                  <a16:creationId xmlns:a16="http://schemas.microsoft.com/office/drawing/2014/main" id="{CBCA2DF9-DC47-7701-7C55-77AEADA0A35F}"/>
                </a:ext>
              </a:extLst>
            </p:cNvPr>
            <p:cNvSpPr/>
            <p:nvPr/>
          </p:nvSpPr>
          <p:spPr>
            <a:xfrm>
              <a:off x="5175176" y="2706349"/>
              <a:ext cx="1957587" cy="276999"/>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THE LONG-TERM GOAL</a:t>
              </a:r>
              <a:endParaRPr lang="zh-CN" altLang="en-US" sz="12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9" name="矩形 38">
              <a:extLst>
                <a:ext uri="{FF2B5EF4-FFF2-40B4-BE49-F238E27FC236}">
                  <a16:creationId xmlns:a16="http://schemas.microsoft.com/office/drawing/2014/main" id="{3E2BE801-C1D7-FAF7-45FC-13B946FE3784}"/>
                </a:ext>
              </a:extLst>
            </p:cNvPr>
            <p:cNvSpPr/>
            <p:nvPr/>
          </p:nvSpPr>
          <p:spPr>
            <a:xfrm>
              <a:off x="4994595" y="2103833"/>
              <a:ext cx="2236510" cy="707886"/>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solidFill>
                    <a:srgbClr val="FFFFFF"/>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长期目标</a:t>
              </a:r>
              <a:endParaRPr kumimoji="0" lang="zh-CN" altLang="en-US" sz="40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sp>
        <p:nvSpPr>
          <p:cNvPr id="2" name="文本框 1">
            <a:extLst>
              <a:ext uri="{FF2B5EF4-FFF2-40B4-BE49-F238E27FC236}">
                <a16:creationId xmlns:a16="http://schemas.microsoft.com/office/drawing/2014/main" id="{571A2656-24FE-445F-373F-FFCEE41711B1}"/>
              </a:ext>
            </a:extLst>
          </p:cNvPr>
          <p:cNvSpPr txBox="1"/>
          <p:nvPr/>
        </p:nvSpPr>
        <p:spPr>
          <a:xfrm>
            <a:off x="6477000" y="1789135"/>
            <a:ext cx="5325582" cy="958980"/>
          </a:xfrm>
          <a:prstGeom prst="rect">
            <a:avLst/>
          </a:prstGeom>
          <a:noFill/>
        </p:spPr>
        <p:txBody>
          <a:bodyPr wrap="square" rtlCol="0">
            <a:noAutofit/>
          </a:bodyPr>
          <a:lstStyle/>
          <a:p>
            <a:pPr algn="r">
              <a:lnSpc>
                <a:spcPct val="120000"/>
              </a:lnSpc>
            </a:pPr>
            <a:r>
              <a:rPr lang="zh-CN" altLang="en-US" sz="1600" b="0" i="0" spc="120">
                <a:solidFill>
                  <a:srgbClr val="333333"/>
                </a:solidFill>
                <a:effectLst/>
                <a:latin typeface="思源黑体 CN Light" panose="020B0300000000000000" pitchFamily="34" charset="-122"/>
                <a:ea typeface="思源黑体 CN Heavy" panose="020B0A00000000000000" pitchFamily="34" charset="-122"/>
                <a:sym typeface="思源黑体 CN Light" panose="020B0300000000000000" pitchFamily="34" charset="-122"/>
              </a:rPr>
              <a:t>完成自我价值体现，实现个人在公司里的经济价值</a:t>
            </a:r>
            <a:endParaRPr lang="en-US" altLang="zh-CN" sz="1600" b="0" i="0" spc="120">
              <a:solidFill>
                <a:srgbClr val="333333"/>
              </a:solidFill>
              <a:effectLst/>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r">
              <a:lnSpc>
                <a:spcPct val="120000"/>
              </a:lnSpc>
            </a:pPr>
            <a:r>
              <a:rPr lang="zh-CN" altLang="en-US" sz="1600" b="0" i="0" spc="120">
                <a:solidFill>
                  <a:srgbClr val="333333"/>
                </a:solidFill>
                <a:effectLst/>
                <a:latin typeface="思源黑体 CN Light" panose="020B0300000000000000" pitchFamily="34" charset="-122"/>
                <a:ea typeface="思源黑体 CN Heavy" panose="020B0A00000000000000" pitchFamily="34" charset="-122"/>
                <a:sym typeface="思源黑体 CN Light" panose="020B0300000000000000" pitchFamily="34" charset="-122"/>
              </a:rPr>
              <a:t>提升个人社会价值，证明自己的心理价值完善个人增值体系，努力开拓业务蓝海，确保自身竞争力</a:t>
            </a:r>
          </a:p>
        </p:txBody>
      </p:sp>
    </p:spTree>
    <p:extLst>
      <p:ext uri="{BB962C8B-B14F-4D97-AF65-F5344CB8AC3E}">
        <p14:creationId xmlns:p14="http://schemas.microsoft.com/office/powerpoint/2010/main" val="39786659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52">
            <a:extLst>
              <a:ext uri="{FF2B5EF4-FFF2-40B4-BE49-F238E27FC236}">
                <a16:creationId xmlns:a16="http://schemas.microsoft.com/office/drawing/2014/main" id="{52CEAB0A-C9F2-7E8A-4EBF-624FE89B6D11}"/>
              </a:ext>
            </a:extLst>
          </p:cNvPr>
          <p:cNvSpPr txBox="1"/>
          <p:nvPr/>
        </p:nvSpPr>
        <p:spPr>
          <a:xfrm>
            <a:off x="6193390" y="6238395"/>
            <a:ext cx="2092707" cy="369332"/>
          </a:xfrm>
          <a:prstGeom prst="rect">
            <a:avLst/>
          </a:prstGeom>
          <a:noFill/>
        </p:spPr>
        <p:txBody>
          <a:bodyPr wrap="square" rtlCol="0">
            <a:noAutofit/>
          </a:bodyPr>
          <a:lstStyle/>
          <a:p>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6" name="TextBox 8">
            <a:extLst>
              <a:ext uri="{FF2B5EF4-FFF2-40B4-BE49-F238E27FC236}">
                <a16:creationId xmlns:a16="http://schemas.microsoft.com/office/drawing/2014/main" id="{206FE39D-E143-4D19-745B-79C436C68DCB}"/>
              </a:ext>
            </a:extLst>
          </p:cNvPr>
          <p:cNvSpPr>
            <a:spLocks noChangeArrowheads="1"/>
          </p:cNvSpPr>
          <p:nvPr/>
        </p:nvSpPr>
        <p:spPr bwMode="auto">
          <a:xfrm>
            <a:off x="2725972" y="3936721"/>
            <a:ext cx="20338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ctr">
              <a:buFont typeface="Arial" pitchFamily="34" charset="0"/>
              <a:buNone/>
            </a:pPr>
            <a:endParaRPr lang="zh-CN" altLang="en-US" sz="6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8" name="TextBox 10">
            <a:extLst>
              <a:ext uri="{FF2B5EF4-FFF2-40B4-BE49-F238E27FC236}">
                <a16:creationId xmlns:a16="http://schemas.microsoft.com/office/drawing/2014/main" id="{F1BC9041-4168-C88D-A6ED-A3C981347E75}"/>
              </a:ext>
            </a:extLst>
          </p:cNvPr>
          <p:cNvSpPr>
            <a:spLocks noChangeArrowheads="1"/>
          </p:cNvSpPr>
          <p:nvPr/>
        </p:nvSpPr>
        <p:spPr bwMode="auto">
          <a:xfrm>
            <a:off x="2886075" y="284950"/>
            <a:ext cx="49728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buFont typeface="Arial" pitchFamily="34" charset="0"/>
              <a:buNone/>
            </a:pPr>
            <a:r>
              <a:rPr lang="en-US" altLang="zh-CN" sz="28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Job search </a:t>
            </a:r>
            <a:r>
              <a:rPr lang="en-US" altLang="zh-CN" sz="280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intention</a:t>
            </a:r>
          </a:p>
        </p:txBody>
      </p:sp>
      <p:sp>
        <p:nvSpPr>
          <p:cNvPr id="55" name="TextBox 3">
            <a:extLst>
              <a:ext uri="{FF2B5EF4-FFF2-40B4-BE49-F238E27FC236}">
                <a16:creationId xmlns:a16="http://schemas.microsoft.com/office/drawing/2014/main" id="{4406A3A6-5244-1190-A21A-0B29E65D26C2}"/>
              </a:ext>
            </a:extLst>
          </p:cNvPr>
          <p:cNvSpPr>
            <a:spLocks noChangeArrowheads="1"/>
          </p:cNvSpPr>
          <p:nvPr/>
        </p:nvSpPr>
        <p:spPr bwMode="auto">
          <a:xfrm>
            <a:off x="2719359" y="3099573"/>
            <a:ext cx="206903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ctr"/>
            <a:r>
              <a:rPr lang="zh-CN" altLang="en-US" sz="400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求 职</a:t>
            </a:r>
          </a:p>
        </p:txBody>
      </p:sp>
      <p:sp>
        <p:nvSpPr>
          <p:cNvPr id="59" name="TextBox 3">
            <a:extLst>
              <a:ext uri="{FF2B5EF4-FFF2-40B4-BE49-F238E27FC236}">
                <a16:creationId xmlns:a16="http://schemas.microsoft.com/office/drawing/2014/main" id="{61461758-D48D-EA44-A505-525CEA34C0C0}"/>
              </a:ext>
            </a:extLst>
          </p:cNvPr>
          <p:cNvSpPr>
            <a:spLocks noChangeArrowheads="1"/>
          </p:cNvSpPr>
          <p:nvPr/>
        </p:nvSpPr>
        <p:spPr bwMode="auto">
          <a:xfrm>
            <a:off x="2719359" y="3981207"/>
            <a:ext cx="206903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ctr">
              <a:buFont typeface="Arial" pitchFamily="34" charset="0"/>
              <a:buNone/>
            </a:pPr>
            <a:r>
              <a:rPr lang="zh-CN" altLang="en-US" sz="4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意 向</a:t>
            </a:r>
          </a:p>
        </p:txBody>
      </p:sp>
      <p:sp>
        <p:nvSpPr>
          <p:cNvPr id="60" name="TextBox 3">
            <a:extLst>
              <a:ext uri="{FF2B5EF4-FFF2-40B4-BE49-F238E27FC236}">
                <a16:creationId xmlns:a16="http://schemas.microsoft.com/office/drawing/2014/main" id="{1119EB68-D1BC-2A8E-86D9-CFF42A9BB441}"/>
              </a:ext>
            </a:extLst>
          </p:cNvPr>
          <p:cNvSpPr>
            <a:spLocks noChangeArrowheads="1"/>
          </p:cNvSpPr>
          <p:nvPr/>
        </p:nvSpPr>
        <p:spPr bwMode="auto">
          <a:xfrm>
            <a:off x="2719359" y="2217938"/>
            <a:ext cx="206903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ctr"/>
            <a:r>
              <a:rPr lang="zh-CN" altLang="en-US" sz="4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我 的</a:t>
            </a:r>
          </a:p>
        </p:txBody>
      </p:sp>
      <p:sp>
        <p:nvSpPr>
          <p:cNvPr id="8" name="箭头: 五边形 7">
            <a:extLst>
              <a:ext uri="{FF2B5EF4-FFF2-40B4-BE49-F238E27FC236}">
                <a16:creationId xmlns:a16="http://schemas.microsoft.com/office/drawing/2014/main" id="{8D76CF29-D41F-25C0-684E-648D7CA535E3}"/>
              </a:ext>
            </a:extLst>
          </p:cNvPr>
          <p:cNvSpPr/>
          <p:nvPr/>
        </p:nvSpPr>
        <p:spPr>
          <a:xfrm flipH="1">
            <a:off x="5092999" y="0"/>
            <a:ext cx="7099001" cy="6879175"/>
          </a:xfrm>
          <a:prstGeom prst="homePlate">
            <a:avLst>
              <a:gd name="adj" fmla="val 34039"/>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8" name="箭头: 五边形 67">
            <a:extLst>
              <a:ext uri="{FF2B5EF4-FFF2-40B4-BE49-F238E27FC236}">
                <a16:creationId xmlns:a16="http://schemas.microsoft.com/office/drawing/2014/main" id="{8AAA2866-4E5C-651B-BB64-F2809CFC5157}"/>
              </a:ext>
            </a:extLst>
          </p:cNvPr>
          <p:cNvSpPr/>
          <p:nvPr/>
        </p:nvSpPr>
        <p:spPr>
          <a:xfrm flipH="1">
            <a:off x="6145344" y="0"/>
            <a:ext cx="6046655" cy="6879175"/>
          </a:xfrm>
          <a:prstGeom prst="homePlate">
            <a:avLst>
              <a:gd name="adj" fmla="val 37575"/>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3" name="TextBox 27">
            <a:extLst>
              <a:ext uri="{FF2B5EF4-FFF2-40B4-BE49-F238E27FC236}">
                <a16:creationId xmlns:a16="http://schemas.microsoft.com/office/drawing/2014/main" id="{072C9FFA-3124-55C8-F404-C1DEEAD3220C}"/>
              </a:ext>
            </a:extLst>
          </p:cNvPr>
          <p:cNvSpPr>
            <a:spLocks noChangeArrowheads="1"/>
          </p:cNvSpPr>
          <p:nvPr/>
        </p:nvSpPr>
        <p:spPr bwMode="auto">
          <a:xfrm>
            <a:off x="7279413" y="2313654"/>
            <a:ext cx="4743606" cy="50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lnSpc>
                <a:spcPct val="150000"/>
              </a:lnSpc>
              <a:buFont typeface="Arial" pitchFamily="34" charset="0"/>
              <a:buNone/>
            </a:pPr>
            <a:r>
              <a:rPr lang="zh-CN" altLang="en-US">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应聘职位：平面设计</a:t>
            </a:r>
            <a:r>
              <a:rPr lang="en-US" altLang="zh-CN">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t>
            </a:r>
            <a:r>
              <a:rPr lang="zh-CN" altLang="en-US">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淘宝美工</a:t>
            </a:r>
            <a:r>
              <a:rPr lang="en-US" altLang="zh-CN">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t>
            </a:r>
            <a:r>
              <a:rPr lang="zh-CN" altLang="en-US">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网页设计</a:t>
            </a:r>
          </a:p>
        </p:txBody>
      </p:sp>
      <p:sp>
        <p:nvSpPr>
          <p:cNvPr id="64" name="TextBox 27">
            <a:extLst>
              <a:ext uri="{FF2B5EF4-FFF2-40B4-BE49-F238E27FC236}">
                <a16:creationId xmlns:a16="http://schemas.microsoft.com/office/drawing/2014/main" id="{F52DA5F7-A4A5-AAB8-33B0-80F0B7F07B1B}"/>
              </a:ext>
            </a:extLst>
          </p:cNvPr>
          <p:cNvSpPr>
            <a:spLocks noChangeArrowheads="1"/>
          </p:cNvSpPr>
          <p:nvPr/>
        </p:nvSpPr>
        <p:spPr bwMode="auto">
          <a:xfrm>
            <a:off x="7279413" y="2679414"/>
            <a:ext cx="4703532" cy="50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lnSpc>
                <a:spcPct val="150000"/>
              </a:lnSpc>
              <a:buFont typeface="Arial" pitchFamily="34" charset="0"/>
              <a:buNone/>
            </a:pPr>
            <a:r>
              <a:rPr lang="zh-CN" altLang="en-US">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工作年限：</a:t>
            </a:r>
            <a:r>
              <a:rPr lang="en-US" altLang="zh-CN">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5</a:t>
            </a:r>
            <a:r>
              <a:rPr lang="zh-CN" altLang="en-US">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年                  职称：设计总监</a:t>
            </a:r>
          </a:p>
        </p:txBody>
      </p:sp>
      <p:sp>
        <p:nvSpPr>
          <p:cNvPr id="65" name="TextBox 27">
            <a:extLst>
              <a:ext uri="{FF2B5EF4-FFF2-40B4-BE49-F238E27FC236}">
                <a16:creationId xmlns:a16="http://schemas.microsoft.com/office/drawing/2014/main" id="{5670BF4F-52B9-9C36-4A4E-9DB28844E2A3}"/>
              </a:ext>
            </a:extLst>
          </p:cNvPr>
          <p:cNvSpPr>
            <a:spLocks noChangeArrowheads="1"/>
          </p:cNvSpPr>
          <p:nvPr/>
        </p:nvSpPr>
        <p:spPr bwMode="auto">
          <a:xfrm>
            <a:off x="7279413" y="3045174"/>
            <a:ext cx="4031873" cy="50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lnSpc>
                <a:spcPct val="150000"/>
              </a:lnSpc>
              <a:buFont typeface="Arial" pitchFamily="34" charset="0"/>
              <a:buNone/>
            </a:pPr>
            <a:r>
              <a:rPr lang="zh-CN" altLang="en-US">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求职类型：全职到职日期：两星期</a:t>
            </a:r>
          </a:p>
        </p:txBody>
      </p:sp>
      <p:sp>
        <p:nvSpPr>
          <p:cNvPr id="66" name="TextBox 27">
            <a:extLst>
              <a:ext uri="{FF2B5EF4-FFF2-40B4-BE49-F238E27FC236}">
                <a16:creationId xmlns:a16="http://schemas.microsoft.com/office/drawing/2014/main" id="{F590A30B-A754-D953-8126-8EA3137BE2F5}"/>
              </a:ext>
            </a:extLst>
          </p:cNvPr>
          <p:cNvSpPr>
            <a:spLocks noChangeArrowheads="1"/>
          </p:cNvSpPr>
          <p:nvPr/>
        </p:nvSpPr>
        <p:spPr bwMode="auto">
          <a:xfrm>
            <a:off x="7279413" y="3410934"/>
            <a:ext cx="3127779" cy="50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lnSpc>
                <a:spcPct val="150000"/>
              </a:lnSpc>
              <a:buFont typeface="Arial" pitchFamily="34" charset="0"/>
              <a:buNone/>
            </a:pPr>
            <a:r>
              <a:rPr lang="zh-CN" altLang="en-US">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月薪要求：</a:t>
            </a:r>
            <a:r>
              <a:rPr lang="en-US" altLang="zh-CN">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8000-12000</a:t>
            </a:r>
            <a:r>
              <a:rPr lang="zh-CN" altLang="en-US">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元</a:t>
            </a:r>
          </a:p>
        </p:txBody>
      </p:sp>
      <p:sp>
        <p:nvSpPr>
          <p:cNvPr id="18" name="矩形: 圆角 17">
            <a:extLst>
              <a:ext uri="{FF2B5EF4-FFF2-40B4-BE49-F238E27FC236}">
                <a16:creationId xmlns:a16="http://schemas.microsoft.com/office/drawing/2014/main" id="{7C4FDB67-B24B-CF4F-A6FA-BA8408783C60}"/>
              </a:ext>
            </a:extLst>
          </p:cNvPr>
          <p:cNvSpPr/>
          <p:nvPr/>
        </p:nvSpPr>
        <p:spPr>
          <a:xfrm>
            <a:off x="7399338" y="4130097"/>
            <a:ext cx="2725365" cy="558996"/>
          </a:xfrm>
          <a:prstGeom prst="roundRect">
            <a:avLst>
              <a:gd name="adj" fmla="val 2757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a:solidFill>
                <a:srgbClr val="2A1A5E"/>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7" name="TextBox 27">
            <a:extLst>
              <a:ext uri="{FF2B5EF4-FFF2-40B4-BE49-F238E27FC236}">
                <a16:creationId xmlns:a16="http://schemas.microsoft.com/office/drawing/2014/main" id="{6762089F-0A19-E16A-B007-0FF4A63623EB}"/>
              </a:ext>
            </a:extLst>
          </p:cNvPr>
          <p:cNvSpPr>
            <a:spLocks noChangeArrowheads="1"/>
          </p:cNvSpPr>
          <p:nvPr/>
        </p:nvSpPr>
        <p:spPr bwMode="auto">
          <a:xfrm>
            <a:off x="7438582" y="4165314"/>
            <a:ext cx="2646878" cy="423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lnSpc>
                <a:spcPct val="150000"/>
              </a:lnSpc>
              <a:buFont typeface="Arial" pitchFamily="34" charset="0"/>
              <a:buNone/>
            </a:pPr>
            <a:r>
              <a:rPr lang="zh-CN" altLang="en-US" sz="16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希望工作地：江西省赣州市</a:t>
            </a:r>
          </a:p>
        </p:txBody>
      </p:sp>
      <p:sp>
        <p:nvSpPr>
          <p:cNvPr id="20" name="箭头: 五边形 19">
            <a:extLst>
              <a:ext uri="{FF2B5EF4-FFF2-40B4-BE49-F238E27FC236}">
                <a16:creationId xmlns:a16="http://schemas.microsoft.com/office/drawing/2014/main" id="{C25358DB-7AA5-4C41-C188-5AE48DCE205E}"/>
              </a:ext>
            </a:extLst>
          </p:cNvPr>
          <p:cNvSpPr/>
          <p:nvPr/>
        </p:nvSpPr>
        <p:spPr>
          <a:xfrm rot="5400000">
            <a:off x="3021505" y="13795"/>
            <a:ext cx="283938" cy="256349"/>
          </a:xfrm>
          <a:prstGeom prst="homePlate">
            <a:avLst/>
          </a:prstGeom>
          <a:solidFill>
            <a:srgbClr val="2F4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3" name="图片占位符 25" descr="小孩在吃东西&#10;&#10;描述已自动生成">
            <a:extLst>
              <a:ext uri="{FF2B5EF4-FFF2-40B4-BE49-F238E27FC236}">
                <a16:creationId xmlns:a16="http://schemas.microsoft.com/office/drawing/2014/main" id="{7C733074-402B-0B28-DCCA-E3B61ED5572F}"/>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spTree>
    <p:extLst>
      <p:ext uri="{BB962C8B-B14F-4D97-AF65-F5344CB8AC3E}">
        <p14:creationId xmlns:p14="http://schemas.microsoft.com/office/powerpoint/2010/main" val="42240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56"/>
                                        </p:tgtEl>
                                        <p:attrNameLst>
                                          <p:attrName>style.visibility</p:attrName>
                                        </p:attrNameLst>
                                      </p:cBhvr>
                                      <p:to>
                                        <p:strVal val="visible"/>
                                      </p:to>
                                    </p:set>
                                    <p:animEffect>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p:cTn id="13" dur="500" fill="hold"/>
                                        <p:tgtEl>
                                          <p:spTgt spid="58"/>
                                        </p:tgtEl>
                                        <p:attrNameLst>
                                          <p:attrName>ppt_x</p:attrName>
                                        </p:attrNameLst>
                                      </p:cBhvr>
                                      <p:tavLst>
                                        <p:tav tm="0">
                                          <p:val>
                                            <p:strVal val="1+#ppt_w/2"/>
                                          </p:val>
                                        </p:tav>
                                        <p:tav tm="100000">
                                          <p:val>
                                            <p:strVal val="#ppt_x"/>
                                          </p:val>
                                        </p:tav>
                                      </p:tavLst>
                                    </p:anim>
                                    <p:anim calcmode="lin" valueType="num">
                                      <p:cBhvr>
                                        <p:cTn id="14"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utoUpdateAnimBg="0"/>
      <p:bldP spid="58"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D3412F6-E13A-B56A-41D5-56A08E236237}"/>
              </a:ext>
            </a:extLst>
          </p:cNvPr>
          <p:cNvGrpSpPr/>
          <p:nvPr/>
        </p:nvGrpSpPr>
        <p:grpSpPr>
          <a:xfrm>
            <a:off x="3646799" y="2422487"/>
            <a:ext cx="6113593" cy="1019718"/>
            <a:chOff x="3646799" y="2422487"/>
            <a:chExt cx="6113593" cy="1019718"/>
          </a:xfrm>
        </p:grpSpPr>
        <p:sp>
          <p:nvSpPr>
            <p:cNvPr id="13" name="文本框 12">
              <a:extLst>
                <a:ext uri="{FF2B5EF4-FFF2-40B4-BE49-F238E27FC236}">
                  <a16:creationId xmlns:a16="http://schemas.microsoft.com/office/drawing/2014/main" id="{1E33F685-53EC-3190-C7CB-94BC64757BCA}"/>
                </a:ext>
              </a:extLst>
            </p:cNvPr>
            <p:cNvSpPr txBox="1"/>
            <p:nvPr/>
          </p:nvSpPr>
          <p:spPr>
            <a:xfrm>
              <a:off x="4933235" y="2422487"/>
              <a:ext cx="4192623" cy="707886"/>
            </a:xfrm>
            <a:prstGeom prst="rect">
              <a:avLst/>
            </a:prstGeom>
            <a:noFill/>
          </p:spPr>
          <p:txBody>
            <a:bodyPr wrap="square" rtlCol="0">
              <a:noAutofit/>
            </a:bodyPr>
            <a:lstStyle/>
            <a:p>
              <a:r>
                <a:rPr lang="zh-CN" altLang="en-US" sz="4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杨小川</a:t>
              </a:r>
            </a:p>
          </p:txBody>
        </p:sp>
        <p:sp>
          <p:nvSpPr>
            <p:cNvPr id="14" name="文本框 13">
              <a:extLst>
                <a:ext uri="{FF2B5EF4-FFF2-40B4-BE49-F238E27FC236}">
                  <a16:creationId xmlns:a16="http://schemas.microsoft.com/office/drawing/2014/main" id="{065134A6-4204-5F2D-11B7-2A50C06C54A1}"/>
                </a:ext>
              </a:extLst>
            </p:cNvPr>
            <p:cNvSpPr txBox="1"/>
            <p:nvPr/>
          </p:nvSpPr>
          <p:spPr>
            <a:xfrm>
              <a:off x="3646799" y="3042095"/>
              <a:ext cx="6113593" cy="400110"/>
            </a:xfrm>
            <a:prstGeom prst="rect">
              <a:avLst/>
            </a:prstGeom>
            <a:noFill/>
          </p:spPr>
          <p:txBody>
            <a:bodyPr wrap="square" rtlCol="0">
              <a:noAutofit/>
            </a:bodyPr>
            <a:lstStyle/>
            <a:p>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擅长 </a:t>
              </a:r>
              <a:r>
                <a:rPr lang="fr-FR"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AI/PPT  </a:t>
              </a: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设计师</a:t>
              </a:r>
              <a:r>
                <a:rPr lang="fr-FR"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a:t>
              </a: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平面设计师</a:t>
              </a:r>
              <a:r>
                <a:rPr lang="fr-FR"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 </a:t>
              </a: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阿杰</a:t>
              </a:r>
            </a:p>
          </p:txBody>
        </p:sp>
      </p:grpSp>
      <p:grpSp>
        <p:nvGrpSpPr>
          <p:cNvPr id="6" name="组合 8">
            <a:extLst>
              <a:ext uri="{FF2B5EF4-FFF2-40B4-BE49-F238E27FC236}">
                <a16:creationId xmlns:a16="http://schemas.microsoft.com/office/drawing/2014/main" id="{93682FA6-F3CE-76F5-47CA-FC03CA3D797A}"/>
              </a:ext>
            </a:extLst>
          </p:cNvPr>
          <p:cNvGrpSpPr>
            <a:grpSpLocks/>
          </p:cNvGrpSpPr>
          <p:nvPr/>
        </p:nvGrpSpPr>
        <p:grpSpPr bwMode="auto">
          <a:xfrm>
            <a:off x="608276" y="512763"/>
            <a:ext cx="2167581" cy="1368103"/>
            <a:chOff x="0" y="0"/>
            <a:chExt cx="2166917" cy="1366911"/>
          </a:xfrm>
        </p:grpSpPr>
        <p:sp>
          <p:nvSpPr>
            <p:cNvPr id="7" name="文本框 9">
              <a:extLst>
                <a:ext uri="{FF2B5EF4-FFF2-40B4-BE49-F238E27FC236}">
                  <a16:creationId xmlns:a16="http://schemas.microsoft.com/office/drawing/2014/main" id="{C1B7D783-0BE8-C0FA-E06F-B535A5A9FEAB}"/>
                </a:ext>
              </a:extLst>
            </p:cNvPr>
            <p:cNvSpPr>
              <a:spLocks noChangeArrowheads="1"/>
            </p:cNvSpPr>
            <p:nvPr/>
          </p:nvSpPr>
          <p:spPr bwMode="auto">
            <a:xfrm>
              <a:off x="0" y="332634"/>
              <a:ext cx="18774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buFont typeface="Arial" pitchFamily="34" charset="0"/>
                <a:buNone/>
              </a:pPr>
              <a:r>
                <a:rPr lang="zh-CN" altLang="en-US" sz="1200">
                  <a:solidFill>
                    <a:srgbClr val="000000"/>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成功，是给坚持到底的人</a:t>
              </a:r>
            </a:p>
          </p:txBody>
        </p:sp>
        <p:sp>
          <p:nvSpPr>
            <p:cNvPr id="8" name="文本框 10">
              <a:extLst>
                <a:ext uri="{FF2B5EF4-FFF2-40B4-BE49-F238E27FC236}">
                  <a16:creationId xmlns:a16="http://schemas.microsoft.com/office/drawing/2014/main" id="{51BDFD19-AF80-E317-B54A-B36A42F78EE0}"/>
                </a:ext>
              </a:extLst>
            </p:cNvPr>
            <p:cNvSpPr>
              <a:spLocks noChangeArrowheads="1"/>
            </p:cNvSpPr>
            <p:nvPr/>
          </p:nvSpPr>
          <p:spPr bwMode="auto">
            <a:xfrm>
              <a:off x="0" y="0"/>
              <a:ext cx="18774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buFont typeface="Arial" pitchFamily="34" charset="0"/>
                <a:buNone/>
              </a:pPr>
              <a:r>
                <a:rPr lang="zh-CN" altLang="en-US" sz="1200">
                  <a:solidFill>
                    <a:srgbClr val="000000"/>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希望，是给时刻积极的人</a:t>
              </a:r>
            </a:p>
          </p:txBody>
        </p:sp>
        <p:sp>
          <p:nvSpPr>
            <p:cNvPr id="9" name="文本框 11">
              <a:extLst>
                <a:ext uri="{FF2B5EF4-FFF2-40B4-BE49-F238E27FC236}">
                  <a16:creationId xmlns:a16="http://schemas.microsoft.com/office/drawing/2014/main" id="{F77DDA13-8C84-28E9-4674-8D62C6A7A256}"/>
                </a:ext>
              </a:extLst>
            </p:cNvPr>
            <p:cNvSpPr>
              <a:spLocks noChangeArrowheads="1"/>
            </p:cNvSpPr>
            <p:nvPr/>
          </p:nvSpPr>
          <p:spPr bwMode="auto">
            <a:xfrm>
              <a:off x="0" y="665268"/>
              <a:ext cx="2166917" cy="27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buFont typeface="Arial" pitchFamily="34" charset="0"/>
                <a:buNone/>
              </a:pPr>
              <a:r>
                <a:rPr lang="en-US" altLang="zh-CN" sz="1200">
                  <a:solidFill>
                    <a:srgbClr val="000000"/>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IN ORDER TO SUCCESSED</a:t>
              </a:r>
              <a:endParaRPr lang="zh-CN" altLang="en-US" sz="1200">
                <a:solidFill>
                  <a:srgbClr val="000000"/>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 name="文本框 12">
              <a:extLst>
                <a:ext uri="{FF2B5EF4-FFF2-40B4-BE49-F238E27FC236}">
                  <a16:creationId xmlns:a16="http://schemas.microsoft.com/office/drawing/2014/main" id="{FD3802C5-7D1A-AF04-9E0A-A2A0CDA09684}"/>
                </a:ext>
              </a:extLst>
            </p:cNvPr>
            <p:cNvSpPr>
              <a:spLocks noChangeArrowheads="1"/>
            </p:cNvSpPr>
            <p:nvPr/>
          </p:nvSpPr>
          <p:spPr bwMode="auto">
            <a:xfrm>
              <a:off x="0" y="997901"/>
              <a:ext cx="1352842" cy="369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buFont typeface="Arial" pitchFamily="34" charset="0"/>
                <a:buNone/>
              </a:pPr>
              <a:r>
                <a:rPr lang="zh-CN" altLang="en-US">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我能 </a:t>
              </a:r>
              <a:r>
                <a:rPr lang="en-US" altLang="zh-CN">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I CAN</a:t>
              </a:r>
              <a:endParaRPr lang="zh-CN" altLang="en-US">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3" name="组合 2">
            <a:extLst>
              <a:ext uri="{FF2B5EF4-FFF2-40B4-BE49-F238E27FC236}">
                <a16:creationId xmlns:a16="http://schemas.microsoft.com/office/drawing/2014/main" id="{1F1D1F87-5FCD-3C32-6093-F0FFC87C7E2E}"/>
              </a:ext>
            </a:extLst>
          </p:cNvPr>
          <p:cNvGrpSpPr/>
          <p:nvPr/>
        </p:nvGrpSpPr>
        <p:grpSpPr>
          <a:xfrm>
            <a:off x="9016545" y="5232854"/>
            <a:ext cx="3111276" cy="1254931"/>
            <a:chOff x="9016545" y="5232854"/>
            <a:chExt cx="3111276" cy="1254931"/>
          </a:xfrm>
        </p:grpSpPr>
        <p:sp>
          <p:nvSpPr>
            <p:cNvPr id="11" name="直接连接符 2">
              <a:extLst>
                <a:ext uri="{FF2B5EF4-FFF2-40B4-BE49-F238E27FC236}">
                  <a16:creationId xmlns:a16="http://schemas.microsoft.com/office/drawing/2014/main" id="{2EBAA00E-E511-E33D-DBC3-EDD9B06008B7}"/>
                </a:ext>
              </a:extLst>
            </p:cNvPr>
            <p:cNvSpPr>
              <a:spLocks noChangeShapeType="1"/>
            </p:cNvSpPr>
            <p:nvPr/>
          </p:nvSpPr>
          <p:spPr bwMode="auto">
            <a:xfrm>
              <a:off x="9016545" y="6024789"/>
              <a:ext cx="2811237" cy="0"/>
            </a:xfrm>
            <a:prstGeom prst="line">
              <a:avLst/>
            </a:prstGeom>
            <a:noFill/>
            <a:ln w="6350">
              <a:solidFill>
                <a:srgbClr val="6B87B9"/>
              </a:solidFill>
              <a:miter lim="800000"/>
              <a:headEnd/>
              <a:tailEnd/>
            </a:ln>
            <a:extLst>
              <a:ext uri="{909E8E84-426E-40DD-AFC4-6F175D3DCCD1}">
                <a14:hiddenFill xmlns:a14="http://schemas.microsoft.com/office/drawing/2010/main">
                  <a:noFill/>
                </a14:hiddenFill>
              </a:ext>
            </a:extLst>
          </p:spPr>
          <p:txBody>
            <a:bodyPr>
              <a:noAutofit/>
            </a:bodyPr>
            <a:lstStyle/>
            <a:p>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2" name="直接连接符 14">
              <a:extLst>
                <a:ext uri="{FF2B5EF4-FFF2-40B4-BE49-F238E27FC236}">
                  <a16:creationId xmlns:a16="http://schemas.microsoft.com/office/drawing/2014/main" id="{BEEAFE4E-C9A5-AFD8-3C4E-9560C43A4244}"/>
                </a:ext>
              </a:extLst>
            </p:cNvPr>
            <p:cNvSpPr>
              <a:spLocks noChangeShapeType="1"/>
            </p:cNvSpPr>
            <p:nvPr/>
          </p:nvSpPr>
          <p:spPr bwMode="auto">
            <a:xfrm>
              <a:off x="9016546" y="5232854"/>
              <a:ext cx="2767467" cy="0"/>
            </a:xfrm>
            <a:prstGeom prst="line">
              <a:avLst/>
            </a:prstGeom>
            <a:noFill/>
            <a:ln w="6350">
              <a:solidFill>
                <a:srgbClr val="6B87B9"/>
              </a:solidFill>
              <a:miter lim="800000"/>
              <a:headEnd/>
              <a:tailEnd/>
            </a:ln>
            <a:extLst>
              <a:ext uri="{909E8E84-426E-40DD-AFC4-6F175D3DCCD1}">
                <a14:hiddenFill xmlns:a14="http://schemas.microsoft.com/office/drawing/2010/main">
                  <a:noFill/>
                </a14:hiddenFill>
              </a:ext>
            </a:extLst>
          </p:spPr>
          <p:txBody>
            <a:bodyPr>
              <a:noAutofit/>
            </a:bodyPr>
            <a:lstStyle/>
            <a:p>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5" name="文本框 14">
              <a:extLst>
                <a:ext uri="{FF2B5EF4-FFF2-40B4-BE49-F238E27FC236}">
                  <a16:creationId xmlns:a16="http://schemas.microsoft.com/office/drawing/2014/main" id="{C5886333-6A51-3F70-08CE-17ACD1A335A2}"/>
                </a:ext>
              </a:extLst>
            </p:cNvPr>
            <p:cNvSpPr txBox="1"/>
            <p:nvPr/>
          </p:nvSpPr>
          <p:spPr>
            <a:xfrm>
              <a:off x="9125858" y="5342856"/>
              <a:ext cx="3001963" cy="1144929"/>
            </a:xfrm>
            <a:prstGeom prst="rect">
              <a:avLst/>
            </a:prstGeom>
            <a:noFill/>
          </p:spPr>
          <p:txBody>
            <a:bodyPr wrap="square" rtlCol="0">
              <a:noAutofit/>
            </a:bodyPr>
            <a:lstStyle/>
            <a:p>
              <a:pPr algn="just">
                <a:lnSpc>
                  <a:spcPct val="70000"/>
                </a:lnSpc>
              </a:pPr>
              <a:r>
                <a:rPr lang="en-US" altLang="zh-CN" sz="180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THANK YOU FOR </a:t>
              </a:r>
            </a:p>
            <a:p>
              <a:pPr algn="just">
                <a:lnSpc>
                  <a:spcPct val="70000"/>
                </a:lnSpc>
              </a:pPr>
              <a:endParaRPr lang="en-US" altLang="zh-CN">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just">
                <a:lnSpc>
                  <a:spcPct val="70000"/>
                </a:lnSpc>
              </a:pPr>
              <a:r>
                <a:rPr lang="en-US" altLang="zh-CN" sz="180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READING MY RESUME</a:t>
              </a:r>
              <a:endParaRPr lang="zh-CN" altLang="en-US" sz="180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just">
                <a:lnSpc>
                  <a:spcPct val="70000"/>
                </a:lnSpc>
              </a:pPr>
              <a:endParaRPr lang="zh-CN" altLang="en-US" sz="1800">
                <a:solidFill>
                  <a:schemeClr val="tx2"/>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just"/>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spTree>
    <p:extLst>
      <p:ext uri="{BB962C8B-B14F-4D97-AF65-F5344CB8AC3E}">
        <p14:creationId xmlns:p14="http://schemas.microsoft.com/office/powerpoint/2010/main" val="8668044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Light" panose="020B0300000000000000" pitchFamily="34" charset="-122"/>
                <a:ea typeface="思源黑体 CN Heavy" panose="020B0A00000000000000" pitchFamily="34" charset="-122"/>
                <a:cs typeface="Arial" panose="020B0604020202020204" pitchFamily="34" charset="0"/>
                <a:sym typeface="思源黑体 CN Light" panose="020B0300000000000000" pitchFamily="34" charset="-122"/>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Light" panose="020B0300000000000000" pitchFamily="34" charset="-122"/>
              <a:ea typeface="思源黑体 CN Heavy" panose="020B0A00000000000000" pitchFamily="34" charset="-122"/>
              <a:cs typeface="阿里巴巴普惠体 B" panose="00020600040101010101" pitchFamily="18" charset="-122"/>
              <a:sym typeface="思源黑体 CN Light" panose="020B0300000000000000" pitchFamily="34"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a:gradFill>
                  <a:gsLst>
                    <a:gs pos="0">
                      <a:schemeClr val="bg1"/>
                    </a:gs>
                    <a:gs pos="100000">
                      <a:srgbClr val="00FFFF"/>
                    </a:gs>
                  </a:gsLst>
                  <a:lin ang="27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rPr>
              <a:t>杨小川</a:t>
            </a:r>
            <a:endParaRPr lang="zh-CN" altLang="en-US" sz="2800" dirty="0">
              <a:gradFill>
                <a:gsLst>
                  <a:gs pos="0">
                    <a:schemeClr val="bg1"/>
                  </a:gs>
                  <a:gs pos="100000">
                    <a:srgbClr val="00FFFF"/>
                  </a:gs>
                </a:gsLst>
                <a:lin ang="27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WEI CHONG</a:t>
            </a:r>
            <a:endParaRPr lang="zh-CN" altLang="en-US" sz="1100" spc="600" dirty="0">
              <a:solidFill>
                <a:srgbClr val="FFFED8">
                  <a:alpha val="22000"/>
                </a:srgb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rPr>
              <a:t>P</a:t>
            </a:r>
            <a:r>
              <a:rPr lang="zh-CN" altLang="en-US" spc="100" dirty="0">
                <a:gradFill>
                  <a:gsLst>
                    <a:gs pos="0">
                      <a:schemeClr val="bg1"/>
                    </a:gs>
                    <a:gs pos="100000">
                      <a:srgbClr val="00FFFF"/>
                    </a:gs>
                  </a:gsLst>
                  <a:lin ang="27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rPr>
              <a:t>界达人</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rPr>
              <a:t>模板设计师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3234909" cy="369332"/>
          </a:xfrm>
          <a:prstGeom prst="rect">
            <a:avLst/>
          </a:prstGeom>
          <a:noFill/>
        </p:spPr>
        <p:txBody>
          <a:bodyPr wrap="square" rtlCol="0">
            <a:spAutoFit/>
          </a:bodyPr>
          <a:lstStyle/>
          <a:p>
            <a:r>
              <a:rPr lang="en-US" altLang="zh-CN" spc="100">
                <a:gradFill>
                  <a:gsLst>
                    <a:gs pos="0">
                      <a:schemeClr val="bg1"/>
                    </a:gs>
                    <a:gs pos="100000">
                      <a:srgbClr val="00FFFF"/>
                    </a:gs>
                  </a:gsLst>
                  <a:lin ang="27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rPr>
              <a:t>PPT</a:t>
            </a:r>
            <a:r>
              <a:rPr lang="zh-CN" altLang="en-US" spc="100">
                <a:gradFill>
                  <a:gsLst>
                    <a:gs pos="0">
                      <a:schemeClr val="bg1"/>
                    </a:gs>
                    <a:gs pos="100000">
                      <a:srgbClr val="00FFFF"/>
                    </a:gs>
                  </a:gsLst>
                  <a:lin ang="27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rPr>
              <a:t>定制设计师</a:t>
            </a:r>
            <a:endParaRPr lang="zh-CN" altLang="en-US" spc="100" dirty="0">
              <a:gradFill>
                <a:gsLst>
                  <a:gs pos="0">
                    <a:schemeClr val="bg1"/>
                  </a:gs>
                  <a:gs pos="100000">
                    <a:srgbClr val="00FFFF"/>
                  </a:gs>
                </a:gsLst>
                <a:lin ang="2700000" scaled="1"/>
              </a:gra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a:solidFill>
                  <a:srgbClr val="00FFFF"/>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微信</a:t>
            </a:r>
            <a:r>
              <a:rPr lang="en-US" altLang="zh-CN" sz="1400" spc="100">
                <a:solidFill>
                  <a:srgbClr val="00FFFF"/>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:sayyes520yc</a:t>
            </a:r>
            <a:endParaRPr lang="zh-CN" altLang="en-US" sz="1400" spc="100" dirty="0">
              <a:solidFill>
                <a:srgbClr val="00FFFF"/>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3" name="图片 2" descr="QR 代码&#10;&#10;描述已自动生成">
            <a:extLst>
              <a:ext uri="{FF2B5EF4-FFF2-40B4-BE49-F238E27FC236}">
                <a16:creationId xmlns:a16="http://schemas.microsoft.com/office/drawing/2014/main" id="{B9B0E804-E05C-19C2-C8DD-2F210D05A38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963253" y="665194"/>
            <a:ext cx="1892036" cy="1921372"/>
          </a:xfrm>
          <a:prstGeom prst="rect">
            <a:avLst/>
          </a:prstGeom>
        </p:spPr>
      </p:pic>
    </p:spTree>
    <p:extLst>
      <p:ext uri="{BB962C8B-B14F-4D97-AF65-F5344CB8AC3E}">
        <p14:creationId xmlns:p14="http://schemas.microsoft.com/office/powerpoint/2010/main" val="19188122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1FD0712-712D-D537-FEB3-12776E75329B}"/>
              </a:ext>
            </a:extLst>
          </p:cNvPr>
          <p:cNvSpPr/>
          <p:nvPr/>
        </p:nvSpPr>
        <p:spPr>
          <a:xfrm>
            <a:off x="499503" y="4205177"/>
            <a:ext cx="391786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杨小川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E4AAC439-F52E-733B-A138-022223345AE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3138548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弧形 45">
            <a:extLst>
              <a:ext uri="{FF2B5EF4-FFF2-40B4-BE49-F238E27FC236}">
                <a16:creationId xmlns:a16="http://schemas.microsoft.com/office/drawing/2014/main" id="{D27688D1-B972-22A4-D461-29982A393261}"/>
              </a:ext>
            </a:extLst>
          </p:cNvPr>
          <p:cNvSpPr/>
          <p:nvPr/>
        </p:nvSpPr>
        <p:spPr>
          <a:xfrm rot="3725153" flipH="1">
            <a:off x="3531235" y="1360583"/>
            <a:ext cx="8502726" cy="11447439"/>
          </a:xfrm>
          <a:prstGeom prst="arc">
            <a:avLst>
              <a:gd name="adj1" fmla="val 16859663"/>
              <a:gd name="adj2" fmla="val 3612048"/>
            </a:avLst>
          </a:prstGeom>
          <a:ln w="22225">
            <a:solidFill>
              <a:srgbClr val="1A365D"/>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35" name="图形 34">
            <a:extLst>
              <a:ext uri="{FF2B5EF4-FFF2-40B4-BE49-F238E27FC236}">
                <a16:creationId xmlns:a16="http://schemas.microsoft.com/office/drawing/2014/main" id="{AFDB5B5B-460F-B416-80FE-A542C566C5A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b="33776"/>
          <a:stretch>
            <a:fillRect/>
          </a:stretch>
        </p:blipFill>
        <p:spPr>
          <a:xfrm>
            <a:off x="5660246" y="2942785"/>
            <a:ext cx="5912039" cy="3915215"/>
          </a:xfrm>
          <a:custGeom>
            <a:avLst/>
            <a:gdLst>
              <a:gd name="connsiteX0" fmla="*/ 0 w 5912039"/>
              <a:gd name="connsiteY0" fmla="*/ 0 h 3915216"/>
              <a:gd name="connsiteX1" fmla="*/ 5912039 w 5912039"/>
              <a:gd name="connsiteY1" fmla="*/ 0 h 3915216"/>
              <a:gd name="connsiteX2" fmla="*/ 5912039 w 5912039"/>
              <a:gd name="connsiteY2" fmla="*/ 3915216 h 3915216"/>
              <a:gd name="connsiteX3" fmla="*/ 0 w 5912039"/>
              <a:gd name="connsiteY3" fmla="*/ 3915216 h 3915216"/>
            </a:gdLst>
            <a:ahLst/>
            <a:cxnLst>
              <a:cxn ang="0">
                <a:pos x="connsiteX0" y="connsiteY0"/>
              </a:cxn>
              <a:cxn ang="0">
                <a:pos x="connsiteX1" y="connsiteY1"/>
              </a:cxn>
              <a:cxn ang="0">
                <a:pos x="connsiteX2" y="connsiteY2"/>
              </a:cxn>
              <a:cxn ang="0">
                <a:pos x="connsiteX3" y="connsiteY3"/>
              </a:cxn>
            </a:cxnLst>
            <a:rect l="l" t="t" r="r" b="b"/>
            <a:pathLst>
              <a:path w="5912039" h="3915216">
                <a:moveTo>
                  <a:pt x="0" y="0"/>
                </a:moveTo>
                <a:lnTo>
                  <a:pt x="5912039" y="0"/>
                </a:lnTo>
                <a:lnTo>
                  <a:pt x="5912039" y="3915216"/>
                </a:lnTo>
                <a:lnTo>
                  <a:pt x="0" y="3915216"/>
                </a:lnTo>
                <a:close/>
              </a:path>
            </a:pathLst>
          </a:custGeom>
        </p:spPr>
      </p:pic>
      <p:sp>
        <p:nvSpPr>
          <p:cNvPr id="59" name="椭圆 36">
            <a:extLst>
              <a:ext uri="{FF2B5EF4-FFF2-40B4-BE49-F238E27FC236}">
                <a16:creationId xmlns:a16="http://schemas.microsoft.com/office/drawing/2014/main" id="{2E4C180E-669B-79F0-477F-D5D1A25B0C2D}"/>
              </a:ext>
            </a:extLst>
          </p:cNvPr>
          <p:cNvSpPr>
            <a:spLocks noChangeArrowheads="1"/>
          </p:cNvSpPr>
          <p:nvPr/>
        </p:nvSpPr>
        <p:spPr bwMode="auto">
          <a:xfrm>
            <a:off x="3106998" y="4419123"/>
            <a:ext cx="1041400" cy="1039812"/>
          </a:xfrm>
          <a:prstGeom prst="flowChartConnector">
            <a:avLst/>
          </a:prstGeom>
          <a:solidFill>
            <a:schemeClr val="accent2"/>
          </a:solidFill>
          <a:ln w="19050">
            <a:solidFill>
              <a:schemeClr val="accent2"/>
            </a:solidFill>
            <a:prstDash val="sysDash"/>
            <a:round/>
            <a:headEnd/>
            <a:tailEnd/>
          </a:ln>
        </p:spPr>
        <p:txBody>
          <a:bodyPr anchor="ctr">
            <a:noAutofit/>
          </a:bodyPr>
          <a:lstStyle/>
          <a:p>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小学</a:t>
            </a:r>
          </a:p>
        </p:txBody>
      </p:sp>
      <p:sp>
        <p:nvSpPr>
          <p:cNvPr id="62" name="椭圆 39">
            <a:extLst>
              <a:ext uri="{FF2B5EF4-FFF2-40B4-BE49-F238E27FC236}">
                <a16:creationId xmlns:a16="http://schemas.microsoft.com/office/drawing/2014/main" id="{98C1CFD9-922B-D48A-007F-FBE740D930DF}"/>
              </a:ext>
            </a:extLst>
          </p:cNvPr>
          <p:cNvSpPr>
            <a:spLocks noChangeArrowheads="1"/>
          </p:cNvSpPr>
          <p:nvPr/>
        </p:nvSpPr>
        <p:spPr bwMode="auto">
          <a:xfrm>
            <a:off x="4766748" y="3000621"/>
            <a:ext cx="1200150" cy="1200150"/>
          </a:xfrm>
          <a:prstGeom prst="flowChartConnector">
            <a:avLst/>
          </a:prstGeom>
          <a:solidFill>
            <a:schemeClr val="accent2"/>
          </a:solidFill>
          <a:ln w="19050">
            <a:solidFill>
              <a:schemeClr val="accent2"/>
            </a:solidFill>
            <a:prstDash val="sysDash"/>
            <a:round/>
            <a:headEnd/>
            <a:tailEnd/>
          </a:ln>
        </p:spPr>
        <p:txBody>
          <a:bodyPr lIns="90170" tIns="46990" rIns="90170" bIns="46990" anchor="ctr">
            <a:noAutofit/>
          </a:bodyPr>
          <a:lstStyle/>
          <a:p>
            <a:r>
              <a:rPr lang="zh-CN" altLang="en-US" sz="200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  </a:t>
            </a:r>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初中</a:t>
            </a:r>
          </a:p>
        </p:txBody>
      </p:sp>
      <p:sp>
        <p:nvSpPr>
          <p:cNvPr id="64" name="椭圆 41">
            <a:extLst>
              <a:ext uri="{FF2B5EF4-FFF2-40B4-BE49-F238E27FC236}">
                <a16:creationId xmlns:a16="http://schemas.microsoft.com/office/drawing/2014/main" id="{B6B45F18-7014-8464-68FE-9B8AE5A65D47}"/>
              </a:ext>
            </a:extLst>
          </p:cNvPr>
          <p:cNvSpPr>
            <a:spLocks noChangeArrowheads="1"/>
          </p:cNvSpPr>
          <p:nvPr/>
        </p:nvSpPr>
        <p:spPr bwMode="auto">
          <a:xfrm>
            <a:off x="6768726" y="1970995"/>
            <a:ext cx="1323975" cy="1323975"/>
          </a:xfrm>
          <a:prstGeom prst="flowChartConnector">
            <a:avLst/>
          </a:prstGeom>
          <a:solidFill>
            <a:schemeClr val="accent2"/>
          </a:solidFill>
          <a:ln w="19050">
            <a:solidFill>
              <a:schemeClr val="accent2"/>
            </a:solidFill>
            <a:prstDash val="sysDash"/>
            <a:round/>
            <a:headEnd/>
            <a:tailEnd/>
          </a:ln>
        </p:spPr>
        <p:txBody>
          <a:bodyPr anchor="ctr">
            <a:noAutofit/>
          </a:bodyPr>
          <a:lstStyle/>
          <a:p>
            <a:pPr algn="ctr">
              <a:buFont typeface="Arial" pitchFamily="34" charset="0"/>
              <a:buNone/>
            </a:pPr>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高中</a:t>
            </a:r>
          </a:p>
        </p:txBody>
      </p:sp>
      <p:sp>
        <p:nvSpPr>
          <p:cNvPr id="66" name="椭圆 43">
            <a:extLst>
              <a:ext uri="{FF2B5EF4-FFF2-40B4-BE49-F238E27FC236}">
                <a16:creationId xmlns:a16="http://schemas.microsoft.com/office/drawing/2014/main" id="{3DBE81FE-84B8-E8D9-20F1-C9D99596399B}"/>
              </a:ext>
            </a:extLst>
          </p:cNvPr>
          <p:cNvSpPr>
            <a:spLocks noChangeArrowheads="1"/>
          </p:cNvSpPr>
          <p:nvPr/>
        </p:nvSpPr>
        <p:spPr bwMode="auto">
          <a:xfrm>
            <a:off x="9038015" y="1678811"/>
            <a:ext cx="1501775" cy="1501776"/>
          </a:xfrm>
          <a:prstGeom prst="flowChartConnector">
            <a:avLst/>
          </a:prstGeom>
          <a:solidFill>
            <a:schemeClr val="accent2"/>
          </a:solidFill>
          <a:ln w="19050">
            <a:solidFill>
              <a:schemeClr val="accent2"/>
            </a:solidFill>
            <a:prstDash val="sysDash"/>
            <a:round/>
            <a:headEnd/>
            <a:tailEnd/>
          </a:ln>
        </p:spPr>
        <p:txBody>
          <a:bodyPr anchor="ctr">
            <a:noAutofit/>
          </a:bodyPr>
          <a:lstStyle/>
          <a:p>
            <a:pPr algn="ctr">
              <a:buFont typeface="Arial" pitchFamily="34" charset="0"/>
              <a:buNone/>
            </a:pPr>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大学</a:t>
            </a:r>
          </a:p>
        </p:txBody>
      </p:sp>
      <p:sp>
        <p:nvSpPr>
          <p:cNvPr id="75" name="TextBox 37">
            <a:extLst>
              <a:ext uri="{FF2B5EF4-FFF2-40B4-BE49-F238E27FC236}">
                <a16:creationId xmlns:a16="http://schemas.microsoft.com/office/drawing/2014/main" id="{AF6199FF-B1C6-EFEE-6B5D-912A134B0EC8}"/>
              </a:ext>
            </a:extLst>
          </p:cNvPr>
          <p:cNvSpPr>
            <a:spLocks noChangeArrowheads="1"/>
          </p:cNvSpPr>
          <p:nvPr/>
        </p:nvSpPr>
        <p:spPr bwMode="auto">
          <a:xfrm>
            <a:off x="3094660" y="4068843"/>
            <a:ext cx="10134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buFont typeface="Arial" pitchFamily="34" charset="0"/>
              <a:buNone/>
            </a:pP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2000-2006</a:t>
            </a:r>
          </a:p>
        </p:txBody>
      </p:sp>
      <p:sp>
        <p:nvSpPr>
          <p:cNvPr id="79" name="TextBox 37">
            <a:extLst>
              <a:ext uri="{FF2B5EF4-FFF2-40B4-BE49-F238E27FC236}">
                <a16:creationId xmlns:a16="http://schemas.microsoft.com/office/drawing/2014/main" id="{F71AA8DE-7BA0-566F-03CF-8D2576F98336}"/>
              </a:ext>
            </a:extLst>
          </p:cNvPr>
          <p:cNvSpPr>
            <a:spLocks noChangeArrowheads="1"/>
          </p:cNvSpPr>
          <p:nvPr/>
        </p:nvSpPr>
        <p:spPr bwMode="auto">
          <a:xfrm>
            <a:off x="3094660" y="3743376"/>
            <a:ext cx="9925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buFont typeface="Arial" pitchFamily="34" charset="0"/>
              <a:buNone/>
            </a:pP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就读</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Y</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学校</a:t>
            </a:r>
            <a:endPar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6" name="TextBox 37">
            <a:extLst>
              <a:ext uri="{FF2B5EF4-FFF2-40B4-BE49-F238E27FC236}">
                <a16:creationId xmlns:a16="http://schemas.microsoft.com/office/drawing/2014/main" id="{7A439425-F2AC-35BD-2613-178F465B2ED8}"/>
              </a:ext>
            </a:extLst>
          </p:cNvPr>
          <p:cNvSpPr>
            <a:spLocks noChangeArrowheads="1"/>
          </p:cNvSpPr>
          <p:nvPr/>
        </p:nvSpPr>
        <p:spPr bwMode="auto">
          <a:xfrm>
            <a:off x="4710324" y="2635008"/>
            <a:ext cx="10134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buFont typeface="Arial" pitchFamily="34" charset="0"/>
              <a:buNone/>
            </a:pP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2006-2009</a:t>
            </a:r>
          </a:p>
        </p:txBody>
      </p:sp>
      <p:sp>
        <p:nvSpPr>
          <p:cNvPr id="80" name="TextBox 37">
            <a:extLst>
              <a:ext uri="{FF2B5EF4-FFF2-40B4-BE49-F238E27FC236}">
                <a16:creationId xmlns:a16="http://schemas.microsoft.com/office/drawing/2014/main" id="{2CD6B21F-2259-FFA9-274F-23EC363ADBE7}"/>
              </a:ext>
            </a:extLst>
          </p:cNvPr>
          <p:cNvSpPr>
            <a:spLocks noChangeArrowheads="1"/>
          </p:cNvSpPr>
          <p:nvPr/>
        </p:nvSpPr>
        <p:spPr bwMode="auto">
          <a:xfrm>
            <a:off x="4710324" y="2292608"/>
            <a:ext cx="10294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buFont typeface="Arial" pitchFamily="34" charset="0"/>
              <a:buNone/>
            </a:pP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就读</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U</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中学</a:t>
            </a:r>
            <a:endPar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7" name="TextBox 37">
            <a:extLst>
              <a:ext uri="{FF2B5EF4-FFF2-40B4-BE49-F238E27FC236}">
                <a16:creationId xmlns:a16="http://schemas.microsoft.com/office/drawing/2014/main" id="{DBE23189-0DDB-F455-C400-C37C46DAB270}"/>
              </a:ext>
            </a:extLst>
          </p:cNvPr>
          <p:cNvSpPr>
            <a:spLocks noChangeArrowheads="1"/>
          </p:cNvSpPr>
          <p:nvPr/>
        </p:nvSpPr>
        <p:spPr bwMode="auto">
          <a:xfrm>
            <a:off x="6823360" y="1659564"/>
            <a:ext cx="10134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buFont typeface="Arial" pitchFamily="34" charset="0"/>
              <a:buNone/>
            </a:pP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2009-2012</a:t>
            </a:r>
          </a:p>
        </p:txBody>
      </p:sp>
      <p:sp>
        <p:nvSpPr>
          <p:cNvPr id="81" name="TextBox 37">
            <a:extLst>
              <a:ext uri="{FF2B5EF4-FFF2-40B4-BE49-F238E27FC236}">
                <a16:creationId xmlns:a16="http://schemas.microsoft.com/office/drawing/2014/main" id="{DE045C65-AC5E-25FA-F2E7-B944EB7256F7}"/>
              </a:ext>
            </a:extLst>
          </p:cNvPr>
          <p:cNvSpPr>
            <a:spLocks noChangeArrowheads="1"/>
          </p:cNvSpPr>
          <p:nvPr/>
        </p:nvSpPr>
        <p:spPr bwMode="auto">
          <a:xfrm>
            <a:off x="6823360" y="1342564"/>
            <a:ext cx="101502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buFont typeface="Arial" pitchFamily="34" charset="0"/>
              <a:buNone/>
            </a:pP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就读</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K</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中学</a:t>
            </a:r>
            <a:endPar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8" name="TextBox 37">
            <a:extLst>
              <a:ext uri="{FF2B5EF4-FFF2-40B4-BE49-F238E27FC236}">
                <a16:creationId xmlns:a16="http://schemas.microsoft.com/office/drawing/2014/main" id="{37963ABE-6D05-42E0-4534-66FE74A619C0}"/>
              </a:ext>
            </a:extLst>
          </p:cNvPr>
          <p:cNvSpPr>
            <a:spLocks noChangeArrowheads="1"/>
          </p:cNvSpPr>
          <p:nvPr/>
        </p:nvSpPr>
        <p:spPr bwMode="auto">
          <a:xfrm>
            <a:off x="9306802" y="1367359"/>
            <a:ext cx="10134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buFont typeface="Arial" pitchFamily="34" charset="0"/>
              <a:buNone/>
            </a:pP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2012-2016</a:t>
            </a:r>
          </a:p>
        </p:txBody>
      </p:sp>
      <p:sp>
        <p:nvSpPr>
          <p:cNvPr id="82" name="TextBox 37">
            <a:extLst>
              <a:ext uri="{FF2B5EF4-FFF2-40B4-BE49-F238E27FC236}">
                <a16:creationId xmlns:a16="http://schemas.microsoft.com/office/drawing/2014/main" id="{6658B2B6-3297-8B84-03D0-C39F05265CEF}"/>
              </a:ext>
            </a:extLst>
          </p:cNvPr>
          <p:cNvSpPr>
            <a:spLocks noChangeArrowheads="1"/>
          </p:cNvSpPr>
          <p:nvPr/>
        </p:nvSpPr>
        <p:spPr bwMode="auto">
          <a:xfrm>
            <a:off x="9306802" y="1050359"/>
            <a:ext cx="10294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p>
            <a:pPr>
              <a:buFont typeface="Arial" pitchFamily="34" charset="0"/>
              <a:buNone/>
            </a:pP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就读</a:t>
            </a:r>
            <a:r>
              <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N</a:t>
            </a:r>
            <a:r>
              <a:rPr lang="zh-CN" altLang="en-US"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大学</a:t>
            </a:r>
            <a:endParaRPr lang="en-US" altLang="zh-CN" sz="140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3" name="图片占位符 25" descr="小孩在吃东西&#10;&#10;描述已自动生成">
            <a:extLst>
              <a:ext uri="{FF2B5EF4-FFF2-40B4-BE49-F238E27FC236}">
                <a16:creationId xmlns:a16="http://schemas.microsoft.com/office/drawing/2014/main" id="{7C733074-402B-0B28-DCCA-E3B61ED5572F}"/>
              </a:ext>
            </a:extLst>
          </p:cNvPr>
          <p:cNvPicPr>
            <a:picLocks noChangeAspect="1"/>
          </p:cNvPicPr>
          <p:nvPr/>
        </p:nvPicPr>
        <p:blipFill>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sp>
        <p:nvSpPr>
          <p:cNvPr id="8" name="文本框 7">
            <a:extLst>
              <a:ext uri="{FF2B5EF4-FFF2-40B4-BE49-F238E27FC236}">
                <a16:creationId xmlns:a16="http://schemas.microsoft.com/office/drawing/2014/main" id="{4837CA83-29FA-1B8A-E4C8-7C56C1B43581}"/>
              </a:ext>
            </a:extLst>
          </p:cNvPr>
          <p:cNvSpPr txBox="1"/>
          <p:nvPr/>
        </p:nvSpPr>
        <p:spPr>
          <a:xfrm>
            <a:off x="3006337" y="648039"/>
            <a:ext cx="2783008" cy="707886"/>
          </a:xfrm>
          <a:prstGeom prst="rect">
            <a:avLst/>
          </a:prstGeom>
          <a:noFill/>
        </p:spPr>
        <p:txBody>
          <a:bodyPr wrap="square" rtlCol="0">
            <a:noAutofit/>
          </a:bodyPr>
          <a:lstStyle/>
          <a:p>
            <a:r>
              <a:rPr lang="zh-CN" altLang="en-US" sz="4000">
                <a:solidFill>
                  <a:schemeClr val="accent2"/>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本科学历</a:t>
            </a:r>
          </a:p>
        </p:txBody>
      </p:sp>
    </p:spTree>
    <p:extLst>
      <p:ext uri="{BB962C8B-B14F-4D97-AF65-F5344CB8AC3E}">
        <p14:creationId xmlns:p14="http://schemas.microsoft.com/office/powerpoint/2010/main" val="1368297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43">
            <a:extLst>
              <a:ext uri="{FF2B5EF4-FFF2-40B4-BE49-F238E27FC236}">
                <a16:creationId xmlns:a16="http://schemas.microsoft.com/office/drawing/2014/main" id="{15B5D07F-E29D-8439-62D4-AD114D9D79D6}"/>
              </a:ext>
            </a:extLst>
          </p:cNvPr>
          <p:cNvSpPr>
            <a:spLocks noChangeArrowheads="1"/>
          </p:cNvSpPr>
          <p:nvPr/>
        </p:nvSpPr>
        <p:spPr bwMode="auto">
          <a:xfrm>
            <a:off x="2998185" y="772550"/>
            <a:ext cx="2004411" cy="2004411"/>
          </a:xfrm>
          <a:prstGeom prst="flowChartConnector">
            <a:avLst/>
          </a:prstGeom>
          <a:gradFill>
            <a:gsLst>
              <a:gs pos="0">
                <a:schemeClr val="tx2">
                  <a:lumMod val="75000"/>
                </a:schemeClr>
              </a:gs>
              <a:gs pos="100000">
                <a:schemeClr val="accent2">
                  <a:lumMod val="75000"/>
                </a:schemeClr>
              </a:gs>
            </a:gsLst>
            <a:lin ang="2700000" scaled="0"/>
          </a:gradFill>
          <a:ln w="19050">
            <a:noFill/>
            <a:prstDash val="solid"/>
            <a:round/>
            <a:headEnd/>
            <a:tailEnd/>
          </a:ln>
        </p:spPr>
        <p:txBody>
          <a:bodyPr anchor="ctr">
            <a:noAutofit/>
          </a:bodyPr>
          <a:lstStyle/>
          <a:p>
            <a:pPr algn="ctr">
              <a:buFont typeface="Arial" pitchFamily="34" charset="0"/>
              <a:buNone/>
            </a:pPr>
            <a:endPar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8" name="弧形 17">
            <a:extLst>
              <a:ext uri="{FF2B5EF4-FFF2-40B4-BE49-F238E27FC236}">
                <a16:creationId xmlns:a16="http://schemas.microsoft.com/office/drawing/2014/main" id="{5798040A-85FE-A83E-5504-6073B6CACEA9}"/>
              </a:ext>
            </a:extLst>
          </p:cNvPr>
          <p:cNvSpPr/>
          <p:nvPr/>
        </p:nvSpPr>
        <p:spPr>
          <a:xfrm rot="13620450" flipH="1">
            <a:off x="2945033" y="-4196727"/>
            <a:ext cx="7611296" cy="11447439"/>
          </a:xfrm>
          <a:prstGeom prst="arc">
            <a:avLst>
              <a:gd name="adj1" fmla="val 16177944"/>
              <a:gd name="adj2" fmla="val 3872263"/>
            </a:avLst>
          </a:prstGeom>
          <a:ln w="22225">
            <a:solidFill>
              <a:srgbClr val="1A365D"/>
            </a:solidFill>
            <a:prstDash val="sysDash"/>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8" name="TextBox 16">
            <a:extLst>
              <a:ext uri="{FF2B5EF4-FFF2-40B4-BE49-F238E27FC236}">
                <a16:creationId xmlns:a16="http://schemas.microsoft.com/office/drawing/2014/main" id="{6E71953C-A57A-AB80-2A93-A8DD5B58FF51}"/>
              </a:ext>
            </a:extLst>
          </p:cNvPr>
          <p:cNvSpPr>
            <a:spLocks noChangeArrowheads="1"/>
          </p:cNvSpPr>
          <p:nvPr/>
        </p:nvSpPr>
        <p:spPr bwMode="auto">
          <a:xfrm>
            <a:off x="5102789" y="4038693"/>
            <a:ext cx="2321330" cy="121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20000"/>
              </a:lnSpc>
              <a:buFont typeface="Arial" pitchFamily="34" charset="0"/>
              <a:buNone/>
            </a:pP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某报告科技集团</a:t>
            </a:r>
          </a:p>
          <a:p>
            <a:pPr>
              <a:lnSpc>
                <a:spcPct val="120000"/>
              </a:lnSpc>
              <a:buFont typeface="Arial" pitchFamily="34" charset="0"/>
              <a:buNone/>
            </a:pPr>
            <a:r>
              <a:rPr lang="en-US" altLang="zh-CN"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2018.3.10-2020-3.10</a:t>
            </a:r>
            <a:endPar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nSpc>
                <a:spcPct val="120000"/>
              </a:lnSpc>
              <a:buFont typeface="Arial" pitchFamily="34" charset="0"/>
              <a:buNone/>
            </a:pPr>
            <a:r>
              <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职位：设计部长    </a:t>
            </a:r>
            <a:endParaRPr lang="en-US" altLang="zh-CN"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nSpc>
                <a:spcPct val="120000"/>
              </a:lnSpc>
              <a:buFont typeface="Arial" pitchFamily="34" charset="0"/>
              <a:buNone/>
            </a:pPr>
            <a:r>
              <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在职：</a:t>
            </a:r>
            <a:r>
              <a:rPr lang="en-US" altLang="zh-CN"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24</a:t>
            </a:r>
            <a:r>
              <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个月</a:t>
            </a:r>
            <a:endParaRPr lang="zh-CN" altLang="en-US" sz="20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9" name="TextBox 17">
            <a:extLst>
              <a:ext uri="{FF2B5EF4-FFF2-40B4-BE49-F238E27FC236}">
                <a16:creationId xmlns:a16="http://schemas.microsoft.com/office/drawing/2014/main" id="{26C6DD28-1443-397F-4B87-3C014D9D09D4}"/>
              </a:ext>
            </a:extLst>
          </p:cNvPr>
          <p:cNvSpPr>
            <a:spLocks noChangeArrowheads="1"/>
          </p:cNvSpPr>
          <p:nvPr/>
        </p:nvSpPr>
        <p:spPr bwMode="auto">
          <a:xfrm>
            <a:off x="7156420" y="2605254"/>
            <a:ext cx="2202663" cy="1623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20000"/>
              </a:lnSpc>
              <a:buFont typeface="Arial" pitchFamily="34" charset="0"/>
              <a:buNone/>
            </a:pP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某报告科技集团</a:t>
            </a:r>
          </a:p>
          <a:p>
            <a:pPr>
              <a:lnSpc>
                <a:spcPct val="120000"/>
              </a:lnSpc>
              <a:buFont typeface="Arial" pitchFamily="34" charset="0"/>
              <a:buNone/>
            </a:pPr>
            <a:r>
              <a:rPr lang="en-US" altLang="zh-CN" sz="16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2020.3-2020.11</a:t>
            </a:r>
            <a:endParaRPr lang="zh-CN" altLang="en-US" sz="16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nSpc>
                <a:spcPct val="120000"/>
              </a:lnSpc>
              <a:buFont typeface="Arial" pitchFamily="34" charset="0"/>
              <a:buNone/>
            </a:pPr>
            <a:r>
              <a:rPr lang="zh-CN" altLang="en-US" sz="16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职位：设计总监  在职：</a:t>
            </a:r>
            <a:r>
              <a:rPr lang="en-US" altLang="zh-CN" sz="16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8</a:t>
            </a:r>
            <a:r>
              <a:rPr lang="zh-CN" altLang="en-US" sz="16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个月</a:t>
            </a:r>
          </a:p>
          <a:p>
            <a:pPr>
              <a:lnSpc>
                <a:spcPct val="120000"/>
              </a:lnSpc>
              <a:buFont typeface="Arial" pitchFamily="34" charset="0"/>
              <a:buNone/>
            </a:pPr>
            <a:endParaRPr lang="zh-CN" altLang="en-US" sz="16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0" name="TextBox 18">
            <a:extLst>
              <a:ext uri="{FF2B5EF4-FFF2-40B4-BE49-F238E27FC236}">
                <a16:creationId xmlns:a16="http://schemas.microsoft.com/office/drawing/2014/main" id="{02A2A1BD-2D5C-CD2C-3E76-DE27918A2669}"/>
              </a:ext>
            </a:extLst>
          </p:cNvPr>
          <p:cNvSpPr>
            <a:spLocks noChangeArrowheads="1"/>
          </p:cNvSpPr>
          <p:nvPr/>
        </p:nvSpPr>
        <p:spPr bwMode="auto">
          <a:xfrm>
            <a:off x="2911070" y="3415660"/>
            <a:ext cx="2321330" cy="121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20000"/>
              </a:lnSpc>
              <a:buFont typeface="Arial" pitchFamily="34" charset="0"/>
              <a:buNone/>
            </a:pP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某报告科技集团</a:t>
            </a:r>
          </a:p>
          <a:p>
            <a:pPr>
              <a:lnSpc>
                <a:spcPct val="120000"/>
              </a:lnSpc>
              <a:buFont typeface="Arial" pitchFamily="34" charset="0"/>
              <a:buNone/>
            </a:pPr>
            <a:r>
              <a:rPr lang="en-US" altLang="zh-CN"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2017.12.10-2018-2.15</a:t>
            </a:r>
            <a:endPar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nSpc>
                <a:spcPct val="120000"/>
              </a:lnSpc>
              <a:buFont typeface="Arial" pitchFamily="34" charset="0"/>
              <a:buNone/>
            </a:pPr>
            <a:r>
              <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职位：设计主管    </a:t>
            </a:r>
            <a:r>
              <a:rPr lang="en-US"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 </a:t>
            </a:r>
          </a:p>
          <a:p>
            <a:pPr>
              <a:lnSpc>
                <a:spcPct val="120000"/>
              </a:lnSpc>
              <a:buFont typeface="Arial" pitchFamily="34" charset="0"/>
              <a:buNone/>
            </a:pPr>
            <a:r>
              <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在职：</a:t>
            </a:r>
            <a:r>
              <a:rPr lang="en-US" altLang="zh-CN"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24</a:t>
            </a:r>
            <a:r>
              <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个月</a:t>
            </a:r>
          </a:p>
        </p:txBody>
      </p:sp>
      <p:sp>
        <p:nvSpPr>
          <p:cNvPr id="51" name="TextBox 19">
            <a:extLst>
              <a:ext uri="{FF2B5EF4-FFF2-40B4-BE49-F238E27FC236}">
                <a16:creationId xmlns:a16="http://schemas.microsoft.com/office/drawing/2014/main" id="{F007242F-20A1-9BD1-45B9-CE80CC147283}"/>
              </a:ext>
            </a:extLst>
          </p:cNvPr>
          <p:cNvSpPr>
            <a:spLocks noChangeArrowheads="1"/>
          </p:cNvSpPr>
          <p:nvPr/>
        </p:nvSpPr>
        <p:spPr bwMode="auto">
          <a:xfrm>
            <a:off x="8742974" y="914510"/>
            <a:ext cx="2202664" cy="1327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20000"/>
              </a:lnSpc>
              <a:buFont typeface="Arial" pitchFamily="34" charset="0"/>
              <a:buNone/>
            </a:pP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某报告科技集团</a:t>
            </a:r>
          </a:p>
          <a:p>
            <a:pPr>
              <a:lnSpc>
                <a:spcPct val="120000"/>
              </a:lnSpc>
              <a:buFont typeface="Arial" pitchFamily="34" charset="0"/>
              <a:buNone/>
            </a:pPr>
            <a:r>
              <a:rPr lang="en-US" altLang="zh-CN" sz="16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20.12.10-2.15.10</a:t>
            </a:r>
            <a:endParaRPr lang="zh-CN" altLang="en-US" sz="16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nSpc>
                <a:spcPct val="120000"/>
              </a:lnSpc>
              <a:buFont typeface="Arial" pitchFamily="34" charset="0"/>
              <a:buNone/>
            </a:pPr>
            <a:r>
              <a:rPr lang="zh-CN" altLang="en-US" sz="16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职位：总监    </a:t>
            </a:r>
            <a:endParaRPr lang="en-US" altLang="zh-CN" sz="16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nSpc>
                <a:spcPct val="120000"/>
              </a:lnSpc>
              <a:buFont typeface="Arial" pitchFamily="34" charset="0"/>
              <a:buNone/>
            </a:pPr>
            <a:r>
              <a:rPr lang="zh-CN" altLang="en-US" sz="16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在职：</a:t>
            </a:r>
            <a:r>
              <a:rPr lang="en-US" altLang="zh-CN" sz="16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30</a:t>
            </a:r>
            <a:r>
              <a:rPr lang="zh-CN" altLang="en-US" sz="16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个月</a:t>
            </a:r>
          </a:p>
        </p:txBody>
      </p:sp>
      <p:sp>
        <p:nvSpPr>
          <p:cNvPr id="71" name="TextBox 3">
            <a:extLst>
              <a:ext uri="{FF2B5EF4-FFF2-40B4-BE49-F238E27FC236}">
                <a16:creationId xmlns:a16="http://schemas.microsoft.com/office/drawing/2014/main" id="{54B07576-CFEF-B7E2-063E-7EF934FABA91}"/>
              </a:ext>
            </a:extLst>
          </p:cNvPr>
          <p:cNvSpPr>
            <a:spLocks noChangeArrowheads="1"/>
          </p:cNvSpPr>
          <p:nvPr/>
        </p:nvSpPr>
        <p:spPr bwMode="auto">
          <a:xfrm>
            <a:off x="2971178" y="1077885"/>
            <a:ext cx="206903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ctr"/>
            <a:r>
              <a:rPr lang="zh-CN" altLang="en-US" sz="4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设 计</a:t>
            </a:r>
          </a:p>
        </p:txBody>
      </p:sp>
      <p:sp>
        <p:nvSpPr>
          <p:cNvPr id="83" name="TextBox 3">
            <a:extLst>
              <a:ext uri="{FF2B5EF4-FFF2-40B4-BE49-F238E27FC236}">
                <a16:creationId xmlns:a16="http://schemas.microsoft.com/office/drawing/2014/main" id="{6F59F636-CF28-520F-13CC-1AA573536484}"/>
              </a:ext>
            </a:extLst>
          </p:cNvPr>
          <p:cNvSpPr>
            <a:spLocks noChangeArrowheads="1"/>
          </p:cNvSpPr>
          <p:nvPr/>
        </p:nvSpPr>
        <p:spPr bwMode="auto">
          <a:xfrm>
            <a:off x="2971178" y="1730375"/>
            <a:ext cx="206903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ctr"/>
            <a:r>
              <a:rPr lang="zh-CN" altLang="en-US" sz="4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总 监</a:t>
            </a:r>
          </a:p>
        </p:txBody>
      </p:sp>
      <p:pic>
        <p:nvPicPr>
          <p:cNvPr id="3" name="图片占位符 25" descr="小孩在吃东西&#10;&#10;描述已自动生成">
            <a:extLst>
              <a:ext uri="{FF2B5EF4-FFF2-40B4-BE49-F238E27FC236}">
                <a16:creationId xmlns:a16="http://schemas.microsoft.com/office/drawing/2014/main" id="{7C733074-402B-0B28-DCCA-E3B61ED5572F}"/>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sp>
        <p:nvSpPr>
          <p:cNvPr id="4" name="椭圆 3">
            <a:extLst>
              <a:ext uri="{FF2B5EF4-FFF2-40B4-BE49-F238E27FC236}">
                <a16:creationId xmlns:a16="http://schemas.microsoft.com/office/drawing/2014/main" id="{AF45363D-5695-32F6-2576-C1AD5EEB7C8A}"/>
              </a:ext>
            </a:extLst>
          </p:cNvPr>
          <p:cNvSpPr/>
          <p:nvPr/>
        </p:nvSpPr>
        <p:spPr>
          <a:xfrm>
            <a:off x="5232400" y="5535824"/>
            <a:ext cx="1200151" cy="1200150"/>
          </a:xfrm>
          <a:prstGeom prst="ellipse">
            <a:avLst/>
          </a:prstGeom>
          <a:solidFill>
            <a:srgbClr val="E8C1AB"/>
          </a:solidFill>
          <a:ln w="19050" cmpd="tri">
            <a:solidFill>
              <a:schemeClr val="accent2"/>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7" name="椭圆 16">
            <a:extLst>
              <a:ext uri="{FF2B5EF4-FFF2-40B4-BE49-F238E27FC236}">
                <a16:creationId xmlns:a16="http://schemas.microsoft.com/office/drawing/2014/main" id="{5A834F23-EEDC-34D7-BC02-2CC4C69A2BF8}"/>
              </a:ext>
            </a:extLst>
          </p:cNvPr>
          <p:cNvSpPr/>
          <p:nvPr/>
        </p:nvSpPr>
        <p:spPr>
          <a:xfrm>
            <a:off x="7561462" y="4635289"/>
            <a:ext cx="1200151" cy="1200150"/>
          </a:xfrm>
          <a:prstGeom prst="ellipse">
            <a:avLst/>
          </a:prstGeom>
          <a:solidFill>
            <a:srgbClr val="E8C1AB"/>
          </a:solidFill>
          <a:ln w="19050" cmpd="tri">
            <a:solidFill>
              <a:schemeClr val="accent2"/>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9" name="椭圆 18">
            <a:extLst>
              <a:ext uri="{FF2B5EF4-FFF2-40B4-BE49-F238E27FC236}">
                <a16:creationId xmlns:a16="http://schemas.microsoft.com/office/drawing/2014/main" id="{5B0A0A33-A1A5-779C-12DC-EE5BC0CA06F8}"/>
              </a:ext>
            </a:extLst>
          </p:cNvPr>
          <p:cNvSpPr/>
          <p:nvPr/>
        </p:nvSpPr>
        <p:spPr>
          <a:xfrm>
            <a:off x="9745487" y="2736155"/>
            <a:ext cx="1200151" cy="1200150"/>
          </a:xfrm>
          <a:prstGeom prst="ellipse">
            <a:avLst/>
          </a:prstGeom>
          <a:solidFill>
            <a:srgbClr val="E8C1AB"/>
          </a:solidFill>
          <a:ln w="19050" cmpd="tri">
            <a:solidFill>
              <a:schemeClr val="accent2"/>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20" name="椭圆 19">
            <a:extLst>
              <a:ext uri="{FF2B5EF4-FFF2-40B4-BE49-F238E27FC236}">
                <a16:creationId xmlns:a16="http://schemas.microsoft.com/office/drawing/2014/main" id="{F126EAD4-C388-7630-647E-6BA3FD66DD0A}"/>
              </a:ext>
            </a:extLst>
          </p:cNvPr>
          <p:cNvSpPr/>
          <p:nvPr/>
        </p:nvSpPr>
        <p:spPr>
          <a:xfrm>
            <a:off x="2903338" y="5224308"/>
            <a:ext cx="1200151" cy="1200150"/>
          </a:xfrm>
          <a:prstGeom prst="ellipse">
            <a:avLst/>
          </a:prstGeom>
          <a:solidFill>
            <a:srgbClr val="E8C1AB"/>
          </a:solidFill>
          <a:ln w="19050" cmpd="tri">
            <a:solidFill>
              <a:schemeClr val="accent2"/>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Tree>
    <p:extLst>
      <p:ext uri="{BB962C8B-B14F-4D97-AF65-F5344CB8AC3E}">
        <p14:creationId xmlns:p14="http://schemas.microsoft.com/office/powerpoint/2010/main" val="2432063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a:extLst>
              <a:ext uri="{FF2B5EF4-FFF2-40B4-BE49-F238E27FC236}">
                <a16:creationId xmlns:a16="http://schemas.microsoft.com/office/drawing/2014/main" id="{C294E2E0-744B-22DF-F0C7-80C7FB66F125}"/>
              </a:ext>
            </a:extLst>
          </p:cNvPr>
          <p:cNvSpPr/>
          <p:nvPr/>
        </p:nvSpPr>
        <p:spPr>
          <a:xfrm>
            <a:off x="2498725" y="-2852"/>
            <a:ext cx="9715500" cy="6894512"/>
          </a:xfrm>
          <a:prstGeom prst="rect">
            <a:avLst/>
          </a:pr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4" name="矩形 43">
            <a:extLst>
              <a:ext uri="{FF2B5EF4-FFF2-40B4-BE49-F238E27FC236}">
                <a16:creationId xmlns:a16="http://schemas.microsoft.com/office/drawing/2014/main" id="{ECD6F291-C9AA-60FC-C163-3174AA9E4A3E}"/>
              </a:ext>
            </a:extLst>
          </p:cNvPr>
          <p:cNvSpPr/>
          <p:nvPr/>
        </p:nvSpPr>
        <p:spPr>
          <a:xfrm>
            <a:off x="2473552" y="2674073"/>
            <a:ext cx="9771905" cy="2857500"/>
          </a:xfrm>
          <a:prstGeom prst="rect">
            <a:avLst/>
          </a:prstGeom>
          <a: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2" name="矩形: 圆顶角 51">
            <a:extLst>
              <a:ext uri="{FF2B5EF4-FFF2-40B4-BE49-F238E27FC236}">
                <a16:creationId xmlns:a16="http://schemas.microsoft.com/office/drawing/2014/main" id="{138DE419-35C5-D167-2C6C-63F50B59178B}"/>
              </a:ext>
            </a:extLst>
          </p:cNvPr>
          <p:cNvSpPr/>
          <p:nvPr/>
        </p:nvSpPr>
        <p:spPr>
          <a:xfrm>
            <a:off x="3485218" y="850563"/>
            <a:ext cx="3265771" cy="4681010"/>
          </a:xfrm>
          <a:prstGeom prst="round2SameRect">
            <a:avLst>
              <a:gd name="adj1" fmla="val 8500"/>
              <a:gd name="adj2" fmla="val 0"/>
            </a:avLst>
          </a:prstGeom>
          <a:solidFill>
            <a:schemeClr val="bg1">
              <a:alpha val="84000"/>
            </a:schemeClr>
          </a:solidFill>
          <a:ln>
            <a:noFill/>
          </a:ln>
          <a:effectLst>
            <a:outerShdw blurRad="203200" dist="152400" dir="5040000" algn="t" rotWithShape="0">
              <a:srgbClr val="5D566C">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0" name="椭圆 29">
            <a:extLst>
              <a:ext uri="{FF2B5EF4-FFF2-40B4-BE49-F238E27FC236}">
                <a16:creationId xmlns:a16="http://schemas.microsoft.com/office/drawing/2014/main" id="{16BF92D8-AEBC-769B-D424-D19D40BFA754}"/>
              </a:ext>
            </a:extLst>
          </p:cNvPr>
          <p:cNvSpPr/>
          <p:nvPr/>
        </p:nvSpPr>
        <p:spPr>
          <a:xfrm>
            <a:off x="4481442" y="1271098"/>
            <a:ext cx="1273321" cy="1273321"/>
          </a:xfrm>
          <a:prstGeom prst="ellipse">
            <a:avLst/>
          </a:prstGeom>
          <a:gradFill>
            <a:gsLst>
              <a:gs pos="0">
                <a:schemeClr val="accent2">
                  <a:lumMod val="75000"/>
                </a:schemeClr>
              </a:gs>
              <a:gs pos="100000">
                <a:schemeClr val="accent2">
                  <a:lumMod val="75000"/>
                </a:schemeClr>
              </a:gs>
            </a:gsLst>
            <a:lin ang="270000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素 质修 养</a:t>
            </a:r>
            <a:endPar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39" name="组合 38">
            <a:extLst>
              <a:ext uri="{FF2B5EF4-FFF2-40B4-BE49-F238E27FC236}">
                <a16:creationId xmlns:a16="http://schemas.microsoft.com/office/drawing/2014/main" id="{9727D1E3-F452-6A1A-395D-3FF03A307A64}"/>
              </a:ext>
            </a:extLst>
          </p:cNvPr>
          <p:cNvGrpSpPr/>
          <p:nvPr/>
        </p:nvGrpSpPr>
        <p:grpSpPr>
          <a:xfrm>
            <a:off x="4294798" y="3121223"/>
            <a:ext cx="2002007" cy="1797049"/>
            <a:chOff x="3713927" y="2084137"/>
            <a:chExt cx="1837683" cy="1797049"/>
          </a:xfrm>
        </p:grpSpPr>
        <p:sp>
          <p:nvSpPr>
            <p:cNvPr id="40" name="TextBox 11">
              <a:extLst>
                <a:ext uri="{FF2B5EF4-FFF2-40B4-BE49-F238E27FC236}">
                  <a16:creationId xmlns:a16="http://schemas.microsoft.com/office/drawing/2014/main" id="{6880D161-2B92-A518-E882-329DEDC339BD}"/>
                </a:ext>
              </a:extLst>
            </p:cNvPr>
            <p:cNvSpPr txBox="1"/>
            <p:nvPr/>
          </p:nvSpPr>
          <p:spPr>
            <a:xfrm>
              <a:off x="3713927" y="2084137"/>
              <a:ext cx="1447832" cy="337144"/>
            </a:xfrm>
            <a:prstGeom prst="rect">
              <a:avLst/>
            </a:prstGeom>
            <a:noFill/>
          </p:spPr>
          <p:txBody>
            <a:bodyPr wrap="none" rtlCol="0">
              <a:noAutofit/>
            </a:bodyPr>
            <a:lstStyle/>
            <a:p>
              <a:pPr marL="285750" indent="-285750">
                <a:lnSpc>
                  <a:spcPct val="120000"/>
                </a:lnSpc>
                <a:buFont typeface="Wingdings" panose="05000000000000000000" pitchFamily="2" charset="2"/>
                <a:buChar char="l"/>
              </a:pPr>
              <a:r>
                <a:rPr lang="zh-CN" altLang="en-US" sz="140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良好的心态</a:t>
              </a:r>
            </a:p>
          </p:txBody>
        </p:sp>
        <p:sp>
          <p:nvSpPr>
            <p:cNvPr id="41" name="TextBox 12">
              <a:extLst>
                <a:ext uri="{FF2B5EF4-FFF2-40B4-BE49-F238E27FC236}">
                  <a16:creationId xmlns:a16="http://schemas.microsoft.com/office/drawing/2014/main" id="{ABA82658-843F-909D-F1A0-367EC9985CCB}"/>
                </a:ext>
              </a:extLst>
            </p:cNvPr>
            <p:cNvSpPr txBox="1"/>
            <p:nvPr/>
          </p:nvSpPr>
          <p:spPr>
            <a:xfrm>
              <a:off x="3713927" y="2570772"/>
              <a:ext cx="1837683" cy="337144"/>
            </a:xfrm>
            <a:prstGeom prst="rect">
              <a:avLst/>
            </a:prstGeom>
            <a:noFill/>
          </p:spPr>
          <p:txBody>
            <a:bodyPr wrap="none" rtlCol="0">
              <a:noAutofit/>
            </a:bodyPr>
            <a:lstStyle/>
            <a:p>
              <a:pPr marL="285750" indent="-285750">
                <a:lnSpc>
                  <a:spcPct val="120000"/>
                </a:lnSpc>
                <a:buFont typeface="Wingdings" panose="05000000000000000000" pitchFamily="2" charset="2"/>
                <a:buChar char="l"/>
              </a:pPr>
              <a:r>
                <a:rPr lang="zh-CN" altLang="en-US" sz="140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持之以恒的毅力</a:t>
              </a:r>
            </a:p>
          </p:txBody>
        </p:sp>
        <p:sp>
          <p:nvSpPr>
            <p:cNvPr id="42" name="TextBox 13">
              <a:extLst>
                <a:ext uri="{FF2B5EF4-FFF2-40B4-BE49-F238E27FC236}">
                  <a16:creationId xmlns:a16="http://schemas.microsoft.com/office/drawing/2014/main" id="{3AAB58F0-7DA2-7C9F-1275-150F7689043B}"/>
                </a:ext>
              </a:extLst>
            </p:cNvPr>
            <p:cNvSpPr txBox="1"/>
            <p:nvPr/>
          </p:nvSpPr>
          <p:spPr>
            <a:xfrm>
              <a:off x="3713927" y="3057407"/>
              <a:ext cx="1837683" cy="337144"/>
            </a:xfrm>
            <a:prstGeom prst="rect">
              <a:avLst/>
            </a:prstGeom>
            <a:noFill/>
          </p:spPr>
          <p:txBody>
            <a:bodyPr wrap="none" rtlCol="0">
              <a:noAutofit/>
            </a:bodyPr>
            <a:lstStyle/>
            <a:p>
              <a:pPr marL="285750" indent="-285750">
                <a:lnSpc>
                  <a:spcPct val="120000"/>
                </a:lnSpc>
                <a:buFont typeface="Wingdings" panose="05000000000000000000" pitchFamily="2" charset="2"/>
                <a:buChar char="l"/>
              </a:pPr>
              <a:r>
                <a:rPr lang="zh-CN" altLang="en-US" sz="140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全面的知识结构</a:t>
              </a:r>
            </a:p>
          </p:txBody>
        </p:sp>
        <p:sp>
          <p:nvSpPr>
            <p:cNvPr id="43" name="TextBox 14">
              <a:extLst>
                <a:ext uri="{FF2B5EF4-FFF2-40B4-BE49-F238E27FC236}">
                  <a16:creationId xmlns:a16="http://schemas.microsoft.com/office/drawing/2014/main" id="{BF738ADD-30FD-AE58-BE1F-9EFA74B3A941}"/>
                </a:ext>
              </a:extLst>
            </p:cNvPr>
            <p:cNvSpPr txBox="1"/>
            <p:nvPr/>
          </p:nvSpPr>
          <p:spPr>
            <a:xfrm>
              <a:off x="3713927" y="3544042"/>
              <a:ext cx="1642757" cy="337144"/>
            </a:xfrm>
            <a:prstGeom prst="rect">
              <a:avLst/>
            </a:prstGeom>
            <a:noFill/>
          </p:spPr>
          <p:txBody>
            <a:bodyPr wrap="none" rtlCol="0">
              <a:noAutofit/>
            </a:bodyPr>
            <a:lstStyle/>
            <a:p>
              <a:pPr marL="285750" indent="-285750">
                <a:lnSpc>
                  <a:spcPct val="120000"/>
                </a:lnSpc>
                <a:buFont typeface="Wingdings" panose="05000000000000000000" pitchFamily="2" charset="2"/>
                <a:buChar char="l"/>
              </a:pPr>
              <a:r>
                <a:rPr lang="zh-CN" altLang="en-US" sz="140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人文素质修养</a:t>
              </a:r>
            </a:p>
          </p:txBody>
        </p:sp>
      </p:grpSp>
      <p:sp>
        <p:nvSpPr>
          <p:cNvPr id="10" name="文本框 9">
            <a:extLst>
              <a:ext uri="{FF2B5EF4-FFF2-40B4-BE49-F238E27FC236}">
                <a16:creationId xmlns:a16="http://schemas.microsoft.com/office/drawing/2014/main" id="{E77A6CD3-2A7B-EA94-7C79-FB722520AD55}"/>
              </a:ext>
            </a:extLst>
          </p:cNvPr>
          <p:cNvSpPr txBox="1"/>
          <p:nvPr/>
        </p:nvSpPr>
        <p:spPr>
          <a:xfrm>
            <a:off x="2967152" y="5735239"/>
            <a:ext cx="8812280" cy="1938992"/>
          </a:xfrm>
          <a:prstGeom prst="rect">
            <a:avLst/>
          </a:prstGeom>
          <a:noFill/>
        </p:spPr>
        <p:txBody>
          <a:bodyPr wrap="square" rtlCol="0">
            <a:noAutofit/>
          </a:bodyPr>
          <a:lstStyle/>
          <a:p>
            <a:pPr algn="dist"/>
            <a:r>
              <a:rPr lang="en-US" altLang="zh-CN" sz="6000">
                <a:solidFill>
                  <a:schemeClr val="bg2">
                    <a:lumMod val="25000"/>
                    <a:alpha val="2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KNOWLEDGE SKILLS</a:t>
            </a:r>
            <a:endParaRPr lang="zh-CN" altLang="en-US" sz="6000">
              <a:solidFill>
                <a:schemeClr val="bg2">
                  <a:lumMod val="25000"/>
                  <a:alpha val="2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endParaRPr lang="zh-CN" altLang="en-US" sz="6000">
              <a:solidFill>
                <a:schemeClr val="bg2">
                  <a:lumMod val="25000"/>
                  <a:alpha val="2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7" name="矩形: 圆顶角 56">
            <a:extLst>
              <a:ext uri="{FF2B5EF4-FFF2-40B4-BE49-F238E27FC236}">
                <a16:creationId xmlns:a16="http://schemas.microsoft.com/office/drawing/2014/main" id="{2D9B3312-0EFD-150F-6A6C-AAF59DF4782A}"/>
              </a:ext>
            </a:extLst>
          </p:cNvPr>
          <p:cNvSpPr/>
          <p:nvPr/>
        </p:nvSpPr>
        <p:spPr>
          <a:xfrm>
            <a:off x="7870832" y="867830"/>
            <a:ext cx="3265771" cy="4681010"/>
          </a:xfrm>
          <a:prstGeom prst="round2SameRect">
            <a:avLst>
              <a:gd name="adj1" fmla="val 8500"/>
              <a:gd name="adj2" fmla="val 0"/>
            </a:avLst>
          </a:prstGeom>
          <a:solidFill>
            <a:schemeClr val="bg1">
              <a:alpha val="84000"/>
            </a:schemeClr>
          </a:solidFill>
          <a:ln>
            <a:noFill/>
          </a:ln>
          <a:effectLst>
            <a:outerShdw blurRad="203200" dist="152400" dir="5040000" algn="t" rotWithShape="0">
              <a:srgbClr val="5D566C">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29" name="椭圆 28">
            <a:extLst>
              <a:ext uri="{FF2B5EF4-FFF2-40B4-BE49-F238E27FC236}">
                <a16:creationId xmlns:a16="http://schemas.microsoft.com/office/drawing/2014/main" id="{AF373FE3-D495-696F-9FA6-D8ECF61FC21F}"/>
              </a:ext>
            </a:extLst>
          </p:cNvPr>
          <p:cNvSpPr/>
          <p:nvPr/>
        </p:nvSpPr>
        <p:spPr>
          <a:xfrm>
            <a:off x="8908093" y="1268438"/>
            <a:ext cx="1273321" cy="1273321"/>
          </a:xfrm>
          <a:prstGeom prst="ellipse">
            <a:avLst/>
          </a:prstGeom>
          <a:gradFill>
            <a:gsLst>
              <a:gs pos="0">
                <a:schemeClr val="accent2">
                  <a:lumMod val="75000"/>
                </a:schemeClr>
              </a:gs>
              <a:gs pos="100000">
                <a:schemeClr val="accent2">
                  <a:lumMod val="75000"/>
                </a:schemeClr>
              </a:gs>
            </a:gsLst>
            <a:lin ang="270000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知 识技 能</a:t>
            </a:r>
            <a:endPar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36" name="组合 35">
            <a:extLst>
              <a:ext uri="{FF2B5EF4-FFF2-40B4-BE49-F238E27FC236}">
                <a16:creationId xmlns:a16="http://schemas.microsoft.com/office/drawing/2014/main" id="{98CFE6F6-2CED-04D6-3C46-4DAE50C1D49A}"/>
              </a:ext>
            </a:extLst>
          </p:cNvPr>
          <p:cNvGrpSpPr/>
          <p:nvPr/>
        </p:nvGrpSpPr>
        <p:grpSpPr>
          <a:xfrm>
            <a:off x="8425857" y="3123275"/>
            <a:ext cx="2214363" cy="1786517"/>
            <a:chOff x="521907" y="2481211"/>
            <a:chExt cx="2032609" cy="1786517"/>
          </a:xfrm>
        </p:grpSpPr>
        <p:sp>
          <p:nvSpPr>
            <p:cNvPr id="37" name="TextBox 8">
              <a:extLst>
                <a:ext uri="{FF2B5EF4-FFF2-40B4-BE49-F238E27FC236}">
                  <a16:creationId xmlns:a16="http://schemas.microsoft.com/office/drawing/2014/main" id="{746CB6A7-1A12-F42F-EF4F-4C27F82995F6}"/>
                </a:ext>
              </a:extLst>
            </p:cNvPr>
            <p:cNvSpPr txBox="1"/>
            <p:nvPr/>
          </p:nvSpPr>
          <p:spPr>
            <a:xfrm>
              <a:off x="521908" y="2481211"/>
              <a:ext cx="2032608" cy="337144"/>
            </a:xfrm>
            <a:prstGeom prst="rect">
              <a:avLst/>
            </a:prstGeom>
            <a:noFill/>
          </p:spPr>
          <p:txBody>
            <a:bodyPr wrap="none" rtlCol="0">
              <a:noAutofit/>
            </a:bodyPr>
            <a:lstStyle/>
            <a:p>
              <a:pPr marL="285750" indent="-285750" algn="r">
                <a:lnSpc>
                  <a:spcPct val="120000"/>
                </a:lnSpc>
                <a:buFont typeface="Wingdings" panose="05000000000000000000" pitchFamily="2" charset="2"/>
                <a:buChar char="l"/>
              </a:pPr>
              <a:r>
                <a:rPr lang="zh-CN" altLang="en-US" sz="140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人力资源管理意识</a:t>
              </a:r>
            </a:p>
          </p:txBody>
        </p:sp>
        <p:sp>
          <p:nvSpPr>
            <p:cNvPr id="38" name="TextBox 9">
              <a:extLst>
                <a:ext uri="{FF2B5EF4-FFF2-40B4-BE49-F238E27FC236}">
                  <a16:creationId xmlns:a16="http://schemas.microsoft.com/office/drawing/2014/main" id="{FDC68930-CCF6-E2BA-3594-FBC7875F9B65}"/>
                </a:ext>
              </a:extLst>
            </p:cNvPr>
            <p:cNvSpPr txBox="1"/>
            <p:nvPr/>
          </p:nvSpPr>
          <p:spPr>
            <a:xfrm>
              <a:off x="521907" y="2992654"/>
              <a:ext cx="2032608" cy="337144"/>
            </a:xfrm>
            <a:prstGeom prst="rect">
              <a:avLst/>
            </a:prstGeom>
            <a:noFill/>
          </p:spPr>
          <p:txBody>
            <a:bodyPr wrap="none" rtlCol="0">
              <a:noAutofit/>
            </a:bodyPr>
            <a:lstStyle/>
            <a:p>
              <a:pPr marL="285750" indent="-285750" algn="r">
                <a:lnSpc>
                  <a:spcPct val="120000"/>
                </a:lnSpc>
                <a:buFont typeface="Wingdings" panose="05000000000000000000" pitchFamily="2" charset="2"/>
                <a:buChar char="l"/>
              </a:pPr>
              <a:r>
                <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行业的知识与技能</a:t>
              </a:r>
              <a:endParaRPr lang="zh-CN" altLang="en-US" sz="140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8" name="TextBox 9">
              <a:extLst>
                <a:ext uri="{FF2B5EF4-FFF2-40B4-BE49-F238E27FC236}">
                  <a16:creationId xmlns:a16="http://schemas.microsoft.com/office/drawing/2014/main" id="{B08BE637-6A53-4427-1632-332A463778A9}"/>
                </a:ext>
              </a:extLst>
            </p:cNvPr>
            <p:cNvSpPr txBox="1"/>
            <p:nvPr/>
          </p:nvSpPr>
          <p:spPr>
            <a:xfrm>
              <a:off x="521907" y="3461619"/>
              <a:ext cx="2032608" cy="337144"/>
            </a:xfrm>
            <a:prstGeom prst="rect">
              <a:avLst/>
            </a:prstGeom>
            <a:noFill/>
          </p:spPr>
          <p:txBody>
            <a:bodyPr wrap="none" rtlCol="0">
              <a:noAutofit/>
            </a:bodyPr>
            <a:lstStyle/>
            <a:p>
              <a:pPr marL="285750" indent="-285750" algn="r">
                <a:lnSpc>
                  <a:spcPct val="120000"/>
                </a:lnSpc>
                <a:buFont typeface="Wingdings" panose="05000000000000000000" pitchFamily="2" charset="2"/>
                <a:buChar char="l"/>
              </a:pPr>
              <a:r>
                <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掌握广泛行业知识</a:t>
              </a:r>
              <a:endParaRPr lang="zh-CN" altLang="en-US" sz="140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0" name="TextBox 9">
              <a:extLst>
                <a:ext uri="{FF2B5EF4-FFF2-40B4-BE49-F238E27FC236}">
                  <a16:creationId xmlns:a16="http://schemas.microsoft.com/office/drawing/2014/main" id="{86221C21-58B7-2567-A0F6-95C91BE5DE73}"/>
                </a:ext>
              </a:extLst>
            </p:cNvPr>
            <p:cNvSpPr txBox="1"/>
            <p:nvPr/>
          </p:nvSpPr>
          <p:spPr>
            <a:xfrm>
              <a:off x="521907" y="3930584"/>
              <a:ext cx="2032608" cy="337144"/>
            </a:xfrm>
            <a:prstGeom prst="rect">
              <a:avLst/>
            </a:prstGeom>
            <a:noFill/>
          </p:spPr>
          <p:txBody>
            <a:bodyPr wrap="none" rtlCol="0">
              <a:noAutofit/>
            </a:bodyPr>
            <a:lstStyle/>
            <a:p>
              <a:pPr marL="285750" indent="-285750" algn="r">
                <a:lnSpc>
                  <a:spcPct val="120000"/>
                </a:lnSpc>
                <a:buFont typeface="Wingdings" panose="05000000000000000000" pitchFamily="2" charset="2"/>
                <a:buChar char="l"/>
              </a:pPr>
              <a:r>
                <a:rPr lang="zh-CN" altLang="en-US" sz="1400" spc="12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掌握谈单重要技巧</a:t>
              </a:r>
              <a:endParaRPr lang="zh-CN" altLang="en-US" sz="140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pic>
        <p:nvPicPr>
          <p:cNvPr id="3" name="图片占位符 25" descr="小孩在吃东西&#10;&#10;描述已自动生成">
            <a:extLst>
              <a:ext uri="{FF2B5EF4-FFF2-40B4-BE49-F238E27FC236}">
                <a16:creationId xmlns:a16="http://schemas.microsoft.com/office/drawing/2014/main" id="{7C733074-402B-0B28-DCCA-E3B61ED5572F}"/>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pic>
        <p:nvPicPr>
          <p:cNvPr id="51" name="图片占位符 25" descr="小孩在吃东西&#10;&#10;描述已自动生成">
            <a:extLst>
              <a:ext uri="{FF2B5EF4-FFF2-40B4-BE49-F238E27FC236}">
                <a16:creationId xmlns:a16="http://schemas.microsoft.com/office/drawing/2014/main" id="{DF66CD29-E8F2-DB2D-829C-0FC66CEB487D}"/>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spTree>
    <p:extLst>
      <p:ext uri="{BB962C8B-B14F-4D97-AF65-F5344CB8AC3E}">
        <p14:creationId xmlns:p14="http://schemas.microsoft.com/office/powerpoint/2010/main" val="3868382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id="{4AB816A8-4128-7D65-DF59-1BA79F99F178}"/>
              </a:ext>
            </a:extLst>
          </p:cNvPr>
          <p:cNvSpPr/>
          <p:nvPr/>
        </p:nvSpPr>
        <p:spPr>
          <a:xfrm>
            <a:off x="2498725" y="-2852"/>
            <a:ext cx="9715500" cy="6894512"/>
          </a:xfrm>
          <a:prstGeom prst="rect">
            <a:avLst/>
          </a:pr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3" name="图片占位符 25" descr="小孩在吃东西&#10;&#10;描述已自动生成">
            <a:extLst>
              <a:ext uri="{FF2B5EF4-FFF2-40B4-BE49-F238E27FC236}">
                <a16:creationId xmlns:a16="http://schemas.microsoft.com/office/drawing/2014/main" id="{7C733074-402B-0B28-DCCA-E3B61ED5572F}"/>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903387 w 1806774"/>
              <a:gd name="connsiteY0" fmla="*/ 0 h 2699626"/>
              <a:gd name="connsiteX1" fmla="*/ 1806774 w 1806774"/>
              <a:gd name="connsiteY1" fmla="*/ 1349813 h 2699626"/>
              <a:gd name="connsiteX2" fmla="*/ 903387 w 1806774"/>
              <a:gd name="connsiteY2" fmla="*/ 2699626 h 2699626"/>
              <a:gd name="connsiteX3" fmla="*/ 0 w 1806774"/>
              <a:gd name="connsiteY3" fmla="*/ 1349813 h 2699626"/>
              <a:gd name="connsiteX4" fmla="*/ 903387 w 1806774"/>
              <a:gd name="connsiteY4" fmla="*/ 0 h 2699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774" h="2699626">
                <a:moveTo>
                  <a:pt x="903387" y="0"/>
                </a:moveTo>
                <a:cubicBezTo>
                  <a:pt x="1402314" y="0"/>
                  <a:pt x="1806774" y="604332"/>
                  <a:pt x="1806774" y="1349813"/>
                </a:cubicBezTo>
                <a:cubicBezTo>
                  <a:pt x="1806774" y="2095294"/>
                  <a:pt x="1402314" y="2699626"/>
                  <a:pt x="903387" y="2699626"/>
                </a:cubicBezTo>
                <a:cubicBezTo>
                  <a:pt x="404460" y="2699626"/>
                  <a:pt x="0" y="2095294"/>
                  <a:pt x="0" y="1349813"/>
                </a:cubicBezTo>
                <a:cubicBezTo>
                  <a:pt x="0" y="604332"/>
                  <a:pt x="404460" y="0"/>
                  <a:pt x="903387" y="0"/>
                </a:cubicBezTo>
                <a:close/>
              </a:path>
            </a:pathLst>
          </a:custGeom>
          <a:ln w="19050">
            <a:solidFill>
              <a:schemeClr val="accent2"/>
            </a:solidFill>
          </a:ln>
        </p:spPr>
      </p:pic>
      <p:sp>
        <p:nvSpPr>
          <p:cNvPr id="33" name="等腰三角形 32">
            <a:extLst>
              <a:ext uri="{FF2B5EF4-FFF2-40B4-BE49-F238E27FC236}">
                <a16:creationId xmlns:a16="http://schemas.microsoft.com/office/drawing/2014/main" id="{DEF4BB34-6EEC-C02B-9E4C-1E9EF903492E}"/>
              </a:ext>
            </a:extLst>
          </p:cNvPr>
          <p:cNvSpPr/>
          <p:nvPr/>
        </p:nvSpPr>
        <p:spPr>
          <a:xfrm>
            <a:off x="2532359" y="-19050"/>
            <a:ext cx="9715500" cy="6900775"/>
          </a:xfrm>
          <a:prstGeom prst="triangle">
            <a:avLst>
              <a:gd name="adj" fmla="val 47479"/>
            </a:avLst>
          </a:prstGeom>
          <a:blipFill dpi="0" rotWithShape="1">
            <a:blip r:embed="rId5">
              <a:alphaModFix amt="67000"/>
              <a:duotone>
                <a:schemeClr val="accent2">
                  <a:shade val="45000"/>
                  <a:satMod val="135000"/>
                </a:schemeClr>
                <a:prstClr val="white"/>
              </a:duotone>
              <a:extLst>
                <a:ext uri="{96DAC541-7B7A-43D3-8B79-37D633B846F1}">
                  <asvg:svgBlip xmlns:asvg="http://schemas.microsoft.com/office/drawing/2016/SVG/main" r:embed="rId6"/>
                </a:ext>
              </a:extLst>
            </a:blip>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8" name="组合 7">
            <a:extLst>
              <a:ext uri="{FF2B5EF4-FFF2-40B4-BE49-F238E27FC236}">
                <a16:creationId xmlns:a16="http://schemas.microsoft.com/office/drawing/2014/main" id="{AE94379C-B3B7-28C6-DDFF-AE5F084D4E39}"/>
              </a:ext>
            </a:extLst>
          </p:cNvPr>
          <p:cNvGrpSpPr/>
          <p:nvPr/>
        </p:nvGrpSpPr>
        <p:grpSpPr>
          <a:xfrm>
            <a:off x="9395249" y="1129008"/>
            <a:ext cx="2581135" cy="605925"/>
            <a:chOff x="9395249" y="1129008"/>
            <a:chExt cx="2581135" cy="605925"/>
          </a:xfrm>
        </p:grpSpPr>
        <p:sp>
          <p:nvSpPr>
            <p:cNvPr id="83" name="矩形: 圆角 82">
              <a:extLst>
                <a:ext uri="{FF2B5EF4-FFF2-40B4-BE49-F238E27FC236}">
                  <a16:creationId xmlns:a16="http://schemas.microsoft.com/office/drawing/2014/main" id="{C2BC8896-2891-C349-2833-5BFB69D14F71}"/>
                </a:ext>
              </a:extLst>
            </p:cNvPr>
            <p:cNvSpPr/>
            <p:nvPr/>
          </p:nvSpPr>
          <p:spPr>
            <a:xfrm>
              <a:off x="9526098" y="1129008"/>
              <a:ext cx="2289838" cy="605925"/>
            </a:xfrm>
            <a:prstGeom prst="roundRect">
              <a:avLst>
                <a:gd name="adj" fmla="val 2757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rgbClr val="2A1A5E"/>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9" name="矩形 58">
              <a:extLst>
                <a:ext uri="{FF2B5EF4-FFF2-40B4-BE49-F238E27FC236}">
                  <a16:creationId xmlns:a16="http://schemas.microsoft.com/office/drawing/2014/main" id="{D6EC345D-E015-93C8-8BF2-07E3D8D50FF1}"/>
                </a:ext>
              </a:extLst>
            </p:cNvPr>
            <p:cNvSpPr/>
            <p:nvPr/>
          </p:nvSpPr>
          <p:spPr>
            <a:xfrm>
              <a:off x="9395249" y="1238604"/>
              <a:ext cx="2581135" cy="400110"/>
            </a:xfrm>
            <a:prstGeom prst="rect">
              <a:avLst/>
            </a:prstGeom>
          </p:spPr>
          <p:txBody>
            <a:bodyPr wrap="square">
              <a:noAutofit/>
            </a:bodyPr>
            <a:lstStyle/>
            <a:p>
              <a:pPr algn="ctr"/>
              <a:r>
                <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战略执行力</a:t>
              </a:r>
            </a:p>
          </p:txBody>
        </p:sp>
      </p:grpSp>
      <p:sp>
        <p:nvSpPr>
          <p:cNvPr id="62" name="KSO_GT2">
            <a:extLst>
              <a:ext uri="{FF2B5EF4-FFF2-40B4-BE49-F238E27FC236}">
                <a16:creationId xmlns:a16="http://schemas.microsoft.com/office/drawing/2014/main" id="{4DF86BEB-E443-1A76-AB52-F4399DC727A3}"/>
              </a:ext>
            </a:extLst>
          </p:cNvPr>
          <p:cNvSpPr txBox="1"/>
          <p:nvPr/>
        </p:nvSpPr>
        <p:spPr>
          <a:xfrm>
            <a:off x="9526099" y="2108901"/>
            <a:ext cx="2340424" cy="1028295"/>
          </a:xfrm>
          <a:prstGeom prst="rect">
            <a:avLst/>
          </a:prstGeom>
          <a:noFill/>
        </p:spPr>
        <p:txBody>
          <a:bodyPr wrap="square">
            <a:noAutofit/>
          </a:bodyPr>
          <a:lstStyle>
            <a:defPPr>
              <a:defRPr lang="zh-CN"/>
            </a:defPPr>
            <a:lvl1pPr fontAlgn="auto">
              <a:lnSpc>
                <a:spcPct val="150000"/>
              </a:lnSpc>
              <a:spcBef>
                <a:spcPts val="0"/>
              </a:spcBef>
              <a:spcAft>
                <a:spcPts val="0"/>
              </a:spcAft>
              <a:defRPr sz="1200">
                <a:solidFill>
                  <a:schemeClr val="bg1"/>
                </a:solidFill>
                <a:latin typeface="+mn-ea"/>
              </a:defRPr>
            </a:lvl1pPr>
          </a:lstStyle>
          <a:p>
            <a:pPr algn="r"/>
            <a:r>
              <a:rPr lang="zh-CN" altLang="en-US" sz="1400">
                <a:latin typeface="思源黑体 CN Light" panose="020B0300000000000000" pitchFamily="34" charset="-122"/>
                <a:ea typeface="思源黑体 CN Heavy" panose="020B0A00000000000000" pitchFamily="34" charset="-122"/>
                <a:sym typeface="思源黑体 CN Light" panose="020B0300000000000000" pitchFamily="34" charset="-122"/>
              </a:rPr>
              <a:t>通过有效的系统</a:t>
            </a:r>
            <a:endParaRPr lang="en-US" altLang="zh-CN" sz="1400">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r"/>
            <a:r>
              <a:rPr lang="zh-CN" altLang="en-US" sz="1400">
                <a:latin typeface="思源黑体 CN Light" panose="020B0300000000000000" pitchFamily="34" charset="-122"/>
                <a:ea typeface="思源黑体 CN Heavy" panose="020B0A00000000000000" pitchFamily="34" charset="-122"/>
                <a:sym typeface="思源黑体 CN Light" panose="020B0300000000000000" pitchFamily="34" charset="-122"/>
              </a:rPr>
              <a:t>组织</a:t>
            </a:r>
            <a:r>
              <a:rPr lang="zh-CN" altLang="en-US" sz="1400" dirty="0">
                <a:latin typeface="思源黑体 CN Light" panose="020B0300000000000000" pitchFamily="34" charset="-122"/>
                <a:ea typeface="思源黑体 CN Heavy" panose="020B0A00000000000000" pitchFamily="34" charset="-122"/>
                <a:sym typeface="思源黑体 CN Light" panose="020B0300000000000000" pitchFamily="34" charset="-122"/>
              </a:rPr>
              <a:t>、文化和行动计划管理方法</a:t>
            </a:r>
            <a:r>
              <a:rPr lang="zh-CN" altLang="en-US" sz="1400">
                <a:latin typeface="思源黑体 CN Light" panose="020B0300000000000000" pitchFamily="34" charset="-122"/>
                <a:ea typeface="思源黑体 CN Heavy" panose="020B0A00000000000000" pitchFamily="34" charset="-122"/>
                <a:sym typeface="思源黑体 CN Light" panose="020B0300000000000000" pitchFamily="34" charset="-122"/>
              </a:rPr>
              <a:t>等把决策</a:t>
            </a:r>
            <a:r>
              <a:rPr lang="zh-CN" altLang="en-US" sz="1400" dirty="0">
                <a:latin typeface="思源黑体 CN Light" panose="020B0300000000000000" pitchFamily="34" charset="-122"/>
                <a:ea typeface="思源黑体 CN Heavy" panose="020B0A00000000000000" pitchFamily="34" charset="-122"/>
                <a:sym typeface="思源黑体 CN Light" panose="020B0300000000000000" pitchFamily="34" charset="-122"/>
              </a:rPr>
              <a:t>转化</a:t>
            </a:r>
            <a:r>
              <a:rPr lang="zh-CN" altLang="en-US" sz="1400">
                <a:latin typeface="思源黑体 CN Light" panose="020B0300000000000000" pitchFamily="34" charset="-122"/>
                <a:ea typeface="思源黑体 CN Heavy" panose="020B0A00000000000000" pitchFamily="34" charset="-122"/>
                <a:sym typeface="思源黑体 CN Light" panose="020B0300000000000000" pitchFamily="34" charset="-122"/>
              </a:rPr>
              <a:t>为结果</a:t>
            </a:r>
            <a:endParaRPr lang="zh-CN" altLang="en-US" sz="1400" dirty="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9" name="组合 8">
            <a:extLst>
              <a:ext uri="{FF2B5EF4-FFF2-40B4-BE49-F238E27FC236}">
                <a16:creationId xmlns:a16="http://schemas.microsoft.com/office/drawing/2014/main" id="{B8C61651-AB66-929F-4E89-80E61CD6BFB4}"/>
              </a:ext>
            </a:extLst>
          </p:cNvPr>
          <p:cNvGrpSpPr/>
          <p:nvPr/>
        </p:nvGrpSpPr>
        <p:grpSpPr>
          <a:xfrm>
            <a:off x="5816285" y="2869940"/>
            <a:ext cx="2958226" cy="605925"/>
            <a:chOff x="5816285" y="2869940"/>
            <a:chExt cx="2958226" cy="605925"/>
          </a:xfrm>
        </p:grpSpPr>
        <p:sp>
          <p:nvSpPr>
            <p:cNvPr id="84" name="矩形: 圆角 83">
              <a:extLst>
                <a:ext uri="{FF2B5EF4-FFF2-40B4-BE49-F238E27FC236}">
                  <a16:creationId xmlns:a16="http://schemas.microsoft.com/office/drawing/2014/main" id="{A2E0C2C1-E3C4-A3F8-C2D4-5ABE46A65E8F}"/>
                </a:ext>
              </a:extLst>
            </p:cNvPr>
            <p:cNvSpPr/>
            <p:nvPr/>
          </p:nvSpPr>
          <p:spPr>
            <a:xfrm>
              <a:off x="6106738" y="2869940"/>
              <a:ext cx="2380038" cy="605925"/>
            </a:xfrm>
            <a:prstGeom prst="roundRect">
              <a:avLst>
                <a:gd name="adj" fmla="val 2757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rgbClr val="2A1A5E"/>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54" name="矩形 53">
              <a:extLst>
                <a:ext uri="{FF2B5EF4-FFF2-40B4-BE49-F238E27FC236}">
                  <a16:creationId xmlns:a16="http://schemas.microsoft.com/office/drawing/2014/main" id="{3A12D5D9-3F43-CFCB-16CC-856DA95F838D}"/>
                </a:ext>
              </a:extLst>
            </p:cNvPr>
            <p:cNvSpPr/>
            <p:nvPr/>
          </p:nvSpPr>
          <p:spPr>
            <a:xfrm>
              <a:off x="5816285" y="2989064"/>
              <a:ext cx="2958226" cy="400110"/>
            </a:xfrm>
            <a:prstGeom prst="rect">
              <a:avLst/>
            </a:prstGeom>
          </p:spPr>
          <p:txBody>
            <a:bodyPr wrap="square">
              <a:noAutofit/>
            </a:bodyPr>
            <a:lstStyle/>
            <a:p>
              <a:pPr algn="ctr"/>
              <a:r>
                <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应急执行力</a:t>
              </a:r>
            </a:p>
          </p:txBody>
        </p:sp>
      </p:grpSp>
      <p:sp>
        <p:nvSpPr>
          <p:cNvPr id="63" name="TextBox 37">
            <a:extLst>
              <a:ext uri="{FF2B5EF4-FFF2-40B4-BE49-F238E27FC236}">
                <a16:creationId xmlns:a16="http://schemas.microsoft.com/office/drawing/2014/main" id="{1C00E2CA-FF9E-0514-8140-06F53DF335B9}"/>
              </a:ext>
            </a:extLst>
          </p:cNvPr>
          <p:cNvSpPr txBox="1"/>
          <p:nvPr/>
        </p:nvSpPr>
        <p:spPr>
          <a:xfrm>
            <a:off x="5426737" y="3938332"/>
            <a:ext cx="3924563" cy="1028295"/>
          </a:xfrm>
          <a:prstGeom prst="rect">
            <a:avLst/>
          </a:prstGeom>
          <a:noFill/>
        </p:spPr>
        <p:txBody>
          <a:bodyPr wrap="square">
            <a:noAutofit/>
          </a:bodyPr>
          <a:lstStyle>
            <a:defPPr>
              <a:defRPr lang="zh-CN"/>
            </a:defPPr>
            <a:lvl1pPr fontAlgn="auto">
              <a:lnSpc>
                <a:spcPct val="150000"/>
              </a:lnSpc>
              <a:spcBef>
                <a:spcPts val="0"/>
              </a:spcBef>
              <a:spcAft>
                <a:spcPts val="0"/>
              </a:spcAft>
              <a:defRPr sz="1200">
                <a:solidFill>
                  <a:schemeClr val="bg1"/>
                </a:solidFill>
                <a:latin typeface="+mn-ea"/>
              </a:defRPr>
            </a:lvl1pPr>
          </a:lstStyle>
          <a:p>
            <a:pPr algn="dist"/>
            <a:r>
              <a:rPr lang="zh-CN" altLang="en-US" sz="1400" dirty="0">
                <a:latin typeface="思源黑体 CN Light" panose="020B0300000000000000" pitchFamily="34" charset="-122"/>
                <a:ea typeface="思源黑体 CN Heavy" panose="020B0A00000000000000" pitchFamily="34" charset="-122"/>
                <a:sym typeface="思源黑体 CN Light" panose="020B0300000000000000" pitchFamily="34" charset="-122"/>
              </a:rPr>
              <a:t>执行力决定成败，决定战斗力、凝聚力。如何提高执行力，我认为要在正确理解的基础上，突出重点，突破障碍，采取灵活的方式</a:t>
            </a:r>
            <a:r>
              <a:rPr lang="zh-CN" altLang="en-US" sz="1400">
                <a:latin typeface="思源黑体 CN Light" panose="020B0300000000000000" pitchFamily="34" charset="-122"/>
                <a:ea typeface="思源黑体 CN Heavy" panose="020B0A00000000000000" pitchFamily="34" charset="-122"/>
                <a:sym typeface="思源黑体 CN Light" panose="020B0300000000000000" pitchFamily="34" charset="-122"/>
              </a:rPr>
              <a:t>抓好落实</a:t>
            </a:r>
            <a:endParaRPr lang="zh-CN" altLang="en-US" sz="1400" dirty="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7" name="组合 6">
            <a:extLst>
              <a:ext uri="{FF2B5EF4-FFF2-40B4-BE49-F238E27FC236}">
                <a16:creationId xmlns:a16="http://schemas.microsoft.com/office/drawing/2014/main" id="{1F8D2FAE-43D0-0621-3081-CDA1D1C902F6}"/>
              </a:ext>
            </a:extLst>
          </p:cNvPr>
          <p:cNvGrpSpPr/>
          <p:nvPr/>
        </p:nvGrpSpPr>
        <p:grpSpPr>
          <a:xfrm>
            <a:off x="2704401" y="1129008"/>
            <a:ext cx="2059687" cy="605925"/>
            <a:chOff x="2704401" y="1129008"/>
            <a:chExt cx="2059687" cy="605925"/>
          </a:xfrm>
        </p:grpSpPr>
        <p:sp>
          <p:nvSpPr>
            <p:cNvPr id="82" name="矩形: 圆角 81">
              <a:extLst>
                <a:ext uri="{FF2B5EF4-FFF2-40B4-BE49-F238E27FC236}">
                  <a16:creationId xmlns:a16="http://schemas.microsoft.com/office/drawing/2014/main" id="{0D0234EF-F76F-1175-2AAE-4B72556D8C00}"/>
                </a:ext>
              </a:extLst>
            </p:cNvPr>
            <p:cNvSpPr/>
            <p:nvPr/>
          </p:nvSpPr>
          <p:spPr>
            <a:xfrm>
              <a:off x="3011929" y="1129008"/>
              <a:ext cx="1420372" cy="605925"/>
            </a:xfrm>
            <a:prstGeom prst="roundRect">
              <a:avLst>
                <a:gd name="adj" fmla="val 2757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rgbClr val="2A1A5E"/>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5" name="TextBox 19">
              <a:extLst>
                <a:ext uri="{FF2B5EF4-FFF2-40B4-BE49-F238E27FC236}">
                  <a16:creationId xmlns:a16="http://schemas.microsoft.com/office/drawing/2014/main" id="{55C5D313-58F5-4BC9-1F4C-D3DAEA147DF1}"/>
                </a:ext>
              </a:extLst>
            </p:cNvPr>
            <p:cNvSpPr txBox="1"/>
            <p:nvPr/>
          </p:nvSpPr>
          <p:spPr>
            <a:xfrm>
              <a:off x="2704401" y="1238604"/>
              <a:ext cx="2059687" cy="400110"/>
            </a:xfrm>
            <a:prstGeom prst="rect">
              <a:avLst/>
            </a:prstGeom>
            <a:noFill/>
          </p:spPr>
          <p:txBody>
            <a:bodyPr wrap="square" rtlCol="0">
              <a:noAutofit/>
            </a:bodyPr>
            <a:lstStyle/>
            <a:p>
              <a:pPr algn="ctr"/>
              <a:r>
                <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执行力</a:t>
              </a:r>
            </a:p>
          </p:txBody>
        </p:sp>
      </p:grpSp>
      <p:sp>
        <p:nvSpPr>
          <p:cNvPr id="61" name="KSO_GT3">
            <a:extLst>
              <a:ext uri="{FF2B5EF4-FFF2-40B4-BE49-F238E27FC236}">
                <a16:creationId xmlns:a16="http://schemas.microsoft.com/office/drawing/2014/main" id="{8EB953EB-ED3A-0374-1B8F-5A3C472880D8}"/>
              </a:ext>
            </a:extLst>
          </p:cNvPr>
          <p:cNvSpPr txBox="1"/>
          <p:nvPr/>
        </p:nvSpPr>
        <p:spPr>
          <a:xfrm>
            <a:off x="3002834" y="2117375"/>
            <a:ext cx="1993956" cy="1028295"/>
          </a:xfrm>
          <a:prstGeom prst="rect">
            <a:avLst/>
          </a:prstGeom>
          <a:noFill/>
        </p:spPr>
        <p:txBody>
          <a:bodyPr wrap="square">
            <a:noAutofit/>
          </a:bodyPr>
          <a:lstStyle>
            <a:defPPr>
              <a:defRPr lang="zh-CN"/>
            </a:defPPr>
            <a:lvl1pPr fontAlgn="auto">
              <a:lnSpc>
                <a:spcPct val="150000"/>
              </a:lnSpc>
              <a:spcBef>
                <a:spcPts val="0"/>
              </a:spcBef>
              <a:spcAft>
                <a:spcPts val="0"/>
              </a:spcAft>
              <a:defRPr sz="1200">
                <a:solidFill>
                  <a:schemeClr val="bg1"/>
                </a:solidFill>
                <a:latin typeface="+mn-ea"/>
              </a:defRPr>
            </a:lvl1pPr>
          </a:lstStyle>
          <a:p>
            <a:r>
              <a:rPr lang="zh-CN" altLang="en-US" sz="1400">
                <a:latin typeface="思源黑体 CN Light" panose="020B0300000000000000" pitchFamily="34" charset="-122"/>
                <a:ea typeface="思源黑体 CN Heavy" panose="020B0A00000000000000" pitchFamily="34" charset="-122"/>
                <a:sym typeface="思源黑体 CN Light" panose="020B0300000000000000" pitchFamily="34" charset="-122"/>
              </a:rPr>
              <a:t>克服困难</a:t>
            </a:r>
            <a:r>
              <a:rPr lang="zh-CN" altLang="en-US" sz="1400" dirty="0">
                <a:latin typeface="思源黑体 CN Light" panose="020B0300000000000000" pitchFamily="34" charset="-122"/>
                <a:ea typeface="思源黑体 CN Heavy" panose="020B0A00000000000000" pitchFamily="34" charset="-122"/>
                <a:sym typeface="思源黑体 CN Light" panose="020B0300000000000000" pitchFamily="34" charset="-122"/>
              </a:rPr>
              <a:t>，确保完成上级交办的急、难、险、</a:t>
            </a:r>
            <a:r>
              <a:rPr lang="zh-CN" altLang="en-US" sz="1400">
                <a:latin typeface="思源黑体 CN Light" panose="020B0300000000000000" pitchFamily="34" charset="-122"/>
                <a:ea typeface="思源黑体 CN Heavy" panose="020B0A00000000000000" pitchFamily="34" charset="-122"/>
                <a:sym typeface="思源黑体 CN Light" panose="020B0300000000000000" pitchFamily="34" charset="-122"/>
              </a:rPr>
              <a:t>阻任务</a:t>
            </a:r>
            <a:endParaRPr lang="zh-CN" altLang="en-US" sz="1400" dirty="0">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5" name="文本框 84">
            <a:extLst>
              <a:ext uri="{FF2B5EF4-FFF2-40B4-BE49-F238E27FC236}">
                <a16:creationId xmlns:a16="http://schemas.microsoft.com/office/drawing/2014/main" id="{14C6A697-D069-4724-C504-213A380243E9}"/>
              </a:ext>
            </a:extLst>
          </p:cNvPr>
          <p:cNvSpPr txBox="1"/>
          <p:nvPr/>
        </p:nvSpPr>
        <p:spPr>
          <a:xfrm>
            <a:off x="3057467" y="5789098"/>
            <a:ext cx="8625761" cy="1015663"/>
          </a:xfrm>
          <a:prstGeom prst="rect">
            <a:avLst/>
          </a:prstGeom>
          <a:noFill/>
        </p:spPr>
        <p:txBody>
          <a:bodyPr wrap="square" rtlCol="0">
            <a:noAutofit/>
          </a:bodyPr>
          <a:lstStyle/>
          <a:p>
            <a:pPr algn="ctr"/>
            <a:r>
              <a:rPr lang="en-US" altLang="zh-CN" sz="6000">
                <a:solidFill>
                  <a:schemeClr val="bg1">
                    <a:alpha val="2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EXECUTIVE POWER</a:t>
            </a:r>
            <a:endParaRPr lang="zh-CN" altLang="en-US" sz="6000" dirty="0">
              <a:solidFill>
                <a:schemeClr val="bg1">
                  <a:alpha val="20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Tree>
    <p:extLst>
      <p:ext uri="{BB962C8B-B14F-4D97-AF65-F5344CB8AC3E}">
        <p14:creationId xmlns:p14="http://schemas.microsoft.com/office/powerpoint/2010/main" val="13036882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id="{6C5BC2B7-FE18-70F7-898D-77379651A244}"/>
              </a:ext>
            </a:extLst>
          </p:cNvPr>
          <p:cNvSpPr/>
          <p:nvPr/>
        </p:nvSpPr>
        <p:spPr>
          <a:xfrm>
            <a:off x="2498725" y="-2852"/>
            <a:ext cx="9715500" cy="6894512"/>
          </a:xfrm>
          <a:prstGeom prst="rect">
            <a:avLst/>
          </a:pr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33" name="任意多边形: 形状 32">
            <a:extLst>
              <a:ext uri="{FF2B5EF4-FFF2-40B4-BE49-F238E27FC236}">
                <a16:creationId xmlns:a16="http://schemas.microsoft.com/office/drawing/2014/main" id="{CA97FAF9-8C69-8F5A-74A6-D25707C48761}"/>
              </a:ext>
            </a:extLst>
          </p:cNvPr>
          <p:cNvSpPr/>
          <p:nvPr/>
        </p:nvSpPr>
        <p:spPr>
          <a:xfrm flipH="1">
            <a:off x="2489112" y="0"/>
            <a:ext cx="9644832" cy="6891660"/>
          </a:xfrm>
          <a:custGeom>
            <a:avLst/>
            <a:gdLst>
              <a:gd name="connsiteX0" fmla="*/ 8572954 w 9644832"/>
              <a:gd name="connsiteY0" fmla="*/ 0 h 6858000"/>
              <a:gd name="connsiteX1" fmla="*/ 0 w 9644832"/>
              <a:gd name="connsiteY1" fmla="*/ 0 h 6858000"/>
              <a:gd name="connsiteX2" fmla="*/ 0 w 9644832"/>
              <a:gd name="connsiteY2" fmla="*/ 6858000 h 6858000"/>
              <a:gd name="connsiteX3" fmla="*/ 9092212 w 9644832"/>
              <a:gd name="connsiteY3" fmla="*/ 6858000 h 6858000"/>
              <a:gd name="connsiteX4" fmla="*/ 9167531 w 9644832"/>
              <a:gd name="connsiteY4" fmla="*/ 6666975 h 6858000"/>
              <a:gd name="connsiteX5" fmla="*/ 9644832 w 9644832"/>
              <a:gd name="connsiteY5" fmla="*/ 3962414 h 6858000"/>
              <a:gd name="connsiteX6" fmla="*/ 8695460 w 9644832"/>
              <a:gd name="connsiteY6" fmla="*/ 21305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44832" h="6858000">
                <a:moveTo>
                  <a:pt x="8572954" y="0"/>
                </a:moveTo>
                <a:lnTo>
                  <a:pt x="0" y="0"/>
                </a:lnTo>
                <a:lnTo>
                  <a:pt x="0" y="6858000"/>
                </a:lnTo>
                <a:lnTo>
                  <a:pt x="9092212" y="6858000"/>
                </a:lnTo>
                <a:lnTo>
                  <a:pt x="9167531" y="6666975"/>
                </a:lnTo>
                <a:cubicBezTo>
                  <a:pt x="9476314" y="5823650"/>
                  <a:pt x="9644832" y="4912712"/>
                  <a:pt x="9644832" y="3962414"/>
                </a:cubicBezTo>
                <a:cubicBezTo>
                  <a:pt x="9644832" y="2604846"/>
                  <a:pt x="9300917" y="1327603"/>
                  <a:pt x="8695460" y="213058"/>
                </a:cubicBezTo>
                <a:close/>
              </a:path>
            </a:pathLst>
          </a:custGeom>
          <a:blipFill dpi="0" rotWithShape="1">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44" name="图片 43" descr="小孩在吃东西&#10;&#10;描述已自动生成">
            <a:extLst>
              <a:ext uri="{FF2B5EF4-FFF2-40B4-BE49-F238E27FC236}">
                <a16:creationId xmlns:a16="http://schemas.microsoft.com/office/drawing/2014/main" id="{B73A216F-29BD-7484-4D37-0736B9D12F2D}"/>
              </a:ext>
            </a:extLst>
          </p:cNvPr>
          <p:cNvPicPr>
            <a:picLocks noChangeAspect="1"/>
          </p:cNvPicPr>
          <p:nvPr/>
        </p:nvPicPr>
        <p:blipFill>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624284 w 1248568"/>
              <a:gd name="connsiteY0" fmla="*/ 0 h 1275845"/>
              <a:gd name="connsiteX1" fmla="*/ 1248568 w 1248568"/>
              <a:gd name="connsiteY1" fmla="*/ 637923 h 1275845"/>
              <a:gd name="connsiteX2" fmla="*/ 624284 w 1248568"/>
              <a:gd name="connsiteY2" fmla="*/ 1275845 h 1275845"/>
              <a:gd name="connsiteX3" fmla="*/ 0 w 1248568"/>
              <a:gd name="connsiteY3" fmla="*/ 637923 h 1275845"/>
              <a:gd name="connsiteX4" fmla="*/ 624284 w 1248568"/>
              <a:gd name="connsiteY4" fmla="*/ 0 h 1275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568" h="1275845">
                <a:moveTo>
                  <a:pt x="624284" y="0"/>
                </a:moveTo>
                <a:cubicBezTo>
                  <a:pt x="969067" y="0"/>
                  <a:pt x="1248568" y="285608"/>
                  <a:pt x="1248568" y="637923"/>
                </a:cubicBezTo>
                <a:cubicBezTo>
                  <a:pt x="1248568" y="990237"/>
                  <a:pt x="969067" y="1275845"/>
                  <a:pt x="624284" y="1275845"/>
                </a:cubicBezTo>
                <a:cubicBezTo>
                  <a:pt x="279502" y="1275845"/>
                  <a:pt x="0" y="990237"/>
                  <a:pt x="0" y="637923"/>
                </a:cubicBezTo>
                <a:cubicBezTo>
                  <a:pt x="0" y="285608"/>
                  <a:pt x="279502" y="0"/>
                  <a:pt x="624284" y="0"/>
                </a:cubicBezTo>
                <a:close/>
              </a:path>
            </a:pathLst>
          </a:custGeom>
          <a:ln w="19050">
            <a:solidFill>
              <a:schemeClr val="accent2"/>
            </a:solidFill>
          </a:ln>
        </p:spPr>
      </p:pic>
      <p:sp>
        <p:nvSpPr>
          <p:cNvPr id="63" name="任意多边形: 形状 62">
            <a:extLst>
              <a:ext uri="{FF2B5EF4-FFF2-40B4-BE49-F238E27FC236}">
                <a16:creationId xmlns:a16="http://schemas.microsoft.com/office/drawing/2014/main" id="{1FAE54DE-75AE-AB49-ED7D-A18CC210B3AC}"/>
              </a:ext>
            </a:extLst>
          </p:cNvPr>
          <p:cNvSpPr/>
          <p:nvPr/>
        </p:nvSpPr>
        <p:spPr>
          <a:xfrm flipH="1">
            <a:off x="4367110" y="0"/>
            <a:ext cx="7824890" cy="6891660"/>
          </a:xfrm>
          <a:custGeom>
            <a:avLst/>
            <a:gdLst>
              <a:gd name="connsiteX0" fmla="*/ 6418108 w 7824890"/>
              <a:gd name="connsiteY0" fmla="*/ 0 h 6858000"/>
              <a:gd name="connsiteX1" fmla="*/ 0 w 7824890"/>
              <a:gd name="connsiteY1" fmla="*/ 0 h 6858000"/>
              <a:gd name="connsiteX2" fmla="*/ 0 w 7824890"/>
              <a:gd name="connsiteY2" fmla="*/ 6858000 h 6858000"/>
              <a:gd name="connsiteX3" fmla="*/ 7044998 w 7824890"/>
              <a:gd name="connsiteY3" fmla="*/ 6858000 h 6858000"/>
              <a:gd name="connsiteX4" fmla="*/ 7092748 w 7824890"/>
              <a:gd name="connsiteY4" fmla="*/ 6774956 h 6858000"/>
              <a:gd name="connsiteX5" fmla="*/ 7824890 w 7824890"/>
              <a:gd name="connsiteY5" fmla="*/ 3883505 h 6858000"/>
              <a:gd name="connsiteX6" fmla="*/ 6439693 w 7824890"/>
              <a:gd name="connsiteY6" fmla="*/ 2491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24890" h="6858000">
                <a:moveTo>
                  <a:pt x="6418108" y="0"/>
                </a:moveTo>
                <a:lnTo>
                  <a:pt x="0" y="0"/>
                </a:lnTo>
                <a:lnTo>
                  <a:pt x="0" y="6858000"/>
                </a:lnTo>
                <a:lnTo>
                  <a:pt x="7044998" y="6858000"/>
                </a:lnTo>
                <a:lnTo>
                  <a:pt x="7092748" y="6774956"/>
                </a:lnTo>
                <a:cubicBezTo>
                  <a:pt x="7559668" y="5915434"/>
                  <a:pt x="7824890" y="4930443"/>
                  <a:pt x="7824890" y="3883505"/>
                </a:cubicBezTo>
                <a:cubicBezTo>
                  <a:pt x="7824890" y="2417793"/>
                  <a:pt x="7305055" y="1073494"/>
                  <a:pt x="6439693" y="24919"/>
                </a:cubicBezTo>
                <a:close/>
              </a:path>
            </a:pathLst>
          </a:custGeom>
          <a:gradFill>
            <a:gsLst>
              <a:gs pos="0">
                <a:schemeClr val="accent2"/>
              </a:gs>
              <a:gs pos="100000">
                <a:schemeClr val="accent2">
                  <a:lumMod val="60000"/>
                  <a:lumOff val="40000"/>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5" name="任意多边形: 形状 64">
            <a:extLst>
              <a:ext uri="{FF2B5EF4-FFF2-40B4-BE49-F238E27FC236}">
                <a16:creationId xmlns:a16="http://schemas.microsoft.com/office/drawing/2014/main" id="{FB02F56C-9D4C-A64E-0169-C5D044575799}"/>
              </a:ext>
            </a:extLst>
          </p:cNvPr>
          <p:cNvSpPr/>
          <p:nvPr/>
        </p:nvSpPr>
        <p:spPr>
          <a:xfrm flipH="1">
            <a:off x="6752082" y="0"/>
            <a:ext cx="4453979" cy="6891660"/>
          </a:xfrm>
          <a:custGeom>
            <a:avLst/>
            <a:gdLst>
              <a:gd name="connsiteX0" fmla="*/ 2896316 w 5439916"/>
              <a:gd name="connsiteY0" fmla="*/ 0 h 6858000"/>
              <a:gd name="connsiteX1" fmla="*/ 0 w 5439916"/>
              <a:gd name="connsiteY1" fmla="*/ 0 h 6858000"/>
              <a:gd name="connsiteX2" fmla="*/ 0 w 5439916"/>
              <a:gd name="connsiteY2" fmla="*/ 6858000 h 6858000"/>
              <a:gd name="connsiteX3" fmla="*/ 3929388 w 5439916"/>
              <a:gd name="connsiteY3" fmla="*/ 6858000 h 6858000"/>
              <a:gd name="connsiteX4" fmla="*/ 3982735 w 5439916"/>
              <a:gd name="connsiteY4" fmla="*/ 6818108 h 6858000"/>
              <a:gd name="connsiteX5" fmla="*/ 5439916 w 5439916"/>
              <a:gd name="connsiteY5" fmla="*/ 3728221 h 6858000"/>
              <a:gd name="connsiteX6" fmla="*/ 2994291 w 5439916"/>
              <a:gd name="connsiteY6" fmla="*/ 3863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9916" h="6858000">
                <a:moveTo>
                  <a:pt x="2896316" y="0"/>
                </a:moveTo>
                <a:lnTo>
                  <a:pt x="0" y="0"/>
                </a:lnTo>
                <a:lnTo>
                  <a:pt x="0" y="6858000"/>
                </a:lnTo>
                <a:lnTo>
                  <a:pt x="3929388" y="6858000"/>
                </a:lnTo>
                <a:lnTo>
                  <a:pt x="3982735" y="6818108"/>
                </a:lnTo>
                <a:cubicBezTo>
                  <a:pt x="4872672" y="6083666"/>
                  <a:pt x="5439916" y="4972187"/>
                  <a:pt x="5439916" y="3728221"/>
                </a:cubicBezTo>
                <a:cubicBezTo>
                  <a:pt x="5439916" y="2069600"/>
                  <a:pt x="4431483" y="646511"/>
                  <a:pt x="2994291" y="38630"/>
                </a:cubicBezTo>
                <a:close/>
              </a:path>
            </a:pathLst>
          </a:custGeom>
          <a:blipFill>
            <a:blip r:embed="rId7">
              <a:duotone>
                <a:schemeClr val="accent4">
                  <a:shade val="45000"/>
                  <a:satMod val="135000"/>
                </a:schemeClr>
                <a:prstClr val="white"/>
              </a:duotone>
              <a:extLst>
                <a:ext uri="{96DAC541-7B7A-43D3-8B79-37D633B846F1}">
                  <asvg:svgBlip xmlns:asvg="http://schemas.microsoft.com/office/drawing/2016/SVG/main" r:embed="rId8"/>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9" name="任意多边形: 形状 68">
            <a:extLst>
              <a:ext uri="{FF2B5EF4-FFF2-40B4-BE49-F238E27FC236}">
                <a16:creationId xmlns:a16="http://schemas.microsoft.com/office/drawing/2014/main" id="{2298E6F3-028B-72A5-081F-AF498089C7C4}"/>
              </a:ext>
            </a:extLst>
          </p:cNvPr>
          <p:cNvSpPr/>
          <p:nvPr/>
        </p:nvSpPr>
        <p:spPr>
          <a:xfrm flipH="1">
            <a:off x="4562374" y="3124108"/>
            <a:ext cx="201714" cy="201714"/>
          </a:xfrm>
          <a:custGeom>
            <a:avLst/>
            <a:gdLst>
              <a:gd name="connsiteX0" fmla="*/ 123189 w 201714"/>
              <a:gd name="connsiteY0" fmla="*/ 0 h 201714"/>
              <a:gd name="connsiteX1" fmla="*/ 78525 w 201714"/>
              <a:gd name="connsiteY1" fmla="*/ 0 h 201714"/>
              <a:gd name="connsiteX2" fmla="*/ 78525 w 201714"/>
              <a:gd name="connsiteY2" fmla="*/ 78525 h 201714"/>
              <a:gd name="connsiteX3" fmla="*/ 0 w 201714"/>
              <a:gd name="connsiteY3" fmla="*/ 78525 h 201714"/>
              <a:gd name="connsiteX4" fmla="*/ 0 w 201714"/>
              <a:gd name="connsiteY4" fmla="*/ 123189 h 201714"/>
              <a:gd name="connsiteX5" fmla="*/ 78525 w 201714"/>
              <a:gd name="connsiteY5" fmla="*/ 123189 h 201714"/>
              <a:gd name="connsiteX6" fmla="*/ 78525 w 201714"/>
              <a:gd name="connsiteY6" fmla="*/ 201714 h 201714"/>
              <a:gd name="connsiteX7" fmla="*/ 123189 w 201714"/>
              <a:gd name="connsiteY7" fmla="*/ 201714 h 201714"/>
              <a:gd name="connsiteX8" fmla="*/ 123189 w 201714"/>
              <a:gd name="connsiteY8" fmla="*/ 123189 h 201714"/>
              <a:gd name="connsiteX9" fmla="*/ 201714 w 201714"/>
              <a:gd name="connsiteY9" fmla="*/ 123189 h 201714"/>
              <a:gd name="connsiteX10" fmla="*/ 201714 w 201714"/>
              <a:gd name="connsiteY10" fmla="*/ 78525 h 201714"/>
              <a:gd name="connsiteX11" fmla="*/ 123189 w 201714"/>
              <a:gd name="connsiteY11" fmla="*/ 78525 h 201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714" h="201714">
                <a:moveTo>
                  <a:pt x="123189" y="0"/>
                </a:moveTo>
                <a:lnTo>
                  <a:pt x="78525" y="0"/>
                </a:lnTo>
                <a:lnTo>
                  <a:pt x="78525" y="78525"/>
                </a:lnTo>
                <a:lnTo>
                  <a:pt x="0" y="78525"/>
                </a:lnTo>
                <a:lnTo>
                  <a:pt x="0" y="123189"/>
                </a:lnTo>
                <a:lnTo>
                  <a:pt x="78525" y="123189"/>
                </a:lnTo>
                <a:lnTo>
                  <a:pt x="78525" y="201714"/>
                </a:lnTo>
                <a:lnTo>
                  <a:pt x="123189" y="201714"/>
                </a:lnTo>
                <a:lnTo>
                  <a:pt x="123189" y="123189"/>
                </a:lnTo>
                <a:lnTo>
                  <a:pt x="201714" y="123189"/>
                </a:lnTo>
                <a:lnTo>
                  <a:pt x="201714" y="78525"/>
                </a:lnTo>
                <a:lnTo>
                  <a:pt x="123189" y="785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1" name="任意多边形: 形状 70">
            <a:extLst>
              <a:ext uri="{FF2B5EF4-FFF2-40B4-BE49-F238E27FC236}">
                <a16:creationId xmlns:a16="http://schemas.microsoft.com/office/drawing/2014/main" id="{D606DC87-8D04-A32F-E330-251016F7671D}"/>
              </a:ext>
            </a:extLst>
          </p:cNvPr>
          <p:cNvSpPr/>
          <p:nvPr/>
        </p:nvSpPr>
        <p:spPr>
          <a:xfrm flipH="1">
            <a:off x="7036608" y="3124108"/>
            <a:ext cx="201714" cy="201714"/>
          </a:xfrm>
          <a:custGeom>
            <a:avLst/>
            <a:gdLst>
              <a:gd name="connsiteX0" fmla="*/ 123189 w 201714"/>
              <a:gd name="connsiteY0" fmla="*/ 0 h 201714"/>
              <a:gd name="connsiteX1" fmla="*/ 78525 w 201714"/>
              <a:gd name="connsiteY1" fmla="*/ 0 h 201714"/>
              <a:gd name="connsiteX2" fmla="*/ 78525 w 201714"/>
              <a:gd name="connsiteY2" fmla="*/ 78525 h 201714"/>
              <a:gd name="connsiteX3" fmla="*/ 0 w 201714"/>
              <a:gd name="connsiteY3" fmla="*/ 78525 h 201714"/>
              <a:gd name="connsiteX4" fmla="*/ 0 w 201714"/>
              <a:gd name="connsiteY4" fmla="*/ 123189 h 201714"/>
              <a:gd name="connsiteX5" fmla="*/ 78525 w 201714"/>
              <a:gd name="connsiteY5" fmla="*/ 123189 h 201714"/>
              <a:gd name="connsiteX6" fmla="*/ 78525 w 201714"/>
              <a:gd name="connsiteY6" fmla="*/ 201714 h 201714"/>
              <a:gd name="connsiteX7" fmla="*/ 123189 w 201714"/>
              <a:gd name="connsiteY7" fmla="*/ 201714 h 201714"/>
              <a:gd name="connsiteX8" fmla="*/ 123189 w 201714"/>
              <a:gd name="connsiteY8" fmla="*/ 123189 h 201714"/>
              <a:gd name="connsiteX9" fmla="*/ 201714 w 201714"/>
              <a:gd name="connsiteY9" fmla="*/ 123189 h 201714"/>
              <a:gd name="connsiteX10" fmla="*/ 201714 w 201714"/>
              <a:gd name="connsiteY10" fmla="*/ 78525 h 201714"/>
              <a:gd name="connsiteX11" fmla="*/ 123189 w 201714"/>
              <a:gd name="connsiteY11" fmla="*/ 78525 h 201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714" h="201714">
                <a:moveTo>
                  <a:pt x="123189" y="0"/>
                </a:moveTo>
                <a:lnTo>
                  <a:pt x="78525" y="0"/>
                </a:lnTo>
                <a:lnTo>
                  <a:pt x="78525" y="78525"/>
                </a:lnTo>
                <a:lnTo>
                  <a:pt x="0" y="78525"/>
                </a:lnTo>
                <a:lnTo>
                  <a:pt x="0" y="123189"/>
                </a:lnTo>
                <a:lnTo>
                  <a:pt x="78525" y="123189"/>
                </a:lnTo>
                <a:lnTo>
                  <a:pt x="78525" y="201714"/>
                </a:lnTo>
                <a:lnTo>
                  <a:pt x="123189" y="201714"/>
                </a:lnTo>
                <a:lnTo>
                  <a:pt x="123189" y="123189"/>
                </a:lnTo>
                <a:lnTo>
                  <a:pt x="201714" y="123189"/>
                </a:lnTo>
                <a:lnTo>
                  <a:pt x="201714" y="78525"/>
                </a:lnTo>
                <a:lnTo>
                  <a:pt x="123189" y="785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73" name="任意多边形: 形状 72">
            <a:extLst>
              <a:ext uri="{FF2B5EF4-FFF2-40B4-BE49-F238E27FC236}">
                <a16:creationId xmlns:a16="http://schemas.microsoft.com/office/drawing/2014/main" id="{F0C7F703-C740-E166-781A-30C2CF1E44F7}"/>
              </a:ext>
            </a:extLst>
          </p:cNvPr>
          <p:cNvSpPr/>
          <p:nvPr/>
        </p:nvSpPr>
        <p:spPr>
          <a:xfrm flipH="1">
            <a:off x="9465019" y="3574676"/>
            <a:ext cx="201714" cy="201714"/>
          </a:xfrm>
          <a:custGeom>
            <a:avLst/>
            <a:gdLst>
              <a:gd name="connsiteX0" fmla="*/ 123189 w 201714"/>
              <a:gd name="connsiteY0" fmla="*/ 0 h 201714"/>
              <a:gd name="connsiteX1" fmla="*/ 78525 w 201714"/>
              <a:gd name="connsiteY1" fmla="*/ 0 h 201714"/>
              <a:gd name="connsiteX2" fmla="*/ 78525 w 201714"/>
              <a:gd name="connsiteY2" fmla="*/ 78525 h 201714"/>
              <a:gd name="connsiteX3" fmla="*/ 0 w 201714"/>
              <a:gd name="connsiteY3" fmla="*/ 78525 h 201714"/>
              <a:gd name="connsiteX4" fmla="*/ 0 w 201714"/>
              <a:gd name="connsiteY4" fmla="*/ 123189 h 201714"/>
              <a:gd name="connsiteX5" fmla="*/ 78525 w 201714"/>
              <a:gd name="connsiteY5" fmla="*/ 123189 h 201714"/>
              <a:gd name="connsiteX6" fmla="*/ 78525 w 201714"/>
              <a:gd name="connsiteY6" fmla="*/ 201714 h 201714"/>
              <a:gd name="connsiteX7" fmla="*/ 123189 w 201714"/>
              <a:gd name="connsiteY7" fmla="*/ 201714 h 201714"/>
              <a:gd name="connsiteX8" fmla="*/ 123189 w 201714"/>
              <a:gd name="connsiteY8" fmla="*/ 123189 h 201714"/>
              <a:gd name="connsiteX9" fmla="*/ 201714 w 201714"/>
              <a:gd name="connsiteY9" fmla="*/ 123189 h 201714"/>
              <a:gd name="connsiteX10" fmla="*/ 201714 w 201714"/>
              <a:gd name="connsiteY10" fmla="*/ 78525 h 201714"/>
              <a:gd name="connsiteX11" fmla="*/ 123189 w 201714"/>
              <a:gd name="connsiteY11" fmla="*/ 78525 h 201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714" h="201714">
                <a:moveTo>
                  <a:pt x="123189" y="0"/>
                </a:moveTo>
                <a:lnTo>
                  <a:pt x="78525" y="0"/>
                </a:lnTo>
                <a:lnTo>
                  <a:pt x="78525" y="78525"/>
                </a:lnTo>
                <a:lnTo>
                  <a:pt x="0" y="78525"/>
                </a:lnTo>
                <a:lnTo>
                  <a:pt x="0" y="123189"/>
                </a:lnTo>
                <a:lnTo>
                  <a:pt x="78525" y="123189"/>
                </a:lnTo>
                <a:lnTo>
                  <a:pt x="78525" y="201714"/>
                </a:lnTo>
                <a:lnTo>
                  <a:pt x="123189" y="201714"/>
                </a:lnTo>
                <a:lnTo>
                  <a:pt x="123189" y="123189"/>
                </a:lnTo>
                <a:lnTo>
                  <a:pt x="201714" y="123189"/>
                </a:lnTo>
                <a:lnTo>
                  <a:pt x="201714" y="78525"/>
                </a:lnTo>
                <a:lnTo>
                  <a:pt x="123189" y="785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1" name="文本框 80">
            <a:extLst>
              <a:ext uri="{FF2B5EF4-FFF2-40B4-BE49-F238E27FC236}">
                <a16:creationId xmlns:a16="http://schemas.microsoft.com/office/drawing/2014/main" id="{B8044D92-DC34-2F80-D04C-BFDD94E5D7ED}"/>
              </a:ext>
            </a:extLst>
          </p:cNvPr>
          <p:cNvSpPr txBox="1"/>
          <p:nvPr/>
        </p:nvSpPr>
        <p:spPr>
          <a:xfrm flipH="1">
            <a:off x="5493141" y="4068438"/>
            <a:ext cx="312268" cy="366217"/>
          </a:xfrm>
          <a:custGeom>
            <a:avLst/>
            <a:gdLst/>
            <a:ahLst/>
            <a:cxnLst/>
            <a:rect l="l" t="t" r="r" b="b"/>
            <a:pathLst>
              <a:path w="312268" h="366217">
                <a:moveTo>
                  <a:pt x="157277" y="41605"/>
                </a:moveTo>
                <a:lnTo>
                  <a:pt x="215799" y="218541"/>
                </a:lnTo>
                <a:lnTo>
                  <a:pt x="99212" y="218541"/>
                </a:lnTo>
                <a:close/>
                <a:moveTo>
                  <a:pt x="183338" y="0"/>
                </a:moveTo>
                <a:lnTo>
                  <a:pt x="128931" y="0"/>
                </a:lnTo>
                <a:lnTo>
                  <a:pt x="0" y="366217"/>
                </a:lnTo>
                <a:lnTo>
                  <a:pt x="50750" y="366217"/>
                </a:lnTo>
                <a:lnTo>
                  <a:pt x="85954" y="259232"/>
                </a:lnTo>
                <a:lnTo>
                  <a:pt x="229514" y="259232"/>
                </a:lnTo>
                <a:lnTo>
                  <a:pt x="264719" y="366217"/>
                </a:lnTo>
                <a:lnTo>
                  <a:pt x="312268" y="366217"/>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4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83" name="文本框 82">
            <a:extLst>
              <a:ext uri="{FF2B5EF4-FFF2-40B4-BE49-F238E27FC236}">
                <a16:creationId xmlns:a16="http://schemas.microsoft.com/office/drawing/2014/main" id="{88DAE2B5-4BCD-2F54-2FA6-3317D994B3CE}"/>
              </a:ext>
            </a:extLst>
          </p:cNvPr>
          <p:cNvSpPr txBox="1"/>
          <p:nvPr/>
        </p:nvSpPr>
        <p:spPr>
          <a:xfrm flipH="1">
            <a:off x="8199820" y="4178497"/>
            <a:ext cx="123748" cy="247802"/>
          </a:xfrm>
          <a:custGeom>
            <a:avLst/>
            <a:gdLst/>
            <a:ahLst/>
            <a:cxnLst/>
            <a:rect l="l" t="t" r="r" b="b"/>
            <a:pathLst>
              <a:path w="123748" h="247802">
                <a:moveTo>
                  <a:pt x="31089" y="0"/>
                </a:moveTo>
                <a:lnTo>
                  <a:pt x="0" y="0"/>
                </a:lnTo>
                <a:lnTo>
                  <a:pt x="0" y="183794"/>
                </a:lnTo>
                <a:cubicBezTo>
                  <a:pt x="0" y="203911"/>
                  <a:pt x="5588" y="219608"/>
                  <a:pt x="16764" y="230886"/>
                </a:cubicBezTo>
                <a:cubicBezTo>
                  <a:pt x="27940" y="242163"/>
                  <a:pt x="43586" y="247802"/>
                  <a:pt x="63703" y="247802"/>
                </a:cubicBezTo>
                <a:cubicBezTo>
                  <a:pt x="80162" y="247802"/>
                  <a:pt x="93421" y="244348"/>
                  <a:pt x="103479" y="237439"/>
                </a:cubicBezTo>
                <a:cubicBezTo>
                  <a:pt x="113538" y="230530"/>
                  <a:pt x="120294" y="220573"/>
                  <a:pt x="123748" y="207569"/>
                </a:cubicBezTo>
                <a:lnTo>
                  <a:pt x="99669" y="196291"/>
                </a:lnTo>
                <a:cubicBezTo>
                  <a:pt x="97231" y="205638"/>
                  <a:pt x="93268" y="212293"/>
                  <a:pt x="87782" y="216255"/>
                </a:cubicBezTo>
                <a:cubicBezTo>
                  <a:pt x="82296" y="220218"/>
                  <a:pt x="74879" y="222199"/>
                  <a:pt x="65532" y="222199"/>
                </a:cubicBezTo>
                <a:cubicBezTo>
                  <a:pt x="54356" y="222199"/>
                  <a:pt x="45821" y="218999"/>
                  <a:pt x="39928" y="212598"/>
                </a:cubicBezTo>
                <a:cubicBezTo>
                  <a:pt x="34036" y="206197"/>
                  <a:pt x="31089" y="197104"/>
                  <a:pt x="31089" y="185318"/>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00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2" name="组合 1">
            <a:extLst>
              <a:ext uri="{FF2B5EF4-FFF2-40B4-BE49-F238E27FC236}">
                <a16:creationId xmlns:a16="http://schemas.microsoft.com/office/drawing/2014/main" id="{13E1FA2E-9CA2-BE01-420E-25270CD01B17}"/>
              </a:ext>
            </a:extLst>
          </p:cNvPr>
          <p:cNvGrpSpPr/>
          <p:nvPr/>
        </p:nvGrpSpPr>
        <p:grpSpPr>
          <a:xfrm>
            <a:off x="9309642" y="1512306"/>
            <a:ext cx="2924363" cy="3377258"/>
            <a:chOff x="9309642" y="1512306"/>
            <a:chExt cx="2924363" cy="3377258"/>
          </a:xfrm>
        </p:grpSpPr>
        <p:sp>
          <p:nvSpPr>
            <p:cNvPr id="67" name="任意多边形: 形状 66">
              <a:extLst>
                <a:ext uri="{FF2B5EF4-FFF2-40B4-BE49-F238E27FC236}">
                  <a16:creationId xmlns:a16="http://schemas.microsoft.com/office/drawing/2014/main" id="{06E2E6E4-DB16-14AC-0F56-4657D01EEC8C}"/>
                </a:ext>
              </a:extLst>
            </p:cNvPr>
            <p:cNvSpPr/>
            <p:nvPr/>
          </p:nvSpPr>
          <p:spPr>
            <a:xfrm flipH="1">
              <a:off x="9309642" y="1512306"/>
              <a:ext cx="2882359" cy="3377258"/>
            </a:xfrm>
            <a:custGeom>
              <a:avLst/>
              <a:gdLst>
                <a:gd name="connsiteX0" fmla="*/ 1193730 w 2882359"/>
                <a:gd name="connsiteY0" fmla="*/ 0 h 3377258"/>
                <a:gd name="connsiteX1" fmla="*/ 119605 w 2882359"/>
                <a:gd name="connsiteY1" fmla="*/ 385601 h 3377258"/>
                <a:gd name="connsiteX2" fmla="*/ 0 w 2882359"/>
                <a:gd name="connsiteY2" fmla="*/ 494306 h 3377258"/>
                <a:gd name="connsiteX3" fmla="*/ 0 w 2882359"/>
                <a:gd name="connsiteY3" fmla="*/ 2882953 h 3377258"/>
                <a:gd name="connsiteX4" fmla="*/ 119605 w 2882359"/>
                <a:gd name="connsiteY4" fmla="*/ 2991658 h 3377258"/>
                <a:gd name="connsiteX5" fmla="*/ 1193730 w 2882359"/>
                <a:gd name="connsiteY5" fmla="*/ 3377258 h 3377258"/>
                <a:gd name="connsiteX6" fmla="*/ 2882359 w 2882359"/>
                <a:gd name="connsiteY6" fmla="*/ 1688629 h 3377258"/>
                <a:gd name="connsiteX7" fmla="*/ 1193730 w 2882359"/>
                <a:gd name="connsiteY7" fmla="*/ 0 h 337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82359" h="3377258">
                  <a:moveTo>
                    <a:pt x="1193730" y="0"/>
                  </a:moveTo>
                  <a:cubicBezTo>
                    <a:pt x="785716" y="0"/>
                    <a:pt x="411500" y="144708"/>
                    <a:pt x="119605" y="385601"/>
                  </a:cubicBezTo>
                  <a:lnTo>
                    <a:pt x="0" y="494306"/>
                  </a:lnTo>
                  <a:lnTo>
                    <a:pt x="0" y="2882953"/>
                  </a:lnTo>
                  <a:lnTo>
                    <a:pt x="119605" y="2991658"/>
                  </a:lnTo>
                  <a:cubicBezTo>
                    <a:pt x="411500" y="3232550"/>
                    <a:pt x="785716" y="3377258"/>
                    <a:pt x="1193730" y="3377258"/>
                  </a:cubicBezTo>
                  <a:cubicBezTo>
                    <a:pt x="2126334" y="3377258"/>
                    <a:pt x="2882359" y="2621233"/>
                    <a:pt x="2882359" y="1688629"/>
                  </a:cubicBezTo>
                  <a:cubicBezTo>
                    <a:pt x="2882359" y="756025"/>
                    <a:pt x="2126334" y="0"/>
                    <a:pt x="119373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nvGrpSpPr>
            <p:cNvPr id="95" name="组合 94">
              <a:extLst>
                <a:ext uri="{FF2B5EF4-FFF2-40B4-BE49-F238E27FC236}">
                  <a16:creationId xmlns:a16="http://schemas.microsoft.com/office/drawing/2014/main" id="{6F8B2EFF-EB9D-162F-1716-63BB9AB3FD29}"/>
                </a:ext>
              </a:extLst>
            </p:cNvPr>
            <p:cNvGrpSpPr/>
            <p:nvPr/>
          </p:nvGrpSpPr>
          <p:grpSpPr>
            <a:xfrm flipH="1">
              <a:off x="9351645" y="2639000"/>
              <a:ext cx="2882360" cy="1150542"/>
              <a:chOff x="957666" y="2169001"/>
              <a:chExt cx="2882360" cy="1150542"/>
            </a:xfrm>
          </p:grpSpPr>
          <p:sp>
            <p:nvSpPr>
              <p:cNvPr id="96" name="TextBox 1">
                <a:extLst>
                  <a:ext uri="{FF2B5EF4-FFF2-40B4-BE49-F238E27FC236}">
                    <a16:creationId xmlns:a16="http://schemas.microsoft.com/office/drawing/2014/main" id="{F646E0B8-C157-E43E-FC3C-E4A82365D217}"/>
                  </a:ext>
                </a:extLst>
              </p:cNvPr>
              <p:cNvSpPr txBox="1"/>
              <p:nvPr/>
            </p:nvSpPr>
            <p:spPr>
              <a:xfrm>
                <a:off x="1174903" y="2169001"/>
                <a:ext cx="2363348" cy="781368"/>
              </a:xfrm>
              <a:prstGeom prst="rect">
                <a:avLst/>
              </a:prstGeom>
              <a:noFill/>
            </p:spPr>
            <p:txBody>
              <a:bodyPr wrap="square" rtlCol="0">
                <a:noAutofit/>
              </a:bodyPr>
              <a:lstStyle/>
              <a:p>
                <a:pPr>
                  <a:lnSpc>
                    <a:spcPct val="120000"/>
                  </a:lnSpc>
                </a:pPr>
                <a:r>
                  <a:rPr lang="zh-CN" altLang="en-US" sz="4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掌握语言</a:t>
                </a:r>
                <a:endParaRPr lang="zh-CN" altLang="en-US" sz="40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7" name="矩形 96">
                <a:extLst>
                  <a:ext uri="{FF2B5EF4-FFF2-40B4-BE49-F238E27FC236}">
                    <a16:creationId xmlns:a16="http://schemas.microsoft.com/office/drawing/2014/main" id="{5229D624-D47D-08F6-E49B-0A049F80A9AD}"/>
                  </a:ext>
                </a:extLst>
              </p:cNvPr>
              <p:cNvSpPr/>
              <p:nvPr/>
            </p:nvSpPr>
            <p:spPr>
              <a:xfrm>
                <a:off x="957666" y="2813764"/>
                <a:ext cx="2882360" cy="505779"/>
              </a:xfrm>
              <a:prstGeom prst="rect">
                <a:avLst/>
              </a:prstGeom>
            </p:spPr>
            <p:txBody>
              <a:bodyPr wrap="square">
                <a:noAutofit/>
              </a:bodyPr>
              <a:lstStyle/>
              <a:p>
                <a:pPr algn="ctr">
                  <a:lnSpc>
                    <a:spcPct val="120000"/>
                  </a:lnSpc>
                </a:pPr>
                <a:r>
                  <a:rPr lang="en-US" altLang="zh-CN" sz="24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Language Ability</a:t>
                </a:r>
                <a:endParaRPr lang="zh-CN" altLang="en-US" sz="24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grpSp>
      </p:grpSp>
      <p:sp>
        <p:nvSpPr>
          <p:cNvPr id="98" name="文本框 9">
            <a:extLst>
              <a:ext uri="{FF2B5EF4-FFF2-40B4-BE49-F238E27FC236}">
                <a16:creationId xmlns:a16="http://schemas.microsoft.com/office/drawing/2014/main" id="{1D90574D-066C-06FE-CD0D-909471B42D59}"/>
              </a:ext>
            </a:extLst>
          </p:cNvPr>
          <p:cNvSpPr txBox="1"/>
          <p:nvPr/>
        </p:nvSpPr>
        <p:spPr>
          <a:xfrm flipH="1">
            <a:off x="2673974" y="2694938"/>
            <a:ext cx="1674706" cy="1175515"/>
          </a:xfrm>
          <a:prstGeom prst="rect">
            <a:avLst/>
          </a:prstGeom>
          <a:noFill/>
        </p:spPr>
        <p:txBody>
          <a:bodyPr wrap="square">
            <a:noAutofit/>
          </a:bodyPr>
          <a:lstStyle/>
          <a:p>
            <a:pPr algn="ctr" eaLnBrk="1" fontAlgn="auto" hangingPunct="1">
              <a:lnSpc>
                <a:spcPct val="120000"/>
              </a:lnSpc>
              <a:spcBef>
                <a:spcPts val="0"/>
              </a:spcBef>
              <a:spcAft>
                <a:spcPts val="0"/>
              </a:spcAft>
              <a:defRPr/>
            </a:pP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汉语</a:t>
            </a:r>
            <a:endParaRPr lang="en-US"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ctr" eaLnBrk="1" fontAlgn="auto" hangingPunct="1">
              <a:lnSpc>
                <a:spcPct val="120000"/>
              </a:lnSpc>
              <a:spcBef>
                <a:spcPts val="0"/>
              </a:spcBef>
              <a:spcAft>
                <a:spcPts val="0"/>
              </a:spcAft>
              <a:defRPr/>
            </a:pP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水平</a:t>
            </a:r>
            <a:r>
              <a:rPr lang="en-US"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1</a:t>
            </a: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级</a:t>
            </a:r>
            <a:endParaRPr lang="en-US"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ctr" eaLnBrk="1" fontAlgn="auto" hangingPunct="1">
              <a:lnSpc>
                <a:spcPct val="120000"/>
              </a:lnSpc>
              <a:spcBef>
                <a:spcPts val="0"/>
              </a:spcBef>
              <a:spcAft>
                <a:spcPts val="0"/>
              </a:spcAft>
              <a:defRPr/>
            </a:pP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甲等</a:t>
            </a:r>
            <a:endParaRPr lang="en-US" altLang="zh-CN" sz="20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99" name="文本框 28">
            <a:extLst>
              <a:ext uri="{FF2B5EF4-FFF2-40B4-BE49-F238E27FC236}">
                <a16:creationId xmlns:a16="http://schemas.microsoft.com/office/drawing/2014/main" id="{ECB58564-4AED-7843-03D9-17BF9C00DFC8}"/>
              </a:ext>
            </a:extLst>
          </p:cNvPr>
          <p:cNvSpPr txBox="1"/>
          <p:nvPr/>
        </p:nvSpPr>
        <p:spPr>
          <a:xfrm flipH="1">
            <a:off x="7323041" y="2696780"/>
            <a:ext cx="1984373" cy="1175515"/>
          </a:xfrm>
          <a:prstGeom prst="rect">
            <a:avLst/>
          </a:prstGeom>
          <a:noFill/>
        </p:spPr>
        <p:txBody>
          <a:bodyPr wrap="square">
            <a:noAutofit/>
          </a:bodyPr>
          <a:lstStyle/>
          <a:p>
            <a:pPr algn="ctr" eaLnBrk="1" fontAlgn="auto" hangingPunct="1">
              <a:lnSpc>
                <a:spcPct val="120000"/>
              </a:lnSpc>
              <a:spcBef>
                <a:spcPts val="0"/>
              </a:spcBef>
              <a:spcAft>
                <a:spcPts val="0"/>
              </a:spcAft>
              <a:defRPr/>
            </a:pP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英语</a:t>
            </a:r>
            <a:endParaRPr lang="en-US"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ctr" eaLnBrk="1" fontAlgn="auto" hangingPunct="1">
              <a:lnSpc>
                <a:spcPct val="120000"/>
              </a:lnSpc>
              <a:spcBef>
                <a:spcPts val="0"/>
              </a:spcBef>
              <a:spcAft>
                <a:spcPts val="0"/>
              </a:spcAft>
              <a:defRPr/>
            </a:pP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新</a:t>
            </a:r>
            <a:r>
              <a:rPr lang="en-US"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TOEFL</a:t>
            </a: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考试</a:t>
            </a:r>
            <a:endParaRPr lang="en-US"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ctr" eaLnBrk="1" fontAlgn="auto" hangingPunct="1">
              <a:lnSpc>
                <a:spcPct val="120000"/>
              </a:lnSpc>
              <a:spcBef>
                <a:spcPts val="0"/>
              </a:spcBef>
              <a:spcAft>
                <a:spcPts val="0"/>
              </a:spcAft>
              <a:defRPr/>
            </a:pPr>
            <a:r>
              <a:rPr lang="en-US"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120</a:t>
            </a:r>
            <a:r>
              <a:rPr lang="zh-CN" altLang="en-US" sz="20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分</a:t>
            </a:r>
            <a:endParaRPr lang="en-US" altLang="zh-CN" sz="20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0" name="文本框 29">
            <a:extLst>
              <a:ext uri="{FF2B5EF4-FFF2-40B4-BE49-F238E27FC236}">
                <a16:creationId xmlns:a16="http://schemas.microsoft.com/office/drawing/2014/main" id="{FCB30B8C-5DEB-2A62-930F-821A892A7220}"/>
              </a:ext>
            </a:extLst>
          </p:cNvPr>
          <p:cNvSpPr txBox="1"/>
          <p:nvPr/>
        </p:nvSpPr>
        <p:spPr>
          <a:xfrm flipH="1">
            <a:off x="4728303" y="2704400"/>
            <a:ext cx="1965151" cy="1175515"/>
          </a:xfrm>
          <a:prstGeom prst="rect">
            <a:avLst/>
          </a:prstGeom>
          <a:noFill/>
        </p:spPr>
        <p:txBody>
          <a:bodyPr wrap="square">
            <a:noAutofit/>
          </a:bodyPr>
          <a:lstStyle/>
          <a:p>
            <a:pPr algn="ctr">
              <a:lnSpc>
                <a:spcPct val="120000"/>
              </a:lnSpc>
              <a:defRPr/>
            </a:pP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日语</a:t>
            </a:r>
            <a:endParaRPr lang="en-US"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ctr">
              <a:lnSpc>
                <a:spcPct val="120000"/>
              </a:lnSpc>
              <a:defRPr/>
            </a:pPr>
            <a:r>
              <a:rPr lang="en-US"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JLPT</a:t>
            </a:r>
            <a:r>
              <a:rPr lang="zh-CN" altLang="en-US"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能力测试</a:t>
            </a:r>
            <a:endParaRPr lang="en-US"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a:p>
            <a:pPr algn="ctr">
              <a:lnSpc>
                <a:spcPct val="120000"/>
              </a:lnSpc>
              <a:defRPr/>
            </a:pPr>
            <a:r>
              <a:rPr lang="en-US" altLang="zh-CN" sz="2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N1</a:t>
            </a:r>
            <a:r>
              <a:rPr lang="zh-CN" altLang="en-US" sz="20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级</a:t>
            </a:r>
            <a:endParaRPr lang="en-US" altLang="zh-CN" sz="20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10" name="文本框 9">
            <a:extLst>
              <a:ext uri="{FF2B5EF4-FFF2-40B4-BE49-F238E27FC236}">
                <a16:creationId xmlns:a16="http://schemas.microsoft.com/office/drawing/2014/main" id="{53F6C8A6-1F84-22C9-EBBF-829518B79116}"/>
              </a:ext>
            </a:extLst>
          </p:cNvPr>
          <p:cNvSpPr txBox="1"/>
          <p:nvPr/>
        </p:nvSpPr>
        <p:spPr>
          <a:xfrm>
            <a:off x="3337328" y="4113085"/>
            <a:ext cx="914400" cy="400110"/>
          </a:xfrm>
          <a:prstGeom prst="rect">
            <a:avLst/>
          </a:prstGeom>
          <a:noFill/>
        </p:spPr>
        <p:txBody>
          <a:bodyPr wrap="square" rtlCol="0">
            <a:noAutofit/>
          </a:bodyPr>
          <a:lstStyle/>
          <a:p>
            <a:r>
              <a:rPr lang="en-US" altLang="zh-CN"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B</a:t>
            </a:r>
            <a:endParaRPr lang="zh-CN" altLang="en-US" sz="200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Tree>
    <p:extLst>
      <p:ext uri="{BB962C8B-B14F-4D97-AF65-F5344CB8AC3E}">
        <p14:creationId xmlns:p14="http://schemas.microsoft.com/office/powerpoint/2010/main" val="1504682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descr="蓝色的建筑&#10;&#10;描述已自动生成">
            <a:extLst>
              <a:ext uri="{FF2B5EF4-FFF2-40B4-BE49-F238E27FC236}">
                <a16:creationId xmlns:a16="http://schemas.microsoft.com/office/drawing/2014/main" id="{9FA06F2A-F9E5-9A70-3588-5A69EAD3DE97}"/>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2467674" y="4533"/>
            <a:ext cx="9724326" cy="6858000"/>
          </a:xfrm>
          <a:prstGeom prst="rect">
            <a:avLst/>
          </a:prstGeom>
        </p:spPr>
      </p:pic>
      <p:sp>
        <p:nvSpPr>
          <p:cNvPr id="43" name="矩形 42">
            <a:extLst>
              <a:ext uri="{FF2B5EF4-FFF2-40B4-BE49-F238E27FC236}">
                <a16:creationId xmlns:a16="http://schemas.microsoft.com/office/drawing/2014/main" id="{73C616F6-F0E5-0358-7D1E-99A95E923577}"/>
              </a:ext>
            </a:extLst>
          </p:cNvPr>
          <p:cNvSpPr/>
          <p:nvPr/>
        </p:nvSpPr>
        <p:spPr>
          <a:xfrm>
            <a:off x="2467674" y="-2852"/>
            <a:ext cx="9746551" cy="6894512"/>
          </a:xfrm>
          <a:prstGeom prst="rect">
            <a:avLst/>
          </a:pr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pic>
        <p:nvPicPr>
          <p:cNvPr id="44" name="图片 43" descr="小孩在吃东西&#10;&#10;描述已自动生成">
            <a:extLst>
              <a:ext uri="{FF2B5EF4-FFF2-40B4-BE49-F238E27FC236}">
                <a16:creationId xmlns:a16="http://schemas.microsoft.com/office/drawing/2014/main" id="{B73A216F-29BD-7484-4D37-0736B9D12F2D}"/>
              </a:ext>
            </a:extLst>
          </p:cNvPr>
          <p:cNvPicPr>
            <a:picLocks noChangeAspect="1"/>
          </p:cNvPicPr>
          <p:nvPr/>
        </p:nvPicPr>
        <p:blipFill>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t="2978" b="2978"/>
          <a:stretch>
            <a:fillRect/>
          </a:stretch>
        </p:blipFill>
        <p:spPr>
          <a:xfrm>
            <a:off x="539354" y="341818"/>
            <a:ext cx="1248568" cy="1275845"/>
          </a:xfrm>
          <a:custGeom>
            <a:avLst/>
            <a:gdLst>
              <a:gd name="connsiteX0" fmla="*/ 624284 w 1248568"/>
              <a:gd name="connsiteY0" fmla="*/ 0 h 1275845"/>
              <a:gd name="connsiteX1" fmla="*/ 1248568 w 1248568"/>
              <a:gd name="connsiteY1" fmla="*/ 637923 h 1275845"/>
              <a:gd name="connsiteX2" fmla="*/ 624284 w 1248568"/>
              <a:gd name="connsiteY2" fmla="*/ 1275845 h 1275845"/>
              <a:gd name="connsiteX3" fmla="*/ 0 w 1248568"/>
              <a:gd name="connsiteY3" fmla="*/ 637923 h 1275845"/>
              <a:gd name="connsiteX4" fmla="*/ 624284 w 1248568"/>
              <a:gd name="connsiteY4" fmla="*/ 0 h 1275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8568" h="1275845">
                <a:moveTo>
                  <a:pt x="624284" y="0"/>
                </a:moveTo>
                <a:cubicBezTo>
                  <a:pt x="969067" y="0"/>
                  <a:pt x="1248568" y="285608"/>
                  <a:pt x="1248568" y="637923"/>
                </a:cubicBezTo>
                <a:cubicBezTo>
                  <a:pt x="1248568" y="990237"/>
                  <a:pt x="969067" y="1275845"/>
                  <a:pt x="624284" y="1275845"/>
                </a:cubicBezTo>
                <a:cubicBezTo>
                  <a:pt x="279502" y="1275845"/>
                  <a:pt x="0" y="990237"/>
                  <a:pt x="0" y="637923"/>
                </a:cubicBezTo>
                <a:cubicBezTo>
                  <a:pt x="0" y="285608"/>
                  <a:pt x="279502" y="0"/>
                  <a:pt x="624284" y="0"/>
                </a:cubicBezTo>
                <a:close/>
              </a:path>
            </a:pathLst>
          </a:custGeom>
          <a:ln w="19050">
            <a:solidFill>
              <a:schemeClr val="accent2"/>
            </a:solidFill>
          </a:ln>
        </p:spPr>
      </p:pic>
      <p:cxnSp>
        <p:nvCxnSpPr>
          <p:cNvPr id="48" name="直接连接符 47">
            <a:extLst>
              <a:ext uri="{FF2B5EF4-FFF2-40B4-BE49-F238E27FC236}">
                <a16:creationId xmlns:a16="http://schemas.microsoft.com/office/drawing/2014/main" id="{1D7B0136-E59D-7CB8-70AB-086A1C0EC3EE}"/>
              </a:ext>
            </a:extLst>
          </p:cNvPr>
          <p:cNvCxnSpPr>
            <a:cxnSpLocks/>
          </p:cNvCxnSpPr>
          <p:nvPr/>
        </p:nvCxnSpPr>
        <p:spPr>
          <a:xfrm flipH="1" flipV="1">
            <a:off x="11614199" y="1400157"/>
            <a:ext cx="4101" cy="1"/>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64" name="TextBox 1">
            <a:extLst>
              <a:ext uri="{FF2B5EF4-FFF2-40B4-BE49-F238E27FC236}">
                <a16:creationId xmlns:a16="http://schemas.microsoft.com/office/drawing/2014/main" id="{B24B6065-04A5-10BA-C4F9-3B06D5F1C02D}"/>
              </a:ext>
            </a:extLst>
          </p:cNvPr>
          <p:cNvSpPr txBox="1"/>
          <p:nvPr/>
        </p:nvSpPr>
        <p:spPr>
          <a:xfrm>
            <a:off x="5656868" y="326874"/>
            <a:ext cx="3354765" cy="791948"/>
          </a:xfrm>
          <a:prstGeom prst="rect">
            <a:avLst/>
          </a:prstGeom>
          <a:noFill/>
        </p:spPr>
        <p:txBody>
          <a:bodyPr wrap="none" rtlCol="0">
            <a:noAutofit/>
          </a:bodyPr>
          <a:lstStyle/>
          <a:p>
            <a:pPr>
              <a:lnSpc>
                <a:spcPct val="120000"/>
              </a:lnSpc>
            </a:pPr>
            <a:r>
              <a:rPr lang="zh-CN" altLang="en-US" sz="4000"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处理问题能力</a:t>
            </a:r>
            <a:endParaRPr lang="zh-CN" altLang="en-US" sz="4000"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6" name="矩形 65">
            <a:extLst>
              <a:ext uri="{FF2B5EF4-FFF2-40B4-BE49-F238E27FC236}">
                <a16:creationId xmlns:a16="http://schemas.microsoft.com/office/drawing/2014/main" id="{8B58AB7E-327C-DBE0-7169-FFAE11C2E10D}"/>
              </a:ext>
            </a:extLst>
          </p:cNvPr>
          <p:cNvSpPr/>
          <p:nvPr/>
        </p:nvSpPr>
        <p:spPr>
          <a:xfrm>
            <a:off x="5865466" y="1033077"/>
            <a:ext cx="2889016" cy="408638"/>
          </a:xfrm>
          <a:prstGeom prst="rect">
            <a:avLst/>
          </a:prstGeom>
        </p:spPr>
        <p:txBody>
          <a:bodyPr wrap="square">
            <a:noAutofit/>
          </a:bodyPr>
          <a:lstStyle/>
          <a:p>
            <a:pPr algn="ctr">
              <a:lnSpc>
                <a:spcPct val="120000"/>
              </a:lnSpc>
            </a:pPr>
            <a:r>
              <a:rPr lang="en-US" altLang="zh-CN" spc="12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PROBLEM SOLVING</a:t>
            </a:r>
            <a:endParaRPr lang="zh-CN" altLang="en-US" spc="120" dirty="0">
              <a:solidFill>
                <a:schemeClr val="bg1"/>
              </a:solidFill>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68" name="TextBox 5">
            <a:extLst>
              <a:ext uri="{FF2B5EF4-FFF2-40B4-BE49-F238E27FC236}">
                <a16:creationId xmlns:a16="http://schemas.microsoft.com/office/drawing/2014/main" id="{7497F6F1-1643-A1E4-3E62-CC1B63E227E5}"/>
              </a:ext>
            </a:extLst>
          </p:cNvPr>
          <p:cNvSpPr txBox="1"/>
          <p:nvPr/>
        </p:nvSpPr>
        <p:spPr>
          <a:xfrm>
            <a:off x="3419872" y="1932881"/>
            <a:ext cx="7920880" cy="1108124"/>
          </a:xfrm>
          <a:prstGeom prst="rect">
            <a:avLst/>
          </a:prstGeom>
          <a:noFill/>
        </p:spPr>
        <p:txBody>
          <a:bodyPr wrap="square">
            <a:noAutofit/>
          </a:bodyPr>
          <a:lstStyle>
            <a:defPPr>
              <a:defRPr lang="zh-CN"/>
            </a:defPPr>
            <a:lvl1pPr fontAlgn="auto">
              <a:lnSpc>
                <a:spcPct val="150000"/>
              </a:lnSpc>
              <a:spcBef>
                <a:spcPts val="0"/>
              </a:spcBef>
              <a:spcAft>
                <a:spcPts val="0"/>
              </a:spcAft>
              <a:defRPr sz="1200">
                <a:solidFill>
                  <a:schemeClr val="bg1"/>
                </a:solidFill>
                <a:latin typeface="+mn-ea"/>
              </a:defRPr>
            </a:lvl1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120" normalizeH="0" noProof="0" dirty="0">
                <a:ln>
                  <a:noFill/>
                </a:ln>
                <a:solidFill>
                  <a:schemeClr val="bg2">
                    <a:lumMod val="25000"/>
                  </a:schemeClr>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rPr>
              <a:t>发现问题是解决问题的先决条件，但仅仅满足有提出问题是不够的，提出问题的目的是为了有效解决问题。人生就是解决一些列问题的过程。个体克服生活、学习、实践中新的矛盾时的负责心里活动，其中主要是思维活动。教育心理学着重研究学生学习知识、应用知识中的问题解决。</a:t>
            </a:r>
          </a:p>
        </p:txBody>
      </p:sp>
      <p:sp>
        <p:nvSpPr>
          <p:cNvPr id="39" name="弧形 38">
            <a:extLst>
              <a:ext uri="{FF2B5EF4-FFF2-40B4-BE49-F238E27FC236}">
                <a16:creationId xmlns:a16="http://schemas.microsoft.com/office/drawing/2014/main" id="{298B3EFF-C135-22A9-BBA3-932528A4D056}"/>
              </a:ext>
            </a:extLst>
          </p:cNvPr>
          <p:cNvSpPr/>
          <p:nvPr/>
        </p:nvSpPr>
        <p:spPr>
          <a:xfrm>
            <a:off x="3258907" y="4308795"/>
            <a:ext cx="1233637" cy="1233637"/>
          </a:xfrm>
          <a:prstGeom prst="arc">
            <a:avLst>
              <a:gd name="adj1" fmla="val 10816193"/>
              <a:gd name="adj2" fmla="val 0"/>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0" name="弧形 39">
            <a:extLst>
              <a:ext uri="{FF2B5EF4-FFF2-40B4-BE49-F238E27FC236}">
                <a16:creationId xmlns:a16="http://schemas.microsoft.com/office/drawing/2014/main" id="{6ADD81DA-AA66-2BF1-BEB7-AF49A7679437}"/>
              </a:ext>
            </a:extLst>
          </p:cNvPr>
          <p:cNvSpPr/>
          <p:nvPr/>
        </p:nvSpPr>
        <p:spPr>
          <a:xfrm rot="10800000">
            <a:off x="5589689" y="4265562"/>
            <a:ext cx="1233637" cy="1233637"/>
          </a:xfrm>
          <a:prstGeom prst="arc">
            <a:avLst>
              <a:gd name="adj1" fmla="val 10816193"/>
              <a:gd name="adj2" fmla="val 70657"/>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1" name="弧形 40">
            <a:extLst>
              <a:ext uri="{FF2B5EF4-FFF2-40B4-BE49-F238E27FC236}">
                <a16:creationId xmlns:a16="http://schemas.microsoft.com/office/drawing/2014/main" id="{281C2353-C9B2-3E67-E680-13E84845B243}"/>
              </a:ext>
            </a:extLst>
          </p:cNvPr>
          <p:cNvSpPr/>
          <p:nvPr/>
        </p:nvSpPr>
        <p:spPr>
          <a:xfrm>
            <a:off x="7905070" y="4288124"/>
            <a:ext cx="1233637" cy="1233637"/>
          </a:xfrm>
          <a:prstGeom prst="arc">
            <a:avLst>
              <a:gd name="adj1" fmla="val 10745526"/>
              <a:gd name="adj2" fmla="val 0"/>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sp>
        <p:nvSpPr>
          <p:cNvPr id="42" name="弧形 41">
            <a:extLst>
              <a:ext uri="{FF2B5EF4-FFF2-40B4-BE49-F238E27FC236}">
                <a16:creationId xmlns:a16="http://schemas.microsoft.com/office/drawing/2014/main" id="{9C127B51-8FD1-2084-CE70-AFB17F39FF6F}"/>
              </a:ext>
            </a:extLst>
          </p:cNvPr>
          <p:cNvSpPr/>
          <p:nvPr/>
        </p:nvSpPr>
        <p:spPr>
          <a:xfrm rot="10800000">
            <a:off x="10220451" y="4267860"/>
            <a:ext cx="1233637" cy="1233637"/>
          </a:xfrm>
          <a:prstGeom prst="arc">
            <a:avLst>
              <a:gd name="adj1" fmla="val 10816193"/>
              <a:gd name="adj2" fmla="val 70657"/>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62626"/>
              </a:solidFill>
              <a:effectLst/>
              <a:uLnTx/>
              <a:uFillTx/>
              <a:latin typeface="思源黑体 CN Light" panose="020B0300000000000000" pitchFamily="34" charset="-122"/>
              <a:ea typeface="思源黑体 CN Heavy" panose="020B0A00000000000000" pitchFamily="34" charset="-122"/>
              <a:sym typeface="思源黑体 CN Light" panose="020B0300000000000000" pitchFamily="34" charset="-122"/>
            </a:endParaRPr>
          </a:p>
        </p:txBody>
      </p:sp>
      <p:cxnSp>
        <p:nvCxnSpPr>
          <p:cNvPr id="8" name="直接连接符 7">
            <a:extLst>
              <a:ext uri="{FF2B5EF4-FFF2-40B4-BE49-F238E27FC236}">
                <a16:creationId xmlns:a16="http://schemas.microsoft.com/office/drawing/2014/main" id="{DF45CF9A-FFC2-64AC-C7F0-0DC1EB2D267E}"/>
              </a:ext>
            </a:extLst>
          </p:cNvPr>
          <p:cNvCxnSpPr/>
          <p:nvPr/>
        </p:nvCxnSpPr>
        <p:spPr>
          <a:xfrm>
            <a:off x="2476500" y="4885699"/>
            <a:ext cx="9695976" cy="0"/>
          </a:xfrm>
          <a:prstGeom prst="line">
            <a:avLst/>
          </a:prstGeom>
          <a:ln w="920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椭圆 34">
            <a:extLst>
              <a:ext uri="{FF2B5EF4-FFF2-40B4-BE49-F238E27FC236}">
                <a16:creationId xmlns:a16="http://schemas.microsoft.com/office/drawing/2014/main" id="{6824CB86-74E3-F0C9-69E5-CB585906ACA0}"/>
              </a:ext>
            </a:extLst>
          </p:cNvPr>
          <p:cNvSpPr/>
          <p:nvPr/>
        </p:nvSpPr>
        <p:spPr>
          <a:xfrm>
            <a:off x="3401496" y="4437063"/>
            <a:ext cx="935760" cy="935760"/>
          </a:xfrm>
          <a:prstGeom prst="ellipse">
            <a:avLst/>
          </a:prstGeom>
          <a:solidFill>
            <a:schemeClr val="accent3"/>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a:ln>
                  <a:noFill/>
                </a:ln>
                <a:solidFill>
                  <a:srgbClr val="F2F2F2"/>
                </a:solidFill>
                <a:effectLst/>
                <a:uLnTx/>
                <a:uFillTx/>
                <a:latin typeface="思源黑体 CN Light" panose="020B0300000000000000" pitchFamily="34" charset="-122"/>
                <a:ea typeface="思源黑体 CN Heavy" panose="020B0A00000000000000" pitchFamily="34" charset="-122"/>
                <a:cs typeface="OPPOSans M" panose="00020600040101010101" pitchFamily="18" charset="-122"/>
                <a:sym typeface="思源黑体 CN Light" panose="020B0300000000000000" pitchFamily="34" charset="-122"/>
              </a:rPr>
              <a:t>A</a:t>
            </a:r>
            <a:endParaRPr kumimoji="0" lang="zh-CN" altLang="en-US" sz="3200" b="0" i="0" u="none" strike="noStrike" kern="1200" cap="none" spc="0" normalizeH="0" baseline="0" noProof="0" dirty="0">
              <a:ln>
                <a:noFill/>
              </a:ln>
              <a:solidFill>
                <a:srgbClr val="F2F2F2"/>
              </a:solidFill>
              <a:effectLst/>
              <a:uLnTx/>
              <a:uFillTx/>
              <a:latin typeface="思源黑体 CN Light" panose="020B0300000000000000" pitchFamily="34" charset="-122"/>
              <a:ea typeface="思源黑体 CN Heavy" panose="020B0A00000000000000" pitchFamily="34" charset="-122"/>
              <a:cs typeface="OPPOSans M" panose="00020600040101010101" pitchFamily="18" charset="-122"/>
              <a:sym typeface="思源黑体 CN Light" panose="020B0300000000000000" pitchFamily="34" charset="-122"/>
            </a:endParaRPr>
          </a:p>
        </p:txBody>
      </p:sp>
      <p:sp>
        <p:nvSpPr>
          <p:cNvPr id="36" name="椭圆 35">
            <a:extLst>
              <a:ext uri="{FF2B5EF4-FFF2-40B4-BE49-F238E27FC236}">
                <a16:creationId xmlns:a16="http://schemas.microsoft.com/office/drawing/2014/main" id="{D27ADBD3-3646-81D1-E15B-B05B2DFA0083}"/>
              </a:ext>
            </a:extLst>
          </p:cNvPr>
          <p:cNvSpPr/>
          <p:nvPr/>
        </p:nvSpPr>
        <p:spPr>
          <a:xfrm>
            <a:off x="5724128" y="4437063"/>
            <a:ext cx="935760" cy="9357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defRPr/>
            </a:pPr>
            <a:r>
              <a:rPr lang="en-US" altLang="zh-CN" sz="3200">
                <a:solidFill>
                  <a:srgbClr val="F2F2F2"/>
                </a:solidFill>
                <a:latin typeface="思源黑体 CN Light" panose="020B0300000000000000" pitchFamily="34" charset="-122"/>
                <a:ea typeface="思源黑体 CN Heavy" panose="020B0A00000000000000" pitchFamily="34" charset="-122"/>
                <a:cs typeface="OPPOSans M" panose="00020600040101010101" pitchFamily="18" charset="-122"/>
                <a:sym typeface="思源黑体 CN Light" panose="020B0300000000000000" pitchFamily="34" charset="-122"/>
              </a:rPr>
              <a:t>B</a:t>
            </a:r>
            <a:endParaRPr lang="zh-CN" altLang="en-US" sz="3200" dirty="0">
              <a:solidFill>
                <a:srgbClr val="F2F2F2"/>
              </a:solidFill>
              <a:latin typeface="思源黑体 CN Light" panose="020B0300000000000000" pitchFamily="34" charset="-122"/>
              <a:ea typeface="思源黑体 CN Heavy" panose="020B0A00000000000000" pitchFamily="34" charset="-122"/>
              <a:cs typeface="OPPOSans M" panose="00020600040101010101" pitchFamily="18" charset="-122"/>
              <a:sym typeface="思源黑体 CN Light" panose="020B0300000000000000" pitchFamily="34" charset="-122"/>
            </a:endParaRPr>
          </a:p>
        </p:txBody>
      </p:sp>
      <p:sp>
        <p:nvSpPr>
          <p:cNvPr id="37" name="椭圆 36">
            <a:extLst>
              <a:ext uri="{FF2B5EF4-FFF2-40B4-BE49-F238E27FC236}">
                <a16:creationId xmlns:a16="http://schemas.microsoft.com/office/drawing/2014/main" id="{708EF816-C164-4DC3-5D86-3F2E2DE562AA}"/>
              </a:ext>
            </a:extLst>
          </p:cNvPr>
          <p:cNvSpPr/>
          <p:nvPr/>
        </p:nvSpPr>
        <p:spPr>
          <a:xfrm>
            <a:off x="8046760" y="4437063"/>
            <a:ext cx="935760" cy="935760"/>
          </a:xfrm>
          <a:prstGeom prst="ellipse">
            <a:avLst/>
          </a:prstGeom>
          <a:solidFill>
            <a:schemeClr val="accent3"/>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R="0" lvl="0" indent="0" algn="ctr" fontAlgn="auto">
              <a:lnSpc>
                <a:spcPct val="100000"/>
              </a:lnSpc>
              <a:spcBef>
                <a:spcPts val="0"/>
              </a:spcBef>
              <a:spcAft>
                <a:spcPts val="0"/>
              </a:spcAft>
              <a:buClrTx/>
              <a:buSzTx/>
              <a:buFontTx/>
              <a:buNone/>
              <a:tabLst/>
              <a:defRPr/>
            </a:pPr>
            <a:r>
              <a:rPr lang="en-US" altLang="zh-CN" sz="3200">
                <a:solidFill>
                  <a:srgbClr val="F2F2F2"/>
                </a:solidFill>
                <a:latin typeface="思源黑体 CN Light" panose="020B0300000000000000" pitchFamily="34" charset="-122"/>
                <a:ea typeface="思源黑体 CN Heavy" panose="020B0A00000000000000" pitchFamily="34" charset="-122"/>
                <a:cs typeface="OPPOSans M" panose="00020600040101010101" pitchFamily="18" charset="-122"/>
                <a:sym typeface="思源黑体 CN Light" panose="020B0300000000000000" pitchFamily="34" charset="-122"/>
              </a:rPr>
              <a:t>C</a:t>
            </a:r>
            <a:endParaRPr lang="zh-CN" altLang="en-US" sz="3200" dirty="0">
              <a:solidFill>
                <a:srgbClr val="F2F2F2"/>
              </a:solidFill>
              <a:latin typeface="思源黑体 CN Light" panose="020B0300000000000000" pitchFamily="34" charset="-122"/>
              <a:ea typeface="思源黑体 CN Heavy" panose="020B0A00000000000000" pitchFamily="34" charset="-122"/>
              <a:cs typeface="OPPOSans M" panose="00020600040101010101" pitchFamily="18" charset="-122"/>
              <a:sym typeface="思源黑体 CN Light" panose="020B0300000000000000" pitchFamily="34" charset="-122"/>
            </a:endParaRPr>
          </a:p>
        </p:txBody>
      </p:sp>
      <p:sp>
        <p:nvSpPr>
          <p:cNvPr id="38" name="椭圆 37">
            <a:extLst>
              <a:ext uri="{FF2B5EF4-FFF2-40B4-BE49-F238E27FC236}">
                <a16:creationId xmlns:a16="http://schemas.microsoft.com/office/drawing/2014/main" id="{DCEFC859-4455-0F91-F995-718A4BE0AD51}"/>
              </a:ext>
            </a:extLst>
          </p:cNvPr>
          <p:cNvSpPr/>
          <p:nvPr/>
        </p:nvSpPr>
        <p:spPr>
          <a:xfrm>
            <a:off x="10369391" y="4437063"/>
            <a:ext cx="935760" cy="935760"/>
          </a:xfrm>
          <a:prstGeom prst="ellipse">
            <a:avLst/>
          </a:prstGeom>
          <a:solidFill>
            <a:schemeClr val="accent3"/>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altLang="zh-CN" sz="3200">
                <a:solidFill>
                  <a:srgbClr val="F2F2F2"/>
                </a:solidFill>
                <a:latin typeface="思源黑体 CN Light" panose="020B0300000000000000" pitchFamily="34" charset="-122"/>
                <a:ea typeface="思源黑体 CN Heavy" panose="020B0A00000000000000" pitchFamily="34" charset="-122"/>
                <a:cs typeface="OPPOSans M" panose="00020600040101010101" pitchFamily="18" charset="-122"/>
                <a:sym typeface="思源黑体 CN Light" panose="020B0300000000000000" pitchFamily="34" charset="-122"/>
              </a:rPr>
              <a:t>D</a:t>
            </a:r>
            <a:endParaRPr lang="zh-CN" altLang="en-US" sz="3200" dirty="0">
              <a:solidFill>
                <a:srgbClr val="F2F2F2"/>
              </a:solidFill>
              <a:latin typeface="思源黑体 CN Light" panose="020B0300000000000000" pitchFamily="34" charset="-122"/>
              <a:ea typeface="思源黑体 CN Heavy" panose="020B0A00000000000000" pitchFamily="34" charset="-122"/>
              <a:cs typeface="OPPOSans M" panose="00020600040101010101" pitchFamily="18" charset="-122"/>
              <a:sym typeface="思源黑体 CN Light" panose="020B0300000000000000" pitchFamily="34" charset="-122"/>
            </a:endParaRPr>
          </a:p>
        </p:txBody>
      </p:sp>
      <p:sp>
        <p:nvSpPr>
          <p:cNvPr id="75" name="矩形 74">
            <a:extLst>
              <a:ext uri="{FF2B5EF4-FFF2-40B4-BE49-F238E27FC236}">
                <a16:creationId xmlns:a16="http://schemas.microsoft.com/office/drawing/2014/main" id="{A3A7AC7B-7460-991E-5811-9B776787D009}"/>
              </a:ext>
            </a:extLst>
          </p:cNvPr>
          <p:cNvSpPr/>
          <p:nvPr/>
        </p:nvSpPr>
        <p:spPr>
          <a:xfrm>
            <a:off x="7892739" y="3576135"/>
            <a:ext cx="1272143" cy="442109"/>
          </a:xfrm>
          <a:prstGeom prst="rect">
            <a:avLst/>
          </a:prstGeom>
        </p:spPr>
        <p:txBody>
          <a:bodyPr wrap="none">
            <a:noAutofit/>
          </a:bodyPr>
          <a:lstStyle/>
          <a:p>
            <a:pPr>
              <a:lnSpc>
                <a:spcPct val="120000"/>
              </a:lnSpc>
            </a:pPr>
            <a:r>
              <a:rPr lang="zh-CN" altLang="en-US" sz="200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提出假设</a:t>
            </a:r>
          </a:p>
        </p:txBody>
      </p:sp>
      <p:sp>
        <p:nvSpPr>
          <p:cNvPr id="76" name="矩形 75">
            <a:extLst>
              <a:ext uri="{FF2B5EF4-FFF2-40B4-BE49-F238E27FC236}">
                <a16:creationId xmlns:a16="http://schemas.microsoft.com/office/drawing/2014/main" id="{B0FA0DA9-1CD6-316D-F3C7-CD6C7000ED10}"/>
              </a:ext>
            </a:extLst>
          </p:cNvPr>
          <p:cNvSpPr/>
          <p:nvPr/>
        </p:nvSpPr>
        <p:spPr>
          <a:xfrm>
            <a:off x="10187373" y="3576135"/>
            <a:ext cx="1272143" cy="442109"/>
          </a:xfrm>
          <a:prstGeom prst="rect">
            <a:avLst/>
          </a:prstGeom>
        </p:spPr>
        <p:txBody>
          <a:bodyPr wrap="none">
            <a:noAutofit/>
          </a:bodyPr>
          <a:lstStyle/>
          <a:p>
            <a:pPr>
              <a:lnSpc>
                <a:spcPct val="120000"/>
              </a:lnSpc>
            </a:pPr>
            <a:r>
              <a:rPr lang="zh-CN" altLang="en-US" sz="200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检验假设</a:t>
            </a:r>
          </a:p>
        </p:txBody>
      </p:sp>
      <p:sp>
        <p:nvSpPr>
          <p:cNvPr id="77" name="矩形 76">
            <a:extLst>
              <a:ext uri="{FF2B5EF4-FFF2-40B4-BE49-F238E27FC236}">
                <a16:creationId xmlns:a16="http://schemas.microsoft.com/office/drawing/2014/main" id="{AA0129C4-E27B-E3D2-C3A2-E68CEA66B3B7}"/>
              </a:ext>
            </a:extLst>
          </p:cNvPr>
          <p:cNvSpPr/>
          <p:nvPr/>
        </p:nvSpPr>
        <p:spPr>
          <a:xfrm>
            <a:off x="5631970" y="3576135"/>
            <a:ext cx="1272143" cy="442109"/>
          </a:xfrm>
          <a:prstGeom prst="rect">
            <a:avLst/>
          </a:prstGeom>
        </p:spPr>
        <p:txBody>
          <a:bodyPr wrap="none">
            <a:noAutofit/>
          </a:bodyPr>
          <a:lstStyle/>
          <a:p>
            <a:pPr>
              <a:lnSpc>
                <a:spcPct val="120000"/>
              </a:lnSpc>
            </a:pPr>
            <a:r>
              <a:rPr lang="zh-CN" altLang="en-US" sz="200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分析问题</a:t>
            </a:r>
          </a:p>
        </p:txBody>
      </p:sp>
      <p:sp>
        <p:nvSpPr>
          <p:cNvPr id="79" name="矩形 78">
            <a:extLst>
              <a:ext uri="{FF2B5EF4-FFF2-40B4-BE49-F238E27FC236}">
                <a16:creationId xmlns:a16="http://schemas.microsoft.com/office/drawing/2014/main" id="{174304A3-37D4-AEF9-0AF3-134C6D67756C}"/>
              </a:ext>
            </a:extLst>
          </p:cNvPr>
          <p:cNvSpPr/>
          <p:nvPr/>
        </p:nvSpPr>
        <p:spPr>
          <a:xfrm>
            <a:off x="3320402" y="3576135"/>
            <a:ext cx="1272143" cy="442109"/>
          </a:xfrm>
          <a:prstGeom prst="rect">
            <a:avLst/>
          </a:prstGeom>
        </p:spPr>
        <p:txBody>
          <a:bodyPr wrap="none">
            <a:noAutofit/>
          </a:bodyPr>
          <a:lstStyle/>
          <a:p>
            <a:pPr>
              <a:lnSpc>
                <a:spcPct val="120000"/>
              </a:lnSpc>
            </a:pPr>
            <a:r>
              <a:rPr lang="zh-CN" altLang="en-US" sz="2000" spc="120" dirty="0">
                <a:solidFill>
                  <a:schemeClr val="bg2">
                    <a:lumMod val="25000"/>
                  </a:schemeClr>
                </a:solidFill>
                <a:latin typeface="思源黑体 CN Light" panose="020B0300000000000000" pitchFamily="34" charset="-122"/>
                <a:ea typeface="思源黑体 CN Heavy" panose="020B0A00000000000000" pitchFamily="34" charset="-122"/>
                <a:sym typeface="思源黑体 CN Light" panose="020B0300000000000000" pitchFamily="34" charset="-122"/>
              </a:rPr>
              <a:t>发现问题</a:t>
            </a:r>
          </a:p>
        </p:txBody>
      </p:sp>
    </p:spTree>
    <p:extLst>
      <p:ext uri="{BB962C8B-B14F-4D97-AF65-F5344CB8AC3E}">
        <p14:creationId xmlns:p14="http://schemas.microsoft.com/office/powerpoint/2010/main" val="3373347755"/>
      </p:ext>
    </p:extLst>
  </p:cSld>
  <p:clrMapOvr>
    <a:masterClrMapping/>
  </p:clrMapOvr>
</p:sld>
</file>

<file path=ppt/theme/theme1.xml><?xml version="1.0" encoding="utf-8"?>
<a:theme xmlns:a="http://schemas.openxmlformats.org/drawingml/2006/main" name="51PPT模板网   www.51pptmoban.com">
  <a:themeElements>
    <a:clrScheme name="简历">
      <a:dk1>
        <a:srgbClr val="757070"/>
      </a:dk1>
      <a:lt1>
        <a:sysClr val="window" lastClr="FFFFFF"/>
      </a:lt1>
      <a:dk2>
        <a:srgbClr val="44546A"/>
      </a:dk2>
      <a:lt2>
        <a:srgbClr val="E7E6E6"/>
      </a:lt2>
      <a:accent1>
        <a:srgbClr val="FFBA07"/>
      </a:accent1>
      <a:accent2>
        <a:srgbClr val="2F4263"/>
      </a:accent2>
      <a:accent3>
        <a:srgbClr val="E8C1AB"/>
      </a:accent3>
      <a:accent4>
        <a:srgbClr val="2F4263"/>
      </a:accent4>
      <a:accent5>
        <a:srgbClr val="F7A066"/>
      </a:accent5>
      <a:accent6>
        <a:srgbClr val="6A87B8"/>
      </a:accent6>
      <a:hlink>
        <a:srgbClr val="0563C1"/>
      </a:hlink>
      <a:folHlink>
        <a:srgbClr val="954F72"/>
      </a:folHlink>
    </a:clrScheme>
    <a:fontScheme name="两种字体模板">
      <a:majorFont>
        <a:latin typeface="思源黑体 CN Heavy"/>
        <a:ea typeface="思源黑体 CN Heavy"/>
        <a:cs typeface=""/>
      </a:majorFont>
      <a:minorFont>
        <a:latin typeface="思源黑体 CN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3112</TotalTime>
  <Words>2001</Words>
  <Application>Microsoft Office PowerPoint</Application>
  <PresentationFormat>宽屏</PresentationFormat>
  <Paragraphs>330</Paragraphs>
  <Slides>32</Slides>
  <Notes>32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32</vt:i4>
      </vt:variant>
    </vt:vector>
  </HeadingPairs>
  <TitlesOfParts>
    <vt:vector size="45" baseType="lpstr">
      <vt:lpstr>BlinkMacSystemFont</vt:lpstr>
      <vt:lpstr>OPPOSans H</vt:lpstr>
      <vt:lpstr>阿里巴巴普惠体 B</vt:lpstr>
      <vt:lpstr>等线</vt:lpstr>
      <vt:lpstr>汉仪雅酷黑 45W</vt:lpstr>
      <vt:lpstr>思源黑体 CN Bold</vt:lpstr>
      <vt:lpstr>思源黑体 CN Heavy</vt:lpstr>
      <vt:lpstr>思源黑体 CN Light</vt:lpstr>
      <vt:lpstr>思源黑体 CN Medium</vt:lpstr>
      <vt:lpstr>Arial</vt:lpstr>
      <vt:lpstr>Segoe UI Light</vt:lpstr>
      <vt:lpstr>Wingdings</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橙色商务风个人简历ppt模板</dc:title>
  <dc:creator>杨小川</dc:creator>
  <cp:keywords>P界达人</cp:keywords>
  <dc:description>www.51pptmoban.com</dc:description>
  <cp:lastModifiedBy>Win user</cp:lastModifiedBy>
  <cp:revision>109</cp:revision>
  <dcterms:created xsi:type="dcterms:W3CDTF">2022-06-01T01:02:34Z</dcterms:created>
  <dcterms:modified xsi:type="dcterms:W3CDTF">2022-07-27T09:14:35Z</dcterms:modified>
</cp:coreProperties>
</file>