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3" r:id="rId5"/>
    <p:sldId id="267" r:id="rId6"/>
    <p:sldId id="270" r:id="rId7"/>
    <p:sldId id="274" r:id="rId8"/>
    <p:sldId id="276" r:id="rId9"/>
    <p:sldId id="277" r:id="rId10"/>
    <p:sldId id="285" r:id="rId11"/>
    <p:sldId id="286" r:id="rId12"/>
    <p:sldId id="287" r:id="rId13"/>
    <p:sldId id="1127" r:id="rId14"/>
    <p:sldId id="1128" r:id="rId15"/>
    <p:sldId id="112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" userDrawn="1">
          <p15:clr>
            <a:srgbClr val="A4A3A4"/>
          </p15:clr>
        </p15:guide>
        <p15:guide id="2" pos="257" userDrawn="1">
          <p15:clr>
            <a:srgbClr val="A4A3A4"/>
          </p15:clr>
        </p15:guide>
        <p15:guide id="3" orient="horz" pos="368" userDrawn="1">
          <p15:clr>
            <a:srgbClr val="A4A3A4"/>
          </p15:clr>
        </p15:guide>
        <p15:guide id="4" orient="horz" pos="3884" userDrawn="1">
          <p15:clr>
            <a:srgbClr val="A4A3A4"/>
          </p15:clr>
        </p15:guide>
        <p15:guide id="5" pos="7423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C8A5"/>
    <a:srgbClr val="F4E6C5"/>
    <a:srgbClr val="A23034"/>
    <a:srgbClr val="193155"/>
    <a:srgbClr val="BD4E4D"/>
    <a:srgbClr val="DBBF9E"/>
    <a:srgbClr val="684A22"/>
    <a:srgbClr val="EEDFCA"/>
    <a:srgbClr val="283C71"/>
    <a:srgbClr val="903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11" autoAdjust="0"/>
    <p:restoredTop sz="93759" autoAdjust="0"/>
  </p:normalViewPr>
  <p:slideViewPr>
    <p:cSldViewPr snapToGrid="0">
      <p:cViewPr>
        <p:scale>
          <a:sx n="75" d="100"/>
          <a:sy n="75" d="100"/>
        </p:scale>
        <p:origin x="1278" y="672"/>
      </p:cViewPr>
      <p:guideLst>
        <p:guide orient="horz" pos="187"/>
        <p:guide pos="257"/>
        <p:guide orient="horz" pos="368"/>
        <p:guide orient="horz" pos="3884"/>
        <p:guide pos="742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3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B2B-4015-9A30-A10674D1CC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B2B-4015-9A30-A10674D1CC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B2B-4015-9A30-A10674D1CC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B2B-4015-9A30-A10674D1CCEF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37-4FE5-87DA-1D357A6685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C5C-40CF-9C48-1537BAC3B6F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C5C-40CF-9C48-1537BAC3B6F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C5C-40CF-9C48-1537BAC3B6F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C5C-40CF-9C48-1537BAC3B6FB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37-4FE5-87DA-1D357A6685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江城知音体 500W" panose="020B0500000000000000" pitchFamily="34" charset="-122"/>
                <a:ea typeface="江城知音体 500W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江城知音体 500W" panose="020B0500000000000000" pitchFamily="34" charset="-122"/>
                <a:ea typeface="江城知音体 500W" panose="020B0500000000000000" pitchFamily="34" charset="-122"/>
              </a:defRPr>
            </a:lvl1pPr>
          </a:lstStyle>
          <a:p>
            <a:fld id="{9EDF9D08-6E0B-4218-B0C7-E1DDBBECDEB2}" type="datetimeFigureOut">
              <a:rPr lang="zh-CN" altLang="en-US" smtClean="0"/>
              <a:pPr/>
              <a:t>2022/8/4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江城知音体 500W" panose="020B0500000000000000" pitchFamily="34" charset="-122"/>
                <a:ea typeface="江城知音体 500W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江城知音体 500W" panose="020B0500000000000000" pitchFamily="34" charset="-122"/>
                <a:ea typeface="江城知音体 500W" panose="020B0500000000000000" pitchFamily="34" charset="-122"/>
              </a:defRPr>
            </a:lvl1pPr>
          </a:lstStyle>
          <a:p>
            <a:fld id="{F805C0F0-9370-4D5B-B00F-C40C9B90695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2835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江城知音体 500W" panose="020B0500000000000000" pitchFamily="34" charset="-122"/>
        <a:ea typeface="江城知音体 500W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江城知音体 500W" panose="020B0500000000000000" pitchFamily="34" charset="-122"/>
        <a:ea typeface="江城知音体 500W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江城知音体 500W" panose="020B0500000000000000" pitchFamily="34" charset="-122"/>
        <a:ea typeface="江城知音体 500W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江城知音体 500W" panose="020B0500000000000000" pitchFamily="34" charset="-122"/>
        <a:ea typeface="江城知音体 500W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江城知音体 500W" panose="020B0500000000000000" pitchFamily="34" charset="-122"/>
        <a:ea typeface="江城知音体 500W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32035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84542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79209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31395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15701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13927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2468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7773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8100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0873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830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540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87541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81277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05C0F0-9370-4D5B-B00F-C40C9B90695A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1808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版式">
    <p:bg>
      <p:bgPr>
        <a:solidFill>
          <a:srgbClr val="E2C8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17BF863-BA89-5417-5932-DFD5595CE582}"/>
              </a:ext>
            </a:extLst>
          </p:cNvPr>
          <p:cNvSpPr/>
          <p:nvPr userDrawn="1"/>
        </p:nvSpPr>
        <p:spPr>
          <a:xfrm>
            <a:off x="0" y="820614"/>
            <a:ext cx="12192000" cy="5336339"/>
          </a:xfrm>
          <a:prstGeom prst="rect">
            <a:avLst/>
          </a:prstGeom>
          <a:solidFill>
            <a:srgbClr val="1931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dirty="0">
              <a:latin typeface="江城知音体 500W" panose="020B0500000000000000" pitchFamily="34" charset="-122"/>
            </a:endParaRPr>
          </a:p>
        </p:txBody>
      </p:sp>
      <p:pic>
        <p:nvPicPr>
          <p:cNvPr id="2" name="图片 1" descr="树上的叶子&#10;&#10;中度可信度描述已自动生成">
            <a:extLst>
              <a:ext uri="{FF2B5EF4-FFF2-40B4-BE49-F238E27FC236}">
                <a16:creationId xmlns:a16="http://schemas.microsoft.com/office/drawing/2014/main" id="{69D080A4-52B2-D36B-5B70-88F694A408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CC3B93E-DAAF-2B94-01BE-061786A40F0F}"/>
              </a:ext>
            </a:extLst>
          </p:cNvPr>
          <p:cNvCxnSpPr>
            <a:cxnSpLocks/>
          </p:cNvCxnSpPr>
          <p:nvPr userDrawn="1"/>
        </p:nvCxnSpPr>
        <p:spPr>
          <a:xfrm>
            <a:off x="0" y="328246"/>
            <a:ext cx="12192000" cy="0"/>
          </a:xfrm>
          <a:prstGeom prst="line">
            <a:avLst/>
          </a:prstGeom>
          <a:ln w="66675">
            <a:solidFill>
              <a:srgbClr val="1931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102FCBF-6089-BED5-6A6C-9BF24BE4571C}"/>
              </a:ext>
            </a:extLst>
          </p:cNvPr>
          <p:cNvCxnSpPr>
            <a:cxnSpLocks/>
          </p:cNvCxnSpPr>
          <p:nvPr userDrawn="1"/>
        </p:nvCxnSpPr>
        <p:spPr>
          <a:xfrm>
            <a:off x="0" y="6529754"/>
            <a:ext cx="12192000" cy="0"/>
          </a:xfrm>
          <a:prstGeom prst="line">
            <a:avLst/>
          </a:prstGeom>
          <a:ln w="66675">
            <a:solidFill>
              <a:srgbClr val="1931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94CB73B-83E4-A573-2FB1-C918C928F8CC}"/>
              </a:ext>
            </a:extLst>
          </p:cNvPr>
          <p:cNvSpPr/>
          <p:nvPr userDrawn="1"/>
        </p:nvSpPr>
        <p:spPr>
          <a:xfrm>
            <a:off x="1531620" y="1320605"/>
            <a:ext cx="9128760" cy="3016933"/>
          </a:xfrm>
          <a:prstGeom prst="roundRect">
            <a:avLst>
              <a:gd name="adj" fmla="val 7493"/>
            </a:avLst>
          </a:prstGeom>
          <a:noFill/>
          <a:ln w="50800"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C638C35-A483-ED56-4E78-095F81EBFFEB}"/>
              </a:ext>
            </a:extLst>
          </p:cNvPr>
          <p:cNvSpPr/>
          <p:nvPr userDrawn="1"/>
        </p:nvSpPr>
        <p:spPr>
          <a:xfrm>
            <a:off x="3589266" y="3764674"/>
            <a:ext cx="5013469" cy="1350680"/>
          </a:xfrm>
          <a:custGeom>
            <a:avLst/>
            <a:gdLst>
              <a:gd name="connsiteX0" fmla="*/ 675340 w 5013469"/>
              <a:gd name="connsiteY0" fmla="*/ 0 h 1350680"/>
              <a:gd name="connsiteX1" fmla="*/ 1052929 w 5013469"/>
              <a:gd name="connsiteY1" fmla="*/ 115338 h 1350680"/>
              <a:gd name="connsiteX2" fmla="*/ 1133188 w 5013469"/>
              <a:gd name="connsiteY2" fmla="*/ 181558 h 1350680"/>
              <a:gd name="connsiteX3" fmla="*/ 1213448 w 5013469"/>
              <a:gd name="connsiteY3" fmla="*/ 115338 h 1350680"/>
              <a:gd name="connsiteX4" fmla="*/ 1591037 w 5013469"/>
              <a:gd name="connsiteY4" fmla="*/ 0 h 1350680"/>
              <a:gd name="connsiteX5" fmla="*/ 1968626 w 5013469"/>
              <a:gd name="connsiteY5" fmla="*/ 115338 h 1350680"/>
              <a:gd name="connsiteX6" fmla="*/ 2048885 w 5013469"/>
              <a:gd name="connsiteY6" fmla="*/ 181558 h 1350680"/>
              <a:gd name="connsiteX7" fmla="*/ 2129145 w 5013469"/>
              <a:gd name="connsiteY7" fmla="*/ 115338 h 1350680"/>
              <a:gd name="connsiteX8" fmla="*/ 2506734 w 5013469"/>
              <a:gd name="connsiteY8" fmla="*/ 0 h 1350680"/>
              <a:gd name="connsiteX9" fmla="*/ 2884323 w 5013469"/>
              <a:gd name="connsiteY9" fmla="*/ 115338 h 1350680"/>
              <a:gd name="connsiteX10" fmla="*/ 2964582 w 5013469"/>
              <a:gd name="connsiteY10" fmla="*/ 181558 h 1350680"/>
              <a:gd name="connsiteX11" fmla="*/ 3044842 w 5013469"/>
              <a:gd name="connsiteY11" fmla="*/ 115338 h 1350680"/>
              <a:gd name="connsiteX12" fmla="*/ 3422431 w 5013469"/>
              <a:gd name="connsiteY12" fmla="*/ 0 h 1350680"/>
              <a:gd name="connsiteX13" fmla="*/ 3800020 w 5013469"/>
              <a:gd name="connsiteY13" fmla="*/ 115338 h 1350680"/>
              <a:gd name="connsiteX14" fmla="*/ 3880280 w 5013469"/>
              <a:gd name="connsiteY14" fmla="*/ 181558 h 1350680"/>
              <a:gd name="connsiteX15" fmla="*/ 3960540 w 5013469"/>
              <a:gd name="connsiteY15" fmla="*/ 115338 h 1350680"/>
              <a:gd name="connsiteX16" fmla="*/ 4338129 w 5013469"/>
              <a:gd name="connsiteY16" fmla="*/ 0 h 1350680"/>
              <a:gd name="connsiteX17" fmla="*/ 5013469 w 5013469"/>
              <a:gd name="connsiteY17" fmla="*/ 675340 h 1350680"/>
              <a:gd name="connsiteX18" fmla="*/ 4338129 w 5013469"/>
              <a:gd name="connsiteY18" fmla="*/ 1350680 h 1350680"/>
              <a:gd name="connsiteX19" fmla="*/ 3960540 w 5013469"/>
              <a:gd name="connsiteY19" fmla="*/ 1235343 h 1350680"/>
              <a:gd name="connsiteX20" fmla="*/ 3880280 w 5013469"/>
              <a:gd name="connsiteY20" fmla="*/ 1169122 h 1350680"/>
              <a:gd name="connsiteX21" fmla="*/ 3800020 w 5013469"/>
              <a:gd name="connsiteY21" fmla="*/ 1235343 h 1350680"/>
              <a:gd name="connsiteX22" fmla="*/ 3422431 w 5013469"/>
              <a:gd name="connsiteY22" fmla="*/ 1350680 h 1350680"/>
              <a:gd name="connsiteX23" fmla="*/ 3044842 w 5013469"/>
              <a:gd name="connsiteY23" fmla="*/ 1235343 h 1350680"/>
              <a:gd name="connsiteX24" fmla="*/ 2964582 w 5013469"/>
              <a:gd name="connsiteY24" fmla="*/ 1169122 h 1350680"/>
              <a:gd name="connsiteX25" fmla="*/ 2884323 w 5013469"/>
              <a:gd name="connsiteY25" fmla="*/ 1235343 h 1350680"/>
              <a:gd name="connsiteX26" fmla="*/ 2506734 w 5013469"/>
              <a:gd name="connsiteY26" fmla="*/ 1350680 h 1350680"/>
              <a:gd name="connsiteX27" fmla="*/ 2129145 w 5013469"/>
              <a:gd name="connsiteY27" fmla="*/ 1235343 h 1350680"/>
              <a:gd name="connsiteX28" fmla="*/ 2048885 w 5013469"/>
              <a:gd name="connsiteY28" fmla="*/ 1169122 h 1350680"/>
              <a:gd name="connsiteX29" fmla="*/ 1968626 w 5013469"/>
              <a:gd name="connsiteY29" fmla="*/ 1235343 h 1350680"/>
              <a:gd name="connsiteX30" fmla="*/ 1591037 w 5013469"/>
              <a:gd name="connsiteY30" fmla="*/ 1350680 h 1350680"/>
              <a:gd name="connsiteX31" fmla="*/ 1213448 w 5013469"/>
              <a:gd name="connsiteY31" fmla="*/ 1235343 h 1350680"/>
              <a:gd name="connsiteX32" fmla="*/ 1133188 w 5013469"/>
              <a:gd name="connsiteY32" fmla="*/ 1169122 h 1350680"/>
              <a:gd name="connsiteX33" fmla="*/ 1052929 w 5013469"/>
              <a:gd name="connsiteY33" fmla="*/ 1235343 h 1350680"/>
              <a:gd name="connsiteX34" fmla="*/ 675340 w 5013469"/>
              <a:gd name="connsiteY34" fmla="*/ 1350680 h 1350680"/>
              <a:gd name="connsiteX35" fmla="*/ 0 w 5013469"/>
              <a:gd name="connsiteY35" fmla="*/ 675340 h 1350680"/>
              <a:gd name="connsiteX36" fmla="*/ 675340 w 5013469"/>
              <a:gd name="connsiteY36" fmla="*/ 0 h 1350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013469" h="1350680">
                <a:moveTo>
                  <a:pt x="675340" y="0"/>
                </a:moveTo>
                <a:cubicBezTo>
                  <a:pt x="815207" y="0"/>
                  <a:pt x="945144" y="42520"/>
                  <a:pt x="1052929" y="115338"/>
                </a:cubicBezTo>
                <a:lnTo>
                  <a:pt x="1133188" y="181558"/>
                </a:lnTo>
                <a:lnTo>
                  <a:pt x="1213448" y="115338"/>
                </a:lnTo>
                <a:cubicBezTo>
                  <a:pt x="1321233" y="42520"/>
                  <a:pt x="1451169" y="0"/>
                  <a:pt x="1591037" y="0"/>
                </a:cubicBezTo>
                <a:cubicBezTo>
                  <a:pt x="1730904" y="0"/>
                  <a:pt x="1860841" y="42520"/>
                  <a:pt x="1968626" y="115338"/>
                </a:cubicBezTo>
                <a:lnTo>
                  <a:pt x="2048885" y="181558"/>
                </a:lnTo>
                <a:lnTo>
                  <a:pt x="2129145" y="115338"/>
                </a:lnTo>
                <a:cubicBezTo>
                  <a:pt x="2236930" y="42520"/>
                  <a:pt x="2366866" y="0"/>
                  <a:pt x="2506734" y="0"/>
                </a:cubicBezTo>
                <a:cubicBezTo>
                  <a:pt x="2646601" y="0"/>
                  <a:pt x="2776538" y="42520"/>
                  <a:pt x="2884323" y="115338"/>
                </a:cubicBezTo>
                <a:lnTo>
                  <a:pt x="2964582" y="181558"/>
                </a:lnTo>
                <a:lnTo>
                  <a:pt x="3044842" y="115338"/>
                </a:lnTo>
                <a:cubicBezTo>
                  <a:pt x="3152627" y="42520"/>
                  <a:pt x="3282563" y="0"/>
                  <a:pt x="3422431" y="0"/>
                </a:cubicBezTo>
                <a:cubicBezTo>
                  <a:pt x="3562298" y="0"/>
                  <a:pt x="3692235" y="42520"/>
                  <a:pt x="3800020" y="115338"/>
                </a:cubicBezTo>
                <a:lnTo>
                  <a:pt x="3880280" y="181558"/>
                </a:lnTo>
                <a:lnTo>
                  <a:pt x="3960540" y="115338"/>
                </a:lnTo>
                <a:cubicBezTo>
                  <a:pt x="4068325" y="42520"/>
                  <a:pt x="4198262" y="0"/>
                  <a:pt x="4338129" y="0"/>
                </a:cubicBezTo>
                <a:cubicBezTo>
                  <a:pt x="4711109" y="0"/>
                  <a:pt x="5013469" y="302360"/>
                  <a:pt x="5013469" y="675340"/>
                </a:cubicBezTo>
                <a:cubicBezTo>
                  <a:pt x="5013469" y="1048320"/>
                  <a:pt x="4711109" y="1350680"/>
                  <a:pt x="4338129" y="1350680"/>
                </a:cubicBezTo>
                <a:cubicBezTo>
                  <a:pt x="4198262" y="1350680"/>
                  <a:pt x="4068325" y="1308161"/>
                  <a:pt x="3960540" y="1235343"/>
                </a:cubicBezTo>
                <a:lnTo>
                  <a:pt x="3880280" y="1169122"/>
                </a:lnTo>
                <a:lnTo>
                  <a:pt x="3800020" y="1235343"/>
                </a:lnTo>
                <a:cubicBezTo>
                  <a:pt x="3692235" y="1308161"/>
                  <a:pt x="3562298" y="1350680"/>
                  <a:pt x="3422431" y="1350680"/>
                </a:cubicBezTo>
                <a:cubicBezTo>
                  <a:pt x="3282563" y="1350680"/>
                  <a:pt x="3152627" y="1308161"/>
                  <a:pt x="3044842" y="1235343"/>
                </a:cubicBezTo>
                <a:lnTo>
                  <a:pt x="2964582" y="1169122"/>
                </a:lnTo>
                <a:lnTo>
                  <a:pt x="2884323" y="1235343"/>
                </a:lnTo>
                <a:cubicBezTo>
                  <a:pt x="2776538" y="1308161"/>
                  <a:pt x="2646601" y="1350680"/>
                  <a:pt x="2506734" y="1350680"/>
                </a:cubicBezTo>
                <a:cubicBezTo>
                  <a:pt x="2366866" y="1350680"/>
                  <a:pt x="2236930" y="1308161"/>
                  <a:pt x="2129145" y="1235343"/>
                </a:cubicBezTo>
                <a:lnTo>
                  <a:pt x="2048885" y="1169122"/>
                </a:lnTo>
                <a:lnTo>
                  <a:pt x="1968626" y="1235343"/>
                </a:lnTo>
                <a:cubicBezTo>
                  <a:pt x="1860841" y="1308161"/>
                  <a:pt x="1730904" y="1350680"/>
                  <a:pt x="1591037" y="1350680"/>
                </a:cubicBezTo>
                <a:cubicBezTo>
                  <a:pt x="1451169" y="1350680"/>
                  <a:pt x="1321233" y="1308161"/>
                  <a:pt x="1213448" y="1235343"/>
                </a:cubicBezTo>
                <a:lnTo>
                  <a:pt x="1133188" y="1169122"/>
                </a:lnTo>
                <a:lnTo>
                  <a:pt x="1052929" y="1235343"/>
                </a:lnTo>
                <a:cubicBezTo>
                  <a:pt x="945144" y="1308161"/>
                  <a:pt x="815207" y="1350680"/>
                  <a:pt x="675340" y="1350680"/>
                </a:cubicBezTo>
                <a:cubicBezTo>
                  <a:pt x="302360" y="1350680"/>
                  <a:pt x="0" y="1048320"/>
                  <a:pt x="0" y="675340"/>
                </a:cubicBezTo>
                <a:cubicBezTo>
                  <a:pt x="0" y="302360"/>
                  <a:pt x="302360" y="0"/>
                  <a:pt x="675340" y="0"/>
                </a:cubicBezTo>
                <a:close/>
              </a:path>
            </a:pathLst>
          </a:custGeom>
          <a:solidFill>
            <a:srgbClr val="193155"/>
          </a:solidFill>
          <a:ln w="50800"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A9703DE-9746-145A-7224-5FC0F1317371}"/>
              </a:ext>
            </a:extLst>
          </p:cNvPr>
          <p:cNvSpPr/>
          <p:nvPr userDrawn="1"/>
        </p:nvSpPr>
        <p:spPr>
          <a:xfrm>
            <a:off x="3703988" y="3879396"/>
            <a:ext cx="4784025" cy="1121236"/>
          </a:xfrm>
          <a:custGeom>
            <a:avLst/>
            <a:gdLst>
              <a:gd name="connsiteX0" fmla="*/ 560618 w 4784025"/>
              <a:gd name="connsiteY0" fmla="*/ 0 h 1121236"/>
              <a:gd name="connsiteX1" fmla="*/ 957035 w 4784025"/>
              <a:gd name="connsiteY1" fmla="*/ 164201 h 1121236"/>
              <a:gd name="connsiteX2" fmla="*/ 1018466 w 4784025"/>
              <a:gd name="connsiteY2" fmla="*/ 238657 h 1121236"/>
              <a:gd name="connsiteX3" fmla="*/ 1079898 w 4784025"/>
              <a:gd name="connsiteY3" fmla="*/ 164201 h 1121236"/>
              <a:gd name="connsiteX4" fmla="*/ 1476315 w 4784025"/>
              <a:gd name="connsiteY4" fmla="*/ 0 h 1121236"/>
              <a:gd name="connsiteX5" fmla="*/ 1872732 w 4784025"/>
              <a:gd name="connsiteY5" fmla="*/ 164201 h 1121236"/>
              <a:gd name="connsiteX6" fmla="*/ 1934163 w 4784025"/>
              <a:gd name="connsiteY6" fmla="*/ 238657 h 1121236"/>
              <a:gd name="connsiteX7" fmla="*/ 1995595 w 4784025"/>
              <a:gd name="connsiteY7" fmla="*/ 164201 h 1121236"/>
              <a:gd name="connsiteX8" fmla="*/ 2392012 w 4784025"/>
              <a:gd name="connsiteY8" fmla="*/ 0 h 1121236"/>
              <a:gd name="connsiteX9" fmla="*/ 2788429 w 4784025"/>
              <a:gd name="connsiteY9" fmla="*/ 164201 h 1121236"/>
              <a:gd name="connsiteX10" fmla="*/ 2849860 w 4784025"/>
              <a:gd name="connsiteY10" fmla="*/ 238657 h 1121236"/>
              <a:gd name="connsiteX11" fmla="*/ 2911292 w 4784025"/>
              <a:gd name="connsiteY11" fmla="*/ 164201 h 1121236"/>
              <a:gd name="connsiteX12" fmla="*/ 3307709 w 4784025"/>
              <a:gd name="connsiteY12" fmla="*/ 0 h 1121236"/>
              <a:gd name="connsiteX13" fmla="*/ 3704126 w 4784025"/>
              <a:gd name="connsiteY13" fmla="*/ 164201 h 1121236"/>
              <a:gd name="connsiteX14" fmla="*/ 3765558 w 4784025"/>
              <a:gd name="connsiteY14" fmla="*/ 238658 h 1121236"/>
              <a:gd name="connsiteX15" fmla="*/ 3826990 w 4784025"/>
              <a:gd name="connsiteY15" fmla="*/ 164201 h 1121236"/>
              <a:gd name="connsiteX16" fmla="*/ 4223407 w 4784025"/>
              <a:gd name="connsiteY16" fmla="*/ 0 h 1121236"/>
              <a:gd name="connsiteX17" fmla="*/ 4784025 w 4784025"/>
              <a:gd name="connsiteY17" fmla="*/ 560618 h 1121236"/>
              <a:gd name="connsiteX18" fmla="*/ 4223407 w 4784025"/>
              <a:gd name="connsiteY18" fmla="*/ 1121236 h 1121236"/>
              <a:gd name="connsiteX19" fmla="*/ 3826990 w 4784025"/>
              <a:gd name="connsiteY19" fmla="*/ 957035 h 1121236"/>
              <a:gd name="connsiteX20" fmla="*/ 3765558 w 4784025"/>
              <a:gd name="connsiteY20" fmla="*/ 882579 h 1121236"/>
              <a:gd name="connsiteX21" fmla="*/ 3704126 w 4784025"/>
              <a:gd name="connsiteY21" fmla="*/ 957035 h 1121236"/>
              <a:gd name="connsiteX22" fmla="*/ 3307709 w 4784025"/>
              <a:gd name="connsiteY22" fmla="*/ 1121236 h 1121236"/>
              <a:gd name="connsiteX23" fmla="*/ 2911292 w 4784025"/>
              <a:gd name="connsiteY23" fmla="*/ 957035 h 1121236"/>
              <a:gd name="connsiteX24" fmla="*/ 2849860 w 4784025"/>
              <a:gd name="connsiteY24" fmla="*/ 882579 h 1121236"/>
              <a:gd name="connsiteX25" fmla="*/ 2788429 w 4784025"/>
              <a:gd name="connsiteY25" fmla="*/ 957035 h 1121236"/>
              <a:gd name="connsiteX26" fmla="*/ 2392012 w 4784025"/>
              <a:gd name="connsiteY26" fmla="*/ 1121236 h 1121236"/>
              <a:gd name="connsiteX27" fmla="*/ 1995595 w 4784025"/>
              <a:gd name="connsiteY27" fmla="*/ 957035 h 1121236"/>
              <a:gd name="connsiteX28" fmla="*/ 1934163 w 4784025"/>
              <a:gd name="connsiteY28" fmla="*/ 882579 h 1121236"/>
              <a:gd name="connsiteX29" fmla="*/ 1872732 w 4784025"/>
              <a:gd name="connsiteY29" fmla="*/ 957035 h 1121236"/>
              <a:gd name="connsiteX30" fmla="*/ 1476315 w 4784025"/>
              <a:gd name="connsiteY30" fmla="*/ 1121236 h 1121236"/>
              <a:gd name="connsiteX31" fmla="*/ 1079898 w 4784025"/>
              <a:gd name="connsiteY31" fmla="*/ 957035 h 1121236"/>
              <a:gd name="connsiteX32" fmla="*/ 1018466 w 4784025"/>
              <a:gd name="connsiteY32" fmla="*/ 882579 h 1121236"/>
              <a:gd name="connsiteX33" fmla="*/ 957035 w 4784025"/>
              <a:gd name="connsiteY33" fmla="*/ 957035 h 1121236"/>
              <a:gd name="connsiteX34" fmla="*/ 560618 w 4784025"/>
              <a:gd name="connsiteY34" fmla="*/ 1121236 h 1121236"/>
              <a:gd name="connsiteX35" fmla="*/ 0 w 4784025"/>
              <a:gd name="connsiteY35" fmla="*/ 560618 h 1121236"/>
              <a:gd name="connsiteX36" fmla="*/ 560618 w 4784025"/>
              <a:gd name="connsiteY36" fmla="*/ 0 h 1121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784025" h="1121236">
                <a:moveTo>
                  <a:pt x="560618" y="0"/>
                </a:moveTo>
                <a:cubicBezTo>
                  <a:pt x="715428" y="0"/>
                  <a:pt x="855583" y="62749"/>
                  <a:pt x="957035" y="164201"/>
                </a:cubicBezTo>
                <a:lnTo>
                  <a:pt x="1018466" y="238657"/>
                </a:lnTo>
                <a:lnTo>
                  <a:pt x="1079898" y="164201"/>
                </a:lnTo>
                <a:cubicBezTo>
                  <a:pt x="1181350" y="62749"/>
                  <a:pt x="1321504" y="0"/>
                  <a:pt x="1476315" y="0"/>
                </a:cubicBezTo>
                <a:cubicBezTo>
                  <a:pt x="1631125" y="0"/>
                  <a:pt x="1771280" y="62749"/>
                  <a:pt x="1872732" y="164201"/>
                </a:cubicBezTo>
                <a:lnTo>
                  <a:pt x="1934163" y="238657"/>
                </a:lnTo>
                <a:lnTo>
                  <a:pt x="1995595" y="164201"/>
                </a:lnTo>
                <a:cubicBezTo>
                  <a:pt x="2097047" y="62749"/>
                  <a:pt x="2237201" y="0"/>
                  <a:pt x="2392012" y="0"/>
                </a:cubicBezTo>
                <a:cubicBezTo>
                  <a:pt x="2546822" y="0"/>
                  <a:pt x="2686977" y="62749"/>
                  <a:pt x="2788429" y="164201"/>
                </a:cubicBezTo>
                <a:lnTo>
                  <a:pt x="2849860" y="238657"/>
                </a:lnTo>
                <a:lnTo>
                  <a:pt x="2911292" y="164201"/>
                </a:lnTo>
                <a:cubicBezTo>
                  <a:pt x="3012744" y="62749"/>
                  <a:pt x="3152898" y="0"/>
                  <a:pt x="3307709" y="0"/>
                </a:cubicBezTo>
                <a:cubicBezTo>
                  <a:pt x="3462519" y="0"/>
                  <a:pt x="3602674" y="62749"/>
                  <a:pt x="3704126" y="164201"/>
                </a:cubicBezTo>
                <a:lnTo>
                  <a:pt x="3765558" y="238658"/>
                </a:lnTo>
                <a:lnTo>
                  <a:pt x="3826990" y="164201"/>
                </a:lnTo>
                <a:cubicBezTo>
                  <a:pt x="3928442" y="62749"/>
                  <a:pt x="4068597" y="0"/>
                  <a:pt x="4223407" y="0"/>
                </a:cubicBezTo>
                <a:cubicBezTo>
                  <a:pt x="4533028" y="0"/>
                  <a:pt x="4784025" y="250997"/>
                  <a:pt x="4784025" y="560618"/>
                </a:cubicBezTo>
                <a:cubicBezTo>
                  <a:pt x="4784025" y="870239"/>
                  <a:pt x="4533028" y="1121236"/>
                  <a:pt x="4223407" y="1121236"/>
                </a:cubicBezTo>
                <a:cubicBezTo>
                  <a:pt x="4068597" y="1121236"/>
                  <a:pt x="3928442" y="1058487"/>
                  <a:pt x="3826990" y="957035"/>
                </a:cubicBezTo>
                <a:lnTo>
                  <a:pt x="3765558" y="882579"/>
                </a:lnTo>
                <a:lnTo>
                  <a:pt x="3704126" y="957035"/>
                </a:lnTo>
                <a:cubicBezTo>
                  <a:pt x="3602674" y="1058487"/>
                  <a:pt x="3462519" y="1121236"/>
                  <a:pt x="3307709" y="1121236"/>
                </a:cubicBezTo>
                <a:cubicBezTo>
                  <a:pt x="3152898" y="1121236"/>
                  <a:pt x="3012744" y="1058487"/>
                  <a:pt x="2911292" y="957035"/>
                </a:cubicBezTo>
                <a:lnTo>
                  <a:pt x="2849860" y="882579"/>
                </a:lnTo>
                <a:lnTo>
                  <a:pt x="2788429" y="957035"/>
                </a:lnTo>
                <a:cubicBezTo>
                  <a:pt x="2686977" y="1058487"/>
                  <a:pt x="2546822" y="1121236"/>
                  <a:pt x="2392012" y="1121236"/>
                </a:cubicBezTo>
                <a:cubicBezTo>
                  <a:pt x="2237201" y="1121236"/>
                  <a:pt x="2097047" y="1058487"/>
                  <a:pt x="1995595" y="957035"/>
                </a:cubicBezTo>
                <a:lnTo>
                  <a:pt x="1934163" y="882579"/>
                </a:lnTo>
                <a:lnTo>
                  <a:pt x="1872732" y="957035"/>
                </a:lnTo>
                <a:cubicBezTo>
                  <a:pt x="1771280" y="1058487"/>
                  <a:pt x="1631125" y="1121236"/>
                  <a:pt x="1476315" y="1121236"/>
                </a:cubicBezTo>
                <a:cubicBezTo>
                  <a:pt x="1321504" y="1121236"/>
                  <a:pt x="1181350" y="1058487"/>
                  <a:pt x="1079898" y="957035"/>
                </a:cubicBezTo>
                <a:lnTo>
                  <a:pt x="1018466" y="882579"/>
                </a:lnTo>
                <a:lnTo>
                  <a:pt x="957035" y="957035"/>
                </a:lnTo>
                <a:cubicBezTo>
                  <a:pt x="855583" y="1058487"/>
                  <a:pt x="715428" y="1121236"/>
                  <a:pt x="560618" y="1121236"/>
                </a:cubicBezTo>
                <a:cubicBezTo>
                  <a:pt x="250997" y="1121236"/>
                  <a:pt x="0" y="870239"/>
                  <a:pt x="0" y="560618"/>
                </a:cubicBezTo>
                <a:cubicBezTo>
                  <a:pt x="0" y="250997"/>
                  <a:pt x="250997" y="0"/>
                  <a:pt x="560618" y="0"/>
                </a:cubicBezTo>
                <a:close/>
              </a:path>
            </a:pathLst>
          </a:custGeom>
          <a:solidFill>
            <a:srgbClr val="A2303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A8DBFF3-D90D-542B-2B10-EE185AA26D8F}"/>
              </a:ext>
            </a:extLst>
          </p:cNvPr>
          <p:cNvCxnSpPr>
            <a:cxnSpLocks/>
          </p:cNvCxnSpPr>
          <p:nvPr userDrawn="1"/>
        </p:nvCxnSpPr>
        <p:spPr>
          <a:xfrm>
            <a:off x="959811" y="1534574"/>
            <a:ext cx="0" cy="2588995"/>
          </a:xfrm>
          <a:prstGeom prst="line">
            <a:avLst/>
          </a:prstGeom>
          <a:ln w="69850" cap="rnd">
            <a:solidFill>
              <a:srgbClr val="E2C8A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420EB61-86D9-0B14-8CD8-F9DB747CE88B}"/>
              </a:ext>
            </a:extLst>
          </p:cNvPr>
          <p:cNvCxnSpPr>
            <a:cxnSpLocks/>
          </p:cNvCxnSpPr>
          <p:nvPr userDrawn="1"/>
        </p:nvCxnSpPr>
        <p:spPr>
          <a:xfrm>
            <a:off x="11232189" y="1534574"/>
            <a:ext cx="0" cy="2588995"/>
          </a:xfrm>
          <a:prstGeom prst="line">
            <a:avLst/>
          </a:prstGeom>
          <a:ln w="69850" cap="rnd">
            <a:solidFill>
              <a:srgbClr val="E2C8A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BEAD221-5BDD-51F7-E2BB-0496B943E95C}"/>
              </a:ext>
            </a:extLst>
          </p:cNvPr>
          <p:cNvSpPr/>
          <p:nvPr/>
        </p:nvSpPr>
        <p:spPr>
          <a:xfrm rot="5400000" flipV="1">
            <a:off x="2031290" y="5413575"/>
            <a:ext cx="544043" cy="247640"/>
          </a:xfrm>
          <a:custGeom>
            <a:avLst/>
            <a:gdLst>
              <a:gd name="connsiteX0" fmla="*/ 0 w 2023869"/>
              <a:gd name="connsiteY0" fmla="*/ 6835 h 921235"/>
              <a:gd name="connsiteX1" fmla="*/ 747019 w 2023869"/>
              <a:gd name="connsiteY1" fmla="*/ 921235 h 921235"/>
              <a:gd name="connsiteX2" fmla="*/ 1216152 w 2023869"/>
              <a:gd name="connsiteY2" fmla="*/ 921235 h 921235"/>
              <a:gd name="connsiteX3" fmla="*/ 1210568 w 2023869"/>
              <a:gd name="connsiteY3" fmla="*/ 914400 h 921235"/>
              <a:gd name="connsiteX4" fmla="*/ 1276850 w 2023869"/>
              <a:gd name="connsiteY4" fmla="*/ 914400 h 921235"/>
              <a:gd name="connsiteX5" fmla="*/ 2023869 w 2023869"/>
              <a:gd name="connsiteY5" fmla="*/ 0 h 921235"/>
              <a:gd name="connsiteX6" fmla="*/ 1554736 w 2023869"/>
              <a:gd name="connsiteY6" fmla="*/ 0 h 921235"/>
              <a:gd name="connsiteX7" fmla="*/ 1009143 w 2023869"/>
              <a:gd name="connsiteY7" fmla="*/ 667842 h 921235"/>
              <a:gd name="connsiteX8" fmla="*/ 469133 w 2023869"/>
              <a:gd name="connsiteY8" fmla="*/ 6835 h 92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3869" h="921235">
                <a:moveTo>
                  <a:pt x="0" y="6835"/>
                </a:moveTo>
                <a:lnTo>
                  <a:pt x="747019" y="921235"/>
                </a:lnTo>
                <a:lnTo>
                  <a:pt x="1216152" y="921235"/>
                </a:lnTo>
                <a:lnTo>
                  <a:pt x="1210568" y="914400"/>
                </a:lnTo>
                <a:lnTo>
                  <a:pt x="1276850" y="914400"/>
                </a:lnTo>
                <a:lnTo>
                  <a:pt x="2023869" y="0"/>
                </a:lnTo>
                <a:lnTo>
                  <a:pt x="1554736" y="0"/>
                </a:lnTo>
                <a:lnTo>
                  <a:pt x="1009143" y="667842"/>
                </a:lnTo>
                <a:lnTo>
                  <a:pt x="469133" y="6835"/>
                </a:lnTo>
                <a:close/>
              </a:path>
            </a:pathLst>
          </a:custGeom>
          <a:solidFill>
            <a:srgbClr val="A23034"/>
          </a:solidFill>
          <a:ln w="9525"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411CD52-C02F-18B3-5027-B43186C89136}"/>
              </a:ext>
            </a:extLst>
          </p:cNvPr>
          <p:cNvSpPr/>
          <p:nvPr/>
        </p:nvSpPr>
        <p:spPr>
          <a:xfrm rot="5400000" flipV="1">
            <a:off x="2387031" y="5413575"/>
            <a:ext cx="544043" cy="247640"/>
          </a:xfrm>
          <a:custGeom>
            <a:avLst/>
            <a:gdLst>
              <a:gd name="connsiteX0" fmla="*/ 0 w 2023869"/>
              <a:gd name="connsiteY0" fmla="*/ 6835 h 921235"/>
              <a:gd name="connsiteX1" fmla="*/ 747019 w 2023869"/>
              <a:gd name="connsiteY1" fmla="*/ 921235 h 921235"/>
              <a:gd name="connsiteX2" fmla="*/ 1216152 w 2023869"/>
              <a:gd name="connsiteY2" fmla="*/ 921235 h 921235"/>
              <a:gd name="connsiteX3" fmla="*/ 1210568 w 2023869"/>
              <a:gd name="connsiteY3" fmla="*/ 914400 h 921235"/>
              <a:gd name="connsiteX4" fmla="*/ 1276850 w 2023869"/>
              <a:gd name="connsiteY4" fmla="*/ 914400 h 921235"/>
              <a:gd name="connsiteX5" fmla="*/ 2023869 w 2023869"/>
              <a:gd name="connsiteY5" fmla="*/ 0 h 921235"/>
              <a:gd name="connsiteX6" fmla="*/ 1554736 w 2023869"/>
              <a:gd name="connsiteY6" fmla="*/ 0 h 921235"/>
              <a:gd name="connsiteX7" fmla="*/ 1009143 w 2023869"/>
              <a:gd name="connsiteY7" fmla="*/ 667842 h 921235"/>
              <a:gd name="connsiteX8" fmla="*/ 469133 w 2023869"/>
              <a:gd name="connsiteY8" fmla="*/ 6835 h 92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3869" h="921235">
                <a:moveTo>
                  <a:pt x="0" y="6835"/>
                </a:moveTo>
                <a:lnTo>
                  <a:pt x="747019" y="921235"/>
                </a:lnTo>
                <a:lnTo>
                  <a:pt x="1216152" y="921235"/>
                </a:lnTo>
                <a:lnTo>
                  <a:pt x="1210568" y="914400"/>
                </a:lnTo>
                <a:lnTo>
                  <a:pt x="1276850" y="914400"/>
                </a:lnTo>
                <a:lnTo>
                  <a:pt x="2023869" y="0"/>
                </a:lnTo>
                <a:lnTo>
                  <a:pt x="1554736" y="0"/>
                </a:lnTo>
                <a:lnTo>
                  <a:pt x="1009143" y="667842"/>
                </a:lnTo>
                <a:lnTo>
                  <a:pt x="469133" y="6835"/>
                </a:lnTo>
                <a:close/>
              </a:path>
            </a:pathLst>
          </a:custGeom>
          <a:solidFill>
            <a:srgbClr val="A23034"/>
          </a:solidFill>
          <a:ln w="9525"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DB1F4CB-6128-5A77-DFA4-44AD5D36F1B9}"/>
              </a:ext>
            </a:extLst>
          </p:cNvPr>
          <p:cNvSpPr/>
          <p:nvPr/>
        </p:nvSpPr>
        <p:spPr>
          <a:xfrm rot="5400000" flipV="1">
            <a:off x="2742772" y="5413575"/>
            <a:ext cx="544043" cy="247640"/>
          </a:xfrm>
          <a:custGeom>
            <a:avLst/>
            <a:gdLst>
              <a:gd name="connsiteX0" fmla="*/ 0 w 2023869"/>
              <a:gd name="connsiteY0" fmla="*/ 6835 h 921235"/>
              <a:gd name="connsiteX1" fmla="*/ 747019 w 2023869"/>
              <a:gd name="connsiteY1" fmla="*/ 921235 h 921235"/>
              <a:gd name="connsiteX2" fmla="*/ 1216152 w 2023869"/>
              <a:gd name="connsiteY2" fmla="*/ 921235 h 921235"/>
              <a:gd name="connsiteX3" fmla="*/ 1210568 w 2023869"/>
              <a:gd name="connsiteY3" fmla="*/ 914400 h 921235"/>
              <a:gd name="connsiteX4" fmla="*/ 1276850 w 2023869"/>
              <a:gd name="connsiteY4" fmla="*/ 914400 h 921235"/>
              <a:gd name="connsiteX5" fmla="*/ 2023869 w 2023869"/>
              <a:gd name="connsiteY5" fmla="*/ 0 h 921235"/>
              <a:gd name="connsiteX6" fmla="*/ 1554736 w 2023869"/>
              <a:gd name="connsiteY6" fmla="*/ 0 h 921235"/>
              <a:gd name="connsiteX7" fmla="*/ 1009143 w 2023869"/>
              <a:gd name="connsiteY7" fmla="*/ 667842 h 921235"/>
              <a:gd name="connsiteX8" fmla="*/ 469133 w 2023869"/>
              <a:gd name="connsiteY8" fmla="*/ 6835 h 92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3869" h="921235">
                <a:moveTo>
                  <a:pt x="0" y="6835"/>
                </a:moveTo>
                <a:lnTo>
                  <a:pt x="747019" y="921235"/>
                </a:lnTo>
                <a:lnTo>
                  <a:pt x="1216152" y="921235"/>
                </a:lnTo>
                <a:lnTo>
                  <a:pt x="1210568" y="914400"/>
                </a:lnTo>
                <a:lnTo>
                  <a:pt x="1276850" y="914400"/>
                </a:lnTo>
                <a:lnTo>
                  <a:pt x="2023869" y="0"/>
                </a:lnTo>
                <a:lnTo>
                  <a:pt x="1554736" y="0"/>
                </a:lnTo>
                <a:lnTo>
                  <a:pt x="1009143" y="667842"/>
                </a:lnTo>
                <a:lnTo>
                  <a:pt x="469133" y="6835"/>
                </a:lnTo>
                <a:close/>
              </a:path>
            </a:pathLst>
          </a:custGeom>
          <a:solidFill>
            <a:srgbClr val="A23034"/>
          </a:solidFill>
          <a:ln w="9525"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13D15C1-A10D-CDC0-2F94-29D01E2170DB}"/>
              </a:ext>
            </a:extLst>
          </p:cNvPr>
          <p:cNvSpPr/>
          <p:nvPr/>
        </p:nvSpPr>
        <p:spPr>
          <a:xfrm rot="16200000" flipH="1" flipV="1">
            <a:off x="9616668" y="5413575"/>
            <a:ext cx="544043" cy="247640"/>
          </a:xfrm>
          <a:custGeom>
            <a:avLst/>
            <a:gdLst>
              <a:gd name="connsiteX0" fmla="*/ 0 w 2023869"/>
              <a:gd name="connsiteY0" fmla="*/ 6835 h 921235"/>
              <a:gd name="connsiteX1" fmla="*/ 747019 w 2023869"/>
              <a:gd name="connsiteY1" fmla="*/ 921235 h 921235"/>
              <a:gd name="connsiteX2" fmla="*/ 1216152 w 2023869"/>
              <a:gd name="connsiteY2" fmla="*/ 921235 h 921235"/>
              <a:gd name="connsiteX3" fmla="*/ 1210568 w 2023869"/>
              <a:gd name="connsiteY3" fmla="*/ 914400 h 921235"/>
              <a:gd name="connsiteX4" fmla="*/ 1276850 w 2023869"/>
              <a:gd name="connsiteY4" fmla="*/ 914400 h 921235"/>
              <a:gd name="connsiteX5" fmla="*/ 2023869 w 2023869"/>
              <a:gd name="connsiteY5" fmla="*/ 0 h 921235"/>
              <a:gd name="connsiteX6" fmla="*/ 1554736 w 2023869"/>
              <a:gd name="connsiteY6" fmla="*/ 0 h 921235"/>
              <a:gd name="connsiteX7" fmla="*/ 1009143 w 2023869"/>
              <a:gd name="connsiteY7" fmla="*/ 667842 h 921235"/>
              <a:gd name="connsiteX8" fmla="*/ 469133 w 2023869"/>
              <a:gd name="connsiteY8" fmla="*/ 6835 h 92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3869" h="921235">
                <a:moveTo>
                  <a:pt x="0" y="6835"/>
                </a:moveTo>
                <a:lnTo>
                  <a:pt x="747019" y="921235"/>
                </a:lnTo>
                <a:lnTo>
                  <a:pt x="1216152" y="921235"/>
                </a:lnTo>
                <a:lnTo>
                  <a:pt x="1210568" y="914400"/>
                </a:lnTo>
                <a:lnTo>
                  <a:pt x="1276850" y="914400"/>
                </a:lnTo>
                <a:lnTo>
                  <a:pt x="2023869" y="0"/>
                </a:lnTo>
                <a:lnTo>
                  <a:pt x="1554736" y="0"/>
                </a:lnTo>
                <a:lnTo>
                  <a:pt x="1009143" y="667842"/>
                </a:lnTo>
                <a:lnTo>
                  <a:pt x="469133" y="6835"/>
                </a:lnTo>
                <a:close/>
              </a:path>
            </a:pathLst>
          </a:custGeom>
          <a:solidFill>
            <a:srgbClr val="A23034"/>
          </a:solidFill>
          <a:ln w="9525"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68389ABC-DE00-40B8-013B-E726D82EDBF5}"/>
              </a:ext>
            </a:extLst>
          </p:cNvPr>
          <p:cNvSpPr/>
          <p:nvPr/>
        </p:nvSpPr>
        <p:spPr>
          <a:xfrm rot="16200000" flipH="1" flipV="1">
            <a:off x="9260927" y="5413575"/>
            <a:ext cx="544043" cy="247640"/>
          </a:xfrm>
          <a:custGeom>
            <a:avLst/>
            <a:gdLst>
              <a:gd name="connsiteX0" fmla="*/ 0 w 2023869"/>
              <a:gd name="connsiteY0" fmla="*/ 6835 h 921235"/>
              <a:gd name="connsiteX1" fmla="*/ 747019 w 2023869"/>
              <a:gd name="connsiteY1" fmla="*/ 921235 h 921235"/>
              <a:gd name="connsiteX2" fmla="*/ 1216152 w 2023869"/>
              <a:gd name="connsiteY2" fmla="*/ 921235 h 921235"/>
              <a:gd name="connsiteX3" fmla="*/ 1210568 w 2023869"/>
              <a:gd name="connsiteY3" fmla="*/ 914400 h 921235"/>
              <a:gd name="connsiteX4" fmla="*/ 1276850 w 2023869"/>
              <a:gd name="connsiteY4" fmla="*/ 914400 h 921235"/>
              <a:gd name="connsiteX5" fmla="*/ 2023869 w 2023869"/>
              <a:gd name="connsiteY5" fmla="*/ 0 h 921235"/>
              <a:gd name="connsiteX6" fmla="*/ 1554736 w 2023869"/>
              <a:gd name="connsiteY6" fmla="*/ 0 h 921235"/>
              <a:gd name="connsiteX7" fmla="*/ 1009143 w 2023869"/>
              <a:gd name="connsiteY7" fmla="*/ 667842 h 921235"/>
              <a:gd name="connsiteX8" fmla="*/ 469133 w 2023869"/>
              <a:gd name="connsiteY8" fmla="*/ 6835 h 92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3869" h="921235">
                <a:moveTo>
                  <a:pt x="0" y="6835"/>
                </a:moveTo>
                <a:lnTo>
                  <a:pt x="747019" y="921235"/>
                </a:lnTo>
                <a:lnTo>
                  <a:pt x="1216152" y="921235"/>
                </a:lnTo>
                <a:lnTo>
                  <a:pt x="1210568" y="914400"/>
                </a:lnTo>
                <a:lnTo>
                  <a:pt x="1276850" y="914400"/>
                </a:lnTo>
                <a:lnTo>
                  <a:pt x="2023869" y="0"/>
                </a:lnTo>
                <a:lnTo>
                  <a:pt x="1554736" y="0"/>
                </a:lnTo>
                <a:lnTo>
                  <a:pt x="1009143" y="667842"/>
                </a:lnTo>
                <a:lnTo>
                  <a:pt x="469133" y="6835"/>
                </a:lnTo>
                <a:close/>
              </a:path>
            </a:pathLst>
          </a:custGeom>
          <a:solidFill>
            <a:srgbClr val="A23034"/>
          </a:solidFill>
          <a:ln w="9525"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BD78EAA7-C042-A7A4-E381-6C67F119FB2E}"/>
              </a:ext>
            </a:extLst>
          </p:cNvPr>
          <p:cNvSpPr/>
          <p:nvPr/>
        </p:nvSpPr>
        <p:spPr>
          <a:xfrm rot="16200000" flipH="1" flipV="1">
            <a:off x="8905186" y="5413575"/>
            <a:ext cx="544043" cy="247640"/>
          </a:xfrm>
          <a:custGeom>
            <a:avLst/>
            <a:gdLst>
              <a:gd name="connsiteX0" fmla="*/ 0 w 2023869"/>
              <a:gd name="connsiteY0" fmla="*/ 6835 h 921235"/>
              <a:gd name="connsiteX1" fmla="*/ 747019 w 2023869"/>
              <a:gd name="connsiteY1" fmla="*/ 921235 h 921235"/>
              <a:gd name="connsiteX2" fmla="*/ 1216152 w 2023869"/>
              <a:gd name="connsiteY2" fmla="*/ 921235 h 921235"/>
              <a:gd name="connsiteX3" fmla="*/ 1210568 w 2023869"/>
              <a:gd name="connsiteY3" fmla="*/ 914400 h 921235"/>
              <a:gd name="connsiteX4" fmla="*/ 1276850 w 2023869"/>
              <a:gd name="connsiteY4" fmla="*/ 914400 h 921235"/>
              <a:gd name="connsiteX5" fmla="*/ 2023869 w 2023869"/>
              <a:gd name="connsiteY5" fmla="*/ 0 h 921235"/>
              <a:gd name="connsiteX6" fmla="*/ 1554736 w 2023869"/>
              <a:gd name="connsiteY6" fmla="*/ 0 h 921235"/>
              <a:gd name="connsiteX7" fmla="*/ 1009143 w 2023869"/>
              <a:gd name="connsiteY7" fmla="*/ 667842 h 921235"/>
              <a:gd name="connsiteX8" fmla="*/ 469133 w 2023869"/>
              <a:gd name="connsiteY8" fmla="*/ 6835 h 92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3869" h="921235">
                <a:moveTo>
                  <a:pt x="0" y="6835"/>
                </a:moveTo>
                <a:lnTo>
                  <a:pt x="747019" y="921235"/>
                </a:lnTo>
                <a:lnTo>
                  <a:pt x="1216152" y="921235"/>
                </a:lnTo>
                <a:lnTo>
                  <a:pt x="1210568" y="914400"/>
                </a:lnTo>
                <a:lnTo>
                  <a:pt x="1276850" y="914400"/>
                </a:lnTo>
                <a:lnTo>
                  <a:pt x="2023869" y="0"/>
                </a:lnTo>
                <a:lnTo>
                  <a:pt x="1554736" y="0"/>
                </a:lnTo>
                <a:lnTo>
                  <a:pt x="1009143" y="667842"/>
                </a:lnTo>
                <a:lnTo>
                  <a:pt x="469133" y="6835"/>
                </a:lnTo>
                <a:close/>
              </a:path>
            </a:pathLst>
          </a:custGeom>
          <a:solidFill>
            <a:srgbClr val="A23034"/>
          </a:solidFill>
          <a:ln w="9525"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82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bg>
      <p:bgPr>
        <a:solidFill>
          <a:srgbClr val="E2C8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BC06A01-BF1F-8C59-BEEF-2A28EBAA0A57}"/>
              </a:ext>
            </a:extLst>
          </p:cNvPr>
          <p:cNvSpPr/>
          <p:nvPr userDrawn="1"/>
        </p:nvSpPr>
        <p:spPr>
          <a:xfrm>
            <a:off x="266700" y="327325"/>
            <a:ext cx="11658600" cy="6203350"/>
          </a:xfrm>
          <a:prstGeom prst="rect">
            <a:avLst/>
          </a:prstGeom>
          <a:noFill/>
          <a:ln w="25400">
            <a:solidFill>
              <a:srgbClr val="1931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32F9F7F-8119-8EAF-A71A-EFBE9F23C719}"/>
              </a:ext>
            </a:extLst>
          </p:cNvPr>
          <p:cNvSpPr/>
          <p:nvPr userDrawn="1"/>
        </p:nvSpPr>
        <p:spPr>
          <a:xfrm>
            <a:off x="1" y="0"/>
            <a:ext cx="12193599" cy="6858000"/>
          </a:xfrm>
          <a:custGeom>
            <a:avLst/>
            <a:gdLst>
              <a:gd name="connsiteX0" fmla="*/ 270070 w 12193599"/>
              <a:gd name="connsiteY0" fmla="*/ 89634 h 6858000"/>
              <a:gd name="connsiteX1" fmla="*/ 258152 w 12193599"/>
              <a:gd name="connsiteY1" fmla="*/ 148664 h 6858000"/>
              <a:gd name="connsiteX2" fmla="*/ 110044 w 12193599"/>
              <a:gd name="connsiteY2" fmla="*/ 270140 h 6858000"/>
              <a:gd name="connsiteX3" fmla="*/ 89635 w 12193599"/>
              <a:gd name="connsiteY3" fmla="*/ 272198 h 6858000"/>
              <a:gd name="connsiteX4" fmla="*/ 89635 w 12193599"/>
              <a:gd name="connsiteY4" fmla="*/ 6585803 h 6858000"/>
              <a:gd name="connsiteX5" fmla="*/ 110044 w 12193599"/>
              <a:gd name="connsiteY5" fmla="*/ 6587860 h 6858000"/>
              <a:gd name="connsiteX6" fmla="*/ 258152 w 12193599"/>
              <a:gd name="connsiteY6" fmla="*/ 6709337 h 6858000"/>
              <a:gd name="connsiteX7" fmla="*/ 270070 w 12193599"/>
              <a:gd name="connsiteY7" fmla="*/ 6768366 h 6858000"/>
              <a:gd name="connsiteX8" fmla="*/ 11921931 w 12193599"/>
              <a:gd name="connsiteY8" fmla="*/ 6768366 h 6858000"/>
              <a:gd name="connsiteX9" fmla="*/ 11933848 w 12193599"/>
              <a:gd name="connsiteY9" fmla="*/ 6709337 h 6858000"/>
              <a:gd name="connsiteX10" fmla="*/ 12081956 w 12193599"/>
              <a:gd name="connsiteY10" fmla="*/ 6587860 h 6858000"/>
              <a:gd name="connsiteX11" fmla="*/ 12102366 w 12193599"/>
              <a:gd name="connsiteY11" fmla="*/ 6585803 h 6858000"/>
              <a:gd name="connsiteX12" fmla="*/ 12102366 w 12193599"/>
              <a:gd name="connsiteY12" fmla="*/ 272198 h 6858000"/>
              <a:gd name="connsiteX13" fmla="*/ 12081956 w 12193599"/>
              <a:gd name="connsiteY13" fmla="*/ 270140 h 6858000"/>
              <a:gd name="connsiteX14" fmla="*/ 11933848 w 12193599"/>
              <a:gd name="connsiteY14" fmla="*/ 148664 h 6858000"/>
              <a:gd name="connsiteX15" fmla="*/ 11921931 w 12193599"/>
              <a:gd name="connsiteY15" fmla="*/ 89634 h 6858000"/>
              <a:gd name="connsiteX16" fmla="*/ 0 w 12193599"/>
              <a:gd name="connsiteY16" fmla="*/ 0 h 6858000"/>
              <a:gd name="connsiteX17" fmla="*/ 260475 w 12193599"/>
              <a:gd name="connsiteY17" fmla="*/ 0 h 6858000"/>
              <a:gd name="connsiteX18" fmla="*/ 11931526 w 12193599"/>
              <a:gd name="connsiteY18" fmla="*/ 0 h 6858000"/>
              <a:gd name="connsiteX19" fmla="*/ 12193599 w 12193599"/>
              <a:gd name="connsiteY19" fmla="*/ 0 h 6858000"/>
              <a:gd name="connsiteX20" fmla="*/ 12193599 w 12193599"/>
              <a:gd name="connsiteY20" fmla="*/ 261227 h 6858000"/>
              <a:gd name="connsiteX21" fmla="*/ 12192000 w 12193599"/>
              <a:gd name="connsiteY21" fmla="*/ 261723 h 6858000"/>
              <a:gd name="connsiteX22" fmla="*/ 12192000 w 12193599"/>
              <a:gd name="connsiteY22" fmla="*/ 6596277 h 6858000"/>
              <a:gd name="connsiteX23" fmla="*/ 12193599 w 12193599"/>
              <a:gd name="connsiteY23" fmla="*/ 6596774 h 6858000"/>
              <a:gd name="connsiteX24" fmla="*/ 12193599 w 12193599"/>
              <a:gd name="connsiteY24" fmla="*/ 6858000 h 6858000"/>
              <a:gd name="connsiteX25" fmla="*/ 11931526 w 12193599"/>
              <a:gd name="connsiteY25" fmla="*/ 6858000 h 6858000"/>
              <a:gd name="connsiteX26" fmla="*/ 260475 w 12193599"/>
              <a:gd name="connsiteY26" fmla="*/ 6858000 h 6858000"/>
              <a:gd name="connsiteX27" fmla="*/ 0 w 12193599"/>
              <a:gd name="connsiteY27" fmla="*/ 6858000 h 6858000"/>
              <a:gd name="connsiteX28" fmla="*/ 0 w 12193599"/>
              <a:gd name="connsiteY28" fmla="*/ 6596278 h 6858000"/>
              <a:gd name="connsiteX29" fmla="*/ 1 w 12193599"/>
              <a:gd name="connsiteY29" fmla="*/ 6596277 h 6858000"/>
              <a:gd name="connsiteX30" fmla="*/ 1 w 12193599"/>
              <a:gd name="connsiteY30" fmla="*/ 261723 h 6858000"/>
              <a:gd name="connsiteX31" fmla="*/ 0 w 12193599"/>
              <a:gd name="connsiteY31" fmla="*/ 26172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193599" h="6858000">
                <a:moveTo>
                  <a:pt x="270070" y="89634"/>
                </a:moveTo>
                <a:lnTo>
                  <a:pt x="258152" y="148664"/>
                </a:lnTo>
                <a:cubicBezTo>
                  <a:pt x="232125" y="210200"/>
                  <a:pt x="177010" y="256437"/>
                  <a:pt x="110044" y="270140"/>
                </a:cubicBezTo>
                <a:lnTo>
                  <a:pt x="89635" y="272198"/>
                </a:lnTo>
                <a:lnTo>
                  <a:pt x="89635" y="6585803"/>
                </a:lnTo>
                <a:lnTo>
                  <a:pt x="110044" y="6587860"/>
                </a:lnTo>
                <a:cubicBezTo>
                  <a:pt x="177010" y="6601563"/>
                  <a:pt x="232125" y="6647801"/>
                  <a:pt x="258152" y="6709337"/>
                </a:cubicBezTo>
                <a:lnTo>
                  <a:pt x="270070" y="6768366"/>
                </a:lnTo>
                <a:lnTo>
                  <a:pt x="11921931" y="6768366"/>
                </a:lnTo>
                <a:lnTo>
                  <a:pt x="11933848" y="6709337"/>
                </a:lnTo>
                <a:cubicBezTo>
                  <a:pt x="11959876" y="6647801"/>
                  <a:pt x="12014990" y="6601563"/>
                  <a:pt x="12081956" y="6587860"/>
                </a:cubicBezTo>
                <a:lnTo>
                  <a:pt x="12102366" y="6585803"/>
                </a:lnTo>
                <a:lnTo>
                  <a:pt x="12102366" y="272198"/>
                </a:lnTo>
                <a:lnTo>
                  <a:pt x="12081956" y="270140"/>
                </a:lnTo>
                <a:cubicBezTo>
                  <a:pt x="12014990" y="256437"/>
                  <a:pt x="11959876" y="210199"/>
                  <a:pt x="11933848" y="148664"/>
                </a:cubicBezTo>
                <a:lnTo>
                  <a:pt x="11921931" y="89634"/>
                </a:lnTo>
                <a:close/>
                <a:moveTo>
                  <a:pt x="0" y="0"/>
                </a:moveTo>
                <a:lnTo>
                  <a:pt x="260475" y="0"/>
                </a:lnTo>
                <a:lnTo>
                  <a:pt x="11931526" y="0"/>
                </a:lnTo>
                <a:lnTo>
                  <a:pt x="12193599" y="0"/>
                </a:lnTo>
                <a:lnTo>
                  <a:pt x="12193599" y="261227"/>
                </a:lnTo>
                <a:lnTo>
                  <a:pt x="12192000" y="261723"/>
                </a:lnTo>
                <a:lnTo>
                  <a:pt x="12192000" y="6596277"/>
                </a:lnTo>
                <a:lnTo>
                  <a:pt x="12193599" y="6596774"/>
                </a:lnTo>
                <a:lnTo>
                  <a:pt x="12193599" y="6858000"/>
                </a:lnTo>
                <a:lnTo>
                  <a:pt x="11931526" y="6858000"/>
                </a:lnTo>
                <a:lnTo>
                  <a:pt x="260475" y="6858000"/>
                </a:lnTo>
                <a:lnTo>
                  <a:pt x="0" y="6858000"/>
                </a:lnTo>
                <a:lnTo>
                  <a:pt x="0" y="6596278"/>
                </a:lnTo>
                <a:lnTo>
                  <a:pt x="1" y="6596277"/>
                </a:lnTo>
                <a:lnTo>
                  <a:pt x="1" y="261723"/>
                </a:lnTo>
                <a:lnTo>
                  <a:pt x="0" y="261723"/>
                </a:lnTo>
                <a:close/>
              </a:path>
            </a:pathLst>
          </a:custGeom>
          <a:solidFill>
            <a:srgbClr val="1931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2261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版式">
    <p:bg>
      <p:bgPr>
        <a:solidFill>
          <a:srgbClr val="E2C8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FD6D494C-5A0B-AC10-94C1-C02E408449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154" y="477461"/>
            <a:ext cx="11019692" cy="5879028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68A7BC4-772F-5189-01F7-1D12CCCB5440}"/>
              </a:ext>
            </a:extLst>
          </p:cNvPr>
          <p:cNvSpPr/>
          <p:nvPr userDrawn="1"/>
        </p:nvSpPr>
        <p:spPr>
          <a:xfrm>
            <a:off x="1" y="0"/>
            <a:ext cx="12193599" cy="6858000"/>
          </a:xfrm>
          <a:custGeom>
            <a:avLst/>
            <a:gdLst>
              <a:gd name="connsiteX0" fmla="*/ 270070 w 12193599"/>
              <a:gd name="connsiteY0" fmla="*/ 89634 h 6858000"/>
              <a:gd name="connsiteX1" fmla="*/ 258152 w 12193599"/>
              <a:gd name="connsiteY1" fmla="*/ 148664 h 6858000"/>
              <a:gd name="connsiteX2" fmla="*/ 110044 w 12193599"/>
              <a:gd name="connsiteY2" fmla="*/ 270140 h 6858000"/>
              <a:gd name="connsiteX3" fmla="*/ 89635 w 12193599"/>
              <a:gd name="connsiteY3" fmla="*/ 272198 h 6858000"/>
              <a:gd name="connsiteX4" fmla="*/ 89635 w 12193599"/>
              <a:gd name="connsiteY4" fmla="*/ 6585803 h 6858000"/>
              <a:gd name="connsiteX5" fmla="*/ 110044 w 12193599"/>
              <a:gd name="connsiteY5" fmla="*/ 6587860 h 6858000"/>
              <a:gd name="connsiteX6" fmla="*/ 258152 w 12193599"/>
              <a:gd name="connsiteY6" fmla="*/ 6709337 h 6858000"/>
              <a:gd name="connsiteX7" fmla="*/ 270070 w 12193599"/>
              <a:gd name="connsiteY7" fmla="*/ 6768366 h 6858000"/>
              <a:gd name="connsiteX8" fmla="*/ 11921931 w 12193599"/>
              <a:gd name="connsiteY8" fmla="*/ 6768366 h 6858000"/>
              <a:gd name="connsiteX9" fmla="*/ 11933848 w 12193599"/>
              <a:gd name="connsiteY9" fmla="*/ 6709337 h 6858000"/>
              <a:gd name="connsiteX10" fmla="*/ 12081956 w 12193599"/>
              <a:gd name="connsiteY10" fmla="*/ 6587860 h 6858000"/>
              <a:gd name="connsiteX11" fmla="*/ 12102366 w 12193599"/>
              <a:gd name="connsiteY11" fmla="*/ 6585803 h 6858000"/>
              <a:gd name="connsiteX12" fmla="*/ 12102366 w 12193599"/>
              <a:gd name="connsiteY12" fmla="*/ 272198 h 6858000"/>
              <a:gd name="connsiteX13" fmla="*/ 12081956 w 12193599"/>
              <a:gd name="connsiteY13" fmla="*/ 270140 h 6858000"/>
              <a:gd name="connsiteX14" fmla="*/ 11933848 w 12193599"/>
              <a:gd name="connsiteY14" fmla="*/ 148664 h 6858000"/>
              <a:gd name="connsiteX15" fmla="*/ 11921931 w 12193599"/>
              <a:gd name="connsiteY15" fmla="*/ 89634 h 6858000"/>
              <a:gd name="connsiteX16" fmla="*/ 0 w 12193599"/>
              <a:gd name="connsiteY16" fmla="*/ 0 h 6858000"/>
              <a:gd name="connsiteX17" fmla="*/ 260475 w 12193599"/>
              <a:gd name="connsiteY17" fmla="*/ 0 h 6858000"/>
              <a:gd name="connsiteX18" fmla="*/ 11931526 w 12193599"/>
              <a:gd name="connsiteY18" fmla="*/ 0 h 6858000"/>
              <a:gd name="connsiteX19" fmla="*/ 12193599 w 12193599"/>
              <a:gd name="connsiteY19" fmla="*/ 0 h 6858000"/>
              <a:gd name="connsiteX20" fmla="*/ 12193599 w 12193599"/>
              <a:gd name="connsiteY20" fmla="*/ 261227 h 6858000"/>
              <a:gd name="connsiteX21" fmla="*/ 12192000 w 12193599"/>
              <a:gd name="connsiteY21" fmla="*/ 261723 h 6858000"/>
              <a:gd name="connsiteX22" fmla="*/ 12192000 w 12193599"/>
              <a:gd name="connsiteY22" fmla="*/ 6596277 h 6858000"/>
              <a:gd name="connsiteX23" fmla="*/ 12193599 w 12193599"/>
              <a:gd name="connsiteY23" fmla="*/ 6596774 h 6858000"/>
              <a:gd name="connsiteX24" fmla="*/ 12193599 w 12193599"/>
              <a:gd name="connsiteY24" fmla="*/ 6858000 h 6858000"/>
              <a:gd name="connsiteX25" fmla="*/ 11931526 w 12193599"/>
              <a:gd name="connsiteY25" fmla="*/ 6858000 h 6858000"/>
              <a:gd name="connsiteX26" fmla="*/ 260475 w 12193599"/>
              <a:gd name="connsiteY26" fmla="*/ 6858000 h 6858000"/>
              <a:gd name="connsiteX27" fmla="*/ 0 w 12193599"/>
              <a:gd name="connsiteY27" fmla="*/ 6858000 h 6858000"/>
              <a:gd name="connsiteX28" fmla="*/ 0 w 12193599"/>
              <a:gd name="connsiteY28" fmla="*/ 6596278 h 6858000"/>
              <a:gd name="connsiteX29" fmla="*/ 1 w 12193599"/>
              <a:gd name="connsiteY29" fmla="*/ 6596277 h 6858000"/>
              <a:gd name="connsiteX30" fmla="*/ 1 w 12193599"/>
              <a:gd name="connsiteY30" fmla="*/ 261723 h 6858000"/>
              <a:gd name="connsiteX31" fmla="*/ 0 w 12193599"/>
              <a:gd name="connsiteY31" fmla="*/ 26172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193599" h="6858000">
                <a:moveTo>
                  <a:pt x="270070" y="89634"/>
                </a:moveTo>
                <a:lnTo>
                  <a:pt x="258152" y="148664"/>
                </a:lnTo>
                <a:cubicBezTo>
                  <a:pt x="232125" y="210200"/>
                  <a:pt x="177010" y="256437"/>
                  <a:pt x="110044" y="270140"/>
                </a:cubicBezTo>
                <a:lnTo>
                  <a:pt x="89635" y="272198"/>
                </a:lnTo>
                <a:lnTo>
                  <a:pt x="89635" y="6585803"/>
                </a:lnTo>
                <a:lnTo>
                  <a:pt x="110044" y="6587860"/>
                </a:lnTo>
                <a:cubicBezTo>
                  <a:pt x="177010" y="6601563"/>
                  <a:pt x="232125" y="6647801"/>
                  <a:pt x="258152" y="6709337"/>
                </a:cubicBezTo>
                <a:lnTo>
                  <a:pt x="270070" y="6768366"/>
                </a:lnTo>
                <a:lnTo>
                  <a:pt x="11921931" y="6768366"/>
                </a:lnTo>
                <a:lnTo>
                  <a:pt x="11933848" y="6709337"/>
                </a:lnTo>
                <a:cubicBezTo>
                  <a:pt x="11959876" y="6647801"/>
                  <a:pt x="12014990" y="6601563"/>
                  <a:pt x="12081956" y="6587860"/>
                </a:cubicBezTo>
                <a:lnTo>
                  <a:pt x="12102366" y="6585803"/>
                </a:lnTo>
                <a:lnTo>
                  <a:pt x="12102366" y="272198"/>
                </a:lnTo>
                <a:lnTo>
                  <a:pt x="12081956" y="270140"/>
                </a:lnTo>
                <a:cubicBezTo>
                  <a:pt x="12014990" y="256437"/>
                  <a:pt x="11959876" y="210199"/>
                  <a:pt x="11933848" y="148664"/>
                </a:cubicBezTo>
                <a:lnTo>
                  <a:pt x="11921931" y="89634"/>
                </a:lnTo>
                <a:close/>
                <a:moveTo>
                  <a:pt x="0" y="0"/>
                </a:moveTo>
                <a:lnTo>
                  <a:pt x="260475" y="0"/>
                </a:lnTo>
                <a:lnTo>
                  <a:pt x="11931526" y="0"/>
                </a:lnTo>
                <a:lnTo>
                  <a:pt x="12193599" y="0"/>
                </a:lnTo>
                <a:lnTo>
                  <a:pt x="12193599" y="261227"/>
                </a:lnTo>
                <a:lnTo>
                  <a:pt x="12192000" y="261723"/>
                </a:lnTo>
                <a:lnTo>
                  <a:pt x="12192000" y="6596277"/>
                </a:lnTo>
                <a:lnTo>
                  <a:pt x="12193599" y="6596774"/>
                </a:lnTo>
                <a:lnTo>
                  <a:pt x="12193599" y="6858000"/>
                </a:lnTo>
                <a:lnTo>
                  <a:pt x="11931526" y="6858000"/>
                </a:lnTo>
                <a:lnTo>
                  <a:pt x="260475" y="6858000"/>
                </a:lnTo>
                <a:lnTo>
                  <a:pt x="0" y="6858000"/>
                </a:lnTo>
                <a:lnTo>
                  <a:pt x="0" y="6596278"/>
                </a:lnTo>
                <a:lnTo>
                  <a:pt x="1" y="6596277"/>
                </a:lnTo>
                <a:lnTo>
                  <a:pt x="1" y="261723"/>
                </a:lnTo>
                <a:lnTo>
                  <a:pt x="0" y="261723"/>
                </a:lnTo>
                <a:close/>
              </a:path>
            </a:pathLst>
          </a:custGeom>
          <a:solidFill>
            <a:srgbClr val="1931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284AD3B-AD62-3D01-A665-2BD762892DD1}"/>
              </a:ext>
            </a:extLst>
          </p:cNvPr>
          <p:cNvSpPr/>
          <p:nvPr userDrawn="1"/>
        </p:nvSpPr>
        <p:spPr>
          <a:xfrm>
            <a:off x="586154" y="1827180"/>
            <a:ext cx="11019692" cy="2379163"/>
          </a:xfrm>
          <a:prstGeom prst="rect">
            <a:avLst/>
          </a:prstGeom>
          <a:solidFill>
            <a:srgbClr val="A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1FBEB4F-A3F4-AA63-9285-B7581112CDD6}"/>
              </a:ext>
            </a:extLst>
          </p:cNvPr>
          <p:cNvSpPr/>
          <p:nvPr userDrawn="1"/>
        </p:nvSpPr>
        <p:spPr>
          <a:xfrm>
            <a:off x="586154" y="497301"/>
            <a:ext cx="11019692" cy="5863398"/>
          </a:xfrm>
          <a:prstGeom prst="rect">
            <a:avLst/>
          </a:prstGeom>
          <a:noFill/>
          <a:ln w="50800">
            <a:solidFill>
              <a:srgbClr val="1931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99795CC-3758-7A92-17D7-CC45A3EE8EBD}"/>
              </a:ext>
            </a:extLst>
          </p:cNvPr>
          <p:cNvSpPr/>
          <p:nvPr/>
        </p:nvSpPr>
        <p:spPr>
          <a:xfrm>
            <a:off x="282068" y="176523"/>
            <a:ext cx="854157" cy="854157"/>
          </a:xfrm>
          <a:prstGeom prst="ellipse">
            <a:avLst/>
          </a:prstGeom>
          <a:solidFill>
            <a:srgbClr val="E2C8A5"/>
          </a:solidFill>
          <a:ln w="50800">
            <a:solidFill>
              <a:srgbClr val="1931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168F2660-5A0E-6036-07E4-099E2BD0623B}"/>
              </a:ext>
            </a:extLst>
          </p:cNvPr>
          <p:cNvSpPr/>
          <p:nvPr/>
        </p:nvSpPr>
        <p:spPr>
          <a:xfrm>
            <a:off x="339695" y="234150"/>
            <a:ext cx="738903" cy="738903"/>
          </a:xfrm>
          <a:prstGeom prst="ellipse">
            <a:avLst/>
          </a:prstGeom>
          <a:solidFill>
            <a:srgbClr val="A23034"/>
          </a:solidFill>
          <a:ln w="793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F7DD523-4992-F1C0-B8D1-DC1739C98E8F}"/>
              </a:ext>
            </a:extLst>
          </p:cNvPr>
          <p:cNvSpPr txBox="1"/>
          <p:nvPr/>
        </p:nvSpPr>
        <p:spPr>
          <a:xfrm>
            <a:off x="413979" y="307062"/>
            <a:ext cx="59033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rPr>
              <a:t>品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F0D5B08-A268-F11C-0078-90D789794A5A}"/>
              </a:ext>
            </a:extLst>
          </p:cNvPr>
          <p:cNvSpPr/>
          <p:nvPr/>
        </p:nvSpPr>
        <p:spPr>
          <a:xfrm>
            <a:off x="11055776" y="176523"/>
            <a:ext cx="854157" cy="854157"/>
          </a:xfrm>
          <a:prstGeom prst="ellipse">
            <a:avLst/>
          </a:prstGeom>
          <a:solidFill>
            <a:srgbClr val="E2C8A5"/>
          </a:solidFill>
          <a:ln w="50800">
            <a:solidFill>
              <a:srgbClr val="1931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A0A9365-6735-2EA1-F7EE-2761598B49C0}"/>
              </a:ext>
            </a:extLst>
          </p:cNvPr>
          <p:cNvSpPr/>
          <p:nvPr/>
        </p:nvSpPr>
        <p:spPr>
          <a:xfrm>
            <a:off x="11113403" y="234150"/>
            <a:ext cx="738903" cy="738903"/>
          </a:xfrm>
          <a:prstGeom prst="ellipse">
            <a:avLst/>
          </a:prstGeom>
          <a:solidFill>
            <a:srgbClr val="A23034"/>
          </a:solidFill>
          <a:ln w="793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B1BE7F2-6AD3-5C89-0BBC-12DD0A8A1D92}"/>
              </a:ext>
            </a:extLst>
          </p:cNvPr>
          <p:cNvSpPr txBox="1"/>
          <p:nvPr/>
        </p:nvSpPr>
        <p:spPr>
          <a:xfrm>
            <a:off x="11187687" y="307062"/>
            <a:ext cx="59033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2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zh-CN" altLang="en-US" dirty="0"/>
              <a:t>牌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FB89E77-4107-C6CE-4406-78935E4D1328}"/>
              </a:ext>
            </a:extLst>
          </p:cNvPr>
          <p:cNvSpPr/>
          <p:nvPr/>
        </p:nvSpPr>
        <p:spPr>
          <a:xfrm>
            <a:off x="282068" y="5691141"/>
            <a:ext cx="854157" cy="854157"/>
          </a:xfrm>
          <a:prstGeom prst="ellipse">
            <a:avLst/>
          </a:prstGeom>
          <a:solidFill>
            <a:srgbClr val="E2C8A5"/>
          </a:solidFill>
          <a:ln w="50800">
            <a:solidFill>
              <a:srgbClr val="1931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933D00C-B27F-974A-83B4-A3DD4CA1645D}"/>
              </a:ext>
            </a:extLst>
          </p:cNvPr>
          <p:cNvSpPr/>
          <p:nvPr/>
        </p:nvSpPr>
        <p:spPr>
          <a:xfrm>
            <a:off x="339695" y="5748768"/>
            <a:ext cx="738903" cy="738903"/>
          </a:xfrm>
          <a:prstGeom prst="ellipse">
            <a:avLst/>
          </a:prstGeom>
          <a:solidFill>
            <a:srgbClr val="A23034"/>
          </a:solidFill>
          <a:ln w="793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18C07D9-4421-4374-E261-D927E5611AEF}"/>
              </a:ext>
            </a:extLst>
          </p:cNvPr>
          <p:cNvSpPr txBox="1"/>
          <p:nvPr/>
        </p:nvSpPr>
        <p:spPr>
          <a:xfrm>
            <a:off x="413979" y="5821680"/>
            <a:ext cx="59033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2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zh-CN" altLang="en-US" dirty="0"/>
              <a:t>推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3A4861DC-C6A7-39EA-CEF8-1A697FD3979E}"/>
              </a:ext>
            </a:extLst>
          </p:cNvPr>
          <p:cNvSpPr/>
          <p:nvPr/>
        </p:nvSpPr>
        <p:spPr>
          <a:xfrm>
            <a:off x="11055776" y="5691141"/>
            <a:ext cx="854157" cy="854157"/>
          </a:xfrm>
          <a:prstGeom prst="ellipse">
            <a:avLst/>
          </a:prstGeom>
          <a:solidFill>
            <a:srgbClr val="E2C8A5"/>
          </a:solidFill>
          <a:ln w="50800">
            <a:solidFill>
              <a:srgbClr val="1931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06C240A1-6003-AE75-5F36-269D52E959A6}"/>
              </a:ext>
            </a:extLst>
          </p:cNvPr>
          <p:cNvSpPr/>
          <p:nvPr/>
        </p:nvSpPr>
        <p:spPr>
          <a:xfrm>
            <a:off x="11113403" y="5748768"/>
            <a:ext cx="738903" cy="738903"/>
          </a:xfrm>
          <a:prstGeom prst="ellipse">
            <a:avLst/>
          </a:prstGeom>
          <a:solidFill>
            <a:srgbClr val="A23034"/>
          </a:solidFill>
          <a:ln w="793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C0FF0DA-B3F5-1F8F-B500-94B9D7795A9A}"/>
              </a:ext>
            </a:extLst>
          </p:cNvPr>
          <p:cNvSpPr txBox="1"/>
          <p:nvPr/>
        </p:nvSpPr>
        <p:spPr>
          <a:xfrm>
            <a:off x="11187687" y="5821680"/>
            <a:ext cx="59033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2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zh-CN" altLang="en-US" dirty="0"/>
              <a:t>广</a:t>
            </a:r>
          </a:p>
        </p:txBody>
      </p:sp>
      <p:sp>
        <p:nvSpPr>
          <p:cNvPr id="31" name="矩形 35">
            <a:extLst>
              <a:ext uri="{FF2B5EF4-FFF2-40B4-BE49-F238E27FC236}">
                <a16:creationId xmlns:a16="http://schemas.microsoft.com/office/drawing/2014/main" id="{901A2C7B-6AAA-20DB-0AB9-CAA5C2059617}"/>
              </a:ext>
            </a:extLst>
          </p:cNvPr>
          <p:cNvSpPr/>
          <p:nvPr/>
        </p:nvSpPr>
        <p:spPr>
          <a:xfrm>
            <a:off x="1156713" y="2095512"/>
            <a:ext cx="9878574" cy="1842497"/>
          </a:xfrm>
          <a:custGeom>
            <a:avLst/>
            <a:gdLst>
              <a:gd name="connsiteX0" fmla="*/ 288000 w 9878574"/>
              <a:gd name="connsiteY0" fmla="*/ 0 h 1842497"/>
              <a:gd name="connsiteX1" fmla="*/ 9590574 w 9878574"/>
              <a:gd name="connsiteY1" fmla="*/ 0 h 1842497"/>
              <a:gd name="connsiteX2" fmla="*/ 9878574 w 9878574"/>
              <a:gd name="connsiteY2" fmla="*/ 288000 h 1842497"/>
              <a:gd name="connsiteX3" fmla="*/ 9878574 w 9878574"/>
              <a:gd name="connsiteY3" fmla="*/ 1554497 h 1842497"/>
              <a:gd name="connsiteX4" fmla="*/ 9590574 w 9878574"/>
              <a:gd name="connsiteY4" fmla="*/ 1842497 h 1842497"/>
              <a:gd name="connsiteX5" fmla="*/ 288000 w 9878574"/>
              <a:gd name="connsiteY5" fmla="*/ 1842497 h 1842497"/>
              <a:gd name="connsiteX6" fmla="*/ 0 w 9878574"/>
              <a:gd name="connsiteY6" fmla="*/ 1554497 h 1842497"/>
              <a:gd name="connsiteX7" fmla="*/ 0 w 9878574"/>
              <a:gd name="connsiteY7" fmla="*/ 288000 h 1842497"/>
              <a:gd name="connsiteX8" fmla="*/ 288000 w 9878574"/>
              <a:gd name="connsiteY8" fmla="*/ 0 h 184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78574" h="1842497">
                <a:moveTo>
                  <a:pt x="288000" y="0"/>
                </a:moveTo>
                <a:lnTo>
                  <a:pt x="9590574" y="0"/>
                </a:lnTo>
                <a:cubicBezTo>
                  <a:pt x="9749550" y="0"/>
                  <a:pt x="9878574" y="129024"/>
                  <a:pt x="9878574" y="288000"/>
                </a:cubicBezTo>
                <a:lnTo>
                  <a:pt x="9878574" y="1554497"/>
                </a:lnTo>
                <a:cubicBezTo>
                  <a:pt x="9878574" y="1713473"/>
                  <a:pt x="9749550" y="1842497"/>
                  <a:pt x="9590574" y="1842497"/>
                </a:cubicBezTo>
                <a:lnTo>
                  <a:pt x="288000" y="1842497"/>
                </a:lnTo>
                <a:cubicBezTo>
                  <a:pt x="129024" y="1842497"/>
                  <a:pt x="0" y="1713473"/>
                  <a:pt x="0" y="1554497"/>
                </a:cubicBezTo>
                <a:lnTo>
                  <a:pt x="0" y="288000"/>
                </a:lnTo>
                <a:cubicBezTo>
                  <a:pt x="0" y="129024"/>
                  <a:pt x="129024" y="0"/>
                  <a:pt x="288000" y="0"/>
                </a:cubicBezTo>
              </a:path>
            </a:pathLst>
          </a:custGeom>
          <a:noFill/>
          <a:ln w="76200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AB91C8B2-2C68-FC59-1E78-2E37C37A46C0}"/>
              </a:ext>
            </a:extLst>
          </p:cNvPr>
          <p:cNvCxnSpPr>
            <a:cxnSpLocks/>
          </p:cNvCxnSpPr>
          <p:nvPr/>
        </p:nvCxnSpPr>
        <p:spPr>
          <a:xfrm>
            <a:off x="5033010" y="3460875"/>
            <a:ext cx="3749040" cy="0"/>
          </a:xfrm>
          <a:prstGeom prst="line">
            <a:avLst/>
          </a:prstGeom>
          <a:ln w="38100">
            <a:solidFill>
              <a:srgbClr val="E2C8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梯形 40">
            <a:extLst>
              <a:ext uri="{FF2B5EF4-FFF2-40B4-BE49-F238E27FC236}">
                <a16:creationId xmlns:a16="http://schemas.microsoft.com/office/drawing/2014/main" id="{C6799D6F-EECF-2ACC-423E-B73128E13A02}"/>
              </a:ext>
            </a:extLst>
          </p:cNvPr>
          <p:cNvSpPr/>
          <p:nvPr/>
        </p:nvSpPr>
        <p:spPr>
          <a:xfrm flipV="1">
            <a:off x="2782749" y="4663364"/>
            <a:ext cx="6626502" cy="668435"/>
          </a:xfrm>
          <a:prstGeom prst="trapezoid">
            <a:avLst/>
          </a:prstGeom>
          <a:solidFill>
            <a:srgbClr val="1931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991B2A8-9CFD-D827-0966-C5173E455AE5}"/>
              </a:ext>
            </a:extLst>
          </p:cNvPr>
          <p:cNvSpPr/>
          <p:nvPr/>
        </p:nvSpPr>
        <p:spPr>
          <a:xfrm rot="20090013" flipV="1">
            <a:off x="2480221" y="4866602"/>
            <a:ext cx="371859" cy="563822"/>
          </a:xfrm>
          <a:custGeom>
            <a:avLst/>
            <a:gdLst>
              <a:gd name="connsiteX0" fmla="*/ 371859 w 371859"/>
              <a:gd name="connsiteY0" fmla="*/ 707319 h 707319"/>
              <a:gd name="connsiteX1" fmla="*/ 329666 w 371859"/>
              <a:gd name="connsiteY1" fmla="*/ 364922 h 707319"/>
              <a:gd name="connsiteX2" fmla="*/ 286208 w 371859"/>
              <a:gd name="connsiteY2" fmla="*/ 0 h 707319"/>
              <a:gd name="connsiteX3" fmla="*/ 0 w 371859"/>
              <a:gd name="connsiteY3" fmla="*/ 70838 h 707319"/>
              <a:gd name="connsiteX4" fmla="*/ 120397 w 371859"/>
              <a:gd name="connsiteY4" fmla="*/ 384284 h 707319"/>
              <a:gd name="connsiteX5" fmla="*/ 80589 w 371859"/>
              <a:gd name="connsiteY5" fmla="*/ 707319 h 707319"/>
              <a:gd name="connsiteX0" fmla="*/ 371859 w 371859"/>
              <a:gd name="connsiteY0" fmla="*/ 707319 h 707319"/>
              <a:gd name="connsiteX1" fmla="*/ 329666 w 371859"/>
              <a:gd name="connsiteY1" fmla="*/ 364922 h 707319"/>
              <a:gd name="connsiteX2" fmla="*/ 286208 w 371859"/>
              <a:gd name="connsiteY2" fmla="*/ 0 h 707319"/>
              <a:gd name="connsiteX3" fmla="*/ 0 w 371859"/>
              <a:gd name="connsiteY3" fmla="*/ 70838 h 707319"/>
              <a:gd name="connsiteX4" fmla="*/ 188809 w 371859"/>
              <a:gd name="connsiteY4" fmla="*/ 374592 h 707319"/>
              <a:gd name="connsiteX5" fmla="*/ 80589 w 371859"/>
              <a:gd name="connsiteY5" fmla="*/ 707319 h 707319"/>
              <a:gd name="connsiteX6" fmla="*/ 371859 w 371859"/>
              <a:gd name="connsiteY6" fmla="*/ 707319 h 70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1859" h="707319">
                <a:moveTo>
                  <a:pt x="371859" y="707319"/>
                </a:moveTo>
                <a:lnTo>
                  <a:pt x="329666" y="364922"/>
                </a:lnTo>
                <a:lnTo>
                  <a:pt x="286208" y="0"/>
                </a:lnTo>
                <a:lnTo>
                  <a:pt x="0" y="70838"/>
                </a:lnTo>
                <a:lnTo>
                  <a:pt x="188809" y="374592"/>
                </a:lnTo>
                <a:lnTo>
                  <a:pt x="80589" y="707319"/>
                </a:lnTo>
                <a:lnTo>
                  <a:pt x="371859" y="707319"/>
                </a:lnTo>
                <a:close/>
              </a:path>
            </a:pathLst>
          </a:custGeom>
          <a:solidFill>
            <a:srgbClr val="1931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6EDFCFC8-5D92-FA40-68F2-6918EC44054E}"/>
              </a:ext>
            </a:extLst>
          </p:cNvPr>
          <p:cNvSpPr/>
          <p:nvPr/>
        </p:nvSpPr>
        <p:spPr>
          <a:xfrm rot="1509987" flipH="1" flipV="1">
            <a:off x="9339921" y="4866602"/>
            <a:ext cx="371859" cy="563822"/>
          </a:xfrm>
          <a:custGeom>
            <a:avLst/>
            <a:gdLst>
              <a:gd name="connsiteX0" fmla="*/ 371859 w 371859"/>
              <a:gd name="connsiteY0" fmla="*/ 707319 h 707319"/>
              <a:gd name="connsiteX1" fmla="*/ 329666 w 371859"/>
              <a:gd name="connsiteY1" fmla="*/ 364922 h 707319"/>
              <a:gd name="connsiteX2" fmla="*/ 286208 w 371859"/>
              <a:gd name="connsiteY2" fmla="*/ 0 h 707319"/>
              <a:gd name="connsiteX3" fmla="*/ 0 w 371859"/>
              <a:gd name="connsiteY3" fmla="*/ 70838 h 707319"/>
              <a:gd name="connsiteX4" fmla="*/ 120397 w 371859"/>
              <a:gd name="connsiteY4" fmla="*/ 384284 h 707319"/>
              <a:gd name="connsiteX5" fmla="*/ 80589 w 371859"/>
              <a:gd name="connsiteY5" fmla="*/ 707319 h 707319"/>
              <a:gd name="connsiteX0" fmla="*/ 371859 w 371859"/>
              <a:gd name="connsiteY0" fmla="*/ 707319 h 707319"/>
              <a:gd name="connsiteX1" fmla="*/ 329666 w 371859"/>
              <a:gd name="connsiteY1" fmla="*/ 364922 h 707319"/>
              <a:gd name="connsiteX2" fmla="*/ 286208 w 371859"/>
              <a:gd name="connsiteY2" fmla="*/ 0 h 707319"/>
              <a:gd name="connsiteX3" fmla="*/ 0 w 371859"/>
              <a:gd name="connsiteY3" fmla="*/ 70838 h 707319"/>
              <a:gd name="connsiteX4" fmla="*/ 188809 w 371859"/>
              <a:gd name="connsiteY4" fmla="*/ 374592 h 707319"/>
              <a:gd name="connsiteX5" fmla="*/ 80589 w 371859"/>
              <a:gd name="connsiteY5" fmla="*/ 707319 h 707319"/>
              <a:gd name="connsiteX6" fmla="*/ 371859 w 371859"/>
              <a:gd name="connsiteY6" fmla="*/ 707319 h 70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1859" h="707319">
                <a:moveTo>
                  <a:pt x="371859" y="707319"/>
                </a:moveTo>
                <a:lnTo>
                  <a:pt x="329666" y="364922"/>
                </a:lnTo>
                <a:lnTo>
                  <a:pt x="286208" y="0"/>
                </a:lnTo>
                <a:lnTo>
                  <a:pt x="0" y="70838"/>
                </a:lnTo>
                <a:lnTo>
                  <a:pt x="188809" y="374592"/>
                </a:lnTo>
                <a:lnTo>
                  <a:pt x="80589" y="707319"/>
                </a:lnTo>
                <a:lnTo>
                  <a:pt x="371859" y="707319"/>
                </a:lnTo>
                <a:close/>
              </a:path>
            </a:pathLst>
          </a:custGeom>
          <a:solidFill>
            <a:srgbClr val="1931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E0FBF543-3C33-7038-0168-5F8104CB213F}"/>
              </a:ext>
            </a:extLst>
          </p:cNvPr>
          <p:cNvSpPr/>
          <p:nvPr/>
        </p:nvSpPr>
        <p:spPr>
          <a:xfrm>
            <a:off x="2390298" y="4984479"/>
            <a:ext cx="193040" cy="457200"/>
          </a:xfrm>
          <a:custGeom>
            <a:avLst/>
            <a:gdLst>
              <a:gd name="connsiteX0" fmla="*/ 0 w 187960"/>
              <a:gd name="connsiteY0" fmla="*/ 0 h 467360"/>
              <a:gd name="connsiteX1" fmla="*/ 187960 w 187960"/>
              <a:gd name="connsiteY1" fmla="*/ 187960 h 467360"/>
              <a:gd name="connsiteX2" fmla="*/ 124460 w 187960"/>
              <a:gd name="connsiteY2" fmla="*/ 467360 h 467360"/>
              <a:gd name="connsiteX0" fmla="*/ 0 w 193040"/>
              <a:gd name="connsiteY0" fmla="*/ 0 h 457200"/>
              <a:gd name="connsiteX1" fmla="*/ 193040 w 193040"/>
              <a:gd name="connsiteY1" fmla="*/ 177800 h 457200"/>
              <a:gd name="connsiteX2" fmla="*/ 129540 w 193040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040" h="457200">
                <a:moveTo>
                  <a:pt x="0" y="0"/>
                </a:moveTo>
                <a:lnTo>
                  <a:pt x="193040" y="177800"/>
                </a:lnTo>
                <a:lnTo>
                  <a:pt x="129540" y="457200"/>
                </a:lnTo>
              </a:path>
            </a:pathLst>
          </a:custGeom>
          <a:noFill/>
          <a:ln w="31750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8973B464-0958-FF61-6F2D-22981C938456}"/>
              </a:ext>
            </a:extLst>
          </p:cNvPr>
          <p:cNvSpPr/>
          <p:nvPr/>
        </p:nvSpPr>
        <p:spPr>
          <a:xfrm flipH="1">
            <a:off x="9608663" y="4963046"/>
            <a:ext cx="193040" cy="457200"/>
          </a:xfrm>
          <a:custGeom>
            <a:avLst/>
            <a:gdLst>
              <a:gd name="connsiteX0" fmla="*/ 0 w 187960"/>
              <a:gd name="connsiteY0" fmla="*/ 0 h 467360"/>
              <a:gd name="connsiteX1" fmla="*/ 187960 w 187960"/>
              <a:gd name="connsiteY1" fmla="*/ 187960 h 467360"/>
              <a:gd name="connsiteX2" fmla="*/ 124460 w 187960"/>
              <a:gd name="connsiteY2" fmla="*/ 467360 h 467360"/>
              <a:gd name="connsiteX0" fmla="*/ 0 w 193040"/>
              <a:gd name="connsiteY0" fmla="*/ 0 h 457200"/>
              <a:gd name="connsiteX1" fmla="*/ 193040 w 193040"/>
              <a:gd name="connsiteY1" fmla="*/ 177800 h 457200"/>
              <a:gd name="connsiteX2" fmla="*/ 129540 w 193040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040" h="457200">
                <a:moveTo>
                  <a:pt x="0" y="0"/>
                </a:moveTo>
                <a:lnTo>
                  <a:pt x="193040" y="177800"/>
                </a:lnTo>
                <a:lnTo>
                  <a:pt x="129540" y="457200"/>
                </a:lnTo>
              </a:path>
            </a:pathLst>
          </a:custGeom>
          <a:noFill/>
          <a:ln w="31750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573E11E-C7DE-C66E-15F3-5FE518376D0B}"/>
              </a:ext>
            </a:extLst>
          </p:cNvPr>
          <p:cNvCxnSpPr>
            <a:cxnSpLocks/>
          </p:cNvCxnSpPr>
          <p:nvPr/>
        </p:nvCxnSpPr>
        <p:spPr>
          <a:xfrm>
            <a:off x="3016922" y="4767192"/>
            <a:ext cx="6158156" cy="0"/>
          </a:xfrm>
          <a:prstGeom prst="line">
            <a:avLst/>
          </a:prstGeom>
          <a:ln>
            <a:solidFill>
              <a:srgbClr val="E2C8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71DA4EA0-0982-B774-835D-019BC3D4FDC4}"/>
              </a:ext>
            </a:extLst>
          </p:cNvPr>
          <p:cNvCxnSpPr>
            <a:cxnSpLocks/>
          </p:cNvCxnSpPr>
          <p:nvPr/>
        </p:nvCxnSpPr>
        <p:spPr>
          <a:xfrm>
            <a:off x="3220613" y="5210569"/>
            <a:ext cx="5750775" cy="0"/>
          </a:xfrm>
          <a:prstGeom prst="line">
            <a:avLst/>
          </a:prstGeom>
          <a:ln>
            <a:solidFill>
              <a:srgbClr val="E2C8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2284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版式1">
    <p:bg>
      <p:bgPr>
        <a:solidFill>
          <a:srgbClr val="E2C8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5DA1718-58C5-43AF-82B6-C3179CC24801}"/>
              </a:ext>
            </a:extLst>
          </p:cNvPr>
          <p:cNvSpPr/>
          <p:nvPr userDrawn="1"/>
        </p:nvSpPr>
        <p:spPr>
          <a:xfrm>
            <a:off x="4822276" y="1023119"/>
            <a:ext cx="2599221" cy="491224"/>
          </a:xfrm>
          <a:custGeom>
            <a:avLst/>
            <a:gdLst>
              <a:gd name="connsiteX0" fmla="*/ 2353611 w 2599221"/>
              <a:gd name="connsiteY0" fmla="*/ 0 h 491224"/>
              <a:gd name="connsiteX1" fmla="*/ 2599221 w 2599221"/>
              <a:gd name="connsiteY1" fmla="*/ 245610 h 491224"/>
              <a:gd name="connsiteX2" fmla="*/ 2353611 w 2599221"/>
              <a:gd name="connsiteY2" fmla="*/ 491220 h 491224"/>
              <a:gd name="connsiteX3" fmla="*/ 2179939 w 2599221"/>
              <a:gd name="connsiteY3" fmla="*/ 419283 h 491224"/>
              <a:gd name="connsiteX4" fmla="*/ 2142812 w 2599221"/>
              <a:gd name="connsiteY4" fmla="*/ 364216 h 491224"/>
              <a:gd name="connsiteX5" fmla="*/ 2105683 w 2599221"/>
              <a:gd name="connsiteY5" fmla="*/ 419284 h 491224"/>
              <a:gd name="connsiteX6" fmla="*/ 1932011 w 2599221"/>
              <a:gd name="connsiteY6" fmla="*/ 491221 h 491224"/>
              <a:gd name="connsiteX7" fmla="*/ 1758338 w 2599221"/>
              <a:gd name="connsiteY7" fmla="*/ 419284 h 491224"/>
              <a:gd name="connsiteX8" fmla="*/ 1721211 w 2599221"/>
              <a:gd name="connsiteY8" fmla="*/ 364217 h 491224"/>
              <a:gd name="connsiteX9" fmla="*/ 1684083 w 2599221"/>
              <a:gd name="connsiteY9" fmla="*/ 419285 h 491224"/>
              <a:gd name="connsiteX10" fmla="*/ 1510411 w 2599221"/>
              <a:gd name="connsiteY10" fmla="*/ 491222 h 491224"/>
              <a:gd name="connsiteX11" fmla="*/ 1336738 w 2599221"/>
              <a:gd name="connsiteY11" fmla="*/ 419285 h 491224"/>
              <a:gd name="connsiteX12" fmla="*/ 1299611 w 2599221"/>
              <a:gd name="connsiteY12" fmla="*/ 364218 h 491224"/>
              <a:gd name="connsiteX13" fmla="*/ 1262483 w 2599221"/>
              <a:gd name="connsiteY13" fmla="*/ 419286 h 491224"/>
              <a:gd name="connsiteX14" fmla="*/ 1088811 w 2599221"/>
              <a:gd name="connsiteY14" fmla="*/ 491223 h 491224"/>
              <a:gd name="connsiteX15" fmla="*/ 915138 w 2599221"/>
              <a:gd name="connsiteY15" fmla="*/ 419286 h 491224"/>
              <a:gd name="connsiteX16" fmla="*/ 878011 w 2599221"/>
              <a:gd name="connsiteY16" fmla="*/ 364219 h 491224"/>
              <a:gd name="connsiteX17" fmla="*/ 840883 w 2599221"/>
              <a:gd name="connsiteY17" fmla="*/ 419287 h 491224"/>
              <a:gd name="connsiteX18" fmla="*/ 667211 w 2599221"/>
              <a:gd name="connsiteY18" fmla="*/ 491224 h 491224"/>
              <a:gd name="connsiteX19" fmla="*/ 493538 w 2599221"/>
              <a:gd name="connsiteY19" fmla="*/ 419287 h 491224"/>
              <a:gd name="connsiteX20" fmla="*/ 456410 w 2599221"/>
              <a:gd name="connsiteY20" fmla="*/ 364219 h 491224"/>
              <a:gd name="connsiteX21" fmla="*/ 419282 w 2599221"/>
              <a:gd name="connsiteY21" fmla="*/ 419287 h 491224"/>
              <a:gd name="connsiteX22" fmla="*/ 245610 w 2599221"/>
              <a:gd name="connsiteY22" fmla="*/ 491224 h 491224"/>
              <a:gd name="connsiteX23" fmla="*/ 0 w 2599221"/>
              <a:gd name="connsiteY23" fmla="*/ 245614 h 491224"/>
              <a:gd name="connsiteX24" fmla="*/ 245610 w 2599221"/>
              <a:gd name="connsiteY24" fmla="*/ 4 h 491224"/>
              <a:gd name="connsiteX25" fmla="*/ 419282 w 2599221"/>
              <a:gd name="connsiteY25" fmla="*/ 71941 h 491224"/>
              <a:gd name="connsiteX26" fmla="*/ 456410 w 2599221"/>
              <a:gd name="connsiteY26" fmla="*/ 127010 h 491224"/>
              <a:gd name="connsiteX27" fmla="*/ 493538 w 2599221"/>
              <a:gd name="connsiteY27" fmla="*/ 71941 h 491224"/>
              <a:gd name="connsiteX28" fmla="*/ 667211 w 2599221"/>
              <a:gd name="connsiteY28" fmla="*/ 4 h 491224"/>
              <a:gd name="connsiteX29" fmla="*/ 840883 w 2599221"/>
              <a:gd name="connsiteY29" fmla="*/ 71941 h 491224"/>
              <a:gd name="connsiteX30" fmla="*/ 878010 w 2599221"/>
              <a:gd name="connsiteY30" fmla="*/ 127008 h 491224"/>
              <a:gd name="connsiteX31" fmla="*/ 915138 w 2599221"/>
              <a:gd name="connsiteY31" fmla="*/ 71940 h 491224"/>
              <a:gd name="connsiteX32" fmla="*/ 1088811 w 2599221"/>
              <a:gd name="connsiteY32" fmla="*/ 3 h 491224"/>
              <a:gd name="connsiteX33" fmla="*/ 1262483 w 2599221"/>
              <a:gd name="connsiteY33" fmla="*/ 71940 h 491224"/>
              <a:gd name="connsiteX34" fmla="*/ 1299610 w 2599221"/>
              <a:gd name="connsiteY34" fmla="*/ 127007 h 491224"/>
              <a:gd name="connsiteX35" fmla="*/ 1336738 w 2599221"/>
              <a:gd name="connsiteY35" fmla="*/ 71939 h 491224"/>
              <a:gd name="connsiteX36" fmla="*/ 1510411 w 2599221"/>
              <a:gd name="connsiteY36" fmla="*/ 2 h 491224"/>
              <a:gd name="connsiteX37" fmla="*/ 1684083 w 2599221"/>
              <a:gd name="connsiteY37" fmla="*/ 71939 h 491224"/>
              <a:gd name="connsiteX38" fmla="*/ 1721210 w 2599221"/>
              <a:gd name="connsiteY38" fmla="*/ 127006 h 491224"/>
              <a:gd name="connsiteX39" fmla="*/ 1758338 w 2599221"/>
              <a:gd name="connsiteY39" fmla="*/ 71938 h 491224"/>
              <a:gd name="connsiteX40" fmla="*/ 1932011 w 2599221"/>
              <a:gd name="connsiteY40" fmla="*/ 1 h 491224"/>
              <a:gd name="connsiteX41" fmla="*/ 2105683 w 2599221"/>
              <a:gd name="connsiteY41" fmla="*/ 71938 h 491224"/>
              <a:gd name="connsiteX42" fmla="*/ 2142811 w 2599221"/>
              <a:gd name="connsiteY42" fmla="*/ 127005 h 491224"/>
              <a:gd name="connsiteX43" fmla="*/ 2179939 w 2599221"/>
              <a:gd name="connsiteY43" fmla="*/ 71937 h 491224"/>
              <a:gd name="connsiteX44" fmla="*/ 2353611 w 2599221"/>
              <a:gd name="connsiteY44" fmla="*/ 0 h 491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599221" h="491224">
                <a:moveTo>
                  <a:pt x="2353611" y="0"/>
                </a:moveTo>
                <a:cubicBezTo>
                  <a:pt x="2489258" y="0"/>
                  <a:pt x="2599221" y="109963"/>
                  <a:pt x="2599221" y="245610"/>
                </a:cubicBezTo>
                <a:cubicBezTo>
                  <a:pt x="2599221" y="381257"/>
                  <a:pt x="2489258" y="491220"/>
                  <a:pt x="2353611" y="491220"/>
                </a:cubicBezTo>
                <a:cubicBezTo>
                  <a:pt x="2285788" y="491220"/>
                  <a:pt x="2224385" y="463729"/>
                  <a:pt x="2179939" y="419283"/>
                </a:cubicBezTo>
                <a:lnTo>
                  <a:pt x="2142812" y="364216"/>
                </a:lnTo>
                <a:lnTo>
                  <a:pt x="2105683" y="419284"/>
                </a:lnTo>
                <a:cubicBezTo>
                  <a:pt x="2061237" y="463730"/>
                  <a:pt x="1999834" y="491221"/>
                  <a:pt x="1932011" y="491221"/>
                </a:cubicBezTo>
                <a:cubicBezTo>
                  <a:pt x="1864187" y="491221"/>
                  <a:pt x="1802785" y="463730"/>
                  <a:pt x="1758338" y="419284"/>
                </a:cubicBezTo>
                <a:lnTo>
                  <a:pt x="1721211" y="364217"/>
                </a:lnTo>
                <a:lnTo>
                  <a:pt x="1684083" y="419285"/>
                </a:lnTo>
                <a:cubicBezTo>
                  <a:pt x="1639637" y="463731"/>
                  <a:pt x="1578234" y="491222"/>
                  <a:pt x="1510411" y="491222"/>
                </a:cubicBezTo>
                <a:cubicBezTo>
                  <a:pt x="1442587" y="491222"/>
                  <a:pt x="1381185" y="463731"/>
                  <a:pt x="1336738" y="419285"/>
                </a:cubicBezTo>
                <a:lnTo>
                  <a:pt x="1299611" y="364218"/>
                </a:lnTo>
                <a:lnTo>
                  <a:pt x="1262483" y="419286"/>
                </a:lnTo>
                <a:cubicBezTo>
                  <a:pt x="1218037" y="463732"/>
                  <a:pt x="1156634" y="491223"/>
                  <a:pt x="1088811" y="491223"/>
                </a:cubicBezTo>
                <a:cubicBezTo>
                  <a:pt x="1020987" y="491223"/>
                  <a:pt x="959585" y="463732"/>
                  <a:pt x="915138" y="419286"/>
                </a:cubicBezTo>
                <a:lnTo>
                  <a:pt x="878011" y="364219"/>
                </a:lnTo>
                <a:lnTo>
                  <a:pt x="840883" y="419287"/>
                </a:lnTo>
                <a:cubicBezTo>
                  <a:pt x="796437" y="463733"/>
                  <a:pt x="735034" y="491224"/>
                  <a:pt x="667211" y="491224"/>
                </a:cubicBezTo>
                <a:cubicBezTo>
                  <a:pt x="599387" y="491224"/>
                  <a:pt x="537985" y="463733"/>
                  <a:pt x="493538" y="419287"/>
                </a:cubicBezTo>
                <a:lnTo>
                  <a:pt x="456410" y="364219"/>
                </a:lnTo>
                <a:lnTo>
                  <a:pt x="419282" y="419287"/>
                </a:lnTo>
                <a:cubicBezTo>
                  <a:pt x="374836" y="463733"/>
                  <a:pt x="313433" y="491224"/>
                  <a:pt x="245610" y="491224"/>
                </a:cubicBezTo>
                <a:cubicBezTo>
                  <a:pt x="109963" y="491224"/>
                  <a:pt x="0" y="381261"/>
                  <a:pt x="0" y="245614"/>
                </a:cubicBezTo>
                <a:cubicBezTo>
                  <a:pt x="0" y="109967"/>
                  <a:pt x="109963" y="4"/>
                  <a:pt x="245610" y="4"/>
                </a:cubicBezTo>
                <a:cubicBezTo>
                  <a:pt x="313433" y="4"/>
                  <a:pt x="374836" y="27495"/>
                  <a:pt x="419282" y="71941"/>
                </a:cubicBezTo>
                <a:lnTo>
                  <a:pt x="456410" y="127010"/>
                </a:lnTo>
                <a:lnTo>
                  <a:pt x="493538" y="71941"/>
                </a:lnTo>
                <a:cubicBezTo>
                  <a:pt x="537985" y="27495"/>
                  <a:pt x="599387" y="4"/>
                  <a:pt x="667211" y="4"/>
                </a:cubicBezTo>
                <a:cubicBezTo>
                  <a:pt x="735034" y="4"/>
                  <a:pt x="796437" y="27495"/>
                  <a:pt x="840883" y="71941"/>
                </a:cubicBezTo>
                <a:lnTo>
                  <a:pt x="878010" y="127008"/>
                </a:lnTo>
                <a:lnTo>
                  <a:pt x="915138" y="71940"/>
                </a:lnTo>
                <a:cubicBezTo>
                  <a:pt x="959585" y="27494"/>
                  <a:pt x="1020987" y="3"/>
                  <a:pt x="1088811" y="3"/>
                </a:cubicBezTo>
                <a:cubicBezTo>
                  <a:pt x="1156634" y="3"/>
                  <a:pt x="1218037" y="27494"/>
                  <a:pt x="1262483" y="71940"/>
                </a:cubicBezTo>
                <a:lnTo>
                  <a:pt x="1299610" y="127007"/>
                </a:lnTo>
                <a:lnTo>
                  <a:pt x="1336738" y="71939"/>
                </a:lnTo>
                <a:cubicBezTo>
                  <a:pt x="1381185" y="27493"/>
                  <a:pt x="1442587" y="2"/>
                  <a:pt x="1510411" y="2"/>
                </a:cubicBezTo>
                <a:cubicBezTo>
                  <a:pt x="1578234" y="2"/>
                  <a:pt x="1639637" y="27493"/>
                  <a:pt x="1684083" y="71939"/>
                </a:cubicBezTo>
                <a:lnTo>
                  <a:pt x="1721210" y="127006"/>
                </a:lnTo>
                <a:lnTo>
                  <a:pt x="1758338" y="71938"/>
                </a:lnTo>
                <a:cubicBezTo>
                  <a:pt x="1802785" y="27492"/>
                  <a:pt x="1864187" y="1"/>
                  <a:pt x="1932011" y="1"/>
                </a:cubicBezTo>
                <a:cubicBezTo>
                  <a:pt x="1999834" y="1"/>
                  <a:pt x="2061237" y="27492"/>
                  <a:pt x="2105683" y="71938"/>
                </a:cubicBezTo>
                <a:lnTo>
                  <a:pt x="2142811" y="127005"/>
                </a:lnTo>
                <a:lnTo>
                  <a:pt x="2179939" y="71937"/>
                </a:lnTo>
                <a:cubicBezTo>
                  <a:pt x="2224385" y="27491"/>
                  <a:pt x="2285788" y="0"/>
                  <a:pt x="2353611" y="0"/>
                </a:cubicBezTo>
                <a:close/>
              </a:path>
            </a:pathLst>
          </a:custGeom>
          <a:noFill/>
          <a:ln w="12700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93AD911-C2C8-2F82-F70B-796B9CD6468A}"/>
              </a:ext>
            </a:extLst>
          </p:cNvPr>
          <p:cNvSpPr/>
          <p:nvPr userDrawn="1"/>
        </p:nvSpPr>
        <p:spPr>
          <a:xfrm>
            <a:off x="4424363" y="306977"/>
            <a:ext cx="3343275" cy="853623"/>
          </a:xfrm>
          <a:prstGeom prst="roundRect">
            <a:avLst>
              <a:gd name="adj" fmla="val 774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D1A59BD3-2B85-C68E-D4D3-5B9EAD0D1520}"/>
              </a:ext>
            </a:extLst>
          </p:cNvPr>
          <p:cNvSpPr/>
          <p:nvPr userDrawn="1"/>
        </p:nvSpPr>
        <p:spPr>
          <a:xfrm>
            <a:off x="4796390" y="993230"/>
            <a:ext cx="2599221" cy="491224"/>
          </a:xfrm>
          <a:custGeom>
            <a:avLst/>
            <a:gdLst>
              <a:gd name="connsiteX0" fmla="*/ 2353611 w 2599221"/>
              <a:gd name="connsiteY0" fmla="*/ 0 h 491224"/>
              <a:gd name="connsiteX1" fmla="*/ 2599221 w 2599221"/>
              <a:gd name="connsiteY1" fmla="*/ 245610 h 491224"/>
              <a:gd name="connsiteX2" fmla="*/ 2353611 w 2599221"/>
              <a:gd name="connsiteY2" fmla="*/ 491220 h 491224"/>
              <a:gd name="connsiteX3" fmla="*/ 2179939 w 2599221"/>
              <a:gd name="connsiteY3" fmla="*/ 419283 h 491224"/>
              <a:gd name="connsiteX4" fmla="*/ 2142812 w 2599221"/>
              <a:gd name="connsiteY4" fmla="*/ 364216 h 491224"/>
              <a:gd name="connsiteX5" fmla="*/ 2105683 w 2599221"/>
              <a:gd name="connsiteY5" fmla="*/ 419284 h 491224"/>
              <a:gd name="connsiteX6" fmla="*/ 1932011 w 2599221"/>
              <a:gd name="connsiteY6" fmla="*/ 491221 h 491224"/>
              <a:gd name="connsiteX7" fmla="*/ 1758338 w 2599221"/>
              <a:gd name="connsiteY7" fmla="*/ 419284 h 491224"/>
              <a:gd name="connsiteX8" fmla="*/ 1721211 w 2599221"/>
              <a:gd name="connsiteY8" fmla="*/ 364217 h 491224"/>
              <a:gd name="connsiteX9" fmla="*/ 1684083 w 2599221"/>
              <a:gd name="connsiteY9" fmla="*/ 419285 h 491224"/>
              <a:gd name="connsiteX10" fmla="*/ 1510411 w 2599221"/>
              <a:gd name="connsiteY10" fmla="*/ 491222 h 491224"/>
              <a:gd name="connsiteX11" fmla="*/ 1336738 w 2599221"/>
              <a:gd name="connsiteY11" fmla="*/ 419285 h 491224"/>
              <a:gd name="connsiteX12" fmla="*/ 1299611 w 2599221"/>
              <a:gd name="connsiteY12" fmla="*/ 364218 h 491224"/>
              <a:gd name="connsiteX13" fmla="*/ 1262483 w 2599221"/>
              <a:gd name="connsiteY13" fmla="*/ 419286 h 491224"/>
              <a:gd name="connsiteX14" fmla="*/ 1088811 w 2599221"/>
              <a:gd name="connsiteY14" fmla="*/ 491223 h 491224"/>
              <a:gd name="connsiteX15" fmla="*/ 915138 w 2599221"/>
              <a:gd name="connsiteY15" fmla="*/ 419286 h 491224"/>
              <a:gd name="connsiteX16" fmla="*/ 878011 w 2599221"/>
              <a:gd name="connsiteY16" fmla="*/ 364219 h 491224"/>
              <a:gd name="connsiteX17" fmla="*/ 840883 w 2599221"/>
              <a:gd name="connsiteY17" fmla="*/ 419287 h 491224"/>
              <a:gd name="connsiteX18" fmla="*/ 667211 w 2599221"/>
              <a:gd name="connsiteY18" fmla="*/ 491224 h 491224"/>
              <a:gd name="connsiteX19" fmla="*/ 493538 w 2599221"/>
              <a:gd name="connsiteY19" fmla="*/ 419287 h 491224"/>
              <a:gd name="connsiteX20" fmla="*/ 456410 w 2599221"/>
              <a:gd name="connsiteY20" fmla="*/ 364219 h 491224"/>
              <a:gd name="connsiteX21" fmla="*/ 419282 w 2599221"/>
              <a:gd name="connsiteY21" fmla="*/ 419287 h 491224"/>
              <a:gd name="connsiteX22" fmla="*/ 245610 w 2599221"/>
              <a:gd name="connsiteY22" fmla="*/ 491224 h 491224"/>
              <a:gd name="connsiteX23" fmla="*/ 0 w 2599221"/>
              <a:gd name="connsiteY23" fmla="*/ 245614 h 491224"/>
              <a:gd name="connsiteX24" fmla="*/ 245610 w 2599221"/>
              <a:gd name="connsiteY24" fmla="*/ 4 h 491224"/>
              <a:gd name="connsiteX25" fmla="*/ 419282 w 2599221"/>
              <a:gd name="connsiteY25" fmla="*/ 71941 h 491224"/>
              <a:gd name="connsiteX26" fmla="*/ 456410 w 2599221"/>
              <a:gd name="connsiteY26" fmla="*/ 127010 h 491224"/>
              <a:gd name="connsiteX27" fmla="*/ 493538 w 2599221"/>
              <a:gd name="connsiteY27" fmla="*/ 71941 h 491224"/>
              <a:gd name="connsiteX28" fmla="*/ 667211 w 2599221"/>
              <a:gd name="connsiteY28" fmla="*/ 4 h 491224"/>
              <a:gd name="connsiteX29" fmla="*/ 840883 w 2599221"/>
              <a:gd name="connsiteY29" fmla="*/ 71941 h 491224"/>
              <a:gd name="connsiteX30" fmla="*/ 878010 w 2599221"/>
              <a:gd name="connsiteY30" fmla="*/ 127008 h 491224"/>
              <a:gd name="connsiteX31" fmla="*/ 915138 w 2599221"/>
              <a:gd name="connsiteY31" fmla="*/ 71940 h 491224"/>
              <a:gd name="connsiteX32" fmla="*/ 1088811 w 2599221"/>
              <a:gd name="connsiteY32" fmla="*/ 3 h 491224"/>
              <a:gd name="connsiteX33" fmla="*/ 1262483 w 2599221"/>
              <a:gd name="connsiteY33" fmla="*/ 71940 h 491224"/>
              <a:gd name="connsiteX34" fmla="*/ 1299610 w 2599221"/>
              <a:gd name="connsiteY34" fmla="*/ 127007 h 491224"/>
              <a:gd name="connsiteX35" fmla="*/ 1336738 w 2599221"/>
              <a:gd name="connsiteY35" fmla="*/ 71939 h 491224"/>
              <a:gd name="connsiteX36" fmla="*/ 1510411 w 2599221"/>
              <a:gd name="connsiteY36" fmla="*/ 2 h 491224"/>
              <a:gd name="connsiteX37" fmla="*/ 1684083 w 2599221"/>
              <a:gd name="connsiteY37" fmla="*/ 71939 h 491224"/>
              <a:gd name="connsiteX38" fmla="*/ 1721210 w 2599221"/>
              <a:gd name="connsiteY38" fmla="*/ 127006 h 491224"/>
              <a:gd name="connsiteX39" fmla="*/ 1758338 w 2599221"/>
              <a:gd name="connsiteY39" fmla="*/ 71938 h 491224"/>
              <a:gd name="connsiteX40" fmla="*/ 1932011 w 2599221"/>
              <a:gd name="connsiteY40" fmla="*/ 1 h 491224"/>
              <a:gd name="connsiteX41" fmla="*/ 2105683 w 2599221"/>
              <a:gd name="connsiteY41" fmla="*/ 71938 h 491224"/>
              <a:gd name="connsiteX42" fmla="*/ 2142811 w 2599221"/>
              <a:gd name="connsiteY42" fmla="*/ 127005 h 491224"/>
              <a:gd name="connsiteX43" fmla="*/ 2179939 w 2599221"/>
              <a:gd name="connsiteY43" fmla="*/ 71937 h 491224"/>
              <a:gd name="connsiteX44" fmla="*/ 2353611 w 2599221"/>
              <a:gd name="connsiteY44" fmla="*/ 0 h 491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599221" h="491224">
                <a:moveTo>
                  <a:pt x="2353611" y="0"/>
                </a:moveTo>
                <a:cubicBezTo>
                  <a:pt x="2489258" y="0"/>
                  <a:pt x="2599221" y="109963"/>
                  <a:pt x="2599221" y="245610"/>
                </a:cubicBezTo>
                <a:cubicBezTo>
                  <a:pt x="2599221" y="381257"/>
                  <a:pt x="2489258" y="491220"/>
                  <a:pt x="2353611" y="491220"/>
                </a:cubicBezTo>
                <a:cubicBezTo>
                  <a:pt x="2285788" y="491220"/>
                  <a:pt x="2224385" y="463729"/>
                  <a:pt x="2179939" y="419283"/>
                </a:cubicBezTo>
                <a:lnTo>
                  <a:pt x="2142812" y="364216"/>
                </a:lnTo>
                <a:lnTo>
                  <a:pt x="2105683" y="419284"/>
                </a:lnTo>
                <a:cubicBezTo>
                  <a:pt x="2061237" y="463730"/>
                  <a:pt x="1999834" y="491221"/>
                  <a:pt x="1932011" y="491221"/>
                </a:cubicBezTo>
                <a:cubicBezTo>
                  <a:pt x="1864187" y="491221"/>
                  <a:pt x="1802785" y="463730"/>
                  <a:pt x="1758338" y="419284"/>
                </a:cubicBezTo>
                <a:lnTo>
                  <a:pt x="1721211" y="364217"/>
                </a:lnTo>
                <a:lnTo>
                  <a:pt x="1684083" y="419285"/>
                </a:lnTo>
                <a:cubicBezTo>
                  <a:pt x="1639637" y="463731"/>
                  <a:pt x="1578234" y="491222"/>
                  <a:pt x="1510411" y="491222"/>
                </a:cubicBezTo>
                <a:cubicBezTo>
                  <a:pt x="1442587" y="491222"/>
                  <a:pt x="1381185" y="463731"/>
                  <a:pt x="1336738" y="419285"/>
                </a:cubicBezTo>
                <a:lnTo>
                  <a:pt x="1299611" y="364218"/>
                </a:lnTo>
                <a:lnTo>
                  <a:pt x="1262483" y="419286"/>
                </a:lnTo>
                <a:cubicBezTo>
                  <a:pt x="1218037" y="463732"/>
                  <a:pt x="1156634" y="491223"/>
                  <a:pt x="1088811" y="491223"/>
                </a:cubicBezTo>
                <a:cubicBezTo>
                  <a:pt x="1020987" y="491223"/>
                  <a:pt x="959585" y="463732"/>
                  <a:pt x="915138" y="419286"/>
                </a:cubicBezTo>
                <a:lnTo>
                  <a:pt x="878011" y="364219"/>
                </a:lnTo>
                <a:lnTo>
                  <a:pt x="840883" y="419287"/>
                </a:lnTo>
                <a:cubicBezTo>
                  <a:pt x="796437" y="463733"/>
                  <a:pt x="735034" y="491224"/>
                  <a:pt x="667211" y="491224"/>
                </a:cubicBezTo>
                <a:cubicBezTo>
                  <a:pt x="599387" y="491224"/>
                  <a:pt x="537985" y="463733"/>
                  <a:pt x="493538" y="419287"/>
                </a:cubicBezTo>
                <a:lnTo>
                  <a:pt x="456410" y="364219"/>
                </a:lnTo>
                <a:lnTo>
                  <a:pt x="419282" y="419287"/>
                </a:lnTo>
                <a:cubicBezTo>
                  <a:pt x="374836" y="463733"/>
                  <a:pt x="313433" y="491224"/>
                  <a:pt x="245610" y="491224"/>
                </a:cubicBezTo>
                <a:cubicBezTo>
                  <a:pt x="109963" y="491224"/>
                  <a:pt x="0" y="381261"/>
                  <a:pt x="0" y="245614"/>
                </a:cubicBezTo>
                <a:cubicBezTo>
                  <a:pt x="0" y="109967"/>
                  <a:pt x="109963" y="4"/>
                  <a:pt x="245610" y="4"/>
                </a:cubicBezTo>
                <a:cubicBezTo>
                  <a:pt x="313433" y="4"/>
                  <a:pt x="374836" y="27495"/>
                  <a:pt x="419282" y="71941"/>
                </a:cubicBezTo>
                <a:lnTo>
                  <a:pt x="456410" y="127010"/>
                </a:lnTo>
                <a:lnTo>
                  <a:pt x="493538" y="71941"/>
                </a:lnTo>
                <a:cubicBezTo>
                  <a:pt x="537985" y="27495"/>
                  <a:pt x="599387" y="4"/>
                  <a:pt x="667211" y="4"/>
                </a:cubicBezTo>
                <a:cubicBezTo>
                  <a:pt x="735034" y="4"/>
                  <a:pt x="796437" y="27495"/>
                  <a:pt x="840883" y="71941"/>
                </a:cubicBezTo>
                <a:lnTo>
                  <a:pt x="878010" y="127008"/>
                </a:lnTo>
                <a:lnTo>
                  <a:pt x="915138" y="71940"/>
                </a:lnTo>
                <a:cubicBezTo>
                  <a:pt x="959585" y="27494"/>
                  <a:pt x="1020987" y="3"/>
                  <a:pt x="1088811" y="3"/>
                </a:cubicBezTo>
                <a:cubicBezTo>
                  <a:pt x="1156634" y="3"/>
                  <a:pt x="1218037" y="27494"/>
                  <a:pt x="1262483" y="71940"/>
                </a:cubicBezTo>
                <a:lnTo>
                  <a:pt x="1299610" y="127007"/>
                </a:lnTo>
                <a:lnTo>
                  <a:pt x="1336738" y="71939"/>
                </a:lnTo>
                <a:cubicBezTo>
                  <a:pt x="1381185" y="27493"/>
                  <a:pt x="1442587" y="2"/>
                  <a:pt x="1510411" y="2"/>
                </a:cubicBezTo>
                <a:cubicBezTo>
                  <a:pt x="1578234" y="2"/>
                  <a:pt x="1639637" y="27493"/>
                  <a:pt x="1684083" y="71939"/>
                </a:cubicBezTo>
                <a:lnTo>
                  <a:pt x="1721210" y="127006"/>
                </a:lnTo>
                <a:lnTo>
                  <a:pt x="1758338" y="71938"/>
                </a:lnTo>
                <a:cubicBezTo>
                  <a:pt x="1802785" y="27492"/>
                  <a:pt x="1864187" y="1"/>
                  <a:pt x="1932011" y="1"/>
                </a:cubicBezTo>
                <a:cubicBezTo>
                  <a:pt x="1999834" y="1"/>
                  <a:pt x="2061237" y="27492"/>
                  <a:pt x="2105683" y="71938"/>
                </a:cubicBezTo>
                <a:lnTo>
                  <a:pt x="2142811" y="127005"/>
                </a:lnTo>
                <a:lnTo>
                  <a:pt x="2179939" y="71937"/>
                </a:lnTo>
                <a:cubicBezTo>
                  <a:pt x="2224385" y="27491"/>
                  <a:pt x="2285788" y="0"/>
                  <a:pt x="2353611" y="0"/>
                </a:cubicBezTo>
                <a:close/>
              </a:path>
            </a:pathLst>
          </a:custGeom>
          <a:solidFill>
            <a:srgbClr val="BD4E4D"/>
          </a:solidFill>
          <a:ln w="22225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3F3A882-46E1-A91E-F975-E1F9ABAC8AAA}"/>
              </a:ext>
            </a:extLst>
          </p:cNvPr>
          <p:cNvCxnSpPr/>
          <p:nvPr userDrawn="1"/>
        </p:nvCxnSpPr>
        <p:spPr>
          <a:xfrm flipH="1">
            <a:off x="407988" y="597402"/>
            <a:ext cx="4214812" cy="0"/>
          </a:xfrm>
          <a:prstGeom prst="line">
            <a:avLst/>
          </a:prstGeom>
          <a:ln w="31750">
            <a:solidFill>
              <a:srgbClr val="1931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F65E823-FCDB-98D0-D416-0BC9C33C4606}"/>
              </a:ext>
            </a:extLst>
          </p:cNvPr>
          <p:cNvCxnSpPr/>
          <p:nvPr userDrawn="1"/>
        </p:nvCxnSpPr>
        <p:spPr>
          <a:xfrm flipH="1">
            <a:off x="7569201" y="581258"/>
            <a:ext cx="4214812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A927BB2-6A69-0E74-91CA-FD477630D65F}"/>
              </a:ext>
            </a:extLst>
          </p:cNvPr>
          <p:cNvCxnSpPr/>
          <p:nvPr userDrawn="1"/>
        </p:nvCxnSpPr>
        <p:spPr>
          <a:xfrm>
            <a:off x="407988" y="6200775"/>
            <a:ext cx="11376025" cy="0"/>
          </a:xfrm>
          <a:prstGeom prst="line">
            <a:avLst/>
          </a:prstGeom>
          <a:ln w="38100">
            <a:solidFill>
              <a:srgbClr val="1931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0C813BA-27B7-BE2A-DA01-06F45EB7069E}"/>
              </a:ext>
            </a:extLst>
          </p:cNvPr>
          <p:cNvCxnSpPr/>
          <p:nvPr userDrawn="1"/>
        </p:nvCxnSpPr>
        <p:spPr>
          <a:xfrm flipH="1">
            <a:off x="407988" y="714969"/>
            <a:ext cx="4214812" cy="0"/>
          </a:xfrm>
          <a:prstGeom prst="line">
            <a:avLst/>
          </a:prstGeom>
          <a:ln w="31750">
            <a:solidFill>
              <a:srgbClr val="1931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ADF9FAA-AD7C-EF9A-1144-C178594056AD}"/>
              </a:ext>
            </a:extLst>
          </p:cNvPr>
          <p:cNvCxnSpPr/>
          <p:nvPr userDrawn="1"/>
        </p:nvCxnSpPr>
        <p:spPr>
          <a:xfrm flipH="1">
            <a:off x="7569201" y="698825"/>
            <a:ext cx="4214812" cy="0"/>
          </a:xfrm>
          <a:prstGeom prst="line">
            <a:avLst/>
          </a:prstGeom>
          <a:ln w="31750">
            <a:solidFill>
              <a:srgbClr val="1931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E774716-6250-2640-3D72-87942621385B}"/>
              </a:ext>
            </a:extLst>
          </p:cNvPr>
          <p:cNvCxnSpPr/>
          <p:nvPr userDrawn="1"/>
        </p:nvCxnSpPr>
        <p:spPr>
          <a:xfrm>
            <a:off x="407988" y="6048375"/>
            <a:ext cx="11376025" cy="0"/>
          </a:xfrm>
          <a:prstGeom prst="line">
            <a:avLst/>
          </a:prstGeom>
          <a:ln w="19050">
            <a:solidFill>
              <a:srgbClr val="1931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957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版式2">
    <p:bg>
      <p:bgPr>
        <a:solidFill>
          <a:srgbClr val="E2C8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5FC27D3-D17E-4D71-6E53-8EF75975E3C2}"/>
              </a:ext>
            </a:extLst>
          </p:cNvPr>
          <p:cNvSpPr/>
          <p:nvPr userDrawn="1"/>
        </p:nvSpPr>
        <p:spPr>
          <a:xfrm>
            <a:off x="5231177" y="1024991"/>
            <a:ext cx="1755533" cy="489352"/>
          </a:xfrm>
          <a:custGeom>
            <a:avLst/>
            <a:gdLst>
              <a:gd name="connsiteX0" fmla="*/ 244676 w 1755533"/>
              <a:gd name="connsiteY0" fmla="*/ 0 h 489352"/>
              <a:gd name="connsiteX1" fmla="*/ 417688 w 1755533"/>
              <a:gd name="connsiteY1" fmla="*/ 71664 h 489352"/>
              <a:gd name="connsiteX2" fmla="*/ 455706 w 1755533"/>
              <a:gd name="connsiteY2" fmla="*/ 128052 h 489352"/>
              <a:gd name="connsiteX3" fmla="*/ 493724 w 1755533"/>
              <a:gd name="connsiteY3" fmla="*/ 71664 h 489352"/>
              <a:gd name="connsiteX4" fmla="*/ 666736 w 1755533"/>
              <a:gd name="connsiteY4" fmla="*/ 0 h 489352"/>
              <a:gd name="connsiteX5" fmla="*/ 839748 w 1755533"/>
              <a:gd name="connsiteY5" fmla="*/ 71664 h 489352"/>
              <a:gd name="connsiteX6" fmla="*/ 877766 w 1755533"/>
              <a:gd name="connsiteY6" fmla="*/ 128052 h 489352"/>
              <a:gd name="connsiteX7" fmla="*/ 915784 w 1755533"/>
              <a:gd name="connsiteY7" fmla="*/ 71664 h 489352"/>
              <a:gd name="connsiteX8" fmla="*/ 1088796 w 1755533"/>
              <a:gd name="connsiteY8" fmla="*/ 0 h 489352"/>
              <a:gd name="connsiteX9" fmla="*/ 1261808 w 1755533"/>
              <a:gd name="connsiteY9" fmla="*/ 71664 h 489352"/>
              <a:gd name="connsiteX10" fmla="*/ 1299827 w 1755533"/>
              <a:gd name="connsiteY10" fmla="*/ 128053 h 489352"/>
              <a:gd name="connsiteX11" fmla="*/ 1337845 w 1755533"/>
              <a:gd name="connsiteY11" fmla="*/ 71664 h 489352"/>
              <a:gd name="connsiteX12" fmla="*/ 1510857 w 1755533"/>
              <a:gd name="connsiteY12" fmla="*/ 0 h 489352"/>
              <a:gd name="connsiteX13" fmla="*/ 1755533 w 1755533"/>
              <a:gd name="connsiteY13" fmla="*/ 244676 h 489352"/>
              <a:gd name="connsiteX14" fmla="*/ 1510857 w 1755533"/>
              <a:gd name="connsiteY14" fmla="*/ 489352 h 489352"/>
              <a:gd name="connsiteX15" fmla="*/ 1337845 w 1755533"/>
              <a:gd name="connsiteY15" fmla="*/ 417688 h 489352"/>
              <a:gd name="connsiteX16" fmla="*/ 1299827 w 1755533"/>
              <a:gd name="connsiteY16" fmla="*/ 361299 h 489352"/>
              <a:gd name="connsiteX17" fmla="*/ 1261808 w 1755533"/>
              <a:gd name="connsiteY17" fmla="*/ 417688 h 489352"/>
              <a:gd name="connsiteX18" fmla="*/ 1088796 w 1755533"/>
              <a:gd name="connsiteY18" fmla="*/ 489352 h 489352"/>
              <a:gd name="connsiteX19" fmla="*/ 915784 w 1755533"/>
              <a:gd name="connsiteY19" fmla="*/ 417688 h 489352"/>
              <a:gd name="connsiteX20" fmla="*/ 877766 w 1755533"/>
              <a:gd name="connsiteY20" fmla="*/ 361300 h 489352"/>
              <a:gd name="connsiteX21" fmla="*/ 839748 w 1755533"/>
              <a:gd name="connsiteY21" fmla="*/ 417688 h 489352"/>
              <a:gd name="connsiteX22" fmla="*/ 666736 w 1755533"/>
              <a:gd name="connsiteY22" fmla="*/ 489352 h 489352"/>
              <a:gd name="connsiteX23" fmla="*/ 493724 w 1755533"/>
              <a:gd name="connsiteY23" fmla="*/ 417688 h 489352"/>
              <a:gd name="connsiteX24" fmla="*/ 455706 w 1755533"/>
              <a:gd name="connsiteY24" fmla="*/ 361300 h 489352"/>
              <a:gd name="connsiteX25" fmla="*/ 417688 w 1755533"/>
              <a:gd name="connsiteY25" fmla="*/ 417688 h 489352"/>
              <a:gd name="connsiteX26" fmla="*/ 244676 w 1755533"/>
              <a:gd name="connsiteY26" fmla="*/ 489352 h 489352"/>
              <a:gd name="connsiteX27" fmla="*/ 0 w 1755533"/>
              <a:gd name="connsiteY27" fmla="*/ 244676 h 489352"/>
              <a:gd name="connsiteX28" fmla="*/ 244676 w 1755533"/>
              <a:gd name="connsiteY28" fmla="*/ 0 h 48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55533" h="489352">
                <a:moveTo>
                  <a:pt x="244676" y="0"/>
                </a:moveTo>
                <a:cubicBezTo>
                  <a:pt x="312241" y="0"/>
                  <a:pt x="373410" y="27386"/>
                  <a:pt x="417688" y="71664"/>
                </a:cubicBezTo>
                <a:lnTo>
                  <a:pt x="455706" y="128052"/>
                </a:lnTo>
                <a:lnTo>
                  <a:pt x="493724" y="71664"/>
                </a:lnTo>
                <a:cubicBezTo>
                  <a:pt x="538001" y="27386"/>
                  <a:pt x="599170" y="0"/>
                  <a:pt x="666736" y="0"/>
                </a:cubicBezTo>
                <a:cubicBezTo>
                  <a:pt x="734301" y="0"/>
                  <a:pt x="795470" y="27386"/>
                  <a:pt x="839748" y="71664"/>
                </a:cubicBezTo>
                <a:lnTo>
                  <a:pt x="877766" y="128052"/>
                </a:lnTo>
                <a:lnTo>
                  <a:pt x="915784" y="71664"/>
                </a:lnTo>
                <a:cubicBezTo>
                  <a:pt x="960061" y="27386"/>
                  <a:pt x="1021230" y="0"/>
                  <a:pt x="1088796" y="0"/>
                </a:cubicBezTo>
                <a:cubicBezTo>
                  <a:pt x="1156361" y="0"/>
                  <a:pt x="1217530" y="27386"/>
                  <a:pt x="1261808" y="71664"/>
                </a:cubicBezTo>
                <a:lnTo>
                  <a:pt x="1299827" y="128053"/>
                </a:lnTo>
                <a:lnTo>
                  <a:pt x="1337845" y="71664"/>
                </a:lnTo>
                <a:cubicBezTo>
                  <a:pt x="1382123" y="27386"/>
                  <a:pt x="1443292" y="0"/>
                  <a:pt x="1510857" y="0"/>
                </a:cubicBezTo>
                <a:cubicBezTo>
                  <a:pt x="1645988" y="0"/>
                  <a:pt x="1755533" y="109545"/>
                  <a:pt x="1755533" y="244676"/>
                </a:cubicBezTo>
                <a:cubicBezTo>
                  <a:pt x="1755533" y="379807"/>
                  <a:pt x="1645988" y="489352"/>
                  <a:pt x="1510857" y="489352"/>
                </a:cubicBezTo>
                <a:cubicBezTo>
                  <a:pt x="1443292" y="489352"/>
                  <a:pt x="1382123" y="461966"/>
                  <a:pt x="1337845" y="417688"/>
                </a:cubicBezTo>
                <a:lnTo>
                  <a:pt x="1299827" y="361299"/>
                </a:lnTo>
                <a:lnTo>
                  <a:pt x="1261808" y="417688"/>
                </a:lnTo>
                <a:cubicBezTo>
                  <a:pt x="1217530" y="461966"/>
                  <a:pt x="1156361" y="489352"/>
                  <a:pt x="1088796" y="489352"/>
                </a:cubicBezTo>
                <a:cubicBezTo>
                  <a:pt x="1021230" y="489352"/>
                  <a:pt x="960061" y="461966"/>
                  <a:pt x="915784" y="417688"/>
                </a:cubicBezTo>
                <a:lnTo>
                  <a:pt x="877766" y="361300"/>
                </a:lnTo>
                <a:lnTo>
                  <a:pt x="839748" y="417688"/>
                </a:lnTo>
                <a:cubicBezTo>
                  <a:pt x="795470" y="461966"/>
                  <a:pt x="734301" y="489352"/>
                  <a:pt x="666736" y="489352"/>
                </a:cubicBezTo>
                <a:cubicBezTo>
                  <a:pt x="599170" y="489352"/>
                  <a:pt x="538001" y="461966"/>
                  <a:pt x="493724" y="417688"/>
                </a:cubicBezTo>
                <a:lnTo>
                  <a:pt x="455706" y="361300"/>
                </a:lnTo>
                <a:lnTo>
                  <a:pt x="417688" y="417688"/>
                </a:lnTo>
                <a:cubicBezTo>
                  <a:pt x="373410" y="461966"/>
                  <a:pt x="312241" y="489352"/>
                  <a:pt x="244676" y="489352"/>
                </a:cubicBezTo>
                <a:cubicBezTo>
                  <a:pt x="109545" y="489352"/>
                  <a:pt x="0" y="379807"/>
                  <a:pt x="0" y="244676"/>
                </a:cubicBezTo>
                <a:cubicBezTo>
                  <a:pt x="0" y="109545"/>
                  <a:pt x="109545" y="0"/>
                  <a:pt x="244676" y="0"/>
                </a:cubicBezTo>
                <a:close/>
              </a:path>
            </a:pathLst>
          </a:custGeom>
          <a:noFill/>
          <a:ln w="12700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AA37D50-5C6B-3F90-2284-0269667944F9}"/>
              </a:ext>
            </a:extLst>
          </p:cNvPr>
          <p:cNvSpPr/>
          <p:nvPr userDrawn="1"/>
        </p:nvSpPr>
        <p:spPr>
          <a:xfrm>
            <a:off x="4424363" y="306977"/>
            <a:ext cx="3343275" cy="853623"/>
          </a:xfrm>
          <a:prstGeom prst="roundRect">
            <a:avLst>
              <a:gd name="adj" fmla="val 774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501CDB8-D7D1-F8E7-36FC-6EC113E1A99B}"/>
              </a:ext>
            </a:extLst>
          </p:cNvPr>
          <p:cNvCxnSpPr/>
          <p:nvPr userDrawn="1"/>
        </p:nvCxnSpPr>
        <p:spPr>
          <a:xfrm flipH="1">
            <a:off x="407988" y="597402"/>
            <a:ext cx="4214812" cy="0"/>
          </a:xfrm>
          <a:prstGeom prst="line">
            <a:avLst/>
          </a:prstGeom>
          <a:ln w="31750">
            <a:solidFill>
              <a:srgbClr val="1931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0BB1708-74DB-CC2D-178A-28BA866A235A}"/>
              </a:ext>
            </a:extLst>
          </p:cNvPr>
          <p:cNvCxnSpPr/>
          <p:nvPr userDrawn="1"/>
        </p:nvCxnSpPr>
        <p:spPr>
          <a:xfrm flipH="1">
            <a:off x="7569201" y="581258"/>
            <a:ext cx="4214812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A0D0487-DCA2-F74E-4B9C-5327B003F75C}"/>
              </a:ext>
            </a:extLst>
          </p:cNvPr>
          <p:cNvCxnSpPr/>
          <p:nvPr userDrawn="1"/>
        </p:nvCxnSpPr>
        <p:spPr>
          <a:xfrm>
            <a:off x="407988" y="6200775"/>
            <a:ext cx="11376025" cy="0"/>
          </a:xfrm>
          <a:prstGeom prst="line">
            <a:avLst/>
          </a:prstGeom>
          <a:ln w="38100">
            <a:solidFill>
              <a:srgbClr val="1931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9D292F6-EAA6-64F6-221A-A71833C1D7D5}"/>
              </a:ext>
            </a:extLst>
          </p:cNvPr>
          <p:cNvCxnSpPr/>
          <p:nvPr userDrawn="1"/>
        </p:nvCxnSpPr>
        <p:spPr>
          <a:xfrm flipH="1">
            <a:off x="407988" y="714969"/>
            <a:ext cx="4214812" cy="0"/>
          </a:xfrm>
          <a:prstGeom prst="line">
            <a:avLst/>
          </a:prstGeom>
          <a:ln w="31750">
            <a:solidFill>
              <a:srgbClr val="1931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B035010-96D8-B341-44BC-9E5978634AC0}"/>
              </a:ext>
            </a:extLst>
          </p:cNvPr>
          <p:cNvCxnSpPr/>
          <p:nvPr userDrawn="1"/>
        </p:nvCxnSpPr>
        <p:spPr>
          <a:xfrm flipH="1">
            <a:off x="7569201" y="698825"/>
            <a:ext cx="4214812" cy="0"/>
          </a:xfrm>
          <a:prstGeom prst="line">
            <a:avLst/>
          </a:prstGeom>
          <a:ln w="31750">
            <a:solidFill>
              <a:srgbClr val="1931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E36CE36-6240-22DD-3FCB-88A9ABB17510}"/>
              </a:ext>
            </a:extLst>
          </p:cNvPr>
          <p:cNvCxnSpPr/>
          <p:nvPr userDrawn="1"/>
        </p:nvCxnSpPr>
        <p:spPr>
          <a:xfrm>
            <a:off x="407988" y="6048375"/>
            <a:ext cx="11376025" cy="0"/>
          </a:xfrm>
          <a:prstGeom prst="line">
            <a:avLst/>
          </a:prstGeom>
          <a:ln w="19050">
            <a:solidFill>
              <a:srgbClr val="1931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FFB7631-E772-5234-271E-351008DDD409}"/>
              </a:ext>
            </a:extLst>
          </p:cNvPr>
          <p:cNvSpPr/>
          <p:nvPr userDrawn="1"/>
        </p:nvSpPr>
        <p:spPr>
          <a:xfrm>
            <a:off x="5205290" y="986943"/>
            <a:ext cx="1755533" cy="489352"/>
          </a:xfrm>
          <a:custGeom>
            <a:avLst/>
            <a:gdLst>
              <a:gd name="connsiteX0" fmla="*/ 244676 w 1755533"/>
              <a:gd name="connsiteY0" fmla="*/ 0 h 489352"/>
              <a:gd name="connsiteX1" fmla="*/ 417688 w 1755533"/>
              <a:gd name="connsiteY1" fmla="*/ 71664 h 489352"/>
              <a:gd name="connsiteX2" fmla="*/ 455706 w 1755533"/>
              <a:gd name="connsiteY2" fmla="*/ 128052 h 489352"/>
              <a:gd name="connsiteX3" fmla="*/ 493724 w 1755533"/>
              <a:gd name="connsiteY3" fmla="*/ 71664 h 489352"/>
              <a:gd name="connsiteX4" fmla="*/ 666736 w 1755533"/>
              <a:gd name="connsiteY4" fmla="*/ 0 h 489352"/>
              <a:gd name="connsiteX5" fmla="*/ 839748 w 1755533"/>
              <a:gd name="connsiteY5" fmla="*/ 71664 h 489352"/>
              <a:gd name="connsiteX6" fmla="*/ 877766 w 1755533"/>
              <a:gd name="connsiteY6" fmla="*/ 128052 h 489352"/>
              <a:gd name="connsiteX7" fmla="*/ 915784 w 1755533"/>
              <a:gd name="connsiteY7" fmla="*/ 71664 h 489352"/>
              <a:gd name="connsiteX8" fmla="*/ 1088796 w 1755533"/>
              <a:gd name="connsiteY8" fmla="*/ 0 h 489352"/>
              <a:gd name="connsiteX9" fmla="*/ 1261808 w 1755533"/>
              <a:gd name="connsiteY9" fmla="*/ 71664 h 489352"/>
              <a:gd name="connsiteX10" fmla="*/ 1299827 w 1755533"/>
              <a:gd name="connsiteY10" fmla="*/ 128053 h 489352"/>
              <a:gd name="connsiteX11" fmla="*/ 1337845 w 1755533"/>
              <a:gd name="connsiteY11" fmla="*/ 71664 h 489352"/>
              <a:gd name="connsiteX12" fmla="*/ 1510857 w 1755533"/>
              <a:gd name="connsiteY12" fmla="*/ 0 h 489352"/>
              <a:gd name="connsiteX13" fmla="*/ 1755533 w 1755533"/>
              <a:gd name="connsiteY13" fmla="*/ 244676 h 489352"/>
              <a:gd name="connsiteX14" fmla="*/ 1510857 w 1755533"/>
              <a:gd name="connsiteY14" fmla="*/ 489352 h 489352"/>
              <a:gd name="connsiteX15" fmla="*/ 1337845 w 1755533"/>
              <a:gd name="connsiteY15" fmla="*/ 417688 h 489352"/>
              <a:gd name="connsiteX16" fmla="*/ 1299827 w 1755533"/>
              <a:gd name="connsiteY16" fmla="*/ 361299 h 489352"/>
              <a:gd name="connsiteX17" fmla="*/ 1261808 w 1755533"/>
              <a:gd name="connsiteY17" fmla="*/ 417688 h 489352"/>
              <a:gd name="connsiteX18" fmla="*/ 1088796 w 1755533"/>
              <a:gd name="connsiteY18" fmla="*/ 489352 h 489352"/>
              <a:gd name="connsiteX19" fmla="*/ 915784 w 1755533"/>
              <a:gd name="connsiteY19" fmla="*/ 417688 h 489352"/>
              <a:gd name="connsiteX20" fmla="*/ 877766 w 1755533"/>
              <a:gd name="connsiteY20" fmla="*/ 361300 h 489352"/>
              <a:gd name="connsiteX21" fmla="*/ 839748 w 1755533"/>
              <a:gd name="connsiteY21" fmla="*/ 417688 h 489352"/>
              <a:gd name="connsiteX22" fmla="*/ 666736 w 1755533"/>
              <a:gd name="connsiteY22" fmla="*/ 489352 h 489352"/>
              <a:gd name="connsiteX23" fmla="*/ 493724 w 1755533"/>
              <a:gd name="connsiteY23" fmla="*/ 417688 h 489352"/>
              <a:gd name="connsiteX24" fmla="*/ 455706 w 1755533"/>
              <a:gd name="connsiteY24" fmla="*/ 361300 h 489352"/>
              <a:gd name="connsiteX25" fmla="*/ 417688 w 1755533"/>
              <a:gd name="connsiteY25" fmla="*/ 417688 h 489352"/>
              <a:gd name="connsiteX26" fmla="*/ 244676 w 1755533"/>
              <a:gd name="connsiteY26" fmla="*/ 489352 h 489352"/>
              <a:gd name="connsiteX27" fmla="*/ 0 w 1755533"/>
              <a:gd name="connsiteY27" fmla="*/ 244676 h 489352"/>
              <a:gd name="connsiteX28" fmla="*/ 244676 w 1755533"/>
              <a:gd name="connsiteY28" fmla="*/ 0 h 48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55533" h="489352">
                <a:moveTo>
                  <a:pt x="244676" y="0"/>
                </a:moveTo>
                <a:cubicBezTo>
                  <a:pt x="312241" y="0"/>
                  <a:pt x="373410" y="27386"/>
                  <a:pt x="417688" y="71664"/>
                </a:cubicBezTo>
                <a:lnTo>
                  <a:pt x="455706" y="128052"/>
                </a:lnTo>
                <a:lnTo>
                  <a:pt x="493724" y="71664"/>
                </a:lnTo>
                <a:cubicBezTo>
                  <a:pt x="538001" y="27386"/>
                  <a:pt x="599170" y="0"/>
                  <a:pt x="666736" y="0"/>
                </a:cubicBezTo>
                <a:cubicBezTo>
                  <a:pt x="734301" y="0"/>
                  <a:pt x="795470" y="27386"/>
                  <a:pt x="839748" y="71664"/>
                </a:cubicBezTo>
                <a:lnTo>
                  <a:pt x="877766" y="128052"/>
                </a:lnTo>
                <a:lnTo>
                  <a:pt x="915784" y="71664"/>
                </a:lnTo>
                <a:cubicBezTo>
                  <a:pt x="960061" y="27386"/>
                  <a:pt x="1021230" y="0"/>
                  <a:pt x="1088796" y="0"/>
                </a:cubicBezTo>
                <a:cubicBezTo>
                  <a:pt x="1156361" y="0"/>
                  <a:pt x="1217530" y="27386"/>
                  <a:pt x="1261808" y="71664"/>
                </a:cubicBezTo>
                <a:lnTo>
                  <a:pt x="1299827" y="128053"/>
                </a:lnTo>
                <a:lnTo>
                  <a:pt x="1337845" y="71664"/>
                </a:lnTo>
                <a:cubicBezTo>
                  <a:pt x="1382123" y="27386"/>
                  <a:pt x="1443292" y="0"/>
                  <a:pt x="1510857" y="0"/>
                </a:cubicBezTo>
                <a:cubicBezTo>
                  <a:pt x="1645988" y="0"/>
                  <a:pt x="1755533" y="109545"/>
                  <a:pt x="1755533" y="244676"/>
                </a:cubicBezTo>
                <a:cubicBezTo>
                  <a:pt x="1755533" y="379807"/>
                  <a:pt x="1645988" y="489352"/>
                  <a:pt x="1510857" y="489352"/>
                </a:cubicBezTo>
                <a:cubicBezTo>
                  <a:pt x="1443292" y="489352"/>
                  <a:pt x="1382123" y="461966"/>
                  <a:pt x="1337845" y="417688"/>
                </a:cubicBezTo>
                <a:lnTo>
                  <a:pt x="1299827" y="361299"/>
                </a:lnTo>
                <a:lnTo>
                  <a:pt x="1261808" y="417688"/>
                </a:lnTo>
                <a:cubicBezTo>
                  <a:pt x="1217530" y="461966"/>
                  <a:pt x="1156361" y="489352"/>
                  <a:pt x="1088796" y="489352"/>
                </a:cubicBezTo>
                <a:cubicBezTo>
                  <a:pt x="1021230" y="489352"/>
                  <a:pt x="960061" y="461966"/>
                  <a:pt x="915784" y="417688"/>
                </a:cubicBezTo>
                <a:lnTo>
                  <a:pt x="877766" y="361300"/>
                </a:lnTo>
                <a:lnTo>
                  <a:pt x="839748" y="417688"/>
                </a:lnTo>
                <a:cubicBezTo>
                  <a:pt x="795470" y="461966"/>
                  <a:pt x="734301" y="489352"/>
                  <a:pt x="666736" y="489352"/>
                </a:cubicBezTo>
                <a:cubicBezTo>
                  <a:pt x="599170" y="489352"/>
                  <a:pt x="538001" y="461966"/>
                  <a:pt x="493724" y="417688"/>
                </a:cubicBezTo>
                <a:lnTo>
                  <a:pt x="455706" y="361300"/>
                </a:lnTo>
                <a:lnTo>
                  <a:pt x="417688" y="417688"/>
                </a:lnTo>
                <a:cubicBezTo>
                  <a:pt x="373410" y="461966"/>
                  <a:pt x="312241" y="489352"/>
                  <a:pt x="244676" y="489352"/>
                </a:cubicBezTo>
                <a:cubicBezTo>
                  <a:pt x="109545" y="489352"/>
                  <a:pt x="0" y="379807"/>
                  <a:pt x="0" y="244676"/>
                </a:cubicBezTo>
                <a:cubicBezTo>
                  <a:pt x="0" y="109545"/>
                  <a:pt x="109545" y="0"/>
                  <a:pt x="244676" y="0"/>
                </a:cubicBezTo>
                <a:close/>
              </a:path>
            </a:pathLst>
          </a:custGeom>
          <a:solidFill>
            <a:srgbClr val="BD4E4D"/>
          </a:solidFill>
          <a:ln w="22225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79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261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C8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67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  <p:sldLayoutId id="2147483649" r:id="rId3"/>
    <p:sldLayoutId id="2147483651" r:id="rId4"/>
    <p:sldLayoutId id="2147483650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4.wdp"/><Relationship Id="rId5" Type="http://schemas.openxmlformats.org/officeDocument/2006/relationships/image" Target="../media/image5.png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microsoft.com/office/2007/relationships/hdphoto" Target="../media/hdphoto7.wdp"/><Relationship Id="rId5" Type="http://schemas.openxmlformats.org/officeDocument/2006/relationships/image" Target="../media/image9.png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C8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98CCB250-633C-7526-827C-E66662602247}"/>
              </a:ext>
            </a:extLst>
          </p:cNvPr>
          <p:cNvSpPr txBox="1"/>
          <p:nvPr/>
        </p:nvSpPr>
        <p:spPr>
          <a:xfrm>
            <a:off x="2179492" y="1906250"/>
            <a:ext cx="7833016" cy="1446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88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rPr>
              <a:t>商务工作汇报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C5A010F-2BFD-2D5C-F08F-66D7152F0270}"/>
              </a:ext>
            </a:extLst>
          </p:cNvPr>
          <p:cNvSpPr txBox="1"/>
          <p:nvPr/>
        </p:nvSpPr>
        <p:spPr>
          <a:xfrm>
            <a:off x="2192479" y="1534574"/>
            <a:ext cx="1264501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rgbClr val="F4E6C5"/>
                </a:solidFill>
                <a:latin typeface="Abadi" panose="020B0604020202020204" pitchFamily="34" charset="0"/>
                <a:ea typeface="+mj-ea"/>
              </a:defRPr>
            </a:lvl1pPr>
          </a:lstStyle>
          <a:p>
            <a:r>
              <a:rPr lang="en-US" altLang="zh-CN" dirty="0">
                <a:latin typeface="素材集市社会体" panose="02010600010101010101" pitchFamily="2" charset="-122"/>
                <a:ea typeface="素材集市社会体" panose="02010600010101010101" pitchFamily="2" charset="-122"/>
              </a:rPr>
              <a:t>SHANG</a:t>
            </a:r>
            <a:endParaRPr lang="zh-CN" altLang="en-US" dirty="0">
              <a:latin typeface="素材集市社会体" panose="02010600010101010101" pitchFamily="2" charset="-122"/>
              <a:ea typeface="素材集市社会体" panose="02010600010101010101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9922514-096A-2675-DE49-8E59D2C1BC51}"/>
              </a:ext>
            </a:extLst>
          </p:cNvPr>
          <p:cNvSpPr txBox="1"/>
          <p:nvPr/>
        </p:nvSpPr>
        <p:spPr>
          <a:xfrm>
            <a:off x="3573866" y="1534574"/>
            <a:ext cx="107876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en-US" altLang="zh-CN" dirty="0"/>
              <a:t>WU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E007104-D11B-BD22-57A1-BD8CBAA9ADE4}"/>
              </a:ext>
            </a:extLst>
          </p:cNvPr>
          <p:cNvSpPr txBox="1"/>
          <p:nvPr/>
        </p:nvSpPr>
        <p:spPr>
          <a:xfrm>
            <a:off x="4882950" y="1534574"/>
            <a:ext cx="107876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en-US" altLang="zh-CN" dirty="0"/>
              <a:t>GONG</a:t>
            </a: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248DC8D-B148-8DCF-5D73-B349C90180F8}"/>
              </a:ext>
            </a:extLst>
          </p:cNvPr>
          <p:cNvSpPr txBox="1"/>
          <p:nvPr/>
        </p:nvSpPr>
        <p:spPr>
          <a:xfrm>
            <a:off x="5912478" y="1534574"/>
            <a:ext cx="172915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en-US" altLang="zh-CN" dirty="0"/>
              <a:t>ZUO</a:t>
            </a:r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A9B8CEE-7511-C9B3-7833-B91B9772D652}"/>
              </a:ext>
            </a:extLst>
          </p:cNvPr>
          <p:cNvSpPr txBox="1"/>
          <p:nvPr/>
        </p:nvSpPr>
        <p:spPr>
          <a:xfrm>
            <a:off x="7463534" y="1534574"/>
            <a:ext cx="140282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en-US" altLang="zh-CN" dirty="0"/>
              <a:t>HUI</a:t>
            </a:r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CA1A601-9B66-A49F-35B6-6472A8F8C200}"/>
              </a:ext>
            </a:extLst>
          </p:cNvPr>
          <p:cNvSpPr txBox="1"/>
          <p:nvPr/>
        </p:nvSpPr>
        <p:spPr>
          <a:xfrm>
            <a:off x="8866354" y="1534574"/>
            <a:ext cx="107876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en-US" altLang="zh-CN" dirty="0"/>
              <a:t>BAO</a:t>
            </a:r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BE5D24A-2199-EFB9-63F2-A23D4BED01E5}"/>
              </a:ext>
            </a:extLst>
          </p:cNvPr>
          <p:cNvSpPr txBox="1"/>
          <p:nvPr/>
        </p:nvSpPr>
        <p:spPr>
          <a:xfrm>
            <a:off x="2255371" y="3178213"/>
            <a:ext cx="7681258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2800" dirty="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rPr>
              <a:t>营销部品牌推广方案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EB8664C-685E-A9DA-7F49-BB9BF2BED12F}"/>
              </a:ext>
            </a:extLst>
          </p:cNvPr>
          <p:cNvSpPr txBox="1"/>
          <p:nvPr/>
        </p:nvSpPr>
        <p:spPr>
          <a:xfrm>
            <a:off x="3812262" y="3941978"/>
            <a:ext cx="4567476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5400" dirty="0">
                <a:solidFill>
                  <a:srgbClr val="E2C8A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rPr>
              <a:t>复古风模板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A0FBEB0-FE5B-68B4-4D0B-9B41E03BF84B}"/>
              </a:ext>
            </a:extLst>
          </p:cNvPr>
          <p:cNvSpPr txBox="1"/>
          <p:nvPr/>
        </p:nvSpPr>
        <p:spPr>
          <a:xfrm>
            <a:off x="3680574" y="5357676"/>
            <a:ext cx="4830852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rPr>
              <a:t>汇报人：</a:t>
            </a:r>
            <a:r>
              <a:rPr lang="en-US" altLang="zh-CN" sz="2400" dirty="0" err="1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rPr>
              <a:t>Wning</a:t>
            </a:r>
            <a:endParaRPr lang="zh-CN" altLang="en-US" sz="2400" dirty="0">
              <a:solidFill>
                <a:srgbClr val="F4E6C5"/>
              </a:solidFill>
              <a:latin typeface="江城知音体 500W" panose="020B0500000000000000" pitchFamily="34" charset="-122"/>
              <a:ea typeface="江城知音体 500W" panose="020B0500000000000000" pitchFamily="34" charset="-122"/>
              <a:cs typeface="Gen Jyuu Gothic Medium" panose="020B0402020203020207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0955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5FFD641E-C9A2-5EAC-0EB7-26FA57BB4EEA}"/>
              </a:ext>
            </a:extLst>
          </p:cNvPr>
          <p:cNvSpPr/>
          <p:nvPr/>
        </p:nvSpPr>
        <p:spPr>
          <a:xfrm rot="5400000">
            <a:off x="6939689" y="773200"/>
            <a:ext cx="2296098" cy="5688013"/>
          </a:xfrm>
          <a:prstGeom prst="rect">
            <a:avLst/>
          </a:prstGeom>
          <a:noFill/>
          <a:ln w="349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E7CE38-6D1B-1ECF-1F9B-A3600384DE10}"/>
              </a:ext>
            </a:extLst>
          </p:cNvPr>
          <p:cNvSpPr txBox="1"/>
          <p:nvPr/>
        </p:nvSpPr>
        <p:spPr>
          <a:xfrm>
            <a:off x="4776346" y="306978"/>
            <a:ext cx="2639309" cy="6862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市场评估</a:t>
            </a:r>
          </a:p>
        </p:txBody>
      </p:sp>
      <p:pic>
        <p:nvPicPr>
          <p:cNvPr id="14" name="图片 13" descr="城市街道与高楼大厦&#10;&#10;描述已自动生成">
            <a:extLst>
              <a:ext uri="{FF2B5EF4-FFF2-40B4-BE49-F238E27FC236}">
                <a16:creationId xmlns:a16="http://schemas.microsoft.com/office/drawing/2014/main" id="{4708350D-7E5A-F2E0-2392-FA4817C102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59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967601" y="2688656"/>
            <a:ext cx="5688012" cy="1857102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B9220A69-3B2B-7093-0C9F-913E18462324}"/>
              </a:ext>
            </a:extLst>
          </p:cNvPr>
          <p:cNvSpPr/>
          <p:nvPr/>
        </p:nvSpPr>
        <p:spPr>
          <a:xfrm rot="2623036">
            <a:off x="7062605" y="2532358"/>
            <a:ext cx="2296098" cy="2296098"/>
          </a:xfrm>
          <a:prstGeom prst="rect">
            <a:avLst/>
          </a:prstGeom>
          <a:noFill/>
          <a:ln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38709AE-ED86-A111-8E7A-4C71BA369BF3}"/>
              </a:ext>
            </a:extLst>
          </p:cNvPr>
          <p:cNvSpPr/>
          <p:nvPr/>
        </p:nvSpPr>
        <p:spPr>
          <a:xfrm>
            <a:off x="9094601" y="1735100"/>
            <a:ext cx="2297468" cy="3832358"/>
          </a:xfrm>
          <a:custGeom>
            <a:avLst/>
            <a:gdLst>
              <a:gd name="connsiteX0" fmla="*/ 213772 w 2697162"/>
              <a:gd name="connsiteY0" fmla="*/ 0 h 3481660"/>
              <a:gd name="connsiteX1" fmla="*/ 2483390 w 2697162"/>
              <a:gd name="connsiteY1" fmla="*/ 0 h 3481660"/>
              <a:gd name="connsiteX2" fmla="*/ 2482850 w 2697162"/>
              <a:gd name="connsiteY2" fmla="*/ 5356 h 3481660"/>
              <a:gd name="connsiteX3" fmla="*/ 2697162 w 2697162"/>
              <a:gd name="connsiteY3" fmla="*/ 219668 h 3481660"/>
              <a:gd name="connsiteX4" fmla="*/ 2697162 w 2697162"/>
              <a:gd name="connsiteY4" fmla="*/ 3267348 h 3481660"/>
              <a:gd name="connsiteX5" fmla="*/ 2482850 w 2697162"/>
              <a:gd name="connsiteY5" fmla="*/ 3481660 h 3481660"/>
              <a:gd name="connsiteX6" fmla="*/ 214312 w 2697162"/>
              <a:gd name="connsiteY6" fmla="*/ 3481660 h 3481660"/>
              <a:gd name="connsiteX7" fmla="*/ 83420 w 2697162"/>
              <a:gd name="connsiteY7" fmla="*/ 3284190 h 3481660"/>
              <a:gd name="connsiteX8" fmla="*/ 0 w 2697162"/>
              <a:gd name="connsiteY8" fmla="*/ 3267348 h 3481660"/>
              <a:gd name="connsiteX9" fmla="*/ 0 w 2697162"/>
              <a:gd name="connsiteY9" fmla="*/ 219668 h 3481660"/>
              <a:gd name="connsiteX10" fmla="*/ 214312 w 2697162"/>
              <a:gd name="connsiteY10" fmla="*/ 5356 h 3481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97162" h="3481660">
                <a:moveTo>
                  <a:pt x="213772" y="0"/>
                </a:moveTo>
                <a:lnTo>
                  <a:pt x="2483390" y="0"/>
                </a:lnTo>
                <a:lnTo>
                  <a:pt x="2482850" y="5356"/>
                </a:lnTo>
                <a:cubicBezTo>
                  <a:pt x="2482850" y="123717"/>
                  <a:pt x="2578801" y="219668"/>
                  <a:pt x="2697162" y="219668"/>
                </a:cubicBezTo>
                <a:lnTo>
                  <a:pt x="2697162" y="3267348"/>
                </a:lnTo>
                <a:cubicBezTo>
                  <a:pt x="2578801" y="3267348"/>
                  <a:pt x="2482850" y="3363299"/>
                  <a:pt x="2482850" y="3481660"/>
                </a:cubicBezTo>
                <a:lnTo>
                  <a:pt x="214312" y="3481660"/>
                </a:lnTo>
                <a:cubicBezTo>
                  <a:pt x="214312" y="3392889"/>
                  <a:pt x="160340" y="3316724"/>
                  <a:pt x="83420" y="3284190"/>
                </a:cubicBezTo>
                <a:lnTo>
                  <a:pt x="0" y="3267348"/>
                </a:lnTo>
                <a:lnTo>
                  <a:pt x="0" y="219668"/>
                </a:lnTo>
                <a:cubicBezTo>
                  <a:pt x="118361" y="219668"/>
                  <a:pt x="214312" y="123717"/>
                  <a:pt x="214312" y="5356"/>
                </a:cubicBezTo>
                <a:close/>
              </a:path>
            </a:pathLst>
          </a:custGeom>
          <a:solidFill>
            <a:srgbClr val="A23034"/>
          </a:solidFill>
          <a:ln w="6350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9B46BDC-5D3F-81D1-2A14-7079FFCDC4A2}"/>
              </a:ext>
            </a:extLst>
          </p:cNvPr>
          <p:cNvSpPr txBox="1"/>
          <p:nvPr/>
        </p:nvSpPr>
        <p:spPr>
          <a:xfrm>
            <a:off x="9288657" y="1961371"/>
            <a:ext cx="1492006" cy="3606088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>
                    <a:alpha val="50000"/>
                  </a:srgbClr>
                </a:solidFill>
              </a:defRPr>
            </a:lvl1pPr>
          </a:lstStyle>
          <a:p>
            <a:r>
              <a:rPr lang="zh-CN" altLang="en-US" dirty="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</a:rPr>
              <a:t>市场反馈情况不同地区呈现不同的情况，市区市场逐渐扩大，客群日渐上涨，市场反映良好。</a:t>
            </a:r>
          </a:p>
          <a:p>
            <a:endParaRPr lang="zh-CN" altLang="en-US" dirty="0">
              <a:solidFill>
                <a:srgbClr val="F4E6C5"/>
              </a:solidFill>
              <a:latin typeface="江城知音体 500W" panose="020B0500000000000000" pitchFamily="34" charset="-122"/>
              <a:ea typeface="江城知音体 500W" panose="020B05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3B0361D-49A3-F951-4D9E-5D1F7401C9DC}"/>
              </a:ext>
            </a:extLst>
          </p:cNvPr>
          <p:cNvSpPr txBox="1"/>
          <p:nvPr/>
        </p:nvSpPr>
        <p:spPr>
          <a:xfrm>
            <a:off x="10710576" y="1961369"/>
            <a:ext cx="553998" cy="2404793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F4E6C5"/>
                </a:solidFill>
                <a:latin typeface="+mj-ea"/>
                <a:ea typeface="+mj-ea"/>
              </a:rPr>
              <a:t>营销评估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018D705D-19BA-A6E8-4AE7-E18D739A5536}"/>
              </a:ext>
            </a:extLst>
          </p:cNvPr>
          <p:cNvSpPr/>
          <p:nvPr/>
        </p:nvSpPr>
        <p:spPr>
          <a:xfrm>
            <a:off x="8947903" y="1490398"/>
            <a:ext cx="2590864" cy="4321763"/>
          </a:xfrm>
          <a:custGeom>
            <a:avLst/>
            <a:gdLst>
              <a:gd name="connsiteX0" fmla="*/ 213772 w 2697162"/>
              <a:gd name="connsiteY0" fmla="*/ 0 h 3481660"/>
              <a:gd name="connsiteX1" fmla="*/ 2483390 w 2697162"/>
              <a:gd name="connsiteY1" fmla="*/ 0 h 3481660"/>
              <a:gd name="connsiteX2" fmla="*/ 2482850 w 2697162"/>
              <a:gd name="connsiteY2" fmla="*/ 5356 h 3481660"/>
              <a:gd name="connsiteX3" fmla="*/ 2697162 w 2697162"/>
              <a:gd name="connsiteY3" fmla="*/ 219668 h 3481660"/>
              <a:gd name="connsiteX4" fmla="*/ 2697162 w 2697162"/>
              <a:gd name="connsiteY4" fmla="*/ 3267348 h 3481660"/>
              <a:gd name="connsiteX5" fmla="*/ 2482850 w 2697162"/>
              <a:gd name="connsiteY5" fmla="*/ 3481660 h 3481660"/>
              <a:gd name="connsiteX6" fmla="*/ 214312 w 2697162"/>
              <a:gd name="connsiteY6" fmla="*/ 3481660 h 3481660"/>
              <a:gd name="connsiteX7" fmla="*/ 83420 w 2697162"/>
              <a:gd name="connsiteY7" fmla="*/ 3284190 h 3481660"/>
              <a:gd name="connsiteX8" fmla="*/ 0 w 2697162"/>
              <a:gd name="connsiteY8" fmla="*/ 3267348 h 3481660"/>
              <a:gd name="connsiteX9" fmla="*/ 0 w 2697162"/>
              <a:gd name="connsiteY9" fmla="*/ 219668 h 3481660"/>
              <a:gd name="connsiteX10" fmla="*/ 214312 w 2697162"/>
              <a:gd name="connsiteY10" fmla="*/ 5356 h 3481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97162" h="3481660">
                <a:moveTo>
                  <a:pt x="213772" y="0"/>
                </a:moveTo>
                <a:lnTo>
                  <a:pt x="2483390" y="0"/>
                </a:lnTo>
                <a:lnTo>
                  <a:pt x="2482850" y="5356"/>
                </a:lnTo>
                <a:cubicBezTo>
                  <a:pt x="2482850" y="123717"/>
                  <a:pt x="2578801" y="219668"/>
                  <a:pt x="2697162" y="219668"/>
                </a:cubicBezTo>
                <a:lnTo>
                  <a:pt x="2697162" y="3267348"/>
                </a:lnTo>
                <a:cubicBezTo>
                  <a:pt x="2578801" y="3267348"/>
                  <a:pt x="2482850" y="3363299"/>
                  <a:pt x="2482850" y="3481660"/>
                </a:cubicBezTo>
                <a:lnTo>
                  <a:pt x="214312" y="3481660"/>
                </a:lnTo>
                <a:cubicBezTo>
                  <a:pt x="214312" y="3392889"/>
                  <a:pt x="160340" y="3316724"/>
                  <a:pt x="83420" y="3284190"/>
                </a:cubicBezTo>
                <a:lnTo>
                  <a:pt x="0" y="3267348"/>
                </a:lnTo>
                <a:lnTo>
                  <a:pt x="0" y="219668"/>
                </a:lnTo>
                <a:cubicBezTo>
                  <a:pt x="118361" y="219668"/>
                  <a:pt x="214312" y="123717"/>
                  <a:pt x="214312" y="5356"/>
                </a:cubicBezTo>
                <a:close/>
              </a:path>
            </a:pathLst>
          </a:custGeom>
          <a:noFill/>
          <a:ln w="50800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28A79B8-5AB3-182B-14C8-E38022018CC4}"/>
              </a:ext>
            </a:extLst>
          </p:cNvPr>
          <p:cNvSpPr txBox="1"/>
          <p:nvPr/>
        </p:nvSpPr>
        <p:spPr>
          <a:xfrm>
            <a:off x="4218353" y="1882648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193155"/>
                </a:solidFill>
                <a:latin typeface="+mj-ea"/>
                <a:ea typeface="+mj-ea"/>
              </a:rPr>
              <a:t>营销评估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C288EE2B-31C8-F9A1-41EF-A77B925E3B92}"/>
              </a:ext>
            </a:extLst>
          </p:cNvPr>
          <p:cNvCxnSpPr/>
          <p:nvPr/>
        </p:nvCxnSpPr>
        <p:spPr>
          <a:xfrm>
            <a:off x="4777618" y="1931416"/>
            <a:ext cx="0" cy="1251827"/>
          </a:xfrm>
          <a:prstGeom prst="line">
            <a:avLst/>
          </a:prstGeom>
          <a:ln w="50800" cap="rnd">
            <a:solidFill>
              <a:srgbClr val="19315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61C6FE9E-9B0F-DF82-4F60-AD33869A80A1}"/>
              </a:ext>
            </a:extLst>
          </p:cNvPr>
          <p:cNvSpPr txBox="1"/>
          <p:nvPr/>
        </p:nvSpPr>
        <p:spPr>
          <a:xfrm>
            <a:off x="289560" y="1755918"/>
            <a:ext cx="3873941" cy="1570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rgbClr val="193155"/>
                </a:solidFill>
                <a:latin typeface="江城知音体 400W" panose="020B0500000000000000" pitchFamily="34" charset="-122"/>
                <a:ea typeface="江城知音体 4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江城知音体 500W" panose="020B0500000000000000" pitchFamily="34" charset="-122"/>
                <a:ea typeface="江城知音体 500W" panose="020B0500000000000000" pitchFamily="34" charset="-122"/>
              </a:rPr>
              <a:t>传统的评价方法一般是采用定性分析，就是对市场营销策划效果的质的规定性分析，主要使用诸如比较、归纳、演绎、分析、综合等逻辑方法。</a:t>
            </a:r>
          </a:p>
          <a:p>
            <a:pPr algn="r">
              <a:lnSpc>
                <a:spcPct val="150000"/>
              </a:lnSpc>
            </a:pPr>
            <a:endParaRPr lang="zh-CN" altLang="en-US" sz="1600" dirty="0">
              <a:latin typeface="江城知音体 500W" panose="020B0500000000000000" pitchFamily="34" charset="-122"/>
              <a:ea typeface="江城知音体 500W" panose="020B0500000000000000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723512D-5618-648F-64C4-53C69630B760}"/>
              </a:ext>
            </a:extLst>
          </p:cNvPr>
          <p:cNvSpPr txBox="1"/>
          <p:nvPr/>
        </p:nvSpPr>
        <p:spPr>
          <a:xfrm>
            <a:off x="4218353" y="4106711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193155"/>
                </a:solidFill>
                <a:latin typeface="+mj-ea"/>
                <a:ea typeface="+mj-ea"/>
              </a:rPr>
              <a:t>营销评估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955143C-DF40-5258-0FEE-D2F66E984CD7}"/>
              </a:ext>
            </a:extLst>
          </p:cNvPr>
          <p:cNvCxnSpPr/>
          <p:nvPr/>
        </p:nvCxnSpPr>
        <p:spPr>
          <a:xfrm>
            <a:off x="4777618" y="4155479"/>
            <a:ext cx="0" cy="1251827"/>
          </a:xfrm>
          <a:prstGeom prst="line">
            <a:avLst/>
          </a:prstGeom>
          <a:ln w="50800" cap="rnd">
            <a:solidFill>
              <a:srgbClr val="19315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730B6026-22F3-B842-E06D-7214C15242CB}"/>
              </a:ext>
            </a:extLst>
          </p:cNvPr>
          <p:cNvSpPr txBox="1"/>
          <p:nvPr/>
        </p:nvSpPr>
        <p:spPr>
          <a:xfrm>
            <a:off x="289560" y="3979981"/>
            <a:ext cx="3873941" cy="1570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60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传统的评价方法一般是采用定性分析，就是对市场营销策划效果的质的规定性分析，主要使用诸如比较、归纳、演绎、分析、综合等逻辑方法。</a:t>
            </a:r>
          </a:p>
          <a:p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A60E547-9050-4192-0708-0D471B63BEE7}"/>
              </a:ext>
            </a:extLst>
          </p:cNvPr>
          <p:cNvSpPr txBox="1"/>
          <p:nvPr/>
        </p:nvSpPr>
        <p:spPr>
          <a:xfrm>
            <a:off x="5165236" y="2165450"/>
            <a:ext cx="2835837" cy="3757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1600">
                <a:solidFill>
                  <a:srgbClr val="F4E6C5"/>
                </a:solidFill>
                <a:latin typeface="Abadi" panose="020B0604020202020204" pitchFamily="34" charset="0"/>
                <a:ea typeface="+mj-ea"/>
              </a:defRPr>
            </a:lvl1pPr>
          </a:lstStyle>
          <a:p>
            <a:r>
              <a:rPr lang="en-US" altLang="zh-CN" dirty="0">
                <a:latin typeface="素材集市社会体" panose="02010600010101010101" pitchFamily="2" charset="-122"/>
                <a:ea typeface="素材集市社会体" panose="02010600010101010101" pitchFamily="2" charset="-122"/>
              </a:rPr>
              <a:t>YING XIAO PING GU</a:t>
            </a:r>
            <a:endParaRPr lang="zh-CN" altLang="en-US" dirty="0">
              <a:latin typeface="素材集市社会体" panose="02010600010101010101" pitchFamily="2" charset="-122"/>
              <a:ea typeface="素材集市社会体" panose="02010600010101010101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60095CF-2458-33C5-2CBB-D7BAAF33D758}"/>
              </a:ext>
            </a:extLst>
          </p:cNvPr>
          <p:cNvSpPr txBox="1"/>
          <p:nvPr/>
        </p:nvSpPr>
        <p:spPr>
          <a:xfrm>
            <a:off x="5165236" y="4765257"/>
            <a:ext cx="2835836" cy="4119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16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en-US" altLang="zh-CN" dirty="0"/>
              <a:t>YING XIAO PING GU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E0369F8-BFBA-427D-1B42-585B0CECC48C}"/>
              </a:ext>
            </a:extLst>
          </p:cNvPr>
          <p:cNvSpPr txBox="1"/>
          <p:nvPr/>
        </p:nvSpPr>
        <p:spPr>
          <a:xfrm>
            <a:off x="5233221" y="1059483"/>
            <a:ext cx="170453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dist">
              <a:defRPr sz="20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营销评估</a:t>
            </a:r>
          </a:p>
        </p:txBody>
      </p:sp>
    </p:spTree>
    <p:extLst>
      <p:ext uri="{BB962C8B-B14F-4D97-AF65-F5344CB8AC3E}">
        <p14:creationId xmlns:p14="http://schemas.microsoft.com/office/powerpoint/2010/main" val="3737225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>
            <a:extLst>
              <a:ext uri="{FF2B5EF4-FFF2-40B4-BE49-F238E27FC236}">
                <a16:creationId xmlns:a16="http://schemas.microsoft.com/office/drawing/2014/main" id="{1247F718-0094-954C-5939-281859FA3D73}"/>
              </a:ext>
            </a:extLst>
          </p:cNvPr>
          <p:cNvSpPr/>
          <p:nvPr/>
        </p:nvSpPr>
        <p:spPr>
          <a:xfrm rot="2623036">
            <a:off x="5282423" y="2857067"/>
            <a:ext cx="1627154" cy="1627154"/>
          </a:xfrm>
          <a:prstGeom prst="rect">
            <a:avLst/>
          </a:prstGeom>
          <a:noFill/>
          <a:ln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E7CE38-6D1B-1ECF-1F9B-A3600384DE10}"/>
              </a:ext>
            </a:extLst>
          </p:cNvPr>
          <p:cNvSpPr txBox="1"/>
          <p:nvPr/>
        </p:nvSpPr>
        <p:spPr>
          <a:xfrm>
            <a:off x="4776346" y="306978"/>
            <a:ext cx="2639309" cy="6862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市场评估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9DC4484-9399-8EFD-ACCD-3DE8C091B1F6}"/>
              </a:ext>
            </a:extLst>
          </p:cNvPr>
          <p:cNvSpPr/>
          <p:nvPr/>
        </p:nvSpPr>
        <p:spPr>
          <a:xfrm>
            <a:off x="4585163" y="1635310"/>
            <a:ext cx="862811" cy="2010715"/>
          </a:xfrm>
          <a:prstGeom prst="rect">
            <a:avLst/>
          </a:prstGeom>
          <a:solidFill>
            <a:srgbClr val="A23034"/>
          </a:solidFill>
          <a:ln w="28575">
            <a:solidFill>
              <a:srgbClr val="E2C8A5"/>
            </a:solidFill>
          </a:ln>
          <a:effectLst>
            <a:outerShdw dist="38100" dir="4800000" sx="102000" sy="102000" algn="tl" rotWithShape="0">
              <a:srgbClr val="19315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4E6C5"/>
              </a:solidFill>
              <a:latin typeface="江城知音体 500W" panose="020B0500000000000000" pitchFamily="34" charset="-122"/>
              <a:ea typeface="江城知音体 500W" panose="020B0500000000000000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3A0A73E-EB36-CF60-F0AF-0E74C1BEF782}"/>
              </a:ext>
            </a:extLst>
          </p:cNvPr>
          <p:cNvSpPr/>
          <p:nvPr/>
        </p:nvSpPr>
        <p:spPr>
          <a:xfrm>
            <a:off x="4293475" y="2033697"/>
            <a:ext cx="583379" cy="583379"/>
          </a:xfrm>
          <a:prstGeom prst="rect">
            <a:avLst/>
          </a:prstGeom>
          <a:solidFill>
            <a:srgbClr val="193155"/>
          </a:solidFill>
          <a:ln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4E6C5"/>
                </a:solidFill>
                <a:latin typeface="+mj-ea"/>
                <a:ea typeface="+mj-ea"/>
              </a:rPr>
              <a:t>O</a:t>
            </a:r>
            <a:endParaRPr lang="zh-CN" altLang="en-US" sz="2400" dirty="0">
              <a:solidFill>
                <a:srgbClr val="F4E6C5"/>
              </a:solidFill>
              <a:latin typeface="+mj-ea"/>
              <a:ea typeface="+mj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2590DCE-C48A-F95B-AB6F-E843BEC094AF}"/>
              </a:ext>
            </a:extLst>
          </p:cNvPr>
          <p:cNvSpPr/>
          <p:nvPr/>
        </p:nvSpPr>
        <p:spPr>
          <a:xfrm rot="2700000">
            <a:off x="4280114" y="2020336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FDC78CE-7B7E-B89B-EC7E-296737E1ADB3}"/>
              </a:ext>
            </a:extLst>
          </p:cNvPr>
          <p:cNvSpPr/>
          <p:nvPr/>
        </p:nvSpPr>
        <p:spPr>
          <a:xfrm>
            <a:off x="6744026" y="3894745"/>
            <a:ext cx="862811" cy="2010715"/>
          </a:xfrm>
          <a:prstGeom prst="rect">
            <a:avLst/>
          </a:prstGeom>
          <a:solidFill>
            <a:srgbClr val="A23034"/>
          </a:solidFill>
          <a:ln w="28575">
            <a:solidFill>
              <a:srgbClr val="E2C8A5"/>
            </a:solidFill>
          </a:ln>
          <a:effectLst>
            <a:outerShdw dist="38100" dir="4800000" sx="102000" sy="102000" algn="tl" rotWithShape="0">
              <a:srgbClr val="19315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4E6C5"/>
              </a:solidFill>
              <a:latin typeface="江城知音体 500W" panose="020B0500000000000000" pitchFamily="34" charset="-122"/>
              <a:ea typeface="江城知音体 500W" panose="020B0500000000000000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6F64F5D-2D7B-D441-341C-B28FA2516B41}"/>
              </a:ext>
            </a:extLst>
          </p:cNvPr>
          <p:cNvSpPr/>
          <p:nvPr/>
        </p:nvSpPr>
        <p:spPr>
          <a:xfrm>
            <a:off x="7315148" y="4293132"/>
            <a:ext cx="583379" cy="583379"/>
          </a:xfrm>
          <a:prstGeom prst="rect">
            <a:avLst/>
          </a:prstGeom>
          <a:solidFill>
            <a:srgbClr val="193155"/>
          </a:solidFill>
          <a:ln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4E6C5"/>
                </a:solidFill>
                <a:latin typeface="+mj-ea"/>
                <a:ea typeface="+mj-ea"/>
              </a:rPr>
              <a:t>W</a:t>
            </a:r>
            <a:endParaRPr lang="zh-CN" altLang="en-US" sz="2400" dirty="0">
              <a:solidFill>
                <a:srgbClr val="F4E6C5"/>
              </a:solidFill>
              <a:latin typeface="+mj-ea"/>
              <a:ea typeface="+mj-ea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044A3D6-B876-3490-5415-0E6F9B0982DA}"/>
              </a:ext>
            </a:extLst>
          </p:cNvPr>
          <p:cNvSpPr/>
          <p:nvPr/>
        </p:nvSpPr>
        <p:spPr>
          <a:xfrm rot="2700000">
            <a:off x="7301787" y="4279771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C8CA3835-8B72-6AFE-073D-238C82C9E29E}"/>
              </a:ext>
            </a:extLst>
          </p:cNvPr>
          <p:cNvSpPr/>
          <p:nvPr/>
        </p:nvSpPr>
        <p:spPr>
          <a:xfrm>
            <a:off x="4585163" y="3894745"/>
            <a:ext cx="862811" cy="2010715"/>
          </a:xfrm>
          <a:prstGeom prst="rect">
            <a:avLst/>
          </a:prstGeom>
          <a:solidFill>
            <a:srgbClr val="193155"/>
          </a:solidFill>
          <a:ln w="28575">
            <a:solidFill>
              <a:srgbClr val="E2C8A5"/>
            </a:solidFill>
          </a:ln>
          <a:effectLst>
            <a:outerShdw dist="38100" dir="4800000" sx="102000" sy="102000" algn="tl" rotWithShape="0">
              <a:srgbClr val="A2303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4E6C5"/>
              </a:solidFill>
              <a:latin typeface="江城知音体 500W" panose="020B0500000000000000" pitchFamily="34" charset="-122"/>
              <a:ea typeface="江城知音体 500W" panose="020B0500000000000000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FE22721-08E6-2316-9587-03D9C1744595}"/>
              </a:ext>
            </a:extLst>
          </p:cNvPr>
          <p:cNvSpPr/>
          <p:nvPr/>
        </p:nvSpPr>
        <p:spPr>
          <a:xfrm>
            <a:off x="4293475" y="4293132"/>
            <a:ext cx="583379" cy="583379"/>
          </a:xfrm>
          <a:prstGeom prst="rect">
            <a:avLst/>
          </a:prstGeom>
          <a:solidFill>
            <a:srgbClr val="A23034"/>
          </a:solidFill>
          <a:ln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4E6C5"/>
                </a:solidFill>
                <a:latin typeface="+mj-ea"/>
                <a:ea typeface="+mj-ea"/>
              </a:rPr>
              <a:t>T</a:t>
            </a:r>
            <a:endParaRPr lang="zh-CN" altLang="en-US" sz="2400" dirty="0">
              <a:solidFill>
                <a:srgbClr val="F4E6C5"/>
              </a:solidFill>
              <a:latin typeface="+mj-ea"/>
              <a:ea typeface="+mj-ea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6B963031-2445-A250-3FC5-CAF58DB47687}"/>
              </a:ext>
            </a:extLst>
          </p:cNvPr>
          <p:cNvSpPr/>
          <p:nvPr/>
        </p:nvSpPr>
        <p:spPr>
          <a:xfrm rot="2700000">
            <a:off x="4280114" y="4279771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7AE3DB8-B0D8-C75E-C825-E06A1D596470}"/>
              </a:ext>
            </a:extLst>
          </p:cNvPr>
          <p:cNvSpPr/>
          <p:nvPr/>
        </p:nvSpPr>
        <p:spPr>
          <a:xfrm>
            <a:off x="6744026" y="1635310"/>
            <a:ext cx="862811" cy="2010715"/>
          </a:xfrm>
          <a:prstGeom prst="rect">
            <a:avLst/>
          </a:prstGeom>
          <a:solidFill>
            <a:srgbClr val="193155"/>
          </a:solidFill>
          <a:ln w="28575">
            <a:solidFill>
              <a:srgbClr val="E2C8A5"/>
            </a:solidFill>
          </a:ln>
          <a:effectLst>
            <a:outerShdw dist="38100" dir="4800000" sx="102000" sy="102000" algn="tl" rotWithShape="0">
              <a:srgbClr val="A2303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4E6C5"/>
              </a:solidFill>
              <a:latin typeface="江城知音体 500W" panose="020B0500000000000000" pitchFamily="34" charset="-122"/>
              <a:ea typeface="江城知音体 500W" panose="020B0500000000000000" pitchFamily="34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ECC5BEB0-5B27-AFB4-C1C2-773570EA9999}"/>
              </a:ext>
            </a:extLst>
          </p:cNvPr>
          <p:cNvSpPr/>
          <p:nvPr/>
        </p:nvSpPr>
        <p:spPr>
          <a:xfrm>
            <a:off x="7315148" y="2033697"/>
            <a:ext cx="583379" cy="583379"/>
          </a:xfrm>
          <a:prstGeom prst="rect">
            <a:avLst/>
          </a:prstGeom>
          <a:solidFill>
            <a:srgbClr val="A23034"/>
          </a:solidFill>
          <a:ln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4E6C5"/>
                </a:solidFill>
                <a:latin typeface="+mj-ea"/>
                <a:ea typeface="+mj-ea"/>
              </a:rPr>
              <a:t>S</a:t>
            </a:r>
            <a:endParaRPr lang="zh-CN" altLang="en-US" sz="2400" dirty="0">
              <a:solidFill>
                <a:srgbClr val="F4E6C5"/>
              </a:solidFill>
              <a:latin typeface="+mj-ea"/>
              <a:ea typeface="+mj-ea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BB88F2F-5720-ADA5-F692-C9E743E7F4C4}"/>
              </a:ext>
            </a:extLst>
          </p:cNvPr>
          <p:cNvSpPr/>
          <p:nvPr/>
        </p:nvSpPr>
        <p:spPr>
          <a:xfrm rot="2700000">
            <a:off x="7301787" y="2020336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BED37A10-E1D9-6BA4-D7BA-7E241D548D71}"/>
              </a:ext>
            </a:extLst>
          </p:cNvPr>
          <p:cNvSpPr/>
          <p:nvPr/>
        </p:nvSpPr>
        <p:spPr>
          <a:xfrm>
            <a:off x="407989" y="1495594"/>
            <a:ext cx="4824904" cy="2020492"/>
          </a:xfrm>
          <a:custGeom>
            <a:avLst/>
            <a:gdLst>
              <a:gd name="connsiteX0" fmla="*/ 251645 w 4824904"/>
              <a:gd name="connsiteY0" fmla="*/ 0 h 2020492"/>
              <a:gd name="connsiteX1" fmla="*/ 4824904 w 4824904"/>
              <a:gd name="connsiteY1" fmla="*/ 0 h 2020492"/>
              <a:gd name="connsiteX2" fmla="*/ 4824904 w 4824904"/>
              <a:gd name="connsiteY2" fmla="*/ 1762461 h 2020492"/>
              <a:gd name="connsiteX3" fmla="*/ 4782843 w 4824904"/>
              <a:gd name="connsiteY3" fmla="*/ 1766701 h 2020492"/>
              <a:gd name="connsiteX4" fmla="*/ 4593886 w 4824904"/>
              <a:gd name="connsiteY4" fmla="*/ 1921681 h 2020492"/>
              <a:gd name="connsiteX5" fmla="*/ 4573937 w 4824904"/>
              <a:gd name="connsiteY5" fmla="*/ 2020492 h 2020492"/>
              <a:gd name="connsiteX6" fmla="*/ 0 w 4824904"/>
              <a:gd name="connsiteY6" fmla="*/ 2020492 h 2020492"/>
              <a:gd name="connsiteX7" fmla="*/ 0 w 4824904"/>
              <a:gd name="connsiteY7" fmla="*/ 261391 h 2020492"/>
              <a:gd name="connsiteX8" fmla="*/ 42061 w 4824904"/>
              <a:gd name="connsiteY8" fmla="*/ 257150 h 2020492"/>
              <a:gd name="connsiteX9" fmla="*/ 251645 w 4824904"/>
              <a:gd name="connsiteY9" fmla="*/ 0 h 202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24904" h="2020492">
                <a:moveTo>
                  <a:pt x="251645" y="0"/>
                </a:moveTo>
                <a:lnTo>
                  <a:pt x="4824904" y="0"/>
                </a:lnTo>
                <a:lnTo>
                  <a:pt x="4824904" y="1762461"/>
                </a:lnTo>
                <a:lnTo>
                  <a:pt x="4782843" y="1766701"/>
                </a:lnTo>
                <a:cubicBezTo>
                  <a:pt x="4697408" y="1784183"/>
                  <a:pt x="4627092" y="1843174"/>
                  <a:pt x="4593886" y="1921681"/>
                </a:cubicBezTo>
                <a:lnTo>
                  <a:pt x="4573937" y="2020492"/>
                </a:lnTo>
                <a:lnTo>
                  <a:pt x="0" y="2020492"/>
                </a:lnTo>
                <a:lnTo>
                  <a:pt x="0" y="261391"/>
                </a:lnTo>
                <a:lnTo>
                  <a:pt x="42061" y="257150"/>
                </a:lnTo>
                <a:cubicBezTo>
                  <a:pt x="161670" y="232675"/>
                  <a:pt x="251645" y="126844"/>
                  <a:pt x="251645" y="0"/>
                </a:cubicBezTo>
                <a:close/>
              </a:path>
            </a:pathLst>
          </a:custGeom>
          <a:noFill/>
          <a:ln w="50800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DBFE73E-75FD-1673-742D-0E825A66830A}"/>
              </a:ext>
            </a:extLst>
          </p:cNvPr>
          <p:cNvSpPr txBox="1"/>
          <p:nvPr/>
        </p:nvSpPr>
        <p:spPr>
          <a:xfrm>
            <a:off x="477277" y="1779967"/>
            <a:ext cx="3759424" cy="1628871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>
                    <a:alpha val="50000"/>
                  </a:srgbClr>
                </a:solidFill>
              </a:defRPr>
            </a:lvl1pPr>
          </a:lstStyle>
          <a:p>
            <a:r>
              <a:rPr lang="zh-CN" altLang="en-US" dirty="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</a:rPr>
              <a:t>普尔级别平等法则，通过市场调查，对营销策划方案执行前后的盈亏状况、销售增长率和相对市场占有率的测算来进行评价。</a:t>
            </a: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F5E599E2-E2AF-2C11-51A1-B06FD4525216}"/>
              </a:ext>
            </a:extLst>
          </p:cNvPr>
          <p:cNvSpPr/>
          <p:nvPr/>
        </p:nvSpPr>
        <p:spPr>
          <a:xfrm flipH="1">
            <a:off x="407989" y="3774756"/>
            <a:ext cx="4824904" cy="2020492"/>
          </a:xfrm>
          <a:custGeom>
            <a:avLst/>
            <a:gdLst>
              <a:gd name="connsiteX0" fmla="*/ 251645 w 4824904"/>
              <a:gd name="connsiteY0" fmla="*/ 0 h 2020492"/>
              <a:gd name="connsiteX1" fmla="*/ 4824904 w 4824904"/>
              <a:gd name="connsiteY1" fmla="*/ 0 h 2020492"/>
              <a:gd name="connsiteX2" fmla="*/ 4824904 w 4824904"/>
              <a:gd name="connsiteY2" fmla="*/ 1762461 h 2020492"/>
              <a:gd name="connsiteX3" fmla="*/ 4782843 w 4824904"/>
              <a:gd name="connsiteY3" fmla="*/ 1766701 h 2020492"/>
              <a:gd name="connsiteX4" fmla="*/ 4593886 w 4824904"/>
              <a:gd name="connsiteY4" fmla="*/ 1921681 h 2020492"/>
              <a:gd name="connsiteX5" fmla="*/ 4573937 w 4824904"/>
              <a:gd name="connsiteY5" fmla="*/ 2020492 h 2020492"/>
              <a:gd name="connsiteX6" fmla="*/ 0 w 4824904"/>
              <a:gd name="connsiteY6" fmla="*/ 2020492 h 2020492"/>
              <a:gd name="connsiteX7" fmla="*/ 0 w 4824904"/>
              <a:gd name="connsiteY7" fmla="*/ 261391 h 2020492"/>
              <a:gd name="connsiteX8" fmla="*/ 42061 w 4824904"/>
              <a:gd name="connsiteY8" fmla="*/ 257150 h 2020492"/>
              <a:gd name="connsiteX9" fmla="*/ 251645 w 4824904"/>
              <a:gd name="connsiteY9" fmla="*/ 0 h 202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24904" h="2020492">
                <a:moveTo>
                  <a:pt x="251645" y="0"/>
                </a:moveTo>
                <a:lnTo>
                  <a:pt x="4824904" y="0"/>
                </a:lnTo>
                <a:lnTo>
                  <a:pt x="4824904" y="1762461"/>
                </a:lnTo>
                <a:lnTo>
                  <a:pt x="4782843" y="1766701"/>
                </a:lnTo>
                <a:cubicBezTo>
                  <a:pt x="4697408" y="1784183"/>
                  <a:pt x="4627092" y="1843174"/>
                  <a:pt x="4593886" y="1921681"/>
                </a:cubicBezTo>
                <a:lnTo>
                  <a:pt x="4573937" y="2020492"/>
                </a:lnTo>
                <a:lnTo>
                  <a:pt x="0" y="2020492"/>
                </a:lnTo>
                <a:lnTo>
                  <a:pt x="0" y="261391"/>
                </a:lnTo>
                <a:lnTo>
                  <a:pt x="42061" y="257150"/>
                </a:lnTo>
                <a:cubicBezTo>
                  <a:pt x="161670" y="232675"/>
                  <a:pt x="251645" y="126844"/>
                  <a:pt x="251645" y="0"/>
                </a:cubicBezTo>
                <a:close/>
              </a:path>
            </a:pathLst>
          </a:custGeom>
          <a:noFill/>
          <a:ln w="50800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0E3F0B0-898A-A449-8E8B-08AC23949C79}"/>
              </a:ext>
            </a:extLst>
          </p:cNvPr>
          <p:cNvSpPr txBox="1"/>
          <p:nvPr/>
        </p:nvSpPr>
        <p:spPr>
          <a:xfrm>
            <a:off x="477277" y="4059129"/>
            <a:ext cx="3759424" cy="1628871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</a:defRPr>
            </a:lvl1pPr>
          </a:lstStyle>
          <a:p>
            <a:r>
              <a:rPr lang="zh-CN" altLang="en-US" dirty="0"/>
              <a:t>普尔级别平等法则，通过市场调查，对营销策划方案执行前后的盈亏状况、销售增长率和相对市场占有率的测算来进行评价。</a:t>
            </a: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889FF390-990B-60C5-D32A-436D8B3D0A94}"/>
              </a:ext>
            </a:extLst>
          </p:cNvPr>
          <p:cNvSpPr/>
          <p:nvPr/>
        </p:nvSpPr>
        <p:spPr>
          <a:xfrm flipH="1">
            <a:off x="6973295" y="1495594"/>
            <a:ext cx="4824904" cy="2020492"/>
          </a:xfrm>
          <a:custGeom>
            <a:avLst/>
            <a:gdLst>
              <a:gd name="connsiteX0" fmla="*/ 251645 w 4824904"/>
              <a:gd name="connsiteY0" fmla="*/ 0 h 2020492"/>
              <a:gd name="connsiteX1" fmla="*/ 4824904 w 4824904"/>
              <a:gd name="connsiteY1" fmla="*/ 0 h 2020492"/>
              <a:gd name="connsiteX2" fmla="*/ 4824904 w 4824904"/>
              <a:gd name="connsiteY2" fmla="*/ 1762461 h 2020492"/>
              <a:gd name="connsiteX3" fmla="*/ 4782843 w 4824904"/>
              <a:gd name="connsiteY3" fmla="*/ 1766701 h 2020492"/>
              <a:gd name="connsiteX4" fmla="*/ 4593886 w 4824904"/>
              <a:gd name="connsiteY4" fmla="*/ 1921681 h 2020492"/>
              <a:gd name="connsiteX5" fmla="*/ 4573937 w 4824904"/>
              <a:gd name="connsiteY5" fmla="*/ 2020492 h 2020492"/>
              <a:gd name="connsiteX6" fmla="*/ 0 w 4824904"/>
              <a:gd name="connsiteY6" fmla="*/ 2020492 h 2020492"/>
              <a:gd name="connsiteX7" fmla="*/ 0 w 4824904"/>
              <a:gd name="connsiteY7" fmla="*/ 261391 h 2020492"/>
              <a:gd name="connsiteX8" fmla="*/ 42061 w 4824904"/>
              <a:gd name="connsiteY8" fmla="*/ 257150 h 2020492"/>
              <a:gd name="connsiteX9" fmla="*/ 251645 w 4824904"/>
              <a:gd name="connsiteY9" fmla="*/ 0 h 202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24904" h="2020492">
                <a:moveTo>
                  <a:pt x="251645" y="0"/>
                </a:moveTo>
                <a:lnTo>
                  <a:pt x="4824904" y="0"/>
                </a:lnTo>
                <a:lnTo>
                  <a:pt x="4824904" y="1762461"/>
                </a:lnTo>
                <a:lnTo>
                  <a:pt x="4782843" y="1766701"/>
                </a:lnTo>
                <a:cubicBezTo>
                  <a:pt x="4697408" y="1784183"/>
                  <a:pt x="4627092" y="1843174"/>
                  <a:pt x="4593886" y="1921681"/>
                </a:cubicBezTo>
                <a:lnTo>
                  <a:pt x="4573937" y="2020492"/>
                </a:lnTo>
                <a:lnTo>
                  <a:pt x="0" y="2020492"/>
                </a:lnTo>
                <a:lnTo>
                  <a:pt x="0" y="261391"/>
                </a:lnTo>
                <a:lnTo>
                  <a:pt x="42061" y="257150"/>
                </a:lnTo>
                <a:cubicBezTo>
                  <a:pt x="161670" y="232675"/>
                  <a:pt x="251645" y="126844"/>
                  <a:pt x="251645" y="0"/>
                </a:cubicBezTo>
                <a:close/>
              </a:path>
            </a:pathLst>
          </a:custGeom>
          <a:noFill/>
          <a:ln w="50800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665A5DB-572A-1917-D11F-236695FDDF25}"/>
              </a:ext>
            </a:extLst>
          </p:cNvPr>
          <p:cNvSpPr txBox="1"/>
          <p:nvPr/>
        </p:nvSpPr>
        <p:spPr>
          <a:xfrm>
            <a:off x="7836106" y="1779967"/>
            <a:ext cx="3759424" cy="1628871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>
                    <a:alpha val="50000"/>
                  </a:srgbClr>
                </a:solidFill>
              </a:defRPr>
            </a:lvl1pPr>
          </a:lstStyle>
          <a:p>
            <a:r>
              <a:rPr lang="zh-CN" altLang="en-US" dirty="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</a:rPr>
              <a:t>普尔级别平等法则，通过市场调查，对营销策划方案执行前后的盈亏状况、销售增长率和相对市场占有率的测算来进行评价。</a:t>
            </a: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017D133F-AC72-746C-ED84-0F9E8B18D15C}"/>
              </a:ext>
            </a:extLst>
          </p:cNvPr>
          <p:cNvSpPr/>
          <p:nvPr/>
        </p:nvSpPr>
        <p:spPr>
          <a:xfrm>
            <a:off x="6973295" y="3774756"/>
            <a:ext cx="4824904" cy="2020492"/>
          </a:xfrm>
          <a:custGeom>
            <a:avLst/>
            <a:gdLst>
              <a:gd name="connsiteX0" fmla="*/ 251645 w 4824904"/>
              <a:gd name="connsiteY0" fmla="*/ 0 h 2020492"/>
              <a:gd name="connsiteX1" fmla="*/ 4824904 w 4824904"/>
              <a:gd name="connsiteY1" fmla="*/ 0 h 2020492"/>
              <a:gd name="connsiteX2" fmla="*/ 4824904 w 4824904"/>
              <a:gd name="connsiteY2" fmla="*/ 1762461 h 2020492"/>
              <a:gd name="connsiteX3" fmla="*/ 4782843 w 4824904"/>
              <a:gd name="connsiteY3" fmla="*/ 1766701 h 2020492"/>
              <a:gd name="connsiteX4" fmla="*/ 4593886 w 4824904"/>
              <a:gd name="connsiteY4" fmla="*/ 1921681 h 2020492"/>
              <a:gd name="connsiteX5" fmla="*/ 4573937 w 4824904"/>
              <a:gd name="connsiteY5" fmla="*/ 2020492 h 2020492"/>
              <a:gd name="connsiteX6" fmla="*/ 0 w 4824904"/>
              <a:gd name="connsiteY6" fmla="*/ 2020492 h 2020492"/>
              <a:gd name="connsiteX7" fmla="*/ 0 w 4824904"/>
              <a:gd name="connsiteY7" fmla="*/ 261391 h 2020492"/>
              <a:gd name="connsiteX8" fmla="*/ 42061 w 4824904"/>
              <a:gd name="connsiteY8" fmla="*/ 257150 h 2020492"/>
              <a:gd name="connsiteX9" fmla="*/ 251645 w 4824904"/>
              <a:gd name="connsiteY9" fmla="*/ 0 h 202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24904" h="2020492">
                <a:moveTo>
                  <a:pt x="251645" y="0"/>
                </a:moveTo>
                <a:lnTo>
                  <a:pt x="4824904" y="0"/>
                </a:lnTo>
                <a:lnTo>
                  <a:pt x="4824904" y="1762461"/>
                </a:lnTo>
                <a:lnTo>
                  <a:pt x="4782843" y="1766701"/>
                </a:lnTo>
                <a:cubicBezTo>
                  <a:pt x="4697408" y="1784183"/>
                  <a:pt x="4627092" y="1843174"/>
                  <a:pt x="4593886" y="1921681"/>
                </a:cubicBezTo>
                <a:lnTo>
                  <a:pt x="4573937" y="2020492"/>
                </a:lnTo>
                <a:lnTo>
                  <a:pt x="0" y="2020492"/>
                </a:lnTo>
                <a:lnTo>
                  <a:pt x="0" y="261391"/>
                </a:lnTo>
                <a:lnTo>
                  <a:pt x="42061" y="257150"/>
                </a:lnTo>
                <a:cubicBezTo>
                  <a:pt x="161670" y="232675"/>
                  <a:pt x="251645" y="126844"/>
                  <a:pt x="251645" y="0"/>
                </a:cubicBezTo>
                <a:close/>
              </a:path>
            </a:pathLst>
          </a:custGeom>
          <a:noFill/>
          <a:ln w="50800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E983B63-00AB-9D71-64BC-AD7EF3E800AD}"/>
              </a:ext>
            </a:extLst>
          </p:cNvPr>
          <p:cNvSpPr txBox="1"/>
          <p:nvPr/>
        </p:nvSpPr>
        <p:spPr>
          <a:xfrm>
            <a:off x="7836106" y="4059129"/>
            <a:ext cx="3759424" cy="1628871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</a:defRPr>
            </a:lvl1pPr>
          </a:lstStyle>
          <a:p>
            <a:r>
              <a:rPr lang="zh-CN" altLang="en-US" dirty="0"/>
              <a:t>普尔级别平等法则，通过市场调查，对营销策划方案执行前后的盈亏状况、销售增长率和相对市场占有率的测算来进行评价。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8FE51243-2989-589C-8B47-A6DDB957FEC2}"/>
              </a:ext>
            </a:extLst>
          </p:cNvPr>
          <p:cNvSpPr/>
          <p:nvPr/>
        </p:nvSpPr>
        <p:spPr>
          <a:xfrm rot="2623036">
            <a:off x="4947951" y="2522595"/>
            <a:ext cx="2296098" cy="2296098"/>
          </a:xfrm>
          <a:prstGeom prst="rect">
            <a:avLst/>
          </a:prstGeom>
          <a:noFill/>
          <a:ln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D71FFC81-479B-68EB-9EC7-BA5E229B2F9C}"/>
              </a:ext>
            </a:extLst>
          </p:cNvPr>
          <p:cNvSpPr txBox="1"/>
          <p:nvPr/>
        </p:nvSpPr>
        <p:spPr>
          <a:xfrm>
            <a:off x="5218743" y="3094279"/>
            <a:ext cx="1754515" cy="11230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SWOT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分析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15C77B9-A027-F0A9-7640-6B4C70A3D918}"/>
              </a:ext>
            </a:extLst>
          </p:cNvPr>
          <p:cNvSpPr txBox="1"/>
          <p:nvPr/>
        </p:nvSpPr>
        <p:spPr>
          <a:xfrm>
            <a:off x="5233221" y="1059483"/>
            <a:ext cx="170453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dist">
              <a:defRPr sz="20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营销评估</a:t>
            </a:r>
          </a:p>
        </p:txBody>
      </p:sp>
    </p:spTree>
    <p:extLst>
      <p:ext uri="{BB962C8B-B14F-4D97-AF65-F5344CB8AC3E}">
        <p14:creationId xmlns:p14="http://schemas.microsoft.com/office/powerpoint/2010/main" val="691856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E4C2EB5-07AC-FF75-4E2D-0AEDFE844C88}"/>
              </a:ext>
            </a:extLst>
          </p:cNvPr>
          <p:cNvSpPr txBox="1"/>
          <p:nvPr/>
        </p:nvSpPr>
        <p:spPr>
          <a:xfrm>
            <a:off x="4776346" y="306978"/>
            <a:ext cx="2639309" cy="6862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市场评估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DF4A2B6-2F67-4A5F-4923-20C9340D8073}"/>
              </a:ext>
            </a:extLst>
          </p:cNvPr>
          <p:cNvSpPr txBox="1"/>
          <p:nvPr/>
        </p:nvSpPr>
        <p:spPr>
          <a:xfrm>
            <a:off x="5590401" y="1985180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193155"/>
                </a:solidFill>
                <a:latin typeface="+mj-ea"/>
                <a:ea typeface="+mj-ea"/>
              </a:rPr>
              <a:t>营销评估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A09BD5E-0525-10B3-4566-1EEDF7BBF910}"/>
              </a:ext>
            </a:extLst>
          </p:cNvPr>
          <p:cNvSpPr txBox="1"/>
          <p:nvPr/>
        </p:nvSpPr>
        <p:spPr>
          <a:xfrm>
            <a:off x="3609860" y="1985180"/>
            <a:ext cx="2094170" cy="3510172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</a:defRPr>
            </a:lvl1pPr>
          </a:lstStyle>
          <a:p>
            <a:r>
              <a:rPr lang="zh-CN" altLang="en-US" dirty="0"/>
              <a:t>传统的评价方法一般是采用定性分析，就是对市场营销策划效果的质的规定性分析，主要使用诸如比较、归纳、演绎、分析、综合等逻辑方法。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65E46C8-AC84-AF6D-CCFC-7C4DE2DAF711}"/>
              </a:ext>
            </a:extLst>
          </p:cNvPr>
          <p:cNvSpPr/>
          <p:nvPr/>
        </p:nvSpPr>
        <p:spPr>
          <a:xfrm>
            <a:off x="6994004" y="1851156"/>
            <a:ext cx="1515976" cy="3891914"/>
          </a:xfrm>
          <a:prstGeom prst="rect">
            <a:avLst/>
          </a:prstGeom>
          <a:solidFill>
            <a:srgbClr val="A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93BCE7D-4FA9-9077-E8F4-978D028EECA3}"/>
              </a:ext>
            </a:extLst>
          </p:cNvPr>
          <p:cNvSpPr/>
          <p:nvPr/>
        </p:nvSpPr>
        <p:spPr>
          <a:xfrm>
            <a:off x="6857135" y="2114661"/>
            <a:ext cx="540646" cy="540646"/>
          </a:xfrm>
          <a:prstGeom prst="rect">
            <a:avLst/>
          </a:prstGeom>
          <a:solidFill>
            <a:srgbClr val="1931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营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983A376-4330-3DD0-D780-7712ABC9F649}"/>
              </a:ext>
            </a:extLst>
          </p:cNvPr>
          <p:cNvSpPr/>
          <p:nvPr/>
        </p:nvSpPr>
        <p:spPr>
          <a:xfrm rot="2700000">
            <a:off x="6844753" y="2102279"/>
            <a:ext cx="565410" cy="56541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B8A28BB-74C2-5784-2759-F953FAE44FB4}"/>
              </a:ext>
            </a:extLst>
          </p:cNvPr>
          <p:cNvSpPr/>
          <p:nvPr/>
        </p:nvSpPr>
        <p:spPr>
          <a:xfrm>
            <a:off x="6857135" y="2977256"/>
            <a:ext cx="540646" cy="540646"/>
          </a:xfrm>
          <a:prstGeom prst="rect">
            <a:avLst/>
          </a:prstGeom>
          <a:solidFill>
            <a:srgbClr val="1931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销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65EA843-FD04-B858-190C-EFF60269056B}"/>
              </a:ext>
            </a:extLst>
          </p:cNvPr>
          <p:cNvSpPr/>
          <p:nvPr/>
        </p:nvSpPr>
        <p:spPr>
          <a:xfrm rot="2700000">
            <a:off x="6844753" y="2964874"/>
            <a:ext cx="565410" cy="56541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2A17BBA-909A-BCA7-A218-B1535A1C4432}"/>
              </a:ext>
            </a:extLst>
          </p:cNvPr>
          <p:cNvSpPr/>
          <p:nvPr/>
        </p:nvSpPr>
        <p:spPr>
          <a:xfrm>
            <a:off x="6857135" y="3839851"/>
            <a:ext cx="540646" cy="540646"/>
          </a:xfrm>
          <a:prstGeom prst="rect">
            <a:avLst/>
          </a:prstGeom>
          <a:solidFill>
            <a:srgbClr val="1931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评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C173C94-3619-6C59-FCB9-B32033139118}"/>
              </a:ext>
            </a:extLst>
          </p:cNvPr>
          <p:cNvSpPr/>
          <p:nvPr/>
        </p:nvSpPr>
        <p:spPr>
          <a:xfrm rot="2700000">
            <a:off x="6844753" y="3827469"/>
            <a:ext cx="565410" cy="56541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E3728C1-CE1B-2319-0C84-A3A322F0DAED}"/>
              </a:ext>
            </a:extLst>
          </p:cNvPr>
          <p:cNvSpPr/>
          <p:nvPr/>
        </p:nvSpPr>
        <p:spPr>
          <a:xfrm>
            <a:off x="6857135" y="4702446"/>
            <a:ext cx="540646" cy="540646"/>
          </a:xfrm>
          <a:prstGeom prst="rect">
            <a:avLst/>
          </a:prstGeom>
          <a:solidFill>
            <a:srgbClr val="1931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估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8F2A852-74DE-1090-F63C-09614DA4809A}"/>
              </a:ext>
            </a:extLst>
          </p:cNvPr>
          <p:cNvSpPr/>
          <p:nvPr/>
        </p:nvSpPr>
        <p:spPr>
          <a:xfrm rot="2700000">
            <a:off x="6844753" y="4690064"/>
            <a:ext cx="565410" cy="56541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一群人走在人行道上&#10;&#10;描述已自动生成">
            <a:extLst>
              <a:ext uri="{FF2B5EF4-FFF2-40B4-BE49-F238E27FC236}">
                <a16:creationId xmlns:a16="http://schemas.microsoft.com/office/drawing/2014/main" id="{AC6C89B1-793D-ACF7-D2AE-3F86BC32F4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6481" y="1642296"/>
            <a:ext cx="3588928" cy="2018772"/>
          </a:xfrm>
          <a:prstGeom prst="rect">
            <a:avLst/>
          </a:prstGeom>
        </p:spPr>
      </p:pic>
      <p:pic>
        <p:nvPicPr>
          <p:cNvPr id="24" name="图片 23" descr="模糊的标志&#10;&#10;中度可信度描述已自动生成">
            <a:extLst>
              <a:ext uri="{FF2B5EF4-FFF2-40B4-BE49-F238E27FC236}">
                <a16:creationId xmlns:a16="http://schemas.microsoft.com/office/drawing/2014/main" id="{07A8058A-BCB9-1FD1-6707-AC50764822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73652" y="3757743"/>
            <a:ext cx="3588928" cy="2018772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4DA8D0E0-C3AF-E427-6651-38DCB4A0EB6E}"/>
              </a:ext>
            </a:extLst>
          </p:cNvPr>
          <p:cNvSpPr txBox="1"/>
          <p:nvPr/>
        </p:nvSpPr>
        <p:spPr>
          <a:xfrm>
            <a:off x="2627144" y="1985180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193155"/>
                </a:solidFill>
                <a:latin typeface="+mj-ea"/>
                <a:ea typeface="+mj-ea"/>
              </a:rPr>
              <a:t>营销评估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1EDB4E7-111F-2035-F7A4-9A9E5E6F8BE5}"/>
              </a:ext>
            </a:extLst>
          </p:cNvPr>
          <p:cNvSpPr txBox="1"/>
          <p:nvPr/>
        </p:nvSpPr>
        <p:spPr>
          <a:xfrm>
            <a:off x="646603" y="1985180"/>
            <a:ext cx="2094170" cy="3510172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>
                    <a:alpha val="50000"/>
                  </a:srgbClr>
                </a:solidFill>
              </a:defRPr>
            </a:lvl1pPr>
          </a:lstStyle>
          <a:p>
            <a:r>
              <a:rPr lang="zh-CN" altLang="en-US" dirty="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</a:rPr>
              <a:t>传统的评价方法一般是采用定性分析，就是对市场营销策划效果的质的规定性分析，主要使用诸如比较、归纳、演绎、分析、综合等逻辑方法。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8A70F621-38A7-FA69-24EF-F468E2C19BAC}"/>
              </a:ext>
            </a:extLst>
          </p:cNvPr>
          <p:cNvCxnSpPr>
            <a:cxnSpLocks/>
          </p:cNvCxnSpPr>
          <p:nvPr/>
        </p:nvCxnSpPr>
        <p:spPr>
          <a:xfrm>
            <a:off x="7744163" y="2141092"/>
            <a:ext cx="0" cy="2368888"/>
          </a:xfrm>
          <a:prstGeom prst="line">
            <a:avLst/>
          </a:prstGeom>
          <a:ln w="50800" cap="rnd">
            <a:solidFill>
              <a:srgbClr val="F4E6C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67BFB37E-8ADA-C4C9-D26C-164F93108721}"/>
              </a:ext>
            </a:extLst>
          </p:cNvPr>
          <p:cNvSpPr txBox="1"/>
          <p:nvPr/>
        </p:nvSpPr>
        <p:spPr>
          <a:xfrm>
            <a:off x="5233221" y="1059483"/>
            <a:ext cx="170453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dist">
              <a:defRPr sz="20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营销评估</a:t>
            </a:r>
          </a:p>
        </p:txBody>
      </p:sp>
    </p:spTree>
    <p:extLst>
      <p:ext uri="{BB962C8B-B14F-4D97-AF65-F5344CB8AC3E}">
        <p14:creationId xmlns:p14="http://schemas.microsoft.com/office/powerpoint/2010/main" val="3743045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C5318C6-4B69-4506-84E6-0974553DC4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971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762A255-1233-4BDC-B98E-80952C43C0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311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C37ADBC-E2C3-01C3-3899-95FB8E598787}"/>
              </a:ext>
            </a:extLst>
          </p:cNvPr>
          <p:cNvSpPr/>
          <p:nvPr/>
        </p:nvSpPr>
        <p:spPr>
          <a:xfrm>
            <a:off x="695325" y="5110052"/>
            <a:ext cx="417774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Wning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A155A92-9362-267E-1B3F-673D878C258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476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C8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树上的叶子&#10;&#10;中度可信度描述已自动生成">
            <a:extLst>
              <a:ext uri="{FF2B5EF4-FFF2-40B4-BE49-F238E27FC236}">
                <a16:creationId xmlns:a16="http://schemas.microsoft.com/office/drawing/2014/main" id="{E380B729-0DC7-9D21-A2DA-B1821E7104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4927" y="627927"/>
            <a:ext cx="5602147" cy="5602147"/>
          </a:xfrm>
          <a:prstGeom prst="rect">
            <a:avLst/>
          </a:prstGeom>
        </p:spPr>
      </p:pic>
      <p:sp>
        <p:nvSpPr>
          <p:cNvPr id="15" name="矩形 182">
            <a:extLst>
              <a:ext uri="{FF2B5EF4-FFF2-40B4-BE49-F238E27FC236}">
                <a16:creationId xmlns:a16="http://schemas.microsoft.com/office/drawing/2014/main" id="{7388A63E-52A0-4D57-64F7-1B4A0D852AF5}"/>
              </a:ext>
            </a:extLst>
          </p:cNvPr>
          <p:cNvSpPr/>
          <p:nvPr/>
        </p:nvSpPr>
        <p:spPr>
          <a:xfrm>
            <a:off x="3709533" y="2323300"/>
            <a:ext cx="4772932" cy="2424759"/>
          </a:xfrm>
          <a:custGeom>
            <a:avLst/>
            <a:gdLst>
              <a:gd name="connsiteX0" fmla="*/ 288000 w 4772932"/>
              <a:gd name="connsiteY0" fmla="*/ 0 h 2424759"/>
              <a:gd name="connsiteX1" fmla="*/ 4484932 w 4772932"/>
              <a:gd name="connsiteY1" fmla="*/ 0 h 2424759"/>
              <a:gd name="connsiteX2" fmla="*/ 4772932 w 4772932"/>
              <a:gd name="connsiteY2" fmla="*/ 288000 h 2424759"/>
              <a:gd name="connsiteX3" fmla="*/ 4772932 w 4772932"/>
              <a:gd name="connsiteY3" fmla="*/ 2136759 h 2424759"/>
              <a:gd name="connsiteX4" fmla="*/ 4484932 w 4772932"/>
              <a:gd name="connsiteY4" fmla="*/ 2424759 h 2424759"/>
              <a:gd name="connsiteX5" fmla="*/ 288000 w 4772932"/>
              <a:gd name="connsiteY5" fmla="*/ 2424759 h 2424759"/>
              <a:gd name="connsiteX6" fmla="*/ 0 w 4772932"/>
              <a:gd name="connsiteY6" fmla="*/ 2136759 h 2424759"/>
              <a:gd name="connsiteX7" fmla="*/ 0 w 4772932"/>
              <a:gd name="connsiteY7" fmla="*/ 288000 h 2424759"/>
              <a:gd name="connsiteX8" fmla="*/ 288000 w 4772932"/>
              <a:gd name="connsiteY8" fmla="*/ 0 h 242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2932" h="2424759">
                <a:moveTo>
                  <a:pt x="288000" y="0"/>
                </a:moveTo>
                <a:lnTo>
                  <a:pt x="4484932" y="0"/>
                </a:lnTo>
                <a:cubicBezTo>
                  <a:pt x="4643908" y="0"/>
                  <a:pt x="4772932" y="129024"/>
                  <a:pt x="4772932" y="288000"/>
                </a:cubicBezTo>
                <a:lnTo>
                  <a:pt x="4772932" y="2136759"/>
                </a:lnTo>
                <a:cubicBezTo>
                  <a:pt x="4772932" y="2295735"/>
                  <a:pt x="4643908" y="2424759"/>
                  <a:pt x="4484932" y="2424759"/>
                </a:cubicBezTo>
                <a:lnTo>
                  <a:pt x="288000" y="2424759"/>
                </a:lnTo>
                <a:cubicBezTo>
                  <a:pt x="129024" y="2424759"/>
                  <a:pt x="0" y="2295735"/>
                  <a:pt x="0" y="2136759"/>
                </a:cubicBezTo>
                <a:lnTo>
                  <a:pt x="0" y="288000"/>
                </a:lnTo>
                <a:cubicBezTo>
                  <a:pt x="0" y="129024"/>
                  <a:pt x="129024" y="0"/>
                  <a:pt x="288000" y="0"/>
                </a:cubicBezTo>
              </a:path>
            </a:pathLst>
          </a:custGeom>
          <a:solidFill>
            <a:srgbClr val="E2C8A5"/>
          </a:solidFill>
          <a:ln w="38100">
            <a:solidFill>
              <a:srgbClr val="1931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矩形 4">
            <a:extLst>
              <a:ext uri="{FF2B5EF4-FFF2-40B4-BE49-F238E27FC236}">
                <a16:creationId xmlns:a16="http://schemas.microsoft.com/office/drawing/2014/main" id="{65540B9A-F297-FAE4-0832-3E11F824A6A6}"/>
              </a:ext>
            </a:extLst>
          </p:cNvPr>
          <p:cNvSpPr/>
          <p:nvPr/>
        </p:nvSpPr>
        <p:spPr>
          <a:xfrm>
            <a:off x="3848099" y="2438400"/>
            <a:ext cx="4495800" cy="2194560"/>
          </a:xfrm>
          <a:custGeom>
            <a:avLst/>
            <a:gdLst>
              <a:gd name="connsiteX0" fmla="*/ 216000 w 4495800"/>
              <a:gd name="connsiteY0" fmla="*/ 0 h 2194560"/>
              <a:gd name="connsiteX1" fmla="*/ 4279800 w 4495800"/>
              <a:gd name="connsiteY1" fmla="*/ 0 h 2194560"/>
              <a:gd name="connsiteX2" fmla="*/ 4495800 w 4495800"/>
              <a:gd name="connsiteY2" fmla="*/ 216000 h 2194560"/>
              <a:gd name="connsiteX3" fmla="*/ 4495800 w 4495800"/>
              <a:gd name="connsiteY3" fmla="*/ 1978560 h 2194560"/>
              <a:gd name="connsiteX4" fmla="*/ 4279800 w 4495800"/>
              <a:gd name="connsiteY4" fmla="*/ 2194560 h 2194560"/>
              <a:gd name="connsiteX5" fmla="*/ 216000 w 4495800"/>
              <a:gd name="connsiteY5" fmla="*/ 2194560 h 2194560"/>
              <a:gd name="connsiteX6" fmla="*/ 0 w 4495800"/>
              <a:gd name="connsiteY6" fmla="*/ 1978560 h 2194560"/>
              <a:gd name="connsiteX7" fmla="*/ 0 w 4495800"/>
              <a:gd name="connsiteY7" fmla="*/ 216000 h 2194560"/>
              <a:gd name="connsiteX8" fmla="*/ 216000 w 4495800"/>
              <a:gd name="connsiteY8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5800" h="2194560">
                <a:moveTo>
                  <a:pt x="216000" y="0"/>
                </a:moveTo>
                <a:lnTo>
                  <a:pt x="4279800" y="0"/>
                </a:lnTo>
                <a:cubicBezTo>
                  <a:pt x="4399032" y="0"/>
                  <a:pt x="4495800" y="96768"/>
                  <a:pt x="4495800" y="216000"/>
                </a:cubicBezTo>
                <a:lnTo>
                  <a:pt x="4495800" y="1978560"/>
                </a:lnTo>
                <a:cubicBezTo>
                  <a:pt x="4495800" y="2097792"/>
                  <a:pt x="4399032" y="2194560"/>
                  <a:pt x="4279800" y="2194560"/>
                </a:cubicBezTo>
                <a:lnTo>
                  <a:pt x="216000" y="2194560"/>
                </a:lnTo>
                <a:cubicBezTo>
                  <a:pt x="96768" y="2194560"/>
                  <a:pt x="0" y="2097792"/>
                  <a:pt x="0" y="1978560"/>
                </a:cubicBezTo>
                <a:lnTo>
                  <a:pt x="0" y="216000"/>
                </a:lnTo>
                <a:cubicBezTo>
                  <a:pt x="0" y="96768"/>
                  <a:pt x="96768" y="0"/>
                  <a:pt x="216000" y="0"/>
                </a:cubicBezTo>
              </a:path>
            </a:pathLst>
          </a:custGeom>
          <a:solidFill>
            <a:srgbClr val="193155"/>
          </a:solidFill>
          <a:ln w="79375"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98B8969C-1589-046E-8914-5576EBDD75C2}"/>
              </a:ext>
            </a:extLst>
          </p:cNvPr>
          <p:cNvSpPr txBox="1"/>
          <p:nvPr/>
        </p:nvSpPr>
        <p:spPr>
          <a:xfrm>
            <a:off x="4410616" y="2557253"/>
            <a:ext cx="3407504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72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rPr>
              <a:t>目录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7C018B9B-AB0B-823C-677E-2E4CEF9925B7}"/>
              </a:ext>
            </a:extLst>
          </p:cNvPr>
          <p:cNvSpPr txBox="1"/>
          <p:nvPr/>
        </p:nvSpPr>
        <p:spPr>
          <a:xfrm>
            <a:off x="4410616" y="3725146"/>
            <a:ext cx="3370767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40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rPr>
              <a:t>CONTENTS</a:t>
            </a:r>
            <a:endParaRPr lang="zh-CN" altLang="en-US" sz="4000" dirty="0">
              <a:solidFill>
                <a:srgbClr val="F4E6C5"/>
              </a:solidFill>
              <a:latin typeface="素材集市社会体" panose="02010600010101010101" pitchFamily="2" charset="-122"/>
              <a:ea typeface="素材集市社会体" panose="02010600010101010101" pitchFamily="2" charset="-122"/>
            </a:endParaRPr>
          </a:p>
        </p:txBody>
      </p:sp>
      <p:sp>
        <p:nvSpPr>
          <p:cNvPr id="186" name="椭圆 185">
            <a:extLst>
              <a:ext uri="{FF2B5EF4-FFF2-40B4-BE49-F238E27FC236}">
                <a16:creationId xmlns:a16="http://schemas.microsoft.com/office/drawing/2014/main" id="{6C69495B-5AEF-10F1-E477-BCBE62F478A0}"/>
              </a:ext>
            </a:extLst>
          </p:cNvPr>
          <p:cNvSpPr/>
          <p:nvPr/>
        </p:nvSpPr>
        <p:spPr>
          <a:xfrm>
            <a:off x="643417" y="934133"/>
            <a:ext cx="854157" cy="854157"/>
          </a:xfrm>
          <a:prstGeom prst="ellipse">
            <a:avLst/>
          </a:prstGeom>
          <a:solidFill>
            <a:srgbClr val="E2C8A5"/>
          </a:solidFill>
          <a:ln w="50800">
            <a:solidFill>
              <a:srgbClr val="1931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椭圆 1024">
            <a:extLst>
              <a:ext uri="{FF2B5EF4-FFF2-40B4-BE49-F238E27FC236}">
                <a16:creationId xmlns:a16="http://schemas.microsoft.com/office/drawing/2014/main" id="{28ED5897-5312-40B6-3C9E-EDF85158462C}"/>
              </a:ext>
            </a:extLst>
          </p:cNvPr>
          <p:cNvSpPr/>
          <p:nvPr/>
        </p:nvSpPr>
        <p:spPr>
          <a:xfrm>
            <a:off x="701044" y="991760"/>
            <a:ext cx="738903" cy="738903"/>
          </a:xfrm>
          <a:prstGeom prst="ellipse">
            <a:avLst/>
          </a:prstGeom>
          <a:solidFill>
            <a:srgbClr val="A23034"/>
          </a:solidFill>
          <a:ln w="793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id="{217EDB60-331E-CA9D-478D-42C6C07334C5}"/>
              </a:ext>
            </a:extLst>
          </p:cNvPr>
          <p:cNvSpPr txBox="1"/>
          <p:nvPr/>
        </p:nvSpPr>
        <p:spPr>
          <a:xfrm>
            <a:off x="775328" y="1064672"/>
            <a:ext cx="59033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rPr>
              <a:t>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F7AAAE2-70FE-50BC-A84F-E8441B20A374}"/>
              </a:ext>
            </a:extLst>
          </p:cNvPr>
          <p:cNvSpPr txBox="1"/>
          <p:nvPr/>
        </p:nvSpPr>
        <p:spPr>
          <a:xfrm>
            <a:off x="643417" y="2216148"/>
            <a:ext cx="854157" cy="2308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dirty="0">
                <a:solidFill>
                  <a:srgbClr val="19315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品</a:t>
            </a:r>
            <a:endParaRPr lang="en-US" altLang="zh-CN" sz="3600" dirty="0">
              <a:solidFill>
                <a:srgbClr val="193155"/>
              </a:solidFill>
              <a:latin typeface="素材集市社会体" panose="02010600010101010101" pitchFamily="2" charset="-122"/>
              <a:ea typeface="素材集市社会体" panose="02010600010101010101" pitchFamily="2" charset="-122"/>
              <a:cs typeface="Gen Jyuu Gothic Medium" panose="020B0402020203020207" pitchFamily="34" charset="-128"/>
            </a:endParaRPr>
          </a:p>
          <a:p>
            <a:pPr algn="ctr"/>
            <a:r>
              <a:rPr lang="zh-CN" altLang="en-US" sz="3600" dirty="0">
                <a:solidFill>
                  <a:srgbClr val="19315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牌</a:t>
            </a:r>
            <a:endParaRPr lang="en-US" altLang="zh-CN" sz="3600" dirty="0">
              <a:solidFill>
                <a:srgbClr val="193155"/>
              </a:solidFill>
              <a:latin typeface="素材集市社会体" panose="02010600010101010101" pitchFamily="2" charset="-122"/>
              <a:ea typeface="素材集市社会体" panose="02010600010101010101" pitchFamily="2" charset="-122"/>
              <a:cs typeface="Gen Jyuu Gothic Medium" panose="020B0402020203020207" pitchFamily="34" charset="-128"/>
            </a:endParaRPr>
          </a:p>
          <a:p>
            <a:pPr algn="ctr"/>
            <a:r>
              <a:rPr lang="zh-CN" altLang="en-US" sz="3600" dirty="0">
                <a:solidFill>
                  <a:srgbClr val="19315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介</a:t>
            </a:r>
            <a:endParaRPr lang="en-US" altLang="zh-CN" sz="3600" dirty="0">
              <a:solidFill>
                <a:srgbClr val="193155"/>
              </a:solidFill>
              <a:latin typeface="素材集市社会体" panose="02010600010101010101" pitchFamily="2" charset="-122"/>
              <a:ea typeface="素材集市社会体" panose="02010600010101010101" pitchFamily="2" charset="-122"/>
              <a:cs typeface="Gen Jyuu Gothic Medium" panose="020B0402020203020207" pitchFamily="34" charset="-128"/>
            </a:endParaRPr>
          </a:p>
          <a:p>
            <a:pPr algn="ctr"/>
            <a:r>
              <a:rPr lang="zh-CN" altLang="en-US" sz="3600" dirty="0">
                <a:solidFill>
                  <a:srgbClr val="19315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绍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1566306-0063-4E89-D216-BCDBB46E604C}"/>
              </a:ext>
            </a:extLst>
          </p:cNvPr>
          <p:cNvGrpSpPr/>
          <p:nvPr/>
        </p:nvGrpSpPr>
        <p:grpSpPr>
          <a:xfrm>
            <a:off x="1990717" y="4957493"/>
            <a:ext cx="854157" cy="854157"/>
            <a:chOff x="1395412" y="1420812"/>
            <a:chExt cx="1044000" cy="10440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421D7F5-925B-4C81-458E-55B195D8CEB5}"/>
                </a:ext>
              </a:extLst>
            </p:cNvPr>
            <p:cNvSpPr/>
            <p:nvPr/>
          </p:nvSpPr>
          <p:spPr>
            <a:xfrm>
              <a:off x="1395412" y="1420812"/>
              <a:ext cx="1044000" cy="1044000"/>
            </a:xfrm>
            <a:prstGeom prst="ellipse">
              <a:avLst/>
            </a:prstGeom>
            <a:solidFill>
              <a:srgbClr val="E2C8A5"/>
            </a:solidFill>
            <a:ln w="50800">
              <a:solidFill>
                <a:srgbClr val="1931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578E3C9-DA30-FFC3-02D7-A779D4B7E309}"/>
                </a:ext>
              </a:extLst>
            </p:cNvPr>
            <p:cNvSpPr/>
            <p:nvPr/>
          </p:nvSpPr>
          <p:spPr>
            <a:xfrm>
              <a:off x="1465847" y="1491247"/>
              <a:ext cx="903130" cy="903130"/>
            </a:xfrm>
            <a:prstGeom prst="ellipse">
              <a:avLst/>
            </a:prstGeom>
            <a:solidFill>
              <a:srgbClr val="A23034"/>
            </a:solidFill>
            <a:ln w="793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208A60FE-2F44-87CA-E163-D2FDF0A65E22}"/>
              </a:ext>
            </a:extLst>
          </p:cNvPr>
          <p:cNvSpPr txBox="1"/>
          <p:nvPr/>
        </p:nvSpPr>
        <p:spPr>
          <a:xfrm>
            <a:off x="2122628" y="5086048"/>
            <a:ext cx="59033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2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zh-CN" altLang="en-US" dirty="0"/>
              <a:t>贰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8399498-BD0D-FC89-4810-AF6695A3A919}"/>
              </a:ext>
            </a:extLst>
          </p:cNvPr>
          <p:cNvSpPr txBox="1"/>
          <p:nvPr/>
        </p:nvSpPr>
        <p:spPr>
          <a:xfrm>
            <a:off x="1990717" y="2216148"/>
            <a:ext cx="854157" cy="2308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600">
                <a:solidFill>
                  <a:srgbClr val="19315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产品定位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B1CE6836-9B65-11D4-845B-E12EDE18BA92}"/>
              </a:ext>
            </a:extLst>
          </p:cNvPr>
          <p:cNvSpPr/>
          <p:nvPr/>
        </p:nvSpPr>
        <p:spPr>
          <a:xfrm>
            <a:off x="474621" y="804036"/>
            <a:ext cx="1191748" cy="5159938"/>
          </a:xfrm>
          <a:prstGeom prst="roundRect">
            <a:avLst/>
          </a:prstGeom>
          <a:noFill/>
          <a:ln w="38100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0EF735EE-6F4F-E7D5-57E6-A40EC0189BBC}"/>
              </a:ext>
            </a:extLst>
          </p:cNvPr>
          <p:cNvSpPr/>
          <p:nvPr/>
        </p:nvSpPr>
        <p:spPr>
          <a:xfrm>
            <a:off x="1821921" y="804036"/>
            <a:ext cx="1191748" cy="5159938"/>
          </a:xfrm>
          <a:prstGeom prst="roundRect">
            <a:avLst/>
          </a:prstGeom>
          <a:noFill/>
          <a:ln w="38100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8F789E4-0286-CBE6-285C-CF9BEBF59977}"/>
              </a:ext>
            </a:extLst>
          </p:cNvPr>
          <p:cNvGrpSpPr/>
          <p:nvPr/>
        </p:nvGrpSpPr>
        <p:grpSpPr>
          <a:xfrm>
            <a:off x="9314071" y="937817"/>
            <a:ext cx="854157" cy="854157"/>
            <a:chOff x="1395412" y="1420812"/>
            <a:chExt cx="1044000" cy="1044000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24F3BC3D-8935-8266-F220-8ED7AC82F26B}"/>
                </a:ext>
              </a:extLst>
            </p:cNvPr>
            <p:cNvSpPr/>
            <p:nvPr/>
          </p:nvSpPr>
          <p:spPr>
            <a:xfrm>
              <a:off x="1395412" y="1420812"/>
              <a:ext cx="1044000" cy="1044000"/>
            </a:xfrm>
            <a:prstGeom prst="ellipse">
              <a:avLst/>
            </a:prstGeom>
            <a:solidFill>
              <a:srgbClr val="E2C8A5"/>
            </a:solidFill>
            <a:ln w="50800">
              <a:solidFill>
                <a:srgbClr val="1931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DF3BB5AC-9654-DC94-A5BA-952F68B33DFE}"/>
                </a:ext>
              </a:extLst>
            </p:cNvPr>
            <p:cNvSpPr/>
            <p:nvPr/>
          </p:nvSpPr>
          <p:spPr>
            <a:xfrm>
              <a:off x="1465847" y="1491247"/>
              <a:ext cx="903130" cy="903130"/>
            </a:xfrm>
            <a:prstGeom prst="ellipse">
              <a:avLst/>
            </a:prstGeom>
            <a:solidFill>
              <a:srgbClr val="A23034"/>
            </a:solidFill>
            <a:ln w="793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28E55E61-15C3-CE4F-CB65-C4A91C8CEC48}"/>
              </a:ext>
            </a:extLst>
          </p:cNvPr>
          <p:cNvSpPr txBox="1"/>
          <p:nvPr/>
        </p:nvSpPr>
        <p:spPr>
          <a:xfrm>
            <a:off x="9445982" y="1072507"/>
            <a:ext cx="59033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2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zh-CN" altLang="en-US" dirty="0"/>
              <a:t>叁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069A77D-1432-4DF2-BE28-904FAB71D3F9}"/>
              </a:ext>
            </a:extLst>
          </p:cNvPr>
          <p:cNvSpPr txBox="1"/>
          <p:nvPr/>
        </p:nvSpPr>
        <p:spPr>
          <a:xfrm>
            <a:off x="9314071" y="2219832"/>
            <a:ext cx="854157" cy="2308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600">
                <a:solidFill>
                  <a:srgbClr val="19315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营销策略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5413EAA-C116-30BD-BC7D-237715B0E1B0}"/>
              </a:ext>
            </a:extLst>
          </p:cNvPr>
          <p:cNvGrpSpPr/>
          <p:nvPr/>
        </p:nvGrpSpPr>
        <p:grpSpPr>
          <a:xfrm>
            <a:off x="10661371" y="4961177"/>
            <a:ext cx="854157" cy="854157"/>
            <a:chOff x="1395412" y="1420812"/>
            <a:chExt cx="1044000" cy="104400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419C0025-F4A1-2CA8-75FF-986E2C66B4E0}"/>
                </a:ext>
              </a:extLst>
            </p:cNvPr>
            <p:cNvSpPr/>
            <p:nvPr/>
          </p:nvSpPr>
          <p:spPr>
            <a:xfrm>
              <a:off x="1395412" y="1420812"/>
              <a:ext cx="1044000" cy="1044000"/>
            </a:xfrm>
            <a:prstGeom prst="ellipse">
              <a:avLst/>
            </a:prstGeom>
            <a:solidFill>
              <a:srgbClr val="E2C8A5"/>
            </a:solidFill>
            <a:ln w="50800">
              <a:solidFill>
                <a:srgbClr val="1931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8C2A914A-F53B-8C7C-E634-FE6673A0272F}"/>
                </a:ext>
              </a:extLst>
            </p:cNvPr>
            <p:cNvSpPr/>
            <p:nvPr/>
          </p:nvSpPr>
          <p:spPr>
            <a:xfrm>
              <a:off x="1465847" y="1491247"/>
              <a:ext cx="903130" cy="903130"/>
            </a:xfrm>
            <a:prstGeom prst="ellipse">
              <a:avLst/>
            </a:prstGeom>
            <a:solidFill>
              <a:srgbClr val="A23034"/>
            </a:solidFill>
            <a:ln w="793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545436BB-7A5C-2FB4-81D9-4490E60EDF00}"/>
              </a:ext>
            </a:extLst>
          </p:cNvPr>
          <p:cNvSpPr txBox="1"/>
          <p:nvPr/>
        </p:nvSpPr>
        <p:spPr>
          <a:xfrm>
            <a:off x="10793282" y="5098668"/>
            <a:ext cx="59033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2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zh-CN" altLang="en-US" dirty="0"/>
              <a:t>肆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8DD23C8-810F-9B1C-4525-D2B74ECEB0EF}"/>
              </a:ext>
            </a:extLst>
          </p:cNvPr>
          <p:cNvSpPr txBox="1"/>
          <p:nvPr/>
        </p:nvSpPr>
        <p:spPr>
          <a:xfrm>
            <a:off x="10661371" y="2219832"/>
            <a:ext cx="854157" cy="2308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600">
                <a:solidFill>
                  <a:srgbClr val="19315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市场评估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135C1E35-3FC3-6541-0454-18073E2C50EF}"/>
              </a:ext>
            </a:extLst>
          </p:cNvPr>
          <p:cNvSpPr/>
          <p:nvPr/>
        </p:nvSpPr>
        <p:spPr>
          <a:xfrm>
            <a:off x="9145275" y="807720"/>
            <a:ext cx="1191748" cy="5159938"/>
          </a:xfrm>
          <a:prstGeom prst="roundRect">
            <a:avLst/>
          </a:prstGeom>
          <a:noFill/>
          <a:ln w="38100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06836AFE-5F54-D4A4-BCF2-FF0A34C86A01}"/>
              </a:ext>
            </a:extLst>
          </p:cNvPr>
          <p:cNvSpPr/>
          <p:nvPr/>
        </p:nvSpPr>
        <p:spPr>
          <a:xfrm>
            <a:off x="10492575" y="807720"/>
            <a:ext cx="1191748" cy="5159938"/>
          </a:xfrm>
          <a:prstGeom prst="roundRect">
            <a:avLst/>
          </a:prstGeom>
          <a:noFill/>
          <a:ln w="38100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555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C8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>
            <a:extLst>
              <a:ext uri="{FF2B5EF4-FFF2-40B4-BE49-F238E27FC236}">
                <a16:creationId xmlns:a16="http://schemas.microsoft.com/office/drawing/2014/main" id="{39BDD281-410B-863B-B241-3BBE271B488E}"/>
              </a:ext>
            </a:extLst>
          </p:cNvPr>
          <p:cNvSpPr txBox="1"/>
          <p:nvPr/>
        </p:nvSpPr>
        <p:spPr>
          <a:xfrm>
            <a:off x="4910840" y="2550168"/>
            <a:ext cx="3938817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54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品牌介绍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9D7FCB0-449D-9089-B4FE-D002C930343B}"/>
              </a:ext>
            </a:extLst>
          </p:cNvPr>
          <p:cNvSpPr txBox="1"/>
          <p:nvPr/>
        </p:nvSpPr>
        <p:spPr>
          <a:xfrm>
            <a:off x="4784058" y="2264616"/>
            <a:ext cx="108000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rgbClr val="F4E6C5"/>
                </a:solidFill>
                <a:latin typeface="Abadi" panose="020B0604020202020204" pitchFamily="34" charset="0"/>
                <a:ea typeface="+mj-ea"/>
              </a:defRPr>
            </a:lvl1pPr>
          </a:lstStyle>
          <a:p>
            <a:r>
              <a:rPr lang="en-US" altLang="zh-CN" dirty="0">
                <a:latin typeface="素材集市社会体" panose="02010600010101010101" pitchFamily="2" charset="-122"/>
                <a:ea typeface="素材集市社会体" panose="02010600010101010101" pitchFamily="2" charset="-122"/>
              </a:rPr>
              <a:t>PIN</a:t>
            </a:r>
            <a:endParaRPr lang="zh-CN" altLang="en-US" dirty="0">
              <a:latin typeface="素材集市社会体" panose="02010600010101010101" pitchFamily="2" charset="-122"/>
              <a:ea typeface="素材集市社会体" panose="02010600010101010101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A20F20E-FCCF-88D0-717F-28B12D3C52A7}"/>
              </a:ext>
            </a:extLst>
          </p:cNvPr>
          <p:cNvSpPr txBox="1"/>
          <p:nvPr/>
        </p:nvSpPr>
        <p:spPr>
          <a:xfrm>
            <a:off x="5808550" y="2264616"/>
            <a:ext cx="108000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en-US" altLang="zh-CN" dirty="0"/>
              <a:t>PAI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E693FF8-7580-7B38-7C83-011A72F3BF73}"/>
              </a:ext>
            </a:extLst>
          </p:cNvPr>
          <p:cNvSpPr txBox="1"/>
          <p:nvPr/>
        </p:nvSpPr>
        <p:spPr>
          <a:xfrm>
            <a:off x="6844381" y="2264616"/>
            <a:ext cx="108000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en-US" altLang="zh-CN" dirty="0"/>
              <a:t>JIE</a:t>
            </a:r>
            <a:endParaRPr lang="zh-CN" altLang="en-US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B150EFF-EAF7-30E4-677A-84C3B438766E}"/>
              </a:ext>
            </a:extLst>
          </p:cNvPr>
          <p:cNvSpPr txBox="1"/>
          <p:nvPr/>
        </p:nvSpPr>
        <p:spPr>
          <a:xfrm>
            <a:off x="7928488" y="2264616"/>
            <a:ext cx="108000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</a:defRPr>
            </a:lvl1pPr>
          </a:lstStyle>
          <a:p>
            <a:r>
              <a:rPr lang="en-US" altLang="zh-CN" dirty="0"/>
              <a:t>SHAO</a:t>
            </a:r>
            <a:endParaRPr lang="zh-CN" altLang="en-US" dirty="0"/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CED40202-CD9C-45FB-4F22-BD4690720316}"/>
              </a:ext>
            </a:extLst>
          </p:cNvPr>
          <p:cNvCxnSpPr>
            <a:cxnSpLocks/>
          </p:cNvCxnSpPr>
          <p:nvPr/>
        </p:nvCxnSpPr>
        <p:spPr>
          <a:xfrm>
            <a:off x="5033010" y="3460875"/>
            <a:ext cx="3749040" cy="0"/>
          </a:xfrm>
          <a:prstGeom prst="line">
            <a:avLst/>
          </a:prstGeom>
          <a:ln w="38100">
            <a:solidFill>
              <a:srgbClr val="E2C8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DAD876A2-49C6-092B-69EF-235E25C75F6C}"/>
              </a:ext>
            </a:extLst>
          </p:cNvPr>
          <p:cNvSpPr txBox="1"/>
          <p:nvPr/>
        </p:nvSpPr>
        <p:spPr>
          <a:xfrm>
            <a:off x="4926371" y="3522478"/>
            <a:ext cx="393881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rgbClr val="F4E6C5"/>
                </a:solidFill>
                <a:latin typeface="Abadi" panose="020B0604020202020204" pitchFamily="34" charset="0"/>
                <a:ea typeface="+mj-ea"/>
              </a:defRPr>
            </a:lvl1pPr>
          </a:lstStyle>
          <a:p>
            <a:pPr algn="dist"/>
            <a:r>
              <a:rPr lang="en-US" altLang="zh-CN" sz="1600" dirty="0">
                <a:solidFill>
                  <a:srgbClr val="F4E6C5">
                    <a:alpha val="70000"/>
                  </a:srgbClr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</a:rPr>
              <a:t>BRAND INTRODUCTION</a:t>
            </a:r>
            <a:endParaRPr lang="zh-CN" altLang="en-US" sz="1600" dirty="0">
              <a:solidFill>
                <a:srgbClr val="F4E6C5">
                  <a:alpha val="70000"/>
                </a:srgbClr>
              </a:solidFill>
              <a:latin typeface="江城知音体 500W" panose="020B0500000000000000" pitchFamily="34" charset="-122"/>
              <a:ea typeface="江城知音体 500W" panose="020B0500000000000000" pitchFamily="34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979DA041-FB15-B35E-348C-20EAC3A0E365}"/>
              </a:ext>
            </a:extLst>
          </p:cNvPr>
          <p:cNvSpPr txBox="1"/>
          <p:nvPr/>
        </p:nvSpPr>
        <p:spPr>
          <a:xfrm>
            <a:off x="2944625" y="4791576"/>
            <a:ext cx="203580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rgbClr val="E2C8A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rPr>
              <a:t>发展历史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1DD75407-7524-CE82-AE72-F7EAE3339660}"/>
              </a:ext>
            </a:extLst>
          </p:cNvPr>
          <p:cNvSpPr txBox="1"/>
          <p:nvPr/>
        </p:nvSpPr>
        <p:spPr>
          <a:xfrm>
            <a:off x="5078095" y="4791576"/>
            <a:ext cx="203580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rgbClr val="E2C8A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架构组成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B39235D6-1F3D-98BF-C500-9F12D3E3B796}"/>
              </a:ext>
            </a:extLst>
          </p:cNvPr>
          <p:cNvSpPr txBox="1"/>
          <p:nvPr/>
        </p:nvSpPr>
        <p:spPr>
          <a:xfrm>
            <a:off x="7211566" y="4791576"/>
            <a:ext cx="203580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rgbClr val="E2C8A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行业分布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A13292A-CB11-41FF-883C-1C23AE8BE7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964" y="2232659"/>
            <a:ext cx="1658256" cy="185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34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C8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01C275FD-7B6D-4B1E-AB64-B10C1535600B}"/>
              </a:ext>
            </a:extLst>
          </p:cNvPr>
          <p:cNvSpPr txBox="1"/>
          <p:nvPr/>
        </p:nvSpPr>
        <p:spPr>
          <a:xfrm>
            <a:off x="4776346" y="296864"/>
            <a:ext cx="2639309" cy="6862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品牌介绍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83793CF0-586C-5BC9-C6C6-4BADBFC3EC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0731865"/>
              </p:ext>
            </p:extLst>
          </p:nvPr>
        </p:nvGraphicFramePr>
        <p:xfrm>
          <a:off x="100006" y="1531353"/>
          <a:ext cx="2754423" cy="1836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7A29031C-269D-B65E-0A04-D1A9C0B309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3099960"/>
              </p:ext>
            </p:extLst>
          </p:nvPr>
        </p:nvGraphicFramePr>
        <p:xfrm>
          <a:off x="100006" y="3868141"/>
          <a:ext cx="2754423" cy="1836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A04F4EF6-A969-62DB-6F55-E75164B5BEB3}"/>
              </a:ext>
            </a:extLst>
          </p:cNvPr>
          <p:cNvSpPr txBox="1"/>
          <p:nvPr/>
        </p:nvSpPr>
        <p:spPr>
          <a:xfrm>
            <a:off x="772524" y="2106430"/>
            <a:ext cx="1409385" cy="7555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rPr>
              <a:t>2010</a:t>
            </a:r>
            <a:r>
              <a:rPr lang="zh-CN" altLang="en-US" sz="1600" dirty="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rPr>
              <a:t>年</a:t>
            </a:r>
            <a:endParaRPr lang="en-US" altLang="zh-CN" sz="1600" dirty="0">
              <a:solidFill>
                <a:srgbClr val="193155"/>
              </a:solidFill>
              <a:latin typeface="江城知音体 500W" panose="020B0500000000000000" pitchFamily="34" charset="-122"/>
              <a:ea typeface="江城知音体 500W" panose="020B0500000000000000" pitchFamily="34" charset="-122"/>
              <a:cs typeface="Gen Jyuu Gothic Medium" panose="020B0402020203020207" pitchFamily="34" charset="-128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rPr>
              <a:t>行业分布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C222AB8-03E1-BCCE-53A4-C1B968D3A0FC}"/>
              </a:ext>
            </a:extLst>
          </p:cNvPr>
          <p:cNvSpPr txBox="1"/>
          <p:nvPr/>
        </p:nvSpPr>
        <p:spPr>
          <a:xfrm>
            <a:off x="772524" y="4437125"/>
            <a:ext cx="1409385" cy="7555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en-US" altLang="zh-CN" dirty="0"/>
              <a:t>2020</a:t>
            </a:r>
            <a:r>
              <a:rPr lang="zh-CN" altLang="en-US" dirty="0"/>
              <a:t>年</a:t>
            </a:r>
            <a:endParaRPr lang="en-US" altLang="zh-CN" dirty="0"/>
          </a:p>
          <a:p>
            <a:r>
              <a:rPr lang="zh-CN" altLang="en-US" dirty="0"/>
              <a:t>行业分布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DF5DA033-6421-F6C8-6A81-77FD44736B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32800" y="1513961"/>
            <a:ext cx="3097212" cy="4253454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1CF11275-0A9A-17A0-C6D1-B36E472C6300}"/>
              </a:ext>
            </a:extLst>
          </p:cNvPr>
          <p:cNvSpPr/>
          <p:nvPr/>
        </p:nvSpPr>
        <p:spPr>
          <a:xfrm>
            <a:off x="8271828" y="1419508"/>
            <a:ext cx="3097212" cy="4205145"/>
          </a:xfrm>
          <a:prstGeom prst="rect">
            <a:avLst/>
          </a:prstGeom>
          <a:noFill/>
          <a:ln w="41275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E35CF16-6AA2-ED90-5564-E3C6CB525165}"/>
              </a:ext>
            </a:extLst>
          </p:cNvPr>
          <p:cNvSpPr/>
          <p:nvPr/>
        </p:nvSpPr>
        <p:spPr>
          <a:xfrm>
            <a:off x="7980139" y="1696568"/>
            <a:ext cx="583379" cy="583379"/>
          </a:xfrm>
          <a:prstGeom prst="rect">
            <a:avLst/>
          </a:prstGeom>
          <a:solidFill>
            <a:srgbClr val="A230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行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4011B9A-38A3-49FC-4BB5-03901DE579D1}"/>
              </a:ext>
            </a:extLst>
          </p:cNvPr>
          <p:cNvSpPr/>
          <p:nvPr/>
        </p:nvSpPr>
        <p:spPr>
          <a:xfrm rot="2700000">
            <a:off x="7966778" y="1683207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A2E9B9E-1FF5-EF41-262B-576B95DB2213}"/>
              </a:ext>
            </a:extLst>
          </p:cNvPr>
          <p:cNvSpPr/>
          <p:nvPr/>
        </p:nvSpPr>
        <p:spPr>
          <a:xfrm>
            <a:off x="7980139" y="2718646"/>
            <a:ext cx="583379" cy="583379"/>
          </a:xfrm>
          <a:prstGeom prst="rect">
            <a:avLst/>
          </a:prstGeom>
          <a:solidFill>
            <a:srgbClr val="A230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业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341954F7-DD48-C178-BAE5-FA1AE42739B4}"/>
              </a:ext>
            </a:extLst>
          </p:cNvPr>
          <p:cNvSpPr/>
          <p:nvPr/>
        </p:nvSpPr>
        <p:spPr>
          <a:xfrm rot="2700000">
            <a:off x="7966778" y="2705285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13C15125-4E77-74E4-1E98-483FFC699601}"/>
              </a:ext>
            </a:extLst>
          </p:cNvPr>
          <p:cNvSpPr/>
          <p:nvPr/>
        </p:nvSpPr>
        <p:spPr>
          <a:xfrm>
            <a:off x="7980139" y="3740724"/>
            <a:ext cx="583379" cy="583379"/>
          </a:xfrm>
          <a:prstGeom prst="rect">
            <a:avLst/>
          </a:prstGeom>
          <a:solidFill>
            <a:srgbClr val="A230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分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F11B2615-C12C-D733-9450-D9EA4F32F607}"/>
              </a:ext>
            </a:extLst>
          </p:cNvPr>
          <p:cNvSpPr/>
          <p:nvPr/>
        </p:nvSpPr>
        <p:spPr>
          <a:xfrm rot="2700000">
            <a:off x="7966778" y="3727363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CC03B3B-F47B-E999-520E-AF6916D1134F}"/>
              </a:ext>
            </a:extLst>
          </p:cNvPr>
          <p:cNvSpPr/>
          <p:nvPr/>
        </p:nvSpPr>
        <p:spPr>
          <a:xfrm>
            <a:off x="7980139" y="4762803"/>
            <a:ext cx="583379" cy="583379"/>
          </a:xfrm>
          <a:prstGeom prst="rect">
            <a:avLst/>
          </a:prstGeom>
          <a:solidFill>
            <a:srgbClr val="A230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布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5DE8307B-D922-CA75-D6C6-BBE26102AD76}"/>
              </a:ext>
            </a:extLst>
          </p:cNvPr>
          <p:cNvSpPr/>
          <p:nvPr/>
        </p:nvSpPr>
        <p:spPr>
          <a:xfrm rot="2700000">
            <a:off x="7966778" y="4749442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65956F67-7356-76F4-F38C-C6525D11E55E}"/>
              </a:ext>
            </a:extLst>
          </p:cNvPr>
          <p:cNvSpPr/>
          <p:nvPr/>
        </p:nvSpPr>
        <p:spPr>
          <a:xfrm>
            <a:off x="2591327" y="2584107"/>
            <a:ext cx="4700000" cy="749987"/>
          </a:xfrm>
          <a:prstGeom prst="roundRect">
            <a:avLst/>
          </a:prstGeom>
          <a:solidFill>
            <a:srgbClr val="A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799FBA9-9C58-7CAE-C6EB-6F39FB7E4204}"/>
              </a:ext>
            </a:extLst>
          </p:cNvPr>
          <p:cNvSpPr txBox="1"/>
          <p:nvPr/>
        </p:nvSpPr>
        <p:spPr>
          <a:xfrm>
            <a:off x="2518301" y="1710193"/>
            <a:ext cx="4892980" cy="8628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rgbClr val="193155"/>
                </a:solidFill>
                <a:latin typeface="江城知音体 400W" panose="020B0500000000000000" pitchFamily="34" charset="-122"/>
                <a:ea typeface="江城知音体 4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江城知音体 500W" panose="020B0500000000000000" pitchFamily="34" charset="-122"/>
                <a:ea typeface="江城知音体 500W" panose="020B0500000000000000" pitchFamily="34" charset="-122"/>
              </a:rPr>
              <a:t>品牌诞生于上海的一家传统老手艺作坊，品牌发展迅猛，发展店面十几余家，同时在上海周边发展连锁店。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A8598A3-8CD8-4EDF-44D8-A16D200534AB}"/>
              </a:ext>
            </a:extLst>
          </p:cNvPr>
          <p:cNvSpPr/>
          <p:nvPr/>
        </p:nvSpPr>
        <p:spPr>
          <a:xfrm rot="2789317">
            <a:off x="2743645" y="2886412"/>
            <a:ext cx="158286" cy="158286"/>
          </a:xfrm>
          <a:prstGeom prst="rect">
            <a:avLst/>
          </a:prstGeom>
          <a:solidFill>
            <a:srgbClr val="1931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CD2EF18-442A-686B-D12C-D4689FB2497B}"/>
              </a:ext>
            </a:extLst>
          </p:cNvPr>
          <p:cNvSpPr txBox="1"/>
          <p:nvPr/>
        </p:nvSpPr>
        <p:spPr>
          <a:xfrm>
            <a:off x="2887526" y="2977441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400" dirty="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rPr>
              <a:t>日化业</a:t>
            </a:r>
            <a:endParaRPr lang="en-US" altLang="zh-CN" sz="1400" dirty="0">
              <a:solidFill>
                <a:srgbClr val="F4E6C5"/>
              </a:solidFill>
              <a:latin typeface="江城知音体 500W" panose="020B0500000000000000" pitchFamily="34" charset="-122"/>
              <a:ea typeface="江城知音体 500W" panose="020B0500000000000000" pitchFamily="34" charset="-122"/>
              <a:cs typeface="Gen Jyuu Gothic Medium" panose="020B0402020203020207" pitchFamily="34" charset="-128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9E1C9C7-7737-359F-4496-B1E9C942909C}"/>
              </a:ext>
            </a:extLst>
          </p:cNvPr>
          <p:cNvSpPr txBox="1"/>
          <p:nvPr/>
        </p:nvSpPr>
        <p:spPr>
          <a:xfrm>
            <a:off x="2887526" y="2658629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dirty="0">
                <a:solidFill>
                  <a:srgbClr val="F4E6C5"/>
                </a:solidFill>
                <a:latin typeface="+mj-ea"/>
                <a:ea typeface="+mj-ea"/>
                <a:cs typeface="Gen Jyuu Gothic Medium" panose="020B0402020203020207" pitchFamily="34" charset="-128"/>
              </a:rPr>
              <a:t>58%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680570A6-C0B6-A1E1-48A7-6588652E9E6B}"/>
              </a:ext>
            </a:extLst>
          </p:cNvPr>
          <p:cNvSpPr/>
          <p:nvPr/>
        </p:nvSpPr>
        <p:spPr>
          <a:xfrm rot="2789317">
            <a:off x="3921770" y="2886412"/>
            <a:ext cx="158286" cy="158286"/>
          </a:xfrm>
          <a:prstGeom prst="rect">
            <a:avLst/>
          </a:prstGeom>
          <a:solidFill>
            <a:srgbClr val="A2303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B9AD22F-5385-EEA8-2422-CCF0FE10C17A}"/>
              </a:ext>
            </a:extLst>
          </p:cNvPr>
          <p:cNvSpPr txBox="1"/>
          <p:nvPr/>
        </p:nvSpPr>
        <p:spPr>
          <a:xfrm>
            <a:off x="4065651" y="2977441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14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服装业</a:t>
            </a:r>
            <a:endParaRPr lang="en-US" altLang="zh-CN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03B9CFC-C127-C988-F120-E73390EFF2E9}"/>
              </a:ext>
            </a:extLst>
          </p:cNvPr>
          <p:cNvSpPr txBox="1"/>
          <p:nvPr/>
        </p:nvSpPr>
        <p:spPr>
          <a:xfrm>
            <a:off x="4065651" y="2658629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4E6C5"/>
                </a:solidFill>
                <a:latin typeface="+mj-ea"/>
                <a:ea typeface="+mj-ea"/>
                <a:cs typeface="Gen Jyuu Gothic Medium" panose="020B0402020203020207" pitchFamily="34" charset="-128"/>
              </a:defRPr>
            </a:lvl1pPr>
          </a:lstStyle>
          <a:p>
            <a:r>
              <a:rPr lang="en-US" altLang="zh-CN" dirty="0"/>
              <a:t>23%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1FC04111-3949-0250-7BA2-E642ACECF1C4}"/>
              </a:ext>
            </a:extLst>
          </p:cNvPr>
          <p:cNvSpPr/>
          <p:nvPr/>
        </p:nvSpPr>
        <p:spPr>
          <a:xfrm rot="2789317">
            <a:off x="5099895" y="2886412"/>
            <a:ext cx="158286" cy="158286"/>
          </a:xfrm>
          <a:prstGeom prst="rect">
            <a:avLst/>
          </a:prstGeom>
          <a:solidFill>
            <a:srgbClr val="E2C8A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8290EBD2-8ACF-C289-01EF-166FB55814D2}"/>
              </a:ext>
            </a:extLst>
          </p:cNvPr>
          <p:cNvSpPr txBox="1"/>
          <p:nvPr/>
        </p:nvSpPr>
        <p:spPr>
          <a:xfrm>
            <a:off x="5243776" y="2977441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14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电子业</a:t>
            </a:r>
            <a:endParaRPr lang="en-US" altLang="zh-CN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360BAB1-FEEC-48C2-44A8-9FD1567C5A47}"/>
              </a:ext>
            </a:extLst>
          </p:cNvPr>
          <p:cNvSpPr txBox="1"/>
          <p:nvPr/>
        </p:nvSpPr>
        <p:spPr>
          <a:xfrm>
            <a:off x="5243776" y="2658629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4E6C5"/>
                </a:solidFill>
                <a:latin typeface="+mj-ea"/>
                <a:ea typeface="+mj-ea"/>
                <a:cs typeface="Gen Jyuu Gothic Medium" panose="020B0402020203020207" pitchFamily="34" charset="-128"/>
              </a:defRPr>
            </a:lvl1pPr>
          </a:lstStyle>
          <a:p>
            <a:r>
              <a:rPr lang="en-US" altLang="zh-CN" dirty="0"/>
              <a:t>10%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A95D027D-0D64-34F2-D9CB-13A6169D7291}"/>
              </a:ext>
            </a:extLst>
          </p:cNvPr>
          <p:cNvSpPr/>
          <p:nvPr/>
        </p:nvSpPr>
        <p:spPr>
          <a:xfrm rot="2789317">
            <a:off x="6278021" y="2886412"/>
            <a:ext cx="158286" cy="158286"/>
          </a:xfrm>
          <a:prstGeom prst="rect">
            <a:avLst/>
          </a:prstGeom>
          <a:solidFill>
            <a:srgbClr val="F4E6C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ED76A1B-C574-1EF0-1852-8EC6F04B077F}"/>
              </a:ext>
            </a:extLst>
          </p:cNvPr>
          <p:cNvSpPr txBox="1"/>
          <p:nvPr/>
        </p:nvSpPr>
        <p:spPr>
          <a:xfrm>
            <a:off x="6421902" y="2977441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14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餐饮业</a:t>
            </a:r>
            <a:endParaRPr lang="en-US" altLang="zh-CN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7274E14-AEC6-A072-5C7C-7A650A1BF4CC}"/>
              </a:ext>
            </a:extLst>
          </p:cNvPr>
          <p:cNvSpPr txBox="1"/>
          <p:nvPr/>
        </p:nvSpPr>
        <p:spPr>
          <a:xfrm>
            <a:off x="6421902" y="2658629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4E6C5"/>
                </a:solidFill>
                <a:latin typeface="+mj-ea"/>
                <a:ea typeface="+mj-ea"/>
                <a:cs typeface="Gen Jyuu Gothic Medium" panose="020B0402020203020207" pitchFamily="34" charset="-128"/>
              </a:defRPr>
            </a:lvl1pPr>
          </a:lstStyle>
          <a:p>
            <a:r>
              <a:rPr lang="en-US" altLang="zh-CN" dirty="0"/>
              <a:t>9%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D9396BAF-B375-6878-D5A1-6AC1EF51EF5D}"/>
              </a:ext>
            </a:extLst>
          </p:cNvPr>
          <p:cNvSpPr/>
          <p:nvPr/>
        </p:nvSpPr>
        <p:spPr>
          <a:xfrm>
            <a:off x="2591327" y="4839650"/>
            <a:ext cx="4700000" cy="749987"/>
          </a:xfrm>
          <a:prstGeom prst="roundRect">
            <a:avLst/>
          </a:prstGeom>
          <a:solidFill>
            <a:srgbClr val="A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EB0D09EB-FCCD-124D-E8A2-5437C4704C8C}"/>
              </a:ext>
            </a:extLst>
          </p:cNvPr>
          <p:cNvSpPr/>
          <p:nvPr/>
        </p:nvSpPr>
        <p:spPr>
          <a:xfrm rot="2789317">
            <a:off x="2743645" y="5141955"/>
            <a:ext cx="158286" cy="158286"/>
          </a:xfrm>
          <a:prstGeom prst="rect">
            <a:avLst/>
          </a:prstGeom>
          <a:solidFill>
            <a:srgbClr val="1931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C4141E9-DE2D-463D-97BB-CFF56A91C6A8}"/>
              </a:ext>
            </a:extLst>
          </p:cNvPr>
          <p:cNvSpPr txBox="1"/>
          <p:nvPr/>
        </p:nvSpPr>
        <p:spPr>
          <a:xfrm>
            <a:off x="2887526" y="5232984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14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日化业</a:t>
            </a:r>
            <a:endParaRPr lang="en-US" altLang="zh-CN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7901777-D91E-8D3E-33D4-1B61CE423462}"/>
              </a:ext>
            </a:extLst>
          </p:cNvPr>
          <p:cNvSpPr txBox="1"/>
          <p:nvPr/>
        </p:nvSpPr>
        <p:spPr>
          <a:xfrm>
            <a:off x="2887526" y="4922013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4E6C5"/>
                </a:solidFill>
                <a:latin typeface="+mj-ea"/>
                <a:ea typeface="+mj-ea"/>
                <a:cs typeface="Gen Jyuu Gothic Medium" panose="020B0402020203020207" pitchFamily="34" charset="-128"/>
              </a:defRPr>
            </a:lvl1pPr>
          </a:lstStyle>
          <a:p>
            <a:r>
              <a:rPr lang="en-US" altLang="zh-CN" dirty="0"/>
              <a:t>40%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97E0FF9A-9575-8D9B-E129-0CA2A8647872}"/>
              </a:ext>
            </a:extLst>
          </p:cNvPr>
          <p:cNvSpPr/>
          <p:nvPr/>
        </p:nvSpPr>
        <p:spPr>
          <a:xfrm rot="2789317">
            <a:off x="3921770" y="5141955"/>
            <a:ext cx="158286" cy="158286"/>
          </a:xfrm>
          <a:prstGeom prst="rect">
            <a:avLst/>
          </a:prstGeom>
          <a:solidFill>
            <a:srgbClr val="A2303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F9DC65A-0205-8A02-5037-9935CD268FFD}"/>
              </a:ext>
            </a:extLst>
          </p:cNvPr>
          <p:cNvSpPr txBox="1"/>
          <p:nvPr/>
        </p:nvSpPr>
        <p:spPr>
          <a:xfrm>
            <a:off x="4065651" y="5232984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14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服装业</a:t>
            </a:r>
            <a:endParaRPr lang="en-US" altLang="zh-CN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161C285-1555-86E5-AD77-5D7F429098FB}"/>
              </a:ext>
            </a:extLst>
          </p:cNvPr>
          <p:cNvSpPr txBox="1"/>
          <p:nvPr/>
        </p:nvSpPr>
        <p:spPr>
          <a:xfrm>
            <a:off x="4065651" y="4922013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4E6C5"/>
                </a:solidFill>
                <a:latin typeface="+mj-ea"/>
                <a:ea typeface="+mj-ea"/>
                <a:cs typeface="Gen Jyuu Gothic Medium" panose="020B0402020203020207" pitchFamily="34" charset="-128"/>
              </a:defRPr>
            </a:lvl1pPr>
          </a:lstStyle>
          <a:p>
            <a:r>
              <a:rPr lang="en-US" altLang="zh-CN" dirty="0"/>
              <a:t>27%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A61CC921-D7D9-CF2C-7FB0-A421E316A4D5}"/>
              </a:ext>
            </a:extLst>
          </p:cNvPr>
          <p:cNvSpPr/>
          <p:nvPr/>
        </p:nvSpPr>
        <p:spPr>
          <a:xfrm rot="2789317">
            <a:off x="5099895" y="5141955"/>
            <a:ext cx="158286" cy="158286"/>
          </a:xfrm>
          <a:prstGeom prst="rect">
            <a:avLst/>
          </a:prstGeom>
          <a:solidFill>
            <a:srgbClr val="E2C8A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D8125A8D-0BE4-09EA-0068-83720237F45D}"/>
              </a:ext>
            </a:extLst>
          </p:cNvPr>
          <p:cNvSpPr txBox="1"/>
          <p:nvPr/>
        </p:nvSpPr>
        <p:spPr>
          <a:xfrm>
            <a:off x="5243776" y="5232984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14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电子业</a:t>
            </a:r>
            <a:endParaRPr lang="en-US" altLang="zh-CN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8D6C445-C37B-B54A-A17A-BB2F1C43D3CB}"/>
              </a:ext>
            </a:extLst>
          </p:cNvPr>
          <p:cNvSpPr txBox="1"/>
          <p:nvPr/>
        </p:nvSpPr>
        <p:spPr>
          <a:xfrm>
            <a:off x="5243776" y="4922013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4E6C5"/>
                </a:solidFill>
                <a:latin typeface="+mj-ea"/>
                <a:ea typeface="+mj-ea"/>
                <a:cs typeface="Gen Jyuu Gothic Medium" panose="020B0402020203020207" pitchFamily="34" charset="-128"/>
              </a:defRPr>
            </a:lvl1pPr>
          </a:lstStyle>
          <a:p>
            <a:r>
              <a:rPr lang="en-US" altLang="zh-CN" dirty="0"/>
              <a:t>20%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7E2BF1A9-A580-2D16-1DB1-7D18CE15D2C8}"/>
              </a:ext>
            </a:extLst>
          </p:cNvPr>
          <p:cNvSpPr/>
          <p:nvPr/>
        </p:nvSpPr>
        <p:spPr>
          <a:xfrm rot="2789317">
            <a:off x="6278021" y="5141955"/>
            <a:ext cx="158286" cy="158286"/>
          </a:xfrm>
          <a:prstGeom prst="rect">
            <a:avLst/>
          </a:prstGeom>
          <a:solidFill>
            <a:srgbClr val="F4E6C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E93E0B1E-202B-E80A-BEB6-D4C454EA1667}"/>
              </a:ext>
            </a:extLst>
          </p:cNvPr>
          <p:cNvSpPr txBox="1"/>
          <p:nvPr/>
        </p:nvSpPr>
        <p:spPr>
          <a:xfrm>
            <a:off x="6421902" y="5232984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14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餐饮业</a:t>
            </a:r>
            <a:endParaRPr lang="en-US" altLang="zh-CN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1F598024-1D86-B395-DFB8-FF364A4FD4CD}"/>
              </a:ext>
            </a:extLst>
          </p:cNvPr>
          <p:cNvSpPr txBox="1"/>
          <p:nvPr/>
        </p:nvSpPr>
        <p:spPr>
          <a:xfrm>
            <a:off x="6421902" y="4922013"/>
            <a:ext cx="989379" cy="3479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4E6C5"/>
                </a:solidFill>
                <a:latin typeface="+mj-ea"/>
                <a:ea typeface="+mj-ea"/>
                <a:cs typeface="Gen Jyuu Gothic Medium" panose="020B0402020203020207" pitchFamily="34" charset="-128"/>
              </a:defRPr>
            </a:lvl1pPr>
          </a:lstStyle>
          <a:p>
            <a:r>
              <a:rPr lang="en-US" altLang="zh-CN" dirty="0"/>
              <a:t>13%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C002E0B2-CCC8-C477-8BF0-2E53A2E670FA}"/>
              </a:ext>
            </a:extLst>
          </p:cNvPr>
          <p:cNvSpPr txBox="1"/>
          <p:nvPr/>
        </p:nvSpPr>
        <p:spPr>
          <a:xfrm>
            <a:off x="4822276" y="1042564"/>
            <a:ext cx="2547448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2000" dirty="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rPr>
              <a:t>品牌行业分布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283D68E-08EB-D459-46E8-0F06E9022BB3}"/>
              </a:ext>
            </a:extLst>
          </p:cNvPr>
          <p:cNvSpPr txBox="1"/>
          <p:nvPr/>
        </p:nvSpPr>
        <p:spPr>
          <a:xfrm>
            <a:off x="2518301" y="3989756"/>
            <a:ext cx="4892980" cy="8132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品牌诞生于上海的一家传统老手艺作坊，品牌发展迅猛，发展店面十几余家，同时在上海周边发展连锁店。</a:t>
            </a:r>
          </a:p>
        </p:txBody>
      </p:sp>
    </p:spTree>
    <p:extLst>
      <p:ext uri="{BB962C8B-B14F-4D97-AF65-F5344CB8AC3E}">
        <p14:creationId xmlns:p14="http://schemas.microsoft.com/office/powerpoint/2010/main" val="2108192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C8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E24A7D54-0F5A-E6F9-3B0F-5AA07B3EEC47}"/>
              </a:ext>
            </a:extLst>
          </p:cNvPr>
          <p:cNvSpPr/>
          <p:nvPr/>
        </p:nvSpPr>
        <p:spPr>
          <a:xfrm>
            <a:off x="437012" y="1783299"/>
            <a:ext cx="5119626" cy="1739101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816128-F1B4-7868-E4B2-535642BE4706}"/>
              </a:ext>
            </a:extLst>
          </p:cNvPr>
          <p:cNvSpPr txBox="1"/>
          <p:nvPr/>
        </p:nvSpPr>
        <p:spPr>
          <a:xfrm>
            <a:off x="4776346" y="306978"/>
            <a:ext cx="2639309" cy="6862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产品定位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E7B45E1-BC11-CDAB-D04E-CFEF7837140B}"/>
              </a:ext>
            </a:extLst>
          </p:cNvPr>
          <p:cNvSpPr/>
          <p:nvPr/>
        </p:nvSpPr>
        <p:spPr>
          <a:xfrm>
            <a:off x="407987" y="4094824"/>
            <a:ext cx="11359365" cy="1623194"/>
          </a:xfrm>
          <a:prstGeom prst="rect">
            <a:avLst/>
          </a:prstGeom>
          <a:solidFill>
            <a:srgbClr val="A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城市街道与高楼大厦的路上行驶&#10;&#10;描述已自动生成">
            <a:extLst>
              <a:ext uri="{FF2B5EF4-FFF2-40B4-BE49-F238E27FC236}">
                <a16:creationId xmlns:a16="http://schemas.microsoft.com/office/drawing/2014/main" id="{F74270B2-2916-740E-6968-857274EE94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 trans="46000"/>
                    </a14:imgEffect>
                    <a14:imgEffect>
                      <a14:colorTemperature colorTemp="4777"/>
                    </a14:imgEffect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647" y="4112234"/>
            <a:ext cx="3856373" cy="1605784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B3D68883-15B8-5164-8CA3-47F627EE1FC3}"/>
              </a:ext>
            </a:extLst>
          </p:cNvPr>
          <p:cNvSpPr txBox="1"/>
          <p:nvPr/>
        </p:nvSpPr>
        <p:spPr>
          <a:xfrm>
            <a:off x="4776346" y="4274197"/>
            <a:ext cx="5187769" cy="1264448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F4E6C5"/>
                </a:solidFill>
              </a:rPr>
              <a:t>产品受众群体中，八零九零后为主要客户群体，且为主力消费人群，针对其消费水平及消费能力制定产品，提升品牌影响力。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0731C27-FB4C-623D-2BDA-F5E3118B32F7}"/>
              </a:ext>
            </a:extLst>
          </p:cNvPr>
          <p:cNvSpPr txBox="1"/>
          <p:nvPr/>
        </p:nvSpPr>
        <p:spPr>
          <a:xfrm>
            <a:off x="10210728" y="4274198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F4E6C5"/>
                </a:solidFill>
                <a:latin typeface="+mj-ea"/>
                <a:ea typeface="+mj-ea"/>
              </a:rPr>
              <a:t>受众群体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7E1149F1-7E10-B212-4612-7E1FA4C59EA3}"/>
              </a:ext>
            </a:extLst>
          </p:cNvPr>
          <p:cNvSpPr/>
          <p:nvPr/>
        </p:nvSpPr>
        <p:spPr>
          <a:xfrm>
            <a:off x="555698" y="1858927"/>
            <a:ext cx="4882255" cy="1587844"/>
          </a:xfrm>
          <a:prstGeom prst="rect">
            <a:avLst/>
          </a:prstGeom>
          <a:noFill/>
          <a:ln w="34925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0DA387C-57F4-6834-9008-4ADDF54DAFD3}"/>
              </a:ext>
            </a:extLst>
          </p:cNvPr>
          <p:cNvSpPr/>
          <p:nvPr/>
        </p:nvSpPr>
        <p:spPr>
          <a:xfrm>
            <a:off x="792260" y="1383253"/>
            <a:ext cx="583379" cy="583379"/>
          </a:xfrm>
          <a:prstGeom prst="rect">
            <a:avLst/>
          </a:prstGeom>
          <a:solidFill>
            <a:srgbClr val="A230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客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71DF405-2E1A-3C30-F8EA-55BD149BE678}"/>
              </a:ext>
            </a:extLst>
          </p:cNvPr>
          <p:cNvSpPr/>
          <p:nvPr/>
        </p:nvSpPr>
        <p:spPr>
          <a:xfrm rot="2700000">
            <a:off x="778899" y="1369892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162DD09-12DF-AEF4-07F8-B5E8E0BCC736}"/>
              </a:ext>
            </a:extLst>
          </p:cNvPr>
          <p:cNvSpPr/>
          <p:nvPr/>
        </p:nvSpPr>
        <p:spPr>
          <a:xfrm>
            <a:off x="1744247" y="1383253"/>
            <a:ext cx="583379" cy="583379"/>
          </a:xfrm>
          <a:prstGeom prst="rect">
            <a:avLst/>
          </a:prstGeom>
          <a:solidFill>
            <a:srgbClr val="A230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户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01A2610-2B04-221D-0212-43E87F464135}"/>
              </a:ext>
            </a:extLst>
          </p:cNvPr>
          <p:cNvSpPr/>
          <p:nvPr/>
        </p:nvSpPr>
        <p:spPr>
          <a:xfrm rot="2700000">
            <a:off x="1730886" y="1369892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DAF36A4-0DC0-9A8F-B7B2-794124388C5E}"/>
              </a:ext>
            </a:extLst>
          </p:cNvPr>
          <p:cNvSpPr/>
          <p:nvPr/>
        </p:nvSpPr>
        <p:spPr>
          <a:xfrm>
            <a:off x="2696234" y="1383253"/>
            <a:ext cx="583379" cy="583379"/>
          </a:xfrm>
          <a:prstGeom prst="rect">
            <a:avLst/>
          </a:prstGeom>
          <a:solidFill>
            <a:srgbClr val="A230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群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9A7744B-231D-6CCC-0324-9AC55E5D2043}"/>
              </a:ext>
            </a:extLst>
          </p:cNvPr>
          <p:cNvSpPr/>
          <p:nvPr/>
        </p:nvSpPr>
        <p:spPr>
          <a:xfrm rot="2700000">
            <a:off x="2682873" y="1369892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B014566-30E1-A890-95F5-98B7265BB8A1}"/>
              </a:ext>
            </a:extLst>
          </p:cNvPr>
          <p:cNvSpPr txBox="1"/>
          <p:nvPr/>
        </p:nvSpPr>
        <p:spPr>
          <a:xfrm>
            <a:off x="546796" y="2146005"/>
            <a:ext cx="4882254" cy="1149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rgbClr val="193155"/>
                </a:solidFill>
                <a:latin typeface="江城知音体 400W" panose="020B0500000000000000" pitchFamily="34" charset="-122"/>
                <a:ea typeface="江城知音体 4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江城知音体 500W" panose="020B0500000000000000" pitchFamily="34" charset="-122"/>
                <a:ea typeface="江城知音体 500W" panose="020B0500000000000000" pitchFamily="34" charset="-122"/>
              </a:rPr>
              <a:t>品牌诞生于上海的一家传统老手艺作坊，品牌发展迅猛，发展店面十几余家，同时在上海周边发展连锁店，随着线上电子商业的发展，品牌入住线上平台，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B4EA746-171C-168B-A747-AA4F309EA769}"/>
              </a:ext>
            </a:extLst>
          </p:cNvPr>
          <p:cNvSpPr txBox="1"/>
          <p:nvPr/>
        </p:nvSpPr>
        <p:spPr>
          <a:xfrm>
            <a:off x="5772169" y="1783299"/>
            <a:ext cx="5982818" cy="8536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rgbClr val="193155"/>
                </a:solidFill>
                <a:latin typeface="江城知音体 400W" panose="020B0500000000000000" pitchFamily="34" charset="-122"/>
                <a:ea typeface="江城知音体 4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江城知音体 500W" panose="020B0500000000000000" pitchFamily="34" charset="-122"/>
                <a:ea typeface="江城知音体 500W" panose="020B0500000000000000" pitchFamily="34" charset="-122"/>
              </a:rPr>
              <a:t>产品受众群体中，八零九零后为主要客户群体，且为主力消费人群，针对其消费水平及消费能力制定产品，提升品牌影响力。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F6A124-E5EC-1554-C7CF-5E96AE06C7B8}"/>
              </a:ext>
            </a:extLst>
          </p:cNvPr>
          <p:cNvSpPr txBox="1"/>
          <p:nvPr/>
        </p:nvSpPr>
        <p:spPr>
          <a:xfrm>
            <a:off x="5772168" y="2668777"/>
            <a:ext cx="5982819" cy="8536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产品受众群体中，八零九零后为主要客户群体，且为主力消费人群，针对其消费水平及消费能力制定产品，提升品牌影响力。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8B8D1C0-D4A4-D9C0-D1B2-59E166503D55}"/>
              </a:ext>
            </a:extLst>
          </p:cNvPr>
          <p:cNvSpPr txBox="1"/>
          <p:nvPr/>
        </p:nvSpPr>
        <p:spPr>
          <a:xfrm>
            <a:off x="4822276" y="1052678"/>
            <a:ext cx="2547448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dist">
              <a:defRPr sz="20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产品受众群体</a:t>
            </a:r>
          </a:p>
        </p:txBody>
      </p:sp>
    </p:spTree>
    <p:extLst>
      <p:ext uri="{BB962C8B-B14F-4D97-AF65-F5344CB8AC3E}">
        <p14:creationId xmlns:p14="http://schemas.microsoft.com/office/powerpoint/2010/main" val="1101460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C8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模糊的标志&#10;&#10;中度可信度描述已自动生成">
            <a:extLst>
              <a:ext uri="{FF2B5EF4-FFF2-40B4-BE49-F238E27FC236}">
                <a16:creationId xmlns:a16="http://schemas.microsoft.com/office/drawing/2014/main" id="{A3068E12-CE4B-B486-307D-C133137E0E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3400" y="3674145"/>
            <a:ext cx="3595687" cy="197847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CF55726-4E8F-8863-1CE2-F1F457669072}"/>
              </a:ext>
            </a:extLst>
          </p:cNvPr>
          <p:cNvSpPr txBox="1"/>
          <p:nvPr/>
        </p:nvSpPr>
        <p:spPr>
          <a:xfrm>
            <a:off x="5233221" y="1059483"/>
            <a:ext cx="170453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dist">
              <a:defRPr sz="20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产品组成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D95B7ED-9F4C-FCCC-BB96-80472251507B}"/>
              </a:ext>
            </a:extLst>
          </p:cNvPr>
          <p:cNvSpPr txBox="1"/>
          <p:nvPr/>
        </p:nvSpPr>
        <p:spPr>
          <a:xfrm>
            <a:off x="4776346" y="306978"/>
            <a:ext cx="2639309" cy="6862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产品定位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53D7E38-3908-A80F-AA2C-E5399FFC9986}"/>
              </a:ext>
            </a:extLst>
          </p:cNvPr>
          <p:cNvSpPr/>
          <p:nvPr/>
        </p:nvSpPr>
        <p:spPr>
          <a:xfrm>
            <a:off x="442913" y="3674145"/>
            <a:ext cx="11306175" cy="1996440"/>
          </a:xfrm>
          <a:prstGeom prst="rect">
            <a:avLst/>
          </a:prstGeom>
          <a:noFill/>
          <a:ln w="25400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24693C65-08B3-A244-6C66-048563FBF7AB}"/>
              </a:ext>
            </a:extLst>
          </p:cNvPr>
          <p:cNvSpPr/>
          <p:nvPr/>
        </p:nvSpPr>
        <p:spPr>
          <a:xfrm>
            <a:off x="1436916" y="3843993"/>
            <a:ext cx="680720" cy="1573827"/>
          </a:xfrm>
          <a:prstGeom prst="roundRect">
            <a:avLst/>
          </a:prstGeom>
          <a:solidFill>
            <a:srgbClr val="A23034"/>
          </a:solidFill>
          <a:ln w="28575">
            <a:solidFill>
              <a:srgbClr val="E2C8A5"/>
            </a:solidFill>
          </a:ln>
          <a:effectLst>
            <a:outerShdw dist="38100" dir="4800000" sx="102000" sy="102000" algn="tl" rotWithShape="0">
              <a:srgbClr val="19315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4E6C5"/>
              </a:solidFill>
              <a:latin typeface="江城知音体 500W" panose="020B0500000000000000" pitchFamily="34" charset="-122"/>
              <a:ea typeface="江城知音体 500W" panose="020B05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1872C5A-23B6-A05E-CCEB-885AA60AB802}"/>
              </a:ext>
            </a:extLst>
          </p:cNvPr>
          <p:cNvSpPr txBox="1"/>
          <p:nvPr/>
        </p:nvSpPr>
        <p:spPr>
          <a:xfrm>
            <a:off x="1500277" y="3974000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F4E6C5"/>
                </a:solidFill>
                <a:latin typeface="+mj-ea"/>
                <a:ea typeface="+mj-ea"/>
              </a:rPr>
              <a:t>主线产品</a:t>
            </a: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E87454D6-C6BB-72AF-4FF8-90D230DC3FD7}"/>
              </a:ext>
            </a:extLst>
          </p:cNvPr>
          <p:cNvSpPr/>
          <p:nvPr/>
        </p:nvSpPr>
        <p:spPr>
          <a:xfrm>
            <a:off x="2601687" y="3843993"/>
            <a:ext cx="680720" cy="1573827"/>
          </a:xfrm>
          <a:prstGeom prst="roundRect">
            <a:avLst/>
          </a:prstGeom>
          <a:solidFill>
            <a:srgbClr val="A23034"/>
          </a:solidFill>
          <a:ln w="28575">
            <a:solidFill>
              <a:srgbClr val="E2C8A5"/>
            </a:solidFill>
          </a:ln>
          <a:effectLst>
            <a:outerShdw dist="38100" dir="4800000" sx="102000" sy="102000" algn="tl" rotWithShape="0">
              <a:srgbClr val="19315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4E6C5"/>
              </a:solidFill>
              <a:latin typeface="江城知音体 500W" panose="020B0500000000000000" pitchFamily="34" charset="-122"/>
              <a:ea typeface="江城知音体 500W" panose="020B05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3C9352E-E6EC-D479-FAE8-4C10BBA1CF70}"/>
              </a:ext>
            </a:extLst>
          </p:cNvPr>
          <p:cNvSpPr txBox="1"/>
          <p:nvPr/>
        </p:nvSpPr>
        <p:spPr>
          <a:xfrm>
            <a:off x="2665048" y="3974000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F4E6C5"/>
                </a:solidFill>
                <a:latin typeface="+mj-ea"/>
                <a:ea typeface="+mj-ea"/>
              </a:rPr>
              <a:t>线上产品</a:t>
            </a: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63DA3146-0FD2-C725-6503-261867E056F0}"/>
              </a:ext>
            </a:extLst>
          </p:cNvPr>
          <p:cNvSpPr/>
          <p:nvPr/>
        </p:nvSpPr>
        <p:spPr>
          <a:xfrm>
            <a:off x="3766458" y="3843993"/>
            <a:ext cx="680720" cy="1573827"/>
          </a:xfrm>
          <a:prstGeom prst="roundRect">
            <a:avLst/>
          </a:prstGeom>
          <a:solidFill>
            <a:srgbClr val="A23034"/>
          </a:solidFill>
          <a:ln w="28575">
            <a:solidFill>
              <a:srgbClr val="E2C8A5"/>
            </a:solidFill>
          </a:ln>
          <a:effectLst>
            <a:outerShdw dist="38100" dir="4800000" sx="102000" sy="102000" algn="tl" rotWithShape="0">
              <a:srgbClr val="19315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4E6C5"/>
              </a:solidFill>
              <a:latin typeface="江城知音体 500W" panose="020B0500000000000000" pitchFamily="34" charset="-122"/>
              <a:ea typeface="江城知音体 500W" panose="020B05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31642FDC-8E2B-9BA5-E71A-D19C9230787A}"/>
              </a:ext>
            </a:extLst>
          </p:cNvPr>
          <p:cNvSpPr txBox="1"/>
          <p:nvPr/>
        </p:nvSpPr>
        <p:spPr>
          <a:xfrm>
            <a:off x="3829819" y="3974000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F4E6C5"/>
                </a:solidFill>
                <a:latin typeface="+mj-ea"/>
                <a:ea typeface="+mj-ea"/>
              </a:rPr>
              <a:t>线下产品</a:t>
            </a: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0A5A29FC-8E3C-7B97-1D4A-9300822A88BF}"/>
              </a:ext>
            </a:extLst>
          </p:cNvPr>
          <p:cNvSpPr/>
          <p:nvPr/>
        </p:nvSpPr>
        <p:spPr>
          <a:xfrm>
            <a:off x="4931229" y="3843993"/>
            <a:ext cx="680720" cy="1573827"/>
          </a:xfrm>
          <a:prstGeom prst="roundRect">
            <a:avLst/>
          </a:prstGeom>
          <a:solidFill>
            <a:srgbClr val="A23034"/>
          </a:solidFill>
          <a:ln w="28575">
            <a:solidFill>
              <a:srgbClr val="E2C8A5"/>
            </a:solidFill>
          </a:ln>
          <a:effectLst>
            <a:outerShdw dist="38100" dir="4800000" sx="102000" sy="102000" algn="tl" rotWithShape="0">
              <a:srgbClr val="19315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4E6C5"/>
              </a:solidFill>
              <a:latin typeface="江城知音体 500W" panose="020B0500000000000000" pitchFamily="34" charset="-122"/>
              <a:ea typeface="江城知音体 500W" panose="020B0500000000000000" pitchFamily="34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0374E419-5429-76F8-7F39-7EA0A06500E3}"/>
              </a:ext>
            </a:extLst>
          </p:cNvPr>
          <p:cNvSpPr txBox="1"/>
          <p:nvPr/>
        </p:nvSpPr>
        <p:spPr>
          <a:xfrm>
            <a:off x="4994590" y="3974000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F4E6C5"/>
                </a:solidFill>
                <a:latin typeface="+mj-ea"/>
                <a:ea typeface="+mj-ea"/>
              </a:rPr>
              <a:t>子线产品</a:t>
            </a: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A1C72407-C402-1614-B654-F9D8C61341DC}"/>
              </a:ext>
            </a:extLst>
          </p:cNvPr>
          <p:cNvSpPr/>
          <p:nvPr/>
        </p:nvSpPr>
        <p:spPr>
          <a:xfrm>
            <a:off x="6096000" y="3843993"/>
            <a:ext cx="680720" cy="1573827"/>
          </a:xfrm>
          <a:prstGeom prst="roundRect">
            <a:avLst/>
          </a:prstGeom>
          <a:solidFill>
            <a:srgbClr val="A23034"/>
          </a:solidFill>
          <a:ln w="28575">
            <a:solidFill>
              <a:srgbClr val="E2C8A5"/>
            </a:solidFill>
          </a:ln>
          <a:effectLst>
            <a:outerShdw dist="38100" dir="4800000" sx="102000" sy="102000" algn="tl" rotWithShape="0">
              <a:srgbClr val="19315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rgbClr val="F4E6C5"/>
              </a:solidFill>
              <a:latin typeface="江城知音体 500W" panose="020B0500000000000000" pitchFamily="34" charset="-122"/>
              <a:ea typeface="江城知音体 500W" panose="020B05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AABE531-6A2B-93E1-62AA-56EE3B5788F2}"/>
              </a:ext>
            </a:extLst>
          </p:cNvPr>
          <p:cNvSpPr txBox="1"/>
          <p:nvPr/>
        </p:nvSpPr>
        <p:spPr>
          <a:xfrm>
            <a:off x="6159361" y="3974000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F4E6C5"/>
                </a:solidFill>
                <a:latin typeface="+mj-ea"/>
                <a:ea typeface="+mj-ea"/>
              </a:rPr>
              <a:t>衍生产品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225B8AEF-5E66-6A2A-83B3-5E03F2D4862B}"/>
              </a:ext>
            </a:extLst>
          </p:cNvPr>
          <p:cNvSpPr txBox="1"/>
          <p:nvPr/>
        </p:nvSpPr>
        <p:spPr>
          <a:xfrm>
            <a:off x="3409084" y="1721918"/>
            <a:ext cx="4076659" cy="1606701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>
                    <a:alpha val="50000"/>
                  </a:srgbClr>
                </a:solidFill>
              </a:defRPr>
            </a:lvl1pPr>
          </a:lstStyle>
          <a:p>
            <a:r>
              <a:rPr lang="zh-CN" altLang="en-US" dirty="0">
                <a:solidFill>
                  <a:srgbClr val="193155"/>
                </a:solidFill>
              </a:rPr>
              <a:t>产品生产分为两大线，主线产品及子线产品，主线产品主要销售渠道为线上及线下，子线产品多为主线产品的衍生产品，供顾客多方位需求。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A17988B-A3D5-A001-748E-3E7C4EA99745}"/>
              </a:ext>
            </a:extLst>
          </p:cNvPr>
          <p:cNvSpPr txBox="1"/>
          <p:nvPr/>
        </p:nvSpPr>
        <p:spPr>
          <a:xfrm>
            <a:off x="11052581" y="1714952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F4E6C5"/>
                </a:solidFill>
                <a:latin typeface="+mj-ea"/>
                <a:ea typeface="+mj-ea"/>
              </a:rPr>
              <a:t>产品组成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0F042950-6327-B7B4-9EEB-F8E93377349C}"/>
              </a:ext>
            </a:extLst>
          </p:cNvPr>
          <p:cNvSpPr txBox="1"/>
          <p:nvPr/>
        </p:nvSpPr>
        <p:spPr>
          <a:xfrm>
            <a:off x="8146941" y="1721918"/>
            <a:ext cx="2984856" cy="1606701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F4E6C5"/>
                </a:solidFill>
              </a:defRPr>
            </a:lvl1pPr>
          </a:lstStyle>
          <a:p>
            <a:r>
              <a:rPr lang="zh-CN" altLang="en-US" dirty="0"/>
              <a:t>主线产品主要销售渠道为线上及线下，子线产品多为主线产品的衍生产品，供顾客多方位需求。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B30324C2-88B7-0750-4BD2-37691ED7C375}"/>
              </a:ext>
            </a:extLst>
          </p:cNvPr>
          <p:cNvSpPr txBox="1"/>
          <p:nvPr/>
        </p:nvSpPr>
        <p:spPr>
          <a:xfrm>
            <a:off x="7415655" y="1714952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193155"/>
                </a:solidFill>
                <a:latin typeface="+mj-ea"/>
                <a:ea typeface="+mj-ea"/>
              </a:rPr>
              <a:t>产品组成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E6EA8F90-800D-6B9B-D236-076506C8D6DE}"/>
              </a:ext>
            </a:extLst>
          </p:cNvPr>
          <p:cNvSpPr txBox="1"/>
          <p:nvPr/>
        </p:nvSpPr>
        <p:spPr>
          <a:xfrm>
            <a:off x="236695" y="1721918"/>
            <a:ext cx="2445098" cy="1606701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F4E6C5"/>
                </a:solidFill>
              </a:rPr>
              <a:t>为线上及线下，子线产品多为主线产品的衍生产品，供顾客多方位需求。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E449B11B-ACC0-CF7E-3F5D-178CB2844904}"/>
              </a:ext>
            </a:extLst>
          </p:cNvPr>
          <p:cNvSpPr txBox="1"/>
          <p:nvPr/>
        </p:nvSpPr>
        <p:spPr>
          <a:xfrm>
            <a:off x="2601687" y="1714952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F4E6C5"/>
                </a:solidFill>
                <a:latin typeface="+mj-ea"/>
                <a:ea typeface="+mj-ea"/>
              </a:rPr>
              <a:t>产品组成</a:t>
            </a:r>
          </a:p>
        </p:txBody>
      </p:sp>
    </p:spTree>
    <p:extLst>
      <p:ext uri="{BB962C8B-B14F-4D97-AF65-F5344CB8AC3E}">
        <p14:creationId xmlns:p14="http://schemas.microsoft.com/office/powerpoint/2010/main" val="3892096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4B213606-6F9A-2AED-4017-2BB3D4AC4B20}"/>
              </a:ext>
            </a:extLst>
          </p:cNvPr>
          <p:cNvCxnSpPr/>
          <p:nvPr/>
        </p:nvCxnSpPr>
        <p:spPr>
          <a:xfrm>
            <a:off x="3920934" y="2349661"/>
            <a:ext cx="6866671" cy="0"/>
          </a:xfrm>
          <a:prstGeom prst="line">
            <a:avLst/>
          </a:prstGeom>
          <a:ln w="38100">
            <a:solidFill>
              <a:srgbClr val="F4E6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6BADE91C-DAB5-F2A6-05BB-2861EFEC05BA}"/>
              </a:ext>
            </a:extLst>
          </p:cNvPr>
          <p:cNvSpPr txBox="1"/>
          <p:nvPr/>
        </p:nvSpPr>
        <p:spPr>
          <a:xfrm>
            <a:off x="4776346" y="306978"/>
            <a:ext cx="2639309" cy="6862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产品定位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2D446B6-5681-D04E-53D6-DF405E5B5166}"/>
              </a:ext>
            </a:extLst>
          </p:cNvPr>
          <p:cNvSpPr/>
          <p:nvPr/>
        </p:nvSpPr>
        <p:spPr>
          <a:xfrm>
            <a:off x="988385" y="1694672"/>
            <a:ext cx="2932549" cy="4049210"/>
          </a:xfrm>
          <a:prstGeom prst="rect">
            <a:avLst/>
          </a:prstGeom>
          <a:noFill/>
          <a:ln w="41275">
            <a:solidFill>
              <a:srgbClr val="A230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7039252-FE6A-4050-E1F8-1E4ACD94F63B}"/>
              </a:ext>
            </a:extLst>
          </p:cNvPr>
          <p:cNvSpPr/>
          <p:nvPr/>
        </p:nvSpPr>
        <p:spPr>
          <a:xfrm>
            <a:off x="1109530" y="1862592"/>
            <a:ext cx="2690259" cy="3713371"/>
          </a:xfrm>
          <a:prstGeom prst="rect">
            <a:avLst/>
          </a:prstGeom>
          <a:solidFill>
            <a:srgbClr val="193155"/>
          </a:solidFill>
          <a:ln w="4127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F74A307-CF6E-F15C-5999-B41FC62A71E4}"/>
              </a:ext>
            </a:extLst>
          </p:cNvPr>
          <p:cNvSpPr/>
          <p:nvPr/>
        </p:nvSpPr>
        <p:spPr>
          <a:xfrm rot="2700000">
            <a:off x="1470164" y="2144248"/>
            <a:ext cx="610100" cy="610100"/>
          </a:xfrm>
          <a:prstGeom prst="rect">
            <a:avLst/>
          </a:prstGeom>
          <a:solidFill>
            <a:srgbClr val="A23034"/>
          </a:solidFill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1BE91F7-2155-4E54-271B-989D9B5F582C}"/>
              </a:ext>
            </a:extLst>
          </p:cNvPr>
          <p:cNvSpPr/>
          <p:nvPr/>
        </p:nvSpPr>
        <p:spPr>
          <a:xfrm rot="2700000">
            <a:off x="2834015" y="2144247"/>
            <a:ext cx="610100" cy="610100"/>
          </a:xfrm>
          <a:prstGeom prst="rect">
            <a:avLst/>
          </a:prstGeom>
          <a:solidFill>
            <a:srgbClr val="A23034"/>
          </a:solidFill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E21B352-7CB2-38AD-B14C-21007E9F416B}"/>
              </a:ext>
            </a:extLst>
          </p:cNvPr>
          <p:cNvSpPr txBox="1"/>
          <p:nvPr/>
        </p:nvSpPr>
        <p:spPr>
          <a:xfrm>
            <a:off x="1505692" y="2218465"/>
            <a:ext cx="539044" cy="4616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趋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C6E6581-3DC0-999F-8389-AF96D9C1C203}"/>
              </a:ext>
            </a:extLst>
          </p:cNvPr>
          <p:cNvSpPr txBox="1"/>
          <p:nvPr/>
        </p:nvSpPr>
        <p:spPr>
          <a:xfrm>
            <a:off x="2869543" y="2218464"/>
            <a:ext cx="539044" cy="4616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势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94827DB-8529-8741-7E39-A9A5F29403F7}"/>
              </a:ext>
            </a:extLst>
          </p:cNvPr>
          <p:cNvSpPr txBox="1"/>
          <p:nvPr/>
        </p:nvSpPr>
        <p:spPr>
          <a:xfrm>
            <a:off x="1226668" y="3346108"/>
            <a:ext cx="2455981" cy="1948438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F4E6C5"/>
                </a:solidFill>
              </a:defRPr>
            </a:lvl1pPr>
          </a:lstStyle>
          <a:p>
            <a:r>
              <a:rPr lang="zh-CN" altLang="en-US" dirty="0"/>
              <a:t>主线产品主要销售渠道为线上及线下，子线产品多为主线产品的衍生产品，供顾客多方位需求。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D1E5BF4B-F242-62FD-9DE7-294D52C7CD84}"/>
              </a:ext>
            </a:extLst>
          </p:cNvPr>
          <p:cNvSpPr/>
          <p:nvPr/>
        </p:nvSpPr>
        <p:spPr>
          <a:xfrm>
            <a:off x="1246572" y="1947862"/>
            <a:ext cx="2416174" cy="3542830"/>
          </a:xfrm>
          <a:custGeom>
            <a:avLst/>
            <a:gdLst>
              <a:gd name="connsiteX0" fmla="*/ 213772 w 2697162"/>
              <a:gd name="connsiteY0" fmla="*/ 0 h 3481660"/>
              <a:gd name="connsiteX1" fmla="*/ 2483390 w 2697162"/>
              <a:gd name="connsiteY1" fmla="*/ 0 h 3481660"/>
              <a:gd name="connsiteX2" fmla="*/ 2482850 w 2697162"/>
              <a:gd name="connsiteY2" fmla="*/ 5356 h 3481660"/>
              <a:gd name="connsiteX3" fmla="*/ 2697162 w 2697162"/>
              <a:gd name="connsiteY3" fmla="*/ 219668 h 3481660"/>
              <a:gd name="connsiteX4" fmla="*/ 2697162 w 2697162"/>
              <a:gd name="connsiteY4" fmla="*/ 3267348 h 3481660"/>
              <a:gd name="connsiteX5" fmla="*/ 2482850 w 2697162"/>
              <a:gd name="connsiteY5" fmla="*/ 3481660 h 3481660"/>
              <a:gd name="connsiteX6" fmla="*/ 214312 w 2697162"/>
              <a:gd name="connsiteY6" fmla="*/ 3481660 h 3481660"/>
              <a:gd name="connsiteX7" fmla="*/ 83420 w 2697162"/>
              <a:gd name="connsiteY7" fmla="*/ 3284190 h 3481660"/>
              <a:gd name="connsiteX8" fmla="*/ 0 w 2697162"/>
              <a:gd name="connsiteY8" fmla="*/ 3267348 h 3481660"/>
              <a:gd name="connsiteX9" fmla="*/ 0 w 2697162"/>
              <a:gd name="connsiteY9" fmla="*/ 219668 h 3481660"/>
              <a:gd name="connsiteX10" fmla="*/ 214312 w 2697162"/>
              <a:gd name="connsiteY10" fmla="*/ 5356 h 3481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97162" h="3481660">
                <a:moveTo>
                  <a:pt x="213772" y="0"/>
                </a:moveTo>
                <a:lnTo>
                  <a:pt x="2483390" y="0"/>
                </a:lnTo>
                <a:lnTo>
                  <a:pt x="2482850" y="5356"/>
                </a:lnTo>
                <a:cubicBezTo>
                  <a:pt x="2482850" y="123717"/>
                  <a:pt x="2578801" y="219668"/>
                  <a:pt x="2697162" y="219668"/>
                </a:cubicBezTo>
                <a:lnTo>
                  <a:pt x="2697162" y="3267348"/>
                </a:lnTo>
                <a:cubicBezTo>
                  <a:pt x="2578801" y="3267348"/>
                  <a:pt x="2482850" y="3363299"/>
                  <a:pt x="2482850" y="3481660"/>
                </a:cubicBezTo>
                <a:lnTo>
                  <a:pt x="214312" y="3481660"/>
                </a:lnTo>
                <a:cubicBezTo>
                  <a:pt x="214312" y="3392889"/>
                  <a:pt x="160340" y="3316724"/>
                  <a:pt x="83420" y="3284190"/>
                </a:cubicBezTo>
                <a:lnTo>
                  <a:pt x="0" y="3267348"/>
                </a:lnTo>
                <a:lnTo>
                  <a:pt x="0" y="219668"/>
                </a:lnTo>
                <a:cubicBezTo>
                  <a:pt x="118361" y="219668"/>
                  <a:pt x="214312" y="123717"/>
                  <a:pt x="214312" y="5356"/>
                </a:cubicBezTo>
                <a:close/>
              </a:path>
            </a:pathLst>
          </a:custGeom>
          <a:noFill/>
          <a:ln w="317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3560B4B-B617-3BEB-39A0-71C221F2ADEF}"/>
              </a:ext>
            </a:extLst>
          </p:cNvPr>
          <p:cNvSpPr/>
          <p:nvPr/>
        </p:nvSpPr>
        <p:spPr>
          <a:xfrm>
            <a:off x="5709555" y="1694672"/>
            <a:ext cx="1238713" cy="1238713"/>
          </a:xfrm>
          <a:custGeom>
            <a:avLst/>
            <a:gdLst>
              <a:gd name="connsiteX0" fmla="*/ 213772 w 2697162"/>
              <a:gd name="connsiteY0" fmla="*/ 0 h 3481660"/>
              <a:gd name="connsiteX1" fmla="*/ 2483390 w 2697162"/>
              <a:gd name="connsiteY1" fmla="*/ 0 h 3481660"/>
              <a:gd name="connsiteX2" fmla="*/ 2482850 w 2697162"/>
              <a:gd name="connsiteY2" fmla="*/ 5356 h 3481660"/>
              <a:gd name="connsiteX3" fmla="*/ 2697162 w 2697162"/>
              <a:gd name="connsiteY3" fmla="*/ 219668 h 3481660"/>
              <a:gd name="connsiteX4" fmla="*/ 2697162 w 2697162"/>
              <a:gd name="connsiteY4" fmla="*/ 3267348 h 3481660"/>
              <a:gd name="connsiteX5" fmla="*/ 2482850 w 2697162"/>
              <a:gd name="connsiteY5" fmla="*/ 3481660 h 3481660"/>
              <a:gd name="connsiteX6" fmla="*/ 214312 w 2697162"/>
              <a:gd name="connsiteY6" fmla="*/ 3481660 h 3481660"/>
              <a:gd name="connsiteX7" fmla="*/ 83420 w 2697162"/>
              <a:gd name="connsiteY7" fmla="*/ 3284190 h 3481660"/>
              <a:gd name="connsiteX8" fmla="*/ 0 w 2697162"/>
              <a:gd name="connsiteY8" fmla="*/ 3267348 h 3481660"/>
              <a:gd name="connsiteX9" fmla="*/ 0 w 2697162"/>
              <a:gd name="connsiteY9" fmla="*/ 219668 h 3481660"/>
              <a:gd name="connsiteX10" fmla="*/ 214312 w 2697162"/>
              <a:gd name="connsiteY10" fmla="*/ 5356 h 3481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97162" h="3481660">
                <a:moveTo>
                  <a:pt x="213772" y="0"/>
                </a:moveTo>
                <a:lnTo>
                  <a:pt x="2483390" y="0"/>
                </a:lnTo>
                <a:lnTo>
                  <a:pt x="2482850" y="5356"/>
                </a:lnTo>
                <a:cubicBezTo>
                  <a:pt x="2482850" y="123717"/>
                  <a:pt x="2578801" y="219668"/>
                  <a:pt x="2697162" y="219668"/>
                </a:cubicBezTo>
                <a:lnTo>
                  <a:pt x="2697162" y="3267348"/>
                </a:lnTo>
                <a:cubicBezTo>
                  <a:pt x="2578801" y="3267348"/>
                  <a:pt x="2482850" y="3363299"/>
                  <a:pt x="2482850" y="3481660"/>
                </a:cubicBezTo>
                <a:lnTo>
                  <a:pt x="214312" y="3481660"/>
                </a:lnTo>
                <a:cubicBezTo>
                  <a:pt x="214312" y="3392889"/>
                  <a:pt x="160340" y="3316724"/>
                  <a:pt x="83420" y="3284190"/>
                </a:cubicBezTo>
                <a:lnTo>
                  <a:pt x="0" y="3267348"/>
                </a:lnTo>
                <a:lnTo>
                  <a:pt x="0" y="219668"/>
                </a:lnTo>
                <a:cubicBezTo>
                  <a:pt x="118361" y="219668"/>
                  <a:pt x="214312" y="123717"/>
                  <a:pt x="214312" y="5356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498"/>
                      </a14:imgEffect>
                      <a14:imgEffect>
                        <a14:saturation sat="2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 w="50800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3E64497-3326-4E00-0352-045BA2DFA0A5}"/>
              </a:ext>
            </a:extLst>
          </p:cNvPr>
          <p:cNvSpPr/>
          <p:nvPr/>
        </p:nvSpPr>
        <p:spPr>
          <a:xfrm>
            <a:off x="9650058" y="1694672"/>
            <a:ext cx="1238713" cy="1238713"/>
          </a:xfrm>
          <a:custGeom>
            <a:avLst/>
            <a:gdLst>
              <a:gd name="connsiteX0" fmla="*/ 213772 w 2697162"/>
              <a:gd name="connsiteY0" fmla="*/ 0 h 3481660"/>
              <a:gd name="connsiteX1" fmla="*/ 2483390 w 2697162"/>
              <a:gd name="connsiteY1" fmla="*/ 0 h 3481660"/>
              <a:gd name="connsiteX2" fmla="*/ 2482850 w 2697162"/>
              <a:gd name="connsiteY2" fmla="*/ 5356 h 3481660"/>
              <a:gd name="connsiteX3" fmla="*/ 2697162 w 2697162"/>
              <a:gd name="connsiteY3" fmla="*/ 219668 h 3481660"/>
              <a:gd name="connsiteX4" fmla="*/ 2697162 w 2697162"/>
              <a:gd name="connsiteY4" fmla="*/ 3267348 h 3481660"/>
              <a:gd name="connsiteX5" fmla="*/ 2482850 w 2697162"/>
              <a:gd name="connsiteY5" fmla="*/ 3481660 h 3481660"/>
              <a:gd name="connsiteX6" fmla="*/ 214312 w 2697162"/>
              <a:gd name="connsiteY6" fmla="*/ 3481660 h 3481660"/>
              <a:gd name="connsiteX7" fmla="*/ 83420 w 2697162"/>
              <a:gd name="connsiteY7" fmla="*/ 3284190 h 3481660"/>
              <a:gd name="connsiteX8" fmla="*/ 0 w 2697162"/>
              <a:gd name="connsiteY8" fmla="*/ 3267348 h 3481660"/>
              <a:gd name="connsiteX9" fmla="*/ 0 w 2697162"/>
              <a:gd name="connsiteY9" fmla="*/ 219668 h 3481660"/>
              <a:gd name="connsiteX10" fmla="*/ 214312 w 2697162"/>
              <a:gd name="connsiteY10" fmla="*/ 5356 h 3481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97162" h="3481660">
                <a:moveTo>
                  <a:pt x="213772" y="0"/>
                </a:moveTo>
                <a:lnTo>
                  <a:pt x="2483390" y="0"/>
                </a:lnTo>
                <a:lnTo>
                  <a:pt x="2482850" y="5356"/>
                </a:lnTo>
                <a:cubicBezTo>
                  <a:pt x="2482850" y="123717"/>
                  <a:pt x="2578801" y="219668"/>
                  <a:pt x="2697162" y="219668"/>
                </a:cubicBezTo>
                <a:lnTo>
                  <a:pt x="2697162" y="3267348"/>
                </a:lnTo>
                <a:cubicBezTo>
                  <a:pt x="2578801" y="3267348"/>
                  <a:pt x="2482850" y="3363299"/>
                  <a:pt x="2482850" y="3481660"/>
                </a:cubicBezTo>
                <a:lnTo>
                  <a:pt x="214312" y="3481660"/>
                </a:lnTo>
                <a:cubicBezTo>
                  <a:pt x="214312" y="3392889"/>
                  <a:pt x="160340" y="3316724"/>
                  <a:pt x="83420" y="3284190"/>
                </a:cubicBezTo>
                <a:lnTo>
                  <a:pt x="0" y="3267348"/>
                </a:lnTo>
                <a:lnTo>
                  <a:pt x="0" y="219668"/>
                </a:lnTo>
                <a:cubicBezTo>
                  <a:pt x="118361" y="219668"/>
                  <a:pt x="214312" y="123717"/>
                  <a:pt x="214312" y="5356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806"/>
                      </a14:imgEffect>
                      <a14:imgEffect>
                        <a14:saturation sa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b"/>
          </a:blipFill>
          <a:ln w="50800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70266D2-6BBD-621F-DAB5-E196BE1128EF}"/>
              </a:ext>
            </a:extLst>
          </p:cNvPr>
          <p:cNvSpPr txBox="1"/>
          <p:nvPr/>
        </p:nvSpPr>
        <p:spPr>
          <a:xfrm>
            <a:off x="8345347" y="3149493"/>
            <a:ext cx="2613512" cy="2753596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</a:defRPr>
            </a:lvl1pPr>
          </a:lstStyle>
          <a:p>
            <a:r>
              <a:rPr lang="zh-CN" altLang="en-US" dirty="0"/>
              <a:t>产品生产分为两大线，主线产品及子线产品，主线产品主要销售渠道为线上及线下，子线产品多为主线产品的衍生产品，供顾客多方位需求。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16194D4-04CA-81DF-2C05-D4F098B6D259}"/>
              </a:ext>
            </a:extLst>
          </p:cNvPr>
          <p:cNvSpPr txBox="1"/>
          <p:nvPr/>
        </p:nvSpPr>
        <p:spPr>
          <a:xfrm>
            <a:off x="10888771" y="3149493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193155"/>
                </a:solidFill>
                <a:latin typeface="+mj-ea"/>
                <a:ea typeface="+mj-ea"/>
              </a:rPr>
              <a:t>产品趋势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AABDDE4-34A7-2CD9-22D0-0DD1263A0D02}"/>
              </a:ext>
            </a:extLst>
          </p:cNvPr>
          <p:cNvSpPr txBox="1"/>
          <p:nvPr/>
        </p:nvSpPr>
        <p:spPr>
          <a:xfrm>
            <a:off x="4404844" y="3149493"/>
            <a:ext cx="2613512" cy="2753596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>
                    <a:alpha val="50000"/>
                  </a:srgbClr>
                </a:solidFill>
              </a:defRPr>
            </a:lvl1pPr>
          </a:lstStyle>
          <a:p>
            <a:r>
              <a:rPr lang="zh-CN" altLang="en-US" dirty="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</a:rPr>
              <a:t>产品生产分为两大线，主线产品及子线产品，主线产品主要销售渠道为线上及线下，子线产品多为主线产品的衍生产品，供顾客多方位需求。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80E86E6-ECC9-6EDD-4021-04CB5D6DAB3B}"/>
              </a:ext>
            </a:extLst>
          </p:cNvPr>
          <p:cNvSpPr txBox="1"/>
          <p:nvPr/>
        </p:nvSpPr>
        <p:spPr>
          <a:xfrm>
            <a:off x="6948268" y="3149493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193155"/>
                </a:solidFill>
                <a:latin typeface="+mj-ea"/>
                <a:ea typeface="+mj-ea"/>
              </a:rPr>
              <a:t>产品趋势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C1AE882-B4F6-0604-E756-A956A29DFE86}"/>
              </a:ext>
            </a:extLst>
          </p:cNvPr>
          <p:cNvSpPr txBox="1"/>
          <p:nvPr/>
        </p:nvSpPr>
        <p:spPr>
          <a:xfrm>
            <a:off x="5233221" y="1059483"/>
            <a:ext cx="170453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dist">
              <a:defRPr sz="20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发展趋势</a:t>
            </a:r>
          </a:p>
        </p:txBody>
      </p:sp>
    </p:spTree>
    <p:extLst>
      <p:ext uri="{BB962C8B-B14F-4D97-AF65-F5344CB8AC3E}">
        <p14:creationId xmlns:p14="http://schemas.microsoft.com/office/powerpoint/2010/main" val="1394348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F1AE660-A46C-E980-0122-DC264B146B8F}"/>
              </a:ext>
            </a:extLst>
          </p:cNvPr>
          <p:cNvSpPr txBox="1"/>
          <p:nvPr/>
        </p:nvSpPr>
        <p:spPr>
          <a:xfrm>
            <a:off x="4776346" y="306978"/>
            <a:ext cx="2639309" cy="6862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营销策略</a:t>
            </a:r>
          </a:p>
        </p:txBody>
      </p:sp>
      <p:pic>
        <p:nvPicPr>
          <p:cNvPr id="11" name="图片 10" descr="城市街道与高楼大厦&#10;&#10;描述已自动生成">
            <a:extLst>
              <a:ext uri="{FF2B5EF4-FFF2-40B4-BE49-F238E27FC236}">
                <a16:creationId xmlns:a16="http://schemas.microsoft.com/office/drawing/2014/main" id="{04AFBF1F-F0E5-944E-34C0-DE83C52BA4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59000"/>
                    </a14:imgEffect>
                    <a14:imgEffect>
                      <a14:brightnessContrast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913" y="4693920"/>
            <a:ext cx="11306175" cy="185710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30488EB-C7F0-47B9-05F6-83BD78780412}"/>
              </a:ext>
            </a:extLst>
          </p:cNvPr>
          <p:cNvSpPr/>
          <p:nvPr/>
        </p:nvSpPr>
        <p:spPr>
          <a:xfrm>
            <a:off x="9574988" y="4363248"/>
            <a:ext cx="583379" cy="583379"/>
          </a:xfrm>
          <a:prstGeom prst="rect">
            <a:avLst/>
          </a:prstGeom>
          <a:solidFill>
            <a:srgbClr val="A230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推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E753995-1A18-BAE5-4C32-E9C78F5B50FE}"/>
              </a:ext>
            </a:extLst>
          </p:cNvPr>
          <p:cNvSpPr/>
          <p:nvPr/>
        </p:nvSpPr>
        <p:spPr>
          <a:xfrm rot="2700000">
            <a:off x="9561627" y="4349887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A34820B-7A85-E460-749B-629E9BF46288}"/>
              </a:ext>
            </a:extLst>
          </p:cNvPr>
          <p:cNvSpPr/>
          <p:nvPr/>
        </p:nvSpPr>
        <p:spPr>
          <a:xfrm>
            <a:off x="10894398" y="4363247"/>
            <a:ext cx="583379" cy="583379"/>
          </a:xfrm>
          <a:prstGeom prst="rect">
            <a:avLst/>
          </a:prstGeom>
          <a:solidFill>
            <a:srgbClr val="A230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广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BD67A76-FFD3-45A0-82DA-B58B14C6F0B9}"/>
              </a:ext>
            </a:extLst>
          </p:cNvPr>
          <p:cNvSpPr/>
          <p:nvPr/>
        </p:nvSpPr>
        <p:spPr>
          <a:xfrm rot="2700000">
            <a:off x="10881037" y="4349886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1C40CC5-BD70-D25F-6ECB-201C9694E261}"/>
              </a:ext>
            </a:extLst>
          </p:cNvPr>
          <p:cNvSpPr txBox="1"/>
          <p:nvPr/>
        </p:nvSpPr>
        <p:spPr>
          <a:xfrm>
            <a:off x="7850773" y="1828552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193155"/>
                </a:solidFill>
                <a:latin typeface="+mj-ea"/>
                <a:ea typeface="+mj-ea"/>
              </a:rPr>
              <a:t>线上推广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5B098A0-A154-C225-8EF2-0184217C50BF}"/>
              </a:ext>
            </a:extLst>
          </p:cNvPr>
          <p:cNvSpPr txBox="1"/>
          <p:nvPr/>
        </p:nvSpPr>
        <p:spPr>
          <a:xfrm>
            <a:off x="5896181" y="1828552"/>
            <a:ext cx="1954592" cy="2865368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</a:defRPr>
            </a:lvl1pPr>
          </a:lstStyle>
          <a:p>
            <a:r>
              <a:rPr lang="zh-CN" altLang="en-US" dirty="0"/>
              <a:t>在如今网络飞速发展的时代，线上推广是必要的也是非常重要的一个环节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C178100-4CAA-C9BF-AB01-20606B7EB55F}"/>
              </a:ext>
            </a:extLst>
          </p:cNvPr>
          <p:cNvSpPr txBox="1"/>
          <p:nvPr/>
        </p:nvSpPr>
        <p:spPr>
          <a:xfrm>
            <a:off x="5070384" y="1789567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193155"/>
                </a:solidFill>
                <a:latin typeface="+mj-ea"/>
                <a:ea typeface="+mj-ea"/>
              </a:rPr>
              <a:t>线上推广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DC9773A-A3EF-76D7-4449-EF3EE1B390AF}"/>
              </a:ext>
            </a:extLst>
          </p:cNvPr>
          <p:cNvSpPr txBox="1"/>
          <p:nvPr/>
        </p:nvSpPr>
        <p:spPr>
          <a:xfrm>
            <a:off x="3115792" y="1789567"/>
            <a:ext cx="1954592" cy="2865368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</a:defRPr>
            </a:lvl1pPr>
          </a:lstStyle>
          <a:p>
            <a:r>
              <a:rPr lang="zh-CN" altLang="en-US" dirty="0"/>
              <a:t>线上推广带来的效益不容小觑，线上推广可通过网络直播带货、线上促销活动等方式投放营销推广。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5238045-7D0F-6B17-C305-715E47A1E598}"/>
              </a:ext>
            </a:extLst>
          </p:cNvPr>
          <p:cNvSpPr txBox="1"/>
          <p:nvPr/>
        </p:nvSpPr>
        <p:spPr>
          <a:xfrm>
            <a:off x="1954592" y="1789567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193155"/>
                </a:solidFill>
                <a:latin typeface="+mj-ea"/>
                <a:ea typeface="+mj-ea"/>
              </a:rPr>
              <a:t>线上推广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BC992F7-E20B-A03E-208F-D7CFFC59379B}"/>
              </a:ext>
            </a:extLst>
          </p:cNvPr>
          <p:cNvSpPr txBox="1"/>
          <p:nvPr/>
        </p:nvSpPr>
        <p:spPr>
          <a:xfrm>
            <a:off x="226790" y="1789567"/>
            <a:ext cx="1727801" cy="2865368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/>
                </a:solidFill>
                <a:latin typeface="江城知音体 400W" panose="020B0500000000000000" pitchFamily="34" charset="-122"/>
                <a:ea typeface="江城知音体 400W" panose="020B0500000000000000" pitchFamily="34" charset="-122"/>
              </a:defRPr>
            </a:lvl1pPr>
          </a:lstStyle>
          <a:p>
            <a:r>
              <a:rPr lang="zh-CN" altLang="en-US" dirty="0">
                <a:latin typeface="江城知音体 500W" panose="020B0500000000000000" pitchFamily="34" charset="-122"/>
                <a:ea typeface="江城知音体 500W" panose="020B0500000000000000" pitchFamily="34" charset="-122"/>
              </a:rPr>
              <a:t>在如今网络飞速发展的时代，线上推广是必要的也是非常重要的一个环节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07A6AFA-72A6-0B28-1465-AFF4416341E5}"/>
              </a:ext>
            </a:extLst>
          </p:cNvPr>
          <p:cNvCxnSpPr/>
          <p:nvPr/>
        </p:nvCxnSpPr>
        <p:spPr>
          <a:xfrm>
            <a:off x="2508590" y="1828552"/>
            <a:ext cx="0" cy="1251827"/>
          </a:xfrm>
          <a:prstGeom prst="line">
            <a:avLst/>
          </a:prstGeom>
          <a:ln w="50800" cap="rnd">
            <a:solidFill>
              <a:srgbClr val="19315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C5F33308-681D-2F28-F678-6F050EB6C6AF}"/>
              </a:ext>
            </a:extLst>
          </p:cNvPr>
          <p:cNvCxnSpPr/>
          <p:nvPr/>
        </p:nvCxnSpPr>
        <p:spPr>
          <a:xfrm>
            <a:off x="5624382" y="1828552"/>
            <a:ext cx="0" cy="1251827"/>
          </a:xfrm>
          <a:prstGeom prst="line">
            <a:avLst/>
          </a:prstGeom>
          <a:ln w="50800" cap="rnd">
            <a:solidFill>
              <a:srgbClr val="19315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78AEE3F-24BB-C19B-FA7F-32C18CF5FE6E}"/>
              </a:ext>
            </a:extLst>
          </p:cNvPr>
          <p:cNvCxnSpPr/>
          <p:nvPr/>
        </p:nvCxnSpPr>
        <p:spPr>
          <a:xfrm>
            <a:off x="8404771" y="1828552"/>
            <a:ext cx="0" cy="1251827"/>
          </a:xfrm>
          <a:prstGeom prst="line">
            <a:avLst/>
          </a:prstGeom>
          <a:ln w="50800" cap="rnd">
            <a:solidFill>
              <a:srgbClr val="19315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266EFFC8-E305-C0CA-7DF7-09C6598946DE}"/>
              </a:ext>
            </a:extLst>
          </p:cNvPr>
          <p:cNvSpPr txBox="1"/>
          <p:nvPr/>
        </p:nvSpPr>
        <p:spPr>
          <a:xfrm>
            <a:off x="10988866" y="1789567"/>
            <a:ext cx="553998" cy="144382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400" spc="300" dirty="0">
                <a:solidFill>
                  <a:srgbClr val="193155"/>
                </a:solidFill>
                <a:latin typeface="+mj-ea"/>
                <a:ea typeface="+mj-ea"/>
              </a:rPr>
              <a:t>线上推广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0C8FB69-2420-0D3C-E1BA-B11610C99F37}"/>
              </a:ext>
            </a:extLst>
          </p:cNvPr>
          <p:cNvSpPr txBox="1"/>
          <p:nvPr/>
        </p:nvSpPr>
        <p:spPr>
          <a:xfrm>
            <a:off x="9034274" y="1789567"/>
            <a:ext cx="1954592" cy="2433963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</a:defRPr>
            </a:lvl1pPr>
          </a:lstStyle>
          <a:p>
            <a:r>
              <a:rPr lang="zh-CN" altLang="en-US" dirty="0"/>
              <a:t>线上推广带来的效益不容小觑，线上推广可通过网络直播带货、线上促销活动等方式投放营销推广。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C3C87A9-6ACE-7C7D-7AA7-A8798CA27023}"/>
              </a:ext>
            </a:extLst>
          </p:cNvPr>
          <p:cNvCxnSpPr/>
          <p:nvPr/>
        </p:nvCxnSpPr>
        <p:spPr>
          <a:xfrm>
            <a:off x="11542864" y="1828552"/>
            <a:ext cx="0" cy="1251827"/>
          </a:xfrm>
          <a:prstGeom prst="line">
            <a:avLst/>
          </a:prstGeom>
          <a:ln w="50800" cap="rnd">
            <a:solidFill>
              <a:srgbClr val="19315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531C845D-5362-C25A-75AE-DF95E516CA62}"/>
              </a:ext>
            </a:extLst>
          </p:cNvPr>
          <p:cNvSpPr txBox="1"/>
          <p:nvPr/>
        </p:nvSpPr>
        <p:spPr>
          <a:xfrm>
            <a:off x="5233221" y="1059483"/>
            <a:ext cx="170453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dist">
              <a:defRPr sz="20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线上推广</a:t>
            </a:r>
          </a:p>
        </p:txBody>
      </p:sp>
    </p:spTree>
    <p:extLst>
      <p:ext uri="{BB962C8B-B14F-4D97-AF65-F5344CB8AC3E}">
        <p14:creationId xmlns:p14="http://schemas.microsoft.com/office/powerpoint/2010/main" val="3611647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071E60-E400-5C19-40F8-00504C007C66}"/>
              </a:ext>
            </a:extLst>
          </p:cNvPr>
          <p:cNvSpPr txBox="1"/>
          <p:nvPr/>
        </p:nvSpPr>
        <p:spPr>
          <a:xfrm>
            <a:off x="4776346" y="306978"/>
            <a:ext cx="2639309" cy="6862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dirty="0">
                <a:solidFill>
                  <a:srgbClr val="F4E6C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营销策略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B40A689-F9D5-E17A-4EB2-D3A0620DE82E}"/>
              </a:ext>
            </a:extLst>
          </p:cNvPr>
          <p:cNvSpPr/>
          <p:nvPr/>
        </p:nvSpPr>
        <p:spPr>
          <a:xfrm>
            <a:off x="579121" y="1215455"/>
            <a:ext cx="3498448" cy="4773865"/>
          </a:xfrm>
          <a:prstGeom prst="rect">
            <a:avLst/>
          </a:prstGeom>
          <a:solidFill>
            <a:srgbClr val="A23034"/>
          </a:solidFill>
          <a:ln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一群人走在人行道上&#10;&#10;描述已自动生成">
            <a:extLst>
              <a:ext uri="{FF2B5EF4-FFF2-40B4-BE49-F238E27FC236}">
                <a16:creationId xmlns:a16="http://schemas.microsoft.com/office/drawing/2014/main" id="{26FB7056-5043-2B94-D345-3306BC6BB2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913" y="1397960"/>
            <a:ext cx="2895039" cy="443858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2E8A0605-06DA-2542-A351-C1914698FF3D}"/>
              </a:ext>
            </a:extLst>
          </p:cNvPr>
          <p:cNvSpPr/>
          <p:nvPr/>
        </p:nvSpPr>
        <p:spPr>
          <a:xfrm>
            <a:off x="3725381" y="2530831"/>
            <a:ext cx="583379" cy="583379"/>
          </a:xfrm>
          <a:prstGeom prst="rect">
            <a:avLst/>
          </a:prstGeom>
          <a:solidFill>
            <a:srgbClr val="193155"/>
          </a:solidFill>
          <a:ln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线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99B1A79-9004-FC2C-EBB6-8DBA66B4A078}"/>
              </a:ext>
            </a:extLst>
          </p:cNvPr>
          <p:cNvSpPr/>
          <p:nvPr/>
        </p:nvSpPr>
        <p:spPr>
          <a:xfrm rot="2700000">
            <a:off x="3712020" y="2517470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D5E0926-2617-C51F-B6F1-5583AFE1F958}"/>
              </a:ext>
            </a:extLst>
          </p:cNvPr>
          <p:cNvSpPr/>
          <p:nvPr/>
        </p:nvSpPr>
        <p:spPr>
          <a:xfrm>
            <a:off x="3725381" y="3617436"/>
            <a:ext cx="583379" cy="583379"/>
          </a:xfrm>
          <a:prstGeom prst="rect">
            <a:avLst/>
          </a:prstGeom>
          <a:solidFill>
            <a:srgbClr val="193155"/>
          </a:solidFill>
          <a:ln>
            <a:solidFill>
              <a:srgbClr val="E2C8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4E6C5"/>
                </a:solidFill>
                <a:latin typeface="+mj-ea"/>
                <a:ea typeface="+mj-ea"/>
              </a:rPr>
              <a:t>下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175BB8E-7E40-7E0F-FADD-949A6EF25122}"/>
              </a:ext>
            </a:extLst>
          </p:cNvPr>
          <p:cNvSpPr/>
          <p:nvPr/>
        </p:nvSpPr>
        <p:spPr>
          <a:xfrm rot="2700000">
            <a:off x="3712020" y="3604075"/>
            <a:ext cx="610100" cy="610100"/>
          </a:xfrm>
          <a:prstGeom prst="rect">
            <a:avLst/>
          </a:prstGeom>
          <a:noFill/>
          <a:ln w="22225">
            <a:solidFill>
              <a:srgbClr val="F4E6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1CC3BB3-5251-29E8-91F3-DA515BCA9822}"/>
              </a:ext>
            </a:extLst>
          </p:cNvPr>
          <p:cNvSpPr txBox="1"/>
          <p:nvPr/>
        </p:nvSpPr>
        <p:spPr>
          <a:xfrm>
            <a:off x="4776345" y="2154324"/>
            <a:ext cx="6836533" cy="15533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线下实体店受电商崛起的影响，线下客流量在前期逐年减少的情况下近期稳步回调；线下实体店与线上的区别在于送货到家及优惠折扣力度，我们将线下门店折扣力度加大，同时增加各种充值活动，吸引新老顾客，同时支持门店销售快递送货到家；针对我们的线上线下品牌要做到折扣统一。                               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F85B9E3-5324-576E-4AC2-934DF53F8A8D}"/>
              </a:ext>
            </a:extLst>
          </p:cNvPr>
          <p:cNvSpPr txBox="1"/>
          <p:nvPr/>
        </p:nvSpPr>
        <p:spPr>
          <a:xfrm>
            <a:off x="4776346" y="1701073"/>
            <a:ext cx="2070502" cy="4938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rgbClr val="19315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线下推广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FD16E94-8566-1278-969B-9BB26294C8B9}"/>
              </a:ext>
            </a:extLst>
          </p:cNvPr>
          <p:cNvSpPr txBox="1"/>
          <p:nvPr/>
        </p:nvSpPr>
        <p:spPr>
          <a:xfrm>
            <a:off x="4776345" y="4380258"/>
            <a:ext cx="6836533" cy="14960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rgbClr val="19315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线下实体店受电商崛起的影响，线下客流量在前期逐年减少的情况下近期稳步回调；线下实体店与线上的区别在于送货到家及优惠折扣力度，我们将线下门店折扣力度加大，同时增加各种充值活动，吸引新老顾客，同时支持门店销售快递送货到家；针对我们的线上线下品牌要做到折扣统一。                               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D0A8633-3B93-50DE-496E-61DDE90C7B2C}"/>
              </a:ext>
            </a:extLst>
          </p:cNvPr>
          <p:cNvSpPr txBox="1"/>
          <p:nvPr/>
        </p:nvSpPr>
        <p:spPr>
          <a:xfrm>
            <a:off x="4776346" y="3927007"/>
            <a:ext cx="2070502" cy="4938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rgbClr val="193155"/>
                </a:solidFill>
                <a:latin typeface="素材集市社会体" panose="02010600010101010101" pitchFamily="2" charset="-122"/>
                <a:ea typeface="素材集市社会体" panose="02010600010101010101" pitchFamily="2" charset="-122"/>
                <a:cs typeface="Gen Jyuu Gothic Medium" panose="020B0402020203020207" pitchFamily="34" charset="-128"/>
              </a:rPr>
              <a:t>线下推广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16B7B4-9FE9-CD82-06F6-0E3E42DB0E1D}"/>
              </a:ext>
            </a:extLst>
          </p:cNvPr>
          <p:cNvSpPr txBox="1"/>
          <p:nvPr/>
        </p:nvSpPr>
        <p:spPr>
          <a:xfrm>
            <a:off x="5233221" y="1059483"/>
            <a:ext cx="170453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dist">
              <a:defRPr sz="2000">
                <a:solidFill>
                  <a:srgbClr val="F4E6C5"/>
                </a:solidFill>
                <a:latin typeface="江城知音体 500W" panose="020B0500000000000000" pitchFamily="34" charset="-122"/>
                <a:ea typeface="江城知音体 500W" panose="020B0500000000000000" pitchFamily="34" charset="-122"/>
                <a:cs typeface="Gen Jyuu Gothic Medium" panose="020B0402020203020207" pitchFamily="34" charset="-128"/>
              </a:defRPr>
            </a:lvl1pPr>
          </a:lstStyle>
          <a:p>
            <a:r>
              <a:rPr lang="zh-CN" altLang="en-US" dirty="0"/>
              <a:t>线下推广</a:t>
            </a:r>
          </a:p>
        </p:txBody>
      </p:sp>
    </p:spTree>
    <p:extLst>
      <p:ext uri="{BB962C8B-B14F-4D97-AF65-F5344CB8AC3E}">
        <p14:creationId xmlns:p14="http://schemas.microsoft.com/office/powerpoint/2010/main" val="751296166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93155"/>
      </a:accent1>
      <a:accent2>
        <a:srgbClr val="A23034"/>
      </a:accent2>
      <a:accent3>
        <a:srgbClr val="E2C8A5"/>
      </a:accent3>
      <a:accent4>
        <a:srgbClr val="F4E6C5"/>
      </a:accent4>
      <a:accent5>
        <a:srgbClr val="DBBF9E"/>
      </a:accent5>
      <a:accent6>
        <a:srgbClr val="BD4E4D"/>
      </a:accent6>
      <a:hlink>
        <a:srgbClr val="0563C1"/>
      </a:hlink>
      <a:folHlink>
        <a:srgbClr val="954F72"/>
      </a:folHlink>
    </a:clrScheme>
    <a:fontScheme name="自定义 2">
      <a:majorFont>
        <a:latin typeface="素材集市社会体"/>
        <a:ea typeface="素材集市社会体"/>
        <a:cs typeface=""/>
      </a:majorFont>
      <a:minorFont>
        <a:latin typeface="江城知音体 500W"/>
        <a:ea typeface="江城知音体 500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3358</TotalTime>
  <Words>1200</Words>
  <Application>Microsoft Office PowerPoint</Application>
  <PresentationFormat>宽屏</PresentationFormat>
  <Paragraphs>162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汉仪雅酷黑 45W</vt:lpstr>
      <vt:lpstr>江城知音体 500W</vt:lpstr>
      <vt:lpstr>OPPOSans H</vt:lpstr>
      <vt:lpstr>素材集市社会体</vt:lpstr>
      <vt:lpstr>Arial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红蓝色复古风工作汇报ppt模板</dc:title>
  <dc:creator>Wning</dc:creator>
  <cp:keywords>P界达人</cp:keywords>
  <dc:description>www.51pptmoban.com</dc:description>
  <cp:lastModifiedBy>Win user</cp:lastModifiedBy>
  <cp:revision>146</cp:revision>
  <dcterms:created xsi:type="dcterms:W3CDTF">2022-06-04T03:08:31Z</dcterms:created>
  <dcterms:modified xsi:type="dcterms:W3CDTF">2022-08-04T08:57:40Z</dcterms:modified>
</cp:coreProperties>
</file>