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1" r:id="rId4"/>
    <p:sldId id="263" r:id="rId5"/>
    <p:sldId id="264" r:id="rId6"/>
    <p:sldId id="26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6">
          <p15:clr>
            <a:srgbClr val="A4A3A4"/>
          </p15:clr>
        </p15:guide>
        <p15:guide id="2" pos="7401">
          <p15:clr>
            <a:srgbClr val="A4A3A4"/>
          </p15:clr>
        </p15:guide>
        <p15:guide id="3" orient="horz" pos="478">
          <p15:clr>
            <a:srgbClr val="A4A3A4"/>
          </p15:clr>
        </p15:guide>
        <p15:guide id="4" orient="horz" pos="477">
          <p15:clr>
            <a:srgbClr val="A4A3A4"/>
          </p15:clr>
        </p15:guide>
        <p15:guide id="5" orient="horz" pos="3982">
          <p15:clr>
            <a:srgbClr val="A4A3A4"/>
          </p15:clr>
        </p15:guide>
        <p15:guide id="6" orient="horz" pos="37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F3EEED"/>
    <a:srgbClr val="F9F4F2"/>
    <a:srgbClr val="C1151B"/>
    <a:srgbClr val="2E2E2E"/>
    <a:srgbClr val="C5C0BA"/>
    <a:srgbClr val="E4E0DD"/>
    <a:srgbClr val="767171"/>
    <a:srgbClr val="EF8989"/>
    <a:srgbClr val="FFC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144" y="480"/>
      </p:cViewPr>
      <p:guideLst>
        <p:guide pos="316"/>
        <p:guide pos="7401"/>
        <p:guide orient="horz" pos="478"/>
        <p:guide orient="horz" pos="477"/>
        <p:guide orient="horz" pos="3982"/>
        <p:guide orient="horz" pos="37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BE239-AE53-475F-B1BF-E7FE98ADC49F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133FE-2A84-466C-B42C-0C2379005C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44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133FE-2A84-466C-B42C-0C2379005C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133FE-2A84-466C-B42C-0C2379005C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09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133FE-2A84-466C-B42C-0C2379005C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42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133FE-2A84-466C-B42C-0C2379005C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69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133FE-2A84-466C-B42C-0C2379005C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99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133FE-2A84-466C-B42C-0C2379005C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415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穿白色衣服的窗帘&#10;&#10;中度可信度描述已自动生成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5399" y="0"/>
            <a:ext cx="3198497" cy="6858000"/>
          </a:xfrm>
          <a:custGeom>
            <a:avLst/>
            <a:gdLst>
              <a:gd name="connsiteX0" fmla="*/ 0 w 3198497"/>
              <a:gd name="connsiteY0" fmla="*/ 0 h 6858000"/>
              <a:gd name="connsiteX1" fmla="*/ 3198497 w 3198497"/>
              <a:gd name="connsiteY1" fmla="*/ 0 h 6858000"/>
              <a:gd name="connsiteX2" fmla="*/ 3198497 w 3198497"/>
              <a:gd name="connsiteY2" fmla="*/ 6858000 h 6858000"/>
              <a:gd name="connsiteX3" fmla="*/ 0 w 319849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8497" h="6858000">
                <a:moveTo>
                  <a:pt x="0" y="0"/>
                </a:moveTo>
                <a:lnTo>
                  <a:pt x="3198497" y="0"/>
                </a:lnTo>
                <a:lnTo>
                  <a:pt x="31984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0" name="组合 29"/>
          <p:cNvGrpSpPr/>
          <p:nvPr/>
        </p:nvGrpSpPr>
        <p:grpSpPr>
          <a:xfrm>
            <a:off x="0" y="558800"/>
            <a:ext cx="12192000" cy="6299200"/>
            <a:chOff x="0" y="558800"/>
            <a:chExt cx="12192000" cy="6299200"/>
          </a:xfrm>
        </p:grpSpPr>
        <p:pic>
          <p:nvPicPr>
            <p:cNvPr id="28" name="图片 27" descr="白色的沙发&#10;&#10;中度可信度描述已自动生成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9453"/>
            <a:stretch>
              <a:fillRect/>
            </a:stretch>
          </p:blipFill>
          <p:spPr>
            <a:xfrm>
              <a:off x="0" y="4446661"/>
              <a:ext cx="12192000" cy="2411339"/>
            </a:xfrm>
            <a:custGeom>
              <a:avLst/>
              <a:gdLst>
                <a:gd name="connsiteX0" fmla="*/ 0 w 12192000"/>
                <a:gd name="connsiteY0" fmla="*/ 0 h 2411339"/>
                <a:gd name="connsiteX1" fmla="*/ 12192000 w 12192000"/>
                <a:gd name="connsiteY1" fmla="*/ 0 h 2411339"/>
                <a:gd name="connsiteX2" fmla="*/ 12192000 w 12192000"/>
                <a:gd name="connsiteY2" fmla="*/ 2411339 h 2411339"/>
                <a:gd name="connsiteX3" fmla="*/ 0 w 12192000"/>
                <a:gd name="connsiteY3" fmla="*/ 2411339 h 241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411339">
                  <a:moveTo>
                    <a:pt x="0" y="0"/>
                  </a:moveTo>
                  <a:lnTo>
                    <a:pt x="12192000" y="0"/>
                  </a:lnTo>
                  <a:lnTo>
                    <a:pt x="12192000" y="2411339"/>
                  </a:lnTo>
                  <a:lnTo>
                    <a:pt x="0" y="2411339"/>
                  </a:ln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676" b="22379"/>
            <a:stretch>
              <a:fillRect/>
            </a:stretch>
          </p:blipFill>
          <p:spPr>
            <a:xfrm>
              <a:off x="1" y="558800"/>
              <a:ext cx="11000819" cy="6299200"/>
            </a:xfrm>
            <a:custGeom>
              <a:avLst/>
              <a:gdLst>
                <a:gd name="connsiteX0" fmla="*/ 0 w 11000819"/>
                <a:gd name="connsiteY0" fmla="*/ 0 h 6299200"/>
                <a:gd name="connsiteX1" fmla="*/ 11000819 w 11000819"/>
                <a:gd name="connsiteY1" fmla="*/ 0 h 6299200"/>
                <a:gd name="connsiteX2" fmla="*/ 11000819 w 11000819"/>
                <a:gd name="connsiteY2" fmla="*/ 6299200 h 6299200"/>
                <a:gd name="connsiteX3" fmla="*/ 0 w 11000819"/>
                <a:gd name="connsiteY3" fmla="*/ 6299200 h 629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00819" h="6299200">
                  <a:moveTo>
                    <a:pt x="0" y="0"/>
                  </a:moveTo>
                  <a:lnTo>
                    <a:pt x="11000819" y="0"/>
                  </a:lnTo>
                  <a:lnTo>
                    <a:pt x="11000819" y="6299200"/>
                  </a:lnTo>
                  <a:lnTo>
                    <a:pt x="0" y="6299200"/>
                  </a:lnTo>
                  <a:close/>
                </a:path>
              </a:pathLst>
            </a:custGeom>
          </p:spPr>
        </p:pic>
      </p:grpSp>
      <p:sp>
        <p:nvSpPr>
          <p:cNvPr id="31" name="文本框 30"/>
          <p:cNvSpPr txBox="1"/>
          <p:nvPr/>
        </p:nvSpPr>
        <p:spPr>
          <a:xfrm>
            <a:off x="3876675" y="434411"/>
            <a:ext cx="443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C1151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微软雅黑" panose="020B0503020204020204" pitchFamily="34" charset="-122"/>
              </a:rPr>
              <a:t>为爱筑家</a:t>
            </a:r>
          </a:p>
        </p:txBody>
      </p:sp>
      <p:pic>
        <p:nvPicPr>
          <p:cNvPr id="37" name="图片 36" descr="穿白色衣服的窗帘&#10;&#10;中度可信度描述已自动生成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004301" y="-12700"/>
            <a:ext cx="3198497" cy="6858000"/>
          </a:xfrm>
          <a:custGeom>
            <a:avLst/>
            <a:gdLst>
              <a:gd name="connsiteX0" fmla="*/ 0 w 3198497"/>
              <a:gd name="connsiteY0" fmla="*/ 0 h 6858000"/>
              <a:gd name="connsiteX1" fmla="*/ 3198497 w 3198497"/>
              <a:gd name="connsiteY1" fmla="*/ 0 h 6858000"/>
              <a:gd name="connsiteX2" fmla="*/ 3198497 w 3198497"/>
              <a:gd name="connsiteY2" fmla="*/ 6858000 h 6858000"/>
              <a:gd name="connsiteX3" fmla="*/ 0 w 319849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8497" h="6858000">
                <a:moveTo>
                  <a:pt x="0" y="0"/>
                </a:moveTo>
                <a:lnTo>
                  <a:pt x="3198497" y="0"/>
                </a:lnTo>
                <a:lnTo>
                  <a:pt x="31984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5" name="图片 44" descr="亮着灯的高塔&#10;&#10;中度可信度描述已自动生成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839" r="66241"/>
          <a:stretch>
            <a:fillRect/>
          </a:stretch>
        </p:blipFill>
        <p:spPr>
          <a:xfrm>
            <a:off x="2538541" y="-843668"/>
            <a:ext cx="979045" cy="2411339"/>
          </a:xfrm>
          <a:prstGeom prst="rect">
            <a:avLst/>
          </a:prstGeom>
        </p:spPr>
      </p:pic>
      <p:pic>
        <p:nvPicPr>
          <p:cNvPr id="46" name="图片 45" descr="亮着灯的高塔&#10;&#10;中度可信度描述已自动生成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839" r="66241"/>
          <a:stretch>
            <a:fillRect/>
          </a:stretch>
        </p:blipFill>
        <p:spPr>
          <a:xfrm>
            <a:off x="8658459" y="-856895"/>
            <a:ext cx="979045" cy="2411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62329" y="1611040"/>
            <a:ext cx="1924629" cy="569492"/>
            <a:chOff x="1715067" y="1212794"/>
            <a:chExt cx="8883160" cy="2628498"/>
          </a:xfrm>
        </p:grpSpPr>
        <p:grpSp>
          <p:nvGrpSpPr>
            <p:cNvPr id="3" name="组合 2"/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21" name="任意多边形: 形状 20"/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7" name="TextBox 72"/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9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TextBox 76"/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4100" y="0"/>
            <a:ext cx="11163264" cy="6858000"/>
          </a:xfrm>
          <a:custGeom>
            <a:avLst/>
            <a:gdLst>
              <a:gd name="connsiteX0" fmla="*/ 0 w 11163264"/>
              <a:gd name="connsiteY0" fmla="*/ 0 h 6858000"/>
              <a:gd name="connsiteX1" fmla="*/ 11163264 w 11163264"/>
              <a:gd name="connsiteY1" fmla="*/ 0 h 6858000"/>
              <a:gd name="connsiteX2" fmla="*/ 11163264 w 11163264"/>
              <a:gd name="connsiteY2" fmla="*/ 6858000 h 6858000"/>
              <a:gd name="connsiteX3" fmla="*/ 0 w 1116326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63264" h="6858000">
                <a:moveTo>
                  <a:pt x="0" y="0"/>
                </a:moveTo>
                <a:lnTo>
                  <a:pt x="11163264" y="0"/>
                </a:lnTo>
                <a:lnTo>
                  <a:pt x="1116326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-28965" y="-52546"/>
            <a:ext cx="12259168" cy="6895782"/>
          </a:xfrm>
          <a:prstGeom prst="rect">
            <a:avLst/>
          </a:prstGeom>
          <a:gradFill flip="none" rotWithShape="1">
            <a:gsLst>
              <a:gs pos="60000">
                <a:srgbClr val="C5C0BA">
                  <a:alpha val="10000"/>
                </a:srgbClr>
              </a:gs>
              <a:gs pos="45000">
                <a:srgbClr val="F3EEED">
                  <a:alpha val="72000"/>
                </a:srgbClr>
              </a:gs>
              <a:gs pos="0">
                <a:srgbClr val="F3EEED"/>
              </a:gs>
              <a:gs pos="100000">
                <a:srgbClr val="C5C0BA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211450" y="286126"/>
            <a:ext cx="2522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C1151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微软雅黑" panose="020B0503020204020204" pitchFamily="34" charset="-122"/>
              </a:rPr>
              <a:t>核心竞争力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10188220" y="380155"/>
            <a:ext cx="1340730" cy="396718"/>
            <a:chOff x="1715067" y="1212794"/>
            <a:chExt cx="8883160" cy="2628498"/>
          </a:xfrm>
        </p:grpSpPr>
        <p:grpSp>
          <p:nvGrpSpPr>
            <p:cNvPr id="95" name="组合 94"/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6" name="TextBox 72"/>
            <p:cNvSpPr txBox="1"/>
            <p:nvPr>
              <p:custDataLst>
                <p:tags r:id="rId2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9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7" name="TextBox 76"/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9" name="矩形: 圆角 98"/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83" name="house-black-silhouette-without-door_20176"/>
          <p:cNvSpPr/>
          <p:nvPr/>
        </p:nvSpPr>
        <p:spPr>
          <a:xfrm>
            <a:off x="713789" y="344450"/>
            <a:ext cx="431029" cy="414121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455930" y="1080770"/>
            <a:ext cx="5391150" cy="1762125"/>
          </a:xfrm>
          <a:prstGeom prst="roundRect">
            <a:avLst>
              <a:gd name="adj" fmla="val 4449"/>
            </a:avLst>
          </a:prstGeom>
          <a:solidFill>
            <a:srgbClr val="F7F7F7"/>
          </a:solidFill>
          <a:ln w="34925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矩形: 圆顶角 16"/>
          <p:cNvSpPr/>
          <p:nvPr/>
        </p:nvSpPr>
        <p:spPr>
          <a:xfrm rot="10800000">
            <a:off x="498475" y="1182370"/>
            <a:ext cx="5305425" cy="1583690"/>
          </a:xfrm>
          <a:prstGeom prst="round2SameRect">
            <a:avLst>
              <a:gd name="adj1" fmla="val 5494"/>
              <a:gd name="adj2" fmla="val 0"/>
            </a:avLst>
          </a:prstGeom>
          <a:noFill/>
          <a:ln w="12700" cap="flat" cmpd="sng" algn="ctr">
            <a:solidFill>
              <a:srgbClr val="9D111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矩形: 圆顶角 19"/>
          <p:cNvSpPr/>
          <p:nvPr/>
        </p:nvSpPr>
        <p:spPr>
          <a:xfrm>
            <a:off x="498475" y="1124585"/>
            <a:ext cx="5305425" cy="584200"/>
          </a:xfrm>
          <a:prstGeom prst="round2SameRect">
            <a:avLst>
              <a:gd name="adj1" fmla="val 9874"/>
              <a:gd name="adj2" fmla="val 0"/>
            </a:avLst>
          </a:prstGeom>
          <a:solidFill>
            <a:srgbClr val="C115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4710" y="2790190"/>
            <a:ext cx="5391150" cy="1769745"/>
            <a:chOff x="5655397" y="2428874"/>
            <a:chExt cx="5390935" cy="1769966"/>
          </a:xfrm>
        </p:grpSpPr>
        <p:sp>
          <p:nvSpPr>
            <p:cNvPr id="26" name="矩形: 圆角 25"/>
            <p:cNvSpPr/>
            <p:nvPr/>
          </p:nvSpPr>
          <p:spPr>
            <a:xfrm>
              <a:off x="5655397" y="2428874"/>
              <a:ext cx="5390935" cy="1769966"/>
            </a:xfrm>
            <a:prstGeom prst="roundRect">
              <a:avLst>
                <a:gd name="adj" fmla="val 4449"/>
              </a:avLst>
            </a:prstGeom>
            <a:solidFill>
              <a:srgbClr val="F7F7F7"/>
            </a:solidFill>
            <a:ln w="34925" cap="flat" cmpd="sng" algn="ctr">
              <a:noFill/>
              <a:prstDash val="solid"/>
              <a:miter lim="800000"/>
            </a:ln>
            <a:effectLst>
              <a:outerShdw blurRad="304800" dist="127000" dir="13500000" algn="br" rotWithShape="0">
                <a:schemeClr val="tx1">
                  <a:alpha val="3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8" name="矩形: 圆顶角 27"/>
            <p:cNvSpPr/>
            <p:nvPr/>
          </p:nvSpPr>
          <p:spPr>
            <a:xfrm rot="10800000">
              <a:off x="5698101" y="2493622"/>
              <a:ext cx="5305526" cy="1671558"/>
            </a:xfrm>
            <a:prstGeom prst="round2SameRect">
              <a:avLst>
                <a:gd name="adj1" fmla="val 5494"/>
                <a:gd name="adj2" fmla="val 0"/>
              </a:avLst>
            </a:prstGeom>
            <a:noFill/>
            <a:ln w="12700" cap="flat" cmpd="sng" algn="ctr">
              <a:solidFill>
                <a:schemeClr val="bg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矩形: 圆顶角 29"/>
            <p:cNvSpPr/>
            <p:nvPr/>
          </p:nvSpPr>
          <p:spPr>
            <a:xfrm>
              <a:off x="5698102" y="2477781"/>
              <a:ext cx="5305526" cy="584506"/>
            </a:xfrm>
            <a:prstGeom prst="round2SameRect">
              <a:avLst>
                <a:gd name="adj1" fmla="val 9874"/>
                <a:gd name="adj2" fmla="val 0"/>
              </a:avLst>
            </a:prstGeom>
            <a:solidFill>
              <a:schemeClr val="bg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4" name="矩形: 圆角 33"/>
          <p:cNvSpPr/>
          <p:nvPr/>
        </p:nvSpPr>
        <p:spPr>
          <a:xfrm>
            <a:off x="455930" y="4559935"/>
            <a:ext cx="5391150" cy="1762125"/>
          </a:xfrm>
          <a:prstGeom prst="roundRect">
            <a:avLst>
              <a:gd name="adj" fmla="val 4449"/>
            </a:avLst>
          </a:prstGeom>
          <a:solidFill>
            <a:srgbClr val="F7F7F7"/>
          </a:solidFill>
          <a:ln w="34925" cap="flat" cmpd="sng" algn="ctr">
            <a:noFill/>
            <a:prstDash val="solid"/>
            <a:miter lim="800000"/>
          </a:ln>
          <a:effectLst>
            <a:outerShdw blurRad="304800" dist="127000" dir="18900000" algn="br" rotWithShape="0">
              <a:schemeClr val="tx1">
                <a:alpha val="34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5" name="矩形: 圆顶角 34"/>
          <p:cNvSpPr/>
          <p:nvPr/>
        </p:nvSpPr>
        <p:spPr>
          <a:xfrm rot="10800000">
            <a:off x="498475" y="5193665"/>
            <a:ext cx="5305425" cy="1033780"/>
          </a:xfrm>
          <a:prstGeom prst="round2SameRect">
            <a:avLst>
              <a:gd name="adj1" fmla="val 5494"/>
              <a:gd name="adj2" fmla="val 0"/>
            </a:avLst>
          </a:prstGeom>
          <a:noFill/>
          <a:ln w="12700" cap="flat" cmpd="sng" algn="ctr">
            <a:solidFill>
              <a:srgbClr val="C1151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6" name="矩形: 圆顶角 35"/>
          <p:cNvSpPr/>
          <p:nvPr/>
        </p:nvSpPr>
        <p:spPr>
          <a:xfrm>
            <a:off x="498475" y="4608830"/>
            <a:ext cx="5305425" cy="584200"/>
          </a:xfrm>
          <a:prstGeom prst="round2SameRect">
            <a:avLst>
              <a:gd name="adj1" fmla="val 9874"/>
              <a:gd name="adj2" fmla="val 0"/>
            </a:avLst>
          </a:prstGeom>
          <a:solidFill>
            <a:srgbClr val="C1151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3720" y="1172845"/>
            <a:ext cx="2787650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思源宋体 CN Medium" panose="02020500000000000000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个性化专业设计</a:t>
            </a:r>
          </a:p>
        </p:txBody>
      </p:sp>
      <p:sp>
        <p:nvSpPr>
          <p:cNvPr id="56" name="矩形 55"/>
          <p:cNvSpPr/>
          <p:nvPr/>
        </p:nvSpPr>
        <p:spPr>
          <a:xfrm>
            <a:off x="960755" y="2872105"/>
            <a:ext cx="204406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优质化服务</a:t>
            </a:r>
          </a:p>
        </p:txBody>
      </p:sp>
      <p:sp>
        <p:nvSpPr>
          <p:cNvPr id="62" name="矩形 61"/>
          <p:cNvSpPr/>
          <p:nvPr/>
        </p:nvSpPr>
        <p:spPr>
          <a:xfrm>
            <a:off x="541655" y="4643755"/>
            <a:ext cx="241617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451610"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高标准化技术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502920" y="1778635"/>
            <a:ext cx="394398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严格按客户要求的风格执行</a:t>
            </a:r>
            <a:endParaRPr lang="en-US" altLang="zh-CN" dirty="0">
              <a:latin typeface="微软雅黑" panose="020B0503020204020204" pitchFamily="34" charset="-122"/>
              <a:ea typeface="思源宋体 CN Medium" panose="02020500000000000000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合理化的利用设计空间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927735" y="3481070"/>
            <a:ext cx="394398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电话访问客户，并做记录</a:t>
            </a:r>
            <a:endParaRPr lang="en-US" altLang="zh-CN" dirty="0">
              <a:latin typeface="微软雅黑" panose="020B0503020204020204" pitchFamily="34" charset="-122"/>
              <a:ea typeface="思源宋体 CN Medium" panose="02020500000000000000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保修期内，电话回访客户多次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516890" y="5250815"/>
            <a:ext cx="458216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聘请老师傅，装修工艺娴熟</a:t>
            </a:r>
            <a:endParaRPr lang="en-US" altLang="zh-CN" dirty="0">
              <a:latin typeface="微软雅黑" panose="020B0503020204020204" pitchFamily="34" charset="-122"/>
              <a:ea typeface="思源宋体 CN Medium" panose="02020500000000000000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强大的</a:t>
            </a:r>
            <a:r>
              <a:rPr lang="zh-CN" altLang="en-US" dirty="0">
                <a:latin typeface="微软雅黑" panose="020B0503020204020204" pitchFamily="34" charset="-122"/>
                <a:ea typeface="思源宋体 CN Medium" panose="02020500000000000000"/>
                <a:cs typeface="+mn-ea"/>
                <a:sym typeface="微软雅黑" panose="020B0503020204020204" pitchFamily="34" charset="-122"/>
              </a:rPr>
              <a:t>公司施工管理队伍，严把质量关</a:t>
            </a:r>
          </a:p>
        </p:txBody>
      </p:sp>
      <p:sp>
        <p:nvSpPr>
          <p:cNvPr id="5" name="iconfont-11442-2729551"/>
          <p:cNvSpPr/>
          <p:nvPr/>
        </p:nvSpPr>
        <p:spPr>
          <a:xfrm>
            <a:off x="5201587" y="3495113"/>
            <a:ext cx="801583" cy="895804"/>
          </a:xfrm>
          <a:custGeom>
            <a:avLst/>
            <a:gdLst>
              <a:gd name="T0" fmla="*/ 4715 w 11910"/>
              <a:gd name="T1" fmla="*/ 12964 h 13310"/>
              <a:gd name="T2" fmla="*/ 5571 w 11910"/>
              <a:gd name="T3" fmla="*/ 13250 h 13310"/>
              <a:gd name="T4" fmla="*/ 6031 w 11910"/>
              <a:gd name="T5" fmla="*/ 13306 h 13310"/>
              <a:gd name="T6" fmla="*/ 6326 w 11910"/>
              <a:gd name="T7" fmla="*/ 13308 h 13310"/>
              <a:gd name="T8" fmla="*/ 6785 w 11910"/>
              <a:gd name="T9" fmla="*/ 13257 h 13310"/>
              <a:gd name="T10" fmla="*/ 7653 w 11910"/>
              <a:gd name="T11" fmla="*/ 12968 h 13310"/>
              <a:gd name="T12" fmla="*/ 8646 w 11910"/>
              <a:gd name="T13" fmla="*/ 12296 h 13310"/>
              <a:gd name="T14" fmla="*/ 10313 w 11910"/>
              <a:gd name="T15" fmla="*/ 9860 h 13310"/>
              <a:gd name="T16" fmla="*/ 11429 w 11910"/>
              <a:gd name="T17" fmla="*/ 8301 h 13310"/>
              <a:gd name="T18" fmla="*/ 10839 w 11910"/>
              <a:gd name="T19" fmla="*/ 6773 h 13310"/>
              <a:gd name="T20" fmla="*/ 10823 w 11910"/>
              <a:gd name="T21" fmla="*/ 6447 h 13310"/>
              <a:gd name="T22" fmla="*/ 9217 w 11910"/>
              <a:gd name="T23" fmla="*/ 2727 h 13310"/>
              <a:gd name="T24" fmla="*/ 4132 w 11910"/>
              <a:gd name="T25" fmla="*/ 1901 h 13310"/>
              <a:gd name="T26" fmla="*/ 2565 w 11910"/>
              <a:gd name="T27" fmla="*/ 3279 h 13310"/>
              <a:gd name="T28" fmla="*/ 1624 w 11910"/>
              <a:gd name="T29" fmla="*/ 5928 h 13310"/>
              <a:gd name="T30" fmla="*/ 1338 w 11910"/>
              <a:gd name="T31" fmla="*/ 5975 h 13310"/>
              <a:gd name="T32" fmla="*/ 2465 w 11910"/>
              <a:gd name="T33" fmla="*/ 2355 h 13310"/>
              <a:gd name="T34" fmla="*/ 6197 w 11910"/>
              <a:gd name="T35" fmla="*/ 956 h 13310"/>
              <a:gd name="T36" fmla="*/ 10008 w 11910"/>
              <a:gd name="T37" fmla="*/ 2366 h 13310"/>
              <a:gd name="T38" fmla="*/ 11317 w 11910"/>
              <a:gd name="T39" fmla="*/ 6218 h 13310"/>
              <a:gd name="T40" fmla="*/ 11525 w 11910"/>
              <a:gd name="T41" fmla="*/ 6455 h 13310"/>
              <a:gd name="T42" fmla="*/ 11540 w 11910"/>
              <a:gd name="T43" fmla="*/ 6456 h 13310"/>
              <a:gd name="T44" fmla="*/ 11763 w 11910"/>
              <a:gd name="T45" fmla="*/ 6247 h 13310"/>
              <a:gd name="T46" fmla="*/ 10337 w 11910"/>
              <a:gd name="T47" fmla="*/ 2063 h 13310"/>
              <a:gd name="T48" fmla="*/ 6197 w 11910"/>
              <a:gd name="T49" fmla="*/ 509 h 13310"/>
              <a:gd name="T50" fmla="*/ 2129 w 11910"/>
              <a:gd name="T51" fmla="*/ 2061 h 13310"/>
              <a:gd name="T52" fmla="*/ 899 w 11910"/>
              <a:gd name="T53" fmla="*/ 6134 h 13310"/>
              <a:gd name="T54" fmla="*/ 108 w 11910"/>
              <a:gd name="T55" fmla="*/ 8317 h 13310"/>
              <a:gd name="T56" fmla="*/ 2182 w 11910"/>
              <a:gd name="T57" fmla="*/ 10625 h 13310"/>
              <a:gd name="T58" fmla="*/ 2668 w 11910"/>
              <a:gd name="T59" fmla="*/ 10513 h 13310"/>
              <a:gd name="T60" fmla="*/ 5452 w 11910"/>
              <a:gd name="T61" fmla="*/ 11219 h 13310"/>
              <a:gd name="T62" fmla="*/ 6201 w 11910"/>
              <a:gd name="T63" fmla="*/ 11564 h 13310"/>
              <a:gd name="T64" fmla="*/ 7035 w 11910"/>
              <a:gd name="T65" fmla="*/ 10951 h 13310"/>
              <a:gd name="T66" fmla="*/ 6201 w 11910"/>
              <a:gd name="T67" fmla="*/ 10337 h 13310"/>
              <a:gd name="T68" fmla="*/ 5405 w 11910"/>
              <a:gd name="T69" fmla="*/ 10770 h 13310"/>
              <a:gd name="T70" fmla="*/ 3383 w 11910"/>
              <a:gd name="T71" fmla="*/ 10379 h 13310"/>
              <a:gd name="T72" fmla="*/ 2448 w 11910"/>
              <a:gd name="T73" fmla="*/ 7253 h 13310"/>
              <a:gd name="T74" fmla="*/ 2476 w 11910"/>
              <a:gd name="T75" fmla="*/ 6399 h 13310"/>
              <a:gd name="T76" fmla="*/ 8100 w 11910"/>
              <a:gd name="T77" fmla="*/ 4283 h 13310"/>
              <a:gd name="T78" fmla="*/ 9908 w 11910"/>
              <a:gd name="T79" fmla="*/ 7948 h 13310"/>
              <a:gd name="T80" fmla="*/ 6201 w 11910"/>
              <a:gd name="T81" fmla="*/ 12417 h 13310"/>
              <a:gd name="T82" fmla="*/ 4037 w 11910"/>
              <a:gd name="T83" fmla="*/ 11334 h 13310"/>
              <a:gd name="T84" fmla="*/ 2481 w 11910"/>
              <a:gd name="T85" fmla="*/ 10723 h 13310"/>
              <a:gd name="T86" fmla="*/ 3720 w 11910"/>
              <a:gd name="T87" fmla="*/ 12294 h 13310"/>
              <a:gd name="T88" fmla="*/ 4715 w 11910"/>
              <a:gd name="T89" fmla="*/ 12964 h 1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910" h="13310">
                <a:moveTo>
                  <a:pt x="4715" y="12964"/>
                </a:moveTo>
                <a:cubicBezTo>
                  <a:pt x="4964" y="13072"/>
                  <a:pt x="5274" y="13192"/>
                  <a:pt x="5571" y="13250"/>
                </a:cubicBezTo>
                <a:lnTo>
                  <a:pt x="6031" y="13306"/>
                </a:lnTo>
                <a:cubicBezTo>
                  <a:pt x="6087" y="13309"/>
                  <a:pt x="6284" y="13310"/>
                  <a:pt x="6326" y="13308"/>
                </a:cubicBezTo>
                <a:cubicBezTo>
                  <a:pt x="6326" y="13308"/>
                  <a:pt x="6561" y="13307"/>
                  <a:pt x="6785" y="13257"/>
                </a:cubicBezTo>
                <a:cubicBezTo>
                  <a:pt x="7009" y="13206"/>
                  <a:pt x="7375" y="13102"/>
                  <a:pt x="7653" y="12968"/>
                </a:cubicBezTo>
                <a:cubicBezTo>
                  <a:pt x="7653" y="12968"/>
                  <a:pt x="8124" y="12696"/>
                  <a:pt x="8646" y="12296"/>
                </a:cubicBezTo>
                <a:cubicBezTo>
                  <a:pt x="9168" y="11896"/>
                  <a:pt x="9928" y="10806"/>
                  <a:pt x="10313" y="9860"/>
                </a:cubicBezTo>
                <a:cubicBezTo>
                  <a:pt x="10853" y="9740"/>
                  <a:pt x="11348" y="9291"/>
                  <a:pt x="11429" y="8301"/>
                </a:cubicBezTo>
                <a:cubicBezTo>
                  <a:pt x="11506" y="7369"/>
                  <a:pt x="11221" y="6954"/>
                  <a:pt x="10839" y="6773"/>
                </a:cubicBezTo>
                <a:cubicBezTo>
                  <a:pt x="10835" y="6662"/>
                  <a:pt x="10830" y="6553"/>
                  <a:pt x="10823" y="6447"/>
                </a:cubicBezTo>
                <a:cubicBezTo>
                  <a:pt x="11315" y="3724"/>
                  <a:pt x="9370" y="2773"/>
                  <a:pt x="9217" y="2727"/>
                </a:cubicBezTo>
                <a:cubicBezTo>
                  <a:pt x="8964" y="2341"/>
                  <a:pt x="7247" y="0"/>
                  <a:pt x="4132" y="1901"/>
                </a:cubicBezTo>
                <a:cubicBezTo>
                  <a:pt x="3675" y="2179"/>
                  <a:pt x="2952" y="2727"/>
                  <a:pt x="2565" y="3279"/>
                </a:cubicBezTo>
                <a:cubicBezTo>
                  <a:pt x="2100" y="3863"/>
                  <a:pt x="1762" y="4707"/>
                  <a:pt x="1624" y="5928"/>
                </a:cubicBezTo>
                <a:cubicBezTo>
                  <a:pt x="1528" y="5938"/>
                  <a:pt x="1432" y="5953"/>
                  <a:pt x="1338" y="5975"/>
                </a:cubicBezTo>
                <a:cubicBezTo>
                  <a:pt x="1313" y="5376"/>
                  <a:pt x="1346" y="3610"/>
                  <a:pt x="2465" y="2355"/>
                </a:cubicBezTo>
                <a:cubicBezTo>
                  <a:pt x="3292" y="1427"/>
                  <a:pt x="4548" y="956"/>
                  <a:pt x="6197" y="956"/>
                </a:cubicBezTo>
                <a:cubicBezTo>
                  <a:pt x="7849" y="956"/>
                  <a:pt x="9131" y="1430"/>
                  <a:pt x="10008" y="2366"/>
                </a:cubicBezTo>
                <a:cubicBezTo>
                  <a:pt x="11449" y="3902"/>
                  <a:pt x="11319" y="6195"/>
                  <a:pt x="11317" y="6218"/>
                </a:cubicBezTo>
                <a:cubicBezTo>
                  <a:pt x="11309" y="6341"/>
                  <a:pt x="11402" y="6447"/>
                  <a:pt x="11525" y="6455"/>
                </a:cubicBezTo>
                <a:cubicBezTo>
                  <a:pt x="11530" y="6456"/>
                  <a:pt x="11535" y="6456"/>
                  <a:pt x="11540" y="6456"/>
                </a:cubicBezTo>
                <a:cubicBezTo>
                  <a:pt x="11657" y="6456"/>
                  <a:pt x="11755" y="6365"/>
                  <a:pt x="11763" y="6247"/>
                </a:cubicBezTo>
                <a:cubicBezTo>
                  <a:pt x="11770" y="6146"/>
                  <a:pt x="11910" y="3743"/>
                  <a:pt x="10337" y="2063"/>
                </a:cubicBezTo>
                <a:cubicBezTo>
                  <a:pt x="9372" y="1032"/>
                  <a:pt x="7979" y="509"/>
                  <a:pt x="6197" y="509"/>
                </a:cubicBezTo>
                <a:cubicBezTo>
                  <a:pt x="4414" y="509"/>
                  <a:pt x="3045" y="1031"/>
                  <a:pt x="2129" y="2061"/>
                </a:cubicBezTo>
                <a:cubicBezTo>
                  <a:pt x="789" y="3566"/>
                  <a:pt x="861" y="5649"/>
                  <a:pt x="899" y="6134"/>
                </a:cubicBezTo>
                <a:cubicBezTo>
                  <a:pt x="377" y="6412"/>
                  <a:pt x="0" y="7019"/>
                  <a:pt x="108" y="8317"/>
                </a:cubicBezTo>
                <a:cubicBezTo>
                  <a:pt x="249" y="10029"/>
                  <a:pt x="1242" y="10625"/>
                  <a:pt x="2182" y="10625"/>
                </a:cubicBezTo>
                <a:cubicBezTo>
                  <a:pt x="2364" y="10625"/>
                  <a:pt x="2526" y="10585"/>
                  <a:pt x="2668" y="10513"/>
                </a:cubicBezTo>
                <a:cubicBezTo>
                  <a:pt x="3206" y="10861"/>
                  <a:pt x="4069" y="11163"/>
                  <a:pt x="5452" y="11219"/>
                </a:cubicBezTo>
                <a:cubicBezTo>
                  <a:pt x="5588" y="11423"/>
                  <a:pt x="5872" y="11564"/>
                  <a:pt x="6201" y="11564"/>
                </a:cubicBezTo>
                <a:cubicBezTo>
                  <a:pt x="6661" y="11564"/>
                  <a:pt x="7035" y="11289"/>
                  <a:pt x="7035" y="10951"/>
                </a:cubicBezTo>
                <a:cubicBezTo>
                  <a:pt x="7035" y="10612"/>
                  <a:pt x="6661" y="10337"/>
                  <a:pt x="6201" y="10337"/>
                </a:cubicBezTo>
                <a:cubicBezTo>
                  <a:pt x="5826" y="10337"/>
                  <a:pt x="5509" y="10520"/>
                  <a:pt x="5405" y="10770"/>
                </a:cubicBezTo>
                <a:cubicBezTo>
                  <a:pt x="4497" y="10727"/>
                  <a:pt x="3847" y="10573"/>
                  <a:pt x="3383" y="10379"/>
                </a:cubicBezTo>
                <a:cubicBezTo>
                  <a:pt x="2749" y="9527"/>
                  <a:pt x="2448" y="8080"/>
                  <a:pt x="2448" y="7253"/>
                </a:cubicBezTo>
                <a:cubicBezTo>
                  <a:pt x="2448" y="6948"/>
                  <a:pt x="2458" y="6663"/>
                  <a:pt x="2476" y="6399"/>
                </a:cubicBezTo>
                <a:cubicBezTo>
                  <a:pt x="5406" y="6497"/>
                  <a:pt x="7148" y="5312"/>
                  <a:pt x="8100" y="4283"/>
                </a:cubicBezTo>
                <a:cubicBezTo>
                  <a:pt x="9326" y="5505"/>
                  <a:pt x="9763" y="7158"/>
                  <a:pt x="9908" y="7948"/>
                </a:cubicBezTo>
                <a:cubicBezTo>
                  <a:pt x="9624" y="10116"/>
                  <a:pt x="8078" y="12417"/>
                  <a:pt x="6201" y="12417"/>
                </a:cubicBezTo>
                <a:cubicBezTo>
                  <a:pt x="5394" y="12417"/>
                  <a:pt x="4648" y="11992"/>
                  <a:pt x="4037" y="11334"/>
                </a:cubicBezTo>
                <a:cubicBezTo>
                  <a:pt x="3414" y="11203"/>
                  <a:pt x="2894" y="10999"/>
                  <a:pt x="2481" y="10723"/>
                </a:cubicBezTo>
                <a:cubicBezTo>
                  <a:pt x="2818" y="11326"/>
                  <a:pt x="3299" y="11948"/>
                  <a:pt x="3720" y="12294"/>
                </a:cubicBezTo>
                <a:cubicBezTo>
                  <a:pt x="4140" y="12639"/>
                  <a:pt x="4466" y="12855"/>
                  <a:pt x="4715" y="12964"/>
                </a:cubicBezTo>
                <a:close/>
              </a:path>
            </a:pathLst>
          </a:cu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宋体 CN Medium" panose="02020500000000000000"/>
            </a:endParaRPr>
          </a:p>
        </p:txBody>
      </p:sp>
      <p:sp>
        <p:nvSpPr>
          <p:cNvPr id="6" name="teamwork_292324"/>
          <p:cNvSpPr/>
          <p:nvPr/>
        </p:nvSpPr>
        <p:spPr>
          <a:xfrm>
            <a:off x="4660900" y="5374578"/>
            <a:ext cx="937154" cy="739546"/>
          </a:xfrm>
          <a:custGeom>
            <a:avLst/>
            <a:gdLst>
              <a:gd name="connsiteX0" fmla="*/ 471165 w 607639"/>
              <a:gd name="connsiteY0" fmla="*/ 232443 h 424310"/>
              <a:gd name="connsiteX1" fmla="*/ 554492 w 607639"/>
              <a:gd name="connsiteY1" fmla="*/ 232443 h 424310"/>
              <a:gd name="connsiteX2" fmla="*/ 607639 w 607639"/>
              <a:gd name="connsiteY2" fmla="*/ 285482 h 424310"/>
              <a:gd name="connsiteX3" fmla="*/ 607639 w 607639"/>
              <a:gd name="connsiteY3" fmla="*/ 367572 h 424310"/>
              <a:gd name="connsiteX4" fmla="*/ 587342 w 607639"/>
              <a:gd name="connsiteY4" fmla="*/ 387828 h 424310"/>
              <a:gd name="connsiteX5" fmla="*/ 484430 w 607639"/>
              <a:gd name="connsiteY5" fmla="*/ 387828 h 424310"/>
              <a:gd name="connsiteX6" fmla="*/ 484430 w 607639"/>
              <a:gd name="connsiteY6" fmla="*/ 284327 h 424310"/>
              <a:gd name="connsiteX7" fmla="*/ 471165 w 607639"/>
              <a:gd name="connsiteY7" fmla="*/ 232443 h 424310"/>
              <a:gd name="connsiteX8" fmla="*/ 53127 w 607639"/>
              <a:gd name="connsiteY8" fmla="*/ 232443 h 424310"/>
              <a:gd name="connsiteX9" fmla="*/ 136332 w 607639"/>
              <a:gd name="connsiteY9" fmla="*/ 232443 h 424310"/>
              <a:gd name="connsiteX10" fmla="*/ 123162 w 607639"/>
              <a:gd name="connsiteY10" fmla="*/ 284327 h 424310"/>
              <a:gd name="connsiteX11" fmla="*/ 123162 w 607639"/>
              <a:gd name="connsiteY11" fmla="*/ 387828 h 424310"/>
              <a:gd name="connsiteX12" fmla="*/ 20290 w 607639"/>
              <a:gd name="connsiteY12" fmla="*/ 387828 h 424310"/>
              <a:gd name="connsiteX13" fmla="*/ 0 w 607639"/>
              <a:gd name="connsiteY13" fmla="*/ 367572 h 424310"/>
              <a:gd name="connsiteX14" fmla="*/ 0 w 607639"/>
              <a:gd name="connsiteY14" fmla="*/ 285482 h 424310"/>
              <a:gd name="connsiteX15" fmla="*/ 53127 w 607639"/>
              <a:gd name="connsiteY15" fmla="*/ 232443 h 424310"/>
              <a:gd name="connsiteX16" fmla="*/ 199559 w 607639"/>
              <a:gd name="connsiteY16" fmla="*/ 224446 h 424310"/>
              <a:gd name="connsiteX17" fmla="*/ 208281 w 607639"/>
              <a:gd name="connsiteY17" fmla="*/ 226312 h 424310"/>
              <a:gd name="connsiteX18" fmla="*/ 287577 w 607639"/>
              <a:gd name="connsiteY18" fmla="*/ 332065 h 424310"/>
              <a:gd name="connsiteX19" fmla="*/ 320061 w 607639"/>
              <a:gd name="connsiteY19" fmla="*/ 332065 h 424310"/>
              <a:gd name="connsiteX20" fmla="*/ 399357 w 607639"/>
              <a:gd name="connsiteY20" fmla="*/ 226312 h 424310"/>
              <a:gd name="connsiteX21" fmla="*/ 407990 w 607639"/>
              <a:gd name="connsiteY21" fmla="*/ 224446 h 424310"/>
              <a:gd name="connsiteX22" fmla="*/ 443856 w 607639"/>
              <a:gd name="connsiteY22" fmla="*/ 284343 h 424310"/>
              <a:gd name="connsiteX23" fmla="*/ 443856 w 607639"/>
              <a:gd name="connsiteY23" fmla="*/ 404048 h 424310"/>
              <a:gd name="connsiteX24" fmla="*/ 423565 w 607639"/>
              <a:gd name="connsiteY24" fmla="*/ 424310 h 424310"/>
              <a:gd name="connsiteX25" fmla="*/ 184073 w 607639"/>
              <a:gd name="connsiteY25" fmla="*/ 424310 h 424310"/>
              <a:gd name="connsiteX26" fmla="*/ 163782 w 607639"/>
              <a:gd name="connsiteY26" fmla="*/ 404048 h 424310"/>
              <a:gd name="connsiteX27" fmla="*/ 163782 w 607639"/>
              <a:gd name="connsiteY27" fmla="*/ 284343 h 424310"/>
              <a:gd name="connsiteX28" fmla="*/ 199559 w 607639"/>
              <a:gd name="connsiteY28" fmla="*/ 224446 h 424310"/>
              <a:gd name="connsiteX29" fmla="*/ 264876 w 607639"/>
              <a:gd name="connsiteY29" fmla="*/ 216213 h 424310"/>
              <a:gd name="connsiteX30" fmla="*/ 342675 w 607639"/>
              <a:gd name="connsiteY30" fmla="*/ 216213 h 424310"/>
              <a:gd name="connsiteX31" fmla="*/ 348104 w 607639"/>
              <a:gd name="connsiteY31" fmla="*/ 227064 h 424310"/>
              <a:gd name="connsiteX32" fmla="*/ 309205 w 607639"/>
              <a:gd name="connsiteY32" fmla="*/ 278917 h 424310"/>
              <a:gd name="connsiteX33" fmla="*/ 298346 w 607639"/>
              <a:gd name="connsiteY33" fmla="*/ 278917 h 424310"/>
              <a:gd name="connsiteX34" fmla="*/ 259536 w 607639"/>
              <a:gd name="connsiteY34" fmla="*/ 227064 h 424310"/>
              <a:gd name="connsiteX35" fmla="*/ 264876 w 607639"/>
              <a:gd name="connsiteY35" fmla="*/ 216213 h 424310"/>
              <a:gd name="connsiteX36" fmla="*/ 505460 w 607639"/>
              <a:gd name="connsiteY36" fmla="*/ 83832 h 424310"/>
              <a:gd name="connsiteX37" fmla="*/ 575179 w 607639"/>
              <a:gd name="connsiteY37" fmla="*/ 153409 h 424310"/>
              <a:gd name="connsiteX38" fmla="*/ 505460 w 607639"/>
              <a:gd name="connsiteY38" fmla="*/ 222987 h 424310"/>
              <a:gd name="connsiteX39" fmla="*/ 435742 w 607639"/>
              <a:gd name="connsiteY39" fmla="*/ 153409 h 424310"/>
              <a:gd name="connsiteX40" fmla="*/ 505460 w 607639"/>
              <a:gd name="connsiteY40" fmla="*/ 83832 h 424310"/>
              <a:gd name="connsiteX41" fmla="*/ 102179 w 607639"/>
              <a:gd name="connsiteY41" fmla="*/ 83832 h 424310"/>
              <a:gd name="connsiteX42" fmla="*/ 171898 w 607639"/>
              <a:gd name="connsiteY42" fmla="*/ 153410 h 424310"/>
              <a:gd name="connsiteX43" fmla="*/ 102179 w 607639"/>
              <a:gd name="connsiteY43" fmla="*/ 222988 h 424310"/>
              <a:gd name="connsiteX44" fmla="*/ 32460 w 607639"/>
              <a:gd name="connsiteY44" fmla="*/ 153410 h 424310"/>
              <a:gd name="connsiteX45" fmla="*/ 102179 w 607639"/>
              <a:gd name="connsiteY45" fmla="*/ 83832 h 424310"/>
              <a:gd name="connsiteX46" fmla="*/ 304491 w 607639"/>
              <a:gd name="connsiteY46" fmla="*/ 0 h 424310"/>
              <a:gd name="connsiteX47" fmla="*/ 396509 w 607639"/>
              <a:gd name="connsiteY47" fmla="*/ 91912 h 424310"/>
              <a:gd name="connsiteX48" fmla="*/ 304491 w 607639"/>
              <a:gd name="connsiteY48" fmla="*/ 183824 h 424310"/>
              <a:gd name="connsiteX49" fmla="*/ 212473 w 607639"/>
              <a:gd name="connsiteY49" fmla="*/ 91912 h 424310"/>
              <a:gd name="connsiteX50" fmla="*/ 304491 w 607639"/>
              <a:gd name="connsiteY50" fmla="*/ 0 h 42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7639" h="424310">
                <a:moveTo>
                  <a:pt x="471165" y="232443"/>
                </a:moveTo>
                <a:lnTo>
                  <a:pt x="554492" y="232443"/>
                </a:lnTo>
                <a:cubicBezTo>
                  <a:pt x="583781" y="232443"/>
                  <a:pt x="607639" y="256253"/>
                  <a:pt x="607639" y="285482"/>
                </a:cubicBezTo>
                <a:lnTo>
                  <a:pt x="607639" y="367572"/>
                </a:lnTo>
                <a:cubicBezTo>
                  <a:pt x="607639" y="378766"/>
                  <a:pt x="598559" y="387828"/>
                  <a:pt x="587342" y="387828"/>
                </a:cubicBezTo>
                <a:lnTo>
                  <a:pt x="484430" y="387828"/>
                </a:lnTo>
                <a:lnTo>
                  <a:pt x="484430" y="284327"/>
                </a:lnTo>
                <a:cubicBezTo>
                  <a:pt x="484430" y="265937"/>
                  <a:pt x="479711" y="248168"/>
                  <a:pt x="471165" y="232443"/>
                </a:cubicBezTo>
                <a:close/>
                <a:moveTo>
                  <a:pt x="53127" y="232443"/>
                </a:moveTo>
                <a:lnTo>
                  <a:pt x="136332" y="232443"/>
                </a:lnTo>
                <a:cubicBezTo>
                  <a:pt x="127789" y="248168"/>
                  <a:pt x="123162" y="265937"/>
                  <a:pt x="123162" y="284327"/>
                </a:cubicBezTo>
                <a:lnTo>
                  <a:pt x="123162" y="387828"/>
                </a:lnTo>
                <a:lnTo>
                  <a:pt x="20290" y="387828"/>
                </a:lnTo>
                <a:cubicBezTo>
                  <a:pt x="9077" y="387828"/>
                  <a:pt x="0" y="378766"/>
                  <a:pt x="0" y="367572"/>
                </a:cubicBezTo>
                <a:lnTo>
                  <a:pt x="0" y="285482"/>
                </a:lnTo>
                <a:cubicBezTo>
                  <a:pt x="0" y="256253"/>
                  <a:pt x="23849" y="232443"/>
                  <a:pt x="53127" y="232443"/>
                </a:cubicBezTo>
                <a:close/>
                <a:moveTo>
                  <a:pt x="199559" y="224446"/>
                </a:moveTo>
                <a:cubicBezTo>
                  <a:pt x="202496" y="222846"/>
                  <a:pt x="206234" y="223646"/>
                  <a:pt x="208281" y="226312"/>
                </a:cubicBezTo>
                <a:lnTo>
                  <a:pt x="287577" y="332065"/>
                </a:lnTo>
                <a:cubicBezTo>
                  <a:pt x="295676" y="342818"/>
                  <a:pt x="311962" y="342907"/>
                  <a:pt x="320061" y="332065"/>
                </a:cubicBezTo>
                <a:lnTo>
                  <a:pt x="399357" y="226312"/>
                </a:lnTo>
                <a:cubicBezTo>
                  <a:pt x="401404" y="223646"/>
                  <a:pt x="405053" y="222846"/>
                  <a:pt x="407990" y="224446"/>
                </a:cubicBezTo>
                <a:cubicBezTo>
                  <a:pt x="429349" y="235999"/>
                  <a:pt x="443856" y="258482"/>
                  <a:pt x="443856" y="284343"/>
                </a:cubicBezTo>
                <a:lnTo>
                  <a:pt x="443856" y="404048"/>
                </a:lnTo>
                <a:cubicBezTo>
                  <a:pt x="443856" y="415246"/>
                  <a:pt x="434778" y="424310"/>
                  <a:pt x="423565" y="424310"/>
                </a:cubicBezTo>
                <a:lnTo>
                  <a:pt x="184073" y="424310"/>
                </a:lnTo>
                <a:cubicBezTo>
                  <a:pt x="172860" y="424310"/>
                  <a:pt x="163782" y="415246"/>
                  <a:pt x="163782" y="404048"/>
                </a:cubicBezTo>
                <a:lnTo>
                  <a:pt x="163782" y="284343"/>
                </a:lnTo>
                <a:cubicBezTo>
                  <a:pt x="163782" y="258482"/>
                  <a:pt x="178289" y="235999"/>
                  <a:pt x="199559" y="224446"/>
                </a:cubicBezTo>
                <a:close/>
                <a:moveTo>
                  <a:pt x="264876" y="216213"/>
                </a:moveTo>
                <a:lnTo>
                  <a:pt x="342675" y="216213"/>
                </a:lnTo>
                <a:cubicBezTo>
                  <a:pt x="348282" y="216213"/>
                  <a:pt x="351487" y="222528"/>
                  <a:pt x="348104" y="227064"/>
                </a:cubicBezTo>
                <a:lnTo>
                  <a:pt x="309205" y="278917"/>
                </a:lnTo>
                <a:cubicBezTo>
                  <a:pt x="306535" y="282474"/>
                  <a:pt x="301105" y="282474"/>
                  <a:pt x="298346" y="278917"/>
                </a:cubicBezTo>
                <a:lnTo>
                  <a:pt x="259536" y="227064"/>
                </a:lnTo>
                <a:cubicBezTo>
                  <a:pt x="256153" y="222528"/>
                  <a:pt x="259358" y="216213"/>
                  <a:pt x="264876" y="216213"/>
                </a:cubicBezTo>
                <a:close/>
                <a:moveTo>
                  <a:pt x="505460" y="83832"/>
                </a:moveTo>
                <a:cubicBezTo>
                  <a:pt x="543926" y="83832"/>
                  <a:pt x="575179" y="115022"/>
                  <a:pt x="575179" y="153409"/>
                </a:cubicBezTo>
                <a:cubicBezTo>
                  <a:pt x="575179" y="191797"/>
                  <a:pt x="543837" y="222987"/>
                  <a:pt x="505460" y="222987"/>
                </a:cubicBezTo>
                <a:cubicBezTo>
                  <a:pt x="466995" y="222987"/>
                  <a:pt x="435742" y="191797"/>
                  <a:pt x="435742" y="153409"/>
                </a:cubicBezTo>
                <a:cubicBezTo>
                  <a:pt x="435742" y="115022"/>
                  <a:pt x="466995" y="83832"/>
                  <a:pt x="505460" y="83832"/>
                </a:cubicBezTo>
                <a:close/>
                <a:moveTo>
                  <a:pt x="102179" y="83832"/>
                </a:moveTo>
                <a:cubicBezTo>
                  <a:pt x="140684" y="83832"/>
                  <a:pt x="171898" y="114983"/>
                  <a:pt x="171898" y="153410"/>
                </a:cubicBezTo>
                <a:cubicBezTo>
                  <a:pt x="171898" y="191837"/>
                  <a:pt x="140684" y="222988"/>
                  <a:pt x="102179" y="222988"/>
                </a:cubicBezTo>
                <a:cubicBezTo>
                  <a:pt x="63674" y="222988"/>
                  <a:pt x="32460" y="191837"/>
                  <a:pt x="32460" y="153410"/>
                </a:cubicBezTo>
                <a:cubicBezTo>
                  <a:pt x="32460" y="114983"/>
                  <a:pt x="63674" y="83832"/>
                  <a:pt x="102179" y="83832"/>
                </a:cubicBezTo>
                <a:close/>
                <a:moveTo>
                  <a:pt x="304491" y="0"/>
                </a:moveTo>
                <a:cubicBezTo>
                  <a:pt x="355311" y="0"/>
                  <a:pt x="396509" y="41150"/>
                  <a:pt x="396509" y="91912"/>
                </a:cubicBezTo>
                <a:cubicBezTo>
                  <a:pt x="396509" y="142674"/>
                  <a:pt x="355311" y="183824"/>
                  <a:pt x="304491" y="183824"/>
                </a:cubicBezTo>
                <a:cubicBezTo>
                  <a:pt x="253671" y="183824"/>
                  <a:pt x="212473" y="142674"/>
                  <a:pt x="212473" y="91912"/>
                </a:cubicBezTo>
                <a:cubicBezTo>
                  <a:pt x="212473" y="41150"/>
                  <a:pt x="253671" y="0"/>
                  <a:pt x="304491" y="0"/>
                </a:cubicBez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宋体 CN Medium" panose="02020500000000000000"/>
            </a:endParaRPr>
          </a:p>
        </p:txBody>
      </p:sp>
      <p:sp>
        <p:nvSpPr>
          <p:cNvPr id="7" name="interior-design_386269"/>
          <p:cNvSpPr/>
          <p:nvPr/>
        </p:nvSpPr>
        <p:spPr>
          <a:xfrm>
            <a:off x="4781525" y="1871238"/>
            <a:ext cx="816530" cy="815297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7639" h="606722">
                <a:moveTo>
                  <a:pt x="191539" y="474838"/>
                </a:moveTo>
                <a:cubicBezTo>
                  <a:pt x="180592" y="474838"/>
                  <a:pt x="171691" y="483636"/>
                  <a:pt x="171691" y="494567"/>
                </a:cubicBezTo>
                <a:cubicBezTo>
                  <a:pt x="171691" y="505498"/>
                  <a:pt x="180592" y="514385"/>
                  <a:pt x="191539" y="514385"/>
                </a:cubicBezTo>
                <a:cubicBezTo>
                  <a:pt x="202487" y="514385"/>
                  <a:pt x="211299" y="505498"/>
                  <a:pt x="211299" y="494567"/>
                </a:cubicBezTo>
                <a:cubicBezTo>
                  <a:pt x="211299" y="483636"/>
                  <a:pt x="202487" y="474838"/>
                  <a:pt x="191539" y="474838"/>
                </a:cubicBezTo>
                <a:close/>
                <a:moveTo>
                  <a:pt x="39607" y="474838"/>
                </a:moveTo>
                <a:lnTo>
                  <a:pt x="39607" y="514385"/>
                </a:lnTo>
                <a:lnTo>
                  <a:pt x="99063" y="514385"/>
                </a:lnTo>
                <a:cubicBezTo>
                  <a:pt x="110011" y="514385"/>
                  <a:pt x="118911" y="505498"/>
                  <a:pt x="118911" y="494567"/>
                </a:cubicBezTo>
                <a:cubicBezTo>
                  <a:pt x="118911" y="483636"/>
                  <a:pt x="110011" y="474838"/>
                  <a:pt x="99063" y="474838"/>
                </a:cubicBezTo>
                <a:close/>
                <a:moveTo>
                  <a:pt x="158514" y="79104"/>
                </a:moveTo>
                <a:cubicBezTo>
                  <a:pt x="202219" y="79104"/>
                  <a:pt x="237735" y="114652"/>
                  <a:pt x="237735" y="158288"/>
                </a:cubicBezTo>
                <a:cubicBezTo>
                  <a:pt x="237735" y="201923"/>
                  <a:pt x="202219" y="237382"/>
                  <a:pt x="158514" y="237382"/>
                </a:cubicBezTo>
                <a:cubicBezTo>
                  <a:pt x="144361" y="237382"/>
                  <a:pt x="130831" y="233472"/>
                  <a:pt x="118903" y="226451"/>
                </a:cubicBezTo>
                <a:lnTo>
                  <a:pt x="118903" y="90035"/>
                </a:lnTo>
                <a:cubicBezTo>
                  <a:pt x="130831" y="83103"/>
                  <a:pt x="144361" y="79104"/>
                  <a:pt x="158514" y="79104"/>
                </a:cubicBezTo>
                <a:close/>
                <a:moveTo>
                  <a:pt x="468880" y="39548"/>
                </a:moveTo>
                <a:lnTo>
                  <a:pt x="468880" y="79095"/>
                </a:lnTo>
                <a:lnTo>
                  <a:pt x="409513" y="79095"/>
                </a:lnTo>
                <a:lnTo>
                  <a:pt x="409513" y="118732"/>
                </a:lnTo>
                <a:lnTo>
                  <a:pt x="567943" y="118732"/>
                </a:lnTo>
                <a:lnTo>
                  <a:pt x="567943" y="79095"/>
                </a:lnTo>
                <a:lnTo>
                  <a:pt x="508576" y="79095"/>
                </a:lnTo>
                <a:lnTo>
                  <a:pt x="508576" y="39548"/>
                </a:lnTo>
                <a:close/>
                <a:moveTo>
                  <a:pt x="59456" y="0"/>
                </a:moveTo>
                <a:lnTo>
                  <a:pt x="548184" y="0"/>
                </a:lnTo>
                <a:cubicBezTo>
                  <a:pt x="580937" y="0"/>
                  <a:pt x="607639" y="26662"/>
                  <a:pt x="607639" y="59366"/>
                </a:cubicBezTo>
                <a:lnTo>
                  <a:pt x="607639" y="547356"/>
                </a:lnTo>
                <a:cubicBezTo>
                  <a:pt x="607639" y="580061"/>
                  <a:pt x="580937" y="606722"/>
                  <a:pt x="548184" y="606722"/>
                </a:cubicBezTo>
                <a:lnTo>
                  <a:pt x="521749" y="606722"/>
                </a:lnTo>
                <a:cubicBezTo>
                  <a:pt x="510801" y="606722"/>
                  <a:pt x="501901" y="597835"/>
                  <a:pt x="501901" y="586904"/>
                </a:cubicBezTo>
                <a:cubicBezTo>
                  <a:pt x="501901" y="575973"/>
                  <a:pt x="510801" y="567086"/>
                  <a:pt x="521749" y="567086"/>
                </a:cubicBezTo>
                <a:lnTo>
                  <a:pt x="548184" y="567086"/>
                </a:lnTo>
                <a:cubicBezTo>
                  <a:pt x="559131" y="567086"/>
                  <a:pt x="567943" y="558288"/>
                  <a:pt x="567943" y="547356"/>
                </a:cubicBezTo>
                <a:lnTo>
                  <a:pt x="567943" y="336288"/>
                </a:lnTo>
                <a:lnTo>
                  <a:pt x="468880" y="336288"/>
                </a:lnTo>
                <a:cubicBezTo>
                  <a:pt x="458021" y="336288"/>
                  <a:pt x="449121" y="327490"/>
                  <a:pt x="449121" y="316559"/>
                </a:cubicBezTo>
                <a:cubicBezTo>
                  <a:pt x="449121" y="305627"/>
                  <a:pt x="458021" y="296740"/>
                  <a:pt x="468880" y="296740"/>
                </a:cubicBezTo>
                <a:lnTo>
                  <a:pt x="567943" y="296740"/>
                </a:lnTo>
                <a:lnTo>
                  <a:pt x="567943" y="230976"/>
                </a:lnTo>
                <a:cubicBezTo>
                  <a:pt x="559309" y="234975"/>
                  <a:pt x="549697" y="237375"/>
                  <a:pt x="539461" y="237375"/>
                </a:cubicBezTo>
                <a:lnTo>
                  <a:pt x="437995" y="237375"/>
                </a:lnTo>
                <a:cubicBezTo>
                  <a:pt x="400435" y="237375"/>
                  <a:pt x="369817" y="206892"/>
                  <a:pt x="369817" y="169388"/>
                </a:cubicBezTo>
                <a:lnTo>
                  <a:pt x="369817" y="39548"/>
                </a:lnTo>
                <a:lnTo>
                  <a:pt x="330210" y="39548"/>
                </a:lnTo>
                <a:lnTo>
                  <a:pt x="330210" y="217645"/>
                </a:lnTo>
                <a:cubicBezTo>
                  <a:pt x="330210" y="228576"/>
                  <a:pt x="321309" y="237375"/>
                  <a:pt x="310450" y="237375"/>
                </a:cubicBezTo>
                <a:cubicBezTo>
                  <a:pt x="299503" y="237375"/>
                  <a:pt x="290602" y="228576"/>
                  <a:pt x="290602" y="217645"/>
                </a:cubicBezTo>
                <a:lnTo>
                  <a:pt x="290602" y="39548"/>
                </a:lnTo>
                <a:lnTo>
                  <a:pt x="59456" y="39548"/>
                </a:lnTo>
                <a:cubicBezTo>
                  <a:pt x="48508" y="39548"/>
                  <a:pt x="39607" y="48435"/>
                  <a:pt x="39607" y="59366"/>
                </a:cubicBezTo>
                <a:lnTo>
                  <a:pt x="39607" y="79095"/>
                </a:lnTo>
                <a:lnTo>
                  <a:pt x="79215" y="79095"/>
                </a:lnTo>
                <a:lnTo>
                  <a:pt x="79215" y="237375"/>
                </a:lnTo>
                <a:lnTo>
                  <a:pt x="39607" y="237375"/>
                </a:lnTo>
                <a:lnTo>
                  <a:pt x="39607" y="296740"/>
                </a:lnTo>
                <a:lnTo>
                  <a:pt x="350058" y="296740"/>
                </a:lnTo>
                <a:cubicBezTo>
                  <a:pt x="361005" y="296740"/>
                  <a:pt x="369817" y="305627"/>
                  <a:pt x="369817" y="316559"/>
                </a:cubicBezTo>
                <a:cubicBezTo>
                  <a:pt x="369817" y="327490"/>
                  <a:pt x="361005" y="336288"/>
                  <a:pt x="350058" y="336288"/>
                </a:cubicBezTo>
                <a:lnTo>
                  <a:pt x="39607" y="336288"/>
                </a:lnTo>
                <a:lnTo>
                  <a:pt x="39607" y="395654"/>
                </a:lnTo>
                <a:lnTo>
                  <a:pt x="191539" y="395654"/>
                </a:lnTo>
                <a:cubicBezTo>
                  <a:pt x="246189" y="395654"/>
                  <a:pt x="290602" y="440000"/>
                  <a:pt x="290602" y="494567"/>
                </a:cubicBezTo>
                <a:lnTo>
                  <a:pt x="290602" y="567086"/>
                </a:lnTo>
                <a:lnTo>
                  <a:pt x="330210" y="567086"/>
                </a:lnTo>
                <a:lnTo>
                  <a:pt x="330210" y="415472"/>
                </a:lnTo>
                <a:cubicBezTo>
                  <a:pt x="330210" y="404541"/>
                  <a:pt x="339110" y="395654"/>
                  <a:pt x="350058" y="395654"/>
                </a:cubicBezTo>
                <a:cubicBezTo>
                  <a:pt x="361005" y="395654"/>
                  <a:pt x="369817" y="404541"/>
                  <a:pt x="369817" y="415472"/>
                </a:cubicBezTo>
                <a:lnTo>
                  <a:pt x="369817" y="567086"/>
                </a:lnTo>
                <a:lnTo>
                  <a:pt x="402838" y="567086"/>
                </a:lnTo>
                <a:cubicBezTo>
                  <a:pt x="413786" y="567086"/>
                  <a:pt x="422686" y="575973"/>
                  <a:pt x="422686" y="586904"/>
                </a:cubicBezTo>
                <a:cubicBezTo>
                  <a:pt x="422686" y="597835"/>
                  <a:pt x="413786" y="606722"/>
                  <a:pt x="402838" y="606722"/>
                </a:cubicBezTo>
                <a:lnTo>
                  <a:pt x="59456" y="606722"/>
                </a:lnTo>
                <a:cubicBezTo>
                  <a:pt x="28927" y="606722"/>
                  <a:pt x="4005" y="583527"/>
                  <a:pt x="623" y="553933"/>
                </a:cubicBezTo>
                <a:lnTo>
                  <a:pt x="0" y="553933"/>
                </a:lnTo>
                <a:lnTo>
                  <a:pt x="0" y="59366"/>
                </a:lnTo>
                <a:cubicBezTo>
                  <a:pt x="0" y="26662"/>
                  <a:pt x="26702" y="0"/>
                  <a:pt x="59456" y="0"/>
                </a:cubicBez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思源宋体 CN Medium" panose="0202050000000000000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6995" y="1142077"/>
            <a:ext cx="1800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i="1" dirty="0">
                <a:ln>
                  <a:solidFill>
                    <a:sysClr val="window" lastClr="FFFFFF">
                      <a:alpha val="47000"/>
                    </a:sysClr>
                  </a:solidFill>
                </a:ln>
                <a:noFill/>
                <a:latin typeface="思源宋体 CN Medium" panose="02020500000000000000"/>
              </a:rPr>
              <a:t>DESIGN</a:t>
            </a:r>
            <a:endParaRPr lang="zh-CN" altLang="en-US" sz="3200" i="1" dirty="0">
              <a:ln>
                <a:solidFill>
                  <a:sysClr val="window" lastClr="FFFFFF">
                    <a:alpha val="47000"/>
                  </a:sysClr>
                </a:solidFill>
              </a:ln>
              <a:noFill/>
              <a:latin typeface="思源宋体 CN Medium" panose="0202050000000000000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0127" y="2841337"/>
            <a:ext cx="1873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 i="1">
                <a:ln>
                  <a:solidFill>
                    <a:sysClr val="window" lastClr="FFFFFF">
                      <a:alpha val="47000"/>
                    </a:sysClr>
                  </a:solidFill>
                </a:ln>
                <a:noFill/>
                <a:latin typeface="思源宋体 CN Medium" panose="02020500000000000000"/>
              </a:defRPr>
            </a:lvl1pPr>
          </a:lstStyle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957830" y="4612987"/>
            <a:ext cx="2744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i="1" dirty="0">
                <a:ln>
                  <a:solidFill>
                    <a:sysClr val="window" lastClr="FFFFFF">
                      <a:alpha val="47000"/>
                    </a:sysClr>
                  </a:solidFill>
                </a:ln>
                <a:noFill/>
                <a:ea typeface="思源宋体 CN Medium" panose="02020500000000000000"/>
              </a:rPr>
              <a:t>TECHNOLOG</a:t>
            </a:r>
            <a:r>
              <a:rPr lang="en-US" altLang="zh-CN" sz="3200" i="1" dirty="0">
                <a:ln>
                  <a:solidFill>
                    <a:sysClr val="window" lastClr="FFFFFF">
                      <a:alpha val="47000"/>
                    </a:sysClr>
                  </a:solidFill>
                </a:ln>
                <a:noFill/>
              </a:rPr>
              <a:t>Y</a:t>
            </a:r>
            <a:endParaRPr lang="zh-CN" altLang="en-US" sz="3200" i="1" dirty="0">
              <a:ln>
                <a:solidFill>
                  <a:sysClr val="window" lastClr="FFFFFF">
                    <a:alpha val="47000"/>
                  </a:sysClr>
                </a:solidFill>
              </a:ln>
              <a:noFill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: 圆角 107"/>
          <p:cNvSpPr/>
          <p:nvPr/>
        </p:nvSpPr>
        <p:spPr>
          <a:xfrm>
            <a:off x="486888" y="1083353"/>
            <a:ext cx="11200002" cy="3258564"/>
          </a:xfrm>
          <a:prstGeom prst="roundRect">
            <a:avLst>
              <a:gd name="adj" fmla="val 3012"/>
            </a:avLst>
          </a:prstGeom>
          <a:solidFill>
            <a:sysClr val="window" lastClr="FFFFFF"/>
          </a:solidFill>
          <a:ln w="34925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-9111" y="0"/>
            <a:ext cx="12192000" cy="6858000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7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/>
          <p:cNvSpPr/>
          <p:nvPr/>
        </p:nvSpPr>
        <p:spPr>
          <a:xfrm>
            <a:off x="486888" y="4468146"/>
            <a:ext cx="11262200" cy="1853168"/>
          </a:xfrm>
          <a:prstGeom prst="roundRect">
            <a:avLst>
              <a:gd name="adj" fmla="val 3012"/>
            </a:avLst>
          </a:prstGeom>
          <a:solidFill>
            <a:srgbClr val="F7F7F7"/>
          </a:solidFill>
          <a:ln w="34925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86051" y="286126"/>
            <a:ext cx="2255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C1151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微软雅黑" panose="020B0503020204020204" pitchFamily="34" charset="-122"/>
              </a:rPr>
              <a:t>商业模式</a:t>
            </a:r>
          </a:p>
        </p:txBody>
      </p:sp>
      <p:grpSp>
        <p:nvGrpSpPr>
          <p:cNvPr id="184" name="组合 183"/>
          <p:cNvGrpSpPr/>
          <p:nvPr/>
        </p:nvGrpSpPr>
        <p:grpSpPr>
          <a:xfrm>
            <a:off x="9637525" y="5390408"/>
            <a:ext cx="1767076" cy="528809"/>
            <a:chOff x="2944625" y="5453908"/>
            <a:chExt cx="1767076" cy="528809"/>
          </a:xfrm>
        </p:grpSpPr>
        <p:sp>
          <p:nvSpPr>
            <p:cNvPr id="185" name="矩形: 圆角 184"/>
            <p:cNvSpPr/>
            <p:nvPr/>
          </p:nvSpPr>
          <p:spPr>
            <a:xfrm>
              <a:off x="2944625" y="5453908"/>
              <a:ext cx="1767076" cy="528809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3133105" y="5486957"/>
              <a:ext cx="1473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管理费用</a:t>
              </a: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7424243" y="5390408"/>
            <a:ext cx="1767076" cy="528809"/>
            <a:chOff x="2944625" y="5453908"/>
            <a:chExt cx="1767076" cy="528809"/>
          </a:xfrm>
        </p:grpSpPr>
        <p:sp>
          <p:nvSpPr>
            <p:cNvPr id="182" name="矩形: 圆角 181"/>
            <p:cNvSpPr/>
            <p:nvPr/>
          </p:nvSpPr>
          <p:spPr>
            <a:xfrm>
              <a:off x="2944625" y="5453908"/>
              <a:ext cx="1767076" cy="528809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3133105" y="5486957"/>
              <a:ext cx="1473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人工差价</a:t>
              </a: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5210960" y="5390408"/>
            <a:ext cx="1767076" cy="528809"/>
            <a:chOff x="2944625" y="5453908"/>
            <a:chExt cx="1767076" cy="528809"/>
          </a:xfrm>
        </p:grpSpPr>
        <p:sp>
          <p:nvSpPr>
            <p:cNvPr id="179" name="矩形: 圆角 178"/>
            <p:cNvSpPr/>
            <p:nvPr/>
          </p:nvSpPr>
          <p:spPr>
            <a:xfrm>
              <a:off x="2944625" y="5453908"/>
              <a:ext cx="1767076" cy="528809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3133105" y="5486957"/>
              <a:ext cx="1473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材料差价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2997677" y="5390408"/>
            <a:ext cx="1767076" cy="528809"/>
            <a:chOff x="2944625" y="5453908"/>
            <a:chExt cx="1767076" cy="528809"/>
          </a:xfrm>
        </p:grpSpPr>
        <p:sp>
          <p:nvSpPr>
            <p:cNvPr id="175" name="矩形: 圆角 174"/>
            <p:cNvSpPr/>
            <p:nvPr/>
          </p:nvSpPr>
          <p:spPr>
            <a:xfrm>
              <a:off x="2944625" y="5453908"/>
              <a:ext cx="1767076" cy="528809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3133105" y="5486957"/>
              <a:ext cx="1473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设计费用</a:t>
              </a:r>
            </a:p>
          </p:txBody>
        </p:sp>
      </p:grpSp>
      <p:sp>
        <p:nvSpPr>
          <p:cNvPr id="156" name="矩形: 圆角 155"/>
          <p:cNvSpPr/>
          <p:nvPr/>
        </p:nvSpPr>
        <p:spPr>
          <a:xfrm>
            <a:off x="660400" y="5390408"/>
            <a:ext cx="1891070" cy="528809"/>
          </a:xfrm>
          <a:prstGeom prst="roundRect">
            <a:avLst>
              <a:gd name="adj" fmla="val 8334"/>
            </a:avLst>
          </a:prstGeom>
          <a:solidFill>
            <a:srgbClr val="C1151B"/>
          </a:solidFill>
          <a:ln>
            <a:noFill/>
          </a:ln>
          <a:effectLst>
            <a:outerShdw blurRad="304800" dist="127000" dir="6000000" algn="tl" rotWithShape="0">
              <a:srgbClr val="C1151B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897905" y="5423457"/>
            <a:ext cx="1473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盈利收入</a:t>
            </a:r>
          </a:p>
        </p:txBody>
      </p:sp>
      <p:sp>
        <p:nvSpPr>
          <p:cNvPr id="31" name="矩形: 圆角 30"/>
          <p:cNvSpPr/>
          <p:nvPr/>
        </p:nvSpPr>
        <p:spPr>
          <a:xfrm>
            <a:off x="660400" y="2444008"/>
            <a:ext cx="1222872" cy="528809"/>
          </a:xfrm>
          <a:prstGeom prst="roundRect">
            <a:avLst>
              <a:gd name="adj" fmla="val 8334"/>
            </a:avLst>
          </a:prstGeom>
          <a:solidFill>
            <a:srgbClr val="C1151B"/>
          </a:solidFill>
          <a:ln>
            <a:noFill/>
          </a:ln>
          <a:effectLst>
            <a:outerShdw blurRad="304800" dist="127000" dir="6000000" algn="tl" rotWithShape="0">
              <a:srgbClr val="C1151B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4231" y="2477057"/>
            <a:ext cx="892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用户</a:t>
            </a:r>
          </a:p>
        </p:txBody>
      </p:sp>
      <p:sp>
        <p:nvSpPr>
          <p:cNvPr id="58" name="箭头: 右 57"/>
          <p:cNvSpPr/>
          <p:nvPr/>
        </p:nvSpPr>
        <p:spPr>
          <a:xfrm>
            <a:off x="1901627" y="2565193"/>
            <a:ext cx="418641" cy="329461"/>
          </a:xfrm>
          <a:prstGeom prst="rightArrow">
            <a:avLst/>
          </a:prstGeom>
          <a:gradFill flip="none" rotWithShape="1">
            <a:gsLst>
              <a:gs pos="0">
                <a:srgbClr val="F3EEED">
                  <a:alpha val="0"/>
                </a:srgbClr>
              </a:gs>
              <a:gs pos="100000">
                <a:srgbClr val="C1151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9" name="箭头: 右 78"/>
          <p:cNvSpPr/>
          <p:nvPr/>
        </p:nvSpPr>
        <p:spPr>
          <a:xfrm>
            <a:off x="5720615" y="2565193"/>
            <a:ext cx="418641" cy="329461"/>
          </a:xfrm>
          <a:prstGeom prst="rightArrow">
            <a:avLst/>
          </a:prstGeom>
          <a:gradFill flip="none" rotWithShape="1">
            <a:gsLst>
              <a:gs pos="0">
                <a:srgbClr val="F3EEED">
                  <a:alpha val="0"/>
                </a:srgbClr>
              </a:gs>
              <a:gs pos="100000">
                <a:srgbClr val="C1151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2" name="矩形: 圆角 81"/>
          <p:cNvSpPr/>
          <p:nvPr/>
        </p:nvSpPr>
        <p:spPr>
          <a:xfrm>
            <a:off x="6520079" y="1389547"/>
            <a:ext cx="590921" cy="2690138"/>
          </a:xfrm>
          <a:prstGeom prst="roundRect">
            <a:avLst>
              <a:gd name="adj" fmla="val 8334"/>
            </a:avLst>
          </a:prstGeom>
          <a:solidFill>
            <a:srgbClr val="C1151B"/>
          </a:solidFill>
          <a:ln>
            <a:noFill/>
          </a:ln>
          <a:effectLst>
            <a:outerShdw blurRad="50800" dist="38100" dir="5400000" algn="t" rotWithShape="0">
              <a:srgbClr val="C1151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546668" y="1473176"/>
            <a:ext cx="553998" cy="2505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自营式家装企业</a:t>
            </a:r>
          </a:p>
        </p:txBody>
      </p:sp>
      <p:sp>
        <p:nvSpPr>
          <p:cNvPr id="86" name="矩形: 圆角 85"/>
          <p:cNvSpPr/>
          <p:nvPr/>
        </p:nvSpPr>
        <p:spPr>
          <a:xfrm>
            <a:off x="7508529" y="1751461"/>
            <a:ext cx="590921" cy="1966310"/>
          </a:xfrm>
          <a:prstGeom prst="roundRect">
            <a:avLst>
              <a:gd name="adj" fmla="val 8334"/>
            </a:avLst>
          </a:prstGeom>
          <a:solidFill>
            <a:srgbClr val="C1151B"/>
          </a:solidFill>
          <a:ln>
            <a:noFill/>
          </a:ln>
          <a:effectLst>
            <a:outerShdw blurRad="50800" dist="38100" dir="5400000" algn="t" rotWithShape="0">
              <a:srgbClr val="C1151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522592" y="1893164"/>
            <a:ext cx="553998" cy="17330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互联网企业</a:t>
            </a:r>
          </a:p>
        </p:txBody>
      </p:sp>
      <p:sp>
        <p:nvSpPr>
          <p:cNvPr id="61" name="矩形: 圆角 60"/>
          <p:cNvSpPr/>
          <p:nvPr/>
        </p:nvSpPr>
        <p:spPr>
          <a:xfrm>
            <a:off x="2537407" y="1751461"/>
            <a:ext cx="590921" cy="1966310"/>
          </a:xfrm>
          <a:prstGeom prst="roundRect">
            <a:avLst>
              <a:gd name="adj" fmla="val 8334"/>
            </a:avLst>
          </a:prstGeom>
          <a:solidFill>
            <a:srgbClr val="C1151B"/>
          </a:solidFill>
          <a:ln>
            <a:noFill/>
          </a:ln>
          <a:effectLst>
            <a:outerShdw blurRad="50800" dist="38100" dir="5400000" algn="t" rotWithShape="0">
              <a:srgbClr val="C1151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551470" y="1893164"/>
            <a:ext cx="553998" cy="17330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线下体验店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711212" y="3142513"/>
            <a:ext cx="1821385" cy="482188"/>
            <a:chOff x="3639962" y="1629207"/>
            <a:chExt cx="1821385" cy="482188"/>
          </a:xfrm>
        </p:grpSpPr>
        <p:sp>
          <p:nvSpPr>
            <p:cNvPr id="72" name="矩形: 圆角 71"/>
            <p:cNvSpPr/>
            <p:nvPr/>
          </p:nvSpPr>
          <p:spPr>
            <a:xfrm>
              <a:off x="3639962" y="1629207"/>
              <a:ext cx="1821385" cy="482188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21164" y="1649729"/>
              <a:ext cx="1677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家居软装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711212" y="2503687"/>
            <a:ext cx="1821385" cy="482188"/>
            <a:chOff x="3639962" y="1629207"/>
            <a:chExt cx="1821385" cy="482188"/>
          </a:xfrm>
        </p:grpSpPr>
        <p:sp>
          <p:nvSpPr>
            <p:cNvPr id="69" name="矩形: 圆角 68"/>
            <p:cNvSpPr/>
            <p:nvPr/>
          </p:nvSpPr>
          <p:spPr>
            <a:xfrm>
              <a:off x="3639962" y="1629207"/>
              <a:ext cx="1821385" cy="482188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721164" y="1649729"/>
              <a:ext cx="1677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建材采购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711212" y="1814757"/>
            <a:ext cx="1821385" cy="482188"/>
            <a:chOff x="3639962" y="1629207"/>
            <a:chExt cx="1821385" cy="482188"/>
          </a:xfrm>
        </p:grpSpPr>
        <p:sp>
          <p:nvSpPr>
            <p:cNvPr id="65" name="矩形: 圆角 64"/>
            <p:cNvSpPr/>
            <p:nvPr/>
          </p:nvSpPr>
          <p:spPr>
            <a:xfrm>
              <a:off x="3639962" y="1629207"/>
              <a:ext cx="1821385" cy="482188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721164" y="1649729"/>
              <a:ext cx="1677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装修服务</a:t>
              </a:r>
            </a:p>
          </p:txBody>
        </p:sp>
      </p:grpSp>
      <p:cxnSp>
        <p:nvCxnSpPr>
          <p:cNvPr id="75" name="直接连接符 74"/>
          <p:cNvCxnSpPr>
            <a:endCxn id="65" idx="1"/>
          </p:cNvCxnSpPr>
          <p:nvPr/>
        </p:nvCxnSpPr>
        <p:spPr>
          <a:xfrm>
            <a:off x="3128328" y="2051928"/>
            <a:ext cx="582884" cy="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128328" y="2715806"/>
            <a:ext cx="582884" cy="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107234" y="2715806"/>
            <a:ext cx="4012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128328" y="3367158"/>
            <a:ext cx="582884" cy="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: 圆角 88"/>
          <p:cNvSpPr/>
          <p:nvPr/>
        </p:nvSpPr>
        <p:spPr>
          <a:xfrm>
            <a:off x="8682334" y="3130605"/>
            <a:ext cx="2338197" cy="494096"/>
          </a:xfrm>
          <a:prstGeom prst="roundRect">
            <a:avLst>
              <a:gd name="adj" fmla="val 8334"/>
            </a:avLst>
          </a:prstGeom>
          <a:solidFill>
            <a:srgbClr val="F7F7F7"/>
          </a:solidFill>
          <a:ln w="25400">
            <a:solidFill>
              <a:srgbClr val="C1151B"/>
            </a:solidFill>
          </a:ln>
          <a:effectLst>
            <a:outerShdw blurRad="50800" dist="38100" dir="5400000" algn="t" rotWithShape="0">
              <a:srgbClr val="C1151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763536" y="3142513"/>
            <a:ext cx="2153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建材品牌商</a:t>
            </a:r>
          </a:p>
        </p:txBody>
      </p:sp>
      <p:grpSp>
        <p:nvGrpSpPr>
          <p:cNvPr id="101" name="组合 100"/>
          <p:cNvGrpSpPr/>
          <p:nvPr/>
        </p:nvGrpSpPr>
        <p:grpSpPr>
          <a:xfrm>
            <a:off x="8682335" y="2491779"/>
            <a:ext cx="2748321" cy="494096"/>
            <a:chOff x="8274583" y="2306229"/>
            <a:chExt cx="2748321" cy="494096"/>
          </a:xfrm>
        </p:grpSpPr>
        <p:sp>
          <p:nvSpPr>
            <p:cNvPr id="92" name="矩形: 圆角 91"/>
            <p:cNvSpPr/>
            <p:nvPr/>
          </p:nvSpPr>
          <p:spPr>
            <a:xfrm>
              <a:off x="8274583" y="2306229"/>
              <a:ext cx="2748321" cy="494096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355784" y="2338659"/>
              <a:ext cx="2541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家居软饰品牌商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82334" y="1814757"/>
            <a:ext cx="1821385" cy="482188"/>
            <a:chOff x="3639962" y="1629207"/>
            <a:chExt cx="1821385" cy="482188"/>
          </a:xfrm>
        </p:grpSpPr>
        <p:sp>
          <p:nvSpPr>
            <p:cNvPr id="95" name="矩形: 圆角 94"/>
            <p:cNvSpPr/>
            <p:nvPr/>
          </p:nvSpPr>
          <p:spPr>
            <a:xfrm>
              <a:off x="3639962" y="1629207"/>
              <a:ext cx="1821385" cy="482188"/>
            </a:xfrm>
            <a:prstGeom prst="roundRect">
              <a:avLst>
                <a:gd name="adj" fmla="val 8334"/>
              </a:avLst>
            </a:prstGeom>
            <a:solidFill>
              <a:srgbClr val="F7F7F7"/>
            </a:solidFill>
            <a:ln w="25400">
              <a:solidFill>
                <a:srgbClr val="C1151B"/>
              </a:solidFill>
            </a:ln>
            <a:effectLst>
              <a:outerShdw blurRad="50800" dist="38100" dir="5400000" algn="t" rotWithShape="0">
                <a:srgbClr val="C115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721164" y="1649729"/>
              <a:ext cx="1677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装修公司</a:t>
              </a:r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8099450" y="2051928"/>
            <a:ext cx="582884" cy="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8099450" y="2715806"/>
            <a:ext cx="582884" cy="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8099450" y="3367158"/>
            <a:ext cx="582884" cy="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/>
          <p:cNvSpPr txBox="1"/>
          <p:nvPr/>
        </p:nvSpPr>
        <p:spPr>
          <a:xfrm>
            <a:off x="545989" y="1158195"/>
            <a:ext cx="1649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运营模式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545989" y="4587195"/>
            <a:ext cx="1649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ea"/>
                <a:sym typeface="微软雅黑" panose="020B0503020204020204" pitchFamily="34" charset="-122"/>
              </a:rPr>
              <a:t>盈利模式</a:t>
            </a:r>
          </a:p>
        </p:txBody>
      </p:sp>
      <p:sp>
        <p:nvSpPr>
          <p:cNvPr id="106" name="矩形: 圆角 105"/>
          <p:cNvSpPr/>
          <p:nvPr/>
        </p:nvSpPr>
        <p:spPr>
          <a:xfrm>
            <a:off x="2391518" y="1244600"/>
            <a:ext cx="3293471" cy="2907311"/>
          </a:xfrm>
          <a:prstGeom prst="roundRect">
            <a:avLst>
              <a:gd name="adj" fmla="val 3012"/>
            </a:avLst>
          </a:prstGeom>
          <a:noFill/>
          <a:ln>
            <a:solidFill>
              <a:srgbClr val="C1151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" name="矩形: 圆角 106"/>
          <p:cNvSpPr/>
          <p:nvPr/>
        </p:nvSpPr>
        <p:spPr>
          <a:xfrm>
            <a:off x="6174882" y="1268350"/>
            <a:ext cx="5571109" cy="2907311"/>
          </a:xfrm>
          <a:prstGeom prst="roundRect">
            <a:avLst>
              <a:gd name="adj" fmla="val 3012"/>
            </a:avLst>
          </a:prstGeom>
          <a:noFill/>
          <a:ln>
            <a:solidFill>
              <a:srgbClr val="C1151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558800" y="1230250"/>
            <a:ext cx="0" cy="357250"/>
          </a:xfrm>
          <a:prstGeom prst="line">
            <a:avLst/>
          </a:prstGeom>
          <a:ln w="38100">
            <a:solidFill>
              <a:srgbClr val="C115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558800" y="4659250"/>
            <a:ext cx="0" cy="357250"/>
          </a:xfrm>
          <a:prstGeom prst="line">
            <a:avLst/>
          </a:prstGeom>
          <a:ln w="38100">
            <a:solidFill>
              <a:srgbClr val="C115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文本框 188"/>
          <p:cNvSpPr txBox="1"/>
          <p:nvPr/>
        </p:nvSpPr>
        <p:spPr>
          <a:xfrm>
            <a:off x="2551470" y="5384800"/>
            <a:ext cx="446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=</a:t>
            </a:r>
            <a:endParaRPr lang="zh-CN" altLang="en-US" sz="2800" dirty="0">
              <a:solidFill>
                <a:srgbClr val="C1151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4748570" y="5384800"/>
            <a:ext cx="446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+</a:t>
            </a:r>
            <a:endParaRPr lang="zh-CN" altLang="en-US" sz="2800" dirty="0">
              <a:solidFill>
                <a:srgbClr val="C1151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6983770" y="5384800"/>
            <a:ext cx="446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+</a:t>
            </a:r>
            <a:endParaRPr lang="zh-CN" altLang="en-US" sz="2800" dirty="0">
              <a:solidFill>
                <a:srgbClr val="C1151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9206270" y="5384800"/>
            <a:ext cx="446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115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+</a:t>
            </a:r>
            <a:endParaRPr lang="zh-CN" altLang="en-US" sz="2800" dirty="0">
              <a:solidFill>
                <a:srgbClr val="C1151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88220" y="380155"/>
            <a:ext cx="1340730" cy="396718"/>
            <a:chOff x="1715067" y="1212794"/>
            <a:chExt cx="8883160" cy="2628498"/>
          </a:xfrm>
        </p:grpSpPr>
        <p:grpSp>
          <p:nvGrpSpPr>
            <p:cNvPr id="5" name="组合 4"/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" name="TextBox 72"/>
            <p:cNvSpPr txBox="1"/>
            <p:nvPr>
              <p:custDataLst>
                <p:tags r:id="rId2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9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" name="TextBox 76"/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62" name="house-black-silhouette-without-door_20176"/>
          <p:cNvSpPr/>
          <p:nvPr/>
        </p:nvSpPr>
        <p:spPr>
          <a:xfrm>
            <a:off x="713789" y="344450"/>
            <a:ext cx="431029" cy="414121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任意多边形: 形状 68"/>
          <p:cNvSpPr>
            <a:spLocks noChangeAspect="1"/>
          </p:cNvSpPr>
          <p:nvPr/>
        </p:nvSpPr>
        <p:spPr>
          <a:xfrm>
            <a:off x="0" y="-4"/>
            <a:ext cx="12192000" cy="687745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0" y="-3"/>
            <a:ext cx="12192000" cy="6877453"/>
          </a:xfrm>
          <a:prstGeom prst="rect">
            <a:avLst/>
          </a:prstGeom>
          <a:gradFill flip="none" rotWithShape="1">
            <a:gsLst>
              <a:gs pos="0">
                <a:srgbClr val="F3EEED"/>
              </a:gs>
              <a:gs pos="36000">
                <a:srgbClr val="F3EEED">
                  <a:alpha val="25000"/>
                </a:srgbClr>
              </a:gs>
              <a:gs pos="63000">
                <a:srgbClr val="E4E0DD">
                  <a:alpha val="15000"/>
                </a:srgbClr>
              </a:gs>
              <a:gs pos="100000">
                <a:srgbClr val="E4E0DD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>
            <a:stCxn id="33" idx="2"/>
          </p:cNvCxnSpPr>
          <p:nvPr/>
        </p:nvCxnSpPr>
        <p:spPr>
          <a:xfrm flipH="1">
            <a:off x="10595778" y="2532857"/>
            <a:ext cx="0" cy="807243"/>
          </a:xfrm>
          <a:prstGeom prst="line">
            <a:avLst/>
          </a:prstGeom>
          <a:ln w="31750">
            <a:gradFill>
              <a:gsLst>
                <a:gs pos="12000">
                  <a:srgbClr val="C1151B"/>
                </a:gs>
                <a:gs pos="100000">
                  <a:schemeClr val="bg1">
                    <a:lumMod val="99000"/>
                    <a:lumOff val="1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9486255" y="1373944"/>
            <a:ext cx="2327302" cy="1158913"/>
            <a:chOff x="7404366" y="1110945"/>
            <a:chExt cx="2327302" cy="1158913"/>
          </a:xfrm>
        </p:grpSpPr>
        <p:sp>
          <p:nvSpPr>
            <p:cNvPr id="33" name="矩形: 圆角 32"/>
            <p:cNvSpPr/>
            <p:nvPr/>
          </p:nvSpPr>
          <p:spPr>
            <a:xfrm>
              <a:off x="7453568" y="1110945"/>
              <a:ext cx="2228896" cy="1158913"/>
            </a:xfrm>
            <a:prstGeom prst="roundRect">
              <a:avLst>
                <a:gd name="adj" fmla="val 3012"/>
              </a:avLst>
            </a:prstGeom>
            <a:solidFill>
              <a:srgbClr val="F7F7F7"/>
            </a:solidFill>
            <a:ln w="34925" cap="flat" cmpd="sng" algn="ctr">
              <a:noFill/>
              <a:prstDash val="solid"/>
              <a:miter lim="800000"/>
            </a:ln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404366" y="1700693"/>
              <a:ext cx="2327302" cy="453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重庆主城版块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914400" y="1195889"/>
              <a:ext cx="1307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C1151B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2025</a:t>
              </a:r>
              <a:r>
                <a:rPr lang="zh-CN" altLang="en-US" sz="2400" b="1" dirty="0">
                  <a:solidFill>
                    <a:srgbClr val="C1151B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年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405006" y="1909710"/>
            <a:ext cx="2327302" cy="2879109"/>
            <a:chOff x="3752716" y="1909710"/>
            <a:chExt cx="2327302" cy="2879109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4873426" y="3766239"/>
              <a:ext cx="0" cy="1022580"/>
            </a:xfrm>
            <a:prstGeom prst="line">
              <a:avLst/>
            </a:prstGeom>
            <a:ln w="31750">
              <a:gradFill>
                <a:gsLst>
                  <a:gs pos="12000">
                    <a:srgbClr val="C1151B"/>
                  </a:gs>
                  <a:gs pos="100000">
                    <a:schemeClr val="bg1">
                      <a:lumMod val="99000"/>
                      <a:lumOff val="1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3752716" y="1909710"/>
              <a:ext cx="2327302" cy="1906508"/>
              <a:chOff x="2536777" y="1485901"/>
              <a:chExt cx="2327302" cy="1906508"/>
            </a:xfrm>
          </p:grpSpPr>
          <p:sp>
            <p:nvSpPr>
              <p:cNvPr id="43" name="矩形: 圆角 42"/>
              <p:cNvSpPr/>
              <p:nvPr/>
            </p:nvSpPr>
            <p:spPr>
              <a:xfrm>
                <a:off x="2567646" y="1485901"/>
                <a:ext cx="2265564" cy="1906508"/>
              </a:xfrm>
              <a:prstGeom prst="roundRect">
                <a:avLst>
                  <a:gd name="adj" fmla="val 3012"/>
                </a:avLst>
              </a:prstGeom>
              <a:solidFill>
                <a:srgbClr val="F7F7F7"/>
              </a:solidFill>
              <a:ln w="34925" cap="flat" cmpd="sng" algn="ctr">
                <a:noFill/>
                <a:prstDash val="solid"/>
                <a:miter lim="800000"/>
              </a:ln>
              <a:effectLst>
                <a:outerShdw blurRad="254000" sx="101000" sy="101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536777" y="2035268"/>
                <a:ext cx="2327302" cy="1253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德感板块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双福板块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东部新城板块</a:t>
                </a:r>
                <a:endParaRPr lang="en-US" altLang="zh-CN" sz="20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046812" y="1597648"/>
                <a:ext cx="1307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C1151B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2023</a:t>
                </a:r>
                <a:r>
                  <a:rPr lang="zh-CN" altLang="en-US" sz="2400" b="1" dirty="0">
                    <a:solidFill>
                      <a:srgbClr val="C1151B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</p:grpSp>
      <p:cxnSp>
        <p:nvCxnSpPr>
          <p:cNvPr id="61" name="直接连接符 60"/>
          <p:cNvCxnSpPr/>
          <p:nvPr/>
        </p:nvCxnSpPr>
        <p:spPr>
          <a:xfrm>
            <a:off x="7553625" y="2845758"/>
            <a:ext cx="0" cy="697542"/>
          </a:xfrm>
          <a:prstGeom prst="line">
            <a:avLst/>
          </a:prstGeom>
          <a:ln w="31750">
            <a:gradFill>
              <a:gsLst>
                <a:gs pos="12000">
                  <a:srgbClr val="C1151B"/>
                </a:gs>
                <a:gs pos="100000">
                  <a:schemeClr val="bg1">
                    <a:lumMod val="99000"/>
                    <a:lumOff val="1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6445631" y="1689487"/>
            <a:ext cx="2327302" cy="1158913"/>
            <a:chOff x="4992677" y="1635840"/>
            <a:chExt cx="2327302" cy="1158913"/>
          </a:xfrm>
        </p:grpSpPr>
        <p:grpSp>
          <p:nvGrpSpPr>
            <p:cNvPr id="55" name="组合 54"/>
            <p:cNvGrpSpPr/>
            <p:nvPr/>
          </p:nvGrpSpPr>
          <p:grpSpPr>
            <a:xfrm>
              <a:off x="5267332" y="1635840"/>
              <a:ext cx="1777992" cy="1158913"/>
              <a:chOff x="5267332" y="1635840"/>
              <a:chExt cx="1777992" cy="1158913"/>
            </a:xfrm>
          </p:grpSpPr>
          <p:sp>
            <p:nvSpPr>
              <p:cNvPr id="57" name="矩形: 圆角 56"/>
              <p:cNvSpPr/>
              <p:nvPr/>
            </p:nvSpPr>
            <p:spPr>
              <a:xfrm>
                <a:off x="5267332" y="1635840"/>
                <a:ext cx="1777992" cy="1158913"/>
              </a:xfrm>
              <a:prstGeom prst="roundRect">
                <a:avLst>
                  <a:gd name="adj" fmla="val 3012"/>
                </a:avLst>
              </a:prstGeom>
              <a:solidFill>
                <a:srgbClr val="F7F7F7"/>
              </a:solidFill>
              <a:ln w="34925" cap="flat" cmpd="sng" algn="ctr">
                <a:noFill/>
                <a:prstDash val="solid"/>
                <a:miter lim="800000"/>
              </a:ln>
              <a:effectLst>
                <a:outerShdw blurRad="254000" sx="101000" sy="101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502712" y="1748779"/>
                <a:ext cx="1307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C1151B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2024</a:t>
                </a:r>
                <a:r>
                  <a:rPr lang="zh-CN" altLang="en-US" sz="2400" b="1" dirty="0">
                    <a:solidFill>
                      <a:srgbClr val="C1151B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ea"/>
                    <a:sym typeface="微软雅黑" panose="020B0503020204020204" pitchFamily="34" charset="-122"/>
                  </a:rPr>
                  <a:t>年</a:t>
                </a: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4992677" y="2223044"/>
              <a:ext cx="2327302" cy="453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西彭板块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73350" y="286126"/>
            <a:ext cx="3131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C1151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微软雅黑" panose="020B0503020204020204" pitchFamily="34" charset="-122"/>
              </a:rPr>
              <a:t>企业发展目标</a:t>
            </a:r>
          </a:p>
        </p:txBody>
      </p:sp>
      <p:sp>
        <p:nvSpPr>
          <p:cNvPr id="16" name="house-black-silhouette-without-door_20176"/>
          <p:cNvSpPr/>
          <p:nvPr/>
        </p:nvSpPr>
        <p:spPr>
          <a:xfrm>
            <a:off x="713789" y="344450"/>
            <a:ext cx="431029" cy="414121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88220" y="380155"/>
            <a:ext cx="1340730" cy="396718"/>
            <a:chOff x="1715067" y="1212794"/>
            <a:chExt cx="8883160" cy="2628498"/>
          </a:xfrm>
        </p:grpSpPr>
        <p:grpSp>
          <p:nvGrpSpPr>
            <p:cNvPr id="4" name="组合 3"/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9" name="任意多边形: 形状 8"/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" name="TextBox 72"/>
            <p:cNvSpPr txBox="1"/>
            <p:nvPr>
              <p:custDataLst>
                <p:tags r:id="rId2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9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TextBox 76"/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4381" y="2222123"/>
            <a:ext cx="2327302" cy="2827747"/>
            <a:chOff x="364381" y="2222123"/>
            <a:chExt cx="2327302" cy="28277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468761" y="3898441"/>
              <a:ext cx="0" cy="1151429"/>
            </a:xfrm>
            <a:prstGeom prst="line">
              <a:avLst/>
            </a:prstGeom>
            <a:ln w="31750">
              <a:gradFill>
                <a:gsLst>
                  <a:gs pos="12000">
                    <a:srgbClr val="C1151B"/>
                  </a:gs>
                  <a:gs pos="100000">
                    <a:schemeClr val="bg1">
                      <a:lumMod val="99000"/>
                      <a:lumOff val="1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: 圆角 19"/>
            <p:cNvSpPr/>
            <p:nvPr/>
          </p:nvSpPr>
          <p:spPr>
            <a:xfrm>
              <a:off x="466988" y="2222123"/>
              <a:ext cx="2124811" cy="1686910"/>
            </a:xfrm>
            <a:prstGeom prst="roundRect">
              <a:avLst>
                <a:gd name="adj" fmla="val 3012"/>
              </a:avLst>
            </a:prstGeom>
            <a:solidFill>
              <a:srgbClr val="F7F7F7"/>
            </a:solidFill>
            <a:ln w="34925" cap="flat" cmpd="sng" algn="ctr">
              <a:noFill/>
              <a:prstDash val="solid"/>
              <a:miter lim="800000"/>
            </a:ln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599489" y="3336730"/>
              <a:ext cx="1857085" cy="480309"/>
            </a:xfrm>
            <a:prstGeom prst="roundRect">
              <a:avLst>
                <a:gd name="adj" fmla="val 13689"/>
              </a:avLst>
            </a:prstGeom>
            <a:solidFill>
              <a:srgbClr val="C1151B"/>
            </a:solidFill>
            <a:ln>
              <a:noFill/>
            </a:ln>
            <a:effectLst>
              <a:outerShdw blurRad="50800" dist="38100" dir="5400000" rotWithShape="0">
                <a:srgbClr val="C1151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5777" y="2360209"/>
              <a:ext cx="1307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C1151B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2022</a:t>
              </a:r>
              <a:r>
                <a:rPr lang="zh-CN" altLang="en-US" sz="2400" b="1" dirty="0">
                  <a:solidFill>
                    <a:srgbClr val="C1151B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年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4381" y="3337456"/>
              <a:ext cx="2327302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ea"/>
                  <a:sym typeface="微软雅黑" panose="020B0503020204020204" pitchFamily="34" charset="-122"/>
                </a:rPr>
                <a:t>滨江新城板块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2961" y="2832100"/>
              <a:ext cx="1472865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ea typeface="思源宋体 CN Medium" panose="02020500000000000000" pitchFamily="18" charset="-122"/>
                  <a:cs typeface="+mn-ea"/>
                </a:rPr>
                <a:t>老城区板块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4216BF-03ED-734A-C57E-380991DCC87B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143021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JjOTQxYzhjODMyMDAzZmE0MDJkMWFkNmJlNDkwYTUifQ=="/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317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5757;#188845;#185757;#257240;#379185;"/>
  <p:tag name="ISLIDE.ICON" val="#58188;#91750;#399026;#158877;#91722;"/>
  <p:tag name="ISLIDE.PICTURE" val="#7317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317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Office PowerPoint</Application>
  <PresentationFormat>宽屏</PresentationFormat>
  <Paragraphs>57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思源宋体 CN Heavy</vt:lpstr>
      <vt:lpstr>思源宋体 CN Medium</vt:lpstr>
      <vt:lpstr>Arial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温馨家庭为爱筑家项目路演ppt模板</dc:title>
  <dc:creator>PPT竞技场</dc:creator>
  <cp:keywords>51PPT模板网</cp:keywords>
  <dc:description>www.51pptmoban.com</dc:description>
  <cp:lastModifiedBy>Win user</cp:lastModifiedBy>
  <cp:revision>56</cp:revision>
  <dcterms:created xsi:type="dcterms:W3CDTF">2022-07-21T09:05:00Z</dcterms:created>
  <dcterms:modified xsi:type="dcterms:W3CDTF">2022-08-10T13:14:52Z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ACA8BB9519994C32B871EB068B4FAB8F</vt:lpwstr>
  </property>
  <property fmtid="{D5CDD505-2E9C-101B-9397-08002B2CF9AE}" pid="3" name="KSOProductBuildVer">
    <vt:lpwstr>2052-11.1.0.11875</vt:lpwstr>
  </property>
</Properties>
</file>