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422" r:id="rId2"/>
    <p:sldId id="362" r:id="rId3"/>
    <p:sldId id="363" r:id="rId4"/>
    <p:sldId id="369" r:id="rId5"/>
    <p:sldId id="370" r:id="rId6"/>
    <p:sldId id="371" r:id="rId7"/>
    <p:sldId id="372" r:id="rId8"/>
    <p:sldId id="364" r:id="rId9"/>
    <p:sldId id="367" r:id="rId10"/>
    <p:sldId id="377" r:id="rId11"/>
    <p:sldId id="378" r:id="rId12"/>
    <p:sldId id="379" r:id="rId13"/>
    <p:sldId id="380" r:id="rId14"/>
    <p:sldId id="366" r:id="rId15"/>
    <p:sldId id="423" r:id="rId16"/>
    <p:sldId id="388" r:id="rId17"/>
    <p:sldId id="383" r:id="rId18"/>
    <p:sldId id="424" r:id="rId19"/>
    <p:sldId id="386" r:id="rId20"/>
    <p:sldId id="427" r:id="rId21"/>
    <p:sldId id="387" r:id="rId22"/>
    <p:sldId id="426" r:id="rId23"/>
    <p:sldId id="384" r:id="rId24"/>
    <p:sldId id="368" r:id="rId25"/>
    <p:sldId id="390" r:id="rId26"/>
    <p:sldId id="391" r:id="rId27"/>
    <p:sldId id="392" r:id="rId28"/>
    <p:sldId id="425" r:id="rId29"/>
    <p:sldId id="389" r:id="rId30"/>
    <p:sldId id="428" r:id="rId31"/>
    <p:sldId id="270" r:id="rId32"/>
    <p:sldId id="429"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78FA"/>
    <a:srgbClr val="0091FE"/>
    <a:srgbClr val="777D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6" autoAdjust="0"/>
    <p:restoredTop sz="94660" autoAdjust="0"/>
  </p:normalViewPr>
  <p:slideViewPr>
    <p:cSldViewPr snapToGrid="0" showGuides="1">
      <p:cViewPr varScale="1">
        <p:scale>
          <a:sx n="79" d="100"/>
          <a:sy n="79" d="100"/>
        </p:scale>
        <p:origin x="120" y="834"/>
      </p:cViewPr>
      <p:guideLst>
        <p:guide orient="horz" pos="2092"/>
        <p:guide pos="3840"/>
      </p:guideLst>
    </p:cSldViewPr>
  </p:slideViewPr>
  <p:outlineViewPr>
    <p:cViewPr>
      <p:scale>
        <a:sx n="33" d="100"/>
        <a:sy n="33" d="100"/>
      </p:scale>
      <p:origin x="0" y="-5358"/>
    </p:cViewPr>
  </p:outlineViewPr>
  <p:notesTextViewPr>
    <p:cViewPr>
      <p:scale>
        <a:sx n="1" d="1"/>
        <a:sy n="1" d="1"/>
      </p:scale>
      <p:origin x="0" y="0"/>
    </p:cViewPr>
  </p:notesTextViewPr>
  <p:sorterViewPr>
    <p:cViewPr>
      <p:scale>
        <a:sx n="100" d="100"/>
        <a:sy n="100" d="100"/>
      </p:scale>
      <p:origin x="0" y="-652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系列+表1[[#标题],[系列 1]] 1</c:v>
                </c:pt>
              </c:strCache>
            </c:strRef>
          </c:tx>
          <c:spPr>
            <a:solidFill>
              <a:schemeClr val="accent1"/>
            </a:solidFill>
            <a:ln>
              <a:noFill/>
            </a:ln>
            <a:effectLst/>
          </c:spPr>
          <c:invertIfNegative val="0"/>
          <c:cat>
            <c:strRef>
              <c:f>Sheet1!$A$2:$A$5</c:f>
              <c:strCache>
                <c:ptCount val="4"/>
                <c:pt idx="0">
                  <c:v>市场1</c:v>
                </c:pt>
                <c:pt idx="1">
                  <c:v>市场2</c:v>
                </c:pt>
                <c:pt idx="2">
                  <c:v>市场3</c:v>
                </c:pt>
                <c:pt idx="3">
                  <c:v>市场4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632-4FB0-8911-29577A36EBD6}"/>
            </c:ext>
          </c:extLst>
        </c:ser>
        <c:ser>
          <c:idx val="1"/>
          <c:order val="1"/>
          <c:tx>
            <c:strRef>
              <c:f>Sheet1!$C$1</c:f>
              <c:strCache>
                <c:ptCount val="1"/>
                <c:pt idx="0">
                  <c:v>系列 2</c:v>
                </c:pt>
              </c:strCache>
            </c:strRef>
          </c:tx>
          <c:spPr>
            <a:solidFill>
              <a:schemeClr val="accent1">
                <a:lumMod val="40000"/>
                <a:lumOff val="60000"/>
              </a:schemeClr>
            </a:solidFill>
            <a:ln>
              <a:noFill/>
            </a:ln>
            <a:effectLst/>
          </c:spPr>
          <c:invertIfNegative val="0"/>
          <c:cat>
            <c:strRef>
              <c:f>Sheet1!$A$2:$A$5</c:f>
              <c:strCache>
                <c:ptCount val="4"/>
                <c:pt idx="0">
                  <c:v>市场1</c:v>
                </c:pt>
                <c:pt idx="1">
                  <c:v>市场2</c:v>
                </c:pt>
                <c:pt idx="2">
                  <c:v>市场3</c:v>
                </c:pt>
                <c:pt idx="3">
                  <c:v>市场4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632-4FB0-8911-29577A36EBD6}"/>
            </c:ext>
          </c:extLst>
        </c:ser>
        <c:ser>
          <c:idx val="2"/>
          <c:order val="2"/>
          <c:tx>
            <c:strRef>
              <c:f>Sheet1!$D$1</c:f>
              <c:strCache>
                <c:ptCount val="1"/>
                <c:pt idx="0">
                  <c:v>系列 3</c:v>
                </c:pt>
              </c:strCache>
            </c:strRef>
          </c:tx>
          <c:spPr>
            <a:solidFill>
              <a:schemeClr val="accent1">
                <a:lumMod val="75000"/>
              </a:schemeClr>
            </a:solidFill>
            <a:ln>
              <a:noFill/>
            </a:ln>
            <a:effectLst/>
          </c:spPr>
          <c:invertIfNegative val="0"/>
          <c:cat>
            <c:strRef>
              <c:f>Sheet1!$A$2:$A$5</c:f>
              <c:strCache>
                <c:ptCount val="4"/>
                <c:pt idx="0">
                  <c:v>市场1</c:v>
                </c:pt>
                <c:pt idx="1">
                  <c:v>市场2</c:v>
                </c:pt>
                <c:pt idx="2">
                  <c:v>市场3</c:v>
                </c:pt>
                <c:pt idx="3">
                  <c:v>市场4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632-4FB0-8911-29577A36EBD6}"/>
            </c:ext>
          </c:extLst>
        </c:ser>
        <c:dLbls>
          <c:showLegendKey val="0"/>
          <c:showVal val="0"/>
          <c:showCatName val="0"/>
          <c:showSerName val="0"/>
          <c:showPercent val="0"/>
          <c:showBubbleSize val="0"/>
        </c:dLbls>
        <c:gapWidth val="100"/>
        <c:overlap val="-24"/>
        <c:axId val="714758704"/>
        <c:axId val="714761984"/>
      </c:barChart>
      <c:catAx>
        <c:axId val="71475870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14761984"/>
        <c:crosses val="autoZero"/>
        <c:auto val="1"/>
        <c:lblAlgn val="ctr"/>
        <c:lblOffset val="100"/>
        <c:noMultiLvlLbl val="0"/>
      </c:catAx>
      <c:valAx>
        <c:axId val="7147619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14758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spPr>
        <a:noFill/>
        <a:ln>
          <a:noFill/>
        </a:ln>
        <a:effectLst/>
      </c:spPr>
      <c:txPr>
        <a:bodyPr rot="0" spcFirstLastPara="0" vertOverflow="ellipsis" vert="horz" wrap="square" anchor="ctr" anchorCtr="1"/>
        <a:lstStyle/>
        <a:p>
          <a:pPr>
            <a:defRPr lang="zh-CN" sz="1400" b="0" i="0" u="none" strike="noStrike" kern="1200" spc="0" baseline="0">
              <a:solidFill>
                <a:schemeClr val="accent1"/>
              </a:solidFill>
              <a:latin typeface="+mj-ea"/>
              <a:ea typeface="+mj-ea"/>
              <a:cs typeface="等线" panose="02010600030101010101" charset="-122"/>
              <a:sym typeface="等线" panose="02010600030101010101" charset="-122"/>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hade val="58000"/>
                </a:schemeClr>
              </a:solidFill>
              <a:ln w="19050">
                <a:solidFill>
                  <a:schemeClr val="lt1"/>
                </a:solidFill>
              </a:ln>
              <a:effectLst/>
            </c:spPr>
            <c:extLst>
              <c:ext xmlns:c16="http://schemas.microsoft.com/office/drawing/2014/chart" uri="{C3380CC4-5D6E-409C-BE32-E72D297353CC}">
                <c16:uniqueId val="{00000001-B886-4075-A7D4-2E709524A782}"/>
              </c:ext>
            </c:extLst>
          </c:dPt>
          <c:dPt>
            <c:idx val="1"/>
            <c:bubble3D val="0"/>
            <c:spPr>
              <a:solidFill>
                <a:schemeClr val="accent1">
                  <a:shade val="86000"/>
                </a:schemeClr>
              </a:solidFill>
              <a:ln w="19050">
                <a:solidFill>
                  <a:schemeClr val="lt1"/>
                </a:solidFill>
              </a:ln>
              <a:effectLst/>
            </c:spPr>
            <c:extLst>
              <c:ext xmlns:c16="http://schemas.microsoft.com/office/drawing/2014/chart" uri="{C3380CC4-5D6E-409C-BE32-E72D297353CC}">
                <c16:uniqueId val="{00000003-B886-4075-A7D4-2E709524A782}"/>
              </c:ext>
            </c:extLst>
          </c:dPt>
          <c:dPt>
            <c:idx val="2"/>
            <c:bubble3D val="0"/>
            <c:spPr>
              <a:solidFill>
                <a:schemeClr val="accent1">
                  <a:tint val="86000"/>
                </a:schemeClr>
              </a:solidFill>
              <a:ln w="19050">
                <a:solidFill>
                  <a:schemeClr val="lt1"/>
                </a:solidFill>
              </a:ln>
              <a:effectLst/>
            </c:spPr>
            <c:extLst>
              <c:ext xmlns:c16="http://schemas.microsoft.com/office/drawing/2014/chart" uri="{C3380CC4-5D6E-409C-BE32-E72D297353CC}">
                <c16:uniqueId val="{00000005-B886-4075-A7D4-2E709524A782}"/>
              </c:ext>
            </c:extLst>
          </c:dPt>
          <c:dPt>
            <c:idx val="3"/>
            <c:bubble3D val="0"/>
            <c:spPr>
              <a:solidFill>
                <a:schemeClr val="accent1">
                  <a:tint val="58000"/>
                </a:schemeClr>
              </a:solidFill>
              <a:ln w="19050">
                <a:solidFill>
                  <a:schemeClr val="lt1"/>
                </a:solidFill>
              </a:ln>
              <a:effectLst/>
            </c:spPr>
            <c:extLst>
              <c:ext xmlns:c16="http://schemas.microsoft.com/office/drawing/2014/chart" uri="{C3380CC4-5D6E-409C-BE32-E72D297353CC}">
                <c16:uniqueId val="{00000007-B886-4075-A7D4-2E709524A782}"/>
              </c:ext>
            </c:extLst>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6.5</c:v>
                </c:pt>
                <c:pt idx="1">
                  <c:v>8.6999999999999993</c:v>
                </c:pt>
                <c:pt idx="2">
                  <c:v>2.5</c:v>
                </c:pt>
                <c:pt idx="3">
                  <c:v>1.1000000000000001</c:v>
                </c:pt>
              </c:numCache>
            </c:numRef>
          </c:val>
          <c:extLst>
            <c:ext xmlns:c16="http://schemas.microsoft.com/office/drawing/2014/chart" uri="{C3380CC4-5D6E-409C-BE32-E72D297353CC}">
              <c16:uniqueId val="{00000008-B886-4075-A7D4-2E709524A782}"/>
            </c:ext>
          </c:extLst>
        </c:ser>
        <c:dLbls>
          <c:showLegendKey val="0"/>
          <c:showVal val="1"/>
          <c:showCatName val="0"/>
          <c:showSerName val="0"/>
          <c:showPercent val="0"/>
          <c:showBubbleSize val="0"/>
          <c:showLeaderLines val="1"/>
        </c:dLbls>
        <c:firstSliceAng val="0"/>
      </c:pieChart>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等线" panose="02010600030101010101" charset="-122"/>
                <a:sym typeface="等线" panose="02010600030101010101" charset="-122"/>
              </a:defRPr>
            </a:pPr>
            <a:endParaRPr lang="zh-CN"/>
          </a:p>
        </c:txPr>
      </c:legendEntry>
      <c:legendEntry>
        <c:idx val="1"/>
        <c:txPr>
          <a:bodyPr rot="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等线" panose="02010600030101010101" charset="-122"/>
                <a:sym typeface="等线" panose="02010600030101010101" charset="-122"/>
              </a:defRPr>
            </a:pPr>
            <a:endParaRPr lang="zh-CN"/>
          </a:p>
        </c:txPr>
      </c:legendEntry>
      <c:legendEntry>
        <c:idx val="2"/>
        <c:txPr>
          <a:bodyPr rot="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等线" panose="02010600030101010101" charset="-122"/>
                <a:sym typeface="等线" panose="02010600030101010101" charset="-122"/>
              </a:defRPr>
            </a:pPr>
            <a:endParaRPr lang="zh-CN"/>
          </a:p>
        </c:txPr>
      </c:legendEntry>
      <c:legendEntry>
        <c:idx val="3"/>
        <c:txPr>
          <a:bodyPr rot="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等线" panose="02010600030101010101" charset="-122"/>
                <a:sym typeface="等线" panose="02010600030101010101" charset="-122"/>
              </a:defRPr>
            </a:pPr>
            <a:endParaRPr lang="zh-CN"/>
          </a:p>
        </c:txPr>
      </c:legendEntry>
      <c:overlay val="0"/>
      <c:spPr>
        <a:noFill/>
        <a:ln>
          <a:noFill/>
        </a:ln>
        <a:effectLst/>
      </c:spPr>
      <c:txPr>
        <a:bodyPr rot="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等线" panose="02010600030101010101" charset="-122"/>
              <a:sym typeface="等线" panose="02010600030101010101" charset="-122"/>
            </a:defRPr>
          </a:pPr>
          <a:endParaRPr lang="zh-CN"/>
        </a:p>
      </c:txPr>
    </c:legend>
    <c:plotVisOnly val="1"/>
    <c:dispBlanksAs val="gap"/>
    <c:showDLblsOverMax val="0"/>
  </c:chart>
  <c:spPr>
    <a:noFill/>
    <a:ln>
      <a:noFill/>
    </a:ln>
    <a:effectLst/>
  </c:spPr>
  <c:txPr>
    <a:bodyPr/>
    <a:lstStyle/>
    <a:p>
      <a:pPr>
        <a:defRPr lang="zh-CN" b="1">
          <a:latin typeface="等线" panose="02010600030101010101" charset="-122"/>
          <a:ea typeface="等线" panose="02010600030101010101" charset="-122"/>
          <a:cs typeface="等线" panose="02010600030101010101" charset="-122"/>
          <a:sym typeface="等线" panose="02010600030101010101"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项目 1</c:v>
                </c:pt>
              </c:strCache>
            </c:strRef>
          </c:tx>
          <c:spPr>
            <a:solidFill>
              <a:schemeClr val="accent1"/>
            </a:solidFill>
            <a:ln>
              <a:noFill/>
            </a:ln>
            <a:effectLst/>
          </c:spPr>
          <c:invertIfNegative val="0"/>
          <c:cat>
            <c:strRef>
              <c:f>Sheet1!$A$2:$A$5</c:f>
              <c:strCache>
                <c:ptCount val="4"/>
                <c:pt idx="0">
                  <c:v>季度一</c:v>
                </c:pt>
                <c:pt idx="1">
                  <c:v>季度二</c:v>
                </c:pt>
                <c:pt idx="2">
                  <c:v>季度三</c:v>
                </c:pt>
                <c:pt idx="3">
                  <c:v>季度四</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F13-4377-A5B0-8F06CFE5B852}"/>
            </c:ext>
          </c:extLst>
        </c:ser>
        <c:ser>
          <c:idx val="1"/>
          <c:order val="1"/>
          <c:tx>
            <c:strRef>
              <c:f>Sheet1!$C$1</c:f>
              <c:strCache>
                <c:ptCount val="1"/>
                <c:pt idx="0">
                  <c:v>项目 2</c:v>
                </c:pt>
              </c:strCache>
            </c:strRef>
          </c:tx>
          <c:spPr>
            <a:solidFill>
              <a:schemeClr val="accent2"/>
            </a:solidFill>
            <a:ln>
              <a:noFill/>
            </a:ln>
            <a:effectLst/>
          </c:spPr>
          <c:invertIfNegative val="0"/>
          <c:cat>
            <c:strRef>
              <c:f>Sheet1!$A$2:$A$5</c:f>
              <c:strCache>
                <c:ptCount val="4"/>
                <c:pt idx="0">
                  <c:v>季度一</c:v>
                </c:pt>
                <c:pt idx="1">
                  <c:v>季度二</c:v>
                </c:pt>
                <c:pt idx="2">
                  <c:v>季度三</c:v>
                </c:pt>
                <c:pt idx="3">
                  <c:v>季度四</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F13-4377-A5B0-8F06CFE5B852}"/>
            </c:ext>
          </c:extLst>
        </c:ser>
        <c:ser>
          <c:idx val="2"/>
          <c:order val="2"/>
          <c:tx>
            <c:strRef>
              <c:f>Sheet1!$D$1</c:f>
              <c:strCache>
                <c:ptCount val="1"/>
                <c:pt idx="0">
                  <c:v>项目 3</c:v>
                </c:pt>
              </c:strCache>
            </c:strRef>
          </c:tx>
          <c:spPr>
            <a:solidFill>
              <a:schemeClr val="accent3"/>
            </a:solidFill>
            <a:ln>
              <a:noFill/>
            </a:ln>
            <a:effectLst/>
          </c:spPr>
          <c:invertIfNegative val="0"/>
          <c:cat>
            <c:strRef>
              <c:f>Sheet1!$A$2:$A$5</c:f>
              <c:strCache>
                <c:ptCount val="4"/>
                <c:pt idx="0">
                  <c:v>季度一</c:v>
                </c:pt>
                <c:pt idx="1">
                  <c:v>季度二</c:v>
                </c:pt>
                <c:pt idx="2">
                  <c:v>季度三</c:v>
                </c:pt>
                <c:pt idx="3">
                  <c:v>季度四</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F13-4377-A5B0-8F06CFE5B852}"/>
            </c:ext>
          </c:extLst>
        </c:ser>
        <c:dLbls>
          <c:showLegendKey val="0"/>
          <c:showVal val="0"/>
          <c:showCatName val="0"/>
          <c:showSerName val="0"/>
          <c:showPercent val="0"/>
          <c:showBubbleSize val="0"/>
        </c:dLbls>
        <c:gapWidth val="219"/>
        <c:overlap val="-27"/>
        <c:axId val="326913976"/>
        <c:axId val="326908728"/>
      </c:barChart>
      <c:catAx>
        <c:axId val="326913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326908728"/>
        <c:crosses val="autoZero"/>
        <c:auto val="1"/>
        <c:lblAlgn val="ctr"/>
        <c:lblOffset val="100"/>
        <c:noMultiLvlLbl val="0"/>
      </c:catAx>
      <c:valAx>
        <c:axId val="3269087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3269139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0" vertOverflow="ellipsis" vert="horz" wrap="square" anchor="ctr" anchorCtr="1"/>
        <a:lstStyle/>
        <a:p>
          <a:pPr>
            <a:defRPr lang="zh-CN" sz="1400" b="1" i="0" u="none" strike="noStrike" kern="1200" spc="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title>
    <c:autoTitleDeleted val="0"/>
    <c:plotArea>
      <c:layout>
        <c:manualLayout>
          <c:layoutTarget val="inner"/>
          <c:xMode val="edge"/>
          <c:yMode val="edge"/>
          <c:x val="5.5559999999999998E-2"/>
          <c:y val="0.10199999999999999"/>
          <c:w val="0.94144000000000005"/>
          <c:h val="0.76671999999999996"/>
        </c:manualLayout>
      </c:layout>
      <c:barChart>
        <c:barDir val="col"/>
        <c:grouping val="clustered"/>
        <c:varyColors val="0"/>
        <c:ser>
          <c:idx val="0"/>
          <c:order val="0"/>
          <c:tx>
            <c:strRef>
              <c:f>Sheet1!$B$1</c:f>
              <c:strCache>
                <c:ptCount val="1"/>
                <c:pt idx="0">
                  <c:v>系列 1</c:v>
                </c:pt>
              </c:strCache>
            </c:strRef>
          </c:tx>
          <c:spPr>
            <a:gradFill>
              <a:gsLst>
                <a:gs pos="0">
                  <a:srgbClr val="1D78FA">
                    <a:lumMod val="75000"/>
                  </a:srgbClr>
                </a:gs>
                <a:gs pos="100000">
                  <a:srgbClr val="1D78FA">
                    <a:lumMod val="75000"/>
                    <a:alpha val="0"/>
                  </a:srgbClr>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F92-4687-A628-AB18C4AFE0AD}"/>
            </c:ext>
          </c:extLst>
        </c:ser>
        <c:ser>
          <c:idx val="1"/>
          <c:order val="1"/>
          <c:tx>
            <c:strRef>
              <c:f>Sheet1!$C$1</c:f>
              <c:strCache>
                <c:ptCount val="1"/>
                <c:pt idx="0">
                  <c:v>系列 2</c:v>
                </c:pt>
              </c:strCache>
            </c:strRef>
          </c:tx>
          <c:spPr>
            <a:gradFill>
              <a:gsLst>
                <a:gs pos="0">
                  <a:srgbClr val="2290FC"/>
                </a:gs>
                <a:gs pos="100000">
                  <a:srgbClr val="2290FC">
                    <a:alpha val="0"/>
                  </a:srgbClr>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F92-4687-A628-AB18C4AFE0AD}"/>
            </c:ext>
          </c:extLst>
        </c:ser>
        <c:dLbls>
          <c:showLegendKey val="0"/>
          <c:showVal val="0"/>
          <c:showCatName val="0"/>
          <c:showSerName val="0"/>
          <c:showPercent val="0"/>
          <c:showBubbleSize val="0"/>
        </c:dLbls>
        <c:gapWidth val="464"/>
        <c:overlap val="-22"/>
        <c:axId val="545426503"/>
        <c:axId val="58124530"/>
      </c:barChart>
      <c:catAx>
        <c:axId val="545426503"/>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0" vertOverflow="ellipsis" vert="horz" wrap="square" anchor="ctr" anchorCtr="1" forceAA="0"/>
          <a:lstStyle/>
          <a:p>
            <a:pPr>
              <a:defRPr lang="zh-CN" sz="900" b="1"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crossAx val="58124530"/>
        <c:crosses val="autoZero"/>
        <c:auto val="1"/>
        <c:lblAlgn val="ctr"/>
        <c:lblOffset val="100"/>
        <c:noMultiLvlLbl val="0"/>
      </c:catAx>
      <c:valAx>
        <c:axId val="58124530"/>
        <c:scaling>
          <c:orientation val="minMax"/>
        </c:scaling>
        <c:delete val="0"/>
        <c:axPos val="l"/>
        <c:numFmt formatCode="General" sourceLinked="1"/>
        <c:majorTickMark val="out"/>
        <c:minorTickMark val="none"/>
        <c:tickLblPos val="nextTo"/>
        <c:spPr>
          <a:noFill/>
          <a:ln>
            <a:noFill/>
          </a:ln>
          <a:effectLst/>
        </c:spPr>
        <c:txPr>
          <a:bodyPr rot="-60000000" spcFirstLastPara="0" vertOverflow="ellipsis" vert="horz" wrap="square" anchor="ctr" anchorCtr="1" forceAA="0"/>
          <a:lstStyle/>
          <a:p>
            <a:pPr>
              <a:defRPr lang="zh-CN" sz="900" b="1"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crossAx val="545426503"/>
        <c:crosses val="autoZero"/>
        <c:crossBetween val="between"/>
      </c:valAx>
      <c:spPr>
        <a:noFill/>
        <a:ln w="12700" cmpd="sng">
          <a:noFill/>
          <a:prstDash val="solid"/>
        </a:ln>
        <a:effectLst/>
      </c:spPr>
    </c:plotArea>
    <c:legend>
      <c:legendPos val="b"/>
      <c:legendEntry>
        <c:idx val="0"/>
        <c:txPr>
          <a:bodyPr rot="0" spcFirstLastPara="0" vertOverflow="ellipsis" vert="horz" wrap="square" anchor="ctr" anchorCtr="1"/>
          <a:lstStyle/>
          <a:p>
            <a:pPr>
              <a:defRPr lang="zh-CN" sz="900" b="1"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Entry>
      <c:legendEntry>
        <c:idx val="1"/>
        <c:txPr>
          <a:bodyPr rot="0" spcFirstLastPara="0" vertOverflow="ellipsis" vert="horz" wrap="square" anchor="ctr" anchorCtr="1"/>
          <a:lstStyle/>
          <a:p>
            <a:pPr>
              <a:defRPr lang="zh-CN" sz="900" b="1"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Entry>
      <c:overlay val="0"/>
      <c:spPr>
        <a:noFill/>
        <a:ln>
          <a:noFill/>
        </a:ln>
        <a:effectLst/>
      </c:spPr>
      <c:txPr>
        <a:bodyPr rot="0" spcFirstLastPara="0" vertOverflow="ellipsis" vert="horz" wrap="square" anchor="ctr" anchorCtr="1" forceAA="0"/>
        <a:lstStyle/>
        <a:p>
          <a:pPr>
            <a:defRPr lang="zh-CN" sz="900" b="1"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
    <c:plotVisOnly val="1"/>
    <c:dispBlanksAs val="gap"/>
    <c:showDLblsOverMax val="0"/>
  </c:chart>
  <c:spPr>
    <a:noFill/>
    <a:ln w="9525" cap="flat" cmpd="sng" algn="ctr">
      <a:noFill/>
      <a:round/>
    </a:ln>
    <a:effectLst/>
  </c:spPr>
  <c:txPr>
    <a:bodyPr/>
    <a:lstStyle/>
    <a:p>
      <a:pPr>
        <a:defRPr lang="zh-CN" b="1">
          <a:latin typeface="等线" panose="02010600030101010101" charset="-122"/>
          <a:ea typeface="等线" panose="02010600030101010101" charset="-122"/>
          <a:cs typeface="等线" panose="02010600030101010101" charset="-122"/>
          <a:sym typeface="等线" panose="02010600030101010101" charset="-122"/>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66257D-5202-4BF2-B32C-A904B23D0EBA}" type="datetimeFigureOut">
              <a:rPr lang="zh-CN" altLang="en-US" smtClean="0"/>
              <a:t>2022/8/14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F1E44D-7DDB-412A-99B7-1B6E28981DCD}" type="slidenum">
              <a:rPr lang="zh-CN" altLang="en-US" smtClean="0"/>
              <a:t>‹#›</a:t>
            </a:fld>
            <a:endParaRPr lang="zh-CN" altLang="en-US"/>
          </a:p>
        </p:txBody>
      </p:sp>
    </p:spTree>
    <p:extLst>
      <p:ext uri="{BB962C8B-B14F-4D97-AF65-F5344CB8AC3E}">
        <p14:creationId xmlns:p14="http://schemas.microsoft.com/office/powerpoint/2010/main" val="1213942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a:t>
            </a:fld>
            <a:endParaRPr lang="zh-CN" altLang="en-US"/>
          </a:p>
        </p:txBody>
      </p:sp>
    </p:spTree>
    <p:extLst>
      <p:ext uri="{BB962C8B-B14F-4D97-AF65-F5344CB8AC3E}">
        <p14:creationId xmlns:p14="http://schemas.microsoft.com/office/powerpoint/2010/main" val="4127325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10</a:t>
            </a:fld>
            <a:endParaRPr lang="zh-CN" altLang="en-US"/>
          </a:p>
        </p:txBody>
      </p:sp>
    </p:spTree>
    <p:extLst>
      <p:ext uri="{BB962C8B-B14F-4D97-AF65-F5344CB8AC3E}">
        <p14:creationId xmlns:p14="http://schemas.microsoft.com/office/powerpoint/2010/main" val="42502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11</a:t>
            </a:fld>
            <a:endParaRPr lang="zh-CN" altLang="en-US"/>
          </a:p>
        </p:txBody>
      </p:sp>
    </p:spTree>
    <p:extLst>
      <p:ext uri="{BB962C8B-B14F-4D97-AF65-F5344CB8AC3E}">
        <p14:creationId xmlns:p14="http://schemas.microsoft.com/office/powerpoint/2010/main" val="2897397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12</a:t>
            </a:fld>
            <a:endParaRPr lang="zh-CN" altLang="en-US"/>
          </a:p>
        </p:txBody>
      </p:sp>
    </p:spTree>
    <p:extLst>
      <p:ext uri="{BB962C8B-B14F-4D97-AF65-F5344CB8AC3E}">
        <p14:creationId xmlns:p14="http://schemas.microsoft.com/office/powerpoint/2010/main" val="4289019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13</a:t>
            </a:fld>
            <a:endParaRPr lang="zh-CN" altLang="en-US"/>
          </a:p>
        </p:txBody>
      </p:sp>
    </p:spTree>
    <p:extLst>
      <p:ext uri="{BB962C8B-B14F-4D97-AF65-F5344CB8AC3E}">
        <p14:creationId xmlns:p14="http://schemas.microsoft.com/office/powerpoint/2010/main" val="2912795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14</a:t>
            </a:fld>
            <a:endParaRPr lang="zh-CN" altLang="en-US"/>
          </a:p>
        </p:txBody>
      </p:sp>
    </p:spTree>
    <p:extLst>
      <p:ext uri="{BB962C8B-B14F-4D97-AF65-F5344CB8AC3E}">
        <p14:creationId xmlns:p14="http://schemas.microsoft.com/office/powerpoint/2010/main" val="66032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15</a:t>
            </a:fld>
            <a:endParaRPr lang="zh-CN" altLang="en-US"/>
          </a:p>
        </p:txBody>
      </p:sp>
    </p:spTree>
    <p:extLst>
      <p:ext uri="{BB962C8B-B14F-4D97-AF65-F5344CB8AC3E}">
        <p14:creationId xmlns:p14="http://schemas.microsoft.com/office/powerpoint/2010/main" val="355228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16</a:t>
            </a:fld>
            <a:endParaRPr lang="zh-CN" altLang="en-US"/>
          </a:p>
        </p:txBody>
      </p:sp>
    </p:spTree>
    <p:extLst>
      <p:ext uri="{BB962C8B-B14F-4D97-AF65-F5344CB8AC3E}">
        <p14:creationId xmlns:p14="http://schemas.microsoft.com/office/powerpoint/2010/main" val="17818226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17</a:t>
            </a:fld>
            <a:endParaRPr lang="zh-CN" altLang="en-US"/>
          </a:p>
        </p:txBody>
      </p:sp>
    </p:spTree>
    <p:extLst>
      <p:ext uri="{BB962C8B-B14F-4D97-AF65-F5344CB8AC3E}">
        <p14:creationId xmlns:p14="http://schemas.microsoft.com/office/powerpoint/2010/main" val="234285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18</a:t>
            </a:fld>
            <a:endParaRPr lang="zh-CN" altLang="en-US"/>
          </a:p>
        </p:txBody>
      </p:sp>
    </p:spTree>
    <p:extLst>
      <p:ext uri="{BB962C8B-B14F-4D97-AF65-F5344CB8AC3E}">
        <p14:creationId xmlns:p14="http://schemas.microsoft.com/office/powerpoint/2010/main" val="976129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19</a:t>
            </a:fld>
            <a:endParaRPr lang="zh-CN" altLang="en-US"/>
          </a:p>
        </p:txBody>
      </p:sp>
    </p:spTree>
    <p:extLst>
      <p:ext uri="{BB962C8B-B14F-4D97-AF65-F5344CB8AC3E}">
        <p14:creationId xmlns:p14="http://schemas.microsoft.com/office/powerpoint/2010/main" val="3214413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a:t>
            </a:fld>
            <a:endParaRPr lang="zh-CN" altLang="en-US"/>
          </a:p>
        </p:txBody>
      </p:sp>
    </p:spTree>
    <p:extLst>
      <p:ext uri="{BB962C8B-B14F-4D97-AF65-F5344CB8AC3E}">
        <p14:creationId xmlns:p14="http://schemas.microsoft.com/office/powerpoint/2010/main" val="1600903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20</a:t>
            </a:fld>
            <a:endParaRPr lang="zh-CN" altLang="en-US"/>
          </a:p>
        </p:txBody>
      </p:sp>
    </p:spTree>
    <p:extLst>
      <p:ext uri="{BB962C8B-B14F-4D97-AF65-F5344CB8AC3E}">
        <p14:creationId xmlns:p14="http://schemas.microsoft.com/office/powerpoint/2010/main" val="1660756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21</a:t>
            </a:fld>
            <a:endParaRPr lang="zh-CN" altLang="en-US"/>
          </a:p>
        </p:txBody>
      </p:sp>
    </p:spTree>
    <p:extLst>
      <p:ext uri="{BB962C8B-B14F-4D97-AF65-F5344CB8AC3E}">
        <p14:creationId xmlns:p14="http://schemas.microsoft.com/office/powerpoint/2010/main" val="4022134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22</a:t>
            </a:fld>
            <a:endParaRPr lang="zh-CN" altLang="en-US"/>
          </a:p>
        </p:txBody>
      </p:sp>
    </p:spTree>
    <p:extLst>
      <p:ext uri="{BB962C8B-B14F-4D97-AF65-F5344CB8AC3E}">
        <p14:creationId xmlns:p14="http://schemas.microsoft.com/office/powerpoint/2010/main" val="1276605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23</a:t>
            </a:fld>
            <a:endParaRPr lang="zh-CN" altLang="en-US"/>
          </a:p>
        </p:txBody>
      </p:sp>
    </p:spTree>
    <p:extLst>
      <p:ext uri="{BB962C8B-B14F-4D97-AF65-F5344CB8AC3E}">
        <p14:creationId xmlns:p14="http://schemas.microsoft.com/office/powerpoint/2010/main" val="3748036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24</a:t>
            </a:fld>
            <a:endParaRPr lang="zh-CN" altLang="en-US"/>
          </a:p>
        </p:txBody>
      </p:sp>
    </p:spTree>
    <p:extLst>
      <p:ext uri="{BB962C8B-B14F-4D97-AF65-F5344CB8AC3E}">
        <p14:creationId xmlns:p14="http://schemas.microsoft.com/office/powerpoint/2010/main" val="34710482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25</a:t>
            </a:fld>
            <a:endParaRPr lang="zh-CN" altLang="en-US"/>
          </a:p>
        </p:txBody>
      </p:sp>
    </p:spTree>
    <p:extLst>
      <p:ext uri="{BB962C8B-B14F-4D97-AF65-F5344CB8AC3E}">
        <p14:creationId xmlns:p14="http://schemas.microsoft.com/office/powerpoint/2010/main" val="16541439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26</a:t>
            </a:fld>
            <a:endParaRPr lang="zh-CN" altLang="en-US"/>
          </a:p>
        </p:txBody>
      </p:sp>
    </p:spTree>
    <p:extLst>
      <p:ext uri="{BB962C8B-B14F-4D97-AF65-F5344CB8AC3E}">
        <p14:creationId xmlns:p14="http://schemas.microsoft.com/office/powerpoint/2010/main" val="2951315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27</a:t>
            </a:fld>
            <a:endParaRPr lang="zh-CN" altLang="en-US"/>
          </a:p>
        </p:txBody>
      </p:sp>
    </p:spTree>
    <p:extLst>
      <p:ext uri="{BB962C8B-B14F-4D97-AF65-F5344CB8AC3E}">
        <p14:creationId xmlns:p14="http://schemas.microsoft.com/office/powerpoint/2010/main" val="1736773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28</a:t>
            </a:fld>
            <a:endParaRPr lang="zh-CN" altLang="en-US"/>
          </a:p>
        </p:txBody>
      </p:sp>
    </p:spTree>
    <p:extLst>
      <p:ext uri="{BB962C8B-B14F-4D97-AF65-F5344CB8AC3E}">
        <p14:creationId xmlns:p14="http://schemas.microsoft.com/office/powerpoint/2010/main" val="1439156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29</a:t>
            </a:fld>
            <a:endParaRPr lang="zh-CN" altLang="en-US"/>
          </a:p>
        </p:txBody>
      </p:sp>
    </p:spTree>
    <p:extLst>
      <p:ext uri="{BB962C8B-B14F-4D97-AF65-F5344CB8AC3E}">
        <p14:creationId xmlns:p14="http://schemas.microsoft.com/office/powerpoint/2010/main" val="3948973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3</a:t>
            </a:fld>
            <a:endParaRPr lang="zh-CN" altLang="en-US"/>
          </a:p>
        </p:txBody>
      </p:sp>
    </p:spTree>
    <p:extLst>
      <p:ext uri="{BB962C8B-B14F-4D97-AF65-F5344CB8AC3E}">
        <p14:creationId xmlns:p14="http://schemas.microsoft.com/office/powerpoint/2010/main" val="1358332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30</a:t>
            </a:fld>
            <a:endParaRPr lang="zh-CN" altLang="en-US"/>
          </a:p>
        </p:txBody>
      </p:sp>
    </p:spTree>
    <p:extLst>
      <p:ext uri="{BB962C8B-B14F-4D97-AF65-F5344CB8AC3E}">
        <p14:creationId xmlns:p14="http://schemas.microsoft.com/office/powerpoint/2010/main" val="26714848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31</a:t>
            </a:fld>
            <a:endParaRPr lang="zh-CN" altLang="en-US"/>
          </a:p>
        </p:txBody>
      </p:sp>
    </p:spTree>
    <p:extLst>
      <p:ext uri="{BB962C8B-B14F-4D97-AF65-F5344CB8AC3E}">
        <p14:creationId xmlns:p14="http://schemas.microsoft.com/office/powerpoint/2010/main" val="19900040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32</a:t>
            </a:fld>
            <a:endParaRPr lang="zh-CN" altLang="en-US"/>
          </a:p>
        </p:txBody>
      </p:sp>
    </p:spTree>
    <p:extLst>
      <p:ext uri="{BB962C8B-B14F-4D97-AF65-F5344CB8AC3E}">
        <p14:creationId xmlns:p14="http://schemas.microsoft.com/office/powerpoint/2010/main" val="3282467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4</a:t>
            </a:fld>
            <a:endParaRPr lang="zh-CN" altLang="en-US"/>
          </a:p>
        </p:txBody>
      </p:sp>
    </p:spTree>
    <p:extLst>
      <p:ext uri="{BB962C8B-B14F-4D97-AF65-F5344CB8AC3E}">
        <p14:creationId xmlns:p14="http://schemas.microsoft.com/office/powerpoint/2010/main" val="171295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5</a:t>
            </a:fld>
            <a:endParaRPr lang="zh-CN" altLang="en-US"/>
          </a:p>
        </p:txBody>
      </p:sp>
    </p:spTree>
    <p:extLst>
      <p:ext uri="{BB962C8B-B14F-4D97-AF65-F5344CB8AC3E}">
        <p14:creationId xmlns:p14="http://schemas.microsoft.com/office/powerpoint/2010/main" val="4020425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6</a:t>
            </a:fld>
            <a:endParaRPr lang="zh-CN" altLang="en-US"/>
          </a:p>
        </p:txBody>
      </p:sp>
    </p:spTree>
    <p:extLst>
      <p:ext uri="{BB962C8B-B14F-4D97-AF65-F5344CB8AC3E}">
        <p14:creationId xmlns:p14="http://schemas.microsoft.com/office/powerpoint/2010/main" val="1771015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7</a:t>
            </a:fld>
            <a:endParaRPr lang="zh-CN" altLang="en-US"/>
          </a:p>
        </p:txBody>
      </p:sp>
    </p:spTree>
    <p:extLst>
      <p:ext uri="{BB962C8B-B14F-4D97-AF65-F5344CB8AC3E}">
        <p14:creationId xmlns:p14="http://schemas.microsoft.com/office/powerpoint/2010/main" val="196385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8</a:t>
            </a:fld>
            <a:endParaRPr lang="zh-CN" altLang="en-US"/>
          </a:p>
        </p:txBody>
      </p:sp>
    </p:spTree>
    <p:extLst>
      <p:ext uri="{BB962C8B-B14F-4D97-AF65-F5344CB8AC3E}">
        <p14:creationId xmlns:p14="http://schemas.microsoft.com/office/powerpoint/2010/main" val="3562184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F1E44D-7DDB-412A-99B7-1B6E28981DCD}" type="slidenum">
              <a:rPr lang="zh-CN" altLang="en-US" smtClean="0"/>
              <a:t>9</a:t>
            </a:fld>
            <a:endParaRPr lang="zh-CN" altLang="en-US"/>
          </a:p>
        </p:txBody>
      </p:sp>
    </p:spTree>
    <p:extLst>
      <p:ext uri="{BB962C8B-B14F-4D97-AF65-F5344CB8AC3E}">
        <p14:creationId xmlns:p14="http://schemas.microsoft.com/office/powerpoint/2010/main" val="1528034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5EF9A1F-B07E-4987-8050-E18353F5D22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2191998" cy="6857999"/>
          </a:xfrm>
          <a:prstGeom prst="rect">
            <a:avLst/>
          </a:prstGeom>
        </p:spPr>
      </p:pic>
    </p:spTree>
    <p:extLst>
      <p:ext uri="{BB962C8B-B14F-4D97-AF65-F5344CB8AC3E}">
        <p14:creationId xmlns:p14="http://schemas.microsoft.com/office/powerpoint/2010/main" val="983196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目录">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D242AD90-1887-40D1-A6D0-C3FB472E09D9}"/>
              </a:ext>
            </a:extLst>
          </p:cNvPr>
          <p:cNvSpPr>
            <a:spLocks noChangeAspect="1"/>
          </p:cNvSpPr>
          <p:nvPr userDrawn="1"/>
        </p:nvSpPr>
        <p:spPr>
          <a:xfrm>
            <a:off x="0" y="0"/>
            <a:ext cx="12192000" cy="6858000"/>
          </a:xfrm>
          <a:prstGeom prst="rect">
            <a:avLst/>
          </a:prstGeom>
          <a:blipFill dpi="0"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7B6477F6-7ECA-4DA6-B89F-FBB3E4F6F34B}"/>
              </a:ext>
            </a:extLst>
          </p:cNvPr>
          <p:cNvSpPr/>
          <p:nvPr userDrawn="1"/>
        </p:nvSpPr>
        <p:spPr>
          <a:xfrm>
            <a:off x="0" y="0"/>
            <a:ext cx="12192001" cy="6858000"/>
          </a:xfrm>
          <a:prstGeom prst="rect">
            <a:avLst/>
          </a:prstGeom>
          <a:solidFill>
            <a:schemeClr val="accent1">
              <a:lumMod val="60000"/>
              <a:lumOff val="40000"/>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形状 7">
            <a:extLst>
              <a:ext uri="{FF2B5EF4-FFF2-40B4-BE49-F238E27FC236}">
                <a16:creationId xmlns:a16="http://schemas.microsoft.com/office/drawing/2014/main" id="{6C904091-229D-496C-81AF-6517F2934B83}"/>
              </a:ext>
            </a:extLst>
          </p:cNvPr>
          <p:cNvSpPr/>
          <p:nvPr userDrawn="1"/>
        </p:nvSpPr>
        <p:spPr>
          <a:xfrm>
            <a:off x="8463476" y="4350577"/>
            <a:ext cx="3728524" cy="2507423"/>
          </a:xfrm>
          <a:custGeom>
            <a:avLst/>
            <a:gdLst>
              <a:gd name="connsiteX0" fmla="*/ 3728524 w 3728524"/>
              <a:gd name="connsiteY0" fmla="*/ 0 h 2487034"/>
              <a:gd name="connsiteX1" fmla="*/ 3728524 w 3728524"/>
              <a:gd name="connsiteY1" fmla="*/ 2487034 h 2487034"/>
              <a:gd name="connsiteX2" fmla="*/ 0 w 3728524"/>
              <a:gd name="connsiteY2" fmla="*/ 2487034 h 2487034"/>
              <a:gd name="connsiteX3" fmla="*/ 21022 w 3728524"/>
              <a:gd name="connsiteY3" fmla="*/ 2472433 h 2487034"/>
              <a:gd name="connsiteX4" fmla="*/ 623086 w 3728524"/>
              <a:gd name="connsiteY4" fmla="*/ 2162190 h 2487034"/>
              <a:gd name="connsiteX5" fmla="*/ 1626302 w 3728524"/>
              <a:gd name="connsiteY5" fmla="*/ 1863611 h 2487034"/>
              <a:gd name="connsiteX6" fmla="*/ 2154878 w 3728524"/>
              <a:gd name="connsiteY6" fmla="*/ 1089170 h 2487034"/>
              <a:gd name="connsiteX7" fmla="*/ 3168880 w 3728524"/>
              <a:gd name="connsiteY7" fmla="*/ 687954 h 2487034"/>
              <a:gd name="connsiteX8" fmla="*/ 3721570 w 3728524"/>
              <a:gd name="connsiteY8" fmla="*/ 5981 h 24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8524" h="2487034">
                <a:moveTo>
                  <a:pt x="3728524" y="0"/>
                </a:moveTo>
                <a:lnTo>
                  <a:pt x="3728524" y="2487034"/>
                </a:lnTo>
                <a:lnTo>
                  <a:pt x="0" y="2487034"/>
                </a:lnTo>
                <a:lnTo>
                  <a:pt x="21022" y="2472433"/>
                </a:lnTo>
                <a:cubicBezTo>
                  <a:pt x="201034" y="2357355"/>
                  <a:pt x="497235" y="2235280"/>
                  <a:pt x="623086" y="2162190"/>
                </a:cubicBezTo>
                <a:cubicBezTo>
                  <a:pt x="874788" y="2016011"/>
                  <a:pt x="1371002" y="2042448"/>
                  <a:pt x="1626302" y="1863611"/>
                </a:cubicBezTo>
                <a:cubicBezTo>
                  <a:pt x="1881600" y="1684774"/>
                  <a:pt x="1897782" y="1285113"/>
                  <a:pt x="2154878" y="1089170"/>
                </a:cubicBezTo>
                <a:cubicBezTo>
                  <a:pt x="2411974" y="893227"/>
                  <a:pt x="2895602" y="877677"/>
                  <a:pt x="3168880" y="687954"/>
                </a:cubicBezTo>
                <a:cubicBezTo>
                  <a:pt x="3407997" y="521948"/>
                  <a:pt x="3554891" y="165440"/>
                  <a:pt x="3721570" y="5981"/>
                </a:cubicBezTo>
                <a:close/>
              </a:path>
            </a:pathLst>
          </a:custGeom>
          <a:gradFill>
            <a:gsLst>
              <a:gs pos="0">
                <a:schemeClr val="accent1">
                  <a:lumMod val="20000"/>
                  <a:lumOff val="80000"/>
                  <a:alpha val="49000"/>
                </a:schemeClr>
              </a:gs>
              <a:gs pos="99000">
                <a:schemeClr val="accent1">
                  <a:lumMod val="40000"/>
                  <a:lumOff val="6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对角圆角矩形 10">
            <a:extLst>
              <a:ext uri="{FF2B5EF4-FFF2-40B4-BE49-F238E27FC236}">
                <a16:creationId xmlns:a16="http://schemas.microsoft.com/office/drawing/2014/main" id="{9927DFDA-FF9B-4ADB-B3FC-6F9B7D2D1DBC}"/>
              </a:ext>
            </a:extLst>
          </p:cNvPr>
          <p:cNvSpPr/>
          <p:nvPr userDrawn="1"/>
        </p:nvSpPr>
        <p:spPr>
          <a:xfrm>
            <a:off x="1602941" y="1137744"/>
            <a:ext cx="8986118" cy="4582511"/>
          </a:xfrm>
          <a:prstGeom prst="round2DiagRect">
            <a:avLst>
              <a:gd name="adj1" fmla="val 9482"/>
              <a:gd name="adj2" fmla="val 0"/>
            </a:avLst>
          </a:prstGeom>
          <a:blipFill dpi="0" rotWithShape="1">
            <a:blip r:embed="rId3">
              <a:alphaModFix amt="99000"/>
            </a:blip>
            <a:srcRect/>
            <a:tile tx="0" ty="0" sx="100000" sy="100000" flip="none" algn="tl"/>
          </a:blipFill>
          <a:ln>
            <a:noFill/>
          </a:ln>
          <a:effectLst>
            <a:outerShdw blurRad="2286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文本框 5">
            <a:extLst>
              <a:ext uri="{FF2B5EF4-FFF2-40B4-BE49-F238E27FC236}">
                <a16:creationId xmlns:a16="http://schemas.microsoft.com/office/drawing/2014/main" id="{4D5B3146-5FC1-403F-B861-63C5F4ACA807}"/>
              </a:ext>
            </a:extLst>
          </p:cNvPr>
          <p:cNvSpPr txBox="1"/>
          <p:nvPr userDrawn="1"/>
        </p:nvSpPr>
        <p:spPr>
          <a:xfrm>
            <a:off x="5356055" y="1602458"/>
            <a:ext cx="1479892" cy="769441"/>
          </a:xfrm>
          <a:prstGeom prst="rect">
            <a:avLst/>
          </a:prstGeom>
          <a:noFill/>
        </p:spPr>
        <p:txBody>
          <a:bodyPr wrap="none" rtlCol="0">
            <a:noAutofit/>
          </a:bodyPr>
          <a:lstStyle/>
          <a:p>
            <a:pPr algn="ctr"/>
            <a:r>
              <a:rPr kumimoji="1" lang="zh-CN" altLang="en-US" sz="4400" b="1" dirty="0">
                <a:solidFill>
                  <a:schemeClr val="accent1"/>
                </a:solidFill>
                <a:latin typeface="Microsoft YaHei" panose="020B0503020204020204" pitchFamily="34" charset="-122"/>
                <a:ea typeface="Microsoft YaHei" panose="020B0503020204020204" pitchFamily="34" charset="-122"/>
              </a:rPr>
              <a:t>目 录</a:t>
            </a:r>
          </a:p>
        </p:txBody>
      </p:sp>
      <p:grpSp>
        <p:nvGrpSpPr>
          <p:cNvPr id="7" name="组合 6">
            <a:extLst>
              <a:ext uri="{FF2B5EF4-FFF2-40B4-BE49-F238E27FC236}">
                <a16:creationId xmlns:a16="http://schemas.microsoft.com/office/drawing/2014/main" id="{668BFE30-6EB0-40A5-A225-44D8BD189FEB}"/>
              </a:ext>
            </a:extLst>
          </p:cNvPr>
          <p:cNvGrpSpPr/>
          <p:nvPr userDrawn="1"/>
        </p:nvGrpSpPr>
        <p:grpSpPr>
          <a:xfrm>
            <a:off x="5264989" y="1511904"/>
            <a:ext cx="1662023" cy="960495"/>
            <a:chOff x="7716814" y="1515582"/>
            <a:chExt cx="1662023" cy="960495"/>
          </a:xfrm>
        </p:grpSpPr>
        <p:sp>
          <p:nvSpPr>
            <p:cNvPr id="8" name="矩形 7">
              <a:extLst>
                <a:ext uri="{FF2B5EF4-FFF2-40B4-BE49-F238E27FC236}">
                  <a16:creationId xmlns:a16="http://schemas.microsoft.com/office/drawing/2014/main" id="{BE4E0EB8-3047-4065-93CC-025E64DE3F52}"/>
                </a:ext>
              </a:extLst>
            </p:cNvPr>
            <p:cNvSpPr/>
            <p:nvPr/>
          </p:nvSpPr>
          <p:spPr>
            <a:xfrm>
              <a:off x="7716814" y="1515582"/>
              <a:ext cx="1662023" cy="95465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直角三角形 8">
              <a:extLst>
                <a:ext uri="{FF2B5EF4-FFF2-40B4-BE49-F238E27FC236}">
                  <a16:creationId xmlns:a16="http://schemas.microsoft.com/office/drawing/2014/main" id="{2FBEEC9C-BF3B-4EED-885F-BF2D347CD249}"/>
                </a:ext>
              </a:extLst>
            </p:cNvPr>
            <p:cNvSpPr/>
            <p:nvPr/>
          </p:nvSpPr>
          <p:spPr>
            <a:xfrm>
              <a:off x="7719864" y="2277495"/>
              <a:ext cx="198582" cy="19858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0" name="任意形状 7">
            <a:extLst>
              <a:ext uri="{FF2B5EF4-FFF2-40B4-BE49-F238E27FC236}">
                <a16:creationId xmlns:a16="http://schemas.microsoft.com/office/drawing/2014/main" id="{DBA8ADED-FA46-4634-BE7B-266B6263C7B6}"/>
              </a:ext>
            </a:extLst>
          </p:cNvPr>
          <p:cNvSpPr/>
          <p:nvPr userDrawn="1"/>
        </p:nvSpPr>
        <p:spPr>
          <a:xfrm flipH="1" flipV="1">
            <a:off x="-1" y="-7390"/>
            <a:ext cx="3728524" cy="2507423"/>
          </a:xfrm>
          <a:custGeom>
            <a:avLst/>
            <a:gdLst>
              <a:gd name="connsiteX0" fmla="*/ 3728524 w 3728524"/>
              <a:gd name="connsiteY0" fmla="*/ 0 h 2487034"/>
              <a:gd name="connsiteX1" fmla="*/ 3728524 w 3728524"/>
              <a:gd name="connsiteY1" fmla="*/ 2487034 h 2487034"/>
              <a:gd name="connsiteX2" fmla="*/ 0 w 3728524"/>
              <a:gd name="connsiteY2" fmla="*/ 2487034 h 2487034"/>
              <a:gd name="connsiteX3" fmla="*/ 21022 w 3728524"/>
              <a:gd name="connsiteY3" fmla="*/ 2472433 h 2487034"/>
              <a:gd name="connsiteX4" fmla="*/ 623086 w 3728524"/>
              <a:gd name="connsiteY4" fmla="*/ 2162190 h 2487034"/>
              <a:gd name="connsiteX5" fmla="*/ 1626302 w 3728524"/>
              <a:gd name="connsiteY5" fmla="*/ 1863611 h 2487034"/>
              <a:gd name="connsiteX6" fmla="*/ 2154878 w 3728524"/>
              <a:gd name="connsiteY6" fmla="*/ 1089170 h 2487034"/>
              <a:gd name="connsiteX7" fmla="*/ 3168880 w 3728524"/>
              <a:gd name="connsiteY7" fmla="*/ 687954 h 2487034"/>
              <a:gd name="connsiteX8" fmla="*/ 3721570 w 3728524"/>
              <a:gd name="connsiteY8" fmla="*/ 5981 h 24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8524" h="2487034">
                <a:moveTo>
                  <a:pt x="3728524" y="0"/>
                </a:moveTo>
                <a:lnTo>
                  <a:pt x="3728524" y="2487034"/>
                </a:lnTo>
                <a:lnTo>
                  <a:pt x="0" y="2487034"/>
                </a:lnTo>
                <a:lnTo>
                  <a:pt x="21022" y="2472433"/>
                </a:lnTo>
                <a:cubicBezTo>
                  <a:pt x="201034" y="2357355"/>
                  <a:pt x="497235" y="2235280"/>
                  <a:pt x="623086" y="2162190"/>
                </a:cubicBezTo>
                <a:cubicBezTo>
                  <a:pt x="874788" y="2016011"/>
                  <a:pt x="1371002" y="2042448"/>
                  <a:pt x="1626302" y="1863611"/>
                </a:cubicBezTo>
                <a:cubicBezTo>
                  <a:pt x="1881600" y="1684774"/>
                  <a:pt x="1897782" y="1285113"/>
                  <a:pt x="2154878" y="1089170"/>
                </a:cubicBezTo>
                <a:cubicBezTo>
                  <a:pt x="2411974" y="893227"/>
                  <a:pt x="2895602" y="877677"/>
                  <a:pt x="3168880" y="687954"/>
                </a:cubicBezTo>
                <a:cubicBezTo>
                  <a:pt x="3407997" y="521948"/>
                  <a:pt x="3554891" y="165440"/>
                  <a:pt x="3721570" y="5981"/>
                </a:cubicBezTo>
                <a:close/>
              </a:path>
            </a:pathLst>
          </a:custGeom>
          <a:gradFill>
            <a:gsLst>
              <a:gs pos="0">
                <a:schemeClr val="accent1">
                  <a:lumMod val="20000"/>
                  <a:lumOff val="80000"/>
                  <a:alpha val="49000"/>
                </a:schemeClr>
              </a:gs>
              <a:gs pos="99000">
                <a:schemeClr val="accent1">
                  <a:lumMod val="40000"/>
                  <a:lumOff val="6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996367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过渡">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9F6D35F-37A5-48E3-A15A-3B269A486F8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84CEE82C-5B47-494E-8C19-6502A964E30E}"/>
              </a:ext>
            </a:extLst>
          </p:cNvPr>
          <p:cNvSpPr/>
          <p:nvPr userDrawn="1"/>
        </p:nvSpPr>
        <p:spPr>
          <a:xfrm>
            <a:off x="0" y="1"/>
            <a:ext cx="12192000" cy="6858000"/>
          </a:xfrm>
          <a:prstGeom prst="rect">
            <a:avLst/>
          </a:prstGeom>
          <a:gradFill>
            <a:gsLst>
              <a:gs pos="0">
                <a:schemeClr val="accent1">
                  <a:lumMod val="60000"/>
                  <a:lumOff val="40000"/>
                  <a:alpha val="60000"/>
                </a:schemeClr>
              </a:gs>
              <a:gs pos="100000">
                <a:schemeClr val="accent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a:extLst>
              <a:ext uri="{FF2B5EF4-FFF2-40B4-BE49-F238E27FC236}">
                <a16:creationId xmlns:a16="http://schemas.microsoft.com/office/drawing/2014/main" id="{D05A447F-EF04-4839-982E-5409CCF2F568}"/>
              </a:ext>
            </a:extLst>
          </p:cNvPr>
          <p:cNvSpPr>
            <a:spLocks noEditPoints="1"/>
          </p:cNvSpPr>
          <p:nvPr userDrawn="1"/>
        </p:nvSpPr>
        <p:spPr bwMode="auto">
          <a:xfrm rot="21417796">
            <a:off x="3694229" y="1139376"/>
            <a:ext cx="5413146" cy="3005222"/>
          </a:xfrm>
          <a:custGeom>
            <a:avLst/>
            <a:gdLst>
              <a:gd name="T0" fmla="*/ 376 w 1330"/>
              <a:gd name="T1" fmla="*/ 85 h 837"/>
              <a:gd name="T2" fmla="*/ 709 w 1330"/>
              <a:gd name="T3" fmla="*/ 10 h 837"/>
              <a:gd name="T4" fmla="*/ 870 w 1330"/>
              <a:gd name="T5" fmla="*/ 32 h 837"/>
              <a:gd name="T6" fmla="*/ 903 w 1330"/>
              <a:gd name="T7" fmla="*/ 774 h 837"/>
              <a:gd name="T8" fmla="*/ 965 w 1330"/>
              <a:gd name="T9" fmla="*/ 790 h 837"/>
              <a:gd name="T10" fmla="*/ 1042 w 1330"/>
              <a:gd name="T11" fmla="*/ 665 h 837"/>
              <a:gd name="T12" fmla="*/ 1084 w 1330"/>
              <a:gd name="T13" fmla="*/ 780 h 837"/>
              <a:gd name="T14" fmla="*/ 1132 w 1330"/>
              <a:gd name="T15" fmla="*/ 290 h 837"/>
              <a:gd name="T16" fmla="*/ 1166 w 1330"/>
              <a:gd name="T17" fmla="*/ 590 h 837"/>
              <a:gd name="T18" fmla="*/ 1168 w 1330"/>
              <a:gd name="T19" fmla="*/ 549 h 837"/>
              <a:gd name="T20" fmla="*/ 1179 w 1330"/>
              <a:gd name="T21" fmla="*/ 586 h 837"/>
              <a:gd name="T22" fmla="*/ 1209 w 1330"/>
              <a:gd name="T23" fmla="*/ 333 h 837"/>
              <a:gd name="T24" fmla="*/ 1247 w 1330"/>
              <a:gd name="T25" fmla="*/ 417 h 837"/>
              <a:gd name="T26" fmla="*/ 698 w 1330"/>
              <a:gd name="T27" fmla="*/ 47 h 837"/>
              <a:gd name="T28" fmla="*/ 119 w 1330"/>
              <a:gd name="T29" fmla="*/ 220 h 837"/>
              <a:gd name="T30" fmla="*/ 156 w 1330"/>
              <a:gd name="T31" fmla="*/ 381 h 837"/>
              <a:gd name="T32" fmla="*/ 83 w 1330"/>
              <a:gd name="T33" fmla="*/ 772 h 837"/>
              <a:gd name="T34" fmla="*/ 890 w 1330"/>
              <a:gd name="T35" fmla="*/ 750 h 837"/>
              <a:gd name="T36" fmla="*/ 1018 w 1330"/>
              <a:gd name="T37" fmla="*/ 660 h 837"/>
              <a:gd name="T38" fmla="*/ 813 w 1330"/>
              <a:gd name="T39" fmla="*/ 620 h 837"/>
              <a:gd name="T40" fmla="*/ 1117 w 1330"/>
              <a:gd name="T41" fmla="*/ 517 h 837"/>
              <a:gd name="T42" fmla="*/ 1154 w 1330"/>
              <a:gd name="T43" fmla="*/ 409 h 837"/>
              <a:gd name="T44" fmla="*/ 1156 w 1330"/>
              <a:gd name="T45" fmla="*/ 375 h 837"/>
              <a:gd name="T46" fmla="*/ 1092 w 1330"/>
              <a:gd name="T47" fmla="*/ 343 h 837"/>
              <a:gd name="T48" fmla="*/ 1152 w 1330"/>
              <a:gd name="T49" fmla="*/ 333 h 837"/>
              <a:gd name="T50" fmla="*/ 1047 w 1330"/>
              <a:gd name="T51" fmla="*/ 287 h 837"/>
              <a:gd name="T52" fmla="*/ 981 w 1330"/>
              <a:gd name="T53" fmla="*/ 183 h 837"/>
              <a:gd name="T54" fmla="*/ 818 w 1330"/>
              <a:gd name="T55" fmla="*/ 126 h 837"/>
              <a:gd name="T56" fmla="*/ 708 w 1330"/>
              <a:gd name="T57" fmla="*/ 113 h 837"/>
              <a:gd name="T58" fmla="*/ 335 w 1330"/>
              <a:gd name="T59" fmla="*/ 161 h 837"/>
              <a:gd name="T60" fmla="*/ 630 w 1330"/>
              <a:gd name="T61" fmla="*/ 107 h 837"/>
              <a:gd name="T62" fmla="*/ 708 w 1330"/>
              <a:gd name="T63" fmla="*/ 79 h 837"/>
              <a:gd name="T64" fmla="*/ 909 w 1330"/>
              <a:gd name="T65" fmla="*/ 56 h 837"/>
              <a:gd name="T66" fmla="*/ 451 w 1330"/>
              <a:gd name="T67" fmla="*/ 679 h 837"/>
              <a:gd name="T68" fmla="*/ 844 w 1330"/>
              <a:gd name="T69" fmla="*/ 696 h 837"/>
              <a:gd name="T70" fmla="*/ 881 w 1330"/>
              <a:gd name="T71" fmla="*/ 739 h 837"/>
              <a:gd name="T72" fmla="*/ 981 w 1330"/>
              <a:gd name="T73" fmla="*/ 727 h 837"/>
              <a:gd name="T74" fmla="*/ 451 w 1330"/>
              <a:gd name="T75" fmla="*/ 669 h 837"/>
              <a:gd name="T76" fmla="*/ 761 w 1330"/>
              <a:gd name="T77" fmla="*/ 662 h 837"/>
              <a:gd name="T78" fmla="*/ 628 w 1330"/>
              <a:gd name="T79" fmla="*/ 643 h 837"/>
              <a:gd name="T80" fmla="*/ 811 w 1330"/>
              <a:gd name="T81" fmla="*/ 639 h 837"/>
              <a:gd name="T82" fmla="*/ 943 w 1330"/>
              <a:gd name="T83" fmla="*/ 569 h 837"/>
              <a:gd name="T84" fmla="*/ 987 w 1330"/>
              <a:gd name="T85" fmla="*/ 546 h 837"/>
              <a:gd name="T86" fmla="*/ 1005 w 1330"/>
              <a:gd name="T87" fmla="*/ 472 h 837"/>
              <a:gd name="T88" fmla="*/ 1005 w 1330"/>
              <a:gd name="T89" fmla="*/ 486 h 837"/>
              <a:gd name="T90" fmla="*/ 326 w 1330"/>
              <a:gd name="T91" fmla="*/ 410 h 837"/>
              <a:gd name="T92" fmla="*/ 1172 w 1330"/>
              <a:gd name="T93" fmla="*/ 394 h 837"/>
              <a:gd name="T94" fmla="*/ 1084 w 1330"/>
              <a:gd name="T95" fmla="*/ 375 h 837"/>
              <a:gd name="T96" fmla="*/ 935 w 1330"/>
              <a:gd name="T97" fmla="*/ 207 h 837"/>
              <a:gd name="T98" fmla="*/ 622 w 1330"/>
              <a:gd name="T99" fmla="*/ 140 h 837"/>
              <a:gd name="T100" fmla="*/ 597 w 1330"/>
              <a:gd name="T101" fmla="*/ 139 h 837"/>
              <a:gd name="T102" fmla="*/ 301 w 1330"/>
              <a:gd name="T103" fmla="*/ 134 h 837"/>
              <a:gd name="T104" fmla="*/ 445 w 1330"/>
              <a:gd name="T105" fmla="*/ 104 h 837"/>
              <a:gd name="T106" fmla="*/ 739 w 1330"/>
              <a:gd name="T107" fmla="*/ 55 h 837"/>
              <a:gd name="T108" fmla="*/ 696 w 1330"/>
              <a:gd name="T109" fmla="*/ 39 h 837"/>
              <a:gd name="T110" fmla="*/ 1068 w 1330"/>
              <a:gd name="T111" fmla="*/ 84 h 837"/>
              <a:gd name="T112" fmla="*/ 1094 w 1330"/>
              <a:gd name="T113" fmla="*/ 542 h 837"/>
              <a:gd name="T114" fmla="*/ 1157 w 1330"/>
              <a:gd name="T115" fmla="*/ 443 h 837"/>
              <a:gd name="T116" fmla="*/ 1184 w 1330"/>
              <a:gd name="T117" fmla="*/ 450 h 837"/>
              <a:gd name="T118" fmla="*/ 1283 w 1330"/>
              <a:gd name="T119" fmla="*/ 304 h 837"/>
              <a:gd name="T120" fmla="*/ 1108 w 1330"/>
              <a:gd name="T121" fmla="*/ 468 h 837"/>
              <a:gd name="T122" fmla="*/ 1168 w 1330"/>
              <a:gd name="T123" fmla="*/ 355 h 837"/>
              <a:gd name="T124" fmla="*/ 1278 w 1330"/>
              <a:gd name="T125" fmla="*/ 406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0" h="837">
                <a:moveTo>
                  <a:pt x="60" y="295"/>
                </a:moveTo>
                <a:cubicBezTo>
                  <a:pt x="59" y="293"/>
                  <a:pt x="59" y="285"/>
                  <a:pt x="56" y="287"/>
                </a:cubicBezTo>
                <a:cubicBezTo>
                  <a:pt x="59" y="290"/>
                  <a:pt x="54" y="292"/>
                  <a:pt x="54" y="295"/>
                </a:cubicBezTo>
                <a:cubicBezTo>
                  <a:pt x="57" y="294"/>
                  <a:pt x="59" y="297"/>
                  <a:pt x="60" y="295"/>
                </a:cubicBezTo>
                <a:close/>
                <a:moveTo>
                  <a:pt x="56" y="317"/>
                </a:moveTo>
                <a:cubicBezTo>
                  <a:pt x="56" y="320"/>
                  <a:pt x="56" y="320"/>
                  <a:pt x="56" y="320"/>
                </a:cubicBezTo>
                <a:cubicBezTo>
                  <a:pt x="59" y="320"/>
                  <a:pt x="59" y="320"/>
                  <a:pt x="59" y="320"/>
                </a:cubicBezTo>
                <a:cubicBezTo>
                  <a:pt x="59" y="318"/>
                  <a:pt x="58" y="317"/>
                  <a:pt x="56" y="317"/>
                </a:cubicBezTo>
                <a:close/>
                <a:moveTo>
                  <a:pt x="66" y="405"/>
                </a:moveTo>
                <a:cubicBezTo>
                  <a:pt x="66" y="402"/>
                  <a:pt x="65" y="400"/>
                  <a:pt x="64" y="398"/>
                </a:cubicBezTo>
                <a:cubicBezTo>
                  <a:pt x="63" y="402"/>
                  <a:pt x="63" y="404"/>
                  <a:pt x="66" y="405"/>
                </a:cubicBezTo>
                <a:close/>
                <a:moveTo>
                  <a:pt x="72" y="430"/>
                </a:moveTo>
                <a:cubicBezTo>
                  <a:pt x="70" y="430"/>
                  <a:pt x="70" y="431"/>
                  <a:pt x="68" y="431"/>
                </a:cubicBezTo>
                <a:cubicBezTo>
                  <a:pt x="68" y="432"/>
                  <a:pt x="68" y="434"/>
                  <a:pt x="69" y="435"/>
                </a:cubicBezTo>
                <a:cubicBezTo>
                  <a:pt x="69" y="433"/>
                  <a:pt x="72" y="433"/>
                  <a:pt x="72" y="430"/>
                </a:cubicBezTo>
                <a:close/>
                <a:moveTo>
                  <a:pt x="88" y="377"/>
                </a:moveTo>
                <a:cubicBezTo>
                  <a:pt x="87" y="375"/>
                  <a:pt x="84" y="374"/>
                  <a:pt x="84" y="378"/>
                </a:cubicBezTo>
                <a:cubicBezTo>
                  <a:pt x="85" y="377"/>
                  <a:pt x="88" y="379"/>
                  <a:pt x="88" y="377"/>
                </a:cubicBezTo>
                <a:close/>
                <a:moveTo>
                  <a:pt x="89" y="381"/>
                </a:moveTo>
                <a:cubicBezTo>
                  <a:pt x="89" y="384"/>
                  <a:pt x="87" y="384"/>
                  <a:pt x="87" y="385"/>
                </a:cubicBezTo>
                <a:cubicBezTo>
                  <a:pt x="89" y="385"/>
                  <a:pt x="89" y="388"/>
                  <a:pt x="92" y="387"/>
                </a:cubicBezTo>
                <a:cubicBezTo>
                  <a:pt x="93" y="384"/>
                  <a:pt x="91" y="383"/>
                  <a:pt x="89" y="381"/>
                </a:cubicBezTo>
                <a:close/>
                <a:moveTo>
                  <a:pt x="122" y="276"/>
                </a:moveTo>
                <a:cubicBezTo>
                  <a:pt x="128" y="277"/>
                  <a:pt x="134" y="279"/>
                  <a:pt x="141" y="279"/>
                </a:cubicBezTo>
                <a:cubicBezTo>
                  <a:pt x="138" y="271"/>
                  <a:pt x="124" y="276"/>
                  <a:pt x="122" y="276"/>
                </a:cubicBezTo>
                <a:close/>
                <a:moveTo>
                  <a:pt x="136" y="288"/>
                </a:moveTo>
                <a:cubicBezTo>
                  <a:pt x="137" y="287"/>
                  <a:pt x="137" y="285"/>
                  <a:pt x="138" y="284"/>
                </a:cubicBezTo>
                <a:cubicBezTo>
                  <a:pt x="132" y="284"/>
                  <a:pt x="130" y="285"/>
                  <a:pt x="128" y="287"/>
                </a:cubicBezTo>
                <a:cubicBezTo>
                  <a:pt x="131" y="286"/>
                  <a:pt x="132" y="288"/>
                  <a:pt x="136" y="288"/>
                </a:cubicBezTo>
                <a:close/>
                <a:moveTo>
                  <a:pt x="136" y="334"/>
                </a:moveTo>
                <a:cubicBezTo>
                  <a:pt x="134" y="334"/>
                  <a:pt x="134" y="333"/>
                  <a:pt x="135" y="332"/>
                </a:cubicBezTo>
                <a:cubicBezTo>
                  <a:pt x="133" y="332"/>
                  <a:pt x="129" y="330"/>
                  <a:pt x="128" y="333"/>
                </a:cubicBezTo>
                <a:cubicBezTo>
                  <a:pt x="131" y="332"/>
                  <a:pt x="134" y="336"/>
                  <a:pt x="136" y="334"/>
                </a:cubicBezTo>
                <a:close/>
                <a:moveTo>
                  <a:pt x="157" y="298"/>
                </a:moveTo>
                <a:cubicBezTo>
                  <a:pt x="159" y="299"/>
                  <a:pt x="160" y="297"/>
                  <a:pt x="160" y="294"/>
                </a:cubicBezTo>
                <a:cubicBezTo>
                  <a:pt x="158" y="294"/>
                  <a:pt x="157" y="295"/>
                  <a:pt x="156" y="296"/>
                </a:cubicBezTo>
                <a:cubicBezTo>
                  <a:pt x="158" y="296"/>
                  <a:pt x="158" y="297"/>
                  <a:pt x="157" y="298"/>
                </a:cubicBezTo>
                <a:close/>
                <a:moveTo>
                  <a:pt x="157" y="285"/>
                </a:moveTo>
                <a:cubicBezTo>
                  <a:pt x="161" y="286"/>
                  <a:pt x="163" y="284"/>
                  <a:pt x="164" y="281"/>
                </a:cubicBezTo>
                <a:cubicBezTo>
                  <a:pt x="163" y="282"/>
                  <a:pt x="159" y="280"/>
                  <a:pt x="159" y="282"/>
                </a:cubicBezTo>
                <a:cubicBezTo>
                  <a:pt x="162" y="284"/>
                  <a:pt x="157" y="284"/>
                  <a:pt x="157" y="285"/>
                </a:cubicBezTo>
                <a:close/>
                <a:moveTo>
                  <a:pt x="145" y="813"/>
                </a:moveTo>
                <a:cubicBezTo>
                  <a:pt x="141" y="812"/>
                  <a:pt x="139" y="820"/>
                  <a:pt x="143" y="820"/>
                </a:cubicBezTo>
                <a:cubicBezTo>
                  <a:pt x="142" y="816"/>
                  <a:pt x="146" y="815"/>
                  <a:pt x="145" y="813"/>
                </a:cubicBezTo>
                <a:close/>
                <a:moveTo>
                  <a:pt x="371" y="79"/>
                </a:moveTo>
                <a:cubicBezTo>
                  <a:pt x="368" y="78"/>
                  <a:pt x="366" y="79"/>
                  <a:pt x="366" y="82"/>
                </a:cubicBezTo>
                <a:cubicBezTo>
                  <a:pt x="368" y="84"/>
                  <a:pt x="370" y="83"/>
                  <a:pt x="372" y="84"/>
                </a:cubicBezTo>
                <a:cubicBezTo>
                  <a:pt x="371" y="81"/>
                  <a:pt x="368" y="81"/>
                  <a:pt x="371" y="79"/>
                </a:cubicBezTo>
                <a:close/>
                <a:moveTo>
                  <a:pt x="376" y="85"/>
                </a:moveTo>
                <a:cubicBezTo>
                  <a:pt x="373" y="86"/>
                  <a:pt x="369" y="84"/>
                  <a:pt x="367" y="87"/>
                </a:cubicBezTo>
                <a:cubicBezTo>
                  <a:pt x="369" y="88"/>
                  <a:pt x="369" y="91"/>
                  <a:pt x="372" y="91"/>
                </a:cubicBezTo>
                <a:cubicBezTo>
                  <a:pt x="368" y="86"/>
                  <a:pt x="377" y="90"/>
                  <a:pt x="376" y="85"/>
                </a:cubicBezTo>
                <a:close/>
                <a:moveTo>
                  <a:pt x="392" y="151"/>
                </a:moveTo>
                <a:cubicBezTo>
                  <a:pt x="394" y="152"/>
                  <a:pt x="393" y="154"/>
                  <a:pt x="395" y="153"/>
                </a:cubicBezTo>
                <a:cubicBezTo>
                  <a:pt x="396" y="152"/>
                  <a:pt x="397" y="152"/>
                  <a:pt x="397" y="151"/>
                </a:cubicBezTo>
                <a:cubicBezTo>
                  <a:pt x="396" y="151"/>
                  <a:pt x="392" y="150"/>
                  <a:pt x="392" y="151"/>
                </a:cubicBezTo>
                <a:close/>
                <a:moveTo>
                  <a:pt x="489" y="139"/>
                </a:moveTo>
                <a:cubicBezTo>
                  <a:pt x="487" y="140"/>
                  <a:pt x="480" y="139"/>
                  <a:pt x="481" y="140"/>
                </a:cubicBezTo>
                <a:cubicBezTo>
                  <a:pt x="484" y="140"/>
                  <a:pt x="489" y="143"/>
                  <a:pt x="489" y="139"/>
                </a:cubicBezTo>
                <a:close/>
                <a:moveTo>
                  <a:pt x="484" y="135"/>
                </a:moveTo>
                <a:cubicBezTo>
                  <a:pt x="484" y="136"/>
                  <a:pt x="483" y="136"/>
                  <a:pt x="482" y="137"/>
                </a:cubicBezTo>
                <a:cubicBezTo>
                  <a:pt x="488" y="138"/>
                  <a:pt x="491" y="140"/>
                  <a:pt x="495" y="136"/>
                </a:cubicBezTo>
                <a:cubicBezTo>
                  <a:pt x="490" y="136"/>
                  <a:pt x="489" y="134"/>
                  <a:pt x="484" y="135"/>
                </a:cubicBezTo>
                <a:close/>
                <a:moveTo>
                  <a:pt x="489" y="672"/>
                </a:moveTo>
                <a:cubicBezTo>
                  <a:pt x="491" y="674"/>
                  <a:pt x="495" y="675"/>
                  <a:pt x="496" y="673"/>
                </a:cubicBezTo>
                <a:cubicBezTo>
                  <a:pt x="494" y="673"/>
                  <a:pt x="490" y="668"/>
                  <a:pt x="489" y="672"/>
                </a:cubicBezTo>
                <a:close/>
                <a:moveTo>
                  <a:pt x="549" y="60"/>
                </a:moveTo>
                <a:cubicBezTo>
                  <a:pt x="552" y="57"/>
                  <a:pt x="558" y="59"/>
                  <a:pt x="559" y="54"/>
                </a:cubicBezTo>
                <a:cubicBezTo>
                  <a:pt x="551" y="53"/>
                  <a:pt x="544" y="54"/>
                  <a:pt x="538" y="54"/>
                </a:cubicBezTo>
                <a:cubicBezTo>
                  <a:pt x="539" y="56"/>
                  <a:pt x="537" y="56"/>
                  <a:pt x="537" y="59"/>
                </a:cubicBezTo>
                <a:cubicBezTo>
                  <a:pt x="540" y="58"/>
                  <a:pt x="541" y="60"/>
                  <a:pt x="541" y="62"/>
                </a:cubicBezTo>
                <a:cubicBezTo>
                  <a:pt x="545" y="62"/>
                  <a:pt x="551" y="63"/>
                  <a:pt x="553" y="60"/>
                </a:cubicBezTo>
                <a:cubicBezTo>
                  <a:pt x="551" y="59"/>
                  <a:pt x="550" y="63"/>
                  <a:pt x="549" y="60"/>
                </a:cubicBezTo>
                <a:close/>
                <a:moveTo>
                  <a:pt x="570" y="798"/>
                </a:moveTo>
                <a:cubicBezTo>
                  <a:pt x="568" y="798"/>
                  <a:pt x="567" y="797"/>
                  <a:pt x="566" y="796"/>
                </a:cubicBezTo>
                <a:cubicBezTo>
                  <a:pt x="565" y="797"/>
                  <a:pt x="564" y="797"/>
                  <a:pt x="565" y="799"/>
                </a:cubicBezTo>
                <a:cubicBezTo>
                  <a:pt x="566" y="798"/>
                  <a:pt x="570" y="800"/>
                  <a:pt x="570" y="798"/>
                </a:cubicBezTo>
                <a:close/>
                <a:moveTo>
                  <a:pt x="574" y="654"/>
                </a:moveTo>
                <a:cubicBezTo>
                  <a:pt x="582" y="654"/>
                  <a:pt x="585" y="657"/>
                  <a:pt x="590" y="653"/>
                </a:cubicBezTo>
                <a:cubicBezTo>
                  <a:pt x="585" y="653"/>
                  <a:pt x="577" y="649"/>
                  <a:pt x="574" y="654"/>
                </a:cubicBezTo>
                <a:close/>
                <a:moveTo>
                  <a:pt x="617" y="642"/>
                </a:moveTo>
                <a:cubicBezTo>
                  <a:pt x="616" y="644"/>
                  <a:pt x="620" y="648"/>
                  <a:pt x="622" y="645"/>
                </a:cubicBezTo>
                <a:cubicBezTo>
                  <a:pt x="620" y="644"/>
                  <a:pt x="619" y="642"/>
                  <a:pt x="617" y="642"/>
                </a:cubicBezTo>
                <a:close/>
                <a:moveTo>
                  <a:pt x="649" y="113"/>
                </a:moveTo>
                <a:cubicBezTo>
                  <a:pt x="648" y="113"/>
                  <a:pt x="646" y="113"/>
                  <a:pt x="646" y="115"/>
                </a:cubicBezTo>
                <a:cubicBezTo>
                  <a:pt x="648" y="115"/>
                  <a:pt x="650" y="116"/>
                  <a:pt x="649" y="113"/>
                </a:cubicBezTo>
                <a:close/>
                <a:moveTo>
                  <a:pt x="654" y="78"/>
                </a:moveTo>
                <a:cubicBezTo>
                  <a:pt x="652" y="79"/>
                  <a:pt x="648" y="78"/>
                  <a:pt x="648" y="81"/>
                </a:cubicBezTo>
                <a:cubicBezTo>
                  <a:pt x="654" y="81"/>
                  <a:pt x="654" y="81"/>
                  <a:pt x="654" y="81"/>
                </a:cubicBezTo>
                <a:cubicBezTo>
                  <a:pt x="653" y="79"/>
                  <a:pt x="656" y="78"/>
                  <a:pt x="654" y="78"/>
                </a:cubicBezTo>
                <a:close/>
                <a:moveTo>
                  <a:pt x="670" y="115"/>
                </a:moveTo>
                <a:cubicBezTo>
                  <a:pt x="672" y="116"/>
                  <a:pt x="673" y="116"/>
                  <a:pt x="673" y="117"/>
                </a:cubicBezTo>
                <a:cubicBezTo>
                  <a:pt x="677" y="116"/>
                  <a:pt x="680" y="114"/>
                  <a:pt x="683" y="117"/>
                </a:cubicBezTo>
                <a:cubicBezTo>
                  <a:pt x="682" y="111"/>
                  <a:pt x="672" y="115"/>
                  <a:pt x="670" y="115"/>
                </a:cubicBezTo>
                <a:close/>
                <a:moveTo>
                  <a:pt x="667" y="637"/>
                </a:moveTo>
                <a:cubicBezTo>
                  <a:pt x="665" y="637"/>
                  <a:pt x="662" y="637"/>
                  <a:pt x="662" y="640"/>
                </a:cubicBezTo>
                <a:cubicBezTo>
                  <a:pt x="665" y="640"/>
                  <a:pt x="666" y="639"/>
                  <a:pt x="667" y="637"/>
                </a:cubicBezTo>
                <a:close/>
                <a:moveTo>
                  <a:pt x="709" y="10"/>
                </a:moveTo>
                <a:cubicBezTo>
                  <a:pt x="708" y="11"/>
                  <a:pt x="708" y="13"/>
                  <a:pt x="707" y="14"/>
                </a:cubicBezTo>
                <a:cubicBezTo>
                  <a:pt x="710" y="13"/>
                  <a:pt x="711" y="15"/>
                  <a:pt x="713" y="17"/>
                </a:cubicBezTo>
                <a:cubicBezTo>
                  <a:pt x="718" y="16"/>
                  <a:pt x="719" y="11"/>
                  <a:pt x="723" y="9"/>
                </a:cubicBezTo>
                <a:cubicBezTo>
                  <a:pt x="722" y="4"/>
                  <a:pt x="722" y="1"/>
                  <a:pt x="715" y="0"/>
                </a:cubicBezTo>
                <a:cubicBezTo>
                  <a:pt x="716" y="3"/>
                  <a:pt x="715" y="11"/>
                  <a:pt x="709" y="10"/>
                </a:cubicBezTo>
                <a:close/>
                <a:moveTo>
                  <a:pt x="710" y="92"/>
                </a:moveTo>
                <a:cubicBezTo>
                  <a:pt x="707" y="93"/>
                  <a:pt x="706" y="92"/>
                  <a:pt x="704" y="94"/>
                </a:cubicBezTo>
                <a:cubicBezTo>
                  <a:pt x="706" y="93"/>
                  <a:pt x="710" y="96"/>
                  <a:pt x="710" y="92"/>
                </a:cubicBezTo>
                <a:close/>
                <a:moveTo>
                  <a:pt x="716" y="21"/>
                </a:moveTo>
                <a:cubicBezTo>
                  <a:pt x="708" y="23"/>
                  <a:pt x="712" y="30"/>
                  <a:pt x="717" y="32"/>
                </a:cubicBezTo>
                <a:cubicBezTo>
                  <a:pt x="718" y="27"/>
                  <a:pt x="720" y="24"/>
                  <a:pt x="716" y="21"/>
                </a:cubicBezTo>
                <a:close/>
                <a:moveTo>
                  <a:pt x="712" y="87"/>
                </a:moveTo>
                <a:cubicBezTo>
                  <a:pt x="715" y="88"/>
                  <a:pt x="716" y="89"/>
                  <a:pt x="718" y="86"/>
                </a:cubicBezTo>
                <a:cubicBezTo>
                  <a:pt x="716" y="86"/>
                  <a:pt x="712" y="85"/>
                  <a:pt x="712" y="87"/>
                </a:cubicBezTo>
                <a:close/>
                <a:moveTo>
                  <a:pt x="719" y="27"/>
                </a:moveTo>
                <a:cubicBezTo>
                  <a:pt x="719" y="29"/>
                  <a:pt x="720" y="31"/>
                  <a:pt x="722" y="32"/>
                </a:cubicBezTo>
                <a:cubicBezTo>
                  <a:pt x="722" y="30"/>
                  <a:pt x="724" y="29"/>
                  <a:pt x="726" y="29"/>
                </a:cubicBezTo>
                <a:cubicBezTo>
                  <a:pt x="726" y="26"/>
                  <a:pt x="726" y="24"/>
                  <a:pt x="725" y="23"/>
                </a:cubicBezTo>
                <a:cubicBezTo>
                  <a:pt x="724" y="26"/>
                  <a:pt x="722" y="27"/>
                  <a:pt x="719" y="27"/>
                </a:cubicBezTo>
                <a:close/>
                <a:moveTo>
                  <a:pt x="731" y="12"/>
                </a:moveTo>
                <a:cubicBezTo>
                  <a:pt x="733" y="10"/>
                  <a:pt x="733" y="5"/>
                  <a:pt x="730" y="5"/>
                </a:cubicBezTo>
                <a:cubicBezTo>
                  <a:pt x="730" y="8"/>
                  <a:pt x="730" y="10"/>
                  <a:pt x="731" y="12"/>
                </a:cubicBezTo>
                <a:close/>
                <a:moveTo>
                  <a:pt x="735" y="26"/>
                </a:moveTo>
                <a:cubicBezTo>
                  <a:pt x="733" y="24"/>
                  <a:pt x="734" y="20"/>
                  <a:pt x="733" y="18"/>
                </a:cubicBezTo>
                <a:cubicBezTo>
                  <a:pt x="731" y="20"/>
                  <a:pt x="731" y="26"/>
                  <a:pt x="735" y="26"/>
                </a:cubicBezTo>
                <a:close/>
                <a:moveTo>
                  <a:pt x="754" y="72"/>
                </a:moveTo>
                <a:cubicBezTo>
                  <a:pt x="754" y="70"/>
                  <a:pt x="752" y="70"/>
                  <a:pt x="752" y="69"/>
                </a:cubicBezTo>
                <a:cubicBezTo>
                  <a:pt x="751" y="70"/>
                  <a:pt x="749" y="70"/>
                  <a:pt x="749" y="72"/>
                </a:cubicBezTo>
                <a:cubicBezTo>
                  <a:pt x="752" y="72"/>
                  <a:pt x="752" y="74"/>
                  <a:pt x="754" y="72"/>
                </a:cubicBezTo>
                <a:close/>
                <a:moveTo>
                  <a:pt x="767" y="135"/>
                </a:moveTo>
                <a:cubicBezTo>
                  <a:pt x="767" y="132"/>
                  <a:pt x="761" y="132"/>
                  <a:pt x="760" y="134"/>
                </a:cubicBezTo>
                <a:cubicBezTo>
                  <a:pt x="762" y="134"/>
                  <a:pt x="764" y="135"/>
                  <a:pt x="767" y="135"/>
                </a:cubicBezTo>
                <a:close/>
                <a:moveTo>
                  <a:pt x="770" y="94"/>
                </a:moveTo>
                <a:cubicBezTo>
                  <a:pt x="773" y="95"/>
                  <a:pt x="775" y="96"/>
                  <a:pt x="778" y="95"/>
                </a:cubicBezTo>
                <a:cubicBezTo>
                  <a:pt x="779" y="92"/>
                  <a:pt x="774" y="93"/>
                  <a:pt x="776" y="89"/>
                </a:cubicBezTo>
                <a:cubicBezTo>
                  <a:pt x="772" y="88"/>
                  <a:pt x="771" y="91"/>
                  <a:pt x="770" y="94"/>
                </a:cubicBezTo>
                <a:close/>
                <a:moveTo>
                  <a:pt x="773" y="65"/>
                </a:moveTo>
                <a:cubicBezTo>
                  <a:pt x="776" y="65"/>
                  <a:pt x="777" y="63"/>
                  <a:pt x="780" y="62"/>
                </a:cubicBezTo>
                <a:cubicBezTo>
                  <a:pt x="778" y="63"/>
                  <a:pt x="776" y="62"/>
                  <a:pt x="775" y="61"/>
                </a:cubicBezTo>
                <a:cubicBezTo>
                  <a:pt x="776" y="64"/>
                  <a:pt x="772" y="62"/>
                  <a:pt x="773" y="65"/>
                </a:cubicBezTo>
                <a:close/>
                <a:moveTo>
                  <a:pt x="827" y="629"/>
                </a:moveTo>
                <a:cubicBezTo>
                  <a:pt x="828" y="629"/>
                  <a:pt x="832" y="630"/>
                  <a:pt x="832" y="628"/>
                </a:cubicBezTo>
                <a:cubicBezTo>
                  <a:pt x="831" y="629"/>
                  <a:pt x="827" y="625"/>
                  <a:pt x="827" y="629"/>
                </a:cubicBezTo>
                <a:close/>
                <a:moveTo>
                  <a:pt x="829" y="618"/>
                </a:moveTo>
                <a:cubicBezTo>
                  <a:pt x="830" y="615"/>
                  <a:pt x="834" y="620"/>
                  <a:pt x="834" y="616"/>
                </a:cubicBezTo>
                <a:cubicBezTo>
                  <a:pt x="833" y="614"/>
                  <a:pt x="826" y="616"/>
                  <a:pt x="829" y="618"/>
                </a:cubicBezTo>
                <a:close/>
                <a:moveTo>
                  <a:pt x="870" y="32"/>
                </a:moveTo>
                <a:cubicBezTo>
                  <a:pt x="867" y="30"/>
                  <a:pt x="862" y="30"/>
                  <a:pt x="861" y="32"/>
                </a:cubicBezTo>
                <a:cubicBezTo>
                  <a:pt x="865" y="32"/>
                  <a:pt x="867" y="34"/>
                  <a:pt x="870" y="32"/>
                </a:cubicBezTo>
                <a:close/>
                <a:moveTo>
                  <a:pt x="864" y="107"/>
                </a:moveTo>
                <a:cubicBezTo>
                  <a:pt x="868" y="108"/>
                  <a:pt x="872" y="110"/>
                  <a:pt x="874" y="109"/>
                </a:cubicBezTo>
                <a:cubicBezTo>
                  <a:pt x="873" y="108"/>
                  <a:pt x="873" y="108"/>
                  <a:pt x="873" y="107"/>
                </a:cubicBezTo>
                <a:cubicBezTo>
                  <a:pt x="869" y="109"/>
                  <a:pt x="866" y="104"/>
                  <a:pt x="864" y="107"/>
                </a:cubicBezTo>
                <a:close/>
                <a:moveTo>
                  <a:pt x="848" y="663"/>
                </a:moveTo>
                <a:cubicBezTo>
                  <a:pt x="850" y="660"/>
                  <a:pt x="851" y="663"/>
                  <a:pt x="854" y="663"/>
                </a:cubicBezTo>
                <a:cubicBezTo>
                  <a:pt x="854" y="661"/>
                  <a:pt x="851" y="660"/>
                  <a:pt x="855" y="661"/>
                </a:cubicBezTo>
                <a:cubicBezTo>
                  <a:pt x="855" y="658"/>
                  <a:pt x="853" y="659"/>
                  <a:pt x="853" y="657"/>
                </a:cubicBezTo>
                <a:cubicBezTo>
                  <a:pt x="849" y="659"/>
                  <a:pt x="847" y="655"/>
                  <a:pt x="842" y="655"/>
                </a:cubicBezTo>
                <a:cubicBezTo>
                  <a:pt x="844" y="659"/>
                  <a:pt x="845" y="660"/>
                  <a:pt x="848" y="663"/>
                </a:cubicBezTo>
                <a:close/>
                <a:moveTo>
                  <a:pt x="845" y="652"/>
                </a:moveTo>
                <a:cubicBezTo>
                  <a:pt x="850" y="656"/>
                  <a:pt x="861" y="657"/>
                  <a:pt x="863" y="656"/>
                </a:cubicBezTo>
                <a:cubicBezTo>
                  <a:pt x="859" y="652"/>
                  <a:pt x="852" y="653"/>
                  <a:pt x="845" y="652"/>
                </a:cubicBezTo>
                <a:close/>
                <a:moveTo>
                  <a:pt x="847" y="801"/>
                </a:moveTo>
                <a:cubicBezTo>
                  <a:pt x="845" y="801"/>
                  <a:pt x="841" y="799"/>
                  <a:pt x="841" y="802"/>
                </a:cubicBezTo>
                <a:cubicBezTo>
                  <a:pt x="843" y="802"/>
                  <a:pt x="847" y="804"/>
                  <a:pt x="847" y="801"/>
                </a:cubicBezTo>
                <a:close/>
                <a:moveTo>
                  <a:pt x="879" y="83"/>
                </a:moveTo>
                <a:cubicBezTo>
                  <a:pt x="879" y="84"/>
                  <a:pt x="878" y="86"/>
                  <a:pt x="879" y="86"/>
                </a:cubicBezTo>
                <a:cubicBezTo>
                  <a:pt x="880" y="82"/>
                  <a:pt x="884" y="90"/>
                  <a:pt x="885" y="84"/>
                </a:cubicBezTo>
                <a:cubicBezTo>
                  <a:pt x="882" y="85"/>
                  <a:pt x="881" y="83"/>
                  <a:pt x="879" y="83"/>
                </a:cubicBezTo>
                <a:close/>
                <a:moveTo>
                  <a:pt x="902" y="796"/>
                </a:moveTo>
                <a:cubicBezTo>
                  <a:pt x="904" y="794"/>
                  <a:pt x="903" y="791"/>
                  <a:pt x="906" y="790"/>
                </a:cubicBezTo>
                <a:cubicBezTo>
                  <a:pt x="915" y="791"/>
                  <a:pt x="915" y="791"/>
                  <a:pt x="915" y="791"/>
                </a:cubicBezTo>
                <a:cubicBezTo>
                  <a:pt x="913" y="787"/>
                  <a:pt x="907" y="787"/>
                  <a:pt x="905" y="783"/>
                </a:cubicBezTo>
                <a:cubicBezTo>
                  <a:pt x="901" y="782"/>
                  <a:pt x="897" y="780"/>
                  <a:pt x="894" y="778"/>
                </a:cubicBezTo>
                <a:cubicBezTo>
                  <a:pt x="886" y="779"/>
                  <a:pt x="880" y="776"/>
                  <a:pt x="875" y="777"/>
                </a:cubicBezTo>
                <a:cubicBezTo>
                  <a:pt x="870" y="778"/>
                  <a:pt x="862" y="783"/>
                  <a:pt x="859" y="786"/>
                </a:cubicBezTo>
                <a:cubicBezTo>
                  <a:pt x="854" y="791"/>
                  <a:pt x="860" y="795"/>
                  <a:pt x="860" y="800"/>
                </a:cubicBezTo>
                <a:cubicBezTo>
                  <a:pt x="860" y="803"/>
                  <a:pt x="857" y="807"/>
                  <a:pt x="857" y="811"/>
                </a:cubicBezTo>
                <a:cubicBezTo>
                  <a:pt x="880" y="821"/>
                  <a:pt x="896" y="802"/>
                  <a:pt x="915" y="797"/>
                </a:cubicBezTo>
                <a:cubicBezTo>
                  <a:pt x="911" y="795"/>
                  <a:pt x="907" y="797"/>
                  <a:pt x="902" y="796"/>
                </a:cubicBezTo>
                <a:close/>
                <a:moveTo>
                  <a:pt x="910" y="84"/>
                </a:moveTo>
                <a:cubicBezTo>
                  <a:pt x="911" y="84"/>
                  <a:pt x="911" y="86"/>
                  <a:pt x="911" y="87"/>
                </a:cubicBezTo>
                <a:cubicBezTo>
                  <a:pt x="914" y="87"/>
                  <a:pt x="915" y="85"/>
                  <a:pt x="917" y="84"/>
                </a:cubicBezTo>
                <a:cubicBezTo>
                  <a:pt x="917" y="81"/>
                  <a:pt x="914" y="82"/>
                  <a:pt x="915" y="80"/>
                </a:cubicBezTo>
                <a:cubicBezTo>
                  <a:pt x="912" y="79"/>
                  <a:pt x="912" y="83"/>
                  <a:pt x="910" y="84"/>
                </a:cubicBezTo>
                <a:close/>
                <a:moveTo>
                  <a:pt x="928" y="83"/>
                </a:moveTo>
                <a:cubicBezTo>
                  <a:pt x="926" y="82"/>
                  <a:pt x="925" y="81"/>
                  <a:pt x="924" y="80"/>
                </a:cubicBezTo>
                <a:cubicBezTo>
                  <a:pt x="924" y="81"/>
                  <a:pt x="923" y="81"/>
                  <a:pt x="923" y="83"/>
                </a:cubicBezTo>
                <a:cubicBezTo>
                  <a:pt x="925" y="82"/>
                  <a:pt x="927" y="85"/>
                  <a:pt x="928" y="83"/>
                </a:cubicBezTo>
                <a:close/>
                <a:moveTo>
                  <a:pt x="901" y="773"/>
                </a:moveTo>
                <a:cubicBezTo>
                  <a:pt x="899" y="771"/>
                  <a:pt x="896" y="771"/>
                  <a:pt x="896" y="771"/>
                </a:cubicBezTo>
                <a:cubicBezTo>
                  <a:pt x="897" y="771"/>
                  <a:pt x="899" y="768"/>
                  <a:pt x="897" y="768"/>
                </a:cubicBezTo>
                <a:cubicBezTo>
                  <a:pt x="896" y="770"/>
                  <a:pt x="893" y="770"/>
                  <a:pt x="893" y="773"/>
                </a:cubicBezTo>
                <a:cubicBezTo>
                  <a:pt x="895" y="773"/>
                  <a:pt x="899" y="776"/>
                  <a:pt x="901" y="773"/>
                </a:cubicBezTo>
                <a:close/>
                <a:moveTo>
                  <a:pt x="903" y="774"/>
                </a:moveTo>
                <a:cubicBezTo>
                  <a:pt x="903" y="776"/>
                  <a:pt x="903" y="778"/>
                  <a:pt x="904" y="779"/>
                </a:cubicBezTo>
                <a:cubicBezTo>
                  <a:pt x="913" y="780"/>
                  <a:pt x="931" y="782"/>
                  <a:pt x="939" y="776"/>
                </a:cubicBezTo>
                <a:cubicBezTo>
                  <a:pt x="925" y="777"/>
                  <a:pt x="912" y="781"/>
                  <a:pt x="903" y="774"/>
                </a:cubicBezTo>
                <a:close/>
                <a:moveTo>
                  <a:pt x="912" y="654"/>
                </a:moveTo>
                <a:cubicBezTo>
                  <a:pt x="911" y="658"/>
                  <a:pt x="916" y="657"/>
                  <a:pt x="917" y="655"/>
                </a:cubicBezTo>
                <a:cubicBezTo>
                  <a:pt x="914" y="656"/>
                  <a:pt x="915" y="654"/>
                  <a:pt x="912" y="654"/>
                </a:cubicBezTo>
                <a:close/>
                <a:moveTo>
                  <a:pt x="945" y="93"/>
                </a:moveTo>
                <a:cubicBezTo>
                  <a:pt x="947" y="91"/>
                  <a:pt x="946" y="91"/>
                  <a:pt x="945" y="89"/>
                </a:cubicBezTo>
                <a:cubicBezTo>
                  <a:pt x="948" y="89"/>
                  <a:pt x="949" y="88"/>
                  <a:pt x="950" y="86"/>
                </a:cubicBezTo>
                <a:cubicBezTo>
                  <a:pt x="945" y="86"/>
                  <a:pt x="941" y="86"/>
                  <a:pt x="940" y="90"/>
                </a:cubicBezTo>
                <a:cubicBezTo>
                  <a:pt x="943" y="90"/>
                  <a:pt x="944" y="92"/>
                  <a:pt x="945" y="93"/>
                </a:cubicBezTo>
                <a:close/>
                <a:moveTo>
                  <a:pt x="951" y="95"/>
                </a:moveTo>
                <a:cubicBezTo>
                  <a:pt x="952" y="95"/>
                  <a:pt x="956" y="96"/>
                  <a:pt x="956" y="95"/>
                </a:cubicBezTo>
                <a:cubicBezTo>
                  <a:pt x="954" y="94"/>
                  <a:pt x="955" y="92"/>
                  <a:pt x="955" y="91"/>
                </a:cubicBezTo>
                <a:cubicBezTo>
                  <a:pt x="951" y="91"/>
                  <a:pt x="954" y="94"/>
                  <a:pt x="951" y="95"/>
                </a:cubicBezTo>
                <a:close/>
                <a:moveTo>
                  <a:pt x="940" y="579"/>
                </a:moveTo>
                <a:cubicBezTo>
                  <a:pt x="936" y="576"/>
                  <a:pt x="932" y="578"/>
                  <a:pt x="928" y="576"/>
                </a:cubicBezTo>
                <a:cubicBezTo>
                  <a:pt x="931" y="583"/>
                  <a:pt x="937" y="581"/>
                  <a:pt x="940" y="579"/>
                </a:cubicBezTo>
                <a:close/>
                <a:moveTo>
                  <a:pt x="993" y="33"/>
                </a:moveTo>
                <a:cubicBezTo>
                  <a:pt x="989" y="32"/>
                  <a:pt x="976" y="30"/>
                  <a:pt x="973" y="33"/>
                </a:cubicBezTo>
                <a:cubicBezTo>
                  <a:pt x="980" y="31"/>
                  <a:pt x="988" y="38"/>
                  <a:pt x="993" y="33"/>
                </a:cubicBezTo>
                <a:close/>
                <a:moveTo>
                  <a:pt x="975" y="587"/>
                </a:moveTo>
                <a:cubicBezTo>
                  <a:pt x="974" y="586"/>
                  <a:pt x="973" y="586"/>
                  <a:pt x="973" y="585"/>
                </a:cubicBezTo>
                <a:cubicBezTo>
                  <a:pt x="974" y="586"/>
                  <a:pt x="978" y="585"/>
                  <a:pt x="978" y="583"/>
                </a:cubicBezTo>
                <a:cubicBezTo>
                  <a:pt x="974" y="582"/>
                  <a:pt x="971" y="580"/>
                  <a:pt x="968" y="578"/>
                </a:cubicBezTo>
                <a:cubicBezTo>
                  <a:pt x="969" y="578"/>
                  <a:pt x="970" y="578"/>
                  <a:pt x="969" y="577"/>
                </a:cubicBezTo>
                <a:cubicBezTo>
                  <a:pt x="967" y="575"/>
                  <a:pt x="961" y="572"/>
                  <a:pt x="959" y="576"/>
                </a:cubicBezTo>
                <a:cubicBezTo>
                  <a:pt x="961" y="579"/>
                  <a:pt x="967" y="577"/>
                  <a:pt x="966" y="582"/>
                </a:cubicBezTo>
                <a:cubicBezTo>
                  <a:pt x="963" y="580"/>
                  <a:pt x="956" y="581"/>
                  <a:pt x="953" y="584"/>
                </a:cubicBezTo>
                <a:cubicBezTo>
                  <a:pt x="961" y="579"/>
                  <a:pt x="968" y="590"/>
                  <a:pt x="975" y="587"/>
                </a:cubicBezTo>
                <a:close/>
                <a:moveTo>
                  <a:pt x="977" y="268"/>
                </a:moveTo>
                <a:cubicBezTo>
                  <a:pt x="980" y="268"/>
                  <a:pt x="982" y="269"/>
                  <a:pt x="982" y="266"/>
                </a:cubicBezTo>
                <a:cubicBezTo>
                  <a:pt x="980" y="266"/>
                  <a:pt x="978" y="267"/>
                  <a:pt x="977" y="268"/>
                </a:cubicBezTo>
                <a:close/>
                <a:moveTo>
                  <a:pt x="980" y="265"/>
                </a:moveTo>
                <a:cubicBezTo>
                  <a:pt x="982" y="264"/>
                  <a:pt x="984" y="263"/>
                  <a:pt x="984" y="260"/>
                </a:cubicBezTo>
                <a:cubicBezTo>
                  <a:pt x="984" y="259"/>
                  <a:pt x="977" y="259"/>
                  <a:pt x="977" y="262"/>
                </a:cubicBezTo>
                <a:cubicBezTo>
                  <a:pt x="981" y="261"/>
                  <a:pt x="978" y="265"/>
                  <a:pt x="980" y="265"/>
                </a:cubicBezTo>
                <a:close/>
                <a:moveTo>
                  <a:pt x="979" y="251"/>
                </a:moveTo>
                <a:cubicBezTo>
                  <a:pt x="987" y="254"/>
                  <a:pt x="993" y="253"/>
                  <a:pt x="1000" y="250"/>
                </a:cubicBezTo>
                <a:cubicBezTo>
                  <a:pt x="993" y="250"/>
                  <a:pt x="983" y="245"/>
                  <a:pt x="979" y="251"/>
                </a:cubicBezTo>
                <a:close/>
                <a:moveTo>
                  <a:pt x="960" y="802"/>
                </a:moveTo>
                <a:cubicBezTo>
                  <a:pt x="963" y="804"/>
                  <a:pt x="970" y="805"/>
                  <a:pt x="973" y="805"/>
                </a:cubicBezTo>
                <a:cubicBezTo>
                  <a:pt x="970" y="804"/>
                  <a:pt x="963" y="798"/>
                  <a:pt x="960" y="802"/>
                </a:cubicBezTo>
                <a:close/>
                <a:moveTo>
                  <a:pt x="1014" y="85"/>
                </a:moveTo>
                <a:cubicBezTo>
                  <a:pt x="1014" y="82"/>
                  <a:pt x="1017" y="82"/>
                  <a:pt x="1018" y="80"/>
                </a:cubicBezTo>
                <a:cubicBezTo>
                  <a:pt x="1013" y="82"/>
                  <a:pt x="1013" y="76"/>
                  <a:pt x="1010" y="78"/>
                </a:cubicBezTo>
                <a:cubicBezTo>
                  <a:pt x="1012" y="79"/>
                  <a:pt x="1008" y="81"/>
                  <a:pt x="1006" y="81"/>
                </a:cubicBezTo>
                <a:cubicBezTo>
                  <a:pt x="1004" y="81"/>
                  <a:pt x="1006" y="77"/>
                  <a:pt x="1003" y="78"/>
                </a:cubicBezTo>
                <a:cubicBezTo>
                  <a:pt x="1001" y="80"/>
                  <a:pt x="997" y="79"/>
                  <a:pt x="997" y="84"/>
                </a:cubicBezTo>
                <a:cubicBezTo>
                  <a:pt x="1000" y="83"/>
                  <a:pt x="1000" y="85"/>
                  <a:pt x="1001" y="86"/>
                </a:cubicBezTo>
                <a:cubicBezTo>
                  <a:pt x="1004" y="83"/>
                  <a:pt x="1010" y="83"/>
                  <a:pt x="1014" y="85"/>
                </a:cubicBezTo>
                <a:close/>
                <a:moveTo>
                  <a:pt x="965" y="790"/>
                </a:moveTo>
                <a:cubicBezTo>
                  <a:pt x="971" y="790"/>
                  <a:pt x="976" y="792"/>
                  <a:pt x="981" y="790"/>
                </a:cubicBezTo>
                <a:cubicBezTo>
                  <a:pt x="977" y="786"/>
                  <a:pt x="968" y="785"/>
                  <a:pt x="965" y="790"/>
                </a:cubicBezTo>
                <a:close/>
                <a:moveTo>
                  <a:pt x="991" y="259"/>
                </a:moveTo>
                <a:cubicBezTo>
                  <a:pt x="992" y="261"/>
                  <a:pt x="998" y="263"/>
                  <a:pt x="1000" y="261"/>
                </a:cubicBezTo>
                <a:cubicBezTo>
                  <a:pt x="998" y="260"/>
                  <a:pt x="993" y="258"/>
                  <a:pt x="991" y="259"/>
                </a:cubicBezTo>
                <a:close/>
                <a:moveTo>
                  <a:pt x="976" y="656"/>
                </a:moveTo>
                <a:cubicBezTo>
                  <a:pt x="976" y="659"/>
                  <a:pt x="976" y="659"/>
                  <a:pt x="976" y="659"/>
                </a:cubicBezTo>
                <a:cubicBezTo>
                  <a:pt x="984" y="665"/>
                  <a:pt x="994" y="658"/>
                  <a:pt x="1004" y="660"/>
                </a:cubicBezTo>
                <a:cubicBezTo>
                  <a:pt x="999" y="656"/>
                  <a:pt x="988" y="658"/>
                  <a:pt x="987" y="653"/>
                </a:cubicBezTo>
                <a:cubicBezTo>
                  <a:pt x="983" y="653"/>
                  <a:pt x="982" y="658"/>
                  <a:pt x="976" y="656"/>
                </a:cubicBezTo>
                <a:close/>
                <a:moveTo>
                  <a:pt x="1002" y="194"/>
                </a:moveTo>
                <a:cubicBezTo>
                  <a:pt x="1005" y="194"/>
                  <a:pt x="1010" y="196"/>
                  <a:pt x="1011" y="194"/>
                </a:cubicBezTo>
                <a:cubicBezTo>
                  <a:pt x="1008" y="194"/>
                  <a:pt x="1004" y="191"/>
                  <a:pt x="1002" y="194"/>
                </a:cubicBezTo>
                <a:close/>
                <a:moveTo>
                  <a:pt x="1021" y="35"/>
                </a:moveTo>
                <a:cubicBezTo>
                  <a:pt x="1018" y="35"/>
                  <a:pt x="1014" y="33"/>
                  <a:pt x="1013" y="35"/>
                </a:cubicBezTo>
                <a:cubicBezTo>
                  <a:pt x="1017" y="37"/>
                  <a:pt x="1024" y="36"/>
                  <a:pt x="1026" y="40"/>
                </a:cubicBezTo>
                <a:cubicBezTo>
                  <a:pt x="1024" y="42"/>
                  <a:pt x="1020" y="40"/>
                  <a:pt x="1020" y="43"/>
                </a:cubicBezTo>
                <a:cubicBezTo>
                  <a:pt x="1030" y="45"/>
                  <a:pt x="1046" y="46"/>
                  <a:pt x="1062" y="49"/>
                </a:cubicBezTo>
                <a:cubicBezTo>
                  <a:pt x="1066" y="43"/>
                  <a:pt x="1080" y="52"/>
                  <a:pt x="1086" y="46"/>
                </a:cubicBezTo>
                <a:cubicBezTo>
                  <a:pt x="1078" y="45"/>
                  <a:pt x="1074" y="46"/>
                  <a:pt x="1070" y="42"/>
                </a:cubicBezTo>
                <a:cubicBezTo>
                  <a:pt x="1084" y="37"/>
                  <a:pt x="1101" y="48"/>
                  <a:pt x="1110" y="39"/>
                </a:cubicBezTo>
                <a:cubicBezTo>
                  <a:pt x="1076" y="36"/>
                  <a:pt x="1048" y="29"/>
                  <a:pt x="1019" y="27"/>
                </a:cubicBezTo>
                <a:cubicBezTo>
                  <a:pt x="1017" y="32"/>
                  <a:pt x="1023" y="33"/>
                  <a:pt x="1021" y="35"/>
                </a:cubicBezTo>
                <a:close/>
                <a:moveTo>
                  <a:pt x="997" y="589"/>
                </a:moveTo>
                <a:cubicBezTo>
                  <a:pt x="992" y="589"/>
                  <a:pt x="992" y="589"/>
                  <a:pt x="992" y="589"/>
                </a:cubicBezTo>
                <a:cubicBezTo>
                  <a:pt x="992" y="592"/>
                  <a:pt x="992" y="592"/>
                  <a:pt x="992" y="592"/>
                </a:cubicBezTo>
                <a:cubicBezTo>
                  <a:pt x="995" y="592"/>
                  <a:pt x="996" y="593"/>
                  <a:pt x="997" y="589"/>
                </a:cubicBezTo>
                <a:close/>
                <a:moveTo>
                  <a:pt x="989" y="806"/>
                </a:moveTo>
                <a:cubicBezTo>
                  <a:pt x="992" y="808"/>
                  <a:pt x="995" y="806"/>
                  <a:pt x="1001" y="807"/>
                </a:cubicBezTo>
                <a:cubicBezTo>
                  <a:pt x="999" y="804"/>
                  <a:pt x="991" y="799"/>
                  <a:pt x="989" y="806"/>
                </a:cubicBezTo>
                <a:close/>
                <a:moveTo>
                  <a:pt x="1006" y="614"/>
                </a:moveTo>
                <a:cubicBezTo>
                  <a:pt x="1006" y="617"/>
                  <a:pt x="1006" y="617"/>
                  <a:pt x="1006" y="617"/>
                </a:cubicBezTo>
                <a:cubicBezTo>
                  <a:pt x="1010" y="618"/>
                  <a:pt x="1019" y="617"/>
                  <a:pt x="1015" y="613"/>
                </a:cubicBezTo>
                <a:cubicBezTo>
                  <a:pt x="1014" y="615"/>
                  <a:pt x="1011" y="614"/>
                  <a:pt x="1006" y="614"/>
                </a:cubicBezTo>
                <a:close/>
                <a:moveTo>
                  <a:pt x="1088" y="254"/>
                </a:moveTo>
                <a:cubicBezTo>
                  <a:pt x="1083" y="246"/>
                  <a:pt x="1069" y="245"/>
                  <a:pt x="1061" y="240"/>
                </a:cubicBezTo>
                <a:cubicBezTo>
                  <a:pt x="1053" y="245"/>
                  <a:pt x="1039" y="239"/>
                  <a:pt x="1030" y="244"/>
                </a:cubicBezTo>
                <a:cubicBezTo>
                  <a:pt x="1050" y="251"/>
                  <a:pt x="1070" y="251"/>
                  <a:pt x="1088" y="254"/>
                </a:cubicBezTo>
                <a:close/>
                <a:moveTo>
                  <a:pt x="1038" y="590"/>
                </a:moveTo>
                <a:cubicBezTo>
                  <a:pt x="1034" y="590"/>
                  <a:pt x="1033" y="588"/>
                  <a:pt x="1029" y="588"/>
                </a:cubicBezTo>
                <a:cubicBezTo>
                  <a:pt x="1029" y="589"/>
                  <a:pt x="1028" y="590"/>
                  <a:pt x="1028" y="591"/>
                </a:cubicBezTo>
                <a:cubicBezTo>
                  <a:pt x="1030" y="594"/>
                  <a:pt x="1035" y="591"/>
                  <a:pt x="1038" y="590"/>
                </a:cubicBezTo>
                <a:close/>
                <a:moveTo>
                  <a:pt x="1050" y="254"/>
                </a:moveTo>
                <a:cubicBezTo>
                  <a:pt x="1050" y="257"/>
                  <a:pt x="1050" y="257"/>
                  <a:pt x="1050" y="257"/>
                </a:cubicBezTo>
                <a:cubicBezTo>
                  <a:pt x="1052" y="256"/>
                  <a:pt x="1053" y="258"/>
                  <a:pt x="1055" y="257"/>
                </a:cubicBezTo>
                <a:cubicBezTo>
                  <a:pt x="1052" y="257"/>
                  <a:pt x="1054" y="253"/>
                  <a:pt x="1052" y="253"/>
                </a:cubicBezTo>
                <a:cubicBezTo>
                  <a:pt x="1052" y="254"/>
                  <a:pt x="1051" y="254"/>
                  <a:pt x="1050" y="254"/>
                </a:cubicBezTo>
                <a:close/>
                <a:moveTo>
                  <a:pt x="1043" y="659"/>
                </a:moveTo>
                <a:cubicBezTo>
                  <a:pt x="1043" y="662"/>
                  <a:pt x="1041" y="662"/>
                  <a:pt x="1042" y="665"/>
                </a:cubicBezTo>
                <a:cubicBezTo>
                  <a:pt x="1046" y="664"/>
                  <a:pt x="1046" y="665"/>
                  <a:pt x="1050" y="666"/>
                </a:cubicBezTo>
                <a:cubicBezTo>
                  <a:pt x="1050" y="663"/>
                  <a:pt x="1051" y="661"/>
                  <a:pt x="1052" y="659"/>
                </a:cubicBezTo>
                <a:cubicBezTo>
                  <a:pt x="1049" y="660"/>
                  <a:pt x="1048" y="659"/>
                  <a:pt x="1045" y="657"/>
                </a:cubicBezTo>
                <a:cubicBezTo>
                  <a:pt x="1045" y="661"/>
                  <a:pt x="1044" y="657"/>
                  <a:pt x="1043" y="659"/>
                </a:cubicBezTo>
                <a:close/>
                <a:moveTo>
                  <a:pt x="1067" y="308"/>
                </a:moveTo>
                <a:cubicBezTo>
                  <a:pt x="1067" y="308"/>
                  <a:pt x="1066" y="307"/>
                  <a:pt x="1067" y="306"/>
                </a:cubicBezTo>
                <a:cubicBezTo>
                  <a:pt x="1065" y="306"/>
                  <a:pt x="1063" y="306"/>
                  <a:pt x="1062" y="308"/>
                </a:cubicBezTo>
                <a:cubicBezTo>
                  <a:pt x="1064" y="310"/>
                  <a:pt x="1066" y="310"/>
                  <a:pt x="1067" y="308"/>
                </a:cubicBezTo>
                <a:close/>
                <a:moveTo>
                  <a:pt x="1068" y="290"/>
                </a:moveTo>
                <a:cubicBezTo>
                  <a:pt x="1071" y="290"/>
                  <a:pt x="1074" y="290"/>
                  <a:pt x="1074" y="289"/>
                </a:cubicBezTo>
                <a:cubicBezTo>
                  <a:pt x="1073" y="287"/>
                  <a:pt x="1069" y="288"/>
                  <a:pt x="1068" y="290"/>
                </a:cubicBezTo>
                <a:close/>
                <a:moveTo>
                  <a:pt x="1079" y="96"/>
                </a:moveTo>
                <a:cubicBezTo>
                  <a:pt x="1081" y="95"/>
                  <a:pt x="1084" y="97"/>
                  <a:pt x="1084" y="95"/>
                </a:cubicBezTo>
                <a:cubicBezTo>
                  <a:pt x="1083" y="94"/>
                  <a:pt x="1079" y="93"/>
                  <a:pt x="1079" y="96"/>
                </a:cubicBezTo>
                <a:close/>
                <a:moveTo>
                  <a:pt x="1088" y="269"/>
                </a:moveTo>
                <a:cubicBezTo>
                  <a:pt x="1085" y="266"/>
                  <a:pt x="1076" y="266"/>
                  <a:pt x="1071" y="267"/>
                </a:cubicBezTo>
                <a:cubicBezTo>
                  <a:pt x="1071" y="268"/>
                  <a:pt x="1071" y="269"/>
                  <a:pt x="1072" y="270"/>
                </a:cubicBezTo>
                <a:cubicBezTo>
                  <a:pt x="1075" y="268"/>
                  <a:pt x="1084" y="274"/>
                  <a:pt x="1088" y="269"/>
                </a:cubicBezTo>
                <a:close/>
                <a:moveTo>
                  <a:pt x="1067" y="595"/>
                </a:moveTo>
                <a:cubicBezTo>
                  <a:pt x="1068" y="595"/>
                  <a:pt x="1065" y="591"/>
                  <a:pt x="1069" y="591"/>
                </a:cubicBezTo>
                <a:cubicBezTo>
                  <a:pt x="1074" y="592"/>
                  <a:pt x="1078" y="594"/>
                  <a:pt x="1083" y="595"/>
                </a:cubicBezTo>
                <a:cubicBezTo>
                  <a:pt x="1087" y="589"/>
                  <a:pt x="1095" y="580"/>
                  <a:pt x="1093" y="568"/>
                </a:cubicBezTo>
                <a:cubicBezTo>
                  <a:pt x="1089" y="568"/>
                  <a:pt x="1089" y="568"/>
                  <a:pt x="1089" y="568"/>
                </a:cubicBezTo>
                <a:cubicBezTo>
                  <a:pt x="1087" y="569"/>
                  <a:pt x="1090" y="572"/>
                  <a:pt x="1087" y="572"/>
                </a:cubicBezTo>
                <a:cubicBezTo>
                  <a:pt x="1086" y="571"/>
                  <a:pt x="1084" y="571"/>
                  <a:pt x="1084" y="570"/>
                </a:cubicBezTo>
                <a:cubicBezTo>
                  <a:pt x="1081" y="572"/>
                  <a:pt x="1076" y="572"/>
                  <a:pt x="1072" y="572"/>
                </a:cubicBezTo>
                <a:cubicBezTo>
                  <a:pt x="1072" y="571"/>
                  <a:pt x="1070" y="570"/>
                  <a:pt x="1070" y="568"/>
                </a:cubicBezTo>
                <a:cubicBezTo>
                  <a:pt x="1064" y="568"/>
                  <a:pt x="1064" y="568"/>
                  <a:pt x="1064" y="568"/>
                </a:cubicBezTo>
                <a:cubicBezTo>
                  <a:pt x="1064" y="569"/>
                  <a:pt x="1064" y="571"/>
                  <a:pt x="1064" y="572"/>
                </a:cubicBezTo>
                <a:cubicBezTo>
                  <a:pt x="1071" y="573"/>
                  <a:pt x="1087" y="572"/>
                  <a:pt x="1084" y="583"/>
                </a:cubicBezTo>
                <a:cubicBezTo>
                  <a:pt x="1078" y="582"/>
                  <a:pt x="1071" y="587"/>
                  <a:pt x="1065" y="587"/>
                </a:cubicBezTo>
                <a:cubicBezTo>
                  <a:pt x="1064" y="585"/>
                  <a:pt x="1064" y="583"/>
                  <a:pt x="1062" y="582"/>
                </a:cubicBezTo>
                <a:cubicBezTo>
                  <a:pt x="1061" y="585"/>
                  <a:pt x="1059" y="586"/>
                  <a:pt x="1058" y="589"/>
                </a:cubicBezTo>
                <a:cubicBezTo>
                  <a:pt x="1059" y="590"/>
                  <a:pt x="1062" y="591"/>
                  <a:pt x="1063" y="594"/>
                </a:cubicBezTo>
                <a:cubicBezTo>
                  <a:pt x="1061" y="596"/>
                  <a:pt x="1057" y="600"/>
                  <a:pt x="1059" y="604"/>
                </a:cubicBezTo>
                <a:cubicBezTo>
                  <a:pt x="1063" y="602"/>
                  <a:pt x="1063" y="595"/>
                  <a:pt x="1064" y="593"/>
                </a:cubicBezTo>
                <a:cubicBezTo>
                  <a:pt x="1066" y="593"/>
                  <a:pt x="1065" y="595"/>
                  <a:pt x="1067" y="595"/>
                </a:cubicBezTo>
                <a:close/>
                <a:moveTo>
                  <a:pt x="1070" y="580"/>
                </a:moveTo>
                <a:cubicBezTo>
                  <a:pt x="1066" y="578"/>
                  <a:pt x="1063" y="576"/>
                  <a:pt x="1060" y="580"/>
                </a:cubicBezTo>
                <a:cubicBezTo>
                  <a:pt x="1061" y="581"/>
                  <a:pt x="1063" y="581"/>
                  <a:pt x="1064" y="583"/>
                </a:cubicBezTo>
                <a:cubicBezTo>
                  <a:pt x="1066" y="582"/>
                  <a:pt x="1068" y="581"/>
                  <a:pt x="1070" y="580"/>
                </a:cubicBezTo>
                <a:close/>
                <a:moveTo>
                  <a:pt x="1050" y="800"/>
                </a:moveTo>
                <a:cubicBezTo>
                  <a:pt x="1054" y="804"/>
                  <a:pt x="1061" y="800"/>
                  <a:pt x="1063" y="797"/>
                </a:cubicBezTo>
                <a:cubicBezTo>
                  <a:pt x="1062" y="794"/>
                  <a:pt x="1063" y="789"/>
                  <a:pt x="1060" y="788"/>
                </a:cubicBezTo>
                <a:cubicBezTo>
                  <a:pt x="1054" y="789"/>
                  <a:pt x="1053" y="795"/>
                  <a:pt x="1050" y="800"/>
                </a:cubicBezTo>
                <a:close/>
                <a:moveTo>
                  <a:pt x="1054" y="778"/>
                </a:moveTo>
                <a:cubicBezTo>
                  <a:pt x="1054" y="779"/>
                  <a:pt x="1053" y="779"/>
                  <a:pt x="1053" y="780"/>
                </a:cubicBezTo>
                <a:cubicBezTo>
                  <a:pt x="1057" y="783"/>
                  <a:pt x="1067" y="780"/>
                  <a:pt x="1071" y="785"/>
                </a:cubicBezTo>
                <a:cubicBezTo>
                  <a:pt x="1074" y="781"/>
                  <a:pt x="1081" y="783"/>
                  <a:pt x="1084" y="780"/>
                </a:cubicBezTo>
                <a:cubicBezTo>
                  <a:pt x="1077" y="776"/>
                  <a:pt x="1065" y="780"/>
                  <a:pt x="1054" y="778"/>
                </a:cubicBezTo>
                <a:close/>
                <a:moveTo>
                  <a:pt x="1061" y="681"/>
                </a:moveTo>
                <a:cubicBezTo>
                  <a:pt x="1065" y="680"/>
                  <a:pt x="1064" y="683"/>
                  <a:pt x="1066" y="683"/>
                </a:cubicBezTo>
                <a:cubicBezTo>
                  <a:pt x="1065" y="681"/>
                  <a:pt x="1070" y="683"/>
                  <a:pt x="1070" y="681"/>
                </a:cubicBezTo>
                <a:cubicBezTo>
                  <a:pt x="1069" y="679"/>
                  <a:pt x="1062" y="676"/>
                  <a:pt x="1061" y="681"/>
                </a:cubicBezTo>
                <a:close/>
                <a:moveTo>
                  <a:pt x="1069" y="559"/>
                </a:moveTo>
                <a:cubicBezTo>
                  <a:pt x="1069" y="561"/>
                  <a:pt x="1072" y="560"/>
                  <a:pt x="1072" y="561"/>
                </a:cubicBezTo>
                <a:cubicBezTo>
                  <a:pt x="1070" y="563"/>
                  <a:pt x="1067" y="562"/>
                  <a:pt x="1067" y="565"/>
                </a:cubicBezTo>
                <a:cubicBezTo>
                  <a:pt x="1070" y="565"/>
                  <a:pt x="1074" y="565"/>
                  <a:pt x="1076" y="564"/>
                </a:cubicBezTo>
                <a:cubicBezTo>
                  <a:pt x="1079" y="562"/>
                  <a:pt x="1072" y="552"/>
                  <a:pt x="1069" y="559"/>
                </a:cubicBezTo>
                <a:close/>
                <a:moveTo>
                  <a:pt x="1086" y="263"/>
                </a:moveTo>
                <a:cubicBezTo>
                  <a:pt x="1086" y="265"/>
                  <a:pt x="1092" y="264"/>
                  <a:pt x="1093" y="263"/>
                </a:cubicBezTo>
                <a:cubicBezTo>
                  <a:pt x="1092" y="262"/>
                  <a:pt x="1086" y="260"/>
                  <a:pt x="1086" y="263"/>
                </a:cubicBezTo>
                <a:close/>
                <a:moveTo>
                  <a:pt x="1074" y="717"/>
                </a:moveTo>
                <a:cubicBezTo>
                  <a:pt x="1079" y="719"/>
                  <a:pt x="1083" y="717"/>
                  <a:pt x="1087" y="714"/>
                </a:cubicBezTo>
                <a:cubicBezTo>
                  <a:pt x="1083" y="713"/>
                  <a:pt x="1075" y="714"/>
                  <a:pt x="1074" y="717"/>
                </a:cubicBezTo>
                <a:close/>
                <a:moveTo>
                  <a:pt x="1092" y="531"/>
                </a:moveTo>
                <a:cubicBezTo>
                  <a:pt x="1093" y="529"/>
                  <a:pt x="1099" y="528"/>
                  <a:pt x="1097" y="525"/>
                </a:cubicBezTo>
                <a:cubicBezTo>
                  <a:pt x="1095" y="526"/>
                  <a:pt x="1088" y="524"/>
                  <a:pt x="1086" y="523"/>
                </a:cubicBezTo>
                <a:cubicBezTo>
                  <a:pt x="1088" y="526"/>
                  <a:pt x="1087" y="531"/>
                  <a:pt x="1092" y="531"/>
                </a:cubicBezTo>
                <a:close/>
                <a:moveTo>
                  <a:pt x="1109" y="524"/>
                </a:moveTo>
                <a:cubicBezTo>
                  <a:pt x="1111" y="525"/>
                  <a:pt x="1112" y="527"/>
                  <a:pt x="1115" y="526"/>
                </a:cubicBezTo>
                <a:cubicBezTo>
                  <a:pt x="1115" y="523"/>
                  <a:pt x="1111" y="520"/>
                  <a:pt x="1109" y="524"/>
                </a:cubicBezTo>
                <a:close/>
                <a:moveTo>
                  <a:pt x="1111" y="530"/>
                </a:moveTo>
                <a:cubicBezTo>
                  <a:pt x="1113" y="531"/>
                  <a:pt x="1116" y="529"/>
                  <a:pt x="1117" y="527"/>
                </a:cubicBezTo>
                <a:cubicBezTo>
                  <a:pt x="1114" y="527"/>
                  <a:pt x="1113" y="529"/>
                  <a:pt x="1111" y="530"/>
                </a:cubicBezTo>
                <a:close/>
                <a:moveTo>
                  <a:pt x="1126" y="473"/>
                </a:moveTo>
                <a:cubicBezTo>
                  <a:pt x="1121" y="473"/>
                  <a:pt x="1119" y="475"/>
                  <a:pt x="1115" y="475"/>
                </a:cubicBezTo>
                <a:cubicBezTo>
                  <a:pt x="1115" y="479"/>
                  <a:pt x="1118" y="479"/>
                  <a:pt x="1120" y="481"/>
                </a:cubicBezTo>
                <a:cubicBezTo>
                  <a:pt x="1119" y="475"/>
                  <a:pt x="1123" y="475"/>
                  <a:pt x="1126" y="473"/>
                </a:cubicBezTo>
                <a:close/>
                <a:moveTo>
                  <a:pt x="1126" y="570"/>
                </a:moveTo>
                <a:cubicBezTo>
                  <a:pt x="1130" y="571"/>
                  <a:pt x="1130" y="566"/>
                  <a:pt x="1134" y="567"/>
                </a:cubicBezTo>
                <a:cubicBezTo>
                  <a:pt x="1132" y="558"/>
                  <a:pt x="1117" y="565"/>
                  <a:pt x="1114" y="567"/>
                </a:cubicBezTo>
                <a:cubicBezTo>
                  <a:pt x="1116" y="568"/>
                  <a:pt x="1113" y="570"/>
                  <a:pt x="1113" y="571"/>
                </a:cubicBezTo>
                <a:cubicBezTo>
                  <a:pt x="1115" y="575"/>
                  <a:pt x="1121" y="575"/>
                  <a:pt x="1125" y="574"/>
                </a:cubicBezTo>
                <a:cubicBezTo>
                  <a:pt x="1121" y="574"/>
                  <a:pt x="1119" y="568"/>
                  <a:pt x="1120" y="566"/>
                </a:cubicBezTo>
                <a:cubicBezTo>
                  <a:pt x="1124" y="566"/>
                  <a:pt x="1123" y="569"/>
                  <a:pt x="1126" y="570"/>
                </a:cubicBezTo>
                <a:close/>
                <a:moveTo>
                  <a:pt x="1131" y="304"/>
                </a:moveTo>
                <a:cubicBezTo>
                  <a:pt x="1132" y="304"/>
                  <a:pt x="1136" y="301"/>
                  <a:pt x="1133" y="299"/>
                </a:cubicBezTo>
                <a:cubicBezTo>
                  <a:pt x="1132" y="302"/>
                  <a:pt x="1128" y="299"/>
                  <a:pt x="1126" y="303"/>
                </a:cubicBezTo>
                <a:cubicBezTo>
                  <a:pt x="1129" y="303"/>
                  <a:pt x="1129" y="305"/>
                  <a:pt x="1131" y="304"/>
                </a:cubicBezTo>
                <a:close/>
                <a:moveTo>
                  <a:pt x="1121" y="433"/>
                </a:moveTo>
                <a:cubicBezTo>
                  <a:pt x="1122" y="434"/>
                  <a:pt x="1123" y="436"/>
                  <a:pt x="1121" y="438"/>
                </a:cubicBezTo>
                <a:cubicBezTo>
                  <a:pt x="1128" y="439"/>
                  <a:pt x="1123" y="428"/>
                  <a:pt x="1121" y="433"/>
                </a:cubicBezTo>
                <a:close/>
                <a:moveTo>
                  <a:pt x="1120" y="522"/>
                </a:moveTo>
                <a:cubicBezTo>
                  <a:pt x="1119" y="523"/>
                  <a:pt x="1119" y="526"/>
                  <a:pt x="1119" y="528"/>
                </a:cubicBezTo>
                <a:cubicBezTo>
                  <a:pt x="1128" y="528"/>
                  <a:pt x="1122" y="528"/>
                  <a:pt x="1125" y="523"/>
                </a:cubicBezTo>
                <a:cubicBezTo>
                  <a:pt x="1122" y="524"/>
                  <a:pt x="1123" y="522"/>
                  <a:pt x="1120" y="522"/>
                </a:cubicBezTo>
                <a:close/>
                <a:moveTo>
                  <a:pt x="1132" y="290"/>
                </a:moveTo>
                <a:cubicBezTo>
                  <a:pt x="1135" y="292"/>
                  <a:pt x="1138" y="292"/>
                  <a:pt x="1139" y="288"/>
                </a:cubicBezTo>
                <a:cubicBezTo>
                  <a:pt x="1137" y="289"/>
                  <a:pt x="1136" y="287"/>
                  <a:pt x="1137" y="285"/>
                </a:cubicBezTo>
                <a:cubicBezTo>
                  <a:pt x="1132" y="285"/>
                  <a:pt x="1132" y="285"/>
                  <a:pt x="1132" y="285"/>
                </a:cubicBezTo>
                <a:cubicBezTo>
                  <a:pt x="1133" y="288"/>
                  <a:pt x="1135" y="288"/>
                  <a:pt x="1132" y="290"/>
                </a:cubicBezTo>
                <a:close/>
                <a:moveTo>
                  <a:pt x="1131" y="442"/>
                </a:moveTo>
                <a:cubicBezTo>
                  <a:pt x="1129" y="442"/>
                  <a:pt x="1128" y="444"/>
                  <a:pt x="1127" y="445"/>
                </a:cubicBezTo>
                <a:cubicBezTo>
                  <a:pt x="1130" y="444"/>
                  <a:pt x="1133" y="445"/>
                  <a:pt x="1136" y="446"/>
                </a:cubicBezTo>
                <a:cubicBezTo>
                  <a:pt x="1135" y="443"/>
                  <a:pt x="1133" y="443"/>
                  <a:pt x="1131" y="442"/>
                </a:cubicBezTo>
                <a:close/>
                <a:moveTo>
                  <a:pt x="1131" y="562"/>
                </a:moveTo>
                <a:cubicBezTo>
                  <a:pt x="1130" y="557"/>
                  <a:pt x="1127" y="559"/>
                  <a:pt x="1124" y="557"/>
                </a:cubicBezTo>
                <a:cubicBezTo>
                  <a:pt x="1124" y="558"/>
                  <a:pt x="1123" y="558"/>
                  <a:pt x="1123" y="559"/>
                </a:cubicBezTo>
                <a:cubicBezTo>
                  <a:pt x="1125" y="562"/>
                  <a:pt x="1128" y="560"/>
                  <a:pt x="1131" y="562"/>
                </a:cubicBezTo>
                <a:close/>
                <a:moveTo>
                  <a:pt x="1148" y="284"/>
                </a:moveTo>
                <a:cubicBezTo>
                  <a:pt x="1146" y="282"/>
                  <a:pt x="1142" y="283"/>
                  <a:pt x="1140" y="284"/>
                </a:cubicBezTo>
                <a:cubicBezTo>
                  <a:pt x="1142" y="285"/>
                  <a:pt x="1148" y="286"/>
                  <a:pt x="1148" y="284"/>
                </a:cubicBezTo>
                <a:close/>
                <a:moveTo>
                  <a:pt x="1162" y="297"/>
                </a:moveTo>
                <a:cubicBezTo>
                  <a:pt x="1162" y="290"/>
                  <a:pt x="1160" y="285"/>
                  <a:pt x="1154" y="283"/>
                </a:cubicBezTo>
                <a:cubicBezTo>
                  <a:pt x="1150" y="287"/>
                  <a:pt x="1145" y="288"/>
                  <a:pt x="1147" y="294"/>
                </a:cubicBezTo>
                <a:cubicBezTo>
                  <a:pt x="1150" y="295"/>
                  <a:pt x="1152" y="296"/>
                  <a:pt x="1150" y="299"/>
                </a:cubicBezTo>
                <a:cubicBezTo>
                  <a:pt x="1155" y="298"/>
                  <a:pt x="1159" y="300"/>
                  <a:pt x="1162" y="297"/>
                </a:cubicBezTo>
                <a:close/>
                <a:moveTo>
                  <a:pt x="1140" y="527"/>
                </a:moveTo>
                <a:cubicBezTo>
                  <a:pt x="1140" y="529"/>
                  <a:pt x="1135" y="526"/>
                  <a:pt x="1137" y="529"/>
                </a:cubicBezTo>
                <a:cubicBezTo>
                  <a:pt x="1139" y="530"/>
                  <a:pt x="1143" y="528"/>
                  <a:pt x="1140" y="527"/>
                </a:cubicBezTo>
                <a:close/>
                <a:moveTo>
                  <a:pt x="1138" y="616"/>
                </a:moveTo>
                <a:cubicBezTo>
                  <a:pt x="1140" y="616"/>
                  <a:pt x="1144" y="618"/>
                  <a:pt x="1145" y="616"/>
                </a:cubicBezTo>
                <a:cubicBezTo>
                  <a:pt x="1143" y="615"/>
                  <a:pt x="1140" y="615"/>
                  <a:pt x="1138" y="616"/>
                </a:cubicBezTo>
                <a:close/>
                <a:moveTo>
                  <a:pt x="1143" y="564"/>
                </a:moveTo>
                <a:cubicBezTo>
                  <a:pt x="1144" y="565"/>
                  <a:pt x="1148" y="564"/>
                  <a:pt x="1148" y="567"/>
                </a:cubicBezTo>
                <a:cubicBezTo>
                  <a:pt x="1150" y="567"/>
                  <a:pt x="1152" y="567"/>
                  <a:pt x="1154" y="565"/>
                </a:cubicBezTo>
                <a:cubicBezTo>
                  <a:pt x="1150" y="565"/>
                  <a:pt x="1144" y="561"/>
                  <a:pt x="1143" y="564"/>
                </a:cubicBezTo>
                <a:close/>
                <a:moveTo>
                  <a:pt x="1145" y="518"/>
                </a:moveTo>
                <a:cubicBezTo>
                  <a:pt x="1147" y="520"/>
                  <a:pt x="1155" y="520"/>
                  <a:pt x="1156" y="516"/>
                </a:cubicBezTo>
                <a:cubicBezTo>
                  <a:pt x="1153" y="517"/>
                  <a:pt x="1148" y="517"/>
                  <a:pt x="1145" y="518"/>
                </a:cubicBezTo>
                <a:close/>
                <a:moveTo>
                  <a:pt x="1213" y="479"/>
                </a:moveTo>
                <a:cubicBezTo>
                  <a:pt x="1207" y="477"/>
                  <a:pt x="1196" y="473"/>
                  <a:pt x="1193" y="479"/>
                </a:cubicBezTo>
                <a:cubicBezTo>
                  <a:pt x="1190" y="478"/>
                  <a:pt x="1186" y="474"/>
                  <a:pt x="1186" y="479"/>
                </a:cubicBezTo>
                <a:cubicBezTo>
                  <a:pt x="1183" y="479"/>
                  <a:pt x="1183" y="478"/>
                  <a:pt x="1183" y="476"/>
                </a:cubicBezTo>
                <a:cubicBezTo>
                  <a:pt x="1173" y="480"/>
                  <a:pt x="1168" y="474"/>
                  <a:pt x="1157" y="478"/>
                </a:cubicBezTo>
                <a:cubicBezTo>
                  <a:pt x="1155" y="476"/>
                  <a:pt x="1159" y="474"/>
                  <a:pt x="1156" y="474"/>
                </a:cubicBezTo>
                <a:cubicBezTo>
                  <a:pt x="1154" y="476"/>
                  <a:pt x="1150" y="477"/>
                  <a:pt x="1148" y="479"/>
                </a:cubicBezTo>
                <a:cubicBezTo>
                  <a:pt x="1172" y="478"/>
                  <a:pt x="1194" y="482"/>
                  <a:pt x="1219" y="481"/>
                </a:cubicBezTo>
                <a:cubicBezTo>
                  <a:pt x="1214" y="481"/>
                  <a:pt x="1219" y="475"/>
                  <a:pt x="1213" y="476"/>
                </a:cubicBezTo>
                <a:cubicBezTo>
                  <a:pt x="1211" y="478"/>
                  <a:pt x="1216" y="479"/>
                  <a:pt x="1213" y="479"/>
                </a:cubicBezTo>
                <a:close/>
                <a:moveTo>
                  <a:pt x="1159" y="579"/>
                </a:moveTo>
                <a:cubicBezTo>
                  <a:pt x="1161" y="579"/>
                  <a:pt x="1161" y="581"/>
                  <a:pt x="1162" y="581"/>
                </a:cubicBezTo>
                <a:cubicBezTo>
                  <a:pt x="1159" y="584"/>
                  <a:pt x="1152" y="582"/>
                  <a:pt x="1151" y="587"/>
                </a:cubicBezTo>
                <a:cubicBezTo>
                  <a:pt x="1153" y="589"/>
                  <a:pt x="1160" y="585"/>
                  <a:pt x="1161" y="589"/>
                </a:cubicBezTo>
                <a:cubicBezTo>
                  <a:pt x="1152" y="589"/>
                  <a:pt x="1147" y="589"/>
                  <a:pt x="1143" y="592"/>
                </a:cubicBezTo>
                <a:cubicBezTo>
                  <a:pt x="1152" y="594"/>
                  <a:pt x="1157" y="589"/>
                  <a:pt x="1166" y="590"/>
                </a:cubicBezTo>
                <a:cubicBezTo>
                  <a:pt x="1168" y="587"/>
                  <a:pt x="1162" y="590"/>
                  <a:pt x="1164" y="587"/>
                </a:cubicBezTo>
                <a:cubicBezTo>
                  <a:pt x="1167" y="587"/>
                  <a:pt x="1167" y="587"/>
                  <a:pt x="1167" y="587"/>
                </a:cubicBezTo>
                <a:cubicBezTo>
                  <a:pt x="1168" y="583"/>
                  <a:pt x="1165" y="582"/>
                  <a:pt x="1165" y="578"/>
                </a:cubicBezTo>
                <a:cubicBezTo>
                  <a:pt x="1163" y="578"/>
                  <a:pt x="1160" y="577"/>
                  <a:pt x="1159" y="579"/>
                </a:cubicBezTo>
                <a:close/>
                <a:moveTo>
                  <a:pt x="1161" y="418"/>
                </a:moveTo>
                <a:cubicBezTo>
                  <a:pt x="1159" y="421"/>
                  <a:pt x="1157" y="423"/>
                  <a:pt x="1156" y="427"/>
                </a:cubicBezTo>
                <a:cubicBezTo>
                  <a:pt x="1157" y="428"/>
                  <a:pt x="1157" y="426"/>
                  <a:pt x="1159" y="428"/>
                </a:cubicBezTo>
                <a:cubicBezTo>
                  <a:pt x="1159" y="424"/>
                  <a:pt x="1165" y="421"/>
                  <a:pt x="1161" y="418"/>
                </a:cubicBezTo>
                <a:close/>
                <a:moveTo>
                  <a:pt x="1168" y="307"/>
                </a:moveTo>
                <a:cubicBezTo>
                  <a:pt x="1171" y="307"/>
                  <a:pt x="1174" y="306"/>
                  <a:pt x="1176" y="303"/>
                </a:cubicBezTo>
                <a:cubicBezTo>
                  <a:pt x="1171" y="304"/>
                  <a:pt x="1165" y="302"/>
                  <a:pt x="1170" y="300"/>
                </a:cubicBezTo>
                <a:cubicBezTo>
                  <a:pt x="1168" y="298"/>
                  <a:pt x="1166" y="299"/>
                  <a:pt x="1165" y="301"/>
                </a:cubicBezTo>
                <a:cubicBezTo>
                  <a:pt x="1167" y="302"/>
                  <a:pt x="1167" y="303"/>
                  <a:pt x="1168" y="307"/>
                </a:cubicBezTo>
                <a:close/>
                <a:moveTo>
                  <a:pt x="1175" y="331"/>
                </a:moveTo>
                <a:cubicBezTo>
                  <a:pt x="1173" y="325"/>
                  <a:pt x="1186" y="326"/>
                  <a:pt x="1185" y="318"/>
                </a:cubicBezTo>
                <a:cubicBezTo>
                  <a:pt x="1178" y="320"/>
                  <a:pt x="1172" y="322"/>
                  <a:pt x="1168" y="328"/>
                </a:cubicBezTo>
                <a:cubicBezTo>
                  <a:pt x="1172" y="328"/>
                  <a:pt x="1174" y="331"/>
                  <a:pt x="1171" y="334"/>
                </a:cubicBezTo>
                <a:cubicBezTo>
                  <a:pt x="1175" y="334"/>
                  <a:pt x="1177" y="335"/>
                  <a:pt x="1179" y="339"/>
                </a:cubicBezTo>
                <a:cubicBezTo>
                  <a:pt x="1183" y="339"/>
                  <a:pt x="1185" y="337"/>
                  <a:pt x="1186" y="334"/>
                </a:cubicBezTo>
                <a:cubicBezTo>
                  <a:pt x="1180" y="336"/>
                  <a:pt x="1176" y="333"/>
                  <a:pt x="1175" y="331"/>
                </a:cubicBezTo>
                <a:close/>
                <a:moveTo>
                  <a:pt x="1180" y="285"/>
                </a:moveTo>
                <a:cubicBezTo>
                  <a:pt x="1175" y="284"/>
                  <a:pt x="1181" y="281"/>
                  <a:pt x="1181" y="278"/>
                </a:cubicBezTo>
                <a:cubicBezTo>
                  <a:pt x="1174" y="275"/>
                  <a:pt x="1171" y="285"/>
                  <a:pt x="1170" y="290"/>
                </a:cubicBezTo>
                <a:cubicBezTo>
                  <a:pt x="1174" y="290"/>
                  <a:pt x="1176" y="286"/>
                  <a:pt x="1180" y="285"/>
                </a:cubicBezTo>
                <a:close/>
                <a:moveTo>
                  <a:pt x="1160" y="524"/>
                </a:moveTo>
                <a:cubicBezTo>
                  <a:pt x="1162" y="524"/>
                  <a:pt x="1164" y="525"/>
                  <a:pt x="1164" y="526"/>
                </a:cubicBezTo>
                <a:cubicBezTo>
                  <a:pt x="1163" y="526"/>
                  <a:pt x="1163" y="527"/>
                  <a:pt x="1162" y="527"/>
                </a:cubicBezTo>
                <a:cubicBezTo>
                  <a:pt x="1162" y="529"/>
                  <a:pt x="1163" y="530"/>
                  <a:pt x="1165" y="531"/>
                </a:cubicBezTo>
                <a:cubicBezTo>
                  <a:pt x="1165" y="528"/>
                  <a:pt x="1165" y="524"/>
                  <a:pt x="1166" y="523"/>
                </a:cubicBezTo>
                <a:cubicBezTo>
                  <a:pt x="1164" y="523"/>
                  <a:pt x="1161" y="523"/>
                  <a:pt x="1160" y="524"/>
                </a:cubicBezTo>
                <a:close/>
                <a:moveTo>
                  <a:pt x="1167" y="533"/>
                </a:moveTo>
                <a:cubicBezTo>
                  <a:pt x="1165" y="533"/>
                  <a:pt x="1163" y="533"/>
                  <a:pt x="1162" y="534"/>
                </a:cubicBezTo>
                <a:cubicBezTo>
                  <a:pt x="1162" y="536"/>
                  <a:pt x="1162" y="536"/>
                  <a:pt x="1162" y="536"/>
                </a:cubicBezTo>
                <a:cubicBezTo>
                  <a:pt x="1165" y="536"/>
                  <a:pt x="1167" y="536"/>
                  <a:pt x="1167" y="533"/>
                </a:cubicBezTo>
                <a:close/>
                <a:moveTo>
                  <a:pt x="1163" y="519"/>
                </a:moveTo>
                <a:cubicBezTo>
                  <a:pt x="1165" y="519"/>
                  <a:pt x="1170" y="521"/>
                  <a:pt x="1169" y="518"/>
                </a:cubicBezTo>
                <a:cubicBezTo>
                  <a:pt x="1167" y="518"/>
                  <a:pt x="1163" y="517"/>
                  <a:pt x="1163" y="519"/>
                </a:cubicBezTo>
                <a:close/>
                <a:moveTo>
                  <a:pt x="1187" y="408"/>
                </a:moveTo>
                <a:cubicBezTo>
                  <a:pt x="1180" y="407"/>
                  <a:pt x="1175" y="407"/>
                  <a:pt x="1169" y="407"/>
                </a:cubicBezTo>
                <a:cubicBezTo>
                  <a:pt x="1170" y="411"/>
                  <a:pt x="1175" y="410"/>
                  <a:pt x="1178" y="412"/>
                </a:cubicBezTo>
                <a:cubicBezTo>
                  <a:pt x="1178" y="406"/>
                  <a:pt x="1186" y="414"/>
                  <a:pt x="1187" y="408"/>
                </a:cubicBezTo>
                <a:close/>
                <a:moveTo>
                  <a:pt x="1167" y="568"/>
                </a:moveTo>
                <a:cubicBezTo>
                  <a:pt x="1167" y="563"/>
                  <a:pt x="1167" y="563"/>
                  <a:pt x="1167" y="563"/>
                </a:cubicBezTo>
                <a:cubicBezTo>
                  <a:pt x="1165" y="564"/>
                  <a:pt x="1164" y="565"/>
                  <a:pt x="1163" y="567"/>
                </a:cubicBezTo>
                <a:cubicBezTo>
                  <a:pt x="1165" y="567"/>
                  <a:pt x="1166" y="567"/>
                  <a:pt x="1167" y="568"/>
                </a:cubicBezTo>
                <a:close/>
                <a:moveTo>
                  <a:pt x="1168" y="549"/>
                </a:moveTo>
                <a:cubicBezTo>
                  <a:pt x="1166" y="549"/>
                  <a:pt x="1164" y="548"/>
                  <a:pt x="1164" y="551"/>
                </a:cubicBezTo>
                <a:cubicBezTo>
                  <a:pt x="1166" y="552"/>
                  <a:pt x="1167" y="554"/>
                  <a:pt x="1169" y="552"/>
                </a:cubicBezTo>
                <a:cubicBezTo>
                  <a:pt x="1169" y="551"/>
                  <a:pt x="1168" y="550"/>
                  <a:pt x="1168" y="549"/>
                </a:cubicBezTo>
                <a:close/>
                <a:moveTo>
                  <a:pt x="1173" y="365"/>
                </a:moveTo>
                <a:cubicBezTo>
                  <a:pt x="1176" y="365"/>
                  <a:pt x="1176" y="367"/>
                  <a:pt x="1177" y="368"/>
                </a:cubicBezTo>
                <a:cubicBezTo>
                  <a:pt x="1185" y="363"/>
                  <a:pt x="1200" y="366"/>
                  <a:pt x="1208" y="360"/>
                </a:cubicBezTo>
                <a:cubicBezTo>
                  <a:pt x="1197" y="364"/>
                  <a:pt x="1181" y="357"/>
                  <a:pt x="1173" y="365"/>
                </a:cubicBezTo>
                <a:close/>
                <a:moveTo>
                  <a:pt x="1170" y="506"/>
                </a:moveTo>
                <a:cubicBezTo>
                  <a:pt x="1173" y="507"/>
                  <a:pt x="1180" y="510"/>
                  <a:pt x="1181" y="505"/>
                </a:cubicBezTo>
                <a:cubicBezTo>
                  <a:pt x="1178" y="504"/>
                  <a:pt x="1174" y="506"/>
                  <a:pt x="1171" y="502"/>
                </a:cubicBezTo>
                <a:cubicBezTo>
                  <a:pt x="1170" y="503"/>
                  <a:pt x="1169" y="504"/>
                  <a:pt x="1170" y="506"/>
                </a:cubicBezTo>
                <a:close/>
                <a:moveTo>
                  <a:pt x="1208" y="518"/>
                </a:moveTo>
                <a:cubicBezTo>
                  <a:pt x="1197" y="516"/>
                  <a:pt x="1182" y="515"/>
                  <a:pt x="1170" y="519"/>
                </a:cubicBezTo>
                <a:cubicBezTo>
                  <a:pt x="1173" y="522"/>
                  <a:pt x="1179" y="518"/>
                  <a:pt x="1182" y="520"/>
                </a:cubicBezTo>
                <a:cubicBezTo>
                  <a:pt x="1182" y="522"/>
                  <a:pt x="1178" y="521"/>
                  <a:pt x="1178" y="523"/>
                </a:cubicBezTo>
                <a:cubicBezTo>
                  <a:pt x="1187" y="516"/>
                  <a:pt x="1202" y="522"/>
                  <a:pt x="1213" y="518"/>
                </a:cubicBezTo>
                <a:cubicBezTo>
                  <a:pt x="1211" y="518"/>
                  <a:pt x="1211" y="518"/>
                  <a:pt x="1212" y="517"/>
                </a:cubicBezTo>
                <a:cubicBezTo>
                  <a:pt x="1209" y="516"/>
                  <a:pt x="1204" y="516"/>
                  <a:pt x="1208" y="518"/>
                </a:cubicBezTo>
                <a:close/>
                <a:moveTo>
                  <a:pt x="1177" y="398"/>
                </a:moveTo>
                <a:cubicBezTo>
                  <a:pt x="1177" y="400"/>
                  <a:pt x="1176" y="402"/>
                  <a:pt x="1178" y="403"/>
                </a:cubicBezTo>
                <a:cubicBezTo>
                  <a:pt x="1180" y="401"/>
                  <a:pt x="1180" y="398"/>
                  <a:pt x="1177" y="398"/>
                </a:cubicBezTo>
                <a:close/>
                <a:moveTo>
                  <a:pt x="1184" y="283"/>
                </a:moveTo>
                <a:cubicBezTo>
                  <a:pt x="1185" y="286"/>
                  <a:pt x="1185" y="286"/>
                  <a:pt x="1184" y="288"/>
                </a:cubicBezTo>
                <a:cubicBezTo>
                  <a:pt x="1189" y="291"/>
                  <a:pt x="1199" y="293"/>
                  <a:pt x="1199" y="286"/>
                </a:cubicBezTo>
                <a:cubicBezTo>
                  <a:pt x="1198" y="288"/>
                  <a:pt x="1196" y="288"/>
                  <a:pt x="1194" y="289"/>
                </a:cubicBezTo>
                <a:cubicBezTo>
                  <a:pt x="1193" y="286"/>
                  <a:pt x="1189" y="287"/>
                  <a:pt x="1188" y="284"/>
                </a:cubicBezTo>
                <a:cubicBezTo>
                  <a:pt x="1191" y="283"/>
                  <a:pt x="1192" y="279"/>
                  <a:pt x="1195" y="277"/>
                </a:cubicBezTo>
                <a:cubicBezTo>
                  <a:pt x="1197" y="279"/>
                  <a:pt x="1201" y="279"/>
                  <a:pt x="1204" y="280"/>
                </a:cubicBezTo>
                <a:cubicBezTo>
                  <a:pt x="1203" y="277"/>
                  <a:pt x="1207" y="278"/>
                  <a:pt x="1205" y="275"/>
                </a:cubicBezTo>
                <a:cubicBezTo>
                  <a:pt x="1203" y="275"/>
                  <a:pt x="1202" y="274"/>
                  <a:pt x="1200" y="273"/>
                </a:cubicBezTo>
                <a:cubicBezTo>
                  <a:pt x="1200" y="278"/>
                  <a:pt x="1194" y="277"/>
                  <a:pt x="1190" y="277"/>
                </a:cubicBezTo>
                <a:cubicBezTo>
                  <a:pt x="1188" y="279"/>
                  <a:pt x="1188" y="283"/>
                  <a:pt x="1184" y="283"/>
                </a:cubicBezTo>
                <a:close/>
                <a:moveTo>
                  <a:pt x="1181" y="616"/>
                </a:moveTo>
                <a:cubicBezTo>
                  <a:pt x="1178" y="618"/>
                  <a:pt x="1172" y="614"/>
                  <a:pt x="1170" y="617"/>
                </a:cubicBezTo>
                <a:cubicBezTo>
                  <a:pt x="1174" y="617"/>
                  <a:pt x="1180" y="619"/>
                  <a:pt x="1181" y="616"/>
                </a:cubicBezTo>
                <a:close/>
                <a:moveTo>
                  <a:pt x="1172" y="593"/>
                </a:moveTo>
                <a:cubicBezTo>
                  <a:pt x="1176" y="593"/>
                  <a:pt x="1176" y="593"/>
                  <a:pt x="1176" y="593"/>
                </a:cubicBezTo>
                <a:cubicBezTo>
                  <a:pt x="1176" y="592"/>
                  <a:pt x="1177" y="590"/>
                  <a:pt x="1178" y="588"/>
                </a:cubicBezTo>
                <a:cubicBezTo>
                  <a:pt x="1174" y="588"/>
                  <a:pt x="1174" y="592"/>
                  <a:pt x="1172" y="593"/>
                </a:cubicBezTo>
                <a:close/>
                <a:moveTo>
                  <a:pt x="1186" y="370"/>
                </a:moveTo>
                <a:cubicBezTo>
                  <a:pt x="1186" y="368"/>
                  <a:pt x="1189" y="369"/>
                  <a:pt x="1189" y="368"/>
                </a:cubicBezTo>
                <a:cubicBezTo>
                  <a:pt x="1188" y="367"/>
                  <a:pt x="1183" y="367"/>
                  <a:pt x="1183" y="370"/>
                </a:cubicBezTo>
                <a:cubicBezTo>
                  <a:pt x="1185" y="370"/>
                  <a:pt x="1184" y="373"/>
                  <a:pt x="1186" y="373"/>
                </a:cubicBezTo>
                <a:cubicBezTo>
                  <a:pt x="1187" y="371"/>
                  <a:pt x="1191" y="375"/>
                  <a:pt x="1191" y="370"/>
                </a:cubicBezTo>
                <a:cubicBezTo>
                  <a:pt x="1189" y="369"/>
                  <a:pt x="1187" y="373"/>
                  <a:pt x="1186" y="370"/>
                </a:cubicBezTo>
                <a:close/>
                <a:moveTo>
                  <a:pt x="1183" y="535"/>
                </a:moveTo>
                <a:cubicBezTo>
                  <a:pt x="1181" y="534"/>
                  <a:pt x="1177" y="533"/>
                  <a:pt x="1176" y="535"/>
                </a:cubicBezTo>
                <a:cubicBezTo>
                  <a:pt x="1179" y="537"/>
                  <a:pt x="1181" y="537"/>
                  <a:pt x="1183" y="535"/>
                </a:cubicBezTo>
                <a:close/>
                <a:moveTo>
                  <a:pt x="1193" y="313"/>
                </a:moveTo>
                <a:cubicBezTo>
                  <a:pt x="1193" y="312"/>
                  <a:pt x="1188" y="311"/>
                  <a:pt x="1188" y="313"/>
                </a:cubicBezTo>
                <a:cubicBezTo>
                  <a:pt x="1189" y="313"/>
                  <a:pt x="1193" y="315"/>
                  <a:pt x="1193" y="313"/>
                </a:cubicBezTo>
                <a:close/>
                <a:moveTo>
                  <a:pt x="1179" y="586"/>
                </a:moveTo>
                <a:cubicBezTo>
                  <a:pt x="1184" y="584"/>
                  <a:pt x="1194" y="597"/>
                  <a:pt x="1202" y="589"/>
                </a:cubicBezTo>
                <a:cubicBezTo>
                  <a:pt x="1199" y="587"/>
                  <a:pt x="1196" y="590"/>
                  <a:pt x="1192" y="590"/>
                </a:cubicBezTo>
                <a:cubicBezTo>
                  <a:pt x="1189" y="587"/>
                  <a:pt x="1187" y="587"/>
                  <a:pt x="1189" y="582"/>
                </a:cubicBezTo>
                <a:cubicBezTo>
                  <a:pt x="1187" y="584"/>
                  <a:pt x="1176" y="582"/>
                  <a:pt x="1179" y="586"/>
                </a:cubicBezTo>
                <a:close/>
                <a:moveTo>
                  <a:pt x="1179" y="567"/>
                </a:moveTo>
                <a:cubicBezTo>
                  <a:pt x="1181" y="567"/>
                  <a:pt x="1179" y="571"/>
                  <a:pt x="1182" y="570"/>
                </a:cubicBezTo>
                <a:cubicBezTo>
                  <a:pt x="1182" y="567"/>
                  <a:pt x="1183" y="565"/>
                  <a:pt x="1186" y="564"/>
                </a:cubicBezTo>
                <a:cubicBezTo>
                  <a:pt x="1184" y="564"/>
                  <a:pt x="1182" y="563"/>
                  <a:pt x="1181" y="562"/>
                </a:cubicBezTo>
                <a:cubicBezTo>
                  <a:pt x="1181" y="565"/>
                  <a:pt x="1179" y="564"/>
                  <a:pt x="1179" y="567"/>
                </a:cubicBezTo>
                <a:close/>
                <a:moveTo>
                  <a:pt x="1188" y="425"/>
                </a:moveTo>
                <a:cubicBezTo>
                  <a:pt x="1190" y="427"/>
                  <a:pt x="1192" y="423"/>
                  <a:pt x="1192" y="420"/>
                </a:cubicBezTo>
                <a:cubicBezTo>
                  <a:pt x="1190" y="420"/>
                  <a:pt x="1190" y="420"/>
                  <a:pt x="1190" y="420"/>
                </a:cubicBezTo>
                <a:cubicBezTo>
                  <a:pt x="1191" y="423"/>
                  <a:pt x="1190" y="423"/>
                  <a:pt x="1188" y="425"/>
                </a:cubicBezTo>
                <a:close/>
                <a:moveTo>
                  <a:pt x="1184" y="555"/>
                </a:moveTo>
                <a:cubicBezTo>
                  <a:pt x="1186" y="555"/>
                  <a:pt x="1187" y="553"/>
                  <a:pt x="1187" y="550"/>
                </a:cubicBezTo>
                <a:cubicBezTo>
                  <a:pt x="1185" y="550"/>
                  <a:pt x="1185" y="551"/>
                  <a:pt x="1182" y="550"/>
                </a:cubicBezTo>
                <a:cubicBezTo>
                  <a:pt x="1181" y="554"/>
                  <a:pt x="1184" y="552"/>
                  <a:pt x="1184" y="555"/>
                </a:cubicBezTo>
                <a:close/>
                <a:moveTo>
                  <a:pt x="1189" y="533"/>
                </a:moveTo>
                <a:cubicBezTo>
                  <a:pt x="1188" y="532"/>
                  <a:pt x="1186" y="533"/>
                  <a:pt x="1186" y="532"/>
                </a:cubicBezTo>
                <a:cubicBezTo>
                  <a:pt x="1187" y="532"/>
                  <a:pt x="1189" y="532"/>
                  <a:pt x="1188" y="530"/>
                </a:cubicBezTo>
                <a:cubicBezTo>
                  <a:pt x="1185" y="530"/>
                  <a:pt x="1185" y="532"/>
                  <a:pt x="1183" y="533"/>
                </a:cubicBezTo>
                <a:cubicBezTo>
                  <a:pt x="1185" y="533"/>
                  <a:pt x="1185" y="533"/>
                  <a:pt x="1185" y="533"/>
                </a:cubicBezTo>
                <a:cubicBezTo>
                  <a:pt x="1188" y="534"/>
                  <a:pt x="1185" y="535"/>
                  <a:pt x="1186" y="537"/>
                </a:cubicBezTo>
                <a:cubicBezTo>
                  <a:pt x="1189" y="537"/>
                  <a:pt x="1189" y="535"/>
                  <a:pt x="1189" y="533"/>
                </a:cubicBezTo>
                <a:close/>
                <a:moveTo>
                  <a:pt x="1196" y="617"/>
                </a:moveTo>
                <a:cubicBezTo>
                  <a:pt x="1192" y="615"/>
                  <a:pt x="1185" y="615"/>
                  <a:pt x="1182" y="617"/>
                </a:cubicBezTo>
                <a:cubicBezTo>
                  <a:pt x="1187" y="617"/>
                  <a:pt x="1193" y="620"/>
                  <a:pt x="1196" y="617"/>
                </a:cubicBezTo>
                <a:close/>
                <a:moveTo>
                  <a:pt x="1202" y="414"/>
                </a:moveTo>
                <a:cubicBezTo>
                  <a:pt x="1200" y="416"/>
                  <a:pt x="1196" y="413"/>
                  <a:pt x="1196" y="416"/>
                </a:cubicBezTo>
                <a:cubicBezTo>
                  <a:pt x="1199" y="417"/>
                  <a:pt x="1202" y="417"/>
                  <a:pt x="1202" y="414"/>
                </a:cubicBezTo>
                <a:close/>
                <a:moveTo>
                  <a:pt x="1204" y="287"/>
                </a:moveTo>
                <a:cubicBezTo>
                  <a:pt x="1207" y="287"/>
                  <a:pt x="1209" y="286"/>
                  <a:pt x="1209" y="283"/>
                </a:cubicBezTo>
                <a:cubicBezTo>
                  <a:pt x="1207" y="284"/>
                  <a:pt x="1205" y="285"/>
                  <a:pt x="1204" y="287"/>
                </a:cubicBezTo>
                <a:close/>
                <a:moveTo>
                  <a:pt x="1212" y="419"/>
                </a:moveTo>
                <a:cubicBezTo>
                  <a:pt x="1208" y="422"/>
                  <a:pt x="1201" y="417"/>
                  <a:pt x="1198" y="421"/>
                </a:cubicBezTo>
                <a:cubicBezTo>
                  <a:pt x="1200" y="422"/>
                  <a:pt x="1214" y="423"/>
                  <a:pt x="1212" y="419"/>
                </a:cubicBezTo>
                <a:close/>
                <a:moveTo>
                  <a:pt x="1195" y="521"/>
                </a:moveTo>
                <a:cubicBezTo>
                  <a:pt x="1195" y="524"/>
                  <a:pt x="1195" y="524"/>
                  <a:pt x="1195" y="524"/>
                </a:cubicBezTo>
                <a:cubicBezTo>
                  <a:pt x="1197" y="525"/>
                  <a:pt x="1199" y="525"/>
                  <a:pt x="1199" y="522"/>
                </a:cubicBezTo>
                <a:cubicBezTo>
                  <a:pt x="1197" y="522"/>
                  <a:pt x="1197" y="520"/>
                  <a:pt x="1195" y="521"/>
                </a:cubicBezTo>
                <a:close/>
                <a:moveTo>
                  <a:pt x="1201" y="430"/>
                </a:moveTo>
                <a:cubicBezTo>
                  <a:pt x="1205" y="431"/>
                  <a:pt x="1209" y="432"/>
                  <a:pt x="1206" y="428"/>
                </a:cubicBezTo>
                <a:cubicBezTo>
                  <a:pt x="1210" y="426"/>
                  <a:pt x="1213" y="429"/>
                  <a:pt x="1215" y="426"/>
                </a:cubicBezTo>
                <a:cubicBezTo>
                  <a:pt x="1209" y="425"/>
                  <a:pt x="1211" y="425"/>
                  <a:pt x="1203" y="424"/>
                </a:cubicBezTo>
                <a:cubicBezTo>
                  <a:pt x="1204" y="427"/>
                  <a:pt x="1202" y="428"/>
                  <a:pt x="1201" y="430"/>
                </a:cubicBezTo>
                <a:close/>
                <a:moveTo>
                  <a:pt x="1209" y="333"/>
                </a:moveTo>
                <a:cubicBezTo>
                  <a:pt x="1211" y="333"/>
                  <a:pt x="1214" y="333"/>
                  <a:pt x="1214" y="331"/>
                </a:cubicBezTo>
                <a:cubicBezTo>
                  <a:pt x="1213" y="331"/>
                  <a:pt x="1212" y="330"/>
                  <a:pt x="1211" y="329"/>
                </a:cubicBezTo>
                <a:cubicBezTo>
                  <a:pt x="1211" y="331"/>
                  <a:pt x="1210" y="331"/>
                  <a:pt x="1209" y="333"/>
                </a:cubicBezTo>
                <a:close/>
                <a:moveTo>
                  <a:pt x="1205" y="550"/>
                </a:moveTo>
                <a:cubicBezTo>
                  <a:pt x="1206" y="553"/>
                  <a:pt x="1204" y="552"/>
                  <a:pt x="1203" y="554"/>
                </a:cubicBezTo>
                <a:cubicBezTo>
                  <a:pt x="1204" y="555"/>
                  <a:pt x="1207" y="556"/>
                  <a:pt x="1208" y="557"/>
                </a:cubicBezTo>
                <a:cubicBezTo>
                  <a:pt x="1210" y="555"/>
                  <a:pt x="1211" y="553"/>
                  <a:pt x="1214" y="553"/>
                </a:cubicBezTo>
                <a:cubicBezTo>
                  <a:pt x="1214" y="551"/>
                  <a:pt x="1213" y="551"/>
                  <a:pt x="1213" y="549"/>
                </a:cubicBezTo>
                <a:cubicBezTo>
                  <a:pt x="1209" y="548"/>
                  <a:pt x="1208" y="550"/>
                  <a:pt x="1205" y="550"/>
                </a:cubicBezTo>
                <a:close/>
                <a:moveTo>
                  <a:pt x="1222" y="401"/>
                </a:moveTo>
                <a:cubicBezTo>
                  <a:pt x="1221" y="401"/>
                  <a:pt x="1220" y="400"/>
                  <a:pt x="1219" y="400"/>
                </a:cubicBezTo>
                <a:cubicBezTo>
                  <a:pt x="1217" y="400"/>
                  <a:pt x="1215" y="401"/>
                  <a:pt x="1213" y="402"/>
                </a:cubicBezTo>
                <a:cubicBezTo>
                  <a:pt x="1215" y="402"/>
                  <a:pt x="1214" y="404"/>
                  <a:pt x="1215" y="404"/>
                </a:cubicBezTo>
                <a:cubicBezTo>
                  <a:pt x="1215" y="400"/>
                  <a:pt x="1220" y="403"/>
                  <a:pt x="1222" y="401"/>
                </a:cubicBezTo>
                <a:close/>
                <a:moveTo>
                  <a:pt x="1224" y="341"/>
                </a:moveTo>
                <a:cubicBezTo>
                  <a:pt x="1222" y="341"/>
                  <a:pt x="1223" y="343"/>
                  <a:pt x="1222" y="344"/>
                </a:cubicBezTo>
                <a:cubicBezTo>
                  <a:pt x="1220" y="343"/>
                  <a:pt x="1221" y="341"/>
                  <a:pt x="1219" y="341"/>
                </a:cubicBezTo>
                <a:cubicBezTo>
                  <a:pt x="1220" y="343"/>
                  <a:pt x="1218" y="344"/>
                  <a:pt x="1216" y="343"/>
                </a:cubicBezTo>
                <a:cubicBezTo>
                  <a:pt x="1216" y="346"/>
                  <a:pt x="1216" y="348"/>
                  <a:pt x="1218" y="349"/>
                </a:cubicBezTo>
                <a:cubicBezTo>
                  <a:pt x="1221" y="345"/>
                  <a:pt x="1227" y="345"/>
                  <a:pt x="1232" y="348"/>
                </a:cubicBezTo>
                <a:cubicBezTo>
                  <a:pt x="1232" y="345"/>
                  <a:pt x="1231" y="343"/>
                  <a:pt x="1232" y="341"/>
                </a:cubicBezTo>
                <a:cubicBezTo>
                  <a:pt x="1231" y="338"/>
                  <a:pt x="1230" y="342"/>
                  <a:pt x="1229" y="340"/>
                </a:cubicBezTo>
                <a:cubicBezTo>
                  <a:pt x="1229" y="338"/>
                  <a:pt x="1231" y="339"/>
                  <a:pt x="1232" y="339"/>
                </a:cubicBezTo>
                <a:cubicBezTo>
                  <a:pt x="1232" y="333"/>
                  <a:pt x="1225" y="339"/>
                  <a:pt x="1221" y="338"/>
                </a:cubicBezTo>
                <a:cubicBezTo>
                  <a:pt x="1220" y="341"/>
                  <a:pt x="1224" y="339"/>
                  <a:pt x="1224" y="341"/>
                </a:cubicBezTo>
                <a:close/>
                <a:moveTo>
                  <a:pt x="1228" y="340"/>
                </a:moveTo>
                <a:cubicBezTo>
                  <a:pt x="1228" y="341"/>
                  <a:pt x="1227" y="342"/>
                  <a:pt x="1226" y="343"/>
                </a:cubicBezTo>
                <a:cubicBezTo>
                  <a:pt x="1225" y="342"/>
                  <a:pt x="1224" y="340"/>
                  <a:pt x="1226" y="339"/>
                </a:cubicBezTo>
                <a:cubicBezTo>
                  <a:pt x="1226" y="339"/>
                  <a:pt x="1227" y="340"/>
                  <a:pt x="1228" y="340"/>
                </a:cubicBezTo>
                <a:close/>
                <a:moveTo>
                  <a:pt x="1207" y="592"/>
                </a:moveTo>
                <a:cubicBezTo>
                  <a:pt x="1211" y="591"/>
                  <a:pt x="1216" y="592"/>
                  <a:pt x="1218" y="590"/>
                </a:cubicBezTo>
                <a:cubicBezTo>
                  <a:pt x="1212" y="591"/>
                  <a:pt x="1209" y="588"/>
                  <a:pt x="1207" y="592"/>
                </a:cubicBezTo>
                <a:close/>
                <a:moveTo>
                  <a:pt x="1215" y="585"/>
                </a:moveTo>
                <a:cubicBezTo>
                  <a:pt x="1216" y="586"/>
                  <a:pt x="1220" y="587"/>
                  <a:pt x="1220" y="584"/>
                </a:cubicBezTo>
                <a:cubicBezTo>
                  <a:pt x="1219" y="584"/>
                  <a:pt x="1215" y="581"/>
                  <a:pt x="1215" y="585"/>
                </a:cubicBezTo>
                <a:close/>
                <a:moveTo>
                  <a:pt x="1230" y="378"/>
                </a:moveTo>
                <a:cubicBezTo>
                  <a:pt x="1232" y="381"/>
                  <a:pt x="1235" y="380"/>
                  <a:pt x="1236" y="376"/>
                </a:cubicBezTo>
                <a:cubicBezTo>
                  <a:pt x="1234" y="377"/>
                  <a:pt x="1231" y="376"/>
                  <a:pt x="1230" y="378"/>
                </a:cubicBezTo>
                <a:close/>
                <a:moveTo>
                  <a:pt x="1244" y="471"/>
                </a:moveTo>
                <a:cubicBezTo>
                  <a:pt x="1242" y="471"/>
                  <a:pt x="1238" y="469"/>
                  <a:pt x="1238" y="471"/>
                </a:cubicBezTo>
                <a:cubicBezTo>
                  <a:pt x="1240" y="472"/>
                  <a:pt x="1243" y="473"/>
                  <a:pt x="1244" y="471"/>
                </a:cubicBezTo>
                <a:close/>
                <a:moveTo>
                  <a:pt x="1244" y="376"/>
                </a:moveTo>
                <a:cubicBezTo>
                  <a:pt x="1244" y="377"/>
                  <a:pt x="1244" y="378"/>
                  <a:pt x="1243" y="379"/>
                </a:cubicBezTo>
                <a:cubicBezTo>
                  <a:pt x="1245" y="382"/>
                  <a:pt x="1252" y="382"/>
                  <a:pt x="1252" y="378"/>
                </a:cubicBezTo>
                <a:cubicBezTo>
                  <a:pt x="1251" y="378"/>
                  <a:pt x="1249" y="378"/>
                  <a:pt x="1250" y="376"/>
                </a:cubicBezTo>
                <a:cubicBezTo>
                  <a:pt x="1247" y="375"/>
                  <a:pt x="1246" y="377"/>
                  <a:pt x="1244" y="376"/>
                </a:cubicBezTo>
                <a:close/>
                <a:moveTo>
                  <a:pt x="1249" y="343"/>
                </a:moveTo>
                <a:cubicBezTo>
                  <a:pt x="1248" y="344"/>
                  <a:pt x="1248" y="346"/>
                  <a:pt x="1247" y="347"/>
                </a:cubicBezTo>
                <a:cubicBezTo>
                  <a:pt x="1250" y="348"/>
                  <a:pt x="1252" y="344"/>
                  <a:pt x="1249" y="343"/>
                </a:cubicBezTo>
                <a:close/>
                <a:moveTo>
                  <a:pt x="1244" y="420"/>
                </a:moveTo>
                <a:cubicBezTo>
                  <a:pt x="1246" y="422"/>
                  <a:pt x="1250" y="417"/>
                  <a:pt x="1253" y="420"/>
                </a:cubicBezTo>
                <a:cubicBezTo>
                  <a:pt x="1253" y="418"/>
                  <a:pt x="1250" y="418"/>
                  <a:pt x="1247" y="417"/>
                </a:cubicBezTo>
                <a:cubicBezTo>
                  <a:pt x="1246" y="418"/>
                  <a:pt x="1245" y="419"/>
                  <a:pt x="1244" y="420"/>
                </a:cubicBezTo>
                <a:close/>
                <a:moveTo>
                  <a:pt x="1253" y="401"/>
                </a:moveTo>
                <a:cubicBezTo>
                  <a:pt x="1252" y="399"/>
                  <a:pt x="1252" y="398"/>
                  <a:pt x="1254" y="396"/>
                </a:cubicBezTo>
                <a:cubicBezTo>
                  <a:pt x="1251" y="396"/>
                  <a:pt x="1250" y="396"/>
                  <a:pt x="1248" y="398"/>
                </a:cubicBezTo>
                <a:cubicBezTo>
                  <a:pt x="1251" y="398"/>
                  <a:pt x="1251" y="400"/>
                  <a:pt x="1253" y="401"/>
                </a:cubicBezTo>
                <a:close/>
                <a:moveTo>
                  <a:pt x="1248" y="472"/>
                </a:moveTo>
                <a:cubicBezTo>
                  <a:pt x="1252" y="473"/>
                  <a:pt x="1256" y="471"/>
                  <a:pt x="1262" y="472"/>
                </a:cubicBezTo>
                <a:cubicBezTo>
                  <a:pt x="1259" y="468"/>
                  <a:pt x="1252" y="470"/>
                  <a:pt x="1248" y="472"/>
                </a:cubicBezTo>
                <a:close/>
                <a:moveTo>
                  <a:pt x="1262" y="273"/>
                </a:moveTo>
                <a:cubicBezTo>
                  <a:pt x="1268" y="275"/>
                  <a:pt x="1273" y="274"/>
                  <a:pt x="1278" y="271"/>
                </a:cubicBezTo>
                <a:cubicBezTo>
                  <a:pt x="1274" y="268"/>
                  <a:pt x="1272" y="266"/>
                  <a:pt x="1266" y="269"/>
                </a:cubicBezTo>
                <a:cubicBezTo>
                  <a:pt x="1267" y="270"/>
                  <a:pt x="1268" y="270"/>
                  <a:pt x="1269" y="272"/>
                </a:cubicBezTo>
                <a:cubicBezTo>
                  <a:pt x="1266" y="274"/>
                  <a:pt x="1263" y="270"/>
                  <a:pt x="1262" y="273"/>
                </a:cubicBezTo>
                <a:close/>
                <a:moveTo>
                  <a:pt x="1288" y="469"/>
                </a:moveTo>
                <a:cubicBezTo>
                  <a:pt x="1280" y="469"/>
                  <a:pt x="1274" y="470"/>
                  <a:pt x="1270" y="472"/>
                </a:cubicBezTo>
                <a:cubicBezTo>
                  <a:pt x="1276" y="472"/>
                  <a:pt x="1285" y="474"/>
                  <a:pt x="1288" y="469"/>
                </a:cubicBezTo>
                <a:close/>
                <a:moveTo>
                  <a:pt x="1287" y="269"/>
                </a:moveTo>
                <a:cubicBezTo>
                  <a:pt x="1287" y="270"/>
                  <a:pt x="1292" y="271"/>
                  <a:pt x="1292" y="269"/>
                </a:cubicBezTo>
                <a:cubicBezTo>
                  <a:pt x="1291" y="269"/>
                  <a:pt x="1291" y="268"/>
                  <a:pt x="1290" y="268"/>
                </a:cubicBezTo>
                <a:cubicBezTo>
                  <a:pt x="1289" y="268"/>
                  <a:pt x="1287" y="268"/>
                  <a:pt x="1287" y="269"/>
                </a:cubicBezTo>
                <a:close/>
                <a:moveTo>
                  <a:pt x="1288" y="274"/>
                </a:moveTo>
                <a:cubicBezTo>
                  <a:pt x="1291" y="274"/>
                  <a:pt x="1294" y="275"/>
                  <a:pt x="1294" y="272"/>
                </a:cubicBezTo>
                <a:cubicBezTo>
                  <a:pt x="1292" y="272"/>
                  <a:pt x="1289" y="272"/>
                  <a:pt x="1288" y="274"/>
                </a:cubicBezTo>
                <a:close/>
                <a:moveTo>
                  <a:pt x="1302" y="295"/>
                </a:moveTo>
                <a:cubicBezTo>
                  <a:pt x="1300" y="297"/>
                  <a:pt x="1303" y="297"/>
                  <a:pt x="1303" y="299"/>
                </a:cubicBezTo>
                <a:cubicBezTo>
                  <a:pt x="1299" y="302"/>
                  <a:pt x="1291" y="298"/>
                  <a:pt x="1289" y="305"/>
                </a:cubicBezTo>
                <a:cubicBezTo>
                  <a:pt x="1289" y="305"/>
                  <a:pt x="1291" y="306"/>
                  <a:pt x="1293" y="306"/>
                </a:cubicBezTo>
                <a:cubicBezTo>
                  <a:pt x="1292" y="301"/>
                  <a:pt x="1305" y="305"/>
                  <a:pt x="1306" y="296"/>
                </a:cubicBezTo>
                <a:cubicBezTo>
                  <a:pt x="1304" y="296"/>
                  <a:pt x="1304" y="294"/>
                  <a:pt x="1302" y="295"/>
                </a:cubicBezTo>
                <a:close/>
                <a:moveTo>
                  <a:pt x="1294" y="358"/>
                </a:moveTo>
                <a:cubicBezTo>
                  <a:pt x="1293" y="359"/>
                  <a:pt x="1292" y="358"/>
                  <a:pt x="1292" y="359"/>
                </a:cubicBezTo>
                <a:cubicBezTo>
                  <a:pt x="1293" y="361"/>
                  <a:pt x="1295" y="359"/>
                  <a:pt x="1296" y="358"/>
                </a:cubicBezTo>
                <a:cubicBezTo>
                  <a:pt x="1294" y="358"/>
                  <a:pt x="1295" y="355"/>
                  <a:pt x="1292" y="356"/>
                </a:cubicBezTo>
                <a:cubicBezTo>
                  <a:pt x="1292" y="357"/>
                  <a:pt x="1293" y="358"/>
                  <a:pt x="1294" y="358"/>
                </a:cubicBezTo>
                <a:close/>
                <a:moveTo>
                  <a:pt x="1295" y="299"/>
                </a:moveTo>
                <a:cubicBezTo>
                  <a:pt x="1297" y="299"/>
                  <a:pt x="1299" y="298"/>
                  <a:pt x="1300" y="297"/>
                </a:cubicBezTo>
                <a:cubicBezTo>
                  <a:pt x="1297" y="297"/>
                  <a:pt x="1297" y="295"/>
                  <a:pt x="1298" y="293"/>
                </a:cubicBezTo>
                <a:cubicBezTo>
                  <a:pt x="1301" y="294"/>
                  <a:pt x="1309" y="296"/>
                  <a:pt x="1310" y="292"/>
                </a:cubicBezTo>
                <a:cubicBezTo>
                  <a:pt x="1306" y="288"/>
                  <a:pt x="1299" y="293"/>
                  <a:pt x="1295" y="294"/>
                </a:cubicBezTo>
                <a:cubicBezTo>
                  <a:pt x="1298" y="295"/>
                  <a:pt x="1294" y="297"/>
                  <a:pt x="1295" y="299"/>
                </a:cubicBezTo>
                <a:close/>
                <a:moveTo>
                  <a:pt x="1294" y="451"/>
                </a:moveTo>
                <a:cubicBezTo>
                  <a:pt x="1296" y="452"/>
                  <a:pt x="1299" y="451"/>
                  <a:pt x="1300" y="450"/>
                </a:cubicBezTo>
                <a:cubicBezTo>
                  <a:pt x="1298" y="451"/>
                  <a:pt x="1295" y="449"/>
                  <a:pt x="1294" y="451"/>
                </a:cubicBezTo>
                <a:close/>
                <a:moveTo>
                  <a:pt x="1320" y="317"/>
                </a:moveTo>
                <a:cubicBezTo>
                  <a:pt x="1322" y="317"/>
                  <a:pt x="1330" y="319"/>
                  <a:pt x="1328" y="317"/>
                </a:cubicBezTo>
                <a:cubicBezTo>
                  <a:pt x="1326" y="317"/>
                  <a:pt x="1318" y="316"/>
                  <a:pt x="1320" y="317"/>
                </a:cubicBezTo>
                <a:close/>
                <a:moveTo>
                  <a:pt x="733" y="49"/>
                </a:moveTo>
                <a:cubicBezTo>
                  <a:pt x="724" y="50"/>
                  <a:pt x="702" y="54"/>
                  <a:pt x="697" y="50"/>
                </a:cubicBezTo>
                <a:cubicBezTo>
                  <a:pt x="695" y="47"/>
                  <a:pt x="697" y="49"/>
                  <a:pt x="698" y="47"/>
                </a:cubicBezTo>
                <a:cubicBezTo>
                  <a:pt x="696" y="47"/>
                  <a:pt x="696" y="47"/>
                  <a:pt x="696" y="47"/>
                </a:cubicBezTo>
                <a:cubicBezTo>
                  <a:pt x="696" y="46"/>
                  <a:pt x="695" y="46"/>
                  <a:pt x="694" y="46"/>
                </a:cubicBezTo>
                <a:cubicBezTo>
                  <a:pt x="692" y="48"/>
                  <a:pt x="695" y="48"/>
                  <a:pt x="695" y="50"/>
                </a:cubicBezTo>
                <a:cubicBezTo>
                  <a:pt x="678" y="52"/>
                  <a:pt x="665" y="50"/>
                  <a:pt x="648" y="48"/>
                </a:cubicBezTo>
                <a:cubicBezTo>
                  <a:pt x="650" y="45"/>
                  <a:pt x="655" y="46"/>
                  <a:pt x="657" y="44"/>
                </a:cubicBezTo>
                <a:cubicBezTo>
                  <a:pt x="642" y="42"/>
                  <a:pt x="629" y="40"/>
                  <a:pt x="619" y="46"/>
                </a:cubicBezTo>
                <a:cubicBezTo>
                  <a:pt x="619" y="48"/>
                  <a:pt x="620" y="48"/>
                  <a:pt x="620" y="50"/>
                </a:cubicBezTo>
                <a:cubicBezTo>
                  <a:pt x="604" y="52"/>
                  <a:pt x="584" y="53"/>
                  <a:pt x="574" y="58"/>
                </a:cubicBezTo>
                <a:cubicBezTo>
                  <a:pt x="576" y="58"/>
                  <a:pt x="578" y="58"/>
                  <a:pt x="578" y="59"/>
                </a:cubicBezTo>
                <a:cubicBezTo>
                  <a:pt x="569" y="65"/>
                  <a:pt x="557" y="63"/>
                  <a:pt x="546" y="65"/>
                </a:cubicBezTo>
                <a:cubicBezTo>
                  <a:pt x="541" y="66"/>
                  <a:pt x="536" y="70"/>
                  <a:pt x="531" y="70"/>
                </a:cubicBezTo>
                <a:cubicBezTo>
                  <a:pt x="521" y="71"/>
                  <a:pt x="514" y="69"/>
                  <a:pt x="506" y="73"/>
                </a:cubicBezTo>
                <a:cubicBezTo>
                  <a:pt x="504" y="71"/>
                  <a:pt x="500" y="69"/>
                  <a:pt x="504" y="67"/>
                </a:cubicBezTo>
                <a:cubicBezTo>
                  <a:pt x="478" y="66"/>
                  <a:pt x="459" y="69"/>
                  <a:pt x="439" y="74"/>
                </a:cubicBezTo>
                <a:cubicBezTo>
                  <a:pt x="424" y="80"/>
                  <a:pt x="394" y="68"/>
                  <a:pt x="383" y="79"/>
                </a:cubicBezTo>
                <a:cubicBezTo>
                  <a:pt x="387" y="81"/>
                  <a:pt x="384" y="85"/>
                  <a:pt x="381" y="86"/>
                </a:cubicBezTo>
                <a:cubicBezTo>
                  <a:pt x="382" y="88"/>
                  <a:pt x="387" y="86"/>
                  <a:pt x="386" y="89"/>
                </a:cubicBezTo>
                <a:cubicBezTo>
                  <a:pt x="385" y="90"/>
                  <a:pt x="385" y="92"/>
                  <a:pt x="384" y="93"/>
                </a:cubicBezTo>
                <a:cubicBezTo>
                  <a:pt x="368" y="97"/>
                  <a:pt x="347" y="95"/>
                  <a:pt x="333" y="95"/>
                </a:cubicBezTo>
                <a:cubicBezTo>
                  <a:pt x="333" y="93"/>
                  <a:pt x="334" y="93"/>
                  <a:pt x="333" y="92"/>
                </a:cubicBezTo>
                <a:cubicBezTo>
                  <a:pt x="337" y="92"/>
                  <a:pt x="340" y="91"/>
                  <a:pt x="342" y="89"/>
                </a:cubicBezTo>
                <a:cubicBezTo>
                  <a:pt x="333" y="89"/>
                  <a:pt x="324" y="88"/>
                  <a:pt x="319" y="93"/>
                </a:cubicBezTo>
                <a:cubicBezTo>
                  <a:pt x="323" y="95"/>
                  <a:pt x="324" y="90"/>
                  <a:pt x="326" y="92"/>
                </a:cubicBezTo>
                <a:cubicBezTo>
                  <a:pt x="320" y="95"/>
                  <a:pt x="319" y="95"/>
                  <a:pt x="309" y="96"/>
                </a:cubicBezTo>
                <a:cubicBezTo>
                  <a:pt x="308" y="94"/>
                  <a:pt x="309" y="91"/>
                  <a:pt x="308" y="90"/>
                </a:cubicBezTo>
                <a:cubicBezTo>
                  <a:pt x="306" y="90"/>
                  <a:pt x="306" y="92"/>
                  <a:pt x="304" y="92"/>
                </a:cubicBezTo>
                <a:cubicBezTo>
                  <a:pt x="304" y="94"/>
                  <a:pt x="305" y="94"/>
                  <a:pt x="306" y="94"/>
                </a:cubicBezTo>
                <a:cubicBezTo>
                  <a:pt x="293" y="99"/>
                  <a:pt x="280" y="97"/>
                  <a:pt x="266" y="101"/>
                </a:cubicBezTo>
                <a:cubicBezTo>
                  <a:pt x="252" y="96"/>
                  <a:pt x="240" y="111"/>
                  <a:pt x="226" y="102"/>
                </a:cubicBezTo>
                <a:cubicBezTo>
                  <a:pt x="240" y="99"/>
                  <a:pt x="254" y="98"/>
                  <a:pt x="267" y="93"/>
                </a:cubicBezTo>
                <a:cubicBezTo>
                  <a:pt x="253" y="94"/>
                  <a:pt x="242" y="88"/>
                  <a:pt x="231" y="96"/>
                </a:cubicBezTo>
                <a:cubicBezTo>
                  <a:pt x="227" y="96"/>
                  <a:pt x="226" y="93"/>
                  <a:pt x="221" y="94"/>
                </a:cubicBezTo>
                <a:cubicBezTo>
                  <a:pt x="219" y="95"/>
                  <a:pt x="218" y="97"/>
                  <a:pt x="215" y="97"/>
                </a:cubicBezTo>
                <a:cubicBezTo>
                  <a:pt x="196" y="96"/>
                  <a:pt x="176" y="104"/>
                  <a:pt x="157" y="108"/>
                </a:cubicBezTo>
                <a:cubicBezTo>
                  <a:pt x="143" y="111"/>
                  <a:pt x="131" y="113"/>
                  <a:pt x="118" y="115"/>
                </a:cubicBezTo>
                <a:cubicBezTo>
                  <a:pt x="99" y="118"/>
                  <a:pt x="55" y="110"/>
                  <a:pt x="63" y="135"/>
                </a:cubicBezTo>
                <a:cubicBezTo>
                  <a:pt x="65" y="140"/>
                  <a:pt x="71" y="143"/>
                  <a:pt x="80" y="143"/>
                </a:cubicBezTo>
                <a:cubicBezTo>
                  <a:pt x="76" y="146"/>
                  <a:pt x="79" y="152"/>
                  <a:pt x="80" y="156"/>
                </a:cubicBezTo>
                <a:cubicBezTo>
                  <a:pt x="88" y="156"/>
                  <a:pt x="100" y="152"/>
                  <a:pt x="104" y="158"/>
                </a:cubicBezTo>
                <a:cubicBezTo>
                  <a:pt x="101" y="159"/>
                  <a:pt x="103" y="161"/>
                  <a:pt x="101" y="163"/>
                </a:cubicBezTo>
                <a:cubicBezTo>
                  <a:pt x="96" y="162"/>
                  <a:pt x="90" y="163"/>
                  <a:pt x="92" y="157"/>
                </a:cubicBezTo>
                <a:cubicBezTo>
                  <a:pt x="87" y="157"/>
                  <a:pt x="84" y="160"/>
                  <a:pt x="80" y="159"/>
                </a:cubicBezTo>
                <a:cubicBezTo>
                  <a:pt x="87" y="165"/>
                  <a:pt x="86" y="177"/>
                  <a:pt x="93" y="183"/>
                </a:cubicBezTo>
                <a:cubicBezTo>
                  <a:pt x="93" y="185"/>
                  <a:pt x="89" y="183"/>
                  <a:pt x="90" y="186"/>
                </a:cubicBezTo>
                <a:cubicBezTo>
                  <a:pt x="92" y="191"/>
                  <a:pt x="99" y="192"/>
                  <a:pt x="97" y="201"/>
                </a:cubicBezTo>
                <a:cubicBezTo>
                  <a:pt x="102" y="204"/>
                  <a:pt x="103" y="210"/>
                  <a:pt x="106" y="215"/>
                </a:cubicBezTo>
                <a:cubicBezTo>
                  <a:pt x="109" y="206"/>
                  <a:pt x="129" y="207"/>
                  <a:pt x="132" y="215"/>
                </a:cubicBezTo>
                <a:cubicBezTo>
                  <a:pt x="128" y="214"/>
                  <a:pt x="125" y="217"/>
                  <a:pt x="122" y="215"/>
                </a:cubicBezTo>
                <a:cubicBezTo>
                  <a:pt x="124" y="220"/>
                  <a:pt x="115" y="216"/>
                  <a:pt x="119" y="220"/>
                </a:cubicBezTo>
                <a:cubicBezTo>
                  <a:pt x="116" y="220"/>
                  <a:pt x="113" y="217"/>
                  <a:pt x="109" y="220"/>
                </a:cubicBezTo>
                <a:cubicBezTo>
                  <a:pt x="108" y="217"/>
                  <a:pt x="103" y="217"/>
                  <a:pt x="100" y="216"/>
                </a:cubicBezTo>
                <a:cubicBezTo>
                  <a:pt x="100" y="221"/>
                  <a:pt x="107" y="218"/>
                  <a:pt x="109" y="222"/>
                </a:cubicBezTo>
                <a:cubicBezTo>
                  <a:pt x="105" y="225"/>
                  <a:pt x="102" y="228"/>
                  <a:pt x="98" y="230"/>
                </a:cubicBezTo>
                <a:cubicBezTo>
                  <a:pt x="97" y="232"/>
                  <a:pt x="102" y="232"/>
                  <a:pt x="101" y="237"/>
                </a:cubicBezTo>
                <a:cubicBezTo>
                  <a:pt x="105" y="238"/>
                  <a:pt x="109" y="239"/>
                  <a:pt x="108" y="246"/>
                </a:cubicBezTo>
                <a:cubicBezTo>
                  <a:pt x="117" y="251"/>
                  <a:pt x="128" y="254"/>
                  <a:pt x="140" y="257"/>
                </a:cubicBezTo>
                <a:cubicBezTo>
                  <a:pt x="140" y="266"/>
                  <a:pt x="129" y="263"/>
                  <a:pt x="125" y="268"/>
                </a:cubicBezTo>
                <a:cubicBezTo>
                  <a:pt x="133" y="270"/>
                  <a:pt x="139" y="273"/>
                  <a:pt x="148" y="274"/>
                </a:cubicBezTo>
                <a:cubicBezTo>
                  <a:pt x="153" y="280"/>
                  <a:pt x="167" y="273"/>
                  <a:pt x="171" y="277"/>
                </a:cubicBezTo>
                <a:cubicBezTo>
                  <a:pt x="168" y="278"/>
                  <a:pt x="168" y="282"/>
                  <a:pt x="166" y="284"/>
                </a:cubicBezTo>
                <a:cubicBezTo>
                  <a:pt x="167" y="286"/>
                  <a:pt x="173" y="284"/>
                  <a:pt x="172" y="288"/>
                </a:cubicBezTo>
                <a:cubicBezTo>
                  <a:pt x="169" y="292"/>
                  <a:pt x="161" y="287"/>
                  <a:pt x="158" y="289"/>
                </a:cubicBezTo>
                <a:cubicBezTo>
                  <a:pt x="161" y="295"/>
                  <a:pt x="171" y="293"/>
                  <a:pt x="175" y="298"/>
                </a:cubicBezTo>
                <a:cubicBezTo>
                  <a:pt x="175" y="299"/>
                  <a:pt x="175" y="301"/>
                  <a:pt x="174" y="301"/>
                </a:cubicBezTo>
                <a:cubicBezTo>
                  <a:pt x="171" y="302"/>
                  <a:pt x="171" y="299"/>
                  <a:pt x="170" y="299"/>
                </a:cubicBezTo>
                <a:cubicBezTo>
                  <a:pt x="169" y="309"/>
                  <a:pt x="156" y="311"/>
                  <a:pt x="144" y="311"/>
                </a:cubicBezTo>
                <a:cubicBezTo>
                  <a:pt x="144" y="309"/>
                  <a:pt x="143" y="309"/>
                  <a:pt x="143" y="307"/>
                </a:cubicBezTo>
                <a:cubicBezTo>
                  <a:pt x="134" y="309"/>
                  <a:pt x="129" y="305"/>
                  <a:pt x="118" y="304"/>
                </a:cubicBezTo>
                <a:cubicBezTo>
                  <a:pt x="118" y="308"/>
                  <a:pt x="113" y="307"/>
                  <a:pt x="110" y="310"/>
                </a:cubicBezTo>
                <a:cubicBezTo>
                  <a:pt x="112" y="310"/>
                  <a:pt x="112" y="311"/>
                  <a:pt x="112" y="313"/>
                </a:cubicBezTo>
                <a:cubicBezTo>
                  <a:pt x="115" y="315"/>
                  <a:pt x="119" y="313"/>
                  <a:pt x="119" y="319"/>
                </a:cubicBezTo>
                <a:cubicBezTo>
                  <a:pt x="117" y="318"/>
                  <a:pt x="112" y="319"/>
                  <a:pt x="114" y="320"/>
                </a:cubicBezTo>
                <a:cubicBezTo>
                  <a:pt x="126" y="321"/>
                  <a:pt x="139" y="328"/>
                  <a:pt x="153" y="329"/>
                </a:cubicBezTo>
                <a:cubicBezTo>
                  <a:pt x="152" y="337"/>
                  <a:pt x="164" y="330"/>
                  <a:pt x="165" y="338"/>
                </a:cubicBezTo>
                <a:cubicBezTo>
                  <a:pt x="162" y="339"/>
                  <a:pt x="156" y="339"/>
                  <a:pt x="157" y="342"/>
                </a:cubicBezTo>
                <a:cubicBezTo>
                  <a:pt x="153" y="342"/>
                  <a:pt x="148" y="342"/>
                  <a:pt x="146" y="345"/>
                </a:cubicBezTo>
                <a:cubicBezTo>
                  <a:pt x="150" y="344"/>
                  <a:pt x="149" y="348"/>
                  <a:pt x="153" y="347"/>
                </a:cubicBezTo>
                <a:cubicBezTo>
                  <a:pt x="154" y="346"/>
                  <a:pt x="155" y="344"/>
                  <a:pt x="158" y="345"/>
                </a:cubicBezTo>
                <a:cubicBezTo>
                  <a:pt x="158" y="347"/>
                  <a:pt x="155" y="346"/>
                  <a:pt x="155" y="347"/>
                </a:cubicBezTo>
                <a:cubicBezTo>
                  <a:pt x="159" y="352"/>
                  <a:pt x="162" y="344"/>
                  <a:pt x="167" y="344"/>
                </a:cubicBezTo>
                <a:cubicBezTo>
                  <a:pt x="170" y="345"/>
                  <a:pt x="174" y="343"/>
                  <a:pt x="178" y="342"/>
                </a:cubicBezTo>
                <a:cubicBezTo>
                  <a:pt x="175" y="341"/>
                  <a:pt x="172" y="342"/>
                  <a:pt x="172" y="340"/>
                </a:cubicBezTo>
                <a:cubicBezTo>
                  <a:pt x="175" y="339"/>
                  <a:pt x="176" y="338"/>
                  <a:pt x="173" y="336"/>
                </a:cubicBezTo>
                <a:cubicBezTo>
                  <a:pt x="175" y="336"/>
                  <a:pt x="176" y="334"/>
                  <a:pt x="179" y="335"/>
                </a:cubicBezTo>
                <a:cubicBezTo>
                  <a:pt x="180" y="337"/>
                  <a:pt x="181" y="338"/>
                  <a:pt x="180" y="341"/>
                </a:cubicBezTo>
                <a:cubicBezTo>
                  <a:pt x="186" y="340"/>
                  <a:pt x="186" y="345"/>
                  <a:pt x="188" y="347"/>
                </a:cubicBezTo>
                <a:cubicBezTo>
                  <a:pt x="191" y="348"/>
                  <a:pt x="202" y="345"/>
                  <a:pt x="202" y="352"/>
                </a:cubicBezTo>
                <a:cubicBezTo>
                  <a:pt x="196" y="351"/>
                  <a:pt x="183" y="352"/>
                  <a:pt x="174" y="353"/>
                </a:cubicBezTo>
                <a:cubicBezTo>
                  <a:pt x="173" y="355"/>
                  <a:pt x="172" y="357"/>
                  <a:pt x="170" y="358"/>
                </a:cubicBezTo>
                <a:cubicBezTo>
                  <a:pt x="176" y="357"/>
                  <a:pt x="178" y="361"/>
                  <a:pt x="184" y="359"/>
                </a:cubicBezTo>
                <a:cubicBezTo>
                  <a:pt x="193" y="366"/>
                  <a:pt x="207" y="359"/>
                  <a:pt x="215" y="366"/>
                </a:cubicBezTo>
                <a:cubicBezTo>
                  <a:pt x="211" y="367"/>
                  <a:pt x="207" y="373"/>
                  <a:pt x="204" y="369"/>
                </a:cubicBezTo>
                <a:cubicBezTo>
                  <a:pt x="203" y="372"/>
                  <a:pt x="202" y="374"/>
                  <a:pt x="201" y="377"/>
                </a:cubicBezTo>
                <a:cubicBezTo>
                  <a:pt x="196" y="376"/>
                  <a:pt x="192" y="375"/>
                  <a:pt x="186" y="376"/>
                </a:cubicBezTo>
                <a:cubicBezTo>
                  <a:pt x="186" y="374"/>
                  <a:pt x="184" y="374"/>
                  <a:pt x="185" y="371"/>
                </a:cubicBezTo>
                <a:cubicBezTo>
                  <a:pt x="178" y="369"/>
                  <a:pt x="167" y="370"/>
                  <a:pt x="160" y="369"/>
                </a:cubicBezTo>
                <a:cubicBezTo>
                  <a:pt x="159" y="373"/>
                  <a:pt x="147" y="372"/>
                  <a:pt x="147" y="381"/>
                </a:cubicBezTo>
                <a:cubicBezTo>
                  <a:pt x="151" y="381"/>
                  <a:pt x="153" y="380"/>
                  <a:pt x="156" y="381"/>
                </a:cubicBezTo>
                <a:cubicBezTo>
                  <a:pt x="154" y="383"/>
                  <a:pt x="154" y="387"/>
                  <a:pt x="151" y="389"/>
                </a:cubicBezTo>
                <a:cubicBezTo>
                  <a:pt x="152" y="390"/>
                  <a:pt x="154" y="389"/>
                  <a:pt x="154" y="391"/>
                </a:cubicBezTo>
                <a:cubicBezTo>
                  <a:pt x="151" y="391"/>
                  <a:pt x="152" y="394"/>
                  <a:pt x="150" y="394"/>
                </a:cubicBezTo>
                <a:cubicBezTo>
                  <a:pt x="145" y="391"/>
                  <a:pt x="139" y="393"/>
                  <a:pt x="137" y="397"/>
                </a:cubicBezTo>
                <a:cubicBezTo>
                  <a:pt x="134" y="396"/>
                  <a:pt x="128" y="398"/>
                  <a:pt x="122" y="400"/>
                </a:cubicBezTo>
                <a:cubicBezTo>
                  <a:pt x="127" y="402"/>
                  <a:pt x="122" y="409"/>
                  <a:pt x="123" y="411"/>
                </a:cubicBezTo>
                <a:cubicBezTo>
                  <a:pt x="120" y="411"/>
                  <a:pt x="124" y="409"/>
                  <a:pt x="122" y="408"/>
                </a:cubicBezTo>
                <a:cubicBezTo>
                  <a:pt x="116" y="407"/>
                  <a:pt x="114" y="408"/>
                  <a:pt x="113" y="413"/>
                </a:cubicBezTo>
                <a:cubicBezTo>
                  <a:pt x="106" y="414"/>
                  <a:pt x="97" y="414"/>
                  <a:pt x="95" y="407"/>
                </a:cubicBezTo>
                <a:cubicBezTo>
                  <a:pt x="97" y="406"/>
                  <a:pt x="96" y="403"/>
                  <a:pt x="100" y="404"/>
                </a:cubicBezTo>
                <a:cubicBezTo>
                  <a:pt x="100" y="402"/>
                  <a:pt x="98" y="401"/>
                  <a:pt x="100" y="400"/>
                </a:cubicBezTo>
                <a:cubicBezTo>
                  <a:pt x="97" y="399"/>
                  <a:pt x="96" y="397"/>
                  <a:pt x="94" y="396"/>
                </a:cubicBezTo>
                <a:cubicBezTo>
                  <a:pt x="94" y="400"/>
                  <a:pt x="94" y="399"/>
                  <a:pt x="95" y="402"/>
                </a:cubicBezTo>
                <a:cubicBezTo>
                  <a:pt x="89" y="403"/>
                  <a:pt x="81" y="411"/>
                  <a:pt x="75" y="408"/>
                </a:cubicBezTo>
                <a:cubicBezTo>
                  <a:pt x="75" y="411"/>
                  <a:pt x="77" y="412"/>
                  <a:pt x="76" y="415"/>
                </a:cubicBezTo>
                <a:cubicBezTo>
                  <a:pt x="77" y="417"/>
                  <a:pt x="82" y="416"/>
                  <a:pt x="82" y="420"/>
                </a:cubicBezTo>
                <a:cubicBezTo>
                  <a:pt x="82" y="422"/>
                  <a:pt x="79" y="424"/>
                  <a:pt x="78" y="426"/>
                </a:cubicBezTo>
                <a:cubicBezTo>
                  <a:pt x="81" y="427"/>
                  <a:pt x="80" y="431"/>
                  <a:pt x="77" y="432"/>
                </a:cubicBezTo>
                <a:cubicBezTo>
                  <a:pt x="88" y="435"/>
                  <a:pt x="82" y="445"/>
                  <a:pt x="85" y="454"/>
                </a:cubicBezTo>
                <a:cubicBezTo>
                  <a:pt x="83" y="451"/>
                  <a:pt x="82" y="454"/>
                  <a:pt x="79" y="453"/>
                </a:cubicBezTo>
                <a:cubicBezTo>
                  <a:pt x="79" y="458"/>
                  <a:pt x="81" y="460"/>
                  <a:pt x="83" y="460"/>
                </a:cubicBezTo>
                <a:cubicBezTo>
                  <a:pt x="83" y="462"/>
                  <a:pt x="82" y="462"/>
                  <a:pt x="82" y="464"/>
                </a:cubicBezTo>
                <a:cubicBezTo>
                  <a:pt x="83" y="465"/>
                  <a:pt x="87" y="464"/>
                  <a:pt x="86" y="467"/>
                </a:cubicBezTo>
                <a:cubicBezTo>
                  <a:pt x="80" y="465"/>
                  <a:pt x="77" y="462"/>
                  <a:pt x="74" y="458"/>
                </a:cubicBezTo>
                <a:cubicBezTo>
                  <a:pt x="74" y="455"/>
                  <a:pt x="78" y="457"/>
                  <a:pt x="77" y="454"/>
                </a:cubicBezTo>
                <a:cubicBezTo>
                  <a:pt x="74" y="450"/>
                  <a:pt x="72" y="446"/>
                  <a:pt x="71" y="440"/>
                </a:cubicBezTo>
                <a:cubicBezTo>
                  <a:pt x="68" y="440"/>
                  <a:pt x="68" y="440"/>
                  <a:pt x="68" y="440"/>
                </a:cubicBezTo>
                <a:cubicBezTo>
                  <a:pt x="66" y="442"/>
                  <a:pt x="63" y="448"/>
                  <a:pt x="65" y="453"/>
                </a:cubicBezTo>
                <a:cubicBezTo>
                  <a:pt x="64" y="454"/>
                  <a:pt x="63" y="454"/>
                  <a:pt x="62" y="453"/>
                </a:cubicBezTo>
                <a:cubicBezTo>
                  <a:pt x="62" y="458"/>
                  <a:pt x="59" y="464"/>
                  <a:pt x="62" y="465"/>
                </a:cubicBezTo>
                <a:cubicBezTo>
                  <a:pt x="53" y="480"/>
                  <a:pt x="31" y="465"/>
                  <a:pt x="17" y="466"/>
                </a:cubicBezTo>
                <a:cubicBezTo>
                  <a:pt x="3" y="478"/>
                  <a:pt x="0" y="504"/>
                  <a:pt x="18" y="511"/>
                </a:cubicBezTo>
                <a:cubicBezTo>
                  <a:pt x="21" y="511"/>
                  <a:pt x="24" y="510"/>
                  <a:pt x="27" y="511"/>
                </a:cubicBezTo>
                <a:cubicBezTo>
                  <a:pt x="37" y="513"/>
                  <a:pt x="50" y="519"/>
                  <a:pt x="52" y="527"/>
                </a:cubicBezTo>
                <a:cubicBezTo>
                  <a:pt x="56" y="539"/>
                  <a:pt x="53" y="554"/>
                  <a:pt x="54" y="562"/>
                </a:cubicBezTo>
                <a:cubicBezTo>
                  <a:pt x="55" y="573"/>
                  <a:pt x="60" y="583"/>
                  <a:pt x="60" y="592"/>
                </a:cubicBezTo>
                <a:cubicBezTo>
                  <a:pt x="60" y="602"/>
                  <a:pt x="55" y="615"/>
                  <a:pt x="58" y="625"/>
                </a:cubicBezTo>
                <a:cubicBezTo>
                  <a:pt x="58" y="626"/>
                  <a:pt x="55" y="628"/>
                  <a:pt x="57" y="629"/>
                </a:cubicBezTo>
                <a:cubicBezTo>
                  <a:pt x="58" y="626"/>
                  <a:pt x="61" y="626"/>
                  <a:pt x="64" y="627"/>
                </a:cubicBezTo>
                <a:cubicBezTo>
                  <a:pt x="67" y="641"/>
                  <a:pt x="75" y="654"/>
                  <a:pt x="89" y="653"/>
                </a:cubicBezTo>
                <a:cubicBezTo>
                  <a:pt x="94" y="658"/>
                  <a:pt x="103" y="663"/>
                  <a:pt x="111" y="662"/>
                </a:cubicBezTo>
                <a:cubicBezTo>
                  <a:pt x="114" y="667"/>
                  <a:pt x="119" y="670"/>
                  <a:pt x="122" y="675"/>
                </a:cubicBezTo>
                <a:cubicBezTo>
                  <a:pt x="119" y="679"/>
                  <a:pt x="114" y="681"/>
                  <a:pt x="109" y="683"/>
                </a:cubicBezTo>
                <a:cubicBezTo>
                  <a:pt x="107" y="687"/>
                  <a:pt x="105" y="692"/>
                  <a:pt x="99" y="689"/>
                </a:cubicBezTo>
                <a:cubicBezTo>
                  <a:pt x="95" y="709"/>
                  <a:pt x="84" y="721"/>
                  <a:pt x="75" y="734"/>
                </a:cubicBezTo>
                <a:cubicBezTo>
                  <a:pt x="87" y="738"/>
                  <a:pt x="72" y="758"/>
                  <a:pt x="76" y="767"/>
                </a:cubicBezTo>
                <a:cubicBezTo>
                  <a:pt x="79" y="767"/>
                  <a:pt x="81" y="765"/>
                  <a:pt x="84" y="764"/>
                </a:cubicBezTo>
                <a:cubicBezTo>
                  <a:pt x="84" y="766"/>
                  <a:pt x="86" y="765"/>
                  <a:pt x="86" y="768"/>
                </a:cubicBezTo>
                <a:cubicBezTo>
                  <a:pt x="85" y="770"/>
                  <a:pt x="83" y="769"/>
                  <a:pt x="83" y="772"/>
                </a:cubicBezTo>
                <a:cubicBezTo>
                  <a:pt x="86" y="774"/>
                  <a:pt x="93" y="773"/>
                  <a:pt x="93" y="777"/>
                </a:cubicBezTo>
                <a:cubicBezTo>
                  <a:pt x="88" y="780"/>
                  <a:pt x="87" y="786"/>
                  <a:pt x="85" y="791"/>
                </a:cubicBezTo>
                <a:cubicBezTo>
                  <a:pt x="95" y="786"/>
                  <a:pt x="100" y="777"/>
                  <a:pt x="110" y="773"/>
                </a:cubicBezTo>
                <a:cubicBezTo>
                  <a:pt x="113" y="775"/>
                  <a:pt x="117" y="775"/>
                  <a:pt x="118" y="780"/>
                </a:cubicBezTo>
                <a:cubicBezTo>
                  <a:pt x="115" y="783"/>
                  <a:pt x="111" y="783"/>
                  <a:pt x="110" y="788"/>
                </a:cubicBezTo>
                <a:cubicBezTo>
                  <a:pt x="117" y="795"/>
                  <a:pt x="120" y="812"/>
                  <a:pt x="135" y="806"/>
                </a:cubicBezTo>
                <a:cubicBezTo>
                  <a:pt x="133" y="799"/>
                  <a:pt x="141" y="794"/>
                  <a:pt x="145" y="795"/>
                </a:cubicBezTo>
                <a:cubicBezTo>
                  <a:pt x="145" y="799"/>
                  <a:pt x="144" y="800"/>
                  <a:pt x="145" y="803"/>
                </a:cubicBezTo>
                <a:cubicBezTo>
                  <a:pt x="143" y="803"/>
                  <a:pt x="142" y="804"/>
                  <a:pt x="141" y="807"/>
                </a:cubicBezTo>
                <a:cubicBezTo>
                  <a:pt x="144" y="809"/>
                  <a:pt x="147" y="806"/>
                  <a:pt x="150" y="806"/>
                </a:cubicBezTo>
                <a:cubicBezTo>
                  <a:pt x="152" y="808"/>
                  <a:pt x="150" y="810"/>
                  <a:pt x="151" y="814"/>
                </a:cubicBezTo>
                <a:cubicBezTo>
                  <a:pt x="152" y="815"/>
                  <a:pt x="155" y="813"/>
                  <a:pt x="155" y="815"/>
                </a:cubicBezTo>
                <a:cubicBezTo>
                  <a:pt x="156" y="824"/>
                  <a:pt x="149" y="824"/>
                  <a:pt x="150" y="832"/>
                </a:cubicBezTo>
                <a:cubicBezTo>
                  <a:pt x="160" y="837"/>
                  <a:pt x="166" y="829"/>
                  <a:pt x="176" y="829"/>
                </a:cubicBezTo>
                <a:cubicBezTo>
                  <a:pt x="178" y="822"/>
                  <a:pt x="182" y="817"/>
                  <a:pt x="181" y="811"/>
                </a:cubicBezTo>
                <a:cubicBezTo>
                  <a:pt x="184" y="814"/>
                  <a:pt x="186" y="818"/>
                  <a:pt x="186" y="822"/>
                </a:cubicBezTo>
                <a:cubicBezTo>
                  <a:pt x="192" y="821"/>
                  <a:pt x="187" y="813"/>
                  <a:pt x="188" y="809"/>
                </a:cubicBezTo>
                <a:cubicBezTo>
                  <a:pt x="191" y="803"/>
                  <a:pt x="198" y="803"/>
                  <a:pt x="198" y="797"/>
                </a:cubicBezTo>
                <a:cubicBezTo>
                  <a:pt x="206" y="798"/>
                  <a:pt x="207" y="793"/>
                  <a:pt x="210" y="789"/>
                </a:cubicBezTo>
                <a:cubicBezTo>
                  <a:pt x="221" y="795"/>
                  <a:pt x="236" y="797"/>
                  <a:pt x="245" y="802"/>
                </a:cubicBezTo>
                <a:cubicBezTo>
                  <a:pt x="259" y="809"/>
                  <a:pt x="269" y="814"/>
                  <a:pt x="283" y="816"/>
                </a:cubicBezTo>
                <a:cubicBezTo>
                  <a:pt x="322" y="824"/>
                  <a:pt x="366" y="826"/>
                  <a:pt x="400" y="823"/>
                </a:cubicBezTo>
                <a:cubicBezTo>
                  <a:pt x="417" y="815"/>
                  <a:pt x="436" y="809"/>
                  <a:pt x="452" y="800"/>
                </a:cubicBezTo>
                <a:cubicBezTo>
                  <a:pt x="480" y="791"/>
                  <a:pt x="507" y="781"/>
                  <a:pt x="539" y="778"/>
                </a:cubicBezTo>
                <a:cubicBezTo>
                  <a:pt x="549" y="783"/>
                  <a:pt x="566" y="783"/>
                  <a:pt x="576" y="788"/>
                </a:cubicBezTo>
                <a:cubicBezTo>
                  <a:pt x="576" y="790"/>
                  <a:pt x="570" y="789"/>
                  <a:pt x="572" y="790"/>
                </a:cubicBezTo>
                <a:cubicBezTo>
                  <a:pt x="577" y="790"/>
                  <a:pt x="579" y="793"/>
                  <a:pt x="581" y="796"/>
                </a:cubicBezTo>
                <a:cubicBezTo>
                  <a:pt x="578" y="799"/>
                  <a:pt x="574" y="796"/>
                  <a:pt x="571" y="799"/>
                </a:cubicBezTo>
                <a:cubicBezTo>
                  <a:pt x="576" y="799"/>
                  <a:pt x="577" y="801"/>
                  <a:pt x="582" y="800"/>
                </a:cubicBezTo>
                <a:cubicBezTo>
                  <a:pt x="607" y="816"/>
                  <a:pt x="661" y="830"/>
                  <a:pt x="692" y="814"/>
                </a:cubicBezTo>
                <a:cubicBezTo>
                  <a:pt x="700" y="810"/>
                  <a:pt x="700" y="802"/>
                  <a:pt x="706" y="797"/>
                </a:cubicBezTo>
                <a:cubicBezTo>
                  <a:pt x="709" y="796"/>
                  <a:pt x="716" y="797"/>
                  <a:pt x="719" y="796"/>
                </a:cubicBezTo>
                <a:cubicBezTo>
                  <a:pt x="720" y="798"/>
                  <a:pt x="722" y="801"/>
                  <a:pt x="720" y="802"/>
                </a:cubicBezTo>
                <a:cubicBezTo>
                  <a:pt x="726" y="825"/>
                  <a:pt x="770" y="822"/>
                  <a:pt x="787" y="814"/>
                </a:cubicBezTo>
                <a:cubicBezTo>
                  <a:pt x="792" y="803"/>
                  <a:pt x="806" y="802"/>
                  <a:pt x="817" y="799"/>
                </a:cubicBezTo>
                <a:cubicBezTo>
                  <a:pt x="808" y="796"/>
                  <a:pt x="800" y="804"/>
                  <a:pt x="794" y="799"/>
                </a:cubicBezTo>
                <a:cubicBezTo>
                  <a:pt x="798" y="794"/>
                  <a:pt x="803" y="790"/>
                  <a:pt x="811" y="790"/>
                </a:cubicBezTo>
                <a:cubicBezTo>
                  <a:pt x="820" y="789"/>
                  <a:pt x="809" y="791"/>
                  <a:pt x="806" y="789"/>
                </a:cubicBezTo>
                <a:cubicBezTo>
                  <a:pt x="802" y="788"/>
                  <a:pt x="800" y="785"/>
                  <a:pt x="800" y="782"/>
                </a:cubicBezTo>
                <a:cubicBezTo>
                  <a:pt x="811" y="775"/>
                  <a:pt x="831" y="777"/>
                  <a:pt x="845" y="772"/>
                </a:cubicBezTo>
                <a:cubicBezTo>
                  <a:pt x="843" y="771"/>
                  <a:pt x="840" y="772"/>
                  <a:pt x="839" y="770"/>
                </a:cubicBezTo>
                <a:cubicBezTo>
                  <a:pt x="842" y="764"/>
                  <a:pt x="851" y="769"/>
                  <a:pt x="856" y="769"/>
                </a:cubicBezTo>
                <a:cubicBezTo>
                  <a:pt x="856" y="767"/>
                  <a:pt x="856" y="765"/>
                  <a:pt x="857" y="765"/>
                </a:cubicBezTo>
                <a:cubicBezTo>
                  <a:pt x="858" y="767"/>
                  <a:pt x="858" y="770"/>
                  <a:pt x="861" y="770"/>
                </a:cubicBezTo>
                <a:cubicBezTo>
                  <a:pt x="865" y="768"/>
                  <a:pt x="864" y="763"/>
                  <a:pt x="862" y="761"/>
                </a:cubicBezTo>
                <a:cubicBezTo>
                  <a:pt x="869" y="759"/>
                  <a:pt x="874" y="759"/>
                  <a:pt x="886" y="759"/>
                </a:cubicBezTo>
                <a:cubicBezTo>
                  <a:pt x="887" y="751"/>
                  <a:pt x="898" y="759"/>
                  <a:pt x="900" y="755"/>
                </a:cubicBezTo>
                <a:cubicBezTo>
                  <a:pt x="897" y="753"/>
                  <a:pt x="896" y="754"/>
                  <a:pt x="891" y="753"/>
                </a:cubicBezTo>
                <a:cubicBezTo>
                  <a:pt x="892" y="751"/>
                  <a:pt x="891" y="750"/>
                  <a:pt x="890" y="750"/>
                </a:cubicBezTo>
                <a:cubicBezTo>
                  <a:pt x="886" y="750"/>
                  <a:pt x="875" y="748"/>
                  <a:pt x="874" y="747"/>
                </a:cubicBezTo>
                <a:cubicBezTo>
                  <a:pt x="885" y="743"/>
                  <a:pt x="897" y="749"/>
                  <a:pt x="908" y="744"/>
                </a:cubicBezTo>
                <a:cubicBezTo>
                  <a:pt x="910" y="745"/>
                  <a:pt x="911" y="747"/>
                  <a:pt x="913" y="747"/>
                </a:cubicBezTo>
                <a:cubicBezTo>
                  <a:pt x="920" y="747"/>
                  <a:pt x="926" y="751"/>
                  <a:pt x="933" y="752"/>
                </a:cubicBezTo>
                <a:cubicBezTo>
                  <a:pt x="932" y="754"/>
                  <a:pt x="934" y="755"/>
                  <a:pt x="933" y="757"/>
                </a:cubicBezTo>
                <a:cubicBezTo>
                  <a:pt x="936" y="757"/>
                  <a:pt x="939" y="758"/>
                  <a:pt x="941" y="759"/>
                </a:cubicBezTo>
                <a:cubicBezTo>
                  <a:pt x="939" y="762"/>
                  <a:pt x="931" y="758"/>
                  <a:pt x="928" y="760"/>
                </a:cubicBezTo>
                <a:cubicBezTo>
                  <a:pt x="933" y="761"/>
                  <a:pt x="935" y="765"/>
                  <a:pt x="938" y="762"/>
                </a:cubicBezTo>
                <a:cubicBezTo>
                  <a:pt x="938" y="767"/>
                  <a:pt x="943" y="766"/>
                  <a:pt x="949" y="766"/>
                </a:cubicBezTo>
                <a:cubicBezTo>
                  <a:pt x="950" y="765"/>
                  <a:pt x="950" y="763"/>
                  <a:pt x="951" y="762"/>
                </a:cubicBezTo>
                <a:cubicBezTo>
                  <a:pt x="955" y="763"/>
                  <a:pt x="960" y="764"/>
                  <a:pt x="963" y="761"/>
                </a:cubicBezTo>
                <a:cubicBezTo>
                  <a:pt x="957" y="760"/>
                  <a:pt x="954" y="761"/>
                  <a:pt x="950" y="758"/>
                </a:cubicBezTo>
                <a:cubicBezTo>
                  <a:pt x="955" y="752"/>
                  <a:pt x="965" y="751"/>
                  <a:pt x="974" y="750"/>
                </a:cubicBezTo>
                <a:cubicBezTo>
                  <a:pt x="972" y="754"/>
                  <a:pt x="970" y="756"/>
                  <a:pt x="969" y="760"/>
                </a:cubicBezTo>
                <a:cubicBezTo>
                  <a:pt x="971" y="763"/>
                  <a:pt x="973" y="758"/>
                  <a:pt x="974" y="762"/>
                </a:cubicBezTo>
                <a:cubicBezTo>
                  <a:pt x="972" y="764"/>
                  <a:pt x="966" y="761"/>
                  <a:pt x="962" y="763"/>
                </a:cubicBezTo>
                <a:cubicBezTo>
                  <a:pt x="963" y="766"/>
                  <a:pt x="967" y="765"/>
                  <a:pt x="967" y="768"/>
                </a:cubicBezTo>
                <a:cubicBezTo>
                  <a:pt x="963" y="770"/>
                  <a:pt x="962" y="775"/>
                  <a:pt x="959" y="777"/>
                </a:cubicBezTo>
                <a:cubicBezTo>
                  <a:pt x="961" y="777"/>
                  <a:pt x="961" y="778"/>
                  <a:pt x="962" y="779"/>
                </a:cubicBezTo>
                <a:cubicBezTo>
                  <a:pt x="984" y="780"/>
                  <a:pt x="1001" y="768"/>
                  <a:pt x="1021" y="774"/>
                </a:cubicBezTo>
                <a:cubicBezTo>
                  <a:pt x="1031" y="766"/>
                  <a:pt x="1051" y="776"/>
                  <a:pt x="1059" y="766"/>
                </a:cubicBezTo>
                <a:cubicBezTo>
                  <a:pt x="1059" y="762"/>
                  <a:pt x="1059" y="760"/>
                  <a:pt x="1058" y="758"/>
                </a:cubicBezTo>
                <a:cubicBezTo>
                  <a:pt x="1063" y="757"/>
                  <a:pt x="1064" y="750"/>
                  <a:pt x="1065" y="745"/>
                </a:cubicBezTo>
                <a:cubicBezTo>
                  <a:pt x="1063" y="743"/>
                  <a:pt x="1061" y="740"/>
                  <a:pt x="1060" y="737"/>
                </a:cubicBezTo>
                <a:cubicBezTo>
                  <a:pt x="1066" y="738"/>
                  <a:pt x="1065" y="732"/>
                  <a:pt x="1070" y="733"/>
                </a:cubicBezTo>
                <a:cubicBezTo>
                  <a:pt x="1067" y="732"/>
                  <a:pt x="1067" y="728"/>
                  <a:pt x="1070" y="727"/>
                </a:cubicBezTo>
                <a:cubicBezTo>
                  <a:pt x="1065" y="725"/>
                  <a:pt x="1067" y="722"/>
                  <a:pt x="1066" y="717"/>
                </a:cubicBezTo>
                <a:cubicBezTo>
                  <a:pt x="1063" y="716"/>
                  <a:pt x="1059" y="720"/>
                  <a:pt x="1057" y="717"/>
                </a:cubicBezTo>
                <a:cubicBezTo>
                  <a:pt x="1058" y="712"/>
                  <a:pt x="1063" y="711"/>
                  <a:pt x="1059" y="706"/>
                </a:cubicBezTo>
                <a:cubicBezTo>
                  <a:pt x="1064" y="704"/>
                  <a:pt x="1069" y="704"/>
                  <a:pt x="1073" y="703"/>
                </a:cubicBezTo>
                <a:cubicBezTo>
                  <a:pt x="1073" y="700"/>
                  <a:pt x="1071" y="700"/>
                  <a:pt x="1072" y="698"/>
                </a:cubicBezTo>
                <a:cubicBezTo>
                  <a:pt x="1073" y="697"/>
                  <a:pt x="1075" y="697"/>
                  <a:pt x="1077" y="696"/>
                </a:cubicBezTo>
                <a:cubicBezTo>
                  <a:pt x="1078" y="694"/>
                  <a:pt x="1076" y="694"/>
                  <a:pt x="1077" y="692"/>
                </a:cubicBezTo>
                <a:cubicBezTo>
                  <a:pt x="1079" y="691"/>
                  <a:pt x="1082" y="691"/>
                  <a:pt x="1082" y="687"/>
                </a:cubicBezTo>
                <a:cubicBezTo>
                  <a:pt x="1081" y="686"/>
                  <a:pt x="1077" y="685"/>
                  <a:pt x="1076" y="687"/>
                </a:cubicBezTo>
                <a:cubicBezTo>
                  <a:pt x="1078" y="686"/>
                  <a:pt x="1079" y="691"/>
                  <a:pt x="1077" y="691"/>
                </a:cubicBezTo>
                <a:cubicBezTo>
                  <a:pt x="1078" y="687"/>
                  <a:pt x="1073" y="688"/>
                  <a:pt x="1072" y="685"/>
                </a:cubicBezTo>
                <a:cubicBezTo>
                  <a:pt x="1068" y="692"/>
                  <a:pt x="1059" y="682"/>
                  <a:pt x="1051" y="686"/>
                </a:cubicBezTo>
                <a:cubicBezTo>
                  <a:pt x="1054" y="687"/>
                  <a:pt x="1054" y="689"/>
                  <a:pt x="1056" y="691"/>
                </a:cubicBezTo>
                <a:cubicBezTo>
                  <a:pt x="1054" y="693"/>
                  <a:pt x="1048" y="695"/>
                  <a:pt x="1046" y="691"/>
                </a:cubicBezTo>
                <a:cubicBezTo>
                  <a:pt x="1049" y="691"/>
                  <a:pt x="1051" y="692"/>
                  <a:pt x="1052" y="691"/>
                </a:cubicBezTo>
                <a:cubicBezTo>
                  <a:pt x="1053" y="685"/>
                  <a:pt x="1046" y="686"/>
                  <a:pt x="1044" y="683"/>
                </a:cubicBezTo>
                <a:cubicBezTo>
                  <a:pt x="1048" y="679"/>
                  <a:pt x="1053" y="675"/>
                  <a:pt x="1051" y="668"/>
                </a:cubicBezTo>
                <a:cubicBezTo>
                  <a:pt x="1050" y="668"/>
                  <a:pt x="1049" y="668"/>
                  <a:pt x="1049" y="667"/>
                </a:cubicBezTo>
                <a:cubicBezTo>
                  <a:pt x="1045" y="668"/>
                  <a:pt x="1043" y="670"/>
                  <a:pt x="1038" y="671"/>
                </a:cubicBezTo>
                <a:cubicBezTo>
                  <a:pt x="1039" y="669"/>
                  <a:pt x="1041" y="668"/>
                  <a:pt x="1038" y="667"/>
                </a:cubicBezTo>
                <a:cubicBezTo>
                  <a:pt x="1038" y="668"/>
                  <a:pt x="1037" y="669"/>
                  <a:pt x="1036" y="670"/>
                </a:cubicBezTo>
                <a:cubicBezTo>
                  <a:pt x="1032" y="667"/>
                  <a:pt x="1029" y="663"/>
                  <a:pt x="1025" y="661"/>
                </a:cubicBezTo>
                <a:cubicBezTo>
                  <a:pt x="1023" y="662"/>
                  <a:pt x="1019" y="663"/>
                  <a:pt x="1018" y="660"/>
                </a:cubicBezTo>
                <a:cubicBezTo>
                  <a:pt x="1018" y="659"/>
                  <a:pt x="1023" y="661"/>
                  <a:pt x="1022" y="658"/>
                </a:cubicBezTo>
                <a:cubicBezTo>
                  <a:pt x="1019" y="657"/>
                  <a:pt x="1019" y="658"/>
                  <a:pt x="1015" y="658"/>
                </a:cubicBezTo>
                <a:cubicBezTo>
                  <a:pt x="1010" y="664"/>
                  <a:pt x="1003" y="669"/>
                  <a:pt x="998" y="675"/>
                </a:cubicBezTo>
                <a:cubicBezTo>
                  <a:pt x="1002" y="674"/>
                  <a:pt x="1009" y="665"/>
                  <a:pt x="1015" y="670"/>
                </a:cubicBezTo>
                <a:cubicBezTo>
                  <a:pt x="1015" y="669"/>
                  <a:pt x="1015" y="666"/>
                  <a:pt x="1019" y="666"/>
                </a:cubicBezTo>
                <a:cubicBezTo>
                  <a:pt x="1019" y="668"/>
                  <a:pt x="1017" y="668"/>
                  <a:pt x="1018" y="671"/>
                </a:cubicBezTo>
                <a:cubicBezTo>
                  <a:pt x="1023" y="670"/>
                  <a:pt x="1028" y="669"/>
                  <a:pt x="1031" y="673"/>
                </a:cubicBezTo>
                <a:cubicBezTo>
                  <a:pt x="1029" y="676"/>
                  <a:pt x="1027" y="678"/>
                  <a:pt x="1022" y="677"/>
                </a:cubicBezTo>
                <a:cubicBezTo>
                  <a:pt x="1022" y="681"/>
                  <a:pt x="1033" y="676"/>
                  <a:pt x="1031" y="682"/>
                </a:cubicBezTo>
                <a:cubicBezTo>
                  <a:pt x="1026" y="681"/>
                  <a:pt x="1024" y="685"/>
                  <a:pt x="1020" y="685"/>
                </a:cubicBezTo>
                <a:cubicBezTo>
                  <a:pt x="1017" y="680"/>
                  <a:pt x="1011" y="687"/>
                  <a:pt x="1007" y="685"/>
                </a:cubicBezTo>
                <a:cubicBezTo>
                  <a:pt x="1005" y="690"/>
                  <a:pt x="1008" y="690"/>
                  <a:pt x="1007" y="694"/>
                </a:cubicBezTo>
                <a:cubicBezTo>
                  <a:pt x="1003" y="695"/>
                  <a:pt x="998" y="694"/>
                  <a:pt x="997" y="697"/>
                </a:cubicBezTo>
                <a:cubicBezTo>
                  <a:pt x="987" y="694"/>
                  <a:pt x="979" y="697"/>
                  <a:pt x="970" y="699"/>
                </a:cubicBezTo>
                <a:cubicBezTo>
                  <a:pt x="970" y="698"/>
                  <a:pt x="971" y="698"/>
                  <a:pt x="971" y="697"/>
                </a:cubicBezTo>
                <a:cubicBezTo>
                  <a:pt x="968" y="696"/>
                  <a:pt x="964" y="699"/>
                  <a:pt x="962" y="696"/>
                </a:cubicBezTo>
                <a:cubicBezTo>
                  <a:pt x="962" y="698"/>
                  <a:pt x="958" y="700"/>
                  <a:pt x="958" y="699"/>
                </a:cubicBezTo>
                <a:cubicBezTo>
                  <a:pt x="959" y="699"/>
                  <a:pt x="959" y="698"/>
                  <a:pt x="958" y="697"/>
                </a:cubicBezTo>
                <a:cubicBezTo>
                  <a:pt x="959" y="697"/>
                  <a:pt x="960" y="697"/>
                  <a:pt x="961" y="696"/>
                </a:cubicBezTo>
                <a:cubicBezTo>
                  <a:pt x="957" y="696"/>
                  <a:pt x="951" y="694"/>
                  <a:pt x="948" y="696"/>
                </a:cubicBezTo>
                <a:cubicBezTo>
                  <a:pt x="951" y="695"/>
                  <a:pt x="951" y="697"/>
                  <a:pt x="949" y="698"/>
                </a:cubicBezTo>
                <a:cubicBezTo>
                  <a:pt x="947" y="698"/>
                  <a:pt x="948" y="694"/>
                  <a:pt x="945" y="694"/>
                </a:cubicBezTo>
                <a:cubicBezTo>
                  <a:pt x="939" y="694"/>
                  <a:pt x="920" y="690"/>
                  <a:pt x="916" y="686"/>
                </a:cubicBezTo>
                <a:cubicBezTo>
                  <a:pt x="920" y="687"/>
                  <a:pt x="923" y="686"/>
                  <a:pt x="924" y="684"/>
                </a:cubicBezTo>
                <a:cubicBezTo>
                  <a:pt x="919" y="683"/>
                  <a:pt x="915" y="685"/>
                  <a:pt x="912" y="682"/>
                </a:cubicBezTo>
                <a:cubicBezTo>
                  <a:pt x="916" y="681"/>
                  <a:pt x="926" y="684"/>
                  <a:pt x="928" y="680"/>
                </a:cubicBezTo>
                <a:cubicBezTo>
                  <a:pt x="915" y="678"/>
                  <a:pt x="903" y="678"/>
                  <a:pt x="897" y="672"/>
                </a:cubicBezTo>
                <a:cubicBezTo>
                  <a:pt x="892" y="677"/>
                  <a:pt x="889" y="669"/>
                  <a:pt x="884" y="674"/>
                </a:cubicBezTo>
                <a:cubicBezTo>
                  <a:pt x="881" y="671"/>
                  <a:pt x="881" y="672"/>
                  <a:pt x="879" y="673"/>
                </a:cubicBezTo>
                <a:cubicBezTo>
                  <a:pt x="877" y="673"/>
                  <a:pt x="878" y="670"/>
                  <a:pt x="877" y="670"/>
                </a:cubicBezTo>
                <a:cubicBezTo>
                  <a:pt x="863" y="667"/>
                  <a:pt x="847" y="664"/>
                  <a:pt x="832" y="666"/>
                </a:cubicBezTo>
                <a:cubicBezTo>
                  <a:pt x="834" y="661"/>
                  <a:pt x="829" y="661"/>
                  <a:pt x="829" y="658"/>
                </a:cubicBezTo>
                <a:cubicBezTo>
                  <a:pt x="826" y="658"/>
                  <a:pt x="823" y="659"/>
                  <a:pt x="820" y="660"/>
                </a:cubicBezTo>
                <a:cubicBezTo>
                  <a:pt x="822" y="658"/>
                  <a:pt x="820" y="659"/>
                  <a:pt x="819" y="657"/>
                </a:cubicBezTo>
                <a:cubicBezTo>
                  <a:pt x="821" y="657"/>
                  <a:pt x="822" y="657"/>
                  <a:pt x="823" y="658"/>
                </a:cubicBezTo>
                <a:cubicBezTo>
                  <a:pt x="824" y="653"/>
                  <a:pt x="816" y="656"/>
                  <a:pt x="814" y="653"/>
                </a:cubicBezTo>
                <a:cubicBezTo>
                  <a:pt x="825" y="654"/>
                  <a:pt x="832" y="652"/>
                  <a:pt x="841" y="651"/>
                </a:cubicBezTo>
                <a:cubicBezTo>
                  <a:pt x="834" y="648"/>
                  <a:pt x="826" y="648"/>
                  <a:pt x="828" y="642"/>
                </a:cubicBezTo>
                <a:cubicBezTo>
                  <a:pt x="825" y="643"/>
                  <a:pt x="819" y="641"/>
                  <a:pt x="817" y="637"/>
                </a:cubicBezTo>
                <a:cubicBezTo>
                  <a:pt x="814" y="637"/>
                  <a:pt x="814" y="640"/>
                  <a:pt x="813" y="637"/>
                </a:cubicBezTo>
                <a:cubicBezTo>
                  <a:pt x="814" y="636"/>
                  <a:pt x="816" y="636"/>
                  <a:pt x="816" y="635"/>
                </a:cubicBezTo>
                <a:cubicBezTo>
                  <a:pt x="819" y="636"/>
                  <a:pt x="819" y="636"/>
                  <a:pt x="823" y="636"/>
                </a:cubicBezTo>
                <a:cubicBezTo>
                  <a:pt x="824" y="633"/>
                  <a:pt x="824" y="634"/>
                  <a:pt x="823" y="631"/>
                </a:cubicBezTo>
                <a:cubicBezTo>
                  <a:pt x="821" y="630"/>
                  <a:pt x="819" y="634"/>
                  <a:pt x="818" y="631"/>
                </a:cubicBezTo>
                <a:cubicBezTo>
                  <a:pt x="818" y="629"/>
                  <a:pt x="823" y="632"/>
                  <a:pt x="822" y="629"/>
                </a:cubicBezTo>
                <a:cubicBezTo>
                  <a:pt x="817" y="629"/>
                  <a:pt x="815" y="628"/>
                  <a:pt x="815" y="624"/>
                </a:cubicBezTo>
                <a:cubicBezTo>
                  <a:pt x="817" y="624"/>
                  <a:pt x="817" y="624"/>
                  <a:pt x="818" y="623"/>
                </a:cubicBezTo>
                <a:cubicBezTo>
                  <a:pt x="815" y="622"/>
                  <a:pt x="816" y="624"/>
                  <a:pt x="814" y="624"/>
                </a:cubicBezTo>
                <a:cubicBezTo>
                  <a:pt x="814" y="622"/>
                  <a:pt x="812" y="622"/>
                  <a:pt x="813" y="620"/>
                </a:cubicBezTo>
                <a:cubicBezTo>
                  <a:pt x="816" y="619"/>
                  <a:pt x="815" y="621"/>
                  <a:pt x="820" y="619"/>
                </a:cubicBezTo>
                <a:cubicBezTo>
                  <a:pt x="821" y="616"/>
                  <a:pt x="821" y="614"/>
                  <a:pt x="822" y="613"/>
                </a:cubicBezTo>
                <a:cubicBezTo>
                  <a:pt x="823" y="613"/>
                  <a:pt x="822" y="616"/>
                  <a:pt x="823" y="616"/>
                </a:cubicBezTo>
                <a:cubicBezTo>
                  <a:pt x="825" y="613"/>
                  <a:pt x="825" y="613"/>
                  <a:pt x="824" y="610"/>
                </a:cubicBezTo>
                <a:cubicBezTo>
                  <a:pt x="821" y="610"/>
                  <a:pt x="821" y="611"/>
                  <a:pt x="819" y="610"/>
                </a:cubicBezTo>
                <a:cubicBezTo>
                  <a:pt x="819" y="612"/>
                  <a:pt x="819" y="614"/>
                  <a:pt x="816" y="614"/>
                </a:cubicBezTo>
                <a:cubicBezTo>
                  <a:pt x="818" y="612"/>
                  <a:pt x="816" y="609"/>
                  <a:pt x="814" y="608"/>
                </a:cubicBezTo>
                <a:cubicBezTo>
                  <a:pt x="814" y="609"/>
                  <a:pt x="816" y="611"/>
                  <a:pt x="814" y="612"/>
                </a:cubicBezTo>
                <a:cubicBezTo>
                  <a:pt x="810" y="609"/>
                  <a:pt x="813" y="609"/>
                  <a:pt x="810" y="606"/>
                </a:cubicBezTo>
                <a:cubicBezTo>
                  <a:pt x="822" y="597"/>
                  <a:pt x="841" y="611"/>
                  <a:pt x="852" y="603"/>
                </a:cubicBezTo>
                <a:cubicBezTo>
                  <a:pt x="845" y="601"/>
                  <a:pt x="839" y="604"/>
                  <a:pt x="834" y="600"/>
                </a:cubicBezTo>
                <a:cubicBezTo>
                  <a:pt x="837" y="600"/>
                  <a:pt x="835" y="596"/>
                  <a:pt x="839" y="597"/>
                </a:cubicBezTo>
                <a:cubicBezTo>
                  <a:pt x="839" y="598"/>
                  <a:pt x="837" y="598"/>
                  <a:pt x="837" y="599"/>
                </a:cubicBezTo>
                <a:cubicBezTo>
                  <a:pt x="844" y="598"/>
                  <a:pt x="872" y="594"/>
                  <a:pt x="878" y="598"/>
                </a:cubicBezTo>
                <a:cubicBezTo>
                  <a:pt x="880" y="599"/>
                  <a:pt x="877" y="600"/>
                  <a:pt x="880" y="601"/>
                </a:cubicBezTo>
                <a:cubicBezTo>
                  <a:pt x="886" y="601"/>
                  <a:pt x="893" y="598"/>
                  <a:pt x="898" y="597"/>
                </a:cubicBezTo>
                <a:cubicBezTo>
                  <a:pt x="894" y="598"/>
                  <a:pt x="897" y="592"/>
                  <a:pt x="899" y="594"/>
                </a:cubicBezTo>
                <a:cubicBezTo>
                  <a:pt x="899" y="590"/>
                  <a:pt x="898" y="588"/>
                  <a:pt x="902" y="588"/>
                </a:cubicBezTo>
                <a:cubicBezTo>
                  <a:pt x="903" y="585"/>
                  <a:pt x="898" y="586"/>
                  <a:pt x="899" y="583"/>
                </a:cubicBezTo>
                <a:cubicBezTo>
                  <a:pt x="904" y="581"/>
                  <a:pt x="904" y="582"/>
                  <a:pt x="909" y="584"/>
                </a:cubicBezTo>
                <a:cubicBezTo>
                  <a:pt x="907" y="580"/>
                  <a:pt x="910" y="576"/>
                  <a:pt x="913" y="574"/>
                </a:cubicBezTo>
                <a:cubicBezTo>
                  <a:pt x="927" y="573"/>
                  <a:pt x="952" y="576"/>
                  <a:pt x="965" y="567"/>
                </a:cubicBezTo>
                <a:cubicBezTo>
                  <a:pt x="960" y="568"/>
                  <a:pt x="952" y="566"/>
                  <a:pt x="948" y="564"/>
                </a:cubicBezTo>
                <a:cubicBezTo>
                  <a:pt x="956" y="561"/>
                  <a:pt x="968" y="553"/>
                  <a:pt x="977" y="556"/>
                </a:cubicBezTo>
                <a:cubicBezTo>
                  <a:pt x="974" y="556"/>
                  <a:pt x="979" y="559"/>
                  <a:pt x="976" y="559"/>
                </a:cubicBezTo>
                <a:cubicBezTo>
                  <a:pt x="976" y="558"/>
                  <a:pt x="975" y="559"/>
                  <a:pt x="974" y="560"/>
                </a:cubicBezTo>
                <a:cubicBezTo>
                  <a:pt x="978" y="560"/>
                  <a:pt x="982" y="560"/>
                  <a:pt x="984" y="562"/>
                </a:cubicBezTo>
                <a:cubicBezTo>
                  <a:pt x="984" y="564"/>
                  <a:pt x="983" y="564"/>
                  <a:pt x="983" y="565"/>
                </a:cubicBezTo>
                <a:cubicBezTo>
                  <a:pt x="984" y="566"/>
                  <a:pt x="986" y="566"/>
                  <a:pt x="987" y="567"/>
                </a:cubicBezTo>
                <a:cubicBezTo>
                  <a:pt x="986" y="568"/>
                  <a:pt x="985" y="569"/>
                  <a:pt x="985" y="571"/>
                </a:cubicBezTo>
                <a:cubicBezTo>
                  <a:pt x="992" y="575"/>
                  <a:pt x="1004" y="573"/>
                  <a:pt x="1010" y="578"/>
                </a:cubicBezTo>
                <a:cubicBezTo>
                  <a:pt x="1011" y="576"/>
                  <a:pt x="1009" y="576"/>
                  <a:pt x="1009" y="574"/>
                </a:cubicBezTo>
                <a:cubicBezTo>
                  <a:pt x="1013" y="573"/>
                  <a:pt x="1014" y="574"/>
                  <a:pt x="1018" y="574"/>
                </a:cubicBezTo>
                <a:cubicBezTo>
                  <a:pt x="1024" y="567"/>
                  <a:pt x="1042" y="567"/>
                  <a:pt x="1052" y="571"/>
                </a:cubicBezTo>
                <a:cubicBezTo>
                  <a:pt x="1054" y="570"/>
                  <a:pt x="1051" y="568"/>
                  <a:pt x="1054" y="566"/>
                </a:cubicBezTo>
                <a:cubicBezTo>
                  <a:pt x="1055" y="568"/>
                  <a:pt x="1060" y="570"/>
                  <a:pt x="1062" y="568"/>
                </a:cubicBezTo>
                <a:cubicBezTo>
                  <a:pt x="1059" y="565"/>
                  <a:pt x="1053" y="566"/>
                  <a:pt x="1053" y="562"/>
                </a:cubicBezTo>
                <a:cubicBezTo>
                  <a:pt x="1059" y="562"/>
                  <a:pt x="1059" y="562"/>
                  <a:pt x="1059" y="562"/>
                </a:cubicBezTo>
                <a:cubicBezTo>
                  <a:pt x="1060" y="559"/>
                  <a:pt x="1056" y="560"/>
                  <a:pt x="1056" y="558"/>
                </a:cubicBezTo>
                <a:cubicBezTo>
                  <a:pt x="1059" y="559"/>
                  <a:pt x="1059" y="553"/>
                  <a:pt x="1062" y="556"/>
                </a:cubicBezTo>
                <a:cubicBezTo>
                  <a:pt x="1062" y="548"/>
                  <a:pt x="1050" y="550"/>
                  <a:pt x="1047" y="544"/>
                </a:cubicBezTo>
                <a:cubicBezTo>
                  <a:pt x="1053" y="544"/>
                  <a:pt x="1058" y="541"/>
                  <a:pt x="1065" y="542"/>
                </a:cubicBezTo>
                <a:cubicBezTo>
                  <a:pt x="1065" y="537"/>
                  <a:pt x="1059" y="539"/>
                  <a:pt x="1057" y="535"/>
                </a:cubicBezTo>
                <a:cubicBezTo>
                  <a:pt x="1061" y="534"/>
                  <a:pt x="1066" y="537"/>
                  <a:pt x="1071" y="535"/>
                </a:cubicBezTo>
                <a:cubicBezTo>
                  <a:pt x="1071" y="534"/>
                  <a:pt x="1070" y="533"/>
                  <a:pt x="1069" y="533"/>
                </a:cubicBezTo>
                <a:cubicBezTo>
                  <a:pt x="1074" y="530"/>
                  <a:pt x="1078" y="527"/>
                  <a:pt x="1082" y="522"/>
                </a:cubicBezTo>
                <a:cubicBezTo>
                  <a:pt x="1095" y="521"/>
                  <a:pt x="1103" y="521"/>
                  <a:pt x="1114" y="518"/>
                </a:cubicBezTo>
                <a:cubicBezTo>
                  <a:pt x="1116" y="519"/>
                  <a:pt x="1121" y="521"/>
                  <a:pt x="1122" y="517"/>
                </a:cubicBezTo>
                <a:cubicBezTo>
                  <a:pt x="1120" y="515"/>
                  <a:pt x="1119" y="517"/>
                  <a:pt x="1117" y="517"/>
                </a:cubicBezTo>
                <a:cubicBezTo>
                  <a:pt x="1119" y="513"/>
                  <a:pt x="1116" y="514"/>
                  <a:pt x="1115" y="512"/>
                </a:cubicBezTo>
                <a:cubicBezTo>
                  <a:pt x="1119" y="513"/>
                  <a:pt x="1122" y="515"/>
                  <a:pt x="1126" y="510"/>
                </a:cubicBezTo>
                <a:cubicBezTo>
                  <a:pt x="1122" y="510"/>
                  <a:pt x="1127" y="506"/>
                  <a:pt x="1127" y="504"/>
                </a:cubicBezTo>
                <a:cubicBezTo>
                  <a:pt x="1125" y="502"/>
                  <a:pt x="1122" y="501"/>
                  <a:pt x="1120" y="499"/>
                </a:cubicBezTo>
                <a:cubicBezTo>
                  <a:pt x="1121" y="498"/>
                  <a:pt x="1124" y="499"/>
                  <a:pt x="1124" y="497"/>
                </a:cubicBezTo>
                <a:cubicBezTo>
                  <a:pt x="1122" y="495"/>
                  <a:pt x="1116" y="497"/>
                  <a:pt x="1117" y="492"/>
                </a:cubicBezTo>
                <a:cubicBezTo>
                  <a:pt x="1110" y="492"/>
                  <a:pt x="1106" y="486"/>
                  <a:pt x="1100" y="488"/>
                </a:cubicBezTo>
                <a:cubicBezTo>
                  <a:pt x="1099" y="484"/>
                  <a:pt x="1093" y="485"/>
                  <a:pt x="1091" y="482"/>
                </a:cubicBezTo>
                <a:cubicBezTo>
                  <a:pt x="1094" y="479"/>
                  <a:pt x="1097" y="477"/>
                  <a:pt x="1102" y="476"/>
                </a:cubicBezTo>
                <a:cubicBezTo>
                  <a:pt x="1102" y="474"/>
                  <a:pt x="1102" y="473"/>
                  <a:pt x="1103" y="472"/>
                </a:cubicBezTo>
                <a:cubicBezTo>
                  <a:pt x="1097" y="473"/>
                  <a:pt x="1100" y="467"/>
                  <a:pt x="1095" y="469"/>
                </a:cubicBezTo>
                <a:cubicBezTo>
                  <a:pt x="1095" y="467"/>
                  <a:pt x="1099" y="468"/>
                  <a:pt x="1097" y="466"/>
                </a:cubicBezTo>
                <a:cubicBezTo>
                  <a:pt x="1090" y="465"/>
                  <a:pt x="1093" y="457"/>
                  <a:pt x="1087" y="457"/>
                </a:cubicBezTo>
                <a:cubicBezTo>
                  <a:pt x="1087" y="455"/>
                  <a:pt x="1086" y="452"/>
                  <a:pt x="1088" y="452"/>
                </a:cubicBezTo>
                <a:cubicBezTo>
                  <a:pt x="1090" y="452"/>
                  <a:pt x="1090" y="452"/>
                  <a:pt x="1090" y="452"/>
                </a:cubicBezTo>
                <a:cubicBezTo>
                  <a:pt x="1089" y="455"/>
                  <a:pt x="1092" y="454"/>
                  <a:pt x="1092" y="457"/>
                </a:cubicBezTo>
                <a:cubicBezTo>
                  <a:pt x="1097" y="457"/>
                  <a:pt x="1098" y="452"/>
                  <a:pt x="1102" y="451"/>
                </a:cubicBezTo>
                <a:cubicBezTo>
                  <a:pt x="1098" y="451"/>
                  <a:pt x="1097" y="454"/>
                  <a:pt x="1093" y="451"/>
                </a:cubicBezTo>
                <a:cubicBezTo>
                  <a:pt x="1094" y="449"/>
                  <a:pt x="1097" y="449"/>
                  <a:pt x="1098" y="446"/>
                </a:cubicBezTo>
                <a:cubicBezTo>
                  <a:pt x="1095" y="444"/>
                  <a:pt x="1092" y="446"/>
                  <a:pt x="1095" y="442"/>
                </a:cubicBezTo>
                <a:cubicBezTo>
                  <a:pt x="1084" y="443"/>
                  <a:pt x="1078" y="442"/>
                  <a:pt x="1067" y="444"/>
                </a:cubicBezTo>
                <a:cubicBezTo>
                  <a:pt x="1069" y="442"/>
                  <a:pt x="1064" y="441"/>
                  <a:pt x="1067" y="440"/>
                </a:cubicBezTo>
                <a:cubicBezTo>
                  <a:pt x="1068" y="439"/>
                  <a:pt x="1070" y="443"/>
                  <a:pt x="1070" y="440"/>
                </a:cubicBezTo>
                <a:cubicBezTo>
                  <a:pt x="1070" y="439"/>
                  <a:pt x="1068" y="439"/>
                  <a:pt x="1068" y="437"/>
                </a:cubicBezTo>
                <a:cubicBezTo>
                  <a:pt x="1069" y="436"/>
                  <a:pt x="1069" y="434"/>
                  <a:pt x="1071" y="434"/>
                </a:cubicBezTo>
                <a:cubicBezTo>
                  <a:pt x="1072" y="435"/>
                  <a:pt x="1075" y="439"/>
                  <a:pt x="1076" y="437"/>
                </a:cubicBezTo>
                <a:cubicBezTo>
                  <a:pt x="1072" y="435"/>
                  <a:pt x="1079" y="439"/>
                  <a:pt x="1079" y="436"/>
                </a:cubicBezTo>
                <a:cubicBezTo>
                  <a:pt x="1078" y="435"/>
                  <a:pt x="1077" y="435"/>
                  <a:pt x="1077" y="435"/>
                </a:cubicBezTo>
                <a:cubicBezTo>
                  <a:pt x="1078" y="434"/>
                  <a:pt x="1080" y="434"/>
                  <a:pt x="1082" y="434"/>
                </a:cubicBezTo>
                <a:cubicBezTo>
                  <a:pt x="1083" y="430"/>
                  <a:pt x="1081" y="431"/>
                  <a:pt x="1081" y="427"/>
                </a:cubicBezTo>
                <a:cubicBezTo>
                  <a:pt x="1084" y="427"/>
                  <a:pt x="1084" y="424"/>
                  <a:pt x="1087" y="425"/>
                </a:cubicBezTo>
                <a:cubicBezTo>
                  <a:pt x="1087" y="429"/>
                  <a:pt x="1091" y="428"/>
                  <a:pt x="1090" y="433"/>
                </a:cubicBezTo>
                <a:cubicBezTo>
                  <a:pt x="1093" y="434"/>
                  <a:pt x="1094" y="432"/>
                  <a:pt x="1097" y="432"/>
                </a:cubicBezTo>
                <a:cubicBezTo>
                  <a:pt x="1097" y="434"/>
                  <a:pt x="1095" y="436"/>
                  <a:pt x="1098" y="436"/>
                </a:cubicBezTo>
                <a:cubicBezTo>
                  <a:pt x="1100" y="435"/>
                  <a:pt x="1099" y="431"/>
                  <a:pt x="1102" y="431"/>
                </a:cubicBezTo>
                <a:cubicBezTo>
                  <a:pt x="1102" y="433"/>
                  <a:pt x="1104" y="434"/>
                  <a:pt x="1107" y="434"/>
                </a:cubicBezTo>
                <a:cubicBezTo>
                  <a:pt x="1107" y="431"/>
                  <a:pt x="1104" y="431"/>
                  <a:pt x="1105" y="427"/>
                </a:cubicBezTo>
                <a:cubicBezTo>
                  <a:pt x="1109" y="428"/>
                  <a:pt x="1109" y="425"/>
                  <a:pt x="1111" y="425"/>
                </a:cubicBezTo>
                <a:cubicBezTo>
                  <a:pt x="1111" y="427"/>
                  <a:pt x="1113" y="428"/>
                  <a:pt x="1113" y="430"/>
                </a:cubicBezTo>
                <a:cubicBezTo>
                  <a:pt x="1115" y="429"/>
                  <a:pt x="1121" y="432"/>
                  <a:pt x="1120" y="429"/>
                </a:cubicBezTo>
                <a:cubicBezTo>
                  <a:pt x="1119" y="429"/>
                  <a:pt x="1118" y="430"/>
                  <a:pt x="1117" y="430"/>
                </a:cubicBezTo>
                <a:cubicBezTo>
                  <a:pt x="1119" y="428"/>
                  <a:pt x="1115" y="428"/>
                  <a:pt x="1116" y="425"/>
                </a:cubicBezTo>
                <a:cubicBezTo>
                  <a:pt x="1125" y="422"/>
                  <a:pt x="1133" y="417"/>
                  <a:pt x="1138" y="414"/>
                </a:cubicBezTo>
                <a:cubicBezTo>
                  <a:pt x="1136" y="409"/>
                  <a:pt x="1140" y="411"/>
                  <a:pt x="1141" y="407"/>
                </a:cubicBezTo>
                <a:cubicBezTo>
                  <a:pt x="1135" y="404"/>
                  <a:pt x="1134" y="414"/>
                  <a:pt x="1132" y="416"/>
                </a:cubicBezTo>
                <a:cubicBezTo>
                  <a:pt x="1129" y="414"/>
                  <a:pt x="1125" y="417"/>
                  <a:pt x="1122" y="414"/>
                </a:cubicBezTo>
                <a:cubicBezTo>
                  <a:pt x="1123" y="411"/>
                  <a:pt x="1129" y="410"/>
                  <a:pt x="1133" y="407"/>
                </a:cubicBezTo>
                <a:cubicBezTo>
                  <a:pt x="1131" y="407"/>
                  <a:pt x="1129" y="409"/>
                  <a:pt x="1128" y="406"/>
                </a:cubicBezTo>
                <a:cubicBezTo>
                  <a:pt x="1135" y="397"/>
                  <a:pt x="1144" y="408"/>
                  <a:pt x="1154" y="409"/>
                </a:cubicBezTo>
                <a:cubicBezTo>
                  <a:pt x="1155" y="414"/>
                  <a:pt x="1149" y="410"/>
                  <a:pt x="1150" y="413"/>
                </a:cubicBezTo>
                <a:cubicBezTo>
                  <a:pt x="1152" y="414"/>
                  <a:pt x="1157" y="415"/>
                  <a:pt x="1159" y="414"/>
                </a:cubicBezTo>
                <a:cubicBezTo>
                  <a:pt x="1157" y="409"/>
                  <a:pt x="1160" y="409"/>
                  <a:pt x="1163" y="408"/>
                </a:cubicBezTo>
                <a:cubicBezTo>
                  <a:pt x="1162" y="406"/>
                  <a:pt x="1158" y="408"/>
                  <a:pt x="1158" y="406"/>
                </a:cubicBezTo>
                <a:cubicBezTo>
                  <a:pt x="1160" y="405"/>
                  <a:pt x="1161" y="404"/>
                  <a:pt x="1162" y="403"/>
                </a:cubicBezTo>
                <a:cubicBezTo>
                  <a:pt x="1158" y="403"/>
                  <a:pt x="1161" y="396"/>
                  <a:pt x="1162" y="396"/>
                </a:cubicBezTo>
                <a:cubicBezTo>
                  <a:pt x="1175" y="402"/>
                  <a:pt x="1183" y="389"/>
                  <a:pt x="1193" y="394"/>
                </a:cubicBezTo>
                <a:cubicBezTo>
                  <a:pt x="1198" y="390"/>
                  <a:pt x="1202" y="384"/>
                  <a:pt x="1201" y="380"/>
                </a:cubicBezTo>
                <a:cubicBezTo>
                  <a:pt x="1202" y="380"/>
                  <a:pt x="1203" y="379"/>
                  <a:pt x="1205" y="379"/>
                </a:cubicBezTo>
                <a:cubicBezTo>
                  <a:pt x="1203" y="382"/>
                  <a:pt x="1210" y="381"/>
                  <a:pt x="1207" y="386"/>
                </a:cubicBezTo>
                <a:cubicBezTo>
                  <a:pt x="1208" y="387"/>
                  <a:pt x="1212" y="385"/>
                  <a:pt x="1212" y="387"/>
                </a:cubicBezTo>
                <a:cubicBezTo>
                  <a:pt x="1209" y="388"/>
                  <a:pt x="1205" y="388"/>
                  <a:pt x="1206" y="393"/>
                </a:cubicBezTo>
                <a:cubicBezTo>
                  <a:pt x="1211" y="395"/>
                  <a:pt x="1217" y="389"/>
                  <a:pt x="1222" y="394"/>
                </a:cubicBezTo>
                <a:cubicBezTo>
                  <a:pt x="1224" y="393"/>
                  <a:pt x="1224" y="389"/>
                  <a:pt x="1228" y="390"/>
                </a:cubicBezTo>
                <a:cubicBezTo>
                  <a:pt x="1228" y="386"/>
                  <a:pt x="1224" y="386"/>
                  <a:pt x="1222" y="384"/>
                </a:cubicBezTo>
                <a:cubicBezTo>
                  <a:pt x="1224" y="381"/>
                  <a:pt x="1227" y="381"/>
                  <a:pt x="1228" y="378"/>
                </a:cubicBezTo>
                <a:cubicBezTo>
                  <a:pt x="1221" y="377"/>
                  <a:pt x="1217" y="373"/>
                  <a:pt x="1222" y="370"/>
                </a:cubicBezTo>
                <a:cubicBezTo>
                  <a:pt x="1226" y="372"/>
                  <a:pt x="1235" y="372"/>
                  <a:pt x="1237" y="369"/>
                </a:cubicBezTo>
                <a:cubicBezTo>
                  <a:pt x="1234" y="368"/>
                  <a:pt x="1231" y="371"/>
                  <a:pt x="1231" y="368"/>
                </a:cubicBezTo>
                <a:cubicBezTo>
                  <a:pt x="1236" y="367"/>
                  <a:pt x="1229" y="366"/>
                  <a:pt x="1229" y="365"/>
                </a:cubicBezTo>
                <a:cubicBezTo>
                  <a:pt x="1230" y="361"/>
                  <a:pt x="1235" y="364"/>
                  <a:pt x="1238" y="364"/>
                </a:cubicBezTo>
                <a:cubicBezTo>
                  <a:pt x="1239" y="361"/>
                  <a:pt x="1242" y="360"/>
                  <a:pt x="1244" y="359"/>
                </a:cubicBezTo>
                <a:cubicBezTo>
                  <a:pt x="1248" y="362"/>
                  <a:pt x="1250" y="361"/>
                  <a:pt x="1254" y="364"/>
                </a:cubicBezTo>
                <a:cubicBezTo>
                  <a:pt x="1254" y="363"/>
                  <a:pt x="1253" y="362"/>
                  <a:pt x="1253" y="361"/>
                </a:cubicBezTo>
                <a:cubicBezTo>
                  <a:pt x="1257" y="358"/>
                  <a:pt x="1267" y="358"/>
                  <a:pt x="1266" y="366"/>
                </a:cubicBezTo>
                <a:cubicBezTo>
                  <a:pt x="1268" y="362"/>
                  <a:pt x="1272" y="368"/>
                  <a:pt x="1273" y="366"/>
                </a:cubicBezTo>
                <a:cubicBezTo>
                  <a:pt x="1270" y="364"/>
                  <a:pt x="1274" y="360"/>
                  <a:pt x="1271" y="358"/>
                </a:cubicBezTo>
                <a:cubicBezTo>
                  <a:pt x="1274" y="358"/>
                  <a:pt x="1276" y="358"/>
                  <a:pt x="1276" y="356"/>
                </a:cubicBezTo>
                <a:cubicBezTo>
                  <a:pt x="1254" y="354"/>
                  <a:pt x="1230" y="355"/>
                  <a:pt x="1209" y="360"/>
                </a:cubicBezTo>
                <a:cubicBezTo>
                  <a:pt x="1210" y="364"/>
                  <a:pt x="1215" y="364"/>
                  <a:pt x="1215" y="369"/>
                </a:cubicBezTo>
                <a:cubicBezTo>
                  <a:pt x="1212" y="375"/>
                  <a:pt x="1204" y="370"/>
                  <a:pt x="1201" y="373"/>
                </a:cubicBezTo>
                <a:cubicBezTo>
                  <a:pt x="1205" y="377"/>
                  <a:pt x="1215" y="371"/>
                  <a:pt x="1219" y="374"/>
                </a:cubicBezTo>
                <a:cubicBezTo>
                  <a:pt x="1215" y="381"/>
                  <a:pt x="1205" y="376"/>
                  <a:pt x="1199" y="379"/>
                </a:cubicBezTo>
                <a:cubicBezTo>
                  <a:pt x="1198" y="380"/>
                  <a:pt x="1200" y="380"/>
                  <a:pt x="1200" y="381"/>
                </a:cubicBezTo>
                <a:cubicBezTo>
                  <a:pt x="1195" y="384"/>
                  <a:pt x="1186" y="383"/>
                  <a:pt x="1182" y="388"/>
                </a:cubicBezTo>
                <a:cubicBezTo>
                  <a:pt x="1183" y="389"/>
                  <a:pt x="1185" y="389"/>
                  <a:pt x="1185" y="391"/>
                </a:cubicBezTo>
                <a:cubicBezTo>
                  <a:pt x="1183" y="390"/>
                  <a:pt x="1183" y="392"/>
                  <a:pt x="1181" y="392"/>
                </a:cubicBezTo>
                <a:cubicBezTo>
                  <a:pt x="1181" y="388"/>
                  <a:pt x="1177" y="389"/>
                  <a:pt x="1177" y="386"/>
                </a:cubicBezTo>
                <a:cubicBezTo>
                  <a:pt x="1177" y="385"/>
                  <a:pt x="1180" y="386"/>
                  <a:pt x="1179" y="384"/>
                </a:cubicBezTo>
                <a:cubicBezTo>
                  <a:pt x="1172" y="382"/>
                  <a:pt x="1164" y="386"/>
                  <a:pt x="1161" y="381"/>
                </a:cubicBezTo>
                <a:cubicBezTo>
                  <a:pt x="1164" y="380"/>
                  <a:pt x="1165" y="385"/>
                  <a:pt x="1166" y="382"/>
                </a:cubicBezTo>
                <a:cubicBezTo>
                  <a:pt x="1164" y="381"/>
                  <a:pt x="1165" y="377"/>
                  <a:pt x="1168" y="377"/>
                </a:cubicBezTo>
                <a:cubicBezTo>
                  <a:pt x="1170" y="378"/>
                  <a:pt x="1171" y="380"/>
                  <a:pt x="1173" y="382"/>
                </a:cubicBezTo>
                <a:cubicBezTo>
                  <a:pt x="1175" y="382"/>
                  <a:pt x="1175" y="380"/>
                  <a:pt x="1178" y="381"/>
                </a:cubicBezTo>
                <a:cubicBezTo>
                  <a:pt x="1178" y="376"/>
                  <a:pt x="1178" y="375"/>
                  <a:pt x="1182" y="373"/>
                </a:cubicBezTo>
                <a:cubicBezTo>
                  <a:pt x="1179" y="373"/>
                  <a:pt x="1177" y="368"/>
                  <a:pt x="1176" y="371"/>
                </a:cubicBezTo>
                <a:cubicBezTo>
                  <a:pt x="1177" y="371"/>
                  <a:pt x="1177" y="372"/>
                  <a:pt x="1177" y="372"/>
                </a:cubicBezTo>
                <a:cubicBezTo>
                  <a:pt x="1171" y="374"/>
                  <a:pt x="1166" y="377"/>
                  <a:pt x="1159" y="378"/>
                </a:cubicBezTo>
                <a:cubicBezTo>
                  <a:pt x="1160" y="376"/>
                  <a:pt x="1158" y="376"/>
                  <a:pt x="1156" y="375"/>
                </a:cubicBezTo>
                <a:cubicBezTo>
                  <a:pt x="1151" y="378"/>
                  <a:pt x="1144" y="380"/>
                  <a:pt x="1140" y="383"/>
                </a:cubicBezTo>
                <a:cubicBezTo>
                  <a:pt x="1146" y="387"/>
                  <a:pt x="1152" y="379"/>
                  <a:pt x="1156" y="383"/>
                </a:cubicBezTo>
                <a:cubicBezTo>
                  <a:pt x="1155" y="386"/>
                  <a:pt x="1151" y="386"/>
                  <a:pt x="1149" y="387"/>
                </a:cubicBezTo>
                <a:cubicBezTo>
                  <a:pt x="1150" y="388"/>
                  <a:pt x="1152" y="388"/>
                  <a:pt x="1153" y="389"/>
                </a:cubicBezTo>
                <a:cubicBezTo>
                  <a:pt x="1145" y="395"/>
                  <a:pt x="1137" y="386"/>
                  <a:pt x="1126" y="389"/>
                </a:cubicBezTo>
                <a:cubicBezTo>
                  <a:pt x="1126" y="392"/>
                  <a:pt x="1131" y="392"/>
                  <a:pt x="1133" y="391"/>
                </a:cubicBezTo>
                <a:cubicBezTo>
                  <a:pt x="1131" y="394"/>
                  <a:pt x="1129" y="396"/>
                  <a:pt x="1125" y="397"/>
                </a:cubicBezTo>
                <a:cubicBezTo>
                  <a:pt x="1124" y="394"/>
                  <a:pt x="1118" y="395"/>
                  <a:pt x="1116" y="397"/>
                </a:cubicBezTo>
                <a:cubicBezTo>
                  <a:pt x="1116" y="401"/>
                  <a:pt x="1121" y="400"/>
                  <a:pt x="1120" y="404"/>
                </a:cubicBezTo>
                <a:cubicBezTo>
                  <a:pt x="1118" y="404"/>
                  <a:pt x="1118" y="405"/>
                  <a:pt x="1117" y="405"/>
                </a:cubicBezTo>
                <a:cubicBezTo>
                  <a:pt x="1117" y="402"/>
                  <a:pt x="1118" y="400"/>
                  <a:pt x="1115" y="399"/>
                </a:cubicBezTo>
                <a:cubicBezTo>
                  <a:pt x="1113" y="403"/>
                  <a:pt x="1109" y="404"/>
                  <a:pt x="1105" y="403"/>
                </a:cubicBezTo>
                <a:cubicBezTo>
                  <a:pt x="1106" y="403"/>
                  <a:pt x="1108" y="404"/>
                  <a:pt x="1108" y="403"/>
                </a:cubicBezTo>
                <a:cubicBezTo>
                  <a:pt x="1106" y="399"/>
                  <a:pt x="1102" y="401"/>
                  <a:pt x="1100" y="397"/>
                </a:cubicBezTo>
                <a:cubicBezTo>
                  <a:pt x="1103" y="397"/>
                  <a:pt x="1106" y="396"/>
                  <a:pt x="1107" y="395"/>
                </a:cubicBezTo>
                <a:cubicBezTo>
                  <a:pt x="1099" y="390"/>
                  <a:pt x="1088" y="402"/>
                  <a:pt x="1084" y="394"/>
                </a:cubicBezTo>
                <a:cubicBezTo>
                  <a:pt x="1084" y="391"/>
                  <a:pt x="1088" y="392"/>
                  <a:pt x="1088" y="389"/>
                </a:cubicBezTo>
                <a:cubicBezTo>
                  <a:pt x="1085" y="389"/>
                  <a:pt x="1081" y="391"/>
                  <a:pt x="1078" y="389"/>
                </a:cubicBezTo>
                <a:cubicBezTo>
                  <a:pt x="1077" y="392"/>
                  <a:pt x="1079" y="392"/>
                  <a:pt x="1079" y="395"/>
                </a:cubicBezTo>
                <a:cubicBezTo>
                  <a:pt x="1077" y="397"/>
                  <a:pt x="1074" y="396"/>
                  <a:pt x="1072" y="398"/>
                </a:cubicBezTo>
                <a:cubicBezTo>
                  <a:pt x="1074" y="399"/>
                  <a:pt x="1076" y="399"/>
                  <a:pt x="1077" y="401"/>
                </a:cubicBezTo>
                <a:cubicBezTo>
                  <a:pt x="1070" y="402"/>
                  <a:pt x="1063" y="405"/>
                  <a:pt x="1057" y="402"/>
                </a:cubicBezTo>
                <a:cubicBezTo>
                  <a:pt x="1056" y="405"/>
                  <a:pt x="1054" y="406"/>
                  <a:pt x="1050" y="407"/>
                </a:cubicBezTo>
                <a:cubicBezTo>
                  <a:pt x="1049" y="405"/>
                  <a:pt x="1047" y="406"/>
                  <a:pt x="1047" y="403"/>
                </a:cubicBezTo>
                <a:cubicBezTo>
                  <a:pt x="1054" y="402"/>
                  <a:pt x="1059" y="399"/>
                  <a:pt x="1063" y="395"/>
                </a:cubicBezTo>
                <a:cubicBezTo>
                  <a:pt x="1058" y="394"/>
                  <a:pt x="1062" y="390"/>
                  <a:pt x="1062" y="386"/>
                </a:cubicBezTo>
                <a:cubicBezTo>
                  <a:pt x="1068" y="384"/>
                  <a:pt x="1069" y="386"/>
                  <a:pt x="1074" y="384"/>
                </a:cubicBezTo>
                <a:cubicBezTo>
                  <a:pt x="1074" y="387"/>
                  <a:pt x="1076" y="387"/>
                  <a:pt x="1079" y="388"/>
                </a:cubicBezTo>
                <a:cubicBezTo>
                  <a:pt x="1083" y="382"/>
                  <a:pt x="1092" y="382"/>
                  <a:pt x="1095" y="376"/>
                </a:cubicBezTo>
                <a:cubicBezTo>
                  <a:pt x="1098" y="377"/>
                  <a:pt x="1100" y="374"/>
                  <a:pt x="1101" y="376"/>
                </a:cubicBezTo>
                <a:cubicBezTo>
                  <a:pt x="1100" y="378"/>
                  <a:pt x="1097" y="376"/>
                  <a:pt x="1097" y="380"/>
                </a:cubicBezTo>
                <a:cubicBezTo>
                  <a:pt x="1100" y="380"/>
                  <a:pt x="1100" y="381"/>
                  <a:pt x="1103" y="381"/>
                </a:cubicBezTo>
                <a:cubicBezTo>
                  <a:pt x="1101" y="378"/>
                  <a:pt x="1103" y="378"/>
                  <a:pt x="1104" y="376"/>
                </a:cubicBezTo>
                <a:cubicBezTo>
                  <a:pt x="1103" y="374"/>
                  <a:pt x="1100" y="375"/>
                  <a:pt x="1100" y="374"/>
                </a:cubicBezTo>
                <a:cubicBezTo>
                  <a:pt x="1105" y="372"/>
                  <a:pt x="1097" y="365"/>
                  <a:pt x="1103" y="362"/>
                </a:cubicBezTo>
                <a:cubicBezTo>
                  <a:pt x="1095" y="362"/>
                  <a:pt x="1087" y="368"/>
                  <a:pt x="1082" y="362"/>
                </a:cubicBezTo>
                <a:cubicBezTo>
                  <a:pt x="1082" y="363"/>
                  <a:pt x="1083" y="364"/>
                  <a:pt x="1082" y="364"/>
                </a:cubicBezTo>
                <a:cubicBezTo>
                  <a:pt x="1080" y="364"/>
                  <a:pt x="1080" y="365"/>
                  <a:pt x="1078" y="365"/>
                </a:cubicBezTo>
                <a:cubicBezTo>
                  <a:pt x="1077" y="363"/>
                  <a:pt x="1079" y="362"/>
                  <a:pt x="1079" y="359"/>
                </a:cubicBezTo>
                <a:cubicBezTo>
                  <a:pt x="1075" y="356"/>
                  <a:pt x="1073" y="357"/>
                  <a:pt x="1069" y="357"/>
                </a:cubicBezTo>
                <a:cubicBezTo>
                  <a:pt x="1072" y="355"/>
                  <a:pt x="1075" y="355"/>
                  <a:pt x="1073" y="352"/>
                </a:cubicBezTo>
                <a:cubicBezTo>
                  <a:pt x="1077" y="351"/>
                  <a:pt x="1079" y="347"/>
                  <a:pt x="1084" y="347"/>
                </a:cubicBezTo>
                <a:cubicBezTo>
                  <a:pt x="1082" y="342"/>
                  <a:pt x="1080" y="341"/>
                  <a:pt x="1081" y="335"/>
                </a:cubicBezTo>
                <a:cubicBezTo>
                  <a:pt x="1074" y="332"/>
                  <a:pt x="1072" y="337"/>
                  <a:pt x="1067" y="335"/>
                </a:cubicBezTo>
                <a:cubicBezTo>
                  <a:pt x="1071" y="333"/>
                  <a:pt x="1071" y="332"/>
                  <a:pt x="1072" y="329"/>
                </a:cubicBezTo>
                <a:cubicBezTo>
                  <a:pt x="1076" y="328"/>
                  <a:pt x="1078" y="332"/>
                  <a:pt x="1081" y="328"/>
                </a:cubicBezTo>
                <a:cubicBezTo>
                  <a:pt x="1081" y="331"/>
                  <a:pt x="1085" y="328"/>
                  <a:pt x="1086" y="331"/>
                </a:cubicBezTo>
                <a:cubicBezTo>
                  <a:pt x="1084" y="334"/>
                  <a:pt x="1090" y="336"/>
                  <a:pt x="1087" y="341"/>
                </a:cubicBezTo>
                <a:cubicBezTo>
                  <a:pt x="1090" y="341"/>
                  <a:pt x="1089" y="344"/>
                  <a:pt x="1092" y="343"/>
                </a:cubicBezTo>
                <a:cubicBezTo>
                  <a:pt x="1095" y="340"/>
                  <a:pt x="1095" y="338"/>
                  <a:pt x="1097" y="336"/>
                </a:cubicBezTo>
                <a:cubicBezTo>
                  <a:pt x="1095" y="333"/>
                  <a:pt x="1090" y="333"/>
                  <a:pt x="1087" y="331"/>
                </a:cubicBezTo>
                <a:cubicBezTo>
                  <a:pt x="1089" y="325"/>
                  <a:pt x="1097" y="325"/>
                  <a:pt x="1102" y="329"/>
                </a:cubicBezTo>
                <a:cubicBezTo>
                  <a:pt x="1102" y="335"/>
                  <a:pt x="1104" y="333"/>
                  <a:pt x="1104" y="339"/>
                </a:cubicBezTo>
                <a:cubicBezTo>
                  <a:pt x="1102" y="341"/>
                  <a:pt x="1098" y="340"/>
                  <a:pt x="1098" y="343"/>
                </a:cubicBezTo>
                <a:cubicBezTo>
                  <a:pt x="1099" y="344"/>
                  <a:pt x="1101" y="344"/>
                  <a:pt x="1102" y="345"/>
                </a:cubicBezTo>
                <a:cubicBezTo>
                  <a:pt x="1098" y="352"/>
                  <a:pt x="1086" y="347"/>
                  <a:pt x="1081" y="351"/>
                </a:cubicBezTo>
                <a:cubicBezTo>
                  <a:pt x="1081" y="354"/>
                  <a:pt x="1081" y="354"/>
                  <a:pt x="1081" y="356"/>
                </a:cubicBezTo>
                <a:cubicBezTo>
                  <a:pt x="1085" y="355"/>
                  <a:pt x="1084" y="360"/>
                  <a:pt x="1086" y="361"/>
                </a:cubicBezTo>
                <a:cubicBezTo>
                  <a:pt x="1089" y="359"/>
                  <a:pt x="1088" y="358"/>
                  <a:pt x="1087" y="356"/>
                </a:cubicBezTo>
                <a:cubicBezTo>
                  <a:pt x="1091" y="357"/>
                  <a:pt x="1088" y="352"/>
                  <a:pt x="1089" y="352"/>
                </a:cubicBezTo>
                <a:cubicBezTo>
                  <a:pt x="1093" y="352"/>
                  <a:pt x="1093" y="350"/>
                  <a:pt x="1096" y="350"/>
                </a:cubicBezTo>
                <a:cubicBezTo>
                  <a:pt x="1098" y="351"/>
                  <a:pt x="1098" y="354"/>
                  <a:pt x="1102" y="353"/>
                </a:cubicBezTo>
                <a:cubicBezTo>
                  <a:pt x="1102" y="349"/>
                  <a:pt x="1104" y="349"/>
                  <a:pt x="1106" y="348"/>
                </a:cubicBezTo>
                <a:cubicBezTo>
                  <a:pt x="1107" y="349"/>
                  <a:pt x="1109" y="352"/>
                  <a:pt x="1109" y="350"/>
                </a:cubicBezTo>
                <a:cubicBezTo>
                  <a:pt x="1109" y="348"/>
                  <a:pt x="1108" y="344"/>
                  <a:pt x="1107" y="340"/>
                </a:cubicBezTo>
                <a:cubicBezTo>
                  <a:pt x="1111" y="341"/>
                  <a:pt x="1110" y="336"/>
                  <a:pt x="1113" y="335"/>
                </a:cubicBezTo>
                <a:cubicBezTo>
                  <a:pt x="1117" y="334"/>
                  <a:pt x="1118" y="337"/>
                  <a:pt x="1124" y="337"/>
                </a:cubicBezTo>
                <a:cubicBezTo>
                  <a:pt x="1121" y="340"/>
                  <a:pt x="1122" y="341"/>
                  <a:pt x="1125" y="342"/>
                </a:cubicBezTo>
                <a:cubicBezTo>
                  <a:pt x="1124" y="343"/>
                  <a:pt x="1122" y="347"/>
                  <a:pt x="1120" y="345"/>
                </a:cubicBezTo>
                <a:cubicBezTo>
                  <a:pt x="1119" y="349"/>
                  <a:pt x="1128" y="345"/>
                  <a:pt x="1128" y="348"/>
                </a:cubicBezTo>
                <a:cubicBezTo>
                  <a:pt x="1125" y="348"/>
                  <a:pt x="1122" y="348"/>
                  <a:pt x="1121" y="350"/>
                </a:cubicBezTo>
                <a:cubicBezTo>
                  <a:pt x="1125" y="350"/>
                  <a:pt x="1126" y="348"/>
                  <a:pt x="1130" y="349"/>
                </a:cubicBezTo>
                <a:cubicBezTo>
                  <a:pt x="1127" y="353"/>
                  <a:pt x="1133" y="350"/>
                  <a:pt x="1132" y="354"/>
                </a:cubicBezTo>
                <a:cubicBezTo>
                  <a:pt x="1130" y="355"/>
                  <a:pt x="1126" y="355"/>
                  <a:pt x="1123" y="356"/>
                </a:cubicBezTo>
                <a:cubicBezTo>
                  <a:pt x="1123" y="354"/>
                  <a:pt x="1125" y="353"/>
                  <a:pt x="1122" y="352"/>
                </a:cubicBezTo>
                <a:cubicBezTo>
                  <a:pt x="1120" y="357"/>
                  <a:pt x="1114" y="357"/>
                  <a:pt x="1111" y="360"/>
                </a:cubicBezTo>
                <a:cubicBezTo>
                  <a:pt x="1111" y="364"/>
                  <a:pt x="1110" y="364"/>
                  <a:pt x="1111" y="366"/>
                </a:cubicBezTo>
                <a:cubicBezTo>
                  <a:pt x="1110" y="367"/>
                  <a:pt x="1108" y="366"/>
                  <a:pt x="1108" y="367"/>
                </a:cubicBezTo>
                <a:cubicBezTo>
                  <a:pt x="1109" y="370"/>
                  <a:pt x="1113" y="370"/>
                  <a:pt x="1113" y="373"/>
                </a:cubicBezTo>
                <a:cubicBezTo>
                  <a:pt x="1112" y="374"/>
                  <a:pt x="1109" y="374"/>
                  <a:pt x="1109" y="377"/>
                </a:cubicBezTo>
                <a:cubicBezTo>
                  <a:pt x="1111" y="378"/>
                  <a:pt x="1112" y="380"/>
                  <a:pt x="1115" y="379"/>
                </a:cubicBezTo>
                <a:cubicBezTo>
                  <a:pt x="1116" y="375"/>
                  <a:pt x="1116" y="372"/>
                  <a:pt x="1113" y="369"/>
                </a:cubicBezTo>
                <a:cubicBezTo>
                  <a:pt x="1114" y="368"/>
                  <a:pt x="1118" y="369"/>
                  <a:pt x="1118" y="367"/>
                </a:cubicBezTo>
                <a:cubicBezTo>
                  <a:pt x="1117" y="366"/>
                  <a:pt x="1115" y="365"/>
                  <a:pt x="1116" y="363"/>
                </a:cubicBezTo>
                <a:cubicBezTo>
                  <a:pt x="1119" y="367"/>
                  <a:pt x="1117" y="358"/>
                  <a:pt x="1122" y="360"/>
                </a:cubicBezTo>
                <a:cubicBezTo>
                  <a:pt x="1123" y="365"/>
                  <a:pt x="1118" y="363"/>
                  <a:pt x="1119" y="368"/>
                </a:cubicBezTo>
                <a:cubicBezTo>
                  <a:pt x="1125" y="370"/>
                  <a:pt x="1129" y="365"/>
                  <a:pt x="1135" y="364"/>
                </a:cubicBezTo>
                <a:cubicBezTo>
                  <a:pt x="1135" y="364"/>
                  <a:pt x="1136" y="365"/>
                  <a:pt x="1138" y="365"/>
                </a:cubicBezTo>
                <a:cubicBezTo>
                  <a:pt x="1151" y="365"/>
                  <a:pt x="1150" y="355"/>
                  <a:pt x="1158" y="354"/>
                </a:cubicBezTo>
                <a:cubicBezTo>
                  <a:pt x="1159" y="354"/>
                  <a:pt x="1159" y="356"/>
                  <a:pt x="1161" y="355"/>
                </a:cubicBezTo>
                <a:cubicBezTo>
                  <a:pt x="1161" y="352"/>
                  <a:pt x="1165" y="352"/>
                  <a:pt x="1165" y="348"/>
                </a:cubicBezTo>
                <a:cubicBezTo>
                  <a:pt x="1160" y="348"/>
                  <a:pt x="1156" y="350"/>
                  <a:pt x="1151" y="349"/>
                </a:cubicBezTo>
                <a:cubicBezTo>
                  <a:pt x="1152" y="348"/>
                  <a:pt x="1152" y="346"/>
                  <a:pt x="1154" y="345"/>
                </a:cubicBezTo>
                <a:cubicBezTo>
                  <a:pt x="1152" y="345"/>
                  <a:pt x="1150" y="345"/>
                  <a:pt x="1150" y="344"/>
                </a:cubicBezTo>
                <a:cubicBezTo>
                  <a:pt x="1150" y="342"/>
                  <a:pt x="1155" y="345"/>
                  <a:pt x="1154" y="342"/>
                </a:cubicBezTo>
                <a:cubicBezTo>
                  <a:pt x="1150" y="337"/>
                  <a:pt x="1146" y="339"/>
                  <a:pt x="1143" y="337"/>
                </a:cubicBezTo>
                <a:cubicBezTo>
                  <a:pt x="1146" y="336"/>
                  <a:pt x="1147" y="334"/>
                  <a:pt x="1149" y="331"/>
                </a:cubicBezTo>
                <a:cubicBezTo>
                  <a:pt x="1150" y="332"/>
                  <a:pt x="1151" y="336"/>
                  <a:pt x="1152" y="333"/>
                </a:cubicBezTo>
                <a:cubicBezTo>
                  <a:pt x="1150" y="332"/>
                  <a:pt x="1156" y="331"/>
                  <a:pt x="1156" y="329"/>
                </a:cubicBezTo>
                <a:cubicBezTo>
                  <a:pt x="1153" y="327"/>
                  <a:pt x="1156" y="326"/>
                  <a:pt x="1156" y="322"/>
                </a:cubicBezTo>
                <a:cubicBezTo>
                  <a:pt x="1146" y="322"/>
                  <a:pt x="1134" y="326"/>
                  <a:pt x="1125" y="326"/>
                </a:cubicBezTo>
                <a:cubicBezTo>
                  <a:pt x="1127" y="325"/>
                  <a:pt x="1127" y="324"/>
                  <a:pt x="1128" y="323"/>
                </a:cubicBezTo>
                <a:cubicBezTo>
                  <a:pt x="1120" y="323"/>
                  <a:pt x="1113" y="332"/>
                  <a:pt x="1106" y="327"/>
                </a:cubicBezTo>
                <a:cubicBezTo>
                  <a:pt x="1111" y="323"/>
                  <a:pt x="1113" y="321"/>
                  <a:pt x="1117" y="320"/>
                </a:cubicBezTo>
                <a:cubicBezTo>
                  <a:pt x="1115" y="320"/>
                  <a:pt x="1115" y="317"/>
                  <a:pt x="1115" y="315"/>
                </a:cubicBezTo>
                <a:cubicBezTo>
                  <a:pt x="1118" y="311"/>
                  <a:pt x="1120" y="311"/>
                  <a:pt x="1117" y="306"/>
                </a:cubicBezTo>
                <a:cubicBezTo>
                  <a:pt x="1113" y="308"/>
                  <a:pt x="1113" y="304"/>
                  <a:pt x="1109" y="306"/>
                </a:cubicBezTo>
                <a:cubicBezTo>
                  <a:pt x="1108" y="301"/>
                  <a:pt x="1113" y="300"/>
                  <a:pt x="1110" y="296"/>
                </a:cubicBezTo>
                <a:cubicBezTo>
                  <a:pt x="1112" y="295"/>
                  <a:pt x="1113" y="298"/>
                  <a:pt x="1114" y="296"/>
                </a:cubicBezTo>
                <a:cubicBezTo>
                  <a:pt x="1113" y="292"/>
                  <a:pt x="1105" y="294"/>
                  <a:pt x="1104" y="290"/>
                </a:cubicBezTo>
                <a:cubicBezTo>
                  <a:pt x="1105" y="288"/>
                  <a:pt x="1106" y="289"/>
                  <a:pt x="1105" y="286"/>
                </a:cubicBezTo>
                <a:cubicBezTo>
                  <a:pt x="1103" y="285"/>
                  <a:pt x="1097" y="282"/>
                  <a:pt x="1095" y="285"/>
                </a:cubicBezTo>
                <a:cubicBezTo>
                  <a:pt x="1098" y="286"/>
                  <a:pt x="1102" y="285"/>
                  <a:pt x="1102" y="287"/>
                </a:cubicBezTo>
                <a:cubicBezTo>
                  <a:pt x="1101" y="289"/>
                  <a:pt x="1101" y="293"/>
                  <a:pt x="1103" y="294"/>
                </a:cubicBezTo>
                <a:cubicBezTo>
                  <a:pt x="1095" y="296"/>
                  <a:pt x="1087" y="299"/>
                  <a:pt x="1084" y="306"/>
                </a:cubicBezTo>
                <a:cubicBezTo>
                  <a:pt x="1073" y="306"/>
                  <a:pt x="1073" y="306"/>
                  <a:pt x="1073" y="306"/>
                </a:cubicBezTo>
                <a:cubicBezTo>
                  <a:pt x="1073" y="306"/>
                  <a:pt x="1073" y="308"/>
                  <a:pt x="1072" y="308"/>
                </a:cubicBezTo>
                <a:cubicBezTo>
                  <a:pt x="1070" y="311"/>
                  <a:pt x="1076" y="308"/>
                  <a:pt x="1074" y="311"/>
                </a:cubicBezTo>
                <a:cubicBezTo>
                  <a:pt x="1073" y="311"/>
                  <a:pt x="1073" y="310"/>
                  <a:pt x="1072" y="310"/>
                </a:cubicBezTo>
                <a:cubicBezTo>
                  <a:pt x="1069" y="319"/>
                  <a:pt x="1058" y="317"/>
                  <a:pt x="1051" y="315"/>
                </a:cubicBezTo>
                <a:cubicBezTo>
                  <a:pt x="1051" y="313"/>
                  <a:pt x="1053" y="313"/>
                  <a:pt x="1053" y="310"/>
                </a:cubicBezTo>
                <a:cubicBezTo>
                  <a:pt x="1049" y="310"/>
                  <a:pt x="1052" y="308"/>
                  <a:pt x="1049" y="307"/>
                </a:cubicBezTo>
                <a:cubicBezTo>
                  <a:pt x="1052" y="304"/>
                  <a:pt x="1052" y="301"/>
                  <a:pt x="1057" y="301"/>
                </a:cubicBezTo>
                <a:cubicBezTo>
                  <a:pt x="1058" y="298"/>
                  <a:pt x="1057" y="297"/>
                  <a:pt x="1056" y="295"/>
                </a:cubicBezTo>
                <a:cubicBezTo>
                  <a:pt x="1058" y="294"/>
                  <a:pt x="1063" y="292"/>
                  <a:pt x="1066" y="294"/>
                </a:cubicBezTo>
                <a:cubicBezTo>
                  <a:pt x="1065" y="291"/>
                  <a:pt x="1065" y="292"/>
                  <a:pt x="1068" y="290"/>
                </a:cubicBezTo>
                <a:cubicBezTo>
                  <a:pt x="1063" y="290"/>
                  <a:pt x="1056" y="289"/>
                  <a:pt x="1057" y="286"/>
                </a:cubicBezTo>
                <a:cubicBezTo>
                  <a:pt x="1054" y="285"/>
                  <a:pt x="1052" y="288"/>
                  <a:pt x="1051" y="285"/>
                </a:cubicBezTo>
                <a:cubicBezTo>
                  <a:pt x="1056" y="285"/>
                  <a:pt x="1061" y="284"/>
                  <a:pt x="1070" y="283"/>
                </a:cubicBezTo>
                <a:cubicBezTo>
                  <a:pt x="1061" y="275"/>
                  <a:pt x="1047" y="283"/>
                  <a:pt x="1039" y="283"/>
                </a:cubicBezTo>
                <a:cubicBezTo>
                  <a:pt x="1043" y="279"/>
                  <a:pt x="1050" y="278"/>
                  <a:pt x="1057" y="278"/>
                </a:cubicBezTo>
                <a:cubicBezTo>
                  <a:pt x="1059" y="277"/>
                  <a:pt x="1056" y="276"/>
                  <a:pt x="1059" y="275"/>
                </a:cubicBezTo>
                <a:cubicBezTo>
                  <a:pt x="1061" y="276"/>
                  <a:pt x="1061" y="274"/>
                  <a:pt x="1063" y="274"/>
                </a:cubicBezTo>
                <a:cubicBezTo>
                  <a:pt x="1066" y="275"/>
                  <a:pt x="1065" y="278"/>
                  <a:pt x="1069" y="278"/>
                </a:cubicBezTo>
                <a:cubicBezTo>
                  <a:pt x="1068" y="273"/>
                  <a:pt x="1075" y="279"/>
                  <a:pt x="1075" y="273"/>
                </a:cubicBezTo>
                <a:cubicBezTo>
                  <a:pt x="1070" y="271"/>
                  <a:pt x="1061" y="270"/>
                  <a:pt x="1058" y="271"/>
                </a:cubicBezTo>
                <a:cubicBezTo>
                  <a:pt x="1058" y="270"/>
                  <a:pt x="1060" y="271"/>
                  <a:pt x="1060" y="269"/>
                </a:cubicBezTo>
                <a:cubicBezTo>
                  <a:pt x="1060" y="267"/>
                  <a:pt x="1057" y="268"/>
                  <a:pt x="1058" y="265"/>
                </a:cubicBezTo>
                <a:cubicBezTo>
                  <a:pt x="1052" y="267"/>
                  <a:pt x="1046" y="265"/>
                  <a:pt x="1043" y="262"/>
                </a:cubicBezTo>
                <a:cubicBezTo>
                  <a:pt x="1043" y="264"/>
                  <a:pt x="1044" y="264"/>
                  <a:pt x="1044" y="266"/>
                </a:cubicBezTo>
                <a:cubicBezTo>
                  <a:pt x="1037" y="268"/>
                  <a:pt x="1028" y="277"/>
                  <a:pt x="1017" y="275"/>
                </a:cubicBezTo>
                <a:cubicBezTo>
                  <a:pt x="1015" y="279"/>
                  <a:pt x="1007" y="276"/>
                  <a:pt x="1004" y="279"/>
                </a:cubicBezTo>
                <a:cubicBezTo>
                  <a:pt x="1010" y="288"/>
                  <a:pt x="1021" y="278"/>
                  <a:pt x="1029" y="285"/>
                </a:cubicBezTo>
                <a:cubicBezTo>
                  <a:pt x="1028" y="285"/>
                  <a:pt x="1028" y="286"/>
                  <a:pt x="1027" y="287"/>
                </a:cubicBezTo>
                <a:cubicBezTo>
                  <a:pt x="1032" y="287"/>
                  <a:pt x="1038" y="283"/>
                  <a:pt x="1041" y="288"/>
                </a:cubicBezTo>
                <a:cubicBezTo>
                  <a:pt x="1042" y="286"/>
                  <a:pt x="1044" y="285"/>
                  <a:pt x="1046" y="286"/>
                </a:cubicBezTo>
                <a:cubicBezTo>
                  <a:pt x="1046" y="286"/>
                  <a:pt x="1047" y="287"/>
                  <a:pt x="1047" y="287"/>
                </a:cubicBezTo>
                <a:cubicBezTo>
                  <a:pt x="1047" y="290"/>
                  <a:pt x="1043" y="289"/>
                  <a:pt x="1040" y="289"/>
                </a:cubicBezTo>
                <a:cubicBezTo>
                  <a:pt x="1039" y="291"/>
                  <a:pt x="1040" y="291"/>
                  <a:pt x="1039" y="292"/>
                </a:cubicBezTo>
                <a:cubicBezTo>
                  <a:pt x="1033" y="293"/>
                  <a:pt x="1028" y="293"/>
                  <a:pt x="1022" y="292"/>
                </a:cubicBezTo>
                <a:cubicBezTo>
                  <a:pt x="1022" y="290"/>
                  <a:pt x="1026" y="290"/>
                  <a:pt x="1024" y="288"/>
                </a:cubicBezTo>
                <a:cubicBezTo>
                  <a:pt x="1020" y="287"/>
                  <a:pt x="1020" y="290"/>
                  <a:pt x="1018" y="289"/>
                </a:cubicBezTo>
                <a:cubicBezTo>
                  <a:pt x="1002" y="281"/>
                  <a:pt x="987" y="292"/>
                  <a:pt x="972" y="290"/>
                </a:cubicBezTo>
                <a:cubicBezTo>
                  <a:pt x="973" y="286"/>
                  <a:pt x="975" y="289"/>
                  <a:pt x="974" y="284"/>
                </a:cubicBezTo>
                <a:cubicBezTo>
                  <a:pt x="983" y="283"/>
                  <a:pt x="987" y="287"/>
                  <a:pt x="990" y="279"/>
                </a:cubicBezTo>
                <a:cubicBezTo>
                  <a:pt x="986" y="280"/>
                  <a:pt x="985" y="277"/>
                  <a:pt x="985" y="274"/>
                </a:cubicBezTo>
                <a:cubicBezTo>
                  <a:pt x="986" y="273"/>
                  <a:pt x="989" y="274"/>
                  <a:pt x="989" y="271"/>
                </a:cubicBezTo>
                <a:cubicBezTo>
                  <a:pt x="985" y="270"/>
                  <a:pt x="984" y="274"/>
                  <a:pt x="981" y="275"/>
                </a:cubicBezTo>
                <a:cubicBezTo>
                  <a:pt x="980" y="276"/>
                  <a:pt x="974" y="276"/>
                  <a:pt x="973" y="276"/>
                </a:cubicBezTo>
                <a:cubicBezTo>
                  <a:pt x="973" y="276"/>
                  <a:pt x="973" y="273"/>
                  <a:pt x="973" y="273"/>
                </a:cubicBezTo>
                <a:cubicBezTo>
                  <a:pt x="966" y="270"/>
                  <a:pt x="957" y="272"/>
                  <a:pt x="950" y="268"/>
                </a:cubicBezTo>
                <a:cubicBezTo>
                  <a:pt x="951" y="265"/>
                  <a:pt x="955" y="267"/>
                  <a:pt x="956" y="264"/>
                </a:cubicBezTo>
                <a:cubicBezTo>
                  <a:pt x="953" y="265"/>
                  <a:pt x="951" y="262"/>
                  <a:pt x="949" y="264"/>
                </a:cubicBezTo>
                <a:cubicBezTo>
                  <a:pt x="948" y="260"/>
                  <a:pt x="946" y="258"/>
                  <a:pt x="942" y="257"/>
                </a:cubicBezTo>
                <a:cubicBezTo>
                  <a:pt x="944" y="249"/>
                  <a:pt x="951" y="242"/>
                  <a:pt x="960" y="240"/>
                </a:cubicBezTo>
                <a:cubicBezTo>
                  <a:pt x="957" y="238"/>
                  <a:pt x="950" y="241"/>
                  <a:pt x="948" y="237"/>
                </a:cubicBezTo>
                <a:cubicBezTo>
                  <a:pt x="953" y="237"/>
                  <a:pt x="953" y="236"/>
                  <a:pt x="955" y="236"/>
                </a:cubicBezTo>
                <a:cubicBezTo>
                  <a:pt x="951" y="235"/>
                  <a:pt x="948" y="233"/>
                  <a:pt x="943" y="235"/>
                </a:cubicBezTo>
                <a:cubicBezTo>
                  <a:pt x="942" y="233"/>
                  <a:pt x="942" y="232"/>
                  <a:pt x="942" y="228"/>
                </a:cubicBezTo>
                <a:cubicBezTo>
                  <a:pt x="947" y="229"/>
                  <a:pt x="946" y="226"/>
                  <a:pt x="947" y="224"/>
                </a:cubicBezTo>
                <a:cubicBezTo>
                  <a:pt x="951" y="223"/>
                  <a:pt x="956" y="225"/>
                  <a:pt x="958" y="222"/>
                </a:cubicBezTo>
                <a:cubicBezTo>
                  <a:pt x="953" y="222"/>
                  <a:pt x="949" y="222"/>
                  <a:pt x="948" y="219"/>
                </a:cubicBezTo>
                <a:cubicBezTo>
                  <a:pt x="953" y="220"/>
                  <a:pt x="954" y="217"/>
                  <a:pt x="957" y="215"/>
                </a:cubicBezTo>
                <a:cubicBezTo>
                  <a:pt x="955" y="214"/>
                  <a:pt x="952" y="215"/>
                  <a:pt x="952" y="213"/>
                </a:cubicBezTo>
                <a:cubicBezTo>
                  <a:pt x="967" y="211"/>
                  <a:pt x="978" y="218"/>
                  <a:pt x="991" y="213"/>
                </a:cubicBezTo>
                <a:cubicBezTo>
                  <a:pt x="995" y="219"/>
                  <a:pt x="1005" y="212"/>
                  <a:pt x="1012" y="216"/>
                </a:cubicBezTo>
                <a:cubicBezTo>
                  <a:pt x="1012" y="218"/>
                  <a:pt x="1008" y="215"/>
                  <a:pt x="1008" y="217"/>
                </a:cubicBezTo>
                <a:cubicBezTo>
                  <a:pt x="1014" y="219"/>
                  <a:pt x="1022" y="217"/>
                  <a:pt x="1025" y="215"/>
                </a:cubicBezTo>
                <a:cubicBezTo>
                  <a:pt x="1016" y="214"/>
                  <a:pt x="1015" y="210"/>
                  <a:pt x="1010" y="209"/>
                </a:cubicBezTo>
                <a:cubicBezTo>
                  <a:pt x="1001" y="207"/>
                  <a:pt x="990" y="208"/>
                  <a:pt x="980" y="207"/>
                </a:cubicBezTo>
                <a:cubicBezTo>
                  <a:pt x="980" y="203"/>
                  <a:pt x="973" y="206"/>
                  <a:pt x="975" y="201"/>
                </a:cubicBezTo>
                <a:cubicBezTo>
                  <a:pt x="966" y="199"/>
                  <a:pt x="954" y="198"/>
                  <a:pt x="948" y="195"/>
                </a:cubicBezTo>
                <a:cubicBezTo>
                  <a:pt x="949" y="193"/>
                  <a:pt x="952" y="192"/>
                  <a:pt x="955" y="193"/>
                </a:cubicBezTo>
                <a:cubicBezTo>
                  <a:pt x="955" y="191"/>
                  <a:pt x="954" y="191"/>
                  <a:pt x="954" y="189"/>
                </a:cubicBezTo>
                <a:cubicBezTo>
                  <a:pt x="957" y="187"/>
                  <a:pt x="968" y="186"/>
                  <a:pt x="964" y="191"/>
                </a:cubicBezTo>
                <a:cubicBezTo>
                  <a:pt x="971" y="191"/>
                  <a:pt x="979" y="192"/>
                  <a:pt x="985" y="194"/>
                </a:cubicBezTo>
                <a:cubicBezTo>
                  <a:pt x="985" y="197"/>
                  <a:pt x="984" y="199"/>
                  <a:pt x="981" y="200"/>
                </a:cubicBezTo>
                <a:cubicBezTo>
                  <a:pt x="986" y="200"/>
                  <a:pt x="982" y="202"/>
                  <a:pt x="984" y="204"/>
                </a:cubicBezTo>
                <a:cubicBezTo>
                  <a:pt x="991" y="204"/>
                  <a:pt x="1000" y="206"/>
                  <a:pt x="1005" y="204"/>
                </a:cubicBezTo>
                <a:cubicBezTo>
                  <a:pt x="1001" y="202"/>
                  <a:pt x="997" y="201"/>
                  <a:pt x="996" y="197"/>
                </a:cubicBezTo>
                <a:cubicBezTo>
                  <a:pt x="998" y="197"/>
                  <a:pt x="999" y="196"/>
                  <a:pt x="999" y="194"/>
                </a:cubicBezTo>
                <a:cubicBezTo>
                  <a:pt x="993" y="193"/>
                  <a:pt x="987" y="192"/>
                  <a:pt x="983" y="189"/>
                </a:cubicBezTo>
                <a:cubicBezTo>
                  <a:pt x="985" y="189"/>
                  <a:pt x="987" y="189"/>
                  <a:pt x="988" y="188"/>
                </a:cubicBezTo>
                <a:cubicBezTo>
                  <a:pt x="985" y="188"/>
                  <a:pt x="985" y="186"/>
                  <a:pt x="986" y="184"/>
                </a:cubicBezTo>
                <a:cubicBezTo>
                  <a:pt x="984" y="184"/>
                  <a:pt x="979" y="186"/>
                  <a:pt x="978" y="184"/>
                </a:cubicBezTo>
                <a:cubicBezTo>
                  <a:pt x="979" y="184"/>
                  <a:pt x="980" y="184"/>
                  <a:pt x="981" y="183"/>
                </a:cubicBezTo>
                <a:cubicBezTo>
                  <a:pt x="979" y="179"/>
                  <a:pt x="972" y="181"/>
                  <a:pt x="969" y="182"/>
                </a:cubicBezTo>
                <a:cubicBezTo>
                  <a:pt x="970" y="183"/>
                  <a:pt x="975" y="181"/>
                  <a:pt x="975" y="184"/>
                </a:cubicBezTo>
                <a:cubicBezTo>
                  <a:pt x="972" y="184"/>
                  <a:pt x="970" y="185"/>
                  <a:pt x="968" y="186"/>
                </a:cubicBezTo>
                <a:cubicBezTo>
                  <a:pt x="965" y="185"/>
                  <a:pt x="966" y="182"/>
                  <a:pt x="964" y="181"/>
                </a:cubicBezTo>
                <a:cubicBezTo>
                  <a:pt x="963" y="183"/>
                  <a:pt x="959" y="183"/>
                  <a:pt x="957" y="184"/>
                </a:cubicBezTo>
                <a:cubicBezTo>
                  <a:pt x="956" y="184"/>
                  <a:pt x="955" y="183"/>
                  <a:pt x="955" y="182"/>
                </a:cubicBezTo>
                <a:cubicBezTo>
                  <a:pt x="956" y="180"/>
                  <a:pt x="957" y="178"/>
                  <a:pt x="956" y="176"/>
                </a:cubicBezTo>
                <a:cubicBezTo>
                  <a:pt x="962" y="174"/>
                  <a:pt x="966" y="172"/>
                  <a:pt x="973" y="172"/>
                </a:cubicBezTo>
                <a:cubicBezTo>
                  <a:pt x="971" y="166"/>
                  <a:pt x="957" y="172"/>
                  <a:pt x="955" y="165"/>
                </a:cubicBezTo>
                <a:cubicBezTo>
                  <a:pt x="953" y="166"/>
                  <a:pt x="949" y="167"/>
                  <a:pt x="949" y="164"/>
                </a:cubicBezTo>
                <a:cubicBezTo>
                  <a:pt x="955" y="162"/>
                  <a:pt x="955" y="154"/>
                  <a:pt x="963" y="155"/>
                </a:cubicBezTo>
                <a:cubicBezTo>
                  <a:pt x="963" y="150"/>
                  <a:pt x="959" y="149"/>
                  <a:pt x="964" y="144"/>
                </a:cubicBezTo>
                <a:cubicBezTo>
                  <a:pt x="960" y="140"/>
                  <a:pt x="953" y="142"/>
                  <a:pt x="951" y="138"/>
                </a:cubicBezTo>
                <a:cubicBezTo>
                  <a:pt x="964" y="138"/>
                  <a:pt x="974" y="134"/>
                  <a:pt x="986" y="134"/>
                </a:cubicBezTo>
                <a:cubicBezTo>
                  <a:pt x="984" y="134"/>
                  <a:pt x="986" y="131"/>
                  <a:pt x="987" y="131"/>
                </a:cubicBezTo>
                <a:cubicBezTo>
                  <a:pt x="1003" y="133"/>
                  <a:pt x="1017" y="136"/>
                  <a:pt x="1030" y="135"/>
                </a:cubicBezTo>
                <a:cubicBezTo>
                  <a:pt x="1019" y="131"/>
                  <a:pt x="995" y="131"/>
                  <a:pt x="982" y="128"/>
                </a:cubicBezTo>
                <a:cubicBezTo>
                  <a:pt x="980" y="131"/>
                  <a:pt x="980" y="130"/>
                  <a:pt x="979" y="128"/>
                </a:cubicBezTo>
                <a:cubicBezTo>
                  <a:pt x="978" y="132"/>
                  <a:pt x="977" y="129"/>
                  <a:pt x="979" y="133"/>
                </a:cubicBezTo>
                <a:cubicBezTo>
                  <a:pt x="975" y="133"/>
                  <a:pt x="971" y="130"/>
                  <a:pt x="972" y="128"/>
                </a:cubicBezTo>
                <a:cubicBezTo>
                  <a:pt x="966" y="127"/>
                  <a:pt x="959" y="127"/>
                  <a:pt x="953" y="123"/>
                </a:cubicBezTo>
                <a:cubicBezTo>
                  <a:pt x="953" y="120"/>
                  <a:pt x="956" y="121"/>
                  <a:pt x="955" y="119"/>
                </a:cubicBezTo>
                <a:cubicBezTo>
                  <a:pt x="948" y="117"/>
                  <a:pt x="948" y="120"/>
                  <a:pt x="945" y="122"/>
                </a:cubicBezTo>
                <a:cubicBezTo>
                  <a:pt x="942" y="117"/>
                  <a:pt x="939" y="116"/>
                  <a:pt x="935" y="120"/>
                </a:cubicBezTo>
                <a:cubicBezTo>
                  <a:pt x="936" y="120"/>
                  <a:pt x="937" y="121"/>
                  <a:pt x="938" y="122"/>
                </a:cubicBezTo>
                <a:cubicBezTo>
                  <a:pt x="935" y="121"/>
                  <a:pt x="935" y="123"/>
                  <a:pt x="933" y="123"/>
                </a:cubicBezTo>
                <a:cubicBezTo>
                  <a:pt x="929" y="120"/>
                  <a:pt x="928" y="116"/>
                  <a:pt x="924" y="114"/>
                </a:cubicBezTo>
                <a:cubicBezTo>
                  <a:pt x="932" y="115"/>
                  <a:pt x="937" y="119"/>
                  <a:pt x="941" y="113"/>
                </a:cubicBezTo>
                <a:cubicBezTo>
                  <a:pt x="932" y="106"/>
                  <a:pt x="920" y="116"/>
                  <a:pt x="912" y="110"/>
                </a:cubicBezTo>
                <a:cubicBezTo>
                  <a:pt x="911" y="112"/>
                  <a:pt x="910" y="112"/>
                  <a:pt x="908" y="112"/>
                </a:cubicBezTo>
                <a:cubicBezTo>
                  <a:pt x="908" y="110"/>
                  <a:pt x="905" y="111"/>
                  <a:pt x="906" y="108"/>
                </a:cubicBezTo>
                <a:cubicBezTo>
                  <a:pt x="901" y="111"/>
                  <a:pt x="895" y="110"/>
                  <a:pt x="891" y="111"/>
                </a:cubicBezTo>
                <a:cubicBezTo>
                  <a:pt x="889" y="112"/>
                  <a:pt x="881" y="113"/>
                  <a:pt x="880" y="115"/>
                </a:cubicBezTo>
                <a:cubicBezTo>
                  <a:pt x="883" y="113"/>
                  <a:pt x="887" y="116"/>
                  <a:pt x="887" y="119"/>
                </a:cubicBezTo>
                <a:cubicBezTo>
                  <a:pt x="882" y="120"/>
                  <a:pt x="871" y="117"/>
                  <a:pt x="865" y="124"/>
                </a:cubicBezTo>
                <a:cubicBezTo>
                  <a:pt x="870" y="126"/>
                  <a:pt x="875" y="123"/>
                  <a:pt x="878" y="124"/>
                </a:cubicBezTo>
                <a:cubicBezTo>
                  <a:pt x="875" y="123"/>
                  <a:pt x="879" y="128"/>
                  <a:pt x="876" y="128"/>
                </a:cubicBezTo>
                <a:cubicBezTo>
                  <a:pt x="868" y="125"/>
                  <a:pt x="861" y="128"/>
                  <a:pt x="852" y="129"/>
                </a:cubicBezTo>
                <a:cubicBezTo>
                  <a:pt x="853" y="131"/>
                  <a:pt x="854" y="134"/>
                  <a:pt x="858" y="135"/>
                </a:cubicBezTo>
                <a:cubicBezTo>
                  <a:pt x="852" y="144"/>
                  <a:pt x="836" y="132"/>
                  <a:pt x="828" y="139"/>
                </a:cubicBezTo>
                <a:cubicBezTo>
                  <a:pt x="824" y="136"/>
                  <a:pt x="817" y="142"/>
                  <a:pt x="814" y="135"/>
                </a:cubicBezTo>
                <a:cubicBezTo>
                  <a:pt x="815" y="135"/>
                  <a:pt x="815" y="134"/>
                  <a:pt x="815" y="133"/>
                </a:cubicBezTo>
                <a:cubicBezTo>
                  <a:pt x="817" y="134"/>
                  <a:pt x="818" y="135"/>
                  <a:pt x="821" y="134"/>
                </a:cubicBezTo>
                <a:cubicBezTo>
                  <a:pt x="823" y="133"/>
                  <a:pt x="826" y="134"/>
                  <a:pt x="827" y="132"/>
                </a:cubicBezTo>
                <a:cubicBezTo>
                  <a:pt x="828" y="135"/>
                  <a:pt x="831" y="132"/>
                  <a:pt x="832" y="132"/>
                </a:cubicBezTo>
                <a:cubicBezTo>
                  <a:pt x="833" y="132"/>
                  <a:pt x="835" y="133"/>
                  <a:pt x="836" y="132"/>
                </a:cubicBezTo>
                <a:cubicBezTo>
                  <a:pt x="830" y="131"/>
                  <a:pt x="828" y="133"/>
                  <a:pt x="824" y="130"/>
                </a:cubicBezTo>
                <a:cubicBezTo>
                  <a:pt x="824" y="132"/>
                  <a:pt x="820" y="130"/>
                  <a:pt x="819" y="132"/>
                </a:cubicBezTo>
                <a:cubicBezTo>
                  <a:pt x="818" y="130"/>
                  <a:pt x="820" y="128"/>
                  <a:pt x="818" y="126"/>
                </a:cubicBezTo>
                <a:cubicBezTo>
                  <a:pt x="818" y="129"/>
                  <a:pt x="817" y="129"/>
                  <a:pt x="815" y="129"/>
                </a:cubicBezTo>
                <a:cubicBezTo>
                  <a:pt x="816" y="126"/>
                  <a:pt x="816" y="126"/>
                  <a:pt x="814" y="125"/>
                </a:cubicBezTo>
                <a:cubicBezTo>
                  <a:pt x="813" y="131"/>
                  <a:pt x="810" y="126"/>
                  <a:pt x="808" y="129"/>
                </a:cubicBezTo>
                <a:cubicBezTo>
                  <a:pt x="809" y="130"/>
                  <a:pt x="810" y="131"/>
                  <a:pt x="810" y="132"/>
                </a:cubicBezTo>
                <a:cubicBezTo>
                  <a:pt x="806" y="134"/>
                  <a:pt x="801" y="133"/>
                  <a:pt x="801" y="135"/>
                </a:cubicBezTo>
                <a:cubicBezTo>
                  <a:pt x="797" y="134"/>
                  <a:pt x="795" y="131"/>
                  <a:pt x="792" y="134"/>
                </a:cubicBezTo>
                <a:cubicBezTo>
                  <a:pt x="789" y="128"/>
                  <a:pt x="780" y="131"/>
                  <a:pt x="782" y="125"/>
                </a:cubicBezTo>
                <a:cubicBezTo>
                  <a:pt x="782" y="127"/>
                  <a:pt x="783" y="128"/>
                  <a:pt x="784" y="126"/>
                </a:cubicBezTo>
                <a:cubicBezTo>
                  <a:pt x="783" y="125"/>
                  <a:pt x="782" y="123"/>
                  <a:pt x="783" y="120"/>
                </a:cubicBezTo>
                <a:cubicBezTo>
                  <a:pt x="778" y="121"/>
                  <a:pt x="771" y="121"/>
                  <a:pt x="771" y="118"/>
                </a:cubicBezTo>
                <a:cubicBezTo>
                  <a:pt x="768" y="118"/>
                  <a:pt x="766" y="119"/>
                  <a:pt x="765" y="120"/>
                </a:cubicBezTo>
                <a:cubicBezTo>
                  <a:pt x="769" y="120"/>
                  <a:pt x="769" y="124"/>
                  <a:pt x="769" y="127"/>
                </a:cubicBezTo>
                <a:cubicBezTo>
                  <a:pt x="774" y="124"/>
                  <a:pt x="776" y="130"/>
                  <a:pt x="778" y="125"/>
                </a:cubicBezTo>
                <a:cubicBezTo>
                  <a:pt x="778" y="127"/>
                  <a:pt x="781" y="126"/>
                  <a:pt x="781" y="128"/>
                </a:cubicBezTo>
                <a:cubicBezTo>
                  <a:pt x="779" y="132"/>
                  <a:pt x="775" y="126"/>
                  <a:pt x="774" y="129"/>
                </a:cubicBezTo>
                <a:cubicBezTo>
                  <a:pt x="777" y="135"/>
                  <a:pt x="785" y="136"/>
                  <a:pt x="790" y="140"/>
                </a:cubicBezTo>
                <a:cubicBezTo>
                  <a:pt x="777" y="143"/>
                  <a:pt x="768" y="138"/>
                  <a:pt x="752" y="138"/>
                </a:cubicBezTo>
                <a:cubicBezTo>
                  <a:pt x="753" y="135"/>
                  <a:pt x="751" y="135"/>
                  <a:pt x="753" y="133"/>
                </a:cubicBezTo>
                <a:cubicBezTo>
                  <a:pt x="746" y="134"/>
                  <a:pt x="751" y="133"/>
                  <a:pt x="747" y="131"/>
                </a:cubicBezTo>
                <a:cubicBezTo>
                  <a:pt x="745" y="134"/>
                  <a:pt x="744" y="132"/>
                  <a:pt x="743" y="130"/>
                </a:cubicBezTo>
                <a:cubicBezTo>
                  <a:pt x="738" y="133"/>
                  <a:pt x="735" y="133"/>
                  <a:pt x="730" y="134"/>
                </a:cubicBezTo>
                <a:cubicBezTo>
                  <a:pt x="730" y="133"/>
                  <a:pt x="731" y="132"/>
                  <a:pt x="731" y="132"/>
                </a:cubicBezTo>
                <a:cubicBezTo>
                  <a:pt x="726" y="132"/>
                  <a:pt x="729" y="137"/>
                  <a:pt x="724" y="136"/>
                </a:cubicBezTo>
                <a:cubicBezTo>
                  <a:pt x="724" y="135"/>
                  <a:pt x="726" y="135"/>
                  <a:pt x="726" y="134"/>
                </a:cubicBezTo>
                <a:cubicBezTo>
                  <a:pt x="716" y="133"/>
                  <a:pt x="710" y="132"/>
                  <a:pt x="703" y="134"/>
                </a:cubicBezTo>
                <a:cubicBezTo>
                  <a:pt x="702" y="129"/>
                  <a:pt x="702" y="133"/>
                  <a:pt x="701" y="134"/>
                </a:cubicBezTo>
                <a:cubicBezTo>
                  <a:pt x="699" y="134"/>
                  <a:pt x="697" y="133"/>
                  <a:pt x="697" y="131"/>
                </a:cubicBezTo>
                <a:cubicBezTo>
                  <a:pt x="698" y="134"/>
                  <a:pt x="697" y="134"/>
                  <a:pt x="694" y="135"/>
                </a:cubicBezTo>
                <a:cubicBezTo>
                  <a:pt x="696" y="133"/>
                  <a:pt x="694" y="133"/>
                  <a:pt x="693" y="131"/>
                </a:cubicBezTo>
                <a:cubicBezTo>
                  <a:pt x="696" y="129"/>
                  <a:pt x="697" y="129"/>
                  <a:pt x="703" y="128"/>
                </a:cubicBezTo>
                <a:cubicBezTo>
                  <a:pt x="701" y="130"/>
                  <a:pt x="703" y="129"/>
                  <a:pt x="704" y="131"/>
                </a:cubicBezTo>
                <a:cubicBezTo>
                  <a:pt x="706" y="130"/>
                  <a:pt x="708" y="129"/>
                  <a:pt x="711" y="130"/>
                </a:cubicBezTo>
                <a:cubicBezTo>
                  <a:pt x="718" y="124"/>
                  <a:pt x="727" y="131"/>
                  <a:pt x="735" y="127"/>
                </a:cubicBezTo>
                <a:cubicBezTo>
                  <a:pt x="734" y="125"/>
                  <a:pt x="732" y="125"/>
                  <a:pt x="732" y="123"/>
                </a:cubicBezTo>
                <a:cubicBezTo>
                  <a:pt x="734" y="122"/>
                  <a:pt x="738" y="123"/>
                  <a:pt x="738" y="126"/>
                </a:cubicBezTo>
                <a:cubicBezTo>
                  <a:pt x="738" y="125"/>
                  <a:pt x="734" y="124"/>
                  <a:pt x="734" y="126"/>
                </a:cubicBezTo>
                <a:cubicBezTo>
                  <a:pt x="736" y="126"/>
                  <a:pt x="737" y="127"/>
                  <a:pt x="736" y="128"/>
                </a:cubicBezTo>
                <a:cubicBezTo>
                  <a:pt x="738" y="127"/>
                  <a:pt x="740" y="128"/>
                  <a:pt x="742" y="127"/>
                </a:cubicBezTo>
                <a:cubicBezTo>
                  <a:pt x="740" y="127"/>
                  <a:pt x="740" y="126"/>
                  <a:pt x="740" y="124"/>
                </a:cubicBezTo>
                <a:cubicBezTo>
                  <a:pt x="743" y="124"/>
                  <a:pt x="746" y="125"/>
                  <a:pt x="748" y="122"/>
                </a:cubicBezTo>
                <a:cubicBezTo>
                  <a:pt x="745" y="121"/>
                  <a:pt x="745" y="118"/>
                  <a:pt x="747" y="117"/>
                </a:cubicBezTo>
                <a:cubicBezTo>
                  <a:pt x="745" y="117"/>
                  <a:pt x="744" y="116"/>
                  <a:pt x="743" y="116"/>
                </a:cubicBezTo>
                <a:cubicBezTo>
                  <a:pt x="741" y="117"/>
                  <a:pt x="744" y="118"/>
                  <a:pt x="741" y="118"/>
                </a:cubicBezTo>
                <a:cubicBezTo>
                  <a:pt x="738" y="114"/>
                  <a:pt x="742" y="116"/>
                  <a:pt x="743" y="113"/>
                </a:cubicBezTo>
                <a:cubicBezTo>
                  <a:pt x="735" y="114"/>
                  <a:pt x="728" y="109"/>
                  <a:pt x="725" y="117"/>
                </a:cubicBezTo>
                <a:cubicBezTo>
                  <a:pt x="722" y="118"/>
                  <a:pt x="718" y="118"/>
                  <a:pt x="715" y="119"/>
                </a:cubicBezTo>
                <a:cubicBezTo>
                  <a:pt x="716" y="117"/>
                  <a:pt x="716" y="115"/>
                  <a:pt x="715" y="114"/>
                </a:cubicBezTo>
                <a:cubicBezTo>
                  <a:pt x="711" y="115"/>
                  <a:pt x="712" y="112"/>
                  <a:pt x="710" y="112"/>
                </a:cubicBezTo>
                <a:cubicBezTo>
                  <a:pt x="710" y="113"/>
                  <a:pt x="709" y="113"/>
                  <a:pt x="708" y="113"/>
                </a:cubicBezTo>
                <a:cubicBezTo>
                  <a:pt x="706" y="115"/>
                  <a:pt x="710" y="118"/>
                  <a:pt x="706" y="118"/>
                </a:cubicBezTo>
                <a:cubicBezTo>
                  <a:pt x="704" y="117"/>
                  <a:pt x="699" y="118"/>
                  <a:pt x="701" y="115"/>
                </a:cubicBezTo>
                <a:cubicBezTo>
                  <a:pt x="698" y="115"/>
                  <a:pt x="696" y="115"/>
                  <a:pt x="695" y="118"/>
                </a:cubicBezTo>
                <a:cubicBezTo>
                  <a:pt x="698" y="118"/>
                  <a:pt x="700" y="118"/>
                  <a:pt x="702" y="120"/>
                </a:cubicBezTo>
                <a:cubicBezTo>
                  <a:pt x="698" y="120"/>
                  <a:pt x="695" y="122"/>
                  <a:pt x="691" y="122"/>
                </a:cubicBezTo>
                <a:cubicBezTo>
                  <a:pt x="689" y="119"/>
                  <a:pt x="691" y="117"/>
                  <a:pt x="690" y="115"/>
                </a:cubicBezTo>
                <a:cubicBezTo>
                  <a:pt x="689" y="114"/>
                  <a:pt x="685" y="114"/>
                  <a:pt x="685" y="116"/>
                </a:cubicBezTo>
                <a:cubicBezTo>
                  <a:pt x="686" y="118"/>
                  <a:pt x="689" y="117"/>
                  <a:pt x="689" y="119"/>
                </a:cubicBezTo>
                <a:cubicBezTo>
                  <a:pt x="682" y="123"/>
                  <a:pt x="671" y="118"/>
                  <a:pt x="667" y="121"/>
                </a:cubicBezTo>
                <a:cubicBezTo>
                  <a:pt x="665" y="120"/>
                  <a:pt x="667" y="118"/>
                  <a:pt x="665" y="118"/>
                </a:cubicBezTo>
                <a:cubicBezTo>
                  <a:pt x="663" y="122"/>
                  <a:pt x="657" y="117"/>
                  <a:pt x="655" y="122"/>
                </a:cubicBezTo>
                <a:cubicBezTo>
                  <a:pt x="653" y="120"/>
                  <a:pt x="654" y="120"/>
                  <a:pt x="653" y="118"/>
                </a:cubicBezTo>
                <a:cubicBezTo>
                  <a:pt x="646" y="121"/>
                  <a:pt x="642" y="121"/>
                  <a:pt x="638" y="124"/>
                </a:cubicBezTo>
                <a:cubicBezTo>
                  <a:pt x="635" y="124"/>
                  <a:pt x="633" y="124"/>
                  <a:pt x="631" y="122"/>
                </a:cubicBezTo>
                <a:cubicBezTo>
                  <a:pt x="631" y="127"/>
                  <a:pt x="626" y="125"/>
                  <a:pt x="625" y="124"/>
                </a:cubicBezTo>
                <a:cubicBezTo>
                  <a:pt x="619" y="128"/>
                  <a:pt x="614" y="124"/>
                  <a:pt x="605" y="127"/>
                </a:cubicBezTo>
                <a:cubicBezTo>
                  <a:pt x="604" y="128"/>
                  <a:pt x="606" y="129"/>
                  <a:pt x="604" y="129"/>
                </a:cubicBezTo>
                <a:cubicBezTo>
                  <a:pt x="598" y="127"/>
                  <a:pt x="593" y="131"/>
                  <a:pt x="584" y="131"/>
                </a:cubicBezTo>
                <a:cubicBezTo>
                  <a:pt x="582" y="130"/>
                  <a:pt x="586" y="128"/>
                  <a:pt x="583" y="127"/>
                </a:cubicBezTo>
                <a:cubicBezTo>
                  <a:pt x="584" y="130"/>
                  <a:pt x="579" y="127"/>
                  <a:pt x="579" y="130"/>
                </a:cubicBezTo>
                <a:cubicBezTo>
                  <a:pt x="580" y="130"/>
                  <a:pt x="582" y="130"/>
                  <a:pt x="582" y="131"/>
                </a:cubicBezTo>
                <a:cubicBezTo>
                  <a:pt x="570" y="134"/>
                  <a:pt x="558" y="136"/>
                  <a:pt x="545" y="139"/>
                </a:cubicBezTo>
                <a:cubicBezTo>
                  <a:pt x="545" y="137"/>
                  <a:pt x="546" y="136"/>
                  <a:pt x="545" y="136"/>
                </a:cubicBezTo>
                <a:cubicBezTo>
                  <a:pt x="542" y="139"/>
                  <a:pt x="535" y="140"/>
                  <a:pt x="530" y="140"/>
                </a:cubicBezTo>
                <a:cubicBezTo>
                  <a:pt x="530" y="138"/>
                  <a:pt x="532" y="138"/>
                  <a:pt x="529" y="137"/>
                </a:cubicBezTo>
                <a:cubicBezTo>
                  <a:pt x="528" y="139"/>
                  <a:pt x="525" y="141"/>
                  <a:pt x="522" y="139"/>
                </a:cubicBezTo>
                <a:cubicBezTo>
                  <a:pt x="522" y="141"/>
                  <a:pt x="520" y="141"/>
                  <a:pt x="519" y="142"/>
                </a:cubicBezTo>
                <a:cubicBezTo>
                  <a:pt x="508" y="141"/>
                  <a:pt x="495" y="145"/>
                  <a:pt x="482" y="147"/>
                </a:cubicBezTo>
                <a:cubicBezTo>
                  <a:pt x="487" y="148"/>
                  <a:pt x="488" y="145"/>
                  <a:pt x="493" y="148"/>
                </a:cubicBezTo>
                <a:cubicBezTo>
                  <a:pt x="492" y="149"/>
                  <a:pt x="492" y="150"/>
                  <a:pt x="490" y="151"/>
                </a:cubicBezTo>
                <a:cubicBezTo>
                  <a:pt x="488" y="147"/>
                  <a:pt x="484" y="150"/>
                  <a:pt x="481" y="148"/>
                </a:cubicBezTo>
                <a:cubicBezTo>
                  <a:pt x="482" y="148"/>
                  <a:pt x="483" y="148"/>
                  <a:pt x="483" y="147"/>
                </a:cubicBezTo>
                <a:cubicBezTo>
                  <a:pt x="482" y="147"/>
                  <a:pt x="481" y="147"/>
                  <a:pt x="481" y="146"/>
                </a:cubicBezTo>
                <a:cubicBezTo>
                  <a:pt x="477" y="145"/>
                  <a:pt x="478" y="148"/>
                  <a:pt x="475" y="148"/>
                </a:cubicBezTo>
                <a:cubicBezTo>
                  <a:pt x="472" y="148"/>
                  <a:pt x="472" y="146"/>
                  <a:pt x="469" y="147"/>
                </a:cubicBezTo>
                <a:cubicBezTo>
                  <a:pt x="439" y="157"/>
                  <a:pt x="400" y="150"/>
                  <a:pt x="372" y="165"/>
                </a:cubicBezTo>
                <a:cubicBezTo>
                  <a:pt x="363" y="158"/>
                  <a:pt x="347" y="168"/>
                  <a:pt x="333" y="164"/>
                </a:cubicBezTo>
                <a:cubicBezTo>
                  <a:pt x="333" y="168"/>
                  <a:pt x="328" y="166"/>
                  <a:pt x="327" y="169"/>
                </a:cubicBezTo>
                <a:cubicBezTo>
                  <a:pt x="322" y="167"/>
                  <a:pt x="320" y="169"/>
                  <a:pt x="315" y="167"/>
                </a:cubicBezTo>
                <a:cubicBezTo>
                  <a:pt x="315" y="166"/>
                  <a:pt x="317" y="166"/>
                  <a:pt x="315" y="165"/>
                </a:cubicBezTo>
                <a:cubicBezTo>
                  <a:pt x="311" y="169"/>
                  <a:pt x="300" y="169"/>
                  <a:pt x="295" y="166"/>
                </a:cubicBezTo>
                <a:cubicBezTo>
                  <a:pt x="298" y="159"/>
                  <a:pt x="304" y="152"/>
                  <a:pt x="314" y="155"/>
                </a:cubicBezTo>
                <a:cubicBezTo>
                  <a:pt x="313" y="157"/>
                  <a:pt x="313" y="157"/>
                  <a:pt x="314" y="159"/>
                </a:cubicBezTo>
                <a:cubicBezTo>
                  <a:pt x="311" y="159"/>
                  <a:pt x="308" y="163"/>
                  <a:pt x="306" y="159"/>
                </a:cubicBezTo>
                <a:cubicBezTo>
                  <a:pt x="308" y="164"/>
                  <a:pt x="324" y="163"/>
                  <a:pt x="325" y="158"/>
                </a:cubicBezTo>
                <a:cubicBezTo>
                  <a:pt x="319" y="160"/>
                  <a:pt x="319" y="153"/>
                  <a:pt x="316" y="155"/>
                </a:cubicBezTo>
                <a:cubicBezTo>
                  <a:pt x="322" y="154"/>
                  <a:pt x="327" y="152"/>
                  <a:pt x="334" y="153"/>
                </a:cubicBezTo>
                <a:cubicBezTo>
                  <a:pt x="334" y="156"/>
                  <a:pt x="331" y="157"/>
                  <a:pt x="329" y="160"/>
                </a:cubicBezTo>
                <a:cubicBezTo>
                  <a:pt x="330" y="161"/>
                  <a:pt x="333" y="161"/>
                  <a:pt x="335" y="161"/>
                </a:cubicBezTo>
                <a:cubicBezTo>
                  <a:pt x="335" y="155"/>
                  <a:pt x="344" y="159"/>
                  <a:pt x="346" y="160"/>
                </a:cubicBezTo>
                <a:cubicBezTo>
                  <a:pt x="344" y="160"/>
                  <a:pt x="343" y="160"/>
                  <a:pt x="342" y="162"/>
                </a:cubicBezTo>
                <a:cubicBezTo>
                  <a:pt x="346" y="163"/>
                  <a:pt x="348" y="162"/>
                  <a:pt x="351" y="160"/>
                </a:cubicBezTo>
                <a:cubicBezTo>
                  <a:pt x="350" y="160"/>
                  <a:pt x="348" y="160"/>
                  <a:pt x="348" y="159"/>
                </a:cubicBezTo>
                <a:cubicBezTo>
                  <a:pt x="349" y="155"/>
                  <a:pt x="356" y="157"/>
                  <a:pt x="359" y="155"/>
                </a:cubicBezTo>
                <a:cubicBezTo>
                  <a:pt x="349" y="154"/>
                  <a:pt x="340" y="159"/>
                  <a:pt x="334" y="156"/>
                </a:cubicBezTo>
                <a:cubicBezTo>
                  <a:pt x="334" y="152"/>
                  <a:pt x="339" y="152"/>
                  <a:pt x="342" y="150"/>
                </a:cubicBezTo>
                <a:cubicBezTo>
                  <a:pt x="345" y="154"/>
                  <a:pt x="349" y="152"/>
                  <a:pt x="353" y="150"/>
                </a:cubicBezTo>
                <a:cubicBezTo>
                  <a:pt x="354" y="148"/>
                  <a:pt x="350" y="149"/>
                  <a:pt x="352" y="146"/>
                </a:cubicBezTo>
                <a:cubicBezTo>
                  <a:pt x="355" y="146"/>
                  <a:pt x="359" y="145"/>
                  <a:pt x="362" y="147"/>
                </a:cubicBezTo>
                <a:cubicBezTo>
                  <a:pt x="362" y="148"/>
                  <a:pt x="360" y="147"/>
                  <a:pt x="360" y="148"/>
                </a:cubicBezTo>
                <a:cubicBezTo>
                  <a:pt x="368" y="148"/>
                  <a:pt x="371" y="148"/>
                  <a:pt x="381" y="148"/>
                </a:cubicBezTo>
                <a:cubicBezTo>
                  <a:pt x="384" y="140"/>
                  <a:pt x="393" y="147"/>
                  <a:pt x="399" y="148"/>
                </a:cubicBezTo>
                <a:cubicBezTo>
                  <a:pt x="412" y="149"/>
                  <a:pt x="427" y="144"/>
                  <a:pt x="440" y="145"/>
                </a:cubicBezTo>
                <a:cubicBezTo>
                  <a:pt x="441" y="145"/>
                  <a:pt x="440" y="142"/>
                  <a:pt x="442" y="143"/>
                </a:cubicBezTo>
                <a:cubicBezTo>
                  <a:pt x="449" y="145"/>
                  <a:pt x="455" y="145"/>
                  <a:pt x="462" y="143"/>
                </a:cubicBezTo>
                <a:cubicBezTo>
                  <a:pt x="461" y="140"/>
                  <a:pt x="462" y="141"/>
                  <a:pt x="463" y="138"/>
                </a:cubicBezTo>
                <a:cubicBezTo>
                  <a:pt x="460" y="136"/>
                  <a:pt x="455" y="137"/>
                  <a:pt x="456" y="139"/>
                </a:cubicBezTo>
                <a:cubicBezTo>
                  <a:pt x="450" y="135"/>
                  <a:pt x="440" y="141"/>
                  <a:pt x="432" y="137"/>
                </a:cubicBezTo>
                <a:cubicBezTo>
                  <a:pt x="440" y="133"/>
                  <a:pt x="452" y="135"/>
                  <a:pt x="460" y="131"/>
                </a:cubicBezTo>
                <a:cubicBezTo>
                  <a:pt x="450" y="130"/>
                  <a:pt x="437" y="134"/>
                  <a:pt x="428" y="130"/>
                </a:cubicBezTo>
                <a:cubicBezTo>
                  <a:pt x="428" y="130"/>
                  <a:pt x="429" y="130"/>
                  <a:pt x="429" y="129"/>
                </a:cubicBezTo>
                <a:cubicBezTo>
                  <a:pt x="422" y="129"/>
                  <a:pt x="422" y="129"/>
                  <a:pt x="422" y="129"/>
                </a:cubicBezTo>
                <a:cubicBezTo>
                  <a:pt x="423" y="133"/>
                  <a:pt x="417" y="134"/>
                  <a:pt x="413" y="135"/>
                </a:cubicBezTo>
                <a:cubicBezTo>
                  <a:pt x="414" y="132"/>
                  <a:pt x="410" y="133"/>
                  <a:pt x="410" y="132"/>
                </a:cubicBezTo>
                <a:cubicBezTo>
                  <a:pt x="414" y="130"/>
                  <a:pt x="409" y="130"/>
                  <a:pt x="409" y="129"/>
                </a:cubicBezTo>
                <a:cubicBezTo>
                  <a:pt x="410" y="127"/>
                  <a:pt x="417" y="126"/>
                  <a:pt x="413" y="124"/>
                </a:cubicBezTo>
                <a:cubicBezTo>
                  <a:pt x="427" y="123"/>
                  <a:pt x="446" y="119"/>
                  <a:pt x="464" y="121"/>
                </a:cubicBezTo>
                <a:cubicBezTo>
                  <a:pt x="461" y="123"/>
                  <a:pt x="460" y="124"/>
                  <a:pt x="457" y="124"/>
                </a:cubicBezTo>
                <a:cubicBezTo>
                  <a:pt x="456" y="127"/>
                  <a:pt x="461" y="126"/>
                  <a:pt x="459" y="128"/>
                </a:cubicBezTo>
                <a:cubicBezTo>
                  <a:pt x="470" y="123"/>
                  <a:pt x="481" y="133"/>
                  <a:pt x="489" y="127"/>
                </a:cubicBezTo>
                <a:cubicBezTo>
                  <a:pt x="487" y="127"/>
                  <a:pt x="484" y="127"/>
                  <a:pt x="484" y="125"/>
                </a:cubicBezTo>
                <a:cubicBezTo>
                  <a:pt x="490" y="124"/>
                  <a:pt x="492" y="127"/>
                  <a:pt x="496" y="126"/>
                </a:cubicBezTo>
                <a:cubicBezTo>
                  <a:pt x="495" y="125"/>
                  <a:pt x="495" y="125"/>
                  <a:pt x="495" y="124"/>
                </a:cubicBezTo>
                <a:cubicBezTo>
                  <a:pt x="504" y="124"/>
                  <a:pt x="510" y="121"/>
                  <a:pt x="519" y="122"/>
                </a:cubicBezTo>
                <a:cubicBezTo>
                  <a:pt x="524" y="117"/>
                  <a:pt x="533" y="124"/>
                  <a:pt x="538" y="117"/>
                </a:cubicBezTo>
                <a:cubicBezTo>
                  <a:pt x="545" y="123"/>
                  <a:pt x="559" y="112"/>
                  <a:pt x="565" y="115"/>
                </a:cubicBezTo>
                <a:cubicBezTo>
                  <a:pt x="564" y="115"/>
                  <a:pt x="562" y="115"/>
                  <a:pt x="562" y="116"/>
                </a:cubicBezTo>
                <a:cubicBezTo>
                  <a:pt x="570" y="118"/>
                  <a:pt x="577" y="110"/>
                  <a:pt x="583" y="115"/>
                </a:cubicBezTo>
                <a:cubicBezTo>
                  <a:pt x="579" y="117"/>
                  <a:pt x="575" y="114"/>
                  <a:pt x="574" y="117"/>
                </a:cubicBezTo>
                <a:cubicBezTo>
                  <a:pt x="575" y="117"/>
                  <a:pt x="576" y="117"/>
                  <a:pt x="576" y="118"/>
                </a:cubicBezTo>
                <a:cubicBezTo>
                  <a:pt x="585" y="117"/>
                  <a:pt x="590" y="116"/>
                  <a:pt x="599" y="120"/>
                </a:cubicBezTo>
                <a:cubicBezTo>
                  <a:pt x="601" y="115"/>
                  <a:pt x="603" y="111"/>
                  <a:pt x="606" y="110"/>
                </a:cubicBezTo>
                <a:cubicBezTo>
                  <a:pt x="605" y="115"/>
                  <a:pt x="619" y="120"/>
                  <a:pt x="623" y="117"/>
                </a:cubicBezTo>
                <a:cubicBezTo>
                  <a:pt x="622" y="117"/>
                  <a:pt x="620" y="115"/>
                  <a:pt x="622" y="115"/>
                </a:cubicBezTo>
                <a:cubicBezTo>
                  <a:pt x="624" y="115"/>
                  <a:pt x="630" y="116"/>
                  <a:pt x="628" y="113"/>
                </a:cubicBezTo>
                <a:cubicBezTo>
                  <a:pt x="627" y="114"/>
                  <a:pt x="623" y="115"/>
                  <a:pt x="622" y="112"/>
                </a:cubicBezTo>
                <a:cubicBezTo>
                  <a:pt x="627" y="113"/>
                  <a:pt x="629" y="111"/>
                  <a:pt x="634" y="111"/>
                </a:cubicBezTo>
                <a:cubicBezTo>
                  <a:pt x="635" y="108"/>
                  <a:pt x="628" y="111"/>
                  <a:pt x="630" y="107"/>
                </a:cubicBezTo>
                <a:cubicBezTo>
                  <a:pt x="635" y="107"/>
                  <a:pt x="639" y="107"/>
                  <a:pt x="643" y="105"/>
                </a:cubicBezTo>
                <a:cubicBezTo>
                  <a:pt x="641" y="105"/>
                  <a:pt x="642" y="101"/>
                  <a:pt x="644" y="101"/>
                </a:cubicBezTo>
                <a:cubicBezTo>
                  <a:pt x="651" y="109"/>
                  <a:pt x="667" y="108"/>
                  <a:pt x="673" y="101"/>
                </a:cubicBezTo>
                <a:cubicBezTo>
                  <a:pt x="680" y="103"/>
                  <a:pt x="689" y="103"/>
                  <a:pt x="693" y="104"/>
                </a:cubicBezTo>
                <a:cubicBezTo>
                  <a:pt x="691" y="103"/>
                  <a:pt x="694" y="102"/>
                  <a:pt x="693" y="99"/>
                </a:cubicBezTo>
                <a:cubicBezTo>
                  <a:pt x="706" y="96"/>
                  <a:pt x="715" y="100"/>
                  <a:pt x="724" y="99"/>
                </a:cubicBezTo>
                <a:cubicBezTo>
                  <a:pt x="721" y="94"/>
                  <a:pt x="733" y="96"/>
                  <a:pt x="737" y="95"/>
                </a:cubicBezTo>
                <a:cubicBezTo>
                  <a:pt x="736" y="95"/>
                  <a:pt x="736" y="94"/>
                  <a:pt x="737" y="94"/>
                </a:cubicBezTo>
                <a:cubicBezTo>
                  <a:pt x="739" y="90"/>
                  <a:pt x="734" y="95"/>
                  <a:pt x="734" y="92"/>
                </a:cubicBezTo>
                <a:cubicBezTo>
                  <a:pt x="737" y="91"/>
                  <a:pt x="735" y="89"/>
                  <a:pt x="733" y="88"/>
                </a:cubicBezTo>
                <a:cubicBezTo>
                  <a:pt x="736" y="92"/>
                  <a:pt x="729" y="89"/>
                  <a:pt x="726" y="90"/>
                </a:cubicBezTo>
                <a:cubicBezTo>
                  <a:pt x="724" y="90"/>
                  <a:pt x="723" y="92"/>
                  <a:pt x="721" y="92"/>
                </a:cubicBezTo>
                <a:cubicBezTo>
                  <a:pt x="718" y="92"/>
                  <a:pt x="714" y="90"/>
                  <a:pt x="712" y="93"/>
                </a:cubicBezTo>
                <a:cubicBezTo>
                  <a:pt x="712" y="94"/>
                  <a:pt x="716" y="93"/>
                  <a:pt x="717" y="95"/>
                </a:cubicBezTo>
                <a:cubicBezTo>
                  <a:pt x="717" y="96"/>
                  <a:pt x="717" y="97"/>
                  <a:pt x="716" y="97"/>
                </a:cubicBezTo>
                <a:cubicBezTo>
                  <a:pt x="713" y="92"/>
                  <a:pt x="705" y="98"/>
                  <a:pt x="698" y="96"/>
                </a:cubicBezTo>
                <a:cubicBezTo>
                  <a:pt x="697" y="93"/>
                  <a:pt x="698" y="87"/>
                  <a:pt x="694" y="86"/>
                </a:cubicBezTo>
                <a:cubicBezTo>
                  <a:pt x="693" y="89"/>
                  <a:pt x="695" y="88"/>
                  <a:pt x="695" y="90"/>
                </a:cubicBezTo>
                <a:cubicBezTo>
                  <a:pt x="693" y="91"/>
                  <a:pt x="691" y="92"/>
                  <a:pt x="688" y="92"/>
                </a:cubicBezTo>
                <a:cubicBezTo>
                  <a:pt x="688" y="95"/>
                  <a:pt x="689" y="97"/>
                  <a:pt x="686" y="97"/>
                </a:cubicBezTo>
                <a:cubicBezTo>
                  <a:pt x="682" y="95"/>
                  <a:pt x="678" y="100"/>
                  <a:pt x="673" y="98"/>
                </a:cubicBezTo>
                <a:cubicBezTo>
                  <a:pt x="674" y="94"/>
                  <a:pt x="674" y="94"/>
                  <a:pt x="674" y="94"/>
                </a:cubicBezTo>
                <a:cubicBezTo>
                  <a:pt x="671" y="93"/>
                  <a:pt x="668" y="94"/>
                  <a:pt x="667" y="93"/>
                </a:cubicBezTo>
                <a:cubicBezTo>
                  <a:pt x="667" y="92"/>
                  <a:pt x="668" y="91"/>
                  <a:pt x="669" y="90"/>
                </a:cubicBezTo>
                <a:cubicBezTo>
                  <a:pt x="663" y="92"/>
                  <a:pt x="664" y="82"/>
                  <a:pt x="664" y="88"/>
                </a:cubicBezTo>
                <a:cubicBezTo>
                  <a:pt x="654" y="89"/>
                  <a:pt x="645" y="91"/>
                  <a:pt x="632" y="89"/>
                </a:cubicBezTo>
                <a:cubicBezTo>
                  <a:pt x="632" y="88"/>
                  <a:pt x="630" y="88"/>
                  <a:pt x="630" y="87"/>
                </a:cubicBezTo>
                <a:cubicBezTo>
                  <a:pt x="631" y="87"/>
                  <a:pt x="634" y="88"/>
                  <a:pt x="633" y="85"/>
                </a:cubicBezTo>
                <a:cubicBezTo>
                  <a:pt x="633" y="84"/>
                  <a:pt x="628" y="86"/>
                  <a:pt x="627" y="86"/>
                </a:cubicBezTo>
                <a:cubicBezTo>
                  <a:pt x="626" y="89"/>
                  <a:pt x="630" y="87"/>
                  <a:pt x="631" y="89"/>
                </a:cubicBezTo>
                <a:cubicBezTo>
                  <a:pt x="624" y="92"/>
                  <a:pt x="616" y="93"/>
                  <a:pt x="609" y="89"/>
                </a:cubicBezTo>
                <a:cubicBezTo>
                  <a:pt x="612" y="88"/>
                  <a:pt x="611" y="88"/>
                  <a:pt x="609" y="87"/>
                </a:cubicBezTo>
                <a:cubicBezTo>
                  <a:pt x="611" y="82"/>
                  <a:pt x="619" y="84"/>
                  <a:pt x="622" y="80"/>
                </a:cubicBezTo>
                <a:cubicBezTo>
                  <a:pt x="619" y="79"/>
                  <a:pt x="614" y="79"/>
                  <a:pt x="611" y="77"/>
                </a:cubicBezTo>
                <a:cubicBezTo>
                  <a:pt x="611" y="75"/>
                  <a:pt x="611" y="75"/>
                  <a:pt x="611" y="75"/>
                </a:cubicBezTo>
                <a:cubicBezTo>
                  <a:pt x="613" y="75"/>
                  <a:pt x="616" y="75"/>
                  <a:pt x="617" y="74"/>
                </a:cubicBezTo>
                <a:cubicBezTo>
                  <a:pt x="618" y="72"/>
                  <a:pt x="614" y="71"/>
                  <a:pt x="616" y="70"/>
                </a:cubicBezTo>
                <a:cubicBezTo>
                  <a:pt x="620" y="70"/>
                  <a:pt x="622" y="76"/>
                  <a:pt x="625" y="73"/>
                </a:cubicBezTo>
                <a:cubicBezTo>
                  <a:pt x="625" y="72"/>
                  <a:pt x="624" y="72"/>
                  <a:pt x="624" y="71"/>
                </a:cubicBezTo>
                <a:cubicBezTo>
                  <a:pt x="630" y="68"/>
                  <a:pt x="638" y="71"/>
                  <a:pt x="646" y="70"/>
                </a:cubicBezTo>
                <a:cubicBezTo>
                  <a:pt x="648" y="67"/>
                  <a:pt x="654" y="67"/>
                  <a:pt x="655" y="64"/>
                </a:cubicBezTo>
                <a:cubicBezTo>
                  <a:pt x="667" y="65"/>
                  <a:pt x="692" y="55"/>
                  <a:pt x="694" y="68"/>
                </a:cubicBezTo>
                <a:cubicBezTo>
                  <a:pt x="696" y="69"/>
                  <a:pt x="697" y="66"/>
                  <a:pt x="697" y="69"/>
                </a:cubicBezTo>
                <a:cubicBezTo>
                  <a:pt x="695" y="70"/>
                  <a:pt x="692" y="70"/>
                  <a:pt x="690" y="68"/>
                </a:cubicBezTo>
                <a:cubicBezTo>
                  <a:pt x="686" y="71"/>
                  <a:pt x="687" y="73"/>
                  <a:pt x="690" y="76"/>
                </a:cubicBezTo>
                <a:cubicBezTo>
                  <a:pt x="692" y="74"/>
                  <a:pt x="699" y="78"/>
                  <a:pt x="703" y="75"/>
                </a:cubicBezTo>
                <a:cubicBezTo>
                  <a:pt x="704" y="77"/>
                  <a:pt x="702" y="78"/>
                  <a:pt x="705" y="79"/>
                </a:cubicBezTo>
                <a:cubicBezTo>
                  <a:pt x="706" y="78"/>
                  <a:pt x="703" y="76"/>
                  <a:pt x="706" y="76"/>
                </a:cubicBezTo>
                <a:cubicBezTo>
                  <a:pt x="708" y="76"/>
                  <a:pt x="705" y="80"/>
                  <a:pt x="708" y="79"/>
                </a:cubicBezTo>
                <a:cubicBezTo>
                  <a:pt x="709" y="72"/>
                  <a:pt x="718" y="76"/>
                  <a:pt x="724" y="73"/>
                </a:cubicBezTo>
                <a:cubicBezTo>
                  <a:pt x="721" y="68"/>
                  <a:pt x="710" y="71"/>
                  <a:pt x="706" y="68"/>
                </a:cubicBezTo>
                <a:cubicBezTo>
                  <a:pt x="708" y="67"/>
                  <a:pt x="706" y="65"/>
                  <a:pt x="706" y="63"/>
                </a:cubicBezTo>
                <a:cubicBezTo>
                  <a:pt x="720" y="65"/>
                  <a:pt x="728" y="59"/>
                  <a:pt x="740" y="58"/>
                </a:cubicBezTo>
                <a:cubicBezTo>
                  <a:pt x="743" y="59"/>
                  <a:pt x="744" y="63"/>
                  <a:pt x="748" y="63"/>
                </a:cubicBezTo>
                <a:cubicBezTo>
                  <a:pt x="749" y="62"/>
                  <a:pt x="748" y="61"/>
                  <a:pt x="749" y="61"/>
                </a:cubicBezTo>
                <a:cubicBezTo>
                  <a:pt x="755" y="65"/>
                  <a:pt x="765" y="63"/>
                  <a:pt x="768" y="62"/>
                </a:cubicBezTo>
                <a:cubicBezTo>
                  <a:pt x="766" y="62"/>
                  <a:pt x="767" y="59"/>
                  <a:pt x="765" y="59"/>
                </a:cubicBezTo>
                <a:cubicBezTo>
                  <a:pt x="763" y="61"/>
                  <a:pt x="759" y="61"/>
                  <a:pt x="758" y="60"/>
                </a:cubicBezTo>
                <a:cubicBezTo>
                  <a:pt x="764" y="57"/>
                  <a:pt x="769" y="54"/>
                  <a:pt x="776" y="55"/>
                </a:cubicBezTo>
                <a:cubicBezTo>
                  <a:pt x="776" y="53"/>
                  <a:pt x="774" y="52"/>
                  <a:pt x="777" y="52"/>
                </a:cubicBezTo>
                <a:cubicBezTo>
                  <a:pt x="782" y="53"/>
                  <a:pt x="782" y="56"/>
                  <a:pt x="788" y="55"/>
                </a:cubicBezTo>
                <a:cubicBezTo>
                  <a:pt x="787" y="56"/>
                  <a:pt x="786" y="57"/>
                  <a:pt x="786" y="58"/>
                </a:cubicBezTo>
                <a:cubicBezTo>
                  <a:pt x="789" y="58"/>
                  <a:pt x="789" y="60"/>
                  <a:pt x="791" y="60"/>
                </a:cubicBezTo>
                <a:cubicBezTo>
                  <a:pt x="790" y="57"/>
                  <a:pt x="793" y="57"/>
                  <a:pt x="795" y="56"/>
                </a:cubicBezTo>
                <a:cubicBezTo>
                  <a:pt x="795" y="57"/>
                  <a:pt x="796" y="57"/>
                  <a:pt x="796" y="58"/>
                </a:cubicBezTo>
                <a:cubicBezTo>
                  <a:pt x="796" y="60"/>
                  <a:pt x="794" y="59"/>
                  <a:pt x="793" y="60"/>
                </a:cubicBezTo>
                <a:cubicBezTo>
                  <a:pt x="797" y="61"/>
                  <a:pt x="799" y="63"/>
                  <a:pt x="803" y="61"/>
                </a:cubicBezTo>
                <a:cubicBezTo>
                  <a:pt x="802" y="62"/>
                  <a:pt x="802" y="65"/>
                  <a:pt x="803" y="65"/>
                </a:cubicBezTo>
                <a:cubicBezTo>
                  <a:pt x="805" y="63"/>
                  <a:pt x="803" y="66"/>
                  <a:pt x="804" y="67"/>
                </a:cubicBezTo>
                <a:cubicBezTo>
                  <a:pt x="808" y="67"/>
                  <a:pt x="809" y="65"/>
                  <a:pt x="811" y="63"/>
                </a:cubicBezTo>
                <a:cubicBezTo>
                  <a:pt x="813" y="66"/>
                  <a:pt x="816" y="66"/>
                  <a:pt x="820" y="67"/>
                </a:cubicBezTo>
                <a:cubicBezTo>
                  <a:pt x="820" y="61"/>
                  <a:pt x="828" y="63"/>
                  <a:pt x="830" y="59"/>
                </a:cubicBezTo>
                <a:cubicBezTo>
                  <a:pt x="840" y="61"/>
                  <a:pt x="844" y="55"/>
                  <a:pt x="852" y="55"/>
                </a:cubicBezTo>
                <a:cubicBezTo>
                  <a:pt x="850" y="57"/>
                  <a:pt x="854" y="58"/>
                  <a:pt x="854" y="60"/>
                </a:cubicBezTo>
                <a:cubicBezTo>
                  <a:pt x="859" y="58"/>
                  <a:pt x="864" y="61"/>
                  <a:pt x="866" y="64"/>
                </a:cubicBezTo>
                <a:cubicBezTo>
                  <a:pt x="867" y="62"/>
                  <a:pt x="863" y="61"/>
                  <a:pt x="865" y="61"/>
                </a:cubicBezTo>
                <a:cubicBezTo>
                  <a:pt x="872" y="65"/>
                  <a:pt x="882" y="60"/>
                  <a:pt x="888" y="62"/>
                </a:cubicBezTo>
                <a:cubicBezTo>
                  <a:pt x="888" y="62"/>
                  <a:pt x="887" y="62"/>
                  <a:pt x="887" y="61"/>
                </a:cubicBezTo>
                <a:cubicBezTo>
                  <a:pt x="894" y="60"/>
                  <a:pt x="896" y="63"/>
                  <a:pt x="903" y="61"/>
                </a:cubicBezTo>
                <a:cubicBezTo>
                  <a:pt x="903" y="63"/>
                  <a:pt x="905" y="64"/>
                  <a:pt x="903" y="65"/>
                </a:cubicBezTo>
                <a:cubicBezTo>
                  <a:pt x="907" y="67"/>
                  <a:pt x="908" y="63"/>
                  <a:pt x="911" y="66"/>
                </a:cubicBezTo>
                <a:cubicBezTo>
                  <a:pt x="910" y="61"/>
                  <a:pt x="922" y="57"/>
                  <a:pt x="919" y="62"/>
                </a:cubicBezTo>
                <a:cubicBezTo>
                  <a:pt x="927" y="65"/>
                  <a:pt x="936" y="62"/>
                  <a:pt x="940" y="64"/>
                </a:cubicBezTo>
                <a:cubicBezTo>
                  <a:pt x="940" y="60"/>
                  <a:pt x="936" y="60"/>
                  <a:pt x="939" y="59"/>
                </a:cubicBezTo>
                <a:cubicBezTo>
                  <a:pt x="938" y="58"/>
                  <a:pt x="935" y="58"/>
                  <a:pt x="933" y="58"/>
                </a:cubicBezTo>
                <a:cubicBezTo>
                  <a:pt x="935" y="56"/>
                  <a:pt x="931" y="55"/>
                  <a:pt x="930" y="54"/>
                </a:cubicBezTo>
                <a:cubicBezTo>
                  <a:pt x="930" y="51"/>
                  <a:pt x="934" y="54"/>
                  <a:pt x="934" y="52"/>
                </a:cubicBezTo>
                <a:cubicBezTo>
                  <a:pt x="932" y="49"/>
                  <a:pt x="927" y="50"/>
                  <a:pt x="925" y="52"/>
                </a:cubicBezTo>
                <a:cubicBezTo>
                  <a:pt x="927" y="53"/>
                  <a:pt x="928" y="55"/>
                  <a:pt x="929" y="56"/>
                </a:cubicBezTo>
                <a:cubicBezTo>
                  <a:pt x="927" y="57"/>
                  <a:pt x="926" y="58"/>
                  <a:pt x="924" y="59"/>
                </a:cubicBezTo>
                <a:cubicBezTo>
                  <a:pt x="925" y="60"/>
                  <a:pt x="928" y="59"/>
                  <a:pt x="927" y="61"/>
                </a:cubicBezTo>
                <a:cubicBezTo>
                  <a:pt x="924" y="61"/>
                  <a:pt x="923" y="61"/>
                  <a:pt x="922" y="60"/>
                </a:cubicBezTo>
                <a:cubicBezTo>
                  <a:pt x="921" y="57"/>
                  <a:pt x="925" y="57"/>
                  <a:pt x="925" y="56"/>
                </a:cubicBezTo>
                <a:cubicBezTo>
                  <a:pt x="925" y="56"/>
                  <a:pt x="919" y="55"/>
                  <a:pt x="923" y="51"/>
                </a:cubicBezTo>
                <a:cubicBezTo>
                  <a:pt x="921" y="53"/>
                  <a:pt x="918" y="51"/>
                  <a:pt x="921" y="54"/>
                </a:cubicBezTo>
                <a:cubicBezTo>
                  <a:pt x="919" y="54"/>
                  <a:pt x="914" y="53"/>
                  <a:pt x="914" y="54"/>
                </a:cubicBezTo>
                <a:cubicBezTo>
                  <a:pt x="914" y="56"/>
                  <a:pt x="919" y="54"/>
                  <a:pt x="919" y="56"/>
                </a:cubicBezTo>
                <a:cubicBezTo>
                  <a:pt x="916" y="58"/>
                  <a:pt x="912" y="58"/>
                  <a:pt x="909" y="56"/>
                </a:cubicBezTo>
                <a:cubicBezTo>
                  <a:pt x="908" y="53"/>
                  <a:pt x="911" y="54"/>
                  <a:pt x="911" y="53"/>
                </a:cubicBezTo>
                <a:cubicBezTo>
                  <a:pt x="909" y="52"/>
                  <a:pt x="906" y="52"/>
                  <a:pt x="903" y="53"/>
                </a:cubicBezTo>
                <a:cubicBezTo>
                  <a:pt x="906" y="53"/>
                  <a:pt x="909" y="57"/>
                  <a:pt x="907" y="58"/>
                </a:cubicBezTo>
                <a:cubicBezTo>
                  <a:pt x="903" y="57"/>
                  <a:pt x="904" y="53"/>
                  <a:pt x="901" y="52"/>
                </a:cubicBezTo>
                <a:cubicBezTo>
                  <a:pt x="901" y="54"/>
                  <a:pt x="897" y="53"/>
                  <a:pt x="896" y="55"/>
                </a:cubicBezTo>
                <a:cubicBezTo>
                  <a:pt x="898" y="56"/>
                  <a:pt x="896" y="58"/>
                  <a:pt x="898" y="59"/>
                </a:cubicBezTo>
                <a:cubicBezTo>
                  <a:pt x="883" y="61"/>
                  <a:pt x="874" y="58"/>
                  <a:pt x="862" y="59"/>
                </a:cubicBezTo>
                <a:cubicBezTo>
                  <a:pt x="863" y="57"/>
                  <a:pt x="859" y="55"/>
                  <a:pt x="862" y="54"/>
                </a:cubicBezTo>
                <a:cubicBezTo>
                  <a:pt x="863" y="54"/>
                  <a:pt x="863" y="56"/>
                  <a:pt x="864" y="56"/>
                </a:cubicBezTo>
                <a:cubicBezTo>
                  <a:pt x="865" y="54"/>
                  <a:pt x="863" y="52"/>
                  <a:pt x="866" y="51"/>
                </a:cubicBezTo>
                <a:cubicBezTo>
                  <a:pt x="865" y="51"/>
                  <a:pt x="863" y="51"/>
                  <a:pt x="862" y="49"/>
                </a:cubicBezTo>
                <a:cubicBezTo>
                  <a:pt x="863" y="47"/>
                  <a:pt x="865" y="47"/>
                  <a:pt x="867" y="45"/>
                </a:cubicBezTo>
                <a:cubicBezTo>
                  <a:pt x="866" y="44"/>
                  <a:pt x="862" y="46"/>
                  <a:pt x="862" y="42"/>
                </a:cubicBezTo>
                <a:cubicBezTo>
                  <a:pt x="869" y="43"/>
                  <a:pt x="876" y="45"/>
                  <a:pt x="881" y="41"/>
                </a:cubicBezTo>
                <a:cubicBezTo>
                  <a:pt x="863" y="40"/>
                  <a:pt x="844" y="41"/>
                  <a:pt x="825" y="42"/>
                </a:cubicBezTo>
                <a:cubicBezTo>
                  <a:pt x="795" y="40"/>
                  <a:pt x="763" y="46"/>
                  <a:pt x="733" y="49"/>
                </a:cubicBezTo>
                <a:close/>
                <a:moveTo>
                  <a:pt x="714" y="793"/>
                </a:moveTo>
                <a:cubicBezTo>
                  <a:pt x="713" y="795"/>
                  <a:pt x="710" y="795"/>
                  <a:pt x="707" y="795"/>
                </a:cubicBezTo>
                <a:cubicBezTo>
                  <a:pt x="708" y="793"/>
                  <a:pt x="712" y="791"/>
                  <a:pt x="714" y="793"/>
                </a:cubicBezTo>
                <a:close/>
                <a:moveTo>
                  <a:pt x="713" y="781"/>
                </a:moveTo>
                <a:cubicBezTo>
                  <a:pt x="712" y="783"/>
                  <a:pt x="711" y="784"/>
                  <a:pt x="709" y="784"/>
                </a:cubicBezTo>
                <a:cubicBezTo>
                  <a:pt x="708" y="781"/>
                  <a:pt x="711" y="781"/>
                  <a:pt x="713" y="781"/>
                </a:cubicBezTo>
                <a:close/>
                <a:moveTo>
                  <a:pt x="822" y="761"/>
                </a:moveTo>
                <a:cubicBezTo>
                  <a:pt x="819" y="761"/>
                  <a:pt x="820" y="760"/>
                  <a:pt x="818" y="760"/>
                </a:cubicBezTo>
                <a:cubicBezTo>
                  <a:pt x="817" y="757"/>
                  <a:pt x="824" y="758"/>
                  <a:pt x="822" y="761"/>
                </a:cubicBezTo>
                <a:close/>
                <a:moveTo>
                  <a:pt x="464" y="725"/>
                </a:moveTo>
                <a:cubicBezTo>
                  <a:pt x="464" y="729"/>
                  <a:pt x="460" y="729"/>
                  <a:pt x="460" y="725"/>
                </a:cubicBezTo>
                <a:lnTo>
                  <a:pt x="464" y="725"/>
                </a:lnTo>
                <a:close/>
                <a:moveTo>
                  <a:pt x="949" y="763"/>
                </a:moveTo>
                <a:cubicBezTo>
                  <a:pt x="948" y="767"/>
                  <a:pt x="942" y="762"/>
                  <a:pt x="943" y="765"/>
                </a:cubicBezTo>
                <a:cubicBezTo>
                  <a:pt x="941" y="765"/>
                  <a:pt x="941" y="763"/>
                  <a:pt x="941" y="762"/>
                </a:cubicBezTo>
                <a:cubicBezTo>
                  <a:pt x="945" y="762"/>
                  <a:pt x="946" y="762"/>
                  <a:pt x="949" y="763"/>
                </a:cubicBezTo>
                <a:close/>
                <a:moveTo>
                  <a:pt x="1028" y="764"/>
                </a:moveTo>
                <a:cubicBezTo>
                  <a:pt x="1021" y="768"/>
                  <a:pt x="1004" y="769"/>
                  <a:pt x="993" y="764"/>
                </a:cubicBezTo>
                <a:cubicBezTo>
                  <a:pt x="1006" y="762"/>
                  <a:pt x="1016" y="761"/>
                  <a:pt x="1028" y="764"/>
                </a:cubicBezTo>
                <a:close/>
                <a:moveTo>
                  <a:pt x="1005" y="755"/>
                </a:moveTo>
                <a:cubicBezTo>
                  <a:pt x="1005" y="758"/>
                  <a:pt x="1002" y="757"/>
                  <a:pt x="1000" y="757"/>
                </a:cubicBezTo>
                <a:cubicBezTo>
                  <a:pt x="1000" y="754"/>
                  <a:pt x="1001" y="752"/>
                  <a:pt x="1004" y="753"/>
                </a:cubicBezTo>
                <a:cubicBezTo>
                  <a:pt x="1004" y="754"/>
                  <a:pt x="1004" y="755"/>
                  <a:pt x="1005" y="755"/>
                </a:cubicBezTo>
                <a:close/>
                <a:moveTo>
                  <a:pt x="783" y="619"/>
                </a:moveTo>
                <a:cubicBezTo>
                  <a:pt x="785" y="619"/>
                  <a:pt x="786" y="619"/>
                  <a:pt x="787" y="620"/>
                </a:cubicBezTo>
                <a:cubicBezTo>
                  <a:pt x="786" y="621"/>
                  <a:pt x="785" y="621"/>
                  <a:pt x="783" y="621"/>
                </a:cubicBezTo>
                <a:cubicBezTo>
                  <a:pt x="784" y="624"/>
                  <a:pt x="784" y="626"/>
                  <a:pt x="786" y="629"/>
                </a:cubicBezTo>
                <a:cubicBezTo>
                  <a:pt x="783" y="627"/>
                  <a:pt x="782" y="627"/>
                  <a:pt x="780" y="625"/>
                </a:cubicBezTo>
                <a:cubicBezTo>
                  <a:pt x="781" y="623"/>
                  <a:pt x="783" y="623"/>
                  <a:pt x="783" y="619"/>
                </a:cubicBezTo>
                <a:close/>
                <a:moveTo>
                  <a:pt x="675" y="617"/>
                </a:moveTo>
                <a:cubicBezTo>
                  <a:pt x="674" y="621"/>
                  <a:pt x="672" y="618"/>
                  <a:pt x="669" y="619"/>
                </a:cubicBezTo>
                <a:cubicBezTo>
                  <a:pt x="669" y="616"/>
                  <a:pt x="673" y="618"/>
                  <a:pt x="675" y="617"/>
                </a:cubicBezTo>
                <a:close/>
                <a:moveTo>
                  <a:pt x="451" y="679"/>
                </a:moveTo>
                <a:cubicBezTo>
                  <a:pt x="451" y="682"/>
                  <a:pt x="448" y="681"/>
                  <a:pt x="446" y="681"/>
                </a:cubicBezTo>
                <a:cubicBezTo>
                  <a:pt x="446" y="679"/>
                  <a:pt x="449" y="679"/>
                  <a:pt x="451" y="679"/>
                </a:cubicBezTo>
                <a:close/>
                <a:moveTo>
                  <a:pt x="790" y="703"/>
                </a:moveTo>
                <a:cubicBezTo>
                  <a:pt x="790" y="707"/>
                  <a:pt x="789" y="705"/>
                  <a:pt x="786" y="705"/>
                </a:cubicBezTo>
                <a:cubicBezTo>
                  <a:pt x="785" y="702"/>
                  <a:pt x="789" y="703"/>
                  <a:pt x="790" y="703"/>
                </a:cubicBezTo>
                <a:close/>
                <a:moveTo>
                  <a:pt x="933" y="698"/>
                </a:moveTo>
                <a:cubicBezTo>
                  <a:pt x="936" y="699"/>
                  <a:pt x="932" y="700"/>
                  <a:pt x="933" y="702"/>
                </a:cubicBezTo>
                <a:cubicBezTo>
                  <a:pt x="931" y="702"/>
                  <a:pt x="930" y="699"/>
                  <a:pt x="929" y="702"/>
                </a:cubicBezTo>
                <a:cubicBezTo>
                  <a:pt x="927" y="704"/>
                  <a:pt x="931" y="698"/>
                  <a:pt x="929" y="698"/>
                </a:cubicBezTo>
                <a:cubicBezTo>
                  <a:pt x="931" y="696"/>
                  <a:pt x="931" y="703"/>
                  <a:pt x="933" y="698"/>
                </a:cubicBezTo>
                <a:close/>
                <a:moveTo>
                  <a:pt x="834" y="705"/>
                </a:moveTo>
                <a:cubicBezTo>
                  <a:pt x="834" y="704"/>
                  <a:pt x="834" y="703"/>
                  <a:pt x="834" y="703"/>
                </a:cubicBezTo>
                <a:cubicBezTo>
                  <a:pt x="834" y="702"/>
                  <a:pt x="836" y="701"/>
                  <a:pt x="838" y="701"/>
                </a:cubicBezTo>
                <a:cubicBezTo>
                  <a:pt x="837" y="702"/>
                  <a:pt x="837" y="705"/>
                  <a:pt x="834" y="705"/>
                </a:cubicBezTo>
                <a:close/>
                <a:moveTo>
                  <a:pt x="813" y="702"/>
                </a:moveTo>
                <a:cubicBezTo>
                  <a:pt x="814" y="700"/>
                  <a:pt x="818" y="702"/>
                  <a:pt x="820" y="703"/>
                </a:cubicBezTo>
                <a:cubicBezTo>
                  <a:pt x="818" y="705"/>
                  <a:pt x="814" y="702"/>
                  <a:pt x="813" y="702"/>
                </a:cubicBezTo>
                <a:close/>
                <a:moveTo>
                  <a:pt x="878" y="702"/>
                </a:moveTo>
                <a:cubicBezTo>
                  <a:pt x="879" y="701"/>
                  <a:pt x="880" y="700"/>
                  <a:pt x="880" y="702"/>
                </a:cubicBezTo>
                <a:cubicBezTo>
                  <a:pt x="882" y="702"/>
                  <a:pt x="881" y="699"/>
                  <a:pt x="881" y="697"/>
                </a:cubicBezTo>
                <a:cubicBezTo>
                  <a:pt x="883" y="698"/>
                  <a:pt x="884" y="700"/>
                  <a:pt x="884" y="704"/>
                </a:cubicBezTo>
                <a:cubicBezTo>
                  <a:pt x="881" y="704"/>
                  <a:pt x="881" y="702"/>
                  <a:pt x="878" y="702"/>
                </a:cubicBezTo>
                <a:close/>
                <a:moveTo>
                  <a:pt x="926" y="708"/>
                </a:moveTo>
                <a:cubicBezTo>
                  <a:pt x="926" y="706"/>
                  <a:pt x="926" y="706"/>
                  <a:pt x="926" y="706"/>
                </a:cubicBezTo>
                <a:cubicBezTo>
                  <a:pt x="928" y="706"/>
                  <a:pt x="930" y="706"/>
                  <a:pt x="929" y="709"/>
                </a:cubicBezTo>
                <a:cubicBezTo>
                  <a:pt x="928" y="709"/>
                  <a:pt x="928" y="708"/>
                  <a:pt x="928" y="708"/>
                </a:cubicBezTo>
                <a:cubicBezTo>
                  <a:pt x="927" y="708"/>
                  <a:pt x="927" y="708"/>
                  <a:pt x="926" y="708"/>
                </a:cubicBezTo>
                <a:close/>
                <a:moveTo>
                  <a:pt x="924" y="708"/>
                </a:moveTo>
                <a:cubicBezTo>
                  <a:pt x="922" y="708"/>
                  <a:pt x="922" y="707"/>
                  <a:pt x="923" y="706"/>
                </a:cubicBezTo>
                <a:cubicBezTo>
                  <a:pt x="920" y="705"/>
                  <a:pt x="922" y="708"/>
                  <a:pt x="920" y="709"/>
                </a:cubicBezTo>
                <a:cubicBezTo>
                  <a:pt x="916" y="706"/>
                  <a:pt x="908" y="700"/>
                  <a:pt x="901" y="704"/>
                </a:cubicBezTo>
                <a:cubicBezTo>
                  <a:pt x="899" y="703"/>
                  <a:pt x="898" y="700"/>
                  <a:pt x="899" y="697"/>
                </a:cubicBezTo>
                <a:cubicBezTo>
                  <a:pt x="905" y="697"/>
                  <a:pt x="907" y="702"/>
                  <a:pt x="911" y="700"/>
                </a:cubicBezTo>
                <a:cubicBezTo>
                  <a:pt x="911" y="701"/>
                  <a:pt x="910" y="701"/>
                  <a:pt x="910" y="702"/>
                </a:cubicBezTo>
                <a:cubicBezTo>
                  <a:pt x="912" y="703"/>
                  <a:pt x="912" y="701"/>
                  <a:pt x="915" y="702"/>
                </a:cubicBezTo>
                <a:cubicBezTo>
                  <a:pt x="914" y="701"/>
                  <a:pt x="914" y="700"/>
                  <a:pt x="914" y="699"/>
                </a:cubicBezTo>
                <a:cubicBezTo>
                  <a:pt x="917" y="698"/>
                  <a:pt x="915" y="702"/>
                  <a:pt x="916" y="703"/>
                </a:cubicBezTo>
                <a:cubicBezTo>
                  <a:pt x="917" y="701"/>
                  <a:pt x="921" y="703"/>
                  <a:pt x="921" y="700"/>
                </a:cubicBezTo>
                <a:cubicBezTo>
                  <a:pt x="922" y="702"/>
                  <a:pt x="924" y="703"/>
                  <a:pt x="927" y="704"/>
                </a:cubicBezTo>
                <a:cubicBezTo>
                  <a:pt x="926" y="705"/>
                  <a:pt x="923" y="705"/>
                  <a:pt x="924" y="708"/>
                </a:cubicBezTo>
                <a:close/>
                <a:moveTo>
                  <a:pt x="890" y="700"/>
                </a:moveTo>
                <a:cubicBezTo>
                  <a:pt x="887" y="698"/>
                  <a:pt x="892" y="698"/>
                  <a:pt x="893" y="696"/>
                </a:cubicBezTo>
                <a:cubicBezTo>
                  <a:pt x="895" y="698"/>
                  <a:pt x="889" y="698"/>
                  <a:pt x="890" y="700"/>
                </a:cubicBezTo>
                <a:close/>
                <a:moveTo>
                  <a:pt x="813" y="695"/>
                </a:moveTo>
                <a:cubicBezTo>
                  <a:pt x="813" y="696"/>
                  <a:pt x="812" y="695"/>
                  <a:pt x="812" y="695"/>
                </a:cubicBezTo>
                <a:cubicBezTo>
                  <a:pt x="811" y="695"/>
                  <a:pt x="810" y="697"/>
                  <a:pt x="808" y="696"/>
                </a:cubicBezTo>
                <a:cubicBezTo>
                  <a:pt x="808" y="695"/>
                  <a:pt x="812" y="694"/>
                  <a:pt x="808" y="694"/>
                </a:cubicBezTo>
                <a:cubicBezTo>
                  <a:pt x="809" y="691"/>
                  <a:pt x="812" y="695"/>
                  <a:pt x="813" y="695"/>
                </a:cubicBezTo>
                <a:close/>
                <a:moveTo>
                  <a:pt x="844" y="696"/>
                </a:moveTo>
                <a:cubicBezTo>
                  <a:pt x="845" y="697"/>
                  <a:pt x="845" y="697"/>
                  <a:pt x="844" y="697"/>
                </a:cubicBezTo>
                <a:cubicBezTo>
                  <a:pt x="844" y="699"/>
                  <a:pt x="846" y="698"/>
                  <a:pt x="846" y="701"/>
                </a:cubicBezTo>
                <a:cubicBezTo>
                  <a:pt x="847" y="700"/>
                  <a:pt x="848" y="700"/>
                  <a:pt x="849" y="701"/>
                </a:cubicBezTo>
                <a:cubicBezTo>
                  <a:pt x="848" y="703"/>
                  <a:pt x="844" y="701"/>
                  <a:pt x="844" y="699"/>
                </a:cubicBezTo>
                <a:cubicBezTo>
                  <a:pt x="843" y="699"/>
                  <a:pt x="843" y="700"/>
                  <a:pt x="843" y="702"/>
                </a:cubicBezTo>
                <a:cubicBezTo>
                  <a:pt x="841" y="700"/>
                  <a:pt x="842" y="702"/>
                  <a:pt x="840" y="701"/>
                </a:cubicBezTo>
                <a:cubicBezTo>
                  <a:pt x="840" y="700"/>
                  <a:pt x="840" y="700"/>
                  <a:pt x="841" y="700"/>
                </a:cubicBezTo>
                <a:cubicBezTo>
                  <a:pt x="841" y="699"/>
                  <a:pt x="840" y="699"/>
                  <a:pt x="839" y="699"/>
                </a:cubicBezTo>
                <a:cubicBezTo>
                  <a:pt x="839" y="697"/>
                  <a:pt x="844" y="699"/>
                  <a:pt x="844" y="696"/>
                </a:cubicBezTo>
                <a:close/>
                <a:moveTo>
                  <a:pt x="809" y="702"/>
                </a:moveTo>
                <a:cubicBezTo>
                  <a:pt x="810" y="704"/>
                  <a:pt x="805" y="704"/>
                  <a:pt x="807" y="706"/>
                </a:cubicBezTo>
                <a:cubicBezTo>
                  <a:pt x="806" y="708"/>
                  <a:pt x="804" y="704"/>
                  <a:pt x="801" y="705"/>
                </a:cubicBezTo>
                <a:cubicBezTo>
                  <a:pt x="802" y="702"/>
                  <a:pt x="803" y="699"/>
                  <a:pt x="807" y="699"/>
                </a:cubicBezTo>
                <a:cubicBezTo>
                  <a:pt x="808" y="700"/>
                  <a:pt x="808" y="702"/>
                  <a:pt x="809" y="702"/>
                </a:cubicBezTo>
                <a:close/>
                <a:moveTo>
                  <a:pt x="745" y="708"/>
                </a:moveTo>
                <a:cubicBezTo>
                  <a:pt x="748" y="709"/>
                  <a:pt x="754" y="704"/>
                  <a:pt x="755" y="708"/>
                </a:cubicBezTo>
                <a:cubicBezTo>
                  <a:pt x="756" y="705"/>
                  <a:pt x="764" y="702"/>
                  <a:pt x="765" y="707"/>
                </a:cubicBezTo>
                <a:cubicBezTo>
                  <a:pt x="769" y="701"/>
                  <a:pt x="776" y="703"/>
                  <a:pt x="776" y="708"/>
                </a:cubicBezTo>
                <a:cubicBezTo>
                  <a:pt x="773" y="708"/>
                  <a:pt x="776" y="708"/>
                  <a:pt x="776" y="706"/>
                </a:cubicBezTo>
                <a:cubicBezTo>
                  <a:pt x="773" y="706"/>
                  <a:pt x="772" y="706"/>
                  <a:pt x="772" y="708"/>
                </a:cubicBezTo>
                <a:cubicBezTo>
                  <a:pt x="769" y="709"/>
                  <a:pt x="770" y="706"/>
                  <a:pt x="769" y="706"/>
                </a:cubicBezTo>
                <a:cubicBezTo>
                  <a:pt x="764" y="711"/>
                  <a:pt x="755" y="706"/>
                  <a:pt x="749" y="711"/>
                </a:cubicBezTo>
                <a:cubicBezTo>
                  <a:pt x="747" y="711"/>
                  <a:pt x="745" y="711"/>
                  <a:pt x="745" y="708"/>
                </a:cubicBezTo>
                <a:close/>
                <a:moveTo>
                  <a:pt x="165" y="689"/>
                </a:moveTo>
                <a:cubicBezTo>
                  <a:pt x="165" y="687"/>
                  <a:pt x="167" y="687"/>
                  <a:pt x="167" y="685"/>
                </a:cubicBezTo>
                <a:cubicBezTo>
                  <a:pt x="169" y="685"/>
                  <a:pt x="169" y="687"/>
                  <a:pt x="171" y="687"/>
                </a:cubicBezTo>
                <a:cubicBezTo>
                  <a:pt x="170" y="688"/>
                  <a:pt x="170" y="689"/>
                  <a:pt x="170" y="690"/>
                </a:cubicBezTo>
                <a:cubicBezTo>
                  <a:pt x="168" y="690"/>
                  <a:pt x="166" y="690"/>
                  <a:pt x="165" y="689"/>
                </a:cubicBezTo>
                <a:close/>
                <a:moveTo>
                  <a:pt x="187" y="692"/>
                </a:moveTo>
                <a:cubicBezTo>
                  <a:pt x="187" y="689"/>
                  <a:pt x="187" y="689"/>
                  <a:pt x="187" y="689"/>
                </a:cubicBezTo>
                <a:cubicBezTo>
                  <a:pt x="194" y="689"/>
                  <a:pt x="194" y="689"/>
                  <a:pt x="194" y="689"/>
                </a:cubicBezTo>
                <a:cubicBezTo>
                  <a:pt x="194" y="690"/>
                  <a:pt x="194" y="690"/>
                  <a:pt x="193" y="690"/>
                </a:cubicBezTo>
                <a:cubicBezTo>
                  <a:pt x="193" y="692"/>
                  <a:pt x="193" y="692"/>
                  <a:pt x="193" y="692"/>
                </a:cubicBezTo>
                <a:cubicBezTo>
                  <a:pt x="192" y="690"/>
                  <a:pt x="188" y="689"/>
                  <a:pt x="190" y="692"/>
                </a:cubicBezTo>
                <a:cubicBezTo>
                  <a:pt x="190" y="694"/>
                  <a:pt x="189" y="691"/>
                  <a:pt x="187" y="692"/>
                </a:cubicBezTo>
                <a:close/>
                <a:moveTo>
                  <a:pt x="199" y="691"/>
                </a:moveTo>
                <a:cubicBezTo>
                  <a:pt x="200" y="689"/>
                  <a:pt x="201" y="692"/>
                  <a:pt x="202" y="692"/>
                </a:cubicBezTo>
                <a:cubicBezTo>
                  <a:pt x="200" y="693"/>
                  <a:pt x="202" y="694"/>
                  <a:pt x="200" y="696"/>
                </a:cubicBezTo>
                <a:cubicBezTo>
                  <a:pt x="197" y="695"/>
                  <a:pt x="201" y="692"/>
                  <a:pt x="199" y="691"/>
                </a:cubicBezTo>
                <a:close/>
                <a:moveTo>
                  <a:pt x="899" y="739"/>
                </a:moveTo>
                <a:cubicBezTo>
                  <a:pt x="902" y="740"/>
                  <a:pt x="897" y="741"/>
                  <a:pt x="897" y="742"/>
                </a:cubicBezTo>
                <a:cubicBezTo>
                  <a:pt x="895" y="742"/>
                  <a:pt x="895" y="738"/>
                  <a:pt x="892" y="738"/>
                </a:cubicBezTo>
                <a:cubicBezTo>
                  <a:pt x="892" y="736"/>
                  <a:pt x="895" y="737"/>
                  <a:pt x="897" y="736"/>
                </a:cubicBezTo>
                <a:cubicBezTo>
                  <a:pt x="896" y="738"/>
                  <a:pt x="899" y="740"/>
                  <a:pt x="899" y="739"/>
                </a:cubicBezTo>
                <a:close/>
                <a:moveTo>
                  <a:pt x="889" y="737"/>
                </a:moveTo>
                <a:cubicBezTo>
                  <a:pt x="896" y="738"/>
                  <a:pt x="890" y="744"/>
                  <a:pt x="889" y="737"/>
                </a:cubicBezTo>
                <a:close/>
                <a:moveTo>
                  <a:pt x="876" y="736"/>
                </a:moveTo>
                <a:cubicBezTo>
                  <a:pt x="881" y="736"/>
                  <a:pt x="881" y="736"/>
                  <a:pt x="881" y="736"/>
                </a:cubicBezTo>
                <a:cubicBezTo>
                  <a:pt x="882" y="737"/>
                  <a:pt x="881" y="738"/>
                  <a:pt x="881" y="739"/>
                </a:cubicBezTo>
                <a:cubicBezTo>
                  <a:pt x="882" y="739"/>
                  <a:pt x="883" y="738"/>
                  <a:pt x="884" y="737"/>
                </a:cubicBezTo>
                <a:cubicBezTo>
                  <a:pt x="887" y="737"/>
                  <a:pt x="882" y="740"/>
                  <a:pt x="884" y="740"/>
                </a:cubicBezTo>
                <a:cubicBezTo>
                  <a:pt x="885" y="742"/>
                  <a:pt x="881" y="738"/>
                  <a:pt x="881" y="741"/>
                </a:cubicBezTo>
                <a:cubicBezTo>
                  <a:pt x="880" y="738"/>
                  <a:pt x="876" y="739"/>
                  <a:pt x="876" y="736"/>
                </a:cubicBezTo>
                <a:close/>
                <a:moveTo>
                  <a:pt x="834" y="738"/>
                </a:moveTo>
                <a:cubicBezTo>
                  <a:pt x="836" y="739"/>
                  <a:pt x="838" y="738"/>
                  <a:pt x="839" y="738"/>
                </a:cubicBezTo>
                <a:cubicBezTo>
                  <a:pt x="841" y="738"/>
                  <a:pt x="836" y="739"/>
                  <a:pt x="837" y="741"/>
                </a:cubicBezTo>
                <a:cubicBezTo>
                  <a:pt x="836" y="740"/>
                  <a:pt x="834" y="740"/>
                  <a:pt x="834" y="738"/>
                </a:cubicBezTo>
                <a:close/>
                <a:moveTo>
                  <a:pt x="945" y="752"/>
                </a:moveTo>
                <a:cubicBezTo>
                  <a:pt x="945" y="749"/>
                  <a:pt x="950" y="748"/>
                  <a:pt x="949" y="752"/>
                </a:cubicBezTo>
                <a:lnTo>
                  <a:pt x="945" y="752"/>
                </a:lnTo>
                <a:close/>
                <a:moveTo>
                  <a:pt x="1025" y="735"/>
                </a:moveTo>
                <a:cubicBezTo>
                  <a:pt x="1032" y="737"/>
                  <a:pt x="1042" y="737"/>
                  <a:pt x="1044" y="744"/>
                </a:cubicBezTo>
                <a:cubicBezTo>
                  <a:pt x="1043" y="746"/>
                  <a:pt x="1039" y="745"/>
                  <a:pt x="1036" y="747"/>
                </a:cubicBezTo>
                <a:cubicBezTo>
                  <a:pt x="1035" y="747"/>
                  <a:pt x="1035" y="749"/>
                  <a:pt x="1035" y="749"/>
                </a:cubicBezTo>
                <a:cubicBezTo>
                  <a:pt x="1034" y="749"/>
                  <a:pt x="1034" y="747"/>
                  <a:pt x="1033" y="747"/>
                </a:cubicBezTo>
                <a:cubicBezTo>
                  <a:pt x="1029" y="748"/>
                  <a:pt x="1017" y="751"/>
                  <a:pt x="1010" y="750"/>
                </a:cubicBezTo>
                <a:cubicBezTo>
                  <a:pt x="1007" y="750"/>
                  <a:pt x="1005" y="748"/>
                  <a:pt x="1003" y="748"/>
                </a:cubicBezTo>
                <a:cubicBezTo>
                  <a:pt x="999" y="749"/>
                  <a:pt x="994" y="753"/>
                  <a:pt x="990" y="748"/>
                </a:cubicBezTo>
                <a:cubicBezTo>
                  <a:pt x="997" y="740"/>
                  <a:pt x="1010" y="743"/>
                  <a:pt x="1022" y="741"/>
                </a:cubicBezTo>
                <a:cubicBezTo>
                  <a:pt x="1023" y="736"/>
                  <a:pt x="1016" y="739"/>
                  <a:pt x="1016" y="734"/>
                </a:cubicBezTo>
                <a:cubicBezTo>
                  <a:pt x="1021" y="736"/>
                  <a:pt x="1022" y="731"/>
                  <a:pt x="1024" y="735"/>
                </a:cubicBezTo>
                <a:cubicBezTo>
                  <a:pt x="1023" y="732"/>
                  <a:pt x="1025" y="732"/>
                  <a:pt x="1025" y="735"/>
                </a:cubicBezTo>
                <a:close/>
                <a:moveTo>
                  <a:pt x="987" y="735"/>
                </a:moveTo>
                <a:cubicBezTo>
                  <a:pt x="989" y="731"/>
                  <a:pt x="993" y="733"/>
                  <a:pt x="996" y="733"/>
                </a:cubicBezTo>
                <a:cubicBezTo>
                  <a:pt x="995" y="735"/>
                  <a:pt x="993" y="734"/>
                  <a:pt x="993" y="737"/>
                </a:cubicBezTo>
                <a:cubicBezTo>
                  <a:pt x="990" y="737"/>
                  <a:pt x="991" y="734"/>
                  <a:pt x="987" y="735"/>
                </a:cubicBezTo>
                <a:close/>
                <a:moveTo>
                  <a:pt x="1057" y="724"/>
                </a:moveTo>
                <a:cubicBezTo>
                  <a:pt x="1054" y="726"/>
                  <a:pt x="1056" y="727"/>
                  <a:pt x="1058" y="729"/>
                </a:cubicBezTo>
                <a:cubicBezTo>
                  <a:pt x="1056" y="732"/>
                  <a:pt x="1055" y="726"/>
                  <a:pt x="1052" y="727"/>
                </a:cubicBezTo>
                <a:cubicBezTo>
                  <a:pt x="1053" y="728"/>
                  <a:pt x="1054" y="728"/>
                  <a:pt x="1054" y="729"/>
                </a:cubicBezTo>
                <a:cubicBezTo>
                  <a:pt x="1053" y="730"/>
                  <a:pt x="1051" y="730"/>
                  <a:pt x="1050" y="729"/>
                </a:cubicBezTo>
                <a:cubicBezTo>
                  <a:pt x="1049" y="727"/>
                  <a:pt x="1053" y="727"/>
                  <a:pt x="1051" y="726"/>
                </a:cubicBezTo>
                <a:cubicBezTo>
                  <a:pt x="1050" y="724"/>
                  <a:pt x="1055" y="727"/>
                  <a:pt x="1054" y="723"/>
                </a:cubicBezTo>
                <a:cubicBezTo>
                  <a:pt x="1055" y="724"/>
                  <a:pt x="1056" y="724"/>
                  <a:pt x="1057" y="724"/>
                </a:cubicBezTo>
                <a:close/>
                <a:moveTo>
                  <a:pt x="1049" y="727"/>
                </a:moveTo>
                <a:cubicBezTo>
                  <a:pt x="1049" y="729"/>
                  <a:pt x="1049" y="729"/>
                  <a:pt x="1049" y="729"/>
                </a:cubicBezTo>
                <a:cubicBezTo>
                  <a:pt x="1047" y="729"/>
                  <a:pt x="1046" y="728"/>
                  <a:pt x="1045" y="727"/>
                </a:cubicBezTo>
                <a:cubicBezTo>
                  <a:pt x="1046" y="725"/>
                  <a:pt x="1047" y="728"/>
                  <a:pt x="1049" y="727"/>
                </a:cubicBezTo>
                <a:close/>
                <a:moveTo>
                  <a:pt x="1029" y="702"/>
                </a:moveTo>
                <a:cubicBezTo>
                  <a:pt x="1032" y="701"/>
                  <a:pt x="1037" y="701"/>
                  <a:pt x="1042" y="701"/>
                </a:cubicBezTo>
                <a:cubicBezTo>
                  <a:pt x="1041" y="705"/>
                  <a:pt x="1040" y="706"/>
                  <a:pt x="1041" y="709"/>
                </a:cubicBezTo>
                <a:cubicBezTo>
                  <a:pt x="1038" y="709"/>
                  <a:pt x="1035" y="710"/>
                  <a:pt x="1033" y="712"/>
                </a:cubicBezTo>
                <a:cubicBezTo>
                  <a:pt x="1035" y="717"/>
                  <a:pt x="1032" y="718"/>
                  <a:pt x="1030" y="721"/>
                </a:cubicBezTo>
                <a:cubicBezTo>
                  <a:pt x="1031" y="726"/>
                  <a:pt x="1036" y="726"/>
                  <a:pt x="1038" y="729"/>
                </a:cubicBezTo>
                <a:cubicBezTo>
                  <a:pt x="1040" y="728"/>
                  <a:pt x="1041" y="725"/>
                  <a:pt x="1044" y="725"/>
                </a:cubicBezTo>
                <a:cubicBezTo>
                  <a:pt x="1042" y="726"/>
                  <a:pt x="1041" y="728"/>
                  <a:pt x="1044" y="729"/>
                </a:cubicBezTo>
                <a:cubicBezTo>
                  <a:pt x="1038" y="730"/>
                  <a:pt x="1034" y="729"/>
                  <a:pt x="1032" y="733"/>
                </a:cubicBezTo>
                <a:cubicBezTo>
                  <a:pt x="1016" y="728"/>
                  <a:pt x="997" y="733"/>
                  <a:pt x="981" y="727"/>
                </a:cubicBezTo>
                <a:cubicBezTo>
                  <a:pt x="978" y="732"/>
                  <a:pt x="974" y="734"/>
                  <a:pt x="968" y="735"/>
                </a:cubicBezTo>
                <a:cubicBezTo>
                  <a:pt x="968" y="736"/>
                  <a:pt x="972" y="735"/>
                  <a:pt x="972" y="737"/>
                </a:cubicBezTo>
                <a:cubicBezTo>
                  <a:pt x="975" y="738"/>
                  <a:pt x="975" y="732"/>
                  <a:pt x="979" y="735"/>
                </a:cubicBezTo>
                <a:cubicBezTo>
                  <a:pt x="978" y="741"/>
                  <a:pt x="974" y="736"/>
                  <a:pt x="971" y="739"/>
                </a:cubicBezTo>
                <a:cubicBezTo>
                  <a:pt x="970" y="743"/>
                  <a:pt x="973" y="744"/>
                  <a:pt x="972" y="747"/>
                </a:cubicBezTo>
                <a:cubicBezTo>
                  <a:pt x="976" y="747"/>
                  <a:pt x="983" y="744"/>
                  <a:pt x="989" y="747"/>
                </a:cubicBezTo>
                <a:cubicBezTo>
                  <a:pt x="977" y="749"/>
                  <a:pt x="969" y="749"/>
                  <a:pt x="955" y="751"/>
                </a:cubicBezTo>
                <a:cubicBezTo>
                  <a:pt x="956" y="749"/>
                  <a:pt x="955" y="748"/>
                  <a:pt x="955" y="746"/>
                </a:cubicBezTo>
                <a:cubicBezTo>
                  <a:pt x="940" y="743"/>
                  <a:pt x="932" y="743"/>
                  <a:pt x="923" y="739"/>
                </a:cubicBezTo>
                <a:cubicBezTo>
                  <a:pt x="919" y="742"/>
                  <a:pt x="911" y="745"/>
                  <a:pt x="906" y="739"/>
                </a:cubicBezTo>
                <a:cubicBezTo>
                  <a:pt x="904" y="740"/>
                  <a:pt x="905" y="743"/>
                  <a:pt x="901" y="742"/>
                </a:cubicBezTo>
                <a:cubicBezTo>
                  <a:pt x="901" y="739"/>
                  <a:pt x="901" y="739"/>
                  <a:pt x="903" y="737"/>
                </a:cubicBezTo>
                <a:cubicBezTo>
                  <a:pt x="900" y="736"/>
                  <a:pt x="896" y="736"/>
                  <a:pt x="895" y="733"/>
                </a:cubicBezTo>
                <a:cubicBezTo>
                  <a:pt x="894" y="730"/>
                  <a:pt x="899" y="733"/>
                  <a:pt x="898" y="729"/>
                </a:cubicBezTo>
                <a:cubicBezTo>
                  <a:pt x="895" y="729"/>
                  <a:pt x="890" y="728"/>
                  <a:pt x="887" y="726"/>
                </a:cubicBezTo>
                <a:cubicBezTo>
                  <a:pt x="888" y="722"/>
                  <a:pt x="895" y="721"/>
                  <a:pt x="898" y="722"/>
                </a:cubicBezTo>
                <a:cubicBezTo>
                  <a:pt x="903" y="716"/>
                  <a:pt x="913" y="717"/>
                  <a:pt x="923" y="717"/>
                </a:cubicBezTo>
                <a:cubicBezTo>
                  <a:pt x="920" y="721"/>
                  <a:pt x="928" y="719"/>
                  <a:pt x="927" y="724"/>
                </a:cubicBezTo>
                <a:cubicBezTo>
                  <a:pt x="938" y="722"/>
                  <a:pt x="944" y="717"/>
                  <a:pt x="956" y="717"/>
                </a:cubicBezTo>
                <a:cubicBezTo>
                  <a:pt x="959" y="715"/>
                  <a:pt x="954" y="714"/>
                  <a:pt x="956" y="712"/>
                </a:cubicBezTo>
                <a:cubicBezTo>
                  <a:pt x="966" y="718"/>
                  <a:pt x="974" y="712"/>
                  <a:pt x="979" y="706"/>
                </a:cubicBezTo>
                <a:cubicBezTo>
                  <a:pt x="985" y="709"/>
                  <a:pt x="989" y="714"/>
                  <a:pt x="992" y="719"/>
                </a:cubicBezTo>
                <a:cubicBezTo>
                  <a:pt x="1000" y="717"/>
                  <a:pt x="1004" y="711"/>
                  <a:pt x="1010" y="707"/>
                </a:cubicBezTo>
                <a:cubicBezTo>
                  <a:pt x="1017" y="710"/>
                  <a:pt x="1023" y="706"/>
                  <a:pt x="1030" y="706"/>
                </a:cubicBezTo>
                <a:cubicBezTo>
                  <a:pt x="1033" y="705"/>
                  <a:pt x="1027" y="705"/>
                  <a:pt x="1029" y="702"/>
                </a:cubicBezTo>
                <a:close/>
                <a:moveTo>
                  <a:pt x="961" y="707"/>
                </a:moveTo>
                <a:cubicBezTo>
                  <a:pt x="958" y="704"/>
                  <a:pt x="967" y="705"/>
                  <a:pt x="966" y="702"/>
                </a:cubicBezTo>
                <a:cubicBezTo>
                  <a:pt x="969" y="703"/>
                  <a:pt x="966" y="706"/>
                  <a:pt x="965" y="708"/>
                </a:cubicBezTo>
                <a:cubicBezTo>
                  <a:pt x="963" y="709"/>
                  <a:pt x="961" y="706"/>
                  <a:pt x="961" y="707"/>
                </a:cubicBezTo>
                <a:close/>
                <a:moveTo>
                  <a:pt x="943" y="700"/>
                </a:moveTo>
                <a:cubicBezTo>
                  <a:pt x="940" y="700"/>
                  <a:pt x="940" y="700"/>
                  <a:pt x="937" y="701"/>
                </a:cubicBezTo>
                <a:cubicBezTo>
                  <a:pt x="939" y="710"/>
                  <a:pt x="948" y="704"/>
                  <a:pt x="953" y="704"/>
                </a:cubicBezTo>
                <a:cubicBezTo>
                  <a:pt x="955" y="706"/>
                  <a:pt x="950" y="708"/>
                  <a:pt x="949" y="709"/>
                </a:cubicBezTo>
                <a:cubicBezTo>
                  <a:pt x="945" y="705"/>
                  <a:pt x="941" y="710"/>
                  <a:pt x="937" y="710"/>
                </a:cubicBezTo>
                <a:cubicBezTo>
                  <a:pt x="941" y="707"/>
                  <a:pt x="935" y="707"/>
                  <a:pt x="933" y="706"/>
                </a:cubicBezTo>
                <a:cubicBezTo>
                  <a:pt x="933" y="703"/>
                  <a:pt x="936" y="704"/>
                  <a:pt x="937" y="703"/>
                </a:cubicBezTo>
                <a:cubicBezTo>
                  <a:pt x="937" y="702"/>
                  <a:pt x="936" y="702"/>
                  <a:pt x="935" y="702"/>
                </a:cubicBezTo>
                <a:cubicBezTo>
                  <a:pt x="937" y="701"/>
                  <a:pt x="937" y="700"/>
                  <a:pt x="936" y="698"/>
                </a:cubicBezTo>
                <a:cubicBezTo>
                  <a:pt x="940" y="698"/>
                  <a:pt x="943" y="696"/>
                  <a:pt x="943" y="700"/>
                </a:cubicBezTo>
                <a:close/>
                <a:moveTo>
                  <a:pt x="509" y="673"/>
                </a:moveTo>
                <a:cubicBezTo>
                  <a:pt x="510" y="675"/>
                  <a:pt x="513" y="674"/>
                  <a:pt x="515" y="675"/>
                </a:cubicBezTo>
                <a:cubicBezTo>
                  <a:pt x="515" y="677"/>
                  <a:pt x="516" y="677"/>
                  <a:pt x="515" y="679"/>
                </a:cubicBezTo>
                <a:cubicBezTo>
                  <a:pt x="511" y="676"/>
                  <a:pt x="500" y="670"/>
                  <a:pt x="498" y="679"/>
                </a:cubicBezTo>
                <a:cubicBezTo>
                  <a:pt x="484" y="683"/>
                  <a:pt x="470" y="682"/>
                  <a:pt x="458" y="681"/>
                </a:cubicBezTo>
                <a:cubicBezTo>
                  <a:pt x="454" y="680"/>
                  <a:pt x="454" y="683"/>
                  <a:pt x="451" y="683"/>
                </a:cubicBezTo>
                <a:cubicBezTo>
                  <a:pt x="452" y="679"/>
                  <a:pt x="452" y="679"/>
                  <a:pt x="452" y="679"/>
                </a:cubicBezTo>
                <a:cubicBezTo>
                  <a:pt x="455" y="679"/>
                  <a:pt x="456" y="681"/>
                  <a:pt x="460" y="680"/>
                </a:cubicBezTo>
                <a:cubicBezTo>
                  <a:pt x="458" y="678"/>
                  <a:pt x="458" y="674"/>
                  <a:pt x="463" y="675"/>
                </a:cubicBezTo>
                <a:cubicBezTo>
                  <a:pt x="460" y="670"/>
                  <a:pt x="454" y="673"/>
                  <a:pt x="451" y="669"/>
                </a:cubicBezTo>
                <a:cubicBezTo>
                  <a:pt x="448" y="668"/>
                  <a:pt x="448" y="671"/>
                  <a:pt x="444" y="670"/>
                </a:cubicBezTo>
                <a:cubicBezTo>
                  <a:pt x="446" y="672"/>
                  <a:pt x="447" y="674"/>
                  <a:pt x="447" y="676"/>
                </a:cubicBezTo>
                <a:cubicBezTo>
                  <a:pt x="444" y="679"/>
                  <a:pt x="437" y="678"/>
                  <a:pt x="435" y="673"/>
                </a:cubicBezTo>
                <a:cubicBezTo>
                  <a:pt x="432" y="674"/>
                  <a:pt x="429" y="676"/>
                  <a:pt x="425" y="677"/>
                </a:cubicBezTo>
                <a:cubicBezTo>
                  <a:pt x="425" y="674"/>
                  <a:pt x="423" y="675"/>
                  <a:pt x="423" y="672"/>
                </a:cubicBezTo>
                <a:cubicBezTo>
                  <a:pt x="419" y="673"/>
                  <a:pt x="418" y="672"/>
                  <a:pt x="414" y="671"/>
                </a:cubicBezTo>
                <a:cubicBezTo>
                  <a:pt x="414" y="668"/>
                  <a:pt x="417" y="669"/>
                  <a:pt x="417" y="666"/>
                </a:cubicBezTo>
                <a:cubicBezTo>
                  <a:pt x="422" y="667"/>
                  <a:pt x="431" y="667"/>
                  <a:pt x="440" y="666"/>
                </a:cubicBezTo>
                <a:cubicBezTo>
                  <a:pt x="441" y="664"/>
                  <a:pt x="437" y="666"/>
                  <a:pt x="438" y="663"/>
                </a:cubicBezTo>
                <a:cubicBezTo>
                  <a:pt x="440" y="664"/>
                  <a:pt x="440" y="662"/>
                  <a:pt x="442" y="662"/>
                </a:cubicBezTo>
                <a:cubicBezTo>
                  <a:pt x="443" y="664"/>
                  <a:pt x="445" y="665"/>
                  <a:pt x="443" y="667"/>
                </a:cubicBezTo>
                <a:cubicBezTo>
                  <a:pt x="444" y="666"/>
                  <a:pt x="449" y="663"/>
                  <a:pt x="448" y="668"/>
                </a:cubicBezTo>
                <a:cubicBezTo>
                  <a:pt x="451" y="667"/>
                  <a:pt x="448" y="665"/>
                  <a:pt x="448" y="663"/>
                </a:cubicBezTo>
                <a:cubicBezTo>
                  <a:pt x="454" y="662"/>
                  <a:pt x="461" y="661"/>
                  <a:pt x="465" y="662"/>
                </a:cubicBezTo>
                <a:cubicBezTo>
                  <a:pt x="464" y="666"/>
                  <a:pt x="470" y="665"/>
                  <a:pt x="469" y="670"/>
                </a:cubicBezTo>
                <a:cubicBezTo>
                  <a:pt x="474" y="671"/>
                  <a:pt x="480" y="669"/>
                  <a:pt x="485" y="671"/>
                </a:cubicBezTo>
                <a:cubicBezTo>
                  <a:pt x="485" y="668"/>
                  <a:pt x="489" y="667"/>
                  <a:pt x="492" y="666"/>
                </a:cubicBezTo>
                <a:cubicBezTo>
                  <a:pt x="488" y="666"/>
                  <a:pt x="483" y="663"/>
                  <a:pt x="479" y="662"/>
                </a:cubicBezTo>
                <a:cubicBezTo>
                  <a:pt x="488" y="660"/>
                  <a:pt x="495" y="660"/>
                  <a:pt x="503" y="659"/>
                </a:cubicBezTo>
                <a:cubicBezTo>
                  <a:pt x="503" y="661"/>
                  <a:pt x="501" y="661"/>
                  <a:pt x="502" y="663"/>
                </a:cubicBezTo>
                <a:cubicBezTo>
                  <a:pt x="505" y="663"/>
                  <a:pt x="508" y="663"/>
                  <a:pt x="508" y="665"/>
                </a:cubicBezTo>
                <a:cubicBezTo>
                  <a:pt x="509" y="668"/>
                  <a:pt x="506" y="665"/>
                  <a:pt x="504" y="665"/>
                </a:cubicBezTo>
                <a:cubicBezTo>
                  <a:pt x="504" y="668"/>
                  <a:pt x="509" y="667"/>
                  <a:pt x="510" y="669"/>
                </a:cubicBezTo>
                <a:cubicBezTo>
                  <a:pt x="509" y="670"/>
                  <a:pt x="509" y="671"/>
                  <a:pt x="509" y="673"/>
                </a:cubicBezTo>
                <a:close/>
                <a:moveTo>
                  <a:pt x="672" y="679"/>
                </a:moveTo>
                <a:cubicBezTo>
                  <a:pt x="669" y="678"/>
                  <a:pt x="670" y="678"/>
                  <a:pt x="667" y="679"/>
                </a:cubicBezTo>
                <a:cubicBezTo>
                  <a:pt x="667" y="678"/>
                  <a:pt x="666" y="677"/>
                  <a:pt x="667" y="675"/>
                </a:cubicBezTo>
                <a:cubicBezTo>
                  <a:pt x="669" y="676"/>
                  <a:pt x="672" y="676"/>
                  <a:pt x="672" y="679"/>
                </a:cubicBezTo>
                <a:close/>
                <a:moveTo>
                  <a:pt x="757" y="670"/>
                </a:moveTo>
                <a:cubicBezTo>
                  <a:pt x="754" y="671"/>
                  <a:pt x="754" y="669"/>
                  <a:pt x="751" y="668"/>
                </a:cubicBezTo>
                <a:cubicBezTo>
                  <a:pt x="752" y="665"/>
                  <a:pt x="757" y="668"/>
                  <a:pt x="757" y="670"/>
                </a:cubicBezTo>
                <a:close/>
                <a:moveTo>
                  <a:pt x="786" y="669"/>
                </a:moveTo>
                <a:cubicBezTo>
                  <a:pt x="783" y="670"/>
                  <a:pt x="783" y="668"/>
                  <a:pt x="782" y="667"/>
                </a:cubicBezTo>
                <a:cubicBezTo>
                  <a:pt x="783" y="666"/>
                  <a:pt x="785" y="666"/>
                  <a:pt x="786" y="666"/>
                </a:cubicBezTo>
                <a:lnTo>
                  <a:pt x="786" y="669"/>
                </a:lnTo>
                <a:close/>
                <a:moveTo>
                  <a:pt x="792" y="669"/>
                </a:moveTo>
                <a:cubicBezTo>
                  <a:pt x="793" y="665"/>
                  <a:pt x="796" y="667"/>
                  <a:pt x="800" y="667"/>
                </a:cubicBezTo>
                <a:cubicBezTo>
                  <a:pt x="797" y="668"/>
                  <a:pt x="797" y="669"/>
                  <a:pt x="792" y="669"/>
                </a:cubicBezTo>
                <a:close/>
                <a:moveTo>
                  <a:pt x="820" y="666"/>
                </a:moveTo>
                <a:cubicBezTo>
                  <a:pt x="819" y="667"/>
                  <a:pt x="818" y="668"/>
                  <a:pt x="815" y="667"/>
                </a:cubicBezTo>
                <a:cubicBezTo>
                  <a:pt x="816" y="665"/>
                  <a:pt x="818" y="665"/>
                  <a:pt x="820" y="664"/>
                </a:cubicBezTo>
                <a:cubicBezTo>
                  <a:pt x="823" y="665"/>
                  <a:pt x="816" y="665"/>
                  <a:pt x="820" y="666"/>
                </a:cubicBezTo>
                <a:close/>
                <a:moveTo>
                  <a:pt x="785" y="660"/>
                </a:moveTo>
                <a:cubicBezTo>
                  <a:pt x="785" y="662"/>
                  <a:pt x="780" y="659"/>
                  <a:pt x="781" y="662"/>
                </a:cubicBezTo>
                <a:cubicBezTo>
                  <a:pt x="780" y="661"/>
                  <a:pt x="779" y="661"/>
                  <a:pt x="777" y="661"/>
                </a:cubicBezTo>
                <a:cubicBezTo>
                  <a:pt x="777" y="658"/>
                  <a:pt x="777" y="658"/>
                  <a:pt x="777" y="658"/>
                </a:cubicBezTo>
                <a:cubicBezTo>
                  <a:pt x="780" y="661"/>
                  <a:pt x="782" y="658"/>
                  <a:pt x="785" y="660"/>
                </a:cubicBezTo>
                <a:close/>
                <a:moveTo>
                  <a:pt x="764" y="658"/>
                </a:moveTo>
                <a:cubicBezTo>
                  <a:pt x="765" y="661"/>
                  <a:pt x="762" y="660"/>
                  <a:pt x="761" y="662"/>
                </a:cubicBezTo>
                <a:cubicBezTo>
                  <a:pt x="760" y="662"/>
                  <a:pt x="759" y="660"/>
                  <a:pt x="760" y="658"/>
                </a:cubicBezTo>
                <a:cubicBezTo>
                  <a:pt x="762" y="659"/>
                  <a:pt x="762" y="657"/>
                  <a:pt x="764" y="658"/>
                </a:cubicBezTo>
                <a:close/>
                <a:moveTo>
                  <a:pt x="702" y="654"/>
                </a:moveTo>
                <a:cubicBezTo>
                  <a:pt x="701" y="658"/>
                  <a:pt x="697" y="658"/>
                  <a:pt x="698" y="661"/>
                </a:cubicBezTo>
                <a:cubicBezTo>
                  <a:pt x="692" y="659"/>
                  <a:pt x="683" y="662"/>
                  <a:pt x="681" y="656"/>
                </a:cubicBezTo>
                <a:cubicBezTo>
                  <a:pt x="676" y="659"/>
                  <a:pt x="671" y="654"/>
                  <a:pt x="667" y="658"/>
                </a:cubicBezTo>
                <a:cubicBezTo>
                  <a:pt x="665" y="657"/>
                  <a:pt x="664" y="656"/>
                  <a:pt x="662" y="655"/>
                </a:cubicBezTo>
                <a:cubicBezTo>
                  <a:pt x="660" y="655"/>
                  <a:pt x="659" y="658"/>
                  <a:pt x="657" y="659"/>
                </a:cubicBezTo>
                <a:cubicBezTo>
                  <a:pt x="654" y="654"/>
                  <a:pt x="647" y="660"/>
                  <a:pt x="638" y="658"/>
                </a:cubicBezTo>
                <a:cubicBezTo>
                  <a:pt x="638" y="661"/>
                  <a:pt x="638" y="661"/>
                  <a:pt x="638" y="661"/>
                </a:cubicBezTo>
                <a:cubicBezTo>
                  <a:pt x="643" y="664"/>
                  <a:pt x="648" y="666"/>
                  <a:pt x="652" y="669"/>
                </a:cubicBezTo>
                <a:cubicBezTo>
                  <a:pt x="653" y="672"/>
                  <a:pt x="649" y="670"/>
                  <a:pt x="650" y="673"/>
                </a:cubicBezTo>
                <a:cubicBezTo>
                  <a:pt x="651" y="675"/>
                  <a:pt x="658" y="672"/>
                  <a:pt x="656" y="677"/>
                </a:cubicBezTo>
                <a:cubicBezTo>
                  <a:pt x="649" y="676"/>
                  <a:pt x="637" y="680"/>
                  <a:pt x="636" y="672"/>
                </a:cubicBezTo>
                <a:cubicBezTo>
                  <a:pt x="634" y="670"/>
                  <a:pt x="631" y="670"/>
                  <a:pt x="631" y="667"/>
                </a:cubicBezTo>
                <a:cubicBezTo>
                  <a:pt x="625" y="670"/>
                  <a:pt x="620" y="665"/>
                  <a:pt x="614" y="665"/>
                </a:cubicBezTo>
                <a:cubicBezTo>
                  <a:pt x="614" y="663"/>
                  <a:pt x="613" y="663"/>
                  <a:pt x="613" y="661"/>
                </a:cubicBezTo>
                <a:cubicBezTo>
                  <a:pt x="614" y="661"/>
                  <a:pt x="614" y="662"/>
                  <a:pt x="616" y="662"/>
                </a:cubicBezTo>
                <a:cubicBezTo>
                  <a:pt x="614" y="658"/>
                  <a:pt x="608" y="661"/>
                  <a:pt x="609" y="659"/>
                </a:cubicBezTo>
                <a:cubicBezTo>
                  <a:pt x="607" y="660"/>
                  <a:pt x="607" y="661"/>
                  <a:pt x="606" y="662"/>
                </a:cubicBezTo>
                <a:cubicBezTo>
                  <a:pt x="603" y="662"/>
                  <a:pt x="604" y="661"/>
                  <a:pt x="604" y="658"/>
                </a:cubicBezTo>
                <a:cubicBezTo>
                  <a:pt x="601" y="659"/>
                  <a:pt x="603" y="662"/>
                  <a:pt x="602" y="663"/>
                </a:cubicBezTo>
                <a:cubicBezTo>
                  <a:pt x="598" y="662"/>
                  <a:pt x="593" y="664"/>
                  <a:pt x="590" y="659"/>
                </a:cubicBezTo>
                <a:cubicBezTo>
                  <a:pt x="576" y="661"/>
                  <a:pt x="564" y="661"/>
                  <a:pt x="551" y="659"/>
                </a:cubicBezTo>
                <a:cubicBezTo>
                  <a:pt x="549" y="661"/>
                  <a:pt x="550" y="665"/>
                  <a:pt x="546" y="664"/>
                </a:cubicBezTo>
                <a:cubicBezTo>
                  <a:pt x="546" y="660"/>
                  <a:pt x="542" y="663"/>
                  <a:pt x="541" y="659"/>
                </a:cubicBezTo>
                <a:cubicBezTo>
                  <a:pt x="539" y="662"/>
                  <a:pt x="534" y="660"/>
                  <a:pt x="531" y="662"/>
                </a:cubicBezTo>
                <a:cubicBezTo>
                  <a:pt x="530" y="665"/>
                  <a:pt x="536" y="664"/>
                  <a:pt x="534" y="669"/>
                </a:cubicBezTo>
                <a:cubicBezTo>
                  <a:pt x="527" y="668"/>
                  <a:pt x="519" y="672"/>
                  <a:pt x="517" y="665"/>
                </a:cubicBezTo>
                <a:cubicBezTo>
                  <a:pt x="524" y="666"/>
                  <a:pt x="524" y="666"/>
                  <a:pt x="524" y="666"/>
                </a:cubicBezTo>
                <a:cubicBezTo>
                  <a:pt x="523" y="659"/>
                  <a:pt x="517" y="664"/>
                  <a:pt x="511" y="662"/>
                </a:cubicBezTo>
                <a:cubicBezTo>
                  <a:pt x="516" y="659"/>
                  <a:pt x="521" y="656"/>
                  <a:pt x="530" y="656"/>
                </a:cubicBezTo>
                <a:cubicBezTo>
                  <a:pt x="526" y="653"/>
                  <a:pt x="523" y="654"/>
                  <a:pt x="518" y="653"/>
                </a:cubicBezTo>
                <a:cubicBezTo>
                  <a:pt x="523" y="651"/>
                  <a:pt x="539" y="648"/>
                  <a:pt x="543" y="655"/>
                </a:cubicBezTo>
                <a:cubicBezTo>
                  <a:pt x="551" y="655"/>
                  <a:pt x="557" y="659"/>
                  <a:pt x="562" y="654"/>
                </a:cubicBezTo>
                <a:cubicBezTo>
                  <a:pt x="561" y="651"/>
                  <a:pt x="555" y="655"/>
                  <a:pt x="557" y="649"/>
                </a:cubicBezTo>
                <a:cubicBezTo>
                  <a:pt x="565" y="648"/>
                  <a:pt x="573" y="646"/>
                  <a:pt x="582" y="645"/>
                </a:cubicBezTo>
                <a:cubicBezTo>
                  <a:pt x="583" y="643"/>
                  <a:pt x="580" y="644"/>
                  <a:pt x="579" y="643"/>
                </a:cubicBezTo>
                <a:cubicBezTo>
                  <a:pt x="579" y="641"/>
                  <a:pt x="583" y="642"/>
                  <a:pt x="585" y="642"/>
                </a:cubicBezTo>
                <a:cubicBezTo>
                  <a:pt x="588" y="649"/>
                  <a:pt x="609" y="646"/>
                  <a:pt x="619" y="647"/>
                </a:cubicBezTo>
                <a:cubicBezTo>
                  <a:pt x="617" y="642"/>
                  <a:pt x="611" y="646"/>
                  <a:pt x="609" y="645"/>
                </a:cubicBezTo>
                <a:cubicBezTo>
                  <a:pt x="609" y="644"/>
                  <a:pt x="610" y="644"/>
                  <a:pt x="610" y="644"/>
                </a:cubicBezTo>
                <a:cubicBezTo>
                  <a:pt x="602" y="641"/>
                  <a:pt x="593" y="642"/>
                  <a:pt x="581" y="640"/>
                </a:cubicBezTo>
                <a:cubicBezTo>
                  <a:pt x="592" y="635"/>
                  <a:pt x="605" y="639"/>
                  <a:pt x="616" y="637"/>
                </a:cubicBezTo>
                <a:cubicBezTo>
                  <a:pt x="617" y="640"/>
                  <a:pt x="613" y="638"/>
                  <a:pt x="612" y="640"/>
                </a:cubicBezTo>
                <a:cubicBezTo>
                  <a:pt x="613" y="641"/>
                  <a:pt x="614" y="641"/>
                  <a:pt x="614" y="642"/>
                </a:cubicBezTo>
                <a:cubicBezTo>
                  <a:pt x="616" y="641"/>
                  <a:pt x="617" y="639"/>
                  <a:pt x="619" y="639"/>
                </a:cubicBezTo>
                <a:cubicBezTo>
                  <a:pt x="613" y="637"/>
                  <a:pt x="636" y="633"/>
                  <a:pt x="636" y="638"/>
                </a:cubicBezTo>
                <a:cubicBezTo>
                  <a:pt x="631" y="636"/>
                  <a:pt x="628" y="639"/>
                  <a:pt x="628" y="643"/>
                </a:cubicBezTo>
                <a:cubicBezTo>
                  <a:pt x="637" y="644"/>
                  <a:pt x="641" y="649"/>
                  <a:pt x="649" y="649"/>
                </a:cubicBezTo>
                <a:cubicBezTo>
                  <a:pt x="651" y="648"/>
                  <a:pt x="650" y="647"/>
                  <a:pt x="650" y="644"/>
                </a:cubicBezTo>
                <a:cubicBezTo>
                  <a:pt x="649" y="642"/>
                  <a:pt x="644" y="642"/>
                  <a:pt x="641" y="640"/>
                </a:cubicBezTo>
                <a:cubicBezTo>
                  <a:pt x="641" y="637"/>
                  <a:pt x="646" y="639"/>
                  <a:pt x="646" y="635"/>
                </a:cubicBezTo>
                <a:cubicBezTo>
                  <a:pt x="648" y="635"/>
                  <a:pt x="647" y="638"/>
                  <a:pt x="649" y="638"/>
                </a:cubicBezTo>
                <a:cubicBezTo>
                  <a:pt x="650" y="636"/>
                  <a:pt x="653" y="635"/>
                  <a:pt x="657" y="636"/>
                </a:cubicBezTo>
                <a:cubicBezTo>
                  <a:pt x="659" y="635"/>
                  <a:pt x="654" y="635"/>
                  <a:pt x="655" y="632"/>
                </a:cubicBezTo>
                <a:cubicBezTo>
                  <a:pt x="665" y="633"/>
                  <a:pt x="670" y="628"/>
                  <a:pt x="676" y="634"/>
                </a:cubicBezTo>
                <a:cubicBezTo>
                  <a:pt x="675" y="640"/>
                  <a:pt x="673" y="638"/>
                  <a:pt x="671" y="646"/>
                </a:cubicBezTo>
                <a:cubicBezTo>
                  <a:pt x="673" y="648"/>
                  <a:pt x="677" y="648"/>
                  <a:pt x="675" y="652"/>
                </a:cubicBezTo>
                <a:cubicBezTo>
                  <a:pt x="676" y="653"/>
                  <a:pt x="678" y="653"/>
                  <a:pt x="679" y="654"/>
                </a:cubicBezTo>
                <a:cubicBezTo>
                  <a:pt x="681" y="653"/>
                  <a:pt x="680" y="651"/>
                  <a:pt x="681" y="650"/>
                </a:cubicBezTo>
                <a:cubicBezTo>
                  <a:pt x="687" y="653"/>
                  <a:pt x="692" y="655"/>
                  <a:pt x="696" y="656"/>
                </a:cubicBezTo>
                <a:cubicBezTo>
                  <a:pt x="698" y="655"/>
                  <a:pt x="695" y="653"/>
                  <a:pt x="697" y="652"/>
                </a:cubicBezTo>
                <a:cubicBezTo>
                  <a:pt x="700" y="652"/>
                  <a:pt x="700" y="653"/>
                  <a:pt x="702" y="654"/>
                </a:cubicBezTo>
                <a:close/>
                <a:moveTo>
                  <a:pt x="711" y="653"/>
                </a:moveTo>
                <a:cubicBezTo>
                  <a:pt x="700" y="655"/>
                  <a:pt x="700" y="643"/>
                  <a:pt x="691" y="645"/>
                </a:cubicBezTo>
                <a:cubicBezTo>
                  <a:pt x="691" y="641"/>
                  <a:pt x="693" y="640"/>
                  <a:pt x="696" y="640"/>
                </a:cubicBezTo>
                <a:cubicBezTo>
                  <a:pt x="700" y="644"/>
                  <a:pt x="706" y="639"/>
                  <a:pt x="712" y="638"/>
                </a:cubicBezTo>
                <a:cubicBezTo>
                  <a:pt x="713" y="640"/>
                  <a:pt x="715" y="642"/>
                  <a:pt x="718" y="643"/>
                </a:cubicBezTo>
                <a:cubicBezTo>
                  <a:pt x="715" y="644"/>
                  <a:pt x="710" y="646"/>
                  <a:pt x="711" y="653"/>
                </a:cubicBezTo>
                <a:close/>
                <a:moveTo>
                  <a:pt x="807" y="649"/>
                </a:moveTo>
                <a:cubicBezTo>
                  <a:pt x="806" y="647"/>
                  <a:pt x="805" y="645"/>
                  <a:pt x="804" y="643"/>
                </a:cubicBezTo>
                <a:cubicBezTo>
                  <a:pt x="807" y="644"/>
                  <a:pt x="808" y="646"/>
                  <a:pt x="807" y="649"/>
                </a:cubicBezTo>
                <a:close/>
                <a:moveTo>
                  <a:pt x="811" y="644"/>
                </a:moveTo>
                <a:cubicBezTo>
                  <a:pt x="812" y="645"/>
                  <a:pt x="810" y="646"/>
                  <a:pt x="811" y="649"/>
                </a:cubicBezTo>
                <a:cubicBezTo>
                  <a:pt x="807" y="649"/>
                  <a:pt x="810" y="646"/>
                  <a:pt x="811" y="644"/>
                </a:cubicBezTo>
                <a:close/>
                <a:moveTo>
                  <a:pt x="799" y="643"/>
                </a:moveTo>
                <a:cubicBezTo>
                  <a:pt x="800" y="646"/>
                  <a:pt x="798" y="646"/>
                  <a:pt x="796" y="646"/>
                </a:cubicBezTo>
                <a:cubicBezTo>
                  <a:pt x="796" y="643"/>
                  <a:pt x="796" y="643"/>
                  <a:pt x="796" y="643"/>
                </a:cubicBezTo>
                <a:lnTo>
                  <a:pt x="799" y="643"/>
                </a:lnTo>
                <a:close/>
                <a:moveTo>
                  <a:pt x="814" y="654"/>
                </a:moveTo>
                <a:cubicBezTo>
                  <a:pt x="811" y="652"/>
                  <a:pt x="808" y="654"/>
                  <a:pt x="806" y="654"/>
                </a:cubicBezTo>
                <a:cubicBezTo>
                  <a:pt x="806" y="651"/>
                  <a:pt x="806" y="651"/>
                  <a:pt x="806" y="651"/>
                </a:cubicBezTo>
                <a:cubicBezTo>
                  <a:pt x="810" y="653"/>
                  <a:pt x="813" y="650"/>
                  <a:pt x="814" y="654"/>
                </a:cubicBezTo>
                <a:close/>
                <a:moveTo>
                  <a:pt x="761" y="651"/>
                </a:moveTo>
                <a:cubicBezTo>
                  <a:pt x="758" y="650"/>
                  <a:pt x="757" y="652"/>
                  <a:pt x="755" y="650"/>
                </a:cubicBezTo>
                <a:cubicBezTo>
                  <a:pt x="755" y="648"/>
                  <a:pt x="760" y="650"/>
                  <a:pt x="760" y="647"/>
                </a:cubicBezTo>
                <a:cubicBezTo>
                  <a:pt x="762" y="648"/>
                  <a:pt x="761" y="649"/>
                  <a:pt x="761" y="651"/>
                </a:cubicBezTo>
                <a:close/>
                <a:moveTo>
                  <a:pt x="825" y="644"/>
                </a:moveTo>
                <a:cubicBezTo>
                  <a:pt x="824" y="646"/>
                  <a:pt x="821" y="646"/>
                  <a:pt x="821" y="649"/>
                </a:cubicBezTo>
                <a:cubicBezTo>
                  <a:pt x="817" y="650"/>
                  <a:pt x="821" y="643"/>
                  <a:pt x="817" y="644"/>
                </a:cubicBezTo>
                <a:cubicBezTo>
                  <a:pt x="820" y="642"/>
                  <a:pt x="822" y="643"/>
                  <a:pt x="825" y="644"/>
                </a:cubicBezTo>
                <a:close/>
                <a:moveTo>
                  <a:pt x="777" y="642"/>
                </a:moveTo>
                <a:cubicBezTo>
                  <a:pt x="776" y="643"/>
                  <a:pt x="775" y="643"/>
                  <a:pt x="773" y="643"/>
                </a:cubicBezTo>
                <a:cubicBezTo>
                  <a:pt x="773" y="641"/>
                  <a:pt x="771" y="641"/>
                  <a:pt x="772" y="638"/>
                </a:cubicBezTo>
                <a:cubicBezTo>
                  <a:pt x="776" y="640"/>
                  <a:pt x="777" y="635"/>
                  <a:pt x="777" y="642"/>
                </a:cubicBezTo>
                <a:close/>
                <a:moveTo>
                  <a:pt x="812" y="635"/>
                </a:moveTo>
                <a:cubicBezTo>
                  <a:pt x="812" y="637"/>
                  <a:pt x="811" y="637"/>
                  <a:pt x="811" y="639"/>
                </a:cubicBezTo>
                <a:cubicBezTo>
                  <a:pt x="810" y="638"/>
                  <a:pt x="808" y="637"/>
                  <a:pt x="808" y="635"/>
                </a:cubicBezTo>
                <a:lnTo>
                  <a:pt x="812" y="635"/>
                </a:lnTo>
                <a:close/>
                <a:moveTo>
                  <a:pt x="730" y="627"/>
                </a:moveTo>
                <a:cubicBezTo>
                  <a:pt x="728" y="626"/>
                  <a:pt x="731" y="624"/>
                  <a:pt x="732" y="624"/>
                </a:cubicBezTo>
                <a:cubicBezTo>
                  <a:pt x="732" y="622"/>
                  <a:pt x="729" y="622"/>
                  <a:pt x="727" y="621"/>
                </a:cubicBezTo>
                <a:cubicBezTo>
                  <a:pt x="727" y="625"/>
                  <a:pt x="726" y="626"/>
                  <a:pt x="729" y="629"/>
                </a:cubicBezTo>
                <a:cubicBezTo>
                  <a:pt x="735" y="630"/>
                  <a:pt x="744" y="629"/>
                  <a:pt x="752" y="630"/>
                </a:cubicBezTo>
                <a:cubicBezTo>
                  <a:pt x="748" y="632"/>
                  <a:pt x="747" y="635"/>
                  <a:pt x="743" y="636"/>
                </a:cubicBezTo>
                <a:cubicBezTo>
                  <a:pt x="743" y="634"/>
                  <a:pt x="743" y="634"/>
                  <a:pt x="743" y="634"/>
                </a:cubicBezTo>
                <a:cubicBezTo>
                  <a:pt x="737" y="638"/>
                  <a:pt x="731" y="632"/>
                  <a:pt x="722" y="631"/>
                </a:cubicBezTo>
                <a:cubicBezTo>
                  <a:pt x="724" y="632"/>
                  <a:pt x="728" y="632"/>
                  <a:pt x="729" y="634"/>
                </a:cubicBezTo>
                <a:cubicBezTo>
                  <a:pt x="726" y="635"/>
                  <a:pt x="726" y="635"/>
                  <a:pt x="725" y="638"/>
                </a:cubicBezTo>
                <a:cubicBezTo>
                  <a:pt x="720" y="638"/>
                  <a:pt x="718" y="633"/>
                  <a:pt x="721" y="632"/>
                </a:cubicBezTo>
                <a:cubicBezTo>
                  <a:pt x="722" y="627"/>
                  <a:pt x="715" y="629"/>
                  <a:pt x="718" y="624"/>
                </a:cubicBezTo>
                <a:cubicBezTo>
                  <a:pt x="712" y="626"/>
                  <a:pt x="705" y="629"/>
                  <a:pt x="702" y="624"/>
                </a:cubicBezTo>
                <a:cubicBezTo>
                  <a:pt x="703" y="626"/>
                  <a:pt x="702" y="629"/>
                  <a:pt x="701" y="631"/>
                </a:cubicBezTo>
                <a:cubicBezTo>
                  <a:pt x="698" y="631"/>
                  <a:pt x="697" y="630"/>
                  <a:pt x="694" y="629"/>
                </a:cubicBezTo>
                <a:cubicBezTo>
                  <a:pt x="692" y="636"/>
                  <a:pt x="682" y="632"/>
                  <a:pt x="676" y="631"/>
                </a:cubicBezTo>
                <a:cubicBezTo>
                  <a:pt x="677" y="628"/>
                  <a:pt x="683" y="630"/>
                  <a:pt x="686" y="629"/>
                </a:cubicBezTo>
                <a:cubicBezTo>
                  <a:pt x="684" y="619"/>
                  <a:pt x="699" y="630"/>
                  <a:pt x="701" y="626"/>
                </a:cubicBezTo>
                <a:cubicBezTo>
                  <a:pt x="702" y="622"/>
                  <a:pt x="696" y="624"/>
                  <a:pt x="695" y="622"/>
                </a:cubicBezTo>
                <a:cubicBezTo>
                  <a:pt x="696" y="616"/>
                  <a:pt x="696" y="616"/>
                  <a:pt x="696" y="616"/>
                </a:cubicBezTo>
                <a:cubicBezTo>
                  <a:pt x="697" y="618"/>
                  <a:pt x="700" y="617"/>
                  <a:pt x="702" y="618"/>
                </a:cubicBezTo>
                <a:cubicBezTo>
                  <a:pt x="702" y="622"/>
                  <a:pt x="702" y="622"/>
                  <a:pt x="702" y="622"/>
                </a:cubicBezTo>
                <a:cubicBezTo>
                  <a:pt x="711" y="612"/>
                  <a:pt x="728" y="623"/>
                  <a:pt x="738" y="619"/>
                </a:cubicBezTo>
                <a:cubicBezTo>
                  <a:pt x="737" y="623"/>
                  <a:pt x="741" y="622"/>
                  <a:pt x="742" y="623"/>
                </a:cubicBezTo>
                <a:cubicBezTo>
                  <a:pt x="740" y="628"/>
                  <a:pt x="734" y="626"/>
                  <a:pt x="730" y="627"/>
                </a:cubicBezTo>
                <a:close/>
                <a:moveTo>
                  <a:pt x="811" y="621"/>
                </a:moveTo>
                <a:cubicBezTo>
                  <a:pt x="806" y="624"/>
                  <a:pt x="804" y="620"/>
                  <a:pt x="799" y="623"/>
                </a:cubicBezTo>
                <a:cubicBezTo>
                  <a:pt x="800" y="625"/>
                  <a:pt x="804" y="624"/>
                  <a:pt x="803" y="628"/>
                </a:cubicBezTo>
                <a:cubicBezTo>
                  <a:pt x="800" y="629"/>
                  <a:pt x="797" y="629"/>
                  <a:pt x="794" y="629"/>
                </a:cubicBezTo>
                <a:cubicBezTo>
                  <a:pt x="794" y="627"/>
                  <a:pt x="793" y="626"/>
                  <a:pt x="792" y="626"/>
                </a:cubicBezTo>
                <a:cubicBezTo>
                  <a:pt x="792" y="623"/>
                  <a:pt x="794" y="623"/>
                  <a:pt x="795" y="621"/>
                </a:cubicBezTo>
                <a:cubicBezTo>
                  <a:pt x="792" y="618"/>
                  <a:pt x="796" y="620"/>
                  <a:pt x="796" y="615"/>
                </a:cubicBezTo>
                <a:cubicBezTo>
                  <a:pt x="799" y="620"/>
                  <a:pt x="806" y="616"/>
                  <a:pt x="811" y="621"/>
                </a:cubicBezTo>
                <a:close/>
                <a:moveTo>
                  <a:pt x="808" y="611"/>
                </a:moveTo>
                <a:cubicBezTo>
                  <a:pt x="811" y="617"/>
                  <a:pt x="803" y="609"/>
                  <a:pt x="804" y="613"/>
                </a:cubicBezTo>
                <a:cubicBezTo>
                  <a:pt x="803" y="613"/>
                  <a:pt x="803" y="612"/>
                  <a:pt x="803" y="611"/>
                </a:cubicBezTo>
                <a:cubicBezTo>
                  <a:pt x="801" y="611"/>
                  <a:pt x="801" y="614"/>
                  <a:pt x="800" y="615"/>
                </a:cubicBezTo>
                <a:cubicBezTo>
                  <a:pt x="796" y="616"/>
                  <a:pt x="799" y="611"/>
                  <a:pt x="797" y="610"/>
                </a:cubicBezTo>
                <a:cubicBezTo>
                  <a:pt x="801" y="607"/>
                  <a:pt x="806" y="611"/>
                  <a:pt x="808" y="611"/>
                </a:cubicBezTo>
                <a:close/>
                <a:moveTo>
                  <a:pt x="487" y="566"/>
                </a:moveTo>
                <a:cubicBezTo>
                  <a:pt x="484" y="568"/>
                  <a:pt x="482" y="567"/>
                  <a:pt x="478" y="567"/>
                </a:cubicBezTo>
                <a:cubicBezTo>
                  <a:pt x="481" y="563"/>
                  <a:pt x="483" y="567"/>
                  <a:pt x="487" y="566"/>
                </a:cubicBezTo>
                <a:close/>
                <a:moveTo>
                  <a:pt x="171" y="533"/>
                </a:moveTo>
                <a:cubicBezTo>
                  <a:pt x="165" y="532"/>
                  <a:pt x="166" y="532"/>
                  <a:pt x="161" y="531"/>
                </a:cubicBezTo>
                <a:cubicBezTo>
                  <a:pt x="162" y="528"/>
                  <a:pt x="172" y="529"/>
                  <a:pt x="171" y="533"/>
                </a:cubicBezTo>
                <a:close/>
                <a:moveTo>
                  <a:pt x="953" y="569"/>
                </a:moveTo>
                <a:cubicBezTo>
                  <a:pt x="949" y="568"/>
                  <a:pt x="947" y="569"/>
                  <a:pt x="943" y="569"/>
                </a:cubicBezTo>
                <a:cubicBezTo>
                  <a:pt x="944" y="567"/>
                  <a:pt x="946" y="567"/>
                  <a:pt x="947" y="565"/>
                </a:cubicBezTo>
                <a:cubicBezTo>
                  <a:pt x="949" y="567"/>
                  <a:pt x="954" y="565"/>
                  <a:pt x="953" y="569"/>
                </a:cubicBezTo>
                <a:close/>
                <a:moveTo>
                  <a:pt x="138" y="524"/>
                </a:moveTo>
                <a:cubicBezTo>
                  <a:pt x="137" y="524"/>
                  <a:pt x="129" y="523"/>
                  <a:pt x="127" y="520"/>
                </a:cubicBezTo>
                <a:cubicBezTo>
                  <a:pt x="130" y="521"/>
                  <a:pt x="137" y="520"/>
                  <a:pt x="138" y="524"/>
                </a:cubicBezTo>
                <a:close/>
                <a:moveTo>
                  <a:pt x="27" y="496"/>
                </a:moveTo>
                <a:cubicBezTo>
                  <a:pt x="27" y="495"/>
                  <a:pt x="26" y="493"/>
                  <a:pt x="25" y="493"/>
                </a:cubicBezTo>
                <a:cubicBezTo>
                  <a:pt x="26" y="489"/>
                  <a:pt x="29" y="493"/>
                  <a:pt x="29" y="495"/>
                </a:cubicBezTo>
                <a:cubicBezTo>
                  <a:pt x="30" y="492"/>
                  <a:pt x="30" y="493"/>
                  <a:pt x="35" y="493"/>
                </a:cubicBezTo>
                <a:cubicBezTo>
                  <a:pt x="34" y="494"/>
                  <a:pt x="33" y="495"/>
                  <a:pt x="34" y="498"/>
                </a:cubicBezTo>
                <a:cubicBezTo>
                  <a:pt x="30" y="497"/>
                  <a:pt x="31" y="495"/>
                  <a:pt x="27" y="496"/>
                </a:cubicBezTo>
                <a:close/>
                <a:moveTo>
                  <a:pt x="42" y="499"/>
                </a:moveTo>
                <a:cubicBezTo>
                  <a:pt x="43" y="498"/>
                  <a:pt x="43" y="497"/>
                  <a:pt x="43" y="496"/>
                </a:cubicBezTo>
                <a:cubicBezTo>
                  <a:pt x="40" y="496"/>
                  <a:pt x="40" y="499"/>
                  <a:pt x="36" y="498"/>
                </a:cubicBezTo>
                <a:cubicBezTo>
                  <a:pt x="38" y="495"/>
                  <a:pt x="37" y="497"/>
                  <a:pt x="35" y="497"/>
                </a:cubicBezTo>
                <a:cubicBezTo>
                  <a:pt x="35" y="496"/>
                  <a:pt x="36" y="495"/>
                  <a:pt x="36" y="493"/>
                </a:cubicBezTo>
                <a:cubicBezTo>
                  <a:pt x="43" y="495"/>
                  <a:pt x="49" y="494"/>
                  <a:pt x="53" y="498"/>
                </a:cubicBezTo>
                <a:cubicBezTo>
                  <a:pt x="52" y="499"/>
                  <a:pt x="47" y="500"/>
                  <a:pt x="42" y="499"/>
                </a:cubicBezTo>
                <a:close/>
                <a:moveTo>
                  <a:pt x="1027" y="566"/>
                </a:moveTo>
                <a:cubicBezTo>
                  <a:pt x="1019" y="564"/>
                  <a:pt x="1015" y="566"/>
                  <a:pt x="1008" y="564"/>
                </a:cubicBezTo>
                <a:cubicBezTo>
                  <a:pt x="1013" y="561"/>
                  <a:pt x="1024" y="558"/>
                  <a:pt x="1027" y="566"/>
                </a:cubicBezTo>
                <a:close/>
                <a:moveTo>
                  <a:pt x="1045" y="548"/>
                </a:moveTo>
                <a:cubicBezTo>
                  <a:pt x="1043" y="552"/>
                  <a:pt x="1049" y="549"/>
                  <a:pt x="1051" y="552"/>
                </a:cubicBezTo>
                <a:cubicBezTo>
                  <a:pt x="1051" y="557"/>
                  <a:pt x="1051" y="557"/>
                  <a:pt x="1051" y="557"/>
                </a:cubicBezTo>
                <a:cubicBezTo>
                  <a:pt x="1045" y="556"/>
                  <a:pt x="1046" y="551"/>
                  <a:pt x="1041" y="549"/>
                </a:cubicBezTo>
                <a:cubicBezTo>
                  <a:pt x="1041" y="547"/>
                  <a:pt x="1043" y="548"/>
                  <a:pt x="1045" y="548"/>
                </a:cubicBezTo>
                <a:close/>
                <a:moveTo>
                  <a:pt x="1029" y="543"/>
                </a:moveTo>
                <a:cubicBezTo>
                  <a:pt x="1027" y="546"/>
                  <a:pt x="1023" y="547"/>
                  <a:pt x="1022" y="549"/>
                </a:cubicBezTo>
                <a:cubicBezTo>
                  <a:pt x="1017" y="548"/>
                  <a:pt x="1013" y="548"/>
                  <a:pt x="1010" y="549"/>
                </a:cubicBezTo>
                <a:cubicBezTo>
                  <a:pt x="1008" y="546"/>
                  <a:pt x="1009" y="541"/>
                  <a:pt x="1004" y="542"/>
                </a:cubicBezTo>
                <a:cubicBezTo>
                  <a:pt x="1009" y="538"/>
                  <a:pt x="1016" y="539"/>
                  <a:pt x="1025" y="538"/>
                </a:cubicBezTo>
                <a:cubicBezTo>
                  <a:pt x="1025" y="541"/>
                  <a:pt x="1027" y="543"/>
                  <a:pt x="1029" y="543"/>
                </a:cubicBezTo>
                <a:close/>
                <a:moveTo>
                  <a:pt x="991" y="536"/>
                </a:moveTo>
                <a:cubicBezTo>
                  <a:pt x="991" y="538"/>
                  <a:pt x="991" y="540"/>
                  <a:pt x="989" y="541"/>
                </a:cubicBezTo>
                <a:cubicBezTo>
                  <a:pt x="990" y="542"/>
                  <a:pt x="993" y="543"/>
                  <a:pt x="995" y="544"/>
                </a:cubicBezTo>
                <a:cubicBezTo>
                  <a:pt x="997" y="540"/>
                  <a:pt x="1000" y="544"/>
                  <a:pt x="1003" y="542"/>
                </a:cubicBezTo>
                <a:cubicBezTo>
                  <a:pt x="1002" y="543"/>
                  <a:pt x="1002" y="547"/>
                  <a:pt x="999" y="546"/>
                </a:cubicBezTo>
                <a:cubicBezTo>
                  <a:pt x="999" y="548"/>
                  <a:pt x="1000" y="548"/>
                  <a:pt x="1000" y="550"/>
                </a:cubicBezTo>
                <a:cubicBezTo>
                  <a:pt x="1004" y="551"/>
                  <a:pt x="1003" y="548"/>
                  <a:pt x="1006" y="548"/>
                </a:cubicBezTo>
                <a:cubicBezTo>
                  <a:pt x="1006" y="549"/>
                  <a:pt x="1007" y="549"/>
                  <a:pt x="1008" y="549"/>
                </a:cubicBezTo>
                <a:cubicBezTo>
                  <a:pt x="1007" y="555"/>
                  <a:pt x="1012" y="555"/>
                  <a:pt x="1013" y="558"/>
                </a:cubicBezTo>
                <a:cubicBezTo>
                  <a:pt x="1010" y="561"/>
                  <a:pt x="1002" y="560"/>
                  <a:pt x="1001" y="557"/>
                </a:cubicBezTo>
                <a:cubicBezTo>
                  <a:pt x="999" y="557"/>
                  <a:pt x="1000" y="559"/>
                  <a:pt x="999" y="559"/>
                </a:cubicBezTo>
                <a:cubicBezTo>
                  <a:pt x="996" y="559"/>
                  <a:pt x="996" y="558"/>
                  <a:pt x="996" y="556"/>
                </a:cubicBezTo>
                <a:cubicBezTo>
                  <a:pt x="1000" y="555"/>
                  <a:pt x="999" y="555"/>
                  <a:pt x="1002" y="556"/>
                </a:cubicBezTo>
                <a:cubicBezTo>
                  <a:pt x="1004" y="553"/>
                  <a:pt x="1000" y="554"/>
                  <a:pt x="1001" y="552"/>
                </a:cubicBezTo>
                <a:cubicBezTo>
                  <a:pt x="997" y="553"/>
                  <a:pt x="996" y="551"/>
                  <a:pt x="993" y="554"/>
                </a:cubicBezTo>
                <a:cubicBezTo>
                  <a:pt x="992" y="551"/>
                  <a:pt x="994" y="552"/>
                  <a:pt x="994" y="549"/>
                </a:cubicBezTo>
                <a:cubicBezTo>
                  <a:pt x="992" y="546"/>
                  <a:pt x="987" y="551"/>
                  <a:pt x="987" y="546"/>
                </a:cubicBezTo>
                <a:cubicBezTo>
                  <a:pt x="986" y="548"/>
                  <a:pt x="982" y="550"/>
                  <a:pt x="979" y="548"/>
                </a:cubicBezTo>
                <a:cubicBezTo>
                  <a:pt x="980" y="541"/>
                  <a:pt x="984" y="542"/>
                  <a:pt x="988" y="539"/>
                </a:cubicBezTo>
                <a:cubicBezTo>
                  <a:pt x="986" y="539"/>
                  <a:pt x="986" y="537"/>
                  <a:pt x="983" y="537"/>
                </a:cubicBezTo>
                <a:cubicBezTo>
                  <a:pt x="984" y="536"/>
                  <a:pt x="990" y="536"/>
                  <a:pt x="991" y="536"/>
                </a:cubicBezTo>
                <a:close/>
                <a:moveTo>
                  <a:pt x="984" y="534"/>
                </a:moveTo>
                <a:cubicBezTo>
                  <a:pt x="984" y="531"/>
                  <a:pt x="986" y="530"/>
                  <a:pt x="989" y="530"/>
                </a:cubicBezTo>
                <a:cubicBezTo>
                  <a:pt x="989" y="534"/>
                  <a:pt x="986" y="534"/>
                  <a:pt x="984" y="534"/>
                </a:cubicBezTo>
                <a:close/>
                <a:moveTo>
                  <a:pt x="1058" y="529"/>
                </a:moveTo>
                <a:cubicBezTo>
                  <a:pt x="1059" y="528"/>
                  <a:pt x="1060" y="526"/>
                  <a:pt x="1063" y="527"/>
                </a:cubicBezTo>
                <a:cubicBezTo>
                  <a:pt x="1064" y="528"/>
                  <a:pt x="1064" y="530"/>
                  <a:pt x="1066" y="531"/>
                </a:cubicBezTo>
                <a:cubicBezTo>
                  <a:pt x="1063" y="530"/>
                  <a:pt x="1059" y="532"/>
                  <a:pt x="1055" y="530"/>
                </a:cubicBezTo>
                <a:cubicBezTo>
                  <a:pt x="1054" y="528"/>
                  <a:pt x="1057" y="527"/>
                  <a:pt x="1055" y="527"/>
                </a:cubicBezTo>
                <a:cubicBezTo>
                  <a:pt x="1056" y="524"/>
                  <a:pt x="1058" y="528"/>
                  <a:pt x="1058" y="529"/>
                </a:cubicBezTo>
                <a:close/>
                <a:moveTo>
                  <a:pt x="979" y="518"/>
                </a:moveTo>
                <a:cubicBezTo>
                  <a:pt x="980" y="520"/>
                  <a:pt x="984" y="520"/>
                  <a:pt x="986" y="521"/>
                </a:cubicBezTo>
                <a:cubicBezTo>
                  <a:pt x="983" y="523"/>
                  <a:pt x="986" y="526"/>
                  <a:pt x="984" y="528"/>
                </a:cubicBezTo>
                <a:cubicBezTo>
                  <a:pt x="981" y="528"/>
                  <a:pt x="982" y="525"/>
                  <a:pt x="980" y="528"/>
                </a:cubicBezTo>
                <a:cubicBezTo>
                  <a:pt x="980" y="525"/>
                  <a:pt x="976" y="526"/>
                  <a:pt x="972" y="526"/>
                </a:cubicBezTo>
                <a:cubicBezTo>
                  <a:pt x="972" y="522"/>
                  <a:pt x="978" y="525"/>
                  <a:pt x="979" y="522"/>
                </a:cubicBezTo>
                <a:cubicBezTo>
                  <a:pt x="974" y="520"/>
                  <a:pt x="965" y="522"/>
                  <a:pt x="959" y="520"/>
                </a:cubicBezTo>
                <a:cubicBezTo>
                  <a:pt x="961" y="517"/>
                  <a:pt x="965" y="518"/>
                  <a:pt x="967" y="515"/>
                </a:cubicBezTo>
                <a:cubicBezTo>
                  <a:pt x="969" y="517"/>
                  <a:pt x="967" y="516"/>
                  <a:pt x="967" y="519"/>
                </a:cubicBezTo>
                <a:cubicBezTo>
                  <a:pt x="969" y="517"/>
                  <a:pt x="973" y="513"/>
                  <a:pt x="974" y="517"/>
                </a:cubicBezTo>
                <a:cubicBezTo>
                  <a:pt x="978" y="516"/>
                  <a:pt x="980" y="514"/>
                  <a:pt x="984" y="514"/>
                </a:cubicBezTo>
                <a:cubicBezTo>
                  <a:pt x="984" y="517"/>
                  <a:pt x="981" y="517"/>
                  <a:pt x="979" y="518"/>
                </a:cubicBezTo>
                <a:close/>
                <a:moveTo>
                  <a:pt x="735" y="504"/>
                </a:moveTo>
                <a:cubicBezTo>
                  <a:pt x="735" y="502"/>
                  <a:pt x="739" y="504"/>
                  <a:pt x="741" y="504"/>
                </a:cubicBezTo>
                <a:cubicBezTo>
                  <a:pt x="740" y="507"/>
                  <a:pt x="737" y="504"/>
                  <a:pt x="735" y="504"/>
                </a:cubicBezTo>
                <a:close/>
                <a:moveTo>
                  <a:pt x="81" y="476"/>
                </a:moveTo>
                <a:cubicBezTo>
                  <a:pt x="75" y="473"/>
                  <a:pt x="65" y="474"/>
                  <a:pt x="63" y="467"/>
                </a:cubicBezTo>
                <a:cubicBezTo>
                  <a:pt x="67" y="467"/>
                  <a:pt x="69" y="462"/>
                  <a:pt x="73" y="466"/>
                </a:cubicBezTo>
                <a:cubicBezTo>
                  <a:pt x="76" y="465"/>
                  <a:pt x="71" y="465"/>
                  <a:pt x="72" y="463"/>
                </a:cubicBezTo>
                <a:cubicBezTo>
                  <a:pt x="77" y="460"/>
                  <a:pt x="76" y="468"/>
                  <a:pt x="81" y="467"/>
                </a:cubicBezTo>
                <a:cubicBezTo>
                  <a:pt x="80" y="471"/>
                  <a:pt x="82" y="472"/>
                  <a:pt x="81" y="476"/>
                </a:cubicBezTo>
                <a:close/>
                <a:moveTo>
                  <a:pt x="1078" y="511"/>
                </a:moveTo>
                <a:cubicBezTo>
                  <a:pt x="1075" y="513"/>
                  <a:pt x="1073" y="511"/>
                  <a:pt x="1070" y="510"/>
                </a:cubicBezTo>
                <a:cubicBezTo>
                  <a:pt x="1071" y="509"/>
                  <a:pt x="1079" y="507"/>
                  <a:pt x="1078" y="511"/>
                </a:cubicBezTo>
                <a:close/>
                <a:moveTo>
                  <a:pt x="207" y="423"/>
                </a:moveTo>
                <a:cubicBezTo>
                  <a:pt x="208" y="420"/>
                  <a:pt x="212" y="423"/>
                  <a:pt x="212" y="425"/>
                </a:cubicBezTo>
                <a:cubicBezTo>
                  <a:pt x="208" y="426"/>
                  <a:pt x="210" y="423"/>
                  <a:pt x="207" y="423"/>
                </a:cubicBezTo>
                <a:close/>
                <a:moveTo>
                  <a:pt x="193" y="427"/>
                </a:moveTo>
                <a:cubicBezTo>
                  <a:pt x="192" y="428"/>
                  <a:pt x="194" y="428"/>
                  <a:pt x="194" y="428"/>
                </a:cubicBezTo>
                <a:cubicBezTo>
                  <a:pt x="194" y="431"/>
                  <a:pt x="191" y="431"/>
                  <a:pt x="188" y="431"/>
                </a:cubicBezTo>
                <a:cubicBezTo>
                  <a:pt x="190" y="430"/>
                  <a:pt x="189" y="427"/>
                  <a:pt x="193" y="427"/>
                </a:cubicBezTo>
                <a:close/>
                <a:moveTo>
                  <a:pt x="985" y="474"/>
                </a:moveTo>
                <a:cubicBezTo>
                  <a:pt x="985" y="470"/>
                  <a:pt x="985" y="470"/>
                  <a:pt x="985" y="470"/>
                </a:cubicBezTo>
                <a:cubicBezTo>
                  <a:pt x="988" y="469"/>
                  <a:pt x="990" y="471"/>
                  <a:pt x="990" y="473"/>
                </a:cubicBezTo>
                <a:cubicBezTo>
                  <a:pt x="989" y="474"/>
                  <a:pt x="987" y="474"/>
                  <a:pt x="985" y="474"/>
                </a:cubicBezTo>
                <a:close/>
                <a:moveTo>
                  <a:pt x="1005" y="472"/>
                </a:moveTo>
                <a:cubicBezTo>
                  <a:pt x="1008" y="471"/>
                  <a:pt x="1007" y="473"/>
                  <a:pt x="1009" y="473"/>
                </a:cubicBezTo>
                <a:cubicBezTo>
                  <a:pt x="1008" y="475"/>
                  <a:pt x="1006" y="475"/>
                  <a:pt x="1003" y="475"/>
                </a:cubicBezTo>
                <a:cubicBezTo>
                  <a:pt x="1003" y="473"/>
                  <a:pt x="1005" y="474"/>
                  <a:pt x="1005" y="472"/>
                </a:cubicBezTo>
                <a:close/>
                <a:moveTo>
                  <a:pt x="1018" y="478"/>
                </a:moveTo>
                <a:cubicBezTo>
                  <a:pt x="1015" y="475"/>
                  <a:pt x="1026" y="477"/>
                  <a:pt x="1022" y="480"/>
                </a:cubicBezTo>
                <a:cubicBezTo>
                  <a:pt x="1019" y="481"/>
                  <a:pt x="1020" y="475"/>
                  <a:pt x="1018" y="478"/>
                </a:cubicBezTo>
                <a:close/>
                <a:moveTo>
                  <a:pt x="196" y="438"/>
                </a:moveTo>
                <a:cubicBezTo>
                  <a:pt x="196" y="441"/>
                  <a:pt x="194" y="441"/>
                  <a:pt x="191" y="442"/>
                </a:cubicBezTo>
                <a:cubicBezTo>
                  <a:pt x="190" y="440"/>
                  <a:pt x="190" y="438"/>
                  <a:pt x="191" y="436"/>
                </a:cubicBezTo>
                <a:cubicBezTo>
                  <a:pt x="194" y="436"/>
                  <a:pt x="194" y="438"/>
                  <a:pt x="196" y="438"/>
                </a:cubicBezTo>
                <a:close/>
                <a:moveTo>
                  <a:pt x="89" y="431"/>
                </a:moveTo>
                <a:cubicBezTo>
                  <a:pt x="94" y="431"/>
                  <a:pt x="95" y="433"/>
                  <a:pt x="96" y="437"/>
                </a:cubicBezTo>
                <a:cubicBezTo>
                  <a:pt x="92" y="437"/>
                  <a:pt x="88" y="436"/>
                  <a:pt x="89" y="431"/>
                </a:cubicBezTo>
                <a:close/>
                <a:moveTo>
                  <a:pt x="766" y="477"/>
                </a:moveTo>
                <a:cubicBezTo>
                  <a:pt x="766" y="476"/>
                  <a:pt x="765" y="475"/>
                  <a:pt x="765" y="475"/>
                </a:cubicBezTo>
                <a:cubicBezTo>
                  <a:pt x="766" y="472"/>
                  <a:pt x="767" y="475"/>
                  <a:pt x="770" y="474"/>
                </a:cubicBezTo>
                <a:cubicBezTo>
                  <a:pt x="770" y="477"/>
                  <a:pt x="768" y="477"/>
                  <a:pt x="766" y="477"/>
                </a:cubicBezTo>
                <a:close/>
                <a:moveTo>
                  <a:pt x="980" y="488"/>
                </a:moveTo>
                <a:cubicBezTo>
                  <a:pt x="978" y="485"/>
                  <a:pt x="977" y="483"/>
                  <a:pt x="974" y="482"/>
                </a:cubicBezTo>
                <a:cubicBezTo>
                  <a:pt x="975" y="479"/>
                  <a:pt x="977" y="478"/>
                  <a:pt x="975" y="475"/>
                </a:cubicBezTo>
                <a:cubicBezTo>
                  <a:pt x="976" y="474"/>
                  <a:pt x="979" y="475"/>
                  <a:pt x="981" y="475"/>
                </a:cubicBezTo>
                <a:cubicBezTo>
                  <a:pt x="978" y="479"/>
                  <a:pt x="982" y="480"/>
                  <a:pt x="980" y="484"/>
                </a:cubicBezTo>
                <a:cubicBezTo>
                  <a:pt x="983" y="484"/>
                  <a:pt x="984" y="480"/>
                  <a:pt x="987" y="480"/>
                </a:cubicBezTo>
                <a:cubicBezTo>
                  <a:pt x="990" y="480"/>
                  <a:pt x="991" y="483"/>
                  <a:pt x="993" y="484"/>
                </a:cubicBezTo>
                <a:cubicBezTo>
                  <a:pt x="994" y="486"/>
                  <a:pt x="989" y="486"/>
                  <a:pt x="992" y="487"/>
                </a:cubicBezTo>
                <a:cubicBezTo>
                  <a:pt x="990" y="489"/>
                  <a:pt x="986" y="488"/>
                  <a:pt x="984" y="490"/>
                </a:cubicBezTo>
                <a:cubicBezTo>
                  <a:pt x="983" y="490"/>
                  <a:pt x="982" y="489"/>
                  <a:pt x="982" y="487"/>
                </a:cubicBezTo>
                <a:cubicBezTo>
                  <a:pt x="978" y="490"/>
                  <a:pt x="975" y="490"/>
                  <a:pt x="968" y="490"/>
                </a:cubicBezTo>
                <a:cubicBezTo>
                  <a:pt x="968" y="485"/>
                  <a:pt x="977" y="489"/>
                  <a:pt x="980" y="488"/>
                </a:cubicBezTo>
                <a:close/>
                <a:moveTo>
                  <a:pt x="930" y="492"/>
                </a:moveTo>
                <a:cubicBezTo>
                  <a:pt x="931" y="489"/>
                  <a:pt x="935" y="491"/>
                  <a:pt x="937" y="491"/>
                </a:cubicBezTo>
                <a:cubicBezTo>
                  <a:pt x="937" y="496"/>
                  <a:pt x="931" y="494"/>
                  <a:pt x="930" y="492"/>
                </a:cubicBezTo>
                <a:close/>
                <a:moveTo>
                  <a:pt x="1070" y="502"/>
                </a:moveTo>
                <a:cubicBezTo>
                  <a:pt x="1065" y="511"/>
                  <a:pt x="1061" y="503"/>
                  <a:pt x="1054" y="502"/>
                </a:cubicBezTo>
                <a:cubicBezTo>
                  <a:pt x="1056" y="499"/>
                  <a:pt x="1065" y="500"/>
                  <a:pt x="1070" y="502"/>
                </a:cubicBezTo>
                <a:close/>
                <a:moveTo>
                  <a:pt x="1031" y="493"/>
                </a:moveTo>
                <a:cubicBezTo>
                  <a:pt x="1035" y="491"/>
                  <a:pt x="1037" y="489"/>
                  <a:pt x="1041" y="494"/>
                </a:cubicBezTo>
                <a:cubicBezTo>
                  <a:pt x="1041" y="492"/>
                  <a:pt x="1047" y="489"/>
                  <a:pt x="1050" y="490"/>
                </a:cubicBezTo>
                <a:cubicBezTo>
                  <a:pt x="1049" y="494"/>
                  <a:pt x="1049" y="495"/>
                  <a:pt x="1050" y="498"/>
                </a:cubicBezTo>
                <a:cubicBezTo>
                  <a:pt x="1048" y="496"/>
                  <a:pt x="1041" y="500"/>
                  <a:pt x="1041" y="496"/>
                </a:cubicBezTo>
                <a:cubicBezTo>
                  <a:pt x="1038" y="501"/>
                  <a:pt x="1034" y="495"/>
                  <a:pt x="1031" y="496"/>
                </a:cubicBezTo>
                <a:cubicBezTo>
                  <a:pt x="1032" y="497"/>
                  <a:pt x="1033" y="497"/>
                  <a:pt x="1033" y="499"/>
                </a:cubicBezTo>
                <a:cubicBezTo>
                  <a:pt x="1030" y="496"/>
                  <a:pt x="1023" y="492"/>
                  <a:pt x="1018" y="496"/>
                </a:cubicBezTo>
                <a:cubicBezTo>
                  <a:pt x="1019" y="492"/>
                  <a:pt x="1012" y="491"/>
                  <a:pt x="1008" y="491"/>
                </a:cubicBezTo>
                <a:cubicBezTo>
                  <a:pt x="1013" y="487"/>
                  <a:pt x="1021" y="488"/>
                  <a:pt x="1028" y="487"/>
                </a:cubicBezTo>
                <a:cubicBezTo>
                  <a:pt x="1029" y="489"/>
                  <a:pt x="1030" y="491"/>
                  <a:pt x="1031" y="493"/>
                </a:cubicBezTo>
                <a:close/>
                <a:moveTo>
                  <a:pt x="1005" y="486"/>
                </a:moveTo>
                <a:cubicBezTo>
                  <a:pt x="1005" y="488"/>
                  <a:pt x="1004" y="489"/>
                  <a:pt x="1001" y="489"/>
                </a:cubicBezTo>
                <a:cubicBezTo>
                  <a:pt x="1001" y="486"/>
                  <a:pt x="1003" y="486"/>
                  <a:pt x="1005" y="486"/>
                </a:cubicBezTo>
                <a:close/>
                <a:moveTo>
                  <a:pt x="1032" y="464"/>
                </a:moveTo>
                <a:cubicBezTo>
                  <a:pt x="1033" y="465"/>
                  <a:pt x="1034" y="467"/>
                  <a:pt x="1036" y="467"/>
                </a:cubicBezTo>
                <a:cubicBezTo>
                  <a:pt x="1036" y="466"/>
                  <a:pt x="1037" y="464"/>
                  <a:pt x="1041" y="465"/>
                </a:cubicBezTo>
                <a:cubicBezTo>
                  <a:pt x="1041" y="466"/>
                  <a:pt x="1040" y="466"/>
                  <a:pt x="1040" y="467"/>
                </a:cubicBezTo>
                <a:cubicBezTo>
                  <a:pt x="1044" y="467"/>
                  <a:pt x="1045" y="470"/>
                  <a:pt x="1050" y="469"/>
                </a:cubicBezTo>
                <a:cubicBezTo>
                  <a:pt x="1049" y="471"/>
                  <a:pt x="1050" y="472"/>
                  <a:pt x="1050" y="473"/>
                </a:cubicBezTo>
                <a:cubicBezTo>
                  <a:pt x="1059" y="472"/>
                  <a:pt x="1061" y="475"/>
                  <a:pt x="1069" y="476"/>
                </a:cubicBezTo>
                <a:cubicBezTo>
                  <a:pt x="1069" y="481"/>
                  <a:pt x="1061" y="474"/>
                  <a:pt x="1060" y="479"/>
                </a:cubicBezTo>
                <a:cubicBezTo>
                  <a:pt x="1056" y="477"/>
                  <a:pt x="1049" y="480"/>
                  <a:pt x="1044" y="480"/>
                </a:cubicBezTo>
                <a:cubicBezTo>
                  <a:pt x="1044" y="478"/>
                  <a:pt x="1046" y="479"/>
                  <a:pt x="1046" y="478"/>
                </a:cubicBezTo>
                <a:cubicBezTo>
                  <a:pt x="1045" y="476"/>
                  <a:pt x="1040" y="477"/>
                  <a:pt x="1041" y="480"/>
                </a:cubicBezTo>
                <a:cubicBezTo>
                  <a:pt x="1037" y="476"/>
                  <a:pt x="1034" y="481"/>
                  <a:pt x="1036" y="485"/>
                </a:cubicBezTo>
                <a:cubicBezTo>
                  <a:pt x="1033" y="485"/>
                  <a:pt x="1031" y="486"/>
                  <a:pt x="1028" y="487"/>
                </a:cubicBezTo>
                <a:cubicBezTo>
                  <a:pt x="1029" y="481"/>
                  <a:pt x="1023" y="485"/>
                  <a:pt x="1021" y="484"/>
                </a:cubicBezTo>
                <a:cubicBezTo>
                  <a:pt x="1022" y="481"/>
                  <a:pt x="1025" y="483"/>
                  <a:pt x="1028" y="481"/>
                </a:cubicBezTo>
                <a:cubicBezTo>
                  <a:pt x="1029" y="479"/>
                  <a:pt x="1026" y="479"/>
                  <a:pt x="1023" y="479"/>
                </a:cubicBezTo>
                <a:cubicBezTo>
                  <a:pt x="1024" y="477"/>
                  <a:pt x="1028" y="479"/>
                  <a:pt x="1029" y="476"/>
                </a:cubicBezTo>
                <a:cubicBezTo>
                  <a:pt x="1032" y="476"/>
                  <a:pt x="1033" y="478"/>
                  <a:pt x="1036" y="479"/>
                </a:cubicBezTo>
                <a:cubicBezTo>
                  <a:pt x="1037" y="479"/>
                  <a:pt x="1036" y="476"/>
                  <a:pt x="1037" y="475"/>
                </a:cubicBezTo>
                <a:cubicBezTo>
                  <a:pt x="1044" y="475"/>
                  <a:pt x="1044" y="475"/>
                  <a:pt x="1044" y="475"/>
                </a:cubicBezTo>
                <a:cubicBezTo>
                  <a:pt x="1042" y="471"/>
                  <a:pt x="1031" y="475"/>
                  <a:pt x="1028" y="469"/>
                </a:cubicBezTo>
                <a:cubicBezTo>
                  <a:pt x="1022" y="470"/>
                  <a:pt x="1016" y="476"/>
                  <a:pt x="1010" y="474"/>
                </a:cubicBezTo>
                <a:cubicBezTo>
                  <a:pt x="1012" y="471"/>
                  <a:pt x="1017" y="467"/>
                  <a:pt x="1020" y="471"/>
                </a:cubicBezTo>
                <a:cubicBezTo>
                  <a:pt x="1020" y="471"/>
                  <a:pt x="1021" y="470"/>
                  <a:pt x="1021" y="469"/>
                </a:cubicBezTo>
                <a:cubicBezTo>
                  <a:pt x="1021" y="468"/>
                  <a:pt x="1018" y="469"/>
                  <a:pt x="1015" y="468"/>
                </a:cubicBezTo>
                <a:cubicBezTo>
                  <a:pt x="1016" y="467"/>
                  <a:pt x="1016" y="466"/>
                  <a:pt x="1016" y="465"/>
                </a:cubicBezTo>
                <a:cubicBezTo>
                  <a:pt x="1015" y="466"/>
                  <a:pt x="1008" y="467"/>
                  <a:pt x="1005" y="465"/>
                </a:cubicBezTo>
                <a:cubicBezTo>
                  <a:pt x="1003" y="468"/>
                  <a:pt x="999" y="469"/>
                  <a:pt x="996" y="471"/>
                </a:cubicBezTo>
                <a:cubicBezTo>
                  <a:pt x="994" y="471"/>
                  <a:pt x="994" y="469"/>
                  <a:pt x="995" y="467"/>
                </a:cubicBezTo>
                <a:cubicBezTo>
                  <a:pt x="996" y="466"/>
                  <a:pt x="997" y="466"/>
                  <a:pt x="999" y="466"/>
                </a:cubicBezTo>
                <a:cubicBezTo>
                  <a:pt x="1000" y="460"/>
                  <a:pt x="1007" y="459"/>
                  <a:pt x="1012" y="462"/>
                </a:cubicBezTo>
                <a:cubicBezTo>
                  <a:pt x="1020" y="461"/>
                  <a:pt x="1029" y="461"/>
                  <a:pt x="1034" y="461"/>
                </a:cubicBezTo>
                <a:cubicBezTo>
                  <a:pt x="1034" y="463"/>
                  <a:pt x="1032" y="463"/>
                  <a:pt x="1032" y="464"/>
                </a:cubicBezTo>
                <a:close/>
                <a:moveTo>
                  <a:pt x="961" y="424"/>
                </a:moveTo>
                <a:cubicBezTo>
                  <a:pt x="961" y="429"/>
                  <a:pt x="957" y="426"/>
                  <a:pt x="955" y="425"/>
                </a:cubicBezTo>
                <a:cubicBezTo>
                  <a:pt x="956" y="423"/>
                  <a:pt x="960" y="425"/>
                  <a:pt x="961" y="424"/>
                </a:cubicBezTo>
                <a:close/>
                <a:moveTo>
                  <a:pt x="158" y="393"/>
                </a:moveTo>
                <a:cubicBezTo>
                  <a:pt x="158" y="391"/>
                  <a:pt x="162" y="392"/>
                  <a:pt x="164" y="392"/>
                </a:cubicBezTo>
                <a:cubicBezTo>
                  <a:pt x="163" y="394"/>
                  <a:pt x="159" y="395"/>
                  <a:pt x="158" y="393"/>
                </a:cubicBezTo>
                <a:close/>
                <a:moveTo>
                  <a:pt x="166" y="396"/>
                </a:moveTo>
                <a:cubicBezTo>
                  <a:pt x="165" y="394"/>
                  <a:pt x="166" y="394"/>
                  <a:pt x="165" y="393"/>
                </a:cubicBezTo>
                <a:cubicBezTo>
                  <a:pt x="166" y="392"/>
                  <a:pt x="167" y="392"/>
                  <a:pt x="167" y="390"/>
                </a:cubicBezTo>
                <a:cubicBezTo>
                  <a:pt x="169" y="391"/>
                  <a:pt x="171" y="391"/>
                  <a:pt x="173" y="390"/>
                </a:cubicBezTo>
                <a:cubicBezTo>
                  <a:pt x="174" y="392"/>
                  <a:pt x="174" y="394"/>
                  <a:pt x="177" y="394"/>
                </a:cubicBezTo>
                <a:cubicBezTo>
                  <a:pt x="174" y="400"/>
                  <a:pt x="170" y="396"/>
                  <a:pt x="166" y="396"/>
                </a:cubicBezTo>
                <a:close/>
                <a:moveTo>
                  <a:pt x="284" y="407"/>
                </a:moveTo>
                <a:cubicBezTo>
                  <a:pt x="284" y="410"/>
                  <a:pt x="280" y="409"/>
                  <a:pt x="279" y="408"/>
                </a:cubicBezTo>
                <a:cubicBezTo>
                  <a:pt x="279" y="406"/>
                  <a:pt x="283" y="408"/>
                  <a:pt x="284" y="407"/>
                </a:cubicBezTo>
                <a:close/>
                <a:moveTo>
                  <a:pt x="326" y="410"/>
                </a:moveTo>
                <a:cubicBezTo>
                  <a:pt x="328" y="413"/>
                  <a:pt x="326" y="413"/>
                  <a:pt x="327" y="416"/>
                </a:cubicBezTo>
                <a:cubicBezTo>
                  <a:pt x="325" y="417"/>
                  <a:pt x="321" y="414"/>
                  <a:pt x="318" y="414"/>
                </a:cubicBezTo>
                <a:cubicBezTo>
                  <a:pt x="322" y="414"/>
                  <a:pt x="322" y="410"/>
                  <a:pt x="326" y="410"/>
                </a:cubicBezTo>
                <a:close/>
                <a:moveTo>
                  <a:pt x="134" y="414"/>
                </a:moveTo>
                <a:cubicBezTo>
                  <a:pt x="131" y="411"/>
                  <a:pt x="130" y="414"/>
                  <a:pt x="126" y="414"/>
                </a:cubicBezTo>
                <a:cubicBezTo>
                  <a:pt x="125" y="412"/>
                  <a:pt x="129" y="407"/>
                  <a:pt x="126" y="403"/>
                </a:cubicBezTo>
                <a:cubicBezTo>
                  <a:pt x="129" y="400"/>
                  <a:pt x="134" y="401"/>
                  <a:pt x="138" y="403"/>
                </a:cubicBezTo>
                <a:cubicBezTo>
                  <a:pt x="137" y="407"/>
                  <a:pt x="136" y="411"/>
                  <a:pt x="134" y="414"/>
                </a:cubicBezTo>
                <a:close/>
                <a:moveTo>
                  <a:pt x="266" y="413"/>
                </a:moveTo>
                <a:cubicBezTo>
                  <a:pt x="266" y="412"/>
                  <a:pt x="266" y="411"/>
                  <a:pt x="267" y="411"/>
                </a:cubicBezTo>
                <a:cubicBezTo>
                  <a:pt x="274" y="412"/>
                  <a:pt x="282" y="411"/>
                  <a:pt x="292" y="414"/>
                </a:cubicBezTo>
                <a:cubicBezTo>
                  <a:pt x="284" y="416"/>
                  <a:pt x="275" y="415"/>
                  <a:pt x="266" y="413"/>
                </a:cubicBezTo>
                <a:close/>
                <a:moveTo>
                  <a:pt x="398" y="418"/>
                </a:moveTo>
                <a:cubicBezTo>
                  <a:pt x="396" y="419"/>
                  <a:pt x="393" y="420"/>
                  <a:pt x="389" y="420"/>
                </a:cubicBezTo>
                <a:cubicBezTo>
                  <a:pt x="389" y="416"/>
                  <a:pt x="389" y="416"/>
                  <a:pt x="389" y="416"/>
                </a:cubicBezTo>
                <a:cubicBezTo>
                  <a:pt x="393" y="416"/>
                  <a:pt x="391" y="414"/>
                  <a:pt x="393" y="411"/>
                </a:cubicBezTo>
                <a:cubicBezTo>
                  <a:pt x="395" y="411"/>
                  <a:pt x="396" y="413"/>
                  <a:pt x="398" y="413"/>
                </a:cubicBezTo>
                <a:cubicBezTo>
                  <a:pt x="393" y="415"/>
                  <a:pt x="397" y="415"/>
                  <a:pt x="398" y="418"/>
                </a:cubicBezTo>
                <a:close/>
                <a:moveTo>
                  <a:pt x="469" y="417"/>
                </a:moveTo>
                <a:cubicBezTo>
                  <a:pt x="466" y="417"/>
                  <a:pt x="465" y="415"/>
                  <a:pt x="461" y="416"/>
                </a:cubicBezTo>
                <a:cubicBezTo>
                  <a:pt x="462" y="412"/>
                  <a:pt x="469" y="415"/>
                  <a:pt x="469" y="417"/>
                </a:cubicBezTo>
                <a:close/>
                <a:moveTo>
                  <a:pt x="403" y="411"/>
                </a:moveTo>
                <a:cubicBezTo>
                  <a:pt x="401" y="411"/>
                  <a:pt x="399" y="411"/>
                  <a:pt x="398" y="410"/>
                </a:cubicBezTo>
                <a:cubicBezTo>
                  <a:pt x="398" y="408"/>
                  <a:pt x="399" y="408"/>
                  <a:pt x="399" y="407"/>
                </a:cubicBezTo>
                <a:cubicBezTo>
                  <a:pt x="400" y="408"/>
                  <a:pt x="403" y="409"/>
                  <a:pt x="403" y="411"/>
                </a:cubicBezTo>
                <a:close/>
                <a:moveTo>
                  <a:pt x="424" y="409"/>
                </a:moveTo>
                <a:cubicBezTo>
                  <a:pt x="423" y="412"/>
                  <a:pt x="421" y="409"/>
                  <a:pt x="419" y="411"/>
                </a:cubicBezTo>
                <a:cubicBezTo>
                  <a:pt x="417" y="410"/>
                  <a:pt x="419" y="408"/>
                  <a:pt x="417" y="407"/>
                </a:cubicBezTo>
                <a:cubicBezTo>
                  <a:pt x="418" y="402"/>
                  <a:pt x="421" y="411"/>
                  <a:pt x="421" y="407"/>
                </a:cubicBezTo>
                <a:cubicBezTo>
                  <a:pt x="423" y="406"/>
                  <a:pt x="422" y="409"/>
                  <a:pt x="424" y="409"/>
                </a:cubicBezTo>
                <a:close/>
                <a:moveTo>
                  <a:pt x="1064" y="437"/>
                </a:moveTo>
                <a:cubicBezTo>
                  <a:pt x="1064" y="439"/>
                  <a:pt x="1062" y="439"/>
                  <a:pt x="1062" y="440"/>
                </a:cubicBezTo>
                <a:cubicBezTo>
                  <a:pt x="1061" y="440"/>
                  <a:pt x="1061" y="438"/>
                  <a:pt x="1061" y="436"/>
                </a:cubicBezTo>
                <a:lnTo>
                  <a:pt x="1064" y="437"/>
                </a:lnTo>
                <a:close/>
                <a:moveTo>
                  <a:pt x="953" y="430"/>
                </a:moveTo>
                <a:cubicBezTo>
                  <a:pt x="952" y="429"/>
                  <a:pt x="950" y="429"/>
                  <a:pt x="950" y="430"/>
                </a:cubicBezTo>
                <a:cubicBezTo>
                  <a:pt x="948" y="429"/>
                  <a:pt x="950" y="426"/>
                  <a:pt x="952" y="427"/>
                </a:cubicBezTo>
                <a:cubicBezTo>
                  <a:pt x="952" y="428"/>
                  <a:pt x="953" y="428"/>
                  <a:pt x="953" y="430"/>
                </a:cubicBezTo>
                <a:close/>
                <a:moveTo>
                  <a:pt x="1069" y="433"/>
                </a:moveTo>
                <a:cubicBezTo>
                  <a:pt x="1070" y="432"/>
                  <a:pt x="1070" y="431"/>
                  <a:pt x="1069" y="430"/>
                </a:cubicBezTo>
                <a:cubicBezTo>
                  <a:pt x="1070" y="428"/>
                  <a:pt x="1074" y="430"/>
                  <a:pt x="1074" y="427"/>
                </a:cubicBezTo>
                <a:cubicBezTo>
                  <a:pt x="1077" y="429"/>
                  <a:pt x="1072" y="434"/>
                  <a:pt x="1069" y="433"/>
                </a:cubicBezTo>
                <a:close/>
                <a:moveTo>
                  <a:pt x="1218" y="368"/>
                </a:moveTo>
                <a:cubicBezTo>
                  <a:pt x="1218" y="365"/>
                  <a:pt x="1221" y="366"/>
                  <a:pt x="1222" y="365"/>
                </a:cubicBezTo>
                <a:cubicBezTo>
                  <a:pt x="1223" y="362"/>
                  <a:pt x="1220" y="367"/>
                  <a:pt x="1220" y="364"/>
                </a:cubicBezTo>
                <a:cubicBezTo>
                  <a:pt x="1221" y="362"/>
                  <a:pt x="1224" y="363"/>
                  <a:pt x="1227" y="361"/>
                </a:cubicBezTo>
                <a:cubicBezTo>
                  <a:pt x="1226" y="366"/>
                  <a:pt x="1226" y="372"/>
                  <a:pt x="1218" y="368"/>
                </a:cubicBezTo>
                <a:close/>
                <a:moveTo>
                  <a:pt x="1176" y="394"/>
                </a:moveTo>
                <a:cubicBezTo>
                  <a:pt x="1172" y="394"/>
                  <a:pt x="1172" y="394"/>
                  <a:pt x="1172" y="394"/>
                </a:cubicBezTo>
                <a:cubicBezTo>
                  <a:pt x="1172" y="392"/>
                  <a:pt x="1173" y="392"/>
                  <a:pt x="1173" y="391"/>
                </a:cubicBezTo>
                <a:cubicBezTo>
                  <a:pt x="1174" y="392"/>
                  <a:pt x="1177" y="392"/>
                  <a:pt x="1176" y="394"/>
                </a:cubicBezTo>
                <a:close/>
                <a:moveTo>
                  <a:pt x="1162" y="393"/>
                </a:moveTo>
                <a:cubicBezTo>
                  <a:pt x="1163" y="390"/>
                  <a:pt x="1165" y="387"/>
                  <a:pt x="1170" y="388"/>
                </a:cubicBezTo>
                <a:cubicBezTo>
                  <a:pt x="1169" y="389"/>
                  <a:pt x="1163" y="391"/>
                  <a:pt x="1168" y="392"/>
                </a:cubicBezTo>
                <a:cubicBezTo>
                  <a:pt x="1168" y="394"/>
                  <a:pt x="1163" y="395"/>
                  <a:pt x="1162" y="393"/>
                </a:cubicBezTo>
                <a:close/>
                <a:moveTo>
                  <a:pt x="1074" y="419"/>
                </a:moveTo>
                <a:cubicBezTo>
                  <a:pt x="1077" y="418"/>
                  <a:pt x="1081" y="418"/>
                  <a:pt x="1085" y="418"/>
                </a:cubicBezTo>
                <a:cubicBezTo>
                  <a:pt x="1085" y="420"/>
                  <a:pt x="1080" y="422"/>
                  <a:pt x="1082" y="424"/>
                </a:cubicBezTo>
                <a:cubicBezTo>
                  <a:pt x="1080" y="425"/>
                  <a:pt x="1074" y="425"/>
                  <a:pt x="1074" y="419"/>
                </a:cubicBezTo>
                <a:close/>
                <a:moveTo>
                  <a:pt x="1115" y="422"/>
                </a:moveTo>
                <a:cubicBezTo>
                  <a:pt x="1114" y="424"/>
                  <a:pt x="1112" y="425"/>
                  <a:pt x="1109" y="424"/>
                </a:cubicBezTo>
                <a:cubicBezTo>
                  <a:pt x="1111" y="423"/>
                  <a:pt x="1112" y="419"/>
                  <a:pt x="1115" y="422"/>
                </a:cubicBezTo>
                <a:close/>
                <a:moveTo>
                  <a:pt x="1104" y="415"/>
                </a:moveTo>
                <a:cubicBezTo>
                  <a:pt x="1103" y="416"/>
                  <a:pt x="1103" y="417"/>
                  <a:pt x="1105" y="417"/>
                </a:cubicBezTo>
                <a:cubicBezTo>
                  <a:pt x="1103" y="419"/>
                  <a:pt x="1105" y="421"/>
                  <a:pt x="1102" y="423"/>
                </a:cubicBezTo>
                <a:cubicBezTo>
                  <a:pt x="1103" y="425"/>
                  <a:pt x="1105" y="422"/>
                  <a:pt x="1107" y="423"/>
                </a:cubicBezTo>
                <a:cubicBezTo>
                  <a:pt x="1103" y="427"/>
                  <a:pt x="1100" y="423"/>
                  <a:pt x="1097" y="425"/>
                </a:cubicBezTo>
                <a:cubicBezTo>
                  <a:pt x="1095" y="425"/>
                  <a:pt x="1098" y="424"/>
                  <a:pt x="1097" y="422"/>
                </a:cubicBezTo>
                <a:cubicBezTo>
                  <a:pt x="1099" y="424"/>
                  <a:pt x="1099" y="420"/>
                  <a:pt x="1102" y="421"/>
                </a:cubicBezTo>
                <a:cubicBezTo>
                  <a:pt x="1101" y="419"/>
                  <a:pt x="1098" y="419"/>
                  <a:pt x="1098" y="415"/>
                </a:cubicBezTo>
                <a:lnTo>
                  <a:pt x="1104" y="415"/>
                </a:lnTo>
                <a:close/>
                <a:moveTo>
                  <a:pt x="1119" y="412"/>
                </a:moveTo>
                <a:cubicBezTo>
                  <a:pt x="1118" y="413"/>
                  <a:pt x="1117" y="414"/>
                  <a:pt x="1115" y="414"/>
                </a:cubicBezTo>
                <a:cubicBezTo>
                  <a:pt x="1115" y="412"/>
                  <a:pt x="1115" y="412"/>
                  <a:pt x="1115" y="412"/>
                </a:cubicBezTo>
                <a:lnTo>
                  <a:pt x="1119" y="412"/>
                </a:lnTo>
                <a:close/>
                <a:moveTo>
                  <a:pt x="1114" y="405"/>
                </a:moveTo>
                <a:cubicBezTo>
                  <a:pt x="1115" y="407"/>
                  <a:pt x="1117" y="407"/>
                  <a:pt x="1117" y="410"/>
                </a:cubicBezTo>
                <a:cubicBezTo>
                  <a:pt x="1113" y="411"/>
                  <a:pt x="1110" y="410"/>
                  <a:pt x="1106" y="408"/>
                </a:cubicBezTo>
                <a:cubicBezTo>
                  <a:pt x="1107" y="405"/>
                  <a:pt x="1113" y="408"/>
                  <a:pt x="1114" y="405"/>
                </a:cubicBezTo>
                <a:close/>
                <a:moveTo>
                  <a:pt x="1069" y="406"/>
                </a:moveTo>
                <a:cubicBezTo>
                  <a:pt x="1068" y="407"/>
                  <a:pt x="1067" y="407"/>
                  <a:pt x="1067" y="408"/>
                </a:cubicBezTo>
                <a:cubicBezTo>
                  <a:pt x="1073" y="409"/>
                  <a:pt x="1073" y="409"/>
                  <a:pt x="1073" y="409"/>
                </a:cubicBezTo>
                <a:cubicBezTo>
                  <a:pt x="1071" y="415"/>
                  <a:pt x="1063" y="421"/>
                  <a:pt x="1058" y="414"/>
                </a:cubicBezTo>
                <a:cubicBezTo>
                  <a:pt x="1063" y="413"/>
                  <a:pt x="1063" y="407"/>
                  <a:pt x="1069" y="406"/>
                </a:cubicBezTo>
                <a:close/>
                <a:moveTo>
                  <a:pt x="228" y="357"/>
                </a:moveTo>
                <a:cubicBezTo>
                  <a:pt x="228" y="359"/>
                  <a:pt x="227" y="361"/>
                  <a:pt x="226" y="362"/>
                </a:cubicBezTo>
                <a:cubicBezTo>
                  <a:pt x="223" y="362"/>
                  <a:pt x="219" y="361"/>
                  <a:pt x="221" y="359"/>
                </a:cubicBezTo>
                <a:cubicBezTo>
                  <a:pt x="219" y="359"/>
                  <a:pt x="216" y="359"/>
                  <a:pt x="216" y="356"/>
                </a:cubicBezTo>
                <a:cubicBezTo>
                  <a:pt x="219" y="353"/>
                  <a:pt x="223" y="356"/>
                  <a:pt x="228" y="357"/>
                </a:cubicBezTo>
                <a:close/>
                <a:moveTo>
                  <a:pt x="1054" y="388"/>
                </a:moveTo>
                <a:cubicBezTo>
                  <a:pt x="1054" y="389"/>
                  <a:pt x="1053" y="392"/>
                  <a:pt x="1055" y="392"/>
                </a:cubicBezTo>
                <a:cubicBezTo>
                  <a:pt x="1053" y="397"/>
                  <a:pt x="1048" y="393"/>
                  <a:pt x="1046" y="396"/>
                </a:cubicBezTo>
                <a:cubicBezTo>
                  <a:pt x="1044" y="393"/>
                  <a:pt x="1051" y="392"/>
                  <a:pt x="1050" y="387"/>
                </a:cubicBezTo>
                <a:cubicBezTo>
                  <a:pt x="1052" y="386"/>
                  <a:pt x="1051" y="388"/>
                  <a:pt x="1054" y="388"/>
                </a:cubicBezTo>
                <a:close/>
                <a:moveTo>
                  <a:pt x="1090" y="374"/>
                </a:moveTo>
                <a:cubicBezTo>
                  <a:pt x="1090" y="375"/>
                  <a:pt x="1088" y="375"/>
                  <a:pt x="1087" y="375"/>
                </a:cubicBezTo>
                <a:cubicBezTo>
                  <a:pt x="1087" y="376"/>
                  <a:pt x="1088" y="375"/>
                  <a:pt x="1089" y="376"/>
                </a:cubicBezTo>
                <a:cubicBezTo>
                  <a:pt x="1088" y="379"/>
                  <a:pt x="1085" y="376"/>
                  <a:pt x="1084" y="375"/>
                </a:cubicBezTo>
                <a:cubicBezTo>
                  <a:pt x="1084" y="373"/>
                  <a:pt x="1088" y="374"/>
                  <a:pt x="1090" y="374"/>
                </a:cubicBezTo>
                <a:close/>
                <a:moveTo>
                  <a:pt x="1077" y="366"/>
                </a:moveTo>
                <a:cubicBezTo>
                  <a:pt x="1077" y="368"/>
                  <a:pt x="1076" y="370"/>
                  <a:pt x="1074" y="371"/>
                </a:cubicBezTo>
                <a:cubicBezTo>
                  <a:pt x="1074" y="369"/>
                  <a:pt x="1074" y="368"/>
                  <a:pt x="1074" y="366"/>
                </a:cubicBezTo>
                <a:lnTo>
                  <a:pt x="1077" y="366"/>
                </a:lnTo>
                <a:close/>
                <a:moveTo>
                  <a:pt x="137" y="320"/>
                </a:moveTo>
                <a:cubicBezTo>
                  <a:pt x="135" y="323"/>
                  <a:pt x="133" y="321"/>
                  <a:pt x="130" y="320"/>
                </a:cubicBezTo>
                <a:cubicBezTo>
                  <a:pt x="131" y="317"/>
                  <a:pt x="134" y="320"/>
                  <a:pt x="137" y="320"/>
                </a:cubicBezTo>
                <a:close/>
                <a:moveTo>
                  <a:pt x="126" y="321"/>
                </a:moveTo>
                <a:cubicBezTo>
                  <a:pt x="124" y="319"/>
                  <a:pt x="122" y="322"/>
                  <a:pt x="120" y="320"/>
                </a:cubicBezTo>
                <a:cubicBezTo>
                  <a:pt x="120" y="317"/>
                  <a:pt x="120" y="317"/>
                  <a:pt x="120" y="317"/>
                </a:cubicBezTo>
                <a:cubicBezTo>
                  <a:pt x="124" y="317"/>
                  <a:pt x="126" y="318"/>
                  <a:pt x="126" y="321"/>
                </a:cubicBezTo>
                <a:close/>
                <a:moveTo>
                  <a:pt x="174" y="310"/>
                </a:moveTo>
                <a:cubicBezTo>
                  <a:pt x="172" y="311"/>
                  <a:pt x="169" y="312"/>
                  <a:pt x="169" y="315"/>
                </a:cubicBezTo>
                <a:cubicBezTo>
                  <a:pt x="167" y="316"/>
                  <a:pt x="166" y="315"/>
                  <a:pt x="165" y="314"/>
                </a:cubicBezTo>
                <a:cubicBezTo>
                  <a:pt x="166" y="312"/>
                  <a:pt x="166" y="311"/>
                  <a:pt x="167" y="308"/>
                </a:cubicBezTo>
                <a:cubicBezTo>
                  <a:pt x="170" y="308"/>
                  <a:pt x="172" y="307"/>
                  <a:pt x="174" y="310"/>
                </a:cubicBezTo>
                <a:close/>
                <a:moveTo>
                  <a:pt x="1145" y="347"/>
                </a:moveTo>
                <a:cubicBezTo>
                  <a:pt x="1145" y="351"/>
                  <a:pt x="1143" y="350"/>
                  <a:pt x="1140" y="349"/>
                </a:cubicBezTo>
                <a:cubicBezTo>
                  <a:pt x="1140" y="346"/>
                  <a:pt x="1143" y="348"/>
                  <a:pt x="1145" y="347"/>
                </a:cubicBezTo>
                <a:close/>
                <a:moveTo>
                  <a:pt x="1137" y="347"/>
                </a:moveTo>
                <a:cubicBezTo>
                  <a:pt x="1137" y="349"/>
                  <a:pt x="1135" y="351"/>
                  <a:pt x="1133" y="350"/>
                </a:cubicBezTo>
                <a:cubicBezTo>
                  <a:pt x="1133" y="349"/>
                  <a:pt x="1135" y="349"/>
                  <a:pt x="1135" y="346"/>
                </a:cubicBezTo>
                <a:cubicBezTo>
                  <a:pt x="1135" y="347"/>
                  <a:pt x="1136" y="347"/>
                  <a:pt x="1137" y="347"/>
                </a:cubicBezTo>
                <a:close/>
                <a:moveTo>
                  <a:pt x="1131" y="336"/>
                </a:moveTo>
                <a:cubicBezTo>
                  <a:pt x="1130" y="337"/>
                  <a:pt x="1129" y="339"/>
                  <a:pt x="1126" y="339"/>
                </a:cubicBezTo>
                <a:cubicBezTo>
                  <a:pt x="1128" y="337"/>
                  <a:pt x="1125" y="336"/>
                  <a:pt x="1127" y="334"/>
                </a:cubicBezTo>
                <a:cubicBezTo>
                  <a:pt x="1129" y="334"/>
                  <a:pt x="1129" y="336"/>
                  <a:pt x="1131" y="336"/>
                </a:cubicBezTo>
                <a:close/>
                <a:moveTo>
                  <a:pt x="1153" y="325"/>
                </a:moveTo>
                <a:cubicBezTo>
                  <a:pt x="1153" y="329"/>
                  <a:pt x="1152" y="330"/>
                  <a:pt x="1149" y="330"/>
                </a:cubicBezTo>
                <a:cubicBezTo>
                  <a:pt x="1147" y="328"/>
                  <a:pt x="1149" y="324"/>
                  <a:pt x="1153" y="325"/>
                </a:cubicBezTo>
                <a:close/>
                <a:moveTo>
                  <a:pt x="1076" y="312"/>
                </a:moveTo>
                <a:cubicBezTo>
                  <a:pt x="1076" y="311"/>
                  <a:pt x="1077" y="310"/>
                  <a:pt x="1078" y="309"/>
                </a:cubicBezTo>
                <a:cubicBezTo>
                  <a:pt x="1081" y="309"/>
                  <a:pt x="1081" y="311"/>
                  <a:pt x="1084" y="310"/>
                </a:cubicBezTo>
                <a:cubicBezTo>
                  <a:pt x="1085" y="310"/>
                  <a:pt x="1084" y="311"/>
                  <a:pt x="1083" y="311"/>
                </a:cubicBezTo>
                <a:cubicBezTo>
                  <a:pt x="1081" y="311"/>
                  <a:pt x="1081" y="313"/>
                  <a:pt x="1081" y="315"/>
                </a:cubicBezTo>
                <a:cubicBezTo>
                  <a:pt x="1078" y="315"/>
                  <a:pt x="1078" y="312"/>
                  <a:pt x="1076" y="312"/>
                </a:cubicBezTo>
                <a:close/>
                <a:moveTo>
                  <a:pt x="1031" y="319"/>
                </a:moveTo>
                <a:cubicBezTo>
                  <a:pt x="1036" y="317"/>
                  <a:pt x="1038" y="317"/>
                  <a:pt x="1046" y="316"/>
                </a:cubicBezTo>
                <a:cubicBezTo>
                  <a:pt x="1042" y="318"/>
                  <a:pt x="1036" y="322"/>
                  <a:pt x="1031" y="319"/>
                </a:cubicBezTo>
                <a:close/>
                <a:moveTo>
                  <a:pt x="1047" y="295"/>
                </a:moveTo>
                <a:cubicBezTo>
                  <a:pt x="1048" y="299"/>
                  <a:pt x="1045" y="299"/>
                  <a:pt x="1044" y="302"/>
                </a:cubicBezTo>
                <a:cubicBezTo>
                  <a:pt x="1042" y="301"/>
                  <a:pt x="1041" y="300"/>
                  <a:pt x="1038" y="301"/>
                </a:cubicBezTo>
                <a:cubicBezTo>
                  <a:pt x="1038" y="296"/>
                  <a:pt x="1048" y="297"/>
                  <a:pt x="1043" y="294"/>
                </a:cubicBezTo>
                <a:cubicBezTo>
                  <a:pt x="1044" y="292"/>
                  <a:pt x="1047" y="294"/>
                  <a:pt x="1047" y="295"/>
                </a:cubicBezTo>
                <a:close/>
                <a:moveTo>
                  <a:pt x="858" y="232"/>
                </a:moveTo>
                <a:cubicBezTo>
                  <a:pt x="855" y="234"/>
                  <a:pt x="852" y="233"/>
                  <a:pt x="850" y="232"/>
                </a:cubicBezTo>
                <a:cubicBezTo>
                  <a:pt x="851" y="228"/>
                  <a:pt x="858" y="227"/>
                  <a:pt x="858" y="232"/>
                </a:cubicBezTo>
                <a:close/>
                <a:moveTo>
                  <a:pt x="935" y="207"/>
                </a:moveTo>
                <a:cubicBezTo>
                  <a:pt x="934" y="208"/>
                  <a:pt x="929" y="207"/>
                  <a:pt x="927" y="207"/>
                </a:cubicBezTo>
                <a:cubicBezTo>
                  <a:pt x="929" y="206"/>
                  <a:pt x="933" y="205"/>
                  <a:pt x="935" y="207"/>
                </a:cubicBezTo>
                <a:close/>
                <a:moveTo>
                  <a:pt x="997" y="202"/>
                </a:moveTo>
                <a:cubicBezTo>
                  <a:pt x="994" y="201"/>
                  <a:pt x="994" y="202"/>
                  <a:pt x="991" y="202"/>
                </a:cubicBezTo>
                <a:cubicBezTo>
                  <a:pt x="990" y="199"/>
                  <a:pt x="998" y="199"/>
                  <a:pt x="997" y="202"/>
                </a:cubicBezTo>
                <a:close/>
                <a:moveTo>
                  <a:pt x="895" y="116"/>
                </a:moveTo>
                <a:cubicBezTo>
                  <a:pt x="894" y="114"/>
                  <a:pt x="898" y="116"/>
                  <a:pt x="900" y="115"/>
                </a:cubicBezTo>
                <a:cubicBezTo>
                  <a:pt x="900" y="120"/>
                  <a:pt x="898" y="116"/>
                  <a:pt x="895" y="116"/>
                </a:cubicBezTo>
                <a:close/>
                <a:moveTo>
                  <a:pt x="888" y="119"/>
                </a:moveTo>
                <a:cubicBezTo>
                  <a:pt x="888" y="118"/>
                  <a:pt x="888" y="118"/>
                  <a:pt x="889" y="118"/>
                </a:cubicBezTo>
                <a:cubicBezTo>
                  <a:pt x="890" y="118"/>
                  <a:pt x="889" y="117"/>
                  <a:pt x="889" y="117"/>
                </a:cubicBezTo>
                <a:cubicBezTo>
                  <a:pt x="890" y="115"/>
                  <a:pt x="894" y="116"/>
                  <a:pt x="893" y="119"/>
                </a:cubicBezTo>
                <a:cubicBezTo>
                  <a:pt x="891" y="121"/>
                  <a:pt x="891" y="118"/>
                  <a:pt x="888" y="119"/>
                </a:cubicBezTo>
                <a:close/>
                <a:moveTo>
                  <a:pt x="916" y="122"/>
                </a:moveTo>
                <a:cubicBezTo>
                  <a:pt x="915" y="117"/>
                  <a:pt x="920" y="117"/>
                  <a:pt x="922" y="120"/>
                </a:cubicBezTo>
                <a:cubicBezTo>
                  <a:pt x="924" y="119"/>
                  <a:pt x="921" y="118"/>
                  <a:pt x="922" y="116"/>
                </a:cubicBezTo>
                <a:cubicBezTo>
                  <a:pt x="924" y="116"/>
                  <a:pt x="926" y="116"/>
                  <a:pt x="927" y="117"/>
                </a:cubicBezTo>
                <a:cubicBezTo>
                  <a:pt x="927" y="121"/>
                  <a:pt x="927" y="121"/>
                  <a:pt x="927" y="121"/>
                </a:cubicBezTo>
                <a:cubicBezTo>
                  <a:pt x="922" y="123"/>
                  <a:pt x="921" y="124"/>
                  <a:pt x="916" y="122"/>
                </a:cubicBezTo>
                <a:close/>
                <a:moveTo>
                  <a:pt x="883" y="126"/>
                </a:moveTo>
                <a:cubicBezTo>
                  <a:pt x="882" y="127"/>
                  <a:pt x="879" y="125"/>
                  <a:pt x="879" y="127"/>
                </a:cubicBezTo>
                <a:cubicBezTo>
                  <a:pt x="876" y="126"/>
                  <a:pt x="884" y="122"/>
                  <a:pt x="883" y="126"/>
                </a:cubicBezTo>
                <a:close/>
                <a:moveTo>
                  <a:pt x="874" y="130"/>
                </a:moveTo>
                <a:cubicBezTo>
                  <a:pt x="877" y="127"/>
                  <a:pt x="881" y="129"/>
                  <a:pt x="885" y="129"/>
                </a:cubicBezTo>
                <a:cubicBezTo>
                  <a:pt x="884" y="131"/>
                  <a:pt x="880" y="130"/>
                  <a:pt x="879" y="133"/>
                </a:cubicBezTo>
                <a:cubicBezTo>
                  <a:pt x="877" y="132"/>
                  <a:pt x="877" y="129"/>
                  <a:pt x="874" y="130"/>
                </a:cubicBezTo>
                <a:close/>
                <a:moveTo>
                  <a:pt x="916" y="138"/>
                </a:moveTo>
                <a:cubicBezTo>
                  <a:pt x="913" y="140"/>
                  <a:pt x="910" y="140"/>
                  <a:pt x="903" y="140"/>
                </a:cubicBezTo>
                <a:cubicBezTo>
                  <a:pt x="905" y="137"/>
                  <a:pt x="910" y="139"/>
                  <a:pt x="916" y="138"/>
                </a:cubicBezTo>
                <a:close/>
                <a:moveTo>
                  <a:pt x="731" y="116"/>
                </a:moveTo>
                <a:cubicBezTo>
                  <a:pt x="727" y="113"/>
                  <a:pt x="739" y="112"/>
                  <a:pt x="737" y="116"/>
                </a:cubicBezTo>
                <a:cubicBezTo>
                  <a:pt x="734" y="119"/>
                  <a:pt x="733" y="114"/>
                  <a:pt x="731" y="116"/>
                </a:cubicBezTo>
                <a:close/>
                <a:moveTo>
                  <a:pt x="710" y="116"/>
                </a:moveTo>
                <a:cubicBezTo>
                  <a:pt x="710" y="114"/>
                  <a:pt x="714" y="116"/>
                  <a:pt x="715" y="115"/>
                </a:cubicBezTo>
                <a:cubicBezTo>
                  <a:pt x="714" y="117"/>
                  <a:pt x="713" y="118"/>
                  <a:pt x="711" y="118"/>
                </a:cubicBezTo>
                <a:cubicBezTo>
                  <a:pt x="711" y="117"/>
                  <a:pt x="714" y="116"/>
                  <a:pt x="710" y="116"/>
                </a:cubicBezTo>
                <a:close/>
                <a:moveTo>
                  <a:pt x="644" y="123"/>
                </a:moveTo>
                <a:cubicBezTo>
                  <a:pt x="645" y="120"/>
                  <a:pt x="647" y="124"/>
                  <a:pt x="649" y="124"/>
                </a:cubicBezTo>
                <a:cubicBezTo>
                  <a:pt x="648" y="127"/>
                  <a:pt x="644" y="125"/>
                  <a:pt x="644" y="123"/>
                </a:cubicBezTo>
                <a:close/>
                <a:moveTo>
                  <a:pt x="811" y="156"/>
                </a:moveTo>
                <a:cubicBezTo>
                  <a:pt x="808" y="155"/>
                  <a:pt x="809" y="155"/>
                  <a:pt x="806" y="154"/>
                </a:cubicBezTo>
                <a:cubicBezTo>
                  <a:pt x="807" y="151"/>
                  <a:pt x="811" y="153"/>
                  <a:pt x="814" y="152"/>
                </a:cubicBezTo>
                <a:cubicBezTo>
                  <a:pt x="813" y="154"/>
                  <a:pt x="813" y="156"/>
                  <a:pt x="811" y="156"/>
                </a:cubicBezTo>
                <a:close/>
                <a:moveTo>
                  <a:pt x="610" y="143"/>
                </a:moveTo>
                <a:cubicBezTo>
                  <a:pt x="610" y="139"/>
                  <a:pt x="610" y="139"/>
                  <a:pt x="610" y="139"/>
                </a:cubicBezTo>
                <a:cubicBezTo>
                  <a:pt x="613" y="139"/>
                  <a:pt x="613" y="139"/>
                  <a:pt x="613" y="139"/>
                </a:cubicBezTo>
                <a:cubicBezTo>
                  <a:pt x="614" y="142"/>
                  <a:pt x="613" y="143"/>
                  <a:pt x="610" y="143"/>
                </a:cubicBezTo>
                <a:close/>
                <a:moveTo>
                  <a:pt x="619" y="140"/>
                </a:moveTo>
                <a:cubicBezTo>
                  <a:pt x="622" y="140"/>
                  <a:pt x="622" y="140"/>
                  <a:pt x="622" y="140"/>
                </a:cubicBezTo>
                <a:cubicBezTo>
                  <a:pt x="622" y="143"/>
                  <a:pt x="622" y="143"/>
                  <a:pt x="622" y="143"/>
                </a:cubicBezTo>
                <a:cubicBezTo>
                  <a:pt x="621" y="143"/>
                  <a:pt x="621" y="142"/>
                  <a:pt x="619" y="142"/>
                </a:cubicBezTo>
                <a:lnTo>
                  <a:pt x="619" y="140"/>
                </a:lnTo>
                <a:close/>
                <a:moveTo>
                  <a:pt x="629" y="146"/>
                </a:moveTo>
                <a:cubicBezTo>
                  <a:pt x="627" y="146"/>
                  <a:pt x="625" y="146"/>
                  <a:pt x="624" y="145"/>
                </a:cubicBezTo>
                <a:cubicBezTo>
                  <a:pt x="625" y="143"/>
                  <a:pt x="630" y="143"/>
                  <a:pt x="629" y="146"/>
                </a:cubicBezTo>
                <a:close/>
                <a:moveTo>
                  <a:pt x="866" y="153"/>
                </a:moveTo>
                <a:cubicBezTo>
                  <a:pt x="866" y="156"/>
                  <a:pt x="863" y="157"/>
                  <a:pt x="859" y="156"/>
                </a:cubicBezTo>
                <a:cubicBezTo>
                  <a:pt x="859" y="153"/>
                  <a:pt x="859" y="153"/>
                  <a:pt x="859" y="153"/>
                </a:cubicBezTo>
                <a:cubicBezTo>
                  <a:pt x="862" y="154"/>
                  <a:pt x="863" y="152"/>
                  <a:pt x="866" y="153"/>
                </a:cubicBezTo>
                <a:close/>
                <a:moveTo>
                  <a:pt x="956" y="148"/>
                </a:moveTo>
                <a:cubicBezTo>
                  <a:pt x="956" y="151"/>
                  <a:pt x="953" y="149"/>
                  <a:pt x="950" y="149"/>
                </a:cubicBezTo>
                <a:cubicBezTo>
                  <a:pt x="951" y="146"/>
                  <a:pt x="954" y="148"/>
                  <a:pt x="956" y="148"/>
                </a:cubicBezTo>
                <a:close/>
                <a:moveTo>
                  <a:pt x="801" y="139"/>
                </a:moveTo>
                <a:cubicBezTo>
                  <a:pt x="801" y="136"/>
                  <a:pt x="804" y="136"/>
                  <a:pt x="808" y="136"/>
                </a:cubicBezTo>
                <a:cubicBezTo>
                  <a:pt x="809" y="141"/>
                  <a:pt x="804" y="139"/>
                  <a:pt x="804" y="142"/>
                </a:cubicBezTo>
                <a:cubicBezTo>
                  <a:pt x="802" y="142"/>
                  <a:pt x="802" y="140"/>
                  <a:pt x="801" y="139"/>
                </a:cubicBezTo>
                <a:close/>
                <a:moveTo>
                  <a:pt x="818" y="145"/>
                </a:moveTo>
                <a:cubicBezTo>
                  <a:pt x="814" y="147"/>
                  <a:pt x="813" y="143"/>
                  <a:pt x="808" y="144"/>
                </a:cubicBezTo>
                <a:cubicBezTo>
                  <a:pt x="810" y="142"/>
                  <a:pt x="818" y="141"/>
                  <a:pt x="818" y="145"/>
                </a:cubicBezTo>
                <a:close/>
                <a:moveTo>
                  <a:pt x="757" y="143"/>
                </a:moveTo>
                <a:cubicBezTo>
                  <a:pt x="761" y="141"/>
                  <a:pt x="767" y="141"/>
                  <a:pt x="772" y="141"/>
                </a:cubicBezTo>
                <a:cubicBezTo>
                  <a:pt x="770" y="145"/>
                  <a:pt x="761" y="145"/>
                  <a:pt x="757" y="143"/>
                </a:cubicBezTo>
                <a:close/>
                <a:moveTo>
                  <a:pt x="628" y="130"/>
                </a:moveTo>
                <a:cubicBezTo>
                  <a:pt x="628" y="128"/>
                  <a:pt x="631" y="128"/>
                  <a:pt x="633" y="128"/>
                </a:cubicBezTo>
                <a:cubicBezTo>
                  <a:pt x="633" y="130"/>
                  <a:pt x="630" y="130"/>
                  <a:pt x="628" y="130"/>
                </a:cubicBezTo>
                <a:close/>
                <a:moveTo>
                  <a:pt x="681" y="131"/>
                </a:moveTo>
                <a:cubicBezTo>
                  <a:pt x="683" y="134"/>
                  <a:pt x="686" y="131"/>
                  <a:pt x="688" y="133"/>
                </a:cubicBezTo>
                <a:cubicBezTo>
                  <a:pt x="687" y="136"/>
                  <a:pt x="681" y="134"/>
                  <a:pt x="679" y="136"/>
                </a:cubicBezTo>
                <a:cubicBezTo>
                  <a:pt x="677" y="133"/>
                  <a:pt x="680" y="133"/>
                  <a:pt x="681" y="131"/>
                </a:cubicBezTo>
                <a:close/>
                <a:moveTo>
                  <a:pt x="672" y="137"/>
                </a:moveTo>
                <a:cubicBezTo>
                  <a:pt x="670" y="138"/>
                  <a:pt x="670" y="136"/>
                  <a:pt x="668" y="136"/>
                </a:cubicBezTo>
                <a:cubicBezTo>
                  <a:pt x="668" y="134"/>
                  <a:pt x="673" y="134"/>
                  <a:pt x="672" y="137"/>
                </a:cubicBezTo>
                <a:close/>
                <a:moveTo>
                  <a:pt x="662" y="135"/>
                </a:moveTo>
                <a:cubicBezTo>
                  <a:pt x="660" y="137"/>
                  <a:pt x="658" y="138"/>
                  <a:pt x="656" y="136"/>
                </a:cubicBezTo>
                <a:cubicBezTo>
                  <a:pt x="655" y="133"/>
                  <a:pt x="660" y="135"/>
                  <a:pt x="662" y="135"/>
                </a:cubicBezTo>
                <a:close/>
                <a:moveTo>
                  <a:pt x="655" y="135"/>
                </a:moveTo>
                <a:cubicBezTo>
                  <a:pt x="655" y="136"/>
                  <a:pt x="655" y="137"/>
                  <a:pt x="656" y="137"/>
                </a:cubicBezTo>
                <a:cubicBezTo>
                  <a:pt x="652" y="138"/>
                  <a:pt x="649" y="137"/>
                  <a:pt x="644" y="137"/>
                </a:cubicBezTo>
                <a:cubicBezTo>
                  <a:pt x="646" y="135"/>
                  <a:pt x="650" y="135"/>
                  <a:pt x="655" y="135"/>
                </a:cubicBezTo>
                <a:close/>
                <a:moveTo>
                  <a:pt x="718" y="136"/>
                </a:moveTo>
                <a:cubicBezTo>
                  <a:pt x="722" y="137"/>
                  <a:pt x="726" y="138"/>
                  <a:pt x="729" y="139"/>
                </a:cubicBezTo>
                <a:cubicBezTo>
                  <a:pt x="724" y="146"/>
                  <a:pt x="711" y="147"/>
                  <a:pt x="703" y="144"/>
                </a:cubicBezTo>
                <a:cubicBezTo>
                  <a:pt x="701" y="144"/>
                  <a:pt x="704" y="146"/>
                  <a:pt x="701" y="146"/>
                </a:cubicBezTo>
                <a:cubicBezTo>
                  <a:pt x="695" y="143"/>
                  <a:pt x="694" y="140"/>
                  <a:pt x="686" y="140"/>
                </a:cubicBezTo>
                <a:cubicBezTo>
                  <a:pt x="695" y="132"/>
                  <a:pt x="712" y="142"/>
                  <a:pt x="718" y="136"/>
                </a:cubicBezTo>
                <a:close/>
                <a:moveTo>
                  <a:pt x="604" y="140"/>
                </a:moveTo>
                <a:cubicBezTo>
                  <a:pt x="605" y="141"/>
                  <a:pt x="598" y="140"/>
                  <a:pt x="600" y="143"/>
                </a:cubicBezTo>
                <a:cubicBezTo>
                  <a:pt x="599" y="142"/>
                  <a:pt x="597" y="141"/>
                  <a:pt x="597" y="139"/>
                </a:cubicBezTo>
                <a:cubicBezTo>
                  <a:pt x="600" y="140"/>
                  <a:pt x="600" y="140"/>
                  <a:pt x="604" y="140"/>
                </a:cubicBezTo>
                <a:close/>
                <a:moveTo>
                  <a:pt x="554" y="147"/>
                </a:moveTo>
                <a:cubicBezTo>
                  <a:pt x="558" y="142"/>
                  <a:pt x="569" y="142"/>
                  <a:pt x="579" y="141"/>
                </a:cubicBezTo>
                <a:cubicBezTo>
                  <a:pt x="587" y="140"/>
                  <a:pt x="599" y="135"/>
                  <a:pt x="596" y="144"/>
                </a:cubicBezTo>
                <a:cubicBezTo>
                  <a:pt x="595" y="142"/>
                  <a:pt x="596" y="142"/>
                  <a:pt x="596" y="141"/>
                </a:cubicBezTo>
                <a:cubicBezTo>
                  <a:pt x="590" y="142"/>
                  <a:pt x="588" y="146"/>
                  <a:pt x="582" y="146"/>
                </a:cubicBezTo>
                <a:cubicBezTo>
                  <a:pt x="581" y="146"/>
                  <a:pt x="580" y="144"/>
                  <a:pt x="580" y="143"/>
                </a:cubicBezTo>
                <a:cubicBezTo>
                  <a:pt x="577" y="143"/>
                  <a:pt x="575" y="146"/>
                  <a:pt x="573" y="148"/>
                </a:cubicBezTo>
                <a:cubicBezTo>
                  <a:pt x="569" y="142"/>
                  <a:pt x="561" y="149"/>
                  <a:pt x="554" y="147"/>
                </a:cubicBezTo>
                <a:close/>
                <a:moveTo>
                  <a:pt x="514" y="152"/>
                </a:moveTo>
                <a:cubicBezTo>
                  <a:pt x="512" y="155"/>
                  <a:pt x="509" y="155"/>
                  <a:pt x="505" y="155"/>
                </a:cubicBezTo>
                <a:cubicBezTo>
                  <a:pt x="505" y="151"/>
                  <a:pt x="510" y="150"/>
                  <a:pt x="514" y="152"/>
                </a:cubicBezTo>
                <a:close/>
                <a:moveTo>
                  <a:pt x="514" y="158"/>
                </a:moveTo>
                <a:cubicBezTo>
                  <a:pt x="517" y="157"/>
                  <a:pt x="517" y="159"/>
                  <a:pt x="519" y="159"/>
                </a:cubicBezTo>
                <a:cubicBezTo>
                  <a:pt x="519" y="160"/>
                  <a:pt x="517" y="160"/>
                  <a:pt x="517" y="159"/>
                </a:cubicBezTo>
                <a:cubicBezTo>
                  <a:pt x="516" y="159"/>
                  <a:pt x="516" y="160"/>
                  <a:pt x="516" y="160"/>
                </a:cubicBezTo>
                <a:cubicBezTo>
                  <a:pt x="513" y="160"/>
                  <a:pt x="511" y="160"/>
                  <a:pt x="509" y="161"/>
                </a:cubicBezTo>
                <a:cubicBezTo>
                  <a:pt x="509" y="156"/>
                  <a:pt x="514" y="161"/>
                  <a:pt x="514" y="158"/>
                </a:cubicBezTo>
                <a:close/>
                <a:moveTo>
                  <a:pt x="456" y="156"/>
                </a:moveTo>
                <a:cubicBezTo>
                  <a:pt x="457" y="156"/>
                  <a:pt x="457" y="158"/>
                  <a:pt x="459" y="157"/>
                </a:cubicBezTo>
                <a:cubicBezTo>
                  <a:pt x="458" y="158"/>
                  <a:pt x="457" y="160"/>
                  <a:pt x="455" y="160"/>
                </a:cubicBezTo>
                <a:cubicBezTo>
                  <a:pt x="454" y="158"/>
                  <a:pt x="455" y="158"/>
                  <a:pt x="456" y="156"/>
                </a:cubicBezTo>
                <a:close/>
                <a:moveTo>
                  <a:pt x="479" y="169"/>
                </a:moveTo>
                <a:cubicBezTo>
                  <a:pt x="479" y="165"/>
                  <a:pt x="482" y="165"/>
                  <a:pt x="485" y="164"/>
                </a:cubicBezTo>
                <a:cubicBezTo>
                  <a:pt x="486" y="166"/>
                  <a:pt x="486" y="167"/>
                  <a:pt x="485" y="169"/>
                </a:cubicBezTo>
                <a:lnTo>
                  <a:pt x="479" y="169"/>
                </a:lnTo>
                <a:close/>
                <a:moveTo>
                  <a:pt x="142" y="153"/>
                </a:moveTo>
                <a:cubicBezTo>
                  <a:pt x="132" y="157"/>
                  <a:pt x="116" y="158"/>
                  <a:pt x="107" y="154"/>
                </a:cubicBezTo>
                <a:cubicBezTo>
                  <a:pt x="111" y="153"/>
                  <a:pt x="124" y="150"/>
                  <a:pt x="126" y="154"/>
                </a:cubicBezTo>
                <a:cubicBezTo>
                  <a:pt x="131" y="154"/>
                  <a:pt x="136" y="150"/>
                  <a:pt x="142" y="153"/>
                </a:cubicBezTo>
                <a:close/>
                <a:moveTo>
                  <a:pt x="90" y="143"/>
                </a:moveTo>
                <a:cubicBezTo>
                  <a:pt x="95" y="136"/>
                  <a:pt x="106" y="139"/>
                  <a:pt x="114" y="143"/>
                </a:cubicBezTo>
                <a:cubicBezTo>
                  <a:pt x="106" y="146"/>
                  <a:pt x="96" y="147"/>
                  <a:pt x="90" y="143"/>
                </a:cubicBezTo>
                <a:close/>
                <a:moveTo>
                  <a:pt x="134" y="139"/>
                </a:moveTo>
                <a:cubicBezTo>
                  <a:pt x="129" y="141"/>
                  <a:pt x="125" y="144"/>
                  <a:pt x="120" y="142"/>
                </a:cubicBezTo>
                <a:cubicBezTo>
                  <a:pt x="122" y="136"/>
                  <a:pt x="129" y="135"/>
                  <a:pt x="134" y="139"/>
                </a:cubicBezTo>
                <a:close/>
                <a:moveTo>
                  <a:pt x="260" y="142"/>
                </a:moveTo>
                <a:cubicBezTo>
                  <a:pt x="261" y="138"/>
                  <a:pt x="264" y="136"/>
                  <a:pt x="268" y="137"/>
                </a:cubicBezTo>
                <a:cubicBezTo>
                  <a:pt x="264" y="139"/>
                  <a:pt x="270" y="139"/>
                  <a:pt x="273" y="139"/>
                </a:cubicBezTo>
                <a:cubicBezTo>
                  <a:pt x="269" y="141"/>
                  <a:pt x="266" y="143"/>
                  <a:pt x="260" y="142"/>
                </a:cubicBezTo>
                <a:close/>
                <a:moveTo>
                  <a:pt x="303" y="143"/>
                </a:moveTo>
                <a:cubicBezTo>
                  <a:pt x="306" y="139"/>
                  <a:pt x="295" y="141"/>
                  <a:pt x="297" y="135"/>
                </a:cubicBezTo>
                <a:cubicBezTo>
                  <a:pt x="295" y="135"/>
                  <a:pt x="291" y="134"/>
                  <a:pt x="291" y="136"/>
                </a:cubicBezTo>
                <a:cubicBezTo>
                  <a:pt x="291" y="137"/>
                  <a:pt x="292" y="137"/>
                  <a:pt x="293" y="137"/>
                </a:cubicBezTo>
                <a:cubicBezTo>
                  <a:pt x="290" y="140"/>
                  <a:pt x="285" y="137"/>
                  <a:pt x="281" y="136"/>
                </a:cubicBezTo>
                <a:cubicBezTo>
                  <a:pt x="285" y="133"/>
                  <a:pt x="292" y="134"/>
                  <a:pt x="297" y="133"/>
                </a:cubicBezTo>
                <a:cubicBezTo>
                  <a:pt x="297" y="131"/>
                  <a:pt x="294" y="132"/>
                  <a:pt x="294" y="131"/>
                </a:cubicBezTo>
                <a:cubicBezTo>
                  <a:pt x="296" y="129"/>
                  <a:pt x="298" y="130"/>
                  <a:pt x="302" y="131"/>
                </a:cubicBezTo>
                <a:cubicBezTo>
                  <a:pt x="301" y="131"/>
                  <a:pt x="301" y="132"/>
                  <a:pt x="301" y="134"/>
                </a:cubicBezTo>
                <a:cubicBezTo>
                  <a:pt x="304" y="132"/>
                  <a:pt x="306" y="128"/>
                  <a:pt x="312" y="129"/>
                </a:cubicBezTo>
                <a:cubicBezTo>
                  <a:pt x="312" y="130"/>
                  <a:pt x="310" y="131"/>
                  <a:pt x="310" y="132"/>
                </a:cubicBezTo>
                <a:cubicBezTo>
                  <a:pt x="312" y="132"/>
                  <a:pt x="313" y="131"/>
                  <a:pt x="313" y="128"/>
                </a:cubicBezTo>
                <a:cubicBezTo>
                  <a:pt x="316" y="128"/>
                  <a:pt x="315" y="131"/>
                  <a:pt x="316" y="131"/>
                </a:cubicBezTo>
                <a:cubicBezTo>
                  <a:pt x="315" y="133"/>
                  <a:pt x="313" y="134"/>
                  <a:pt x="310" y="134"/>
                </a:cubicBezTo>
                <a:cubicBezTo>
                  <a:pt x="312" y="137"/>
                  <a:pt x="309" y="136"/>
                  <a:pt x="306" y="137"/>
                </a:cubicBezTo>
                <a:cubicBezTo>
                  <a:pt x="312" y="140"/>
                  <a:pt x="327" y="136"/>
                  <a:pt x="335" y="138"/>
                </a:cubicBezTo>
                <a:cubicBezTo>
                  <a:pt x="326" y="143"/>
                  <a:pt x="313" y="142"/>
                  <a:pt x="303" y="143"/>
                </a:cubicBezTo>
                <a:close/>
                <a:moveTo>
                  <a:pt x="344" y="139"/>
                </a:moveTo>
                <a:cubicBezTo>
                  <a:pt x="347" y="132"/>
                  <a:pt x="354" y="141"/>
                  <a:pt x="356" y="134"/>
                </a:cubicBezTo>
                <a:cubicBezTo>
                  <a:pt x="359" y="139"/>
                  <a:pt x="363" y="130"/>
                  <a:pt x="368" y="134"/>
                </a:cubicBezTo>
                <a:cubicBezTo>
                  <a:pt x="362" y="139"/>
                  <a:pt x="352" y="138"/>
                  <a:pt x="344" y="139"/>
                </a:cubicBezTo>
                <a:close/>
                <a:moveTo>
                  <a:pt x="373" y="136"/>
                </a:moveTo>
                <a:cubicBezTo>
                  <a:pt x="373" y="134"/>
                  <a:pt x="374" y="134"/>
                  <a:pt x="374" y="132"/>
                </a:cubicBezTo>
                <a:cubicBezTo>
                  <a:pt x="377" y="132"/>
                  <a:pt x="375" y="136"/>
                  <a:pt x="379" y="135"/>
                </a:cubicBezTo>
                <a:cubicBezTo>
                  <a:pt x="379" y="137"/>
                  <a:pt x="375" y="135"/>
                  <a:pt x="373" y="136"/>
                </a:cubicBezTo>
                <a:close/>
                <a:moveTo>
                  <a:pt x="388" y="135"/>
                </a:moveTo>
                <a:cubicBezTo>
                  <a:pt x="385" y="135"/>
                  <a:pt x="383" y="136"/>
                  <a:pt x="380" y="134"/>
                </a:cubicBezTo>
                <a:cubicBezTo>
                  <a:pt x="380" y="128"/>
                  <a:pt x="385" y="132"/>
                  <a:pt x="390" y="131"/>
                </a:cubicBezTo>
                <a:cubicBezTo>
                  <a:pt x="389" y="132"/>
                  <a:pt x="387" y="132"/>
                  <a:pt x="388" y="135"/>
                </a:cubicBezTo>
                <a:close/>
                <a:moveTo>
                  <a:pt x="346" y="130"/>
                </a:moveTo>
                <a:cubicBezTo>
                  <a:pt x="344" y="126"/>
                  <a:pt x="350" y="125"/>
                  <a:pt x="349" y="123"/>
                </a:cubicBezTo>
                <a:cubicBezTo>
                  <a:pt x="355" y="121"/>
                  <a:pt x="354" y="131"/>
                  <a:pt x="346" y="130"/>
                </a:cubicBezTo>
                <a:close/>
                <a:moveTo>
                  <a:pt x="497" y="89"/>
                </a:moveTo>
                <a:cubicBezTo>
                  <a:pt x="495" y="91"/>
                  <a:pt x="492" y="91"/>
                  <a:pt x="489" y="92"/>
                </a:cubicBezTo>
                <a:cubicBezTo>
                  <a:pt x="489" y="88"/>
                  <a:pt x="495" y="88"/>
                  <a:pt x="497" y="89"/>
                </a:cubicBezTo>
                <a:close/>
                <a:moveTo>
                  <a:pt x="393" y="90"/>
                </a:moveTo>
                <a:cubicBezTo>
                  <a:pt x="394" y="85"/>
                  <a:pt x="403" y="89"/>
                  <a:pt x="407" y="88"/>
                </a:cubicBezTo>
                <a:cubicBezTo>
                  <a:pt x="404" y="89"/>
                  <a:pt x="399" y="94"/>
                  <a:pt x="393" y="90"/>
                </a:cubicBezTo>
                <a:close/>
                <a:moveTo>
                  <a:pt x="428" y="95"/>
                </a:moveTo>
                <a:cubicBezTo>
                  <a:pt x="428" y="98"/>
                  <a:pt x="424" y="97"/>
                  <a:pt x="421" y="98"/>
                </a:cubicBezTo>
                <a:cubicBezTo>
                  <a:pt x="421" y="94"/>
                  <a:pt x="425" y="95"/>
                  <a:pt x="428" y="95"/>
                </a:cubicBezTo>
                <a:close/>
                <a:moveTo>
                  <a:pt x="498" y="98"/>
                </a:moveTo>
                <a:cubicBezTo>
                  <a:pt x="497" y="100"/>
                  <a:pt x="491" y="100"/>
                  <a:pt x="490" y="99"/>
                </a:cubicBezTo>
                <a:cubicBezTo>
                  <a:pt x="488" y="98"/>
                  <a:pt x="495" y="99"/>
                  <a:pt x="498" y="98"/>
                </a:cubicBezTo>
                <a:close/>
                <a:moveTo>
                  <a:pt x="418" y="110"/>
                </a:moveTo>
                <a:cubicBezTo>
                  <a:pt x="424" y="107"/>
                  <a:pt x="429" y="105"/>
                  <a:pt x="437" y="105"/>
                </a:cubicBezTo>
                <a:cubicBezTo>
                  <a:pt x="434" y="107"/>
                  <a:pt x="434" y="111"/>
                  <a:pt x="430" y="111"/>
                </a:cubicBezTo>
                <a:cubicBezTo>
                  <a:pt x="430" y="110"/>
                  <a:pt x="431" y="110"/>
                  <a:pt x="431" y="109"/>
                </a:cubicBezTo>
                <a:cubicBezTo>
                  <a:pt x="427" y="109"/>
                  <a:pt x="424" y="111"/>
                  <a:pt x="418" y="110"/>
                </a:cubicBezTo>
                <a:close/>
                <a:moveTo>
                  <a:pt x="448" y="109"/>
                </a:moveTo>
                <a:cubicBezTo>
                  <a:pt x="447" y="111"/>
                  <a:pt x="444" y="111"/>
                  <a:pt x="441" y="112"/>
                </a:cubicBezTo>
                <a:cubicBezTo>
                  <a:pt x="442" y="109"/>
                  <a:pt x="444" y="108"/>
                  <a:pt x="448" y="109"/>
                </a:cubicBezTo>
                <a:close/>
                <a:moveTo>
                  <a:pt x="472" y="111"/>
                </a:moveTo>
                <a:cubicBezTo>
                  <a:pt x="473" y="112"/>
                  <a:pt x="473" y="115"/>
                  <a:pt x="470" y="114"/>
                </a:cubicBezTo>
                <a:cubicBezTo>
                  <a:pt x="472" y="109"/>
                  <a:pt x="465" y="109"/>
                  <a:pt x="461" y="109"/>
                </a:cubicBezTo>
                <a:cubicBezTo>
                  <a:pt x="464" y="106"/>
                  <a:pt x="474" y="107"/>
                  <a:pt x="479" y="104"/>
                </a:cubicBezTo>
                <a:cubicBezTo>
                  <a:pt x="469" y="102"/>
                  <a:pt x="449" y="107"/>
                  <a:pt x="438" y="107"/>
                </a:cubicBezTo>
                <a:cubicBezTo>
                  <a:pt x="435" y="103"/>
                  <a:pt x="443" y="102"/>
                  <a:pt x="445" y="104"/>
                </a:cubicBezTo>
                <a:cubicBezTo>
                  <a:pt x="459" y="101"/>
                  <a:pt x="474" y="99"/>
                  <a:pt x="487" y="99"/>
                </a:cubicBezTo>
                <a:cubicBezTo>
                  <a:pt x="484" y="100"/>
                  <a:pt x="481" y="99"/>
                  <a:pt x="479" y="102"/>
                </a:cubicBezTo>
                <a:cubicBezTo>
                  <a:pt x="481" y="104"/>
                  <a:pt x="487" y="103"/>
                  <a:pt x="488" y="105"/>
                </a:cubicBezTo>
                <a:cubicBezTo>
                  <a:pt x="485" y="110"/>
                  <a:pt x="475" y="107"/>
                  <a:pt x="472" y="111"/>
                </a:cubicBezTo>
                <a:close/>
                <a:moveTo>
                  <a:pt x="580" y="109"/>
                </a:moveTo>
                <a:cubicBezTo>
                  <a:pt x="581" y="112"/>
                  <a:pt x="578" y="112"/>
                  <a:pt x="575" y="112"/>
                </a:cubicBezTo>
                <a:cubicBezTo>
                  <a:pt x="575" y="108"/>
                  <a:pt x="578" y="109"/>
                  <a:pt x="580" y="109"/>
                </a:cubicBezTo>
                <a:close/>
                <a:moveTo>
                  <a:pt x="505" y="106"/>
                </a:moveTo>
                <a:cubicBezTo>
                  <a:pt x="502" y="106"/>
                  <a:pt x="501" y="105"/>
                  <a:pt x="501" y="103"/>
                </a:cubicBezTo>
                <a:cubicBezTo>
                  <a:pt x="507" y="102"/>
                  <a:pt x="509" y="100"/>
                  <a:pt x="514" y="102"/>
                </a:cubicBezTo>
                <a:cubicBezTo>
                  <a:pt x="513" y="105"/>
                  <a:pt x="507" y="104"/>
                  <a:pt x="505" y="106"/>
                </a:cubicBezTo>
                <a:close/>
                <a:moveTo>
                  <a:pt x="623" y="97"/>
                </a:moveTo>
                <a:cubicBezTo>
                  <a:pt x="623" y="98"/>
                  <a:pt x="621" y="98"/>
                  <a:pt x="619" y="98"/>
                </a:cubicBezTo>
                <a:cubicBezTo>
                  <a:pt x="619" y="96"/>
                  <a:pt x="619" y="96"/>
                  <a:pt x="619" y="96"/>
                </a:cubicBezTo>
                <a:cubicBezTo>
                  <a:pt x="621" y="95"/>
                  <a:pt x="622" y="96"/>
                  <a:pt x="623" y="97"/>
                </a:cubicBezTo>
                <a:close/>
                <a:moveTo>
                  <a:pt x="573" y="95"/>
                </a:moveTo>
                <a:cubicBezTo>
                  <a:pt x="575" y="94"/>
                  <a:pt x="577" y="93"/>
                  <a:pt x="580" y="93"/>
                </a:cubicBezTo>
                <a:cubicBezTo>
                  <a:pt x="579" y="96"/>
                  <a:pt x="576" y="95"/>
                  <a:pt x="573" y="95"/>
                </a:cubicBezTo>
                <a:close/>
                <a:moveTo>
                  <a:pt x="646" y="93"/>
                </a:moveTo>
                <a:cubicBezTo>
                  <a:pt x="645" y="95"/>
                  <a:pt x="643" y="96"/>
                  <a:pt x="641" y="94"/>
                </a:cubicBezTo>
                <a:cubicBezTo>
                  <a:pt x="641" y="92"/>
                  <a:pt x="644" y="91"/>
                  <a:pt x="646" y="93"/>
                </a:cubicBezTo>
                <a:close/>
                <a:moveTo>
                  <a:pt x="640" y="94"/>
                </a:moveTo>
                <a:cubicBezTo>
                  <a:pt x="640" y="96"/>
                  <a:pt x="638" y="96"/>
                  <a:pt x="636" y="96"/>
                </a:cubicBezTo>
                <a:cubicBezTo>
                  <a:pt x="636" y="95"/>
                  <a:pt x="637" y="95"/>
                  <a:pt x="638" y="95"/>
                </a:cubicBezTo>
                <a:cubicBezTo>
                  <a:pt x="638" y="94"/>
                  <a:pt x="637" y="94"/>
                  <a:pt x="636" y="94"/>
                </a:cubicBezTo>
                <a:cubicBezTo>
                  <a:pt x="637" y="91"/>
                  <a:pt x="639" y="93"/>
                  <a:pt x="640" y="94"/>
                </a:cubicBezTo>
                <a:close/>
                <a:moveTo>
                  <a:pt x="601" y="94"/>
                </a:moveTo>
                <a:cubicBezTo>
                  <a:pt x="601" y="92"/>
                  <a:pt x="601" y="90"/>
                  <a:pt x="599" y="90"/>
                </a:cubicBezTo>
                <a:cubicBezTo>
                  <a:pt x="600" y="87"/>
                  <a:pt x="604" y="90"/>
                  <a:pt x="608" y="89"/>
                </a:cubicBezTo>
                <a:cubicBezTo>
                  <a:pt x="607" y="92"/>
                  <a:pt x="606" y="95"/>
                  <a:pt x="601" y="94"/>
                </a:cubicBezTo>
                <a:close/>
                <a:moveTo>
                  <a:pt x="548" y="85"/>
                </a:moveTo>
                <a:cubicBezTo>
                  <a:pt x="547" y="87"/>
                  <a:pt x="546" y="88"/>
                  <a:pt x="544" y="88"/>
                </a:cubicBezTo>
                <a:cubicBezTo>
                  <a:pt x="545" y="90"/>
                  <a:pt x="549" y="92"/>
                  <a:pt x="550" y="90"/>
                </a:cubicBezTo>
                <a:cubicBezTo>
                  <a:pt x="550" y="92"/>
                  <a:pt x="542" y="93"/>
                  <a:pt x="539" y="96"/>
                </a:cubicBezTo>
                <a:cubicBezTo>
                  <a:pt x="542" y="98"/>
                  <a:pt x="543" y="97"/>
                  <a:pt x="547" y="96"/>
                </a:cubicBezTo>
                <a:cubicBezTo>
                  <a:pt x="546" y="97"/>
                  <a:pt x="546" y="98"/>
                  <a:pt x="547" y="98"/>
                </a:cubicBezTo>
                <a:cubicBezTo>
                  <a:pt x="538" y="103"/>
                  <a:pt x="529" y="104"/>
                  <a:pt x="519" y="102"/>
                </a:cubicBezTo>
                <a:cubicBezTo>
                  <a:pt x="518" y="100"/>
                  <a:pt x="520" y="100"/>
                  <a:pt x="521" y="100"/>
                </a:cubicBezTo>
                <a:cubicBezTo>
                  <a:pt x="519" y="99"/>
                  <a:pt x="520" y="95"/>
                  <a:pt x="516" y="96"/>
                </a:cubicBezTo>
                <a:cubicBezTo>
                  <a:pt x="520" y="94"/>
                  <a:pt x="530" y="90"/>
                  <a:pt x="527" y="87"/>
                </a:cubicBezTo>
                <a:cubicBezTo>
                  <a:pt x="529" y="84"/>
                  <a:pt x="532" y="87"/>
                  <a:pt x="531" y="89"/>
                </a:cubicBezTo>
                <a:cubicBezTo>
                  <a:pt x="534" y="88"/>
                  <a:pt x="535" y="88"/>
                  <a:pt x="538" y="88"/>
                </a:cubicBezTo>
                <a:cubicBezTo>
                  <a:pt x="539" y="87"/>
                  <a:pt x="541" y="86"/>
                  <a:pt x="541" y="84"/>
                </a:cubicBezTo>
                <a:cubicBezTo>
                  <a:pt x="544" y="83"/>
                  <a:pt x="545" y="85"/>
                  <a:pt x="548" y="85"/>
                </a:cubicBezTo>
                <a:close/>
                <a:moveTo>
                  <a:pt x="565" y="81"/>
                </a:moveTo>
                <a:cubicBezTo>
                  <a:pt x="563" y="82"/>
                  <a:pt x="562" y="83"/>
                  <a:pt x="560" y="83"/>
                </a:cubicBezTo>
                <a:cubicBezTo>
                  <a:pt x="560" y="82"/>
                  <a:pt x="559" y="82"/>
                  <a:pt x="559" y="82"/>
                </a:cubicBezTo>
                <a:cubicBezTo>
                  <a:pt x="559" y="80"/>
                  <a:pt x="563" y="79"/>
                  <a:pt x="565" y="81"/>
                </a:cubicBezTo>
                <a:close/>
                <a:moveTo>
                  <a:pt x="739" y="55"/>
                </a:moveTo>
                <a:cubicBezTo>
                  <a:pt x="738" y="57"/>
                  <a:pt x="736" y="57"/>
                  <a:pt x="733" y="57"/>
                </a:cubicBezTo>
                <a:cubicBezTo>
                  <a:pt x="733" y="54"/>
                  <a:pt x="737" y="54"/>
                  <a:pt x="739" y="55"/>
                </a:cubicBezTo>
                <a:close/>
                <a:moveTo>
                  <a:pt x="810" y="51"/>
                </a:moveTo>
                <a:cubicBezTo>
                  <a:pt x="810" y="50"/>
                  <a:pt x="808" y="50"/>
                  <a:pt x="807" y="50"/>
                </a:cubicBezTo>
                <a:cubicBezTo>
                  <a:pt x="807" y="47"/>
                  <a:pt x="809" y="46"/>
                  <a:pt x="810" y="44"/>
                </a:cubicBezTo>
                <a:cubicBezTo>
                  <a:pt x="815" y="44"/>
                  <a:pt x="817" y="46"/>
                  <a:pt x="821" y="45"/>
                </a:cubicBezTo>
                <a:cubicBezTo>
                  <a:pt x="819" y="49"/>
                  <a:pt x="812" y="47"/>
                  <a:pt x="810" y="52"/>
                </a:cubicBezTo>
                <a:cubicBezTo>
                  <a:pt x="809" y="52"/>
                  <a:pt x="810" y="51"/>
                  <a:pt x="810" y="51"/>
                </a:cubicBezTo>
                <a:close/>
                <a:moveTo>
                  <a:pt x="860" y="49"/>
                </a:moveTo>
                <a:cubicBezTo>
                  <a:pt x="859" y="51"/>
                  <a:pt x="857" y="51"/>
                  <a:pt x="854" y="51"/>
                </a:cubicBezTo>
                <a:cubicBezTo>
                  <a:pt x="855" y="49"/>
                  <a:pt x="856" y="47"/>
                  <a:pt x="859" y="47"/>
                </a:cubicBezTo>
                <a:cubicBezTo>
                  <a:pt x="859" y="48"/>
                  <a:pt x="859" y="49"/>
                  <a:pt x="860" y="49"/>
                </a:cubicBezTo>
                <a:close/>
                <a:moveTo>
                  <a:pt x="831" y="43"/>
                </a:moveTo>
                <a:cubicBezTo>
                  <a:pt x="829" y="45"/>
                  <a:pt x="830" y="47"/>
                  <a:pt x="831" y="48"/>
                </a:cubicBezTo>
                <a:cubicBezTo>
                  <a:pt x="829" y="51"/>
                  <a:pt x="824" y="50"/>
                  <a:pt x="821" y="51"/>
                </a:cubicBezTo>
                <a:cubicBezTo>
                  <a:pt x="821" y="51"/>
                  <a:pt x="822" y="52"/>
                  <a:pt x="823" y="52"/>
                </a:cubicBezTo>
                <a:cubicBezTo>
                  <a:pt x="823" y="54"/>
                  <a:pt x="820" y="53"/>
                  <a:pt x="819" y="53"/>
                </a:cubicBezTo>
                <a:cubicBezTo>
                  <a:pt x="818" y="50"/>
                  <a:pt x="819" y="51"/>
                  <a:pt x="819" y="47"/>
                </a:cubicBezTo>
                <a:cubicBezTo>
                  <a:pt x="823" y="48"/>
                  <a:pt x="822" y="48"/>
                  <a:pt x="824" y="46"/>
                </a:cubicBezTo>
                <a:cubicBezTo>
                  <a:pt x="824" y="46"/>
                  <a:pt x="822" y="45"/>
                  <a:pt x="823" y="44"/>
                </a:cubicBezTo>
                <a:cubicBezTo>
                  <a:pt x="826" y="45"/>
                  <a:pt x="827" y="43"/>
                  <a:pt x="831" y="43"/>
                </a:cubicBezTo>
                <a:close/>
                <a:moveTo>
                  <a:pt x="110" y="385"/>
                </a:moveTo>
                <a:cubicBezTo>
                  <a:pt x="106" y="385"/>
                  <a:pt x="105" y="383"/>
                  <a:pt x="104" y="386"/>
                </a:cubicBezTo>
                <a:cubicBezTo>
                  <a:pt x="106" y="387"/>
                  <a:pt x="106" y="385"/>
                  <a:pt x="107" y="385"/>
                </a:cubicBezTo>
                <a:cubicBezTo>
                  <a:pt x="106" y="387"/>
                  <a:pt x="106" y="387"/>
                  <a:pt x="106" y="387"/>
                </a:cubicBezTo>
                <a:cubicBezTo>
                  <a:pt x="109" y="388"/>
                  <a:pt x="109" y="386"/>
                  <a:pt x="110" y="385"/>
                </a:cubicBezTo>
                <a:close/>
                <a:moveTo>
                  <a:pt x="703" y="43"/>
                </a:moveTo>
                <a:cubicBezTo>
                  <a:pt x="704" y="41"/>
                  <a:pt x="704" y="39"/>
                  <a:pt x="703" y="36"/>
                </a:cubicBezTo>
                <a:cubicBezTo>
                  <a:pt x="705" y="35"/>
                  <a:pt x="708" y="35"/>
                  <a:pt x="708" y="32"/>
                </a:cubicBezTo>
                <a:cubicBezTo>
                  <a:pt x="704" y="33"/>
                  <a:pt x="706" y="27"/>
                  <a:pt x="699" y="26"/>
                </a:cubicBezTo>
                <a:cubicBezTo>
                  <a:pt x="698" y="28"/>
                  <a:pt x="701" y="30"/>
                  <a:pt x="697" y="31"/>
                </a:cubicBezTo>
                <a:cubicBezTo>
                  <a:pt x="697" y="28"/>
                  <a:pt x="693" y="23"/>
                  <a:pt x="697" y="22"/>
                </a:cubicBezTo>
                <a:cubicBezTo>
                  <a:pt x="697" y="24"/>
                  <a:pt x="699" y="25"/>
                  <a:pt x="699" y="26"/>
                </a:cubicBezTo>
                <a:cubicBezTo>
                  <a:pt x="701" y="22"/>
                  <a:pt x="705" y="26"/>
                  <a:pt x="707" y="22"/>
                </a:cubicBezTo>
                <a:cubicBezTo>
                  <a:pt x="699" y="21"/>
                  <a:pt x="699" y="21"/>
                  <a:pt x="699" y="21"/>
                </a:cubicBezTo>
                <a:cubicBezTo>
                  <a:pt x="700" y="19"/>
                  <a:pt x="697" y="16"/>
                  <a:pt x="696" y="18"/>
                </a:cubicBezTo>
                <a:cubicBezTo>
                  <a:pt x="699" y="18"/>
                  <a:pt x="695" y="20"/>
                  <a:pt x="694" y="20"/>
                </a:cubicBezTo>
                <a:cubicBezTo>
                  <a:pt x="694" y="23"/>
                  <a:pt x="693" y="25"/>
                  <a:pt x="692" y="26"/>
                </a:cubicBezTo>
                <a:cubicBezTo>
                  <a:pt x="691" y="21"/>
                  <a:pt x="691" y="28"/>
                  <a:pt x="689" y="28"/>
                </a:cubicBezTo>
                <a:cubicBezTo>
                  <a:pt x="689" y="26"/>
                  <a:pt x="689" y="25"/>
                  <a:pt x="687" y="25"/>
                </a:cubicBezTo>
                <a:cubicBezTo>
                  <a:pt x="687" y="28"/>
                  <a:pt x="689" y="29"/>
                  <a:pt x="691" y="30"/>
                </a:cubicBezTo>
                <a:cubicBezTo>
                  <a:pt x="690" y="32"/>
                  <a:pt x="688" y="32"/>
                  <a:pt x="687" y="34"/>
                </a:cubicBezTo>
                <a:cubicBezTo>
                  <a:pt x="689" y="35"/>
                  <a:pt x="692" y="39"/>
                  <a:pt x="690" y="41"/>
                </a:cubicBezTo>
                <a:cubicBezTo>
                  <a:pt x="694" y="41"/>
                  <a:pt x="695" y="42"/>
                  <a:pt x="698" y="40"/>
                </a:cubicBezTo>
                <a:cubicBezTo>
                  <a:pt x="698" y="42"/>
                  <a:pt x="699" y="43"/>
                  <a:pt x="700" y="44"/>
                </a:cubicBezTo>
                <a:cubicBezTo>
                  <a:pt x="700" y="40"/>
                  <a:pt x="702" y="41"/>
                  <a:pt x="703" y="43"/>
                </a:cubicBezTo>
                <a:close/>
                <a:moveTo>
                  <a:pt x="692" y="33"/>
                </a:moveTo>
                <a:cubicBezTo>
                  <a:pt x="696" y="33"/>
                  <a:pt x="696" y="33"/>
                  <a:pt x="696" y="33"/>
                </a:cubicBezTo>
                <a:cubicBezTo>
                  <a:pt x="695" y="36"/>
                  <a:pt x="696" y="37"/>
                  <a:pt x="696" y="39"/>
                </a:cubicBezTo>
                <a:cubicBezTo>
                  <a:pt x="694" y="38"/>
                  <a:pt x="692" y="37"/>
                  <a:pt x="692" y="33"/>
                </a:cubicBezTo>
                <a:close/>
                <a:moveTo>
                  <a:pt x="806" y="33"/>
                </a:moveTo>
                <a:cubicBezTo>
                  <a:pt x="798" y="35"/>
                  <a:pt x="786" y="34"/>
                  <a:pt x="779" y="38"/>
                </a:cubicBezTo>
                <a:cubicBezTo>
                  <a:pt x="790" y="37"/>
                  <a:pt x="800" y="37"/>
                  <a:pt x="806" y="33"/>
                </a:cubicBezTo>
                <a:close/>
                <a:moveTo>
                  <a:pt x="877" y="113"/>
                </a:moveTo>
                <a:cubicBezTo>
                  <a:pt x="871" y="112"/>
                  <a:pt x="866" y="109"/>
                  <a:pt x="863" y="114"/>
                </a:cubicBezTo>
                <a:cubicBezTo>
                  <a:pt x="865" y="115"/>
                  <a:pt x="868" y="119"/>
                  <a:pt x="870" y="118"/>
                </a:cubicBezTo>
                <a:cubicBezTo>
                  <a:pt x="868" y="116"/>
                  <a:pt x="871" y="115"/>
                  <a:pt x="871" y="114"/>
                </a:cubicBezTo>
                <a:cubicBezTo>
                  <a:pt x="872" y="116"/>
                  <a:pt x="877" y="115"/>
                  <a:pt x="877" y="113"/>
                </a:cubicBezTo>
                <a:close/>
                <a:moveTo>
                  <a:pt x="873" y="49"/>
                </a:moveTo>
                <a:cubicBezTo>
                  <a:pt x="874" y="49"/>
                  <a:pt x="874" y="50"/>
                  <a:pt x="873" y="51"/>
                </a:cubicBezTo>
                <a:cubicBezTo>
                  <a:pt x="877" y="51"/>
                  <a:pt x="876" y="52"/>
                  <a:pt x="874" y="53"/>
                </a:cubicBezTo>
                <a:cubicBezTo>
                  <a:pt x="875" y="54"/>
                  <a:pt x="875" y="54"/>
                  <a:pt x="876" y="55"/>
                </a:cubicBezTo>
                <a:cubicBezTo>
                  <a:pt x="877" y="55"/>
                  <a:pt x="879" y="55"/>
                  <a:pt x="879" y="53"/>
                </a:cubicBezTo>
                <a:cubicBezTo>
                  <a:pt x="878" y="53"/>
                  <a:pt x="877" y="53"/>
                  <a:pt x="877" y="52"/>
                </a:cubicBezTo>
                <a:cubicBezTo>
                  <a:pt x="879" y="52"/>
                  <a:pt x="879" y="49"/>
                  <a:pt x="881" y="50"/>
                </a:cubicBezTo>
                <a:cubicBezTo>
                  <a:pt x="883" y="51"/>
                  <a:pt x="880" y="54"/>
                  <a:pt x="882" y="55"/>
                </a:cubicBezTo>
                <a:cubicBezTo>
                  <a:pt x="884" y="50"/>
                  <a:pt x="882" y="52"/>
                  <a:pt x="886" y="49"/>
                </a:cubicBezTo>
                <a:cubicBezTo>
                  <a:pt x="881" y="49"/>
                  <a:pt x="876" y="46"/>
                  <a:pt x="873" y="49"/>
                </a:cubicBezTo>
                <a:close/>
                <a:moveTo>
                  <a:pt x="954" y="85"/>
                </a:moveTo>
                <a:cubicBezTo>
                  <a:pt x="955" y="82"/>
                  <a:pt x="959" y="84"/>
                  <a:pt x="960" y="82"/>
                </a:cubicBezTo>
                <a:cubicBezTo>
                  <a:pt x="957" y="80"/>
                  <a:pt x="956" y="77"/>
                  <a:pt x="953" y="75"/>
                </a:cubicBezTo>
                <a:cubicBezTo>
                  <a:pt x="952" y="77"/>
                  <a:pt x="950" y="77"/>
                  <a:pt x="947" y="77"/>
                </a:cubicBezTo>
                <a:cubicBezTo>
                  <a:pt x="946" y="80"/>
                  <a:pt x="950" y="78"/>
                  <a:pt x="949" y="80"/>
                </a:cubicBezTo>
                <a:cubicBezTo>
                  <a:pt x="947" y="82"/>
                  <a:pt x="942" y="78"/>
                  <a:pt x="940" y="81"/>
                </a:cubicBezTo>
                <a:cubicBezTo>
                  <a:pt x="941" y="82"/>
                  <a:pt x="944" y="82"/>
                  <a:pt x="943" y="84"/>
                </a:cubicBezTo>
                <a:cubicBezTo>
                  <a:pt x="946" y="85"/>
                  <a:pt x="945" y="81"/>
                  <a:pt x="949" y="82"/>
                </a:cubicBezTo>
                <a:cubicBezTo>
                  <a:pt x="951" y="84"/>
                  <a:pt x="945" y="85"/>
                  <a:pt x="949" y="86"/>
                </a:cubicBezTo>
                <a:cubicBezTo>
                  <a:pt x="949" y="82"/>
                  <a:pt x="954" y="83"/>
                  <a:pt x="954" y="85"/>
                </a:cubicBezTo>
                <a:close/>
                <a:moveTo>
                  <a:pt x="1027" y="182"/>
                </a:moveTo>
                <a:cubicBezTo>
                  <a:pt x="1020" y="181"/>
                  <a:pt x="1007" y="180"/>
                  <a:pt x="1000" y="183"/>
                </a:cubicBezTo>
                <a:cubicBezTo>
                  <a:pt x="1007" y="185"/>
                  <a:pt x="1021" y="184"/>
                  <a:pt x="1027" y="182"/>
                </a:cubicBezTo>
                <a:close/>
                <a:moveTo>
                  <a:pt x="1012" y="166"/>
                </a:moveTo>
                <a:cubicBezTo>
                  <a:pt x="1013" y="167"/>
                  <a:pt x="1013" y="168"/>
                  <a:pt x="1013" y="169"/>
                </a:cubicBezTo>
                <a:cubicBezTo>
                  <a:pt x="1015" y="169"/>
                  <a:pt x="1016" y="168"/>
                  <a:pt x="1018" y="169"/>
                </a:cubicBezTo>
                <a:cubicBezTo>
                  <a:pt x="1018" y="166"/>
                  <a:pt x="1016" y="168"/>
                  <a:pt x="1013" y="167"/>
                </a:cubicBezTo>
                <a:cubicBezTo>
                  <a:pt x="1013" y="166"/>
                  <a:pt x="1012" y="165"/>
                  <a:pt x="1012" y="166"/>
                </a:cubicBezTo>
                <a:close/>
                <a:moveTo>
                  <a:pt x="1003" y="618"/>
                </a:moveTo>
                <a:cubicBezTo>
                  <a:pt x="1004" y="617"/>
                  <a:pt x="1005" y="617"/>
                  <a:pt x="1004" y="615"/>
                </a:cubicBezTo>
                <a:cubicBezTo>
                  <a:pt x="1000" y="614"/>
                  <a:pt x="997" y="612"/>
                  <a:pt x="994" y="609"/>
                </a:cubicBezTo>
                <a:cubicBezTo>
                  <a:pt x="997" y="613"/>
                  <a:pt x="999" y="615"/>
                  <a:pt x="1000" y="618"/>
                </a:cubicBezTo>
                <a:cubicBezTo>
                  <a:pt x="1003" y="618"/>
                  <a:pt x="998" y="615"/>
                  <a:pt x="1001" y="615"/>
                </a:cubicBezTo>
                <a:cubicBezTo>
                  <a:pt x="1001" y="617"/>
                  <a:pt x="1002" y="618"/>
                  <a:pt x="1003" y="618"/>
                </a:cubicBezTo>
                <a:close/>
                <a:moveTo>
                  <a:pt x="1039" y="79"/>
                </a:moveTo>
                <a:cubicBezTo>
                  <a:pt x="1037" y="75"/>
                  <a:pt x="1029" y="76"/>
                  <a:pt x="1025" y="78"/>
                </a:cubicBezTo>
                <a:cubicBezTo>
                  <a:pt x="1028" y="82"/>
                  <a:pt x="1032" y="81"/>
                  <a:pt x="1037" y="81"/>
                </a:cubicBezTo>
                <a:cubicBezTo>
                  <a:pt x="1045" y="83"/>
                  <a:pt x="1050" y="91"/>
                  <a:pt x="1055" y="83"/>
                </a:cubicBezTo>
                <a:cubicBezTo>
                  <a:pt x="1059" y="85"/>
                  <a:pt x="1063" y="86"/>
                  <a:pt x="1067" y="87"/>
                </a:cubicBezTo>
                <a:cubicBezTo>
                  <a:pt x="1066" y="84"/>
                  <a:pt x="1069" y="87"/>
                  <a:pt x="1068" y="84"/>
                </a:cubicBezTo>
                <a:cubicBezTo>
                  <a:pt x="1061" y="84"/>
                  <a:pt x="1050" y="80"/>
                  <a:pt x="1052" y="77"/>
                </a:cubicBezTo>
                <a:cubicBezTo>
                  <a:pt x="1049" y="77"/>
                  <a:pt x="1045" y="78"/>
                  <a:pt x="1042" y="76"/>
                </a:cubicBezTo>
                <a:cubicBezTo>
                  <a:pt x="1042" y="78"/>
                  <a:pt x="1042" y="79"/>
                  <a:pt x="1039" y="79"/>
                </a:cubicBezTo>
                <a:close/>
                <a:moveTo>
                  <a:pt x="1015" y="645"/>
                </a:moveTo>
                <a:cubicBezTo>
                  <a:pt x="1016" y="650"/>
                  <a:pt x="1017" y="649"/>
                  <a:pt x="1014" y="650"/>
                </a:cubicBezTo>
                <a:cubicBezTo>
                  <a:pt x="1020" y="653"/>
                  <a:pt x="1025" y="649"/>
                  <a:pt x="1027" y="644"/>
                </a:cubicBezTo>
                <a:cubicBezTo>
                  <a:pt x="1028" y="643"/>
                  <a:pt x="1034" y="646"/>
                  <a:pt x="1036" y="642"/>
                </a:cubicBezTo>
                <a:cubicBezTo>
                  <a:pt x="1030" y="641"/>
                  <a:pt x="1026" y="640"/>
                  <a:pt x="1020" y="640"/>
                </a:cubicBezTo>
                <a:cubicBezTo>
                  <a:pt x="1018" y="641"/>
                  <a:pt x="1018" y="645"/>
                  <a:pt x="1015" y="645"/>
                </a:cubicBezTo>
                <a:close/>
                <a:moveTo>
                  <a:pt x="1028" y="650"/>
                </a:moveTo>
                <a:cubicBezTo>
                  <a:pt x="1029" y="651"/>
                  <a:pt x="1029" y="652"/>
                  <a:pt x="1028" y="653"/>
                </a:cubicBezTo>
                <a:cubicBezTo>
                  <a:pt x="1040" y="657"/>
                  <a:pt x="1042" y="657"/>
                  <a:pt x="1049" y="655"/>
                </a:cubicBezTo>
                <a:cubicBezTo>
                  <a:pt x="1045" y="654"/>
                  <a:pt x="1050" y="655"/>
                  <a:pt x="1049" y="652"/>
                </a:cubicBezTo>
                <a:cubicBezTo>
                  <a:pt x="1046" y="652"/>
                  <a:pt x="1044" y="649"/>
                  <a:pt x="1040" y="649"/>
                </a:cubicBezTo>
                <a:cubicBezTo>
                  <a:pt x="1037" y="656"/>
                  <a:pt x="1034" y="648"/>
                  <a:pt x="1028" y="650"/>
                </a:cubicBezTo>
                <a:close/>
                <a:moveTo>
                  <a:pt x="1073" y="94"/>
                </a:moveTo>
                <a:cubicBezTo>
                  <a:pt x="1075" y="95"/>
                  <a:pt x="1075" y="94"/>
                  <a:pt x="1077" y="94"/>
                </a:cubicBezTo>
                <a:cubicBezTo>
                  <a:pt x="1077" y="94"/>
                  <a:pt x="1077" y="95"/>
                  <a:pt x="1077" y="94"/>
                </a:cubicBezTo>
                <a:cubicBezTo>
                  <a:pt x="1075" y="94"/>
                  <a:pt x="1076" y="90"/>
                  <a:pt x="1074" y="90"/>
                </a:cubicBezTo>
                <a:cubicBezTo>
                  <a:pt x="1074" y="92"/>
                  <a:pt x="1072" y="92"/>
                  <a:pt x="1073" y="94"/>
                </a:cubicBezTo>
                <a:close/>
                <a:moveTo>
                  <a:pt x="1081" y="542"/>
                </a:moveTo>
                <a:cubicBezTo>
                  <a:pt x="1080" y="539"/>
                  <a:pt x="1076" y="539"/>
                  <a:pt x="1075" y="542"/>
                </a:cubicBezTo>
                <a:cubicBezTo>
                  <a:pt x="1084" y="545"/>
                  <a:pt x="1101" y="540"/>
                  <a:pt x="1105" y="548"/>
                </a:cubicBezTo>
                <a:cubicBezTo>
                  <a:pt x="1098" y="548"/>
                  <a:pt x="1088" y="544"/>
                  <a:pt x="1080" y="546"/>
                </a:cubicBezTo>
                <a:cubicBezTo>
                  <a:pt x="1077" y="548"/>
                  <a:pt x="1077" y="551"/>
                  <a:pt x="1074" y="552"/>
                </a:cubicBezTo>
                <a:cubicBezTo>
                  <a:pt x="1073" y="552"/>
                  <a:pt x="1072" y="550"/>
                  <a:pt x="1073" y="548"/>
                </a:cubicBezTo>
                <a:cubicBezTo>
                  <a:pt x="1069" y="547"/>
                  <a:pt x="1069" y="550"/>
                  <a:pt x="1067" y="551"/>
                </a:cubicBezTo>
                <a:cubicBezTo>
                  <a:pt x="1068" y="553"/>
                  <a:pt x="1069" y="555"/>
                  <a:pt x="1070" y="556"/>
                </a:cubicBezTo>
                <a:cubicBezTo>
                  <a:pt x="1068" y="551"/>
                  <a:pt x="1079" y="552"/>
                  <a:pt x="1080" y="556"/>
                </a:cubicBezTo>
                <a:cubicBezTo>
                  <a:pt x="1080" y="550"/>
                  <a:pt x="1090" y="550"/>
                  <a:pt x="1092" y="554"/>
                </a:cubicBezTo>
                <a:cubicBezTo>
                  <a:pt x="1093" y="549"/>
                  <a:pt x="1098" y="552"/>
                  <a:pt x="1103" y="551"/>
                </a:cubicBezTo>
                <a:cubicBezTo>
                  <a:pt x="1102" y="553"/>
                  <a:pt x="1104" y="557"/>
                  <a:pt x="1102" y="557"/>
                </a:cubicBezTo>
                <a:cubicBezTo>
                  <a:pt x="1101" y="557"/>
                  <a:pt x="1101" y="556"/>
                  <a:pt x="1100" y="556"/>
                </a:cubicBezTo>
                <a:cubicBezTo>
                  <a:pt x="1099" y="557"/>
                  <a:pt x="1098" y="559"/>
                  <a:pt x="1097" y="561"/>
                </a:cubicBezTo>
                <a:cubicBezTo>
                  <a:pt x="1100" y="561"/>
                  <a:pt x="1101" y="562"/>
                  <a:pt x="1102" y="564"/>
                </a:cubicBezTo>
                <a:cubicBezTo>
                  <a:pt x="1098" y="563"/>
                  <a:pt x="1098" y="563"/>
                  <a:pt x="1098" y="563"/>
                </a:cubicBezTo>
                <a:cubicBezTo>
                  <a:pt x="1095" y="560"/>
                  <a:pt x="1097" y="559"/>
                  <a:pt x="1096" y="556"/>
                </a:cubicBezTo>
                <a:cubicBezTo>
                  <a:pt x="1094" y="561"/>
                  <a:pt x="1086" y="558"/>
                  <a:pt x="1081" y="560"/>
                </a:cubicBezTo>
                <a:cubicBezTo>
                  <a:pt x="1086" y="562"/>
                  <a:pt x="1095" y="558"/>
                  <a:pt x="1094" y="566"/>
                </a:cubicBezTo>
                <a:cubicBezTo>
                  <a:pt x="1099" y="567"/>
                  <a:pt x="1102" y="565"/>
                  <a:pt x="1105" y="565"/>
                </a:cubicBezTo>
                <a:cubicBezTo>
                  <a:pt x="1106" y="562"/>
                  <a:pt x="1104" y="563"/>
                  <a:pt x="1106" y="561"/>
                </a:cubicBezTo>
                <a:cubicBezTo>
                  <a:pt x="1111" y="560"/>
                  <a:pt x="1111" y="562"/>
                  <a:pt x="1116" y="563"/>
                </a:cubicBezTo>
                <a:cubicBezTo>
                  <a:pt x="1116" y="558"/>
                  <a:pt x="1109" y="560"/>
                  <a:pt x="1109" y="554"/>
                </a:cubicBezTo>
                <a:cubicBezTo>
                  <a:pt x="1116" y="557"/>
                  <a:pt x="1116" y="552"/>
                  <a:pt x="1123" y="555"/>
                </a:cubicBezTo>
                <a:cubicBezTo>
                  <a:pt x="1122" y="553"/>
                  <a:pt x="1127" y="553"/>
                  <a:pt x="1124" y="552"/>
                </a:cubicBezTo>
                <a:cubicBezTo>
                  <a:pt x="1123" y="554"/>
                  <a:pt x="1122" y="549"/>
                  <a:pt x="1120" y="549"/>
                </a:cubicBezTo>
                <a:cubicBezTo>
                  <a:pt x="1121" y="549"/>
                  <a:pt x="1121" y="548"/>
                  <a:pt x="1120" y="547"/>
                </a:cubicBezTo>
                <a:cubicBezTo>
                  <a:pt x="1120" y="545"/>
                  <a:pt x="1124" y="547"/>
                  <a:pt x="1124" y="544"/>
                </a:cubicBezTo>
                <a:cubicBezTo>
                  <a:pt x="1113" y="544"/>
                  <a:pt x="1102" y="541"/>
                  <a:pt x="1094" y="542"/>
                </a:cubicBezTo>
                <a:cubicBezTo>
                  <a:pt x="1094" y="541"/>
                  <a:pt x="1096" y="542"/>
                  <a:pt x="1095" y="540"/>
                </a:cubicBezTo>
                <a:cubicBezTo>
                  <a:pt x="1092" y="540"/>
                  <a:pt x="1087" y="537"/>
                  <a:pt x="1090" y="533"/>
                </a:cubicBezTo>
                <a:cubicBezTo>
                  <a:pt x="1083" y="534"/>
                  <a:pt x="1082" y="539"/>
                  <a:pt x="1081" y="542"/>
                </a:cubicBezTo>
                <a:close/>
                <a:moveTo>
                  <a:pt x="1118" y="550"/>
                </a:moveTo>
                <a:cubicBezTo>
                  <a:pt x="1118" y="554"/>
                  <a:pt x="1109" y="554"/>
                  <a:pt x="1106" y="553"/>
                </a:cubicBezTo>
                <a:cubicBezTo>
                  <a:pt x="1106" y="550"/>
                  <a:pt x="1106" y="550"/>
                  <a:pt x="1106" y="550"/>
                </a:cubicBezTo>
                <a:cubicBezTo>
                  <a:pt x="1110" y="550"/>
                  <a:pt x="1114" y="549"/>
                  <a:pt x="1118" y="550"/>
                </a:cubicBezTo>
                <a:close/>
                <a:moveTo>
                  <a:pt x="1092" y="277"/>
                </a:moveTo>
                <a:cubicBezTo>
                  <a:pt x="1093" y="276"/>
                  <a:pt x="1097" y="277"/>
                  <a:pt x="1099" y="274"/>
                </a:cubicBezTo>
                <a:cubicBezTo>
                  <a:pt x="1097" y="275"/>
                  <a:pt x="1090" y="275"/>
                  <a:pt x="1092" y="277"/>
                </a:cubicBezTo>
                <a:close/>
                <a:moveTo>
                  <a:pt x="1102" y="592"/>
                </a:moveTo>
                <a:cubicBezTo>
                  <a:pt x="1105" y="592"/>
                  <a:pt x="1110" y="591"/>
                  <a:pt x="1108" y="590"/>
                </a:cubicBezTo>
                <a:cubicBezTo>
                  <a:pt x="1108" y="592"/>
                  <a:pt x="1101" y="588"/>
                  <a:pt x="1102" y="592"/>
                </a:cubicBezTo>
                <a:close/>
                <a:moveTo>
                  <a:pt x="1121" y="298"/>
                </a:moveTo>
                <a:cubicBezTo>
                  <a:pt x="1128" y="298"/>
                  <a:pt x="1128" y="298"/>
                  <a:pt x="1128" y="298"/>
                </a:cubicBezTo>
                <a:cubicBezTo>
                  <a:pt x="1130" y="295"/>
                  <a:pt x="1127" y="295"/>
                  <a:pt x="1127" y="293"/>
                </a:cubicBezTo>
                <a:cubicBezTo>
                  <a:pt x="1130" y="285"/>
                  <a:pt x="1122" y="294"/>
                  <a:pt x="1121" y="298"/>
                </a:cubicBezTo>
                <a:close/>
                <a:moveTo>
                  <a:pt x="1134" y="436"/>
                </a:moveTo>
                <a:cubicBezTo>
                  <a:pt x="1139" y="436"/>
                  <a:pt x="1142" y="437"/>
                  <a:pt x="1146" y="436"/>
                </a:cubicBezTo>
                <a:cubicBezTo>
                  <a:pt x="1142" y="436"/>
                  <a:pt x="1135" y="433"/>
                  <a:pt x="1134" y="436"/>
                </a:cubicBezTo>
                <a:close/>
                <a:moveTo>
                  <a:pt x="1139" y="370"/>
                </a:moveTo>
                <a:cubicBezTo>
                  <a:pt x="1141" y="374"/>
                  <a:pt x="1142" y="375"/>
                  <a:pt x="1143" y="376"/>
                </a:cubicBezTo>
                <a:cubicBezTo>
                  <a:pt x="1146" y="375"/>
                  <a:pt x="1148" y="371"/>
                  <a:pt x="1148" y="370"/>
                </a:cubicBezTo>
                <a:cubicBezTo>
                  <a:pt x="1156" y="369"/>
                  <a:pt x="1170" y="371"/>
                  <a:pt x="1172" y="363"/>
                </a:cubicBezTo>
                <a:cubicBezTo>
                  <a:pt x="1167" y="363"/>
                  <a:pt x="1159" y="369"/>
                  <a:pt x="1153" y="365"/>
                </a:cubicBezTo>
                <a:cubicBezTo>
                  <a:pt x="1149" y="367"/>
                  <a:pt x="1146" y="371"/>
                  <a:pt x="1139" y="370"/>
                </a:cubicBezTo>
                <a:close/>
                <a:moveTo>
                  <a:pt x="1165" y="436"/>
                </a:moveTo>
                <a:cubicBezTo>
                  <a:pt x="1162" y="436"/>
                  <a:pt x="1165" y="431"/>
                  <a:pt x="1160" y="431"/>
                </a:cubicBezTo>
                <a:cubicBezTo>
                  <a:pt x="1159" y="433"/>
                  <a:pt x="1160" y="434"/>
                  <a:pt x="1160" y="436"/>
                </a:cubicBezTo>
                <a:cubicBezTo>
                  <a:pt x="1153" y="435"/>
                  <a:pt x="1150" y="433"/>
                  <a:pt x="1146" y="437"/>
                </a:cubicBezTo>
                <a:cubicBezTo>
                  <a:pt x="1154" y="434"/>
                  <a:pt x="1157" y="440"/>
                  <a:pt x="1165" y="436"/>
                </a:cubicBezTo>
                <a:close/>
                <a:moveTo>
                  <a:pt x="1227" y="436"/>
                </a:moveTo>
                <a:cubicBezTo>
                  <a:pt x="1227" y="435"/>
                  <a:pt x="1229" y="434"/>
                  <a:pt x="1229" y="432"/>
                </a:cubicBezTo>
                <a:cubicBezTo>
                  <a:pt x="1221" y="432"/>
                  <a:pt x="1221" y="432"/>
                  <a:pt x="1221" y="432"/>
                </a:cubicBezTo>
                <a:cubicBezTo>
                  <a:pt x="1220" y="433"/>
                  <a:pt x="1221" y="437"/>
                  <a:pt x="1216" y="436"/>
                </a:cubicBezTo>
                <a:cubicBezTo>
                  <a:pt x="1216" y="435"/>
                  <a:pt x="1217" y="435"/>
                  <a:pt x="1217" y="434"/>
                </a:cubicBezTo>
                <a:cubicBezTo>
                  <a:pt x="1206" y="429"/>
                  <a:pt x="1197" y="436"/>
                  <a:pt x="1191" y="435"/>
                </a:cubicBezTo>
                <a:cubicBezTo>
                  <a:pt x="1194" y="437"/>
                  <a:pt x="1188" y="435"/>
                  <a:pt x="1189" y="438"/>
                </a:cubicBezTo>
                <a:cubicBezTo>
                  <a:pt x="1190" y="438"/>
                  <a:pt x="1190" y="440"/>
                  <a:pt x="1190" y="441"/>
                </a:cubicBezTo>
                <a:cubicBezTo>
                  <a:pt x="1193" y="443"/>
                  <a:pt x="1196" y="440"/>
                  <a:pt x="1196" y="444"/>
                </a:cubicBezTo>
                <a:cubicBezTo>
                  <a:pt x="1189" y="445"/>
                  <a:pt x="1181" y="448"/>
                  <a:pt x="1172" y="445"/>
                </a:cubicBezTo>
                <a:cubicBezTo>
                  <a:pt x="1176" y="445"/>
                  <a:pt x="1176" y="442"/>
                  <a:pt x="1180" y="442"/>
                </a:cubicBezTo>
                <a:cubicBezTo>
                  <a:pt x="1178" y="439"/>
                  <a:pt x="1175" y="443"/>
                  <a:pt x="1175" y="440"/>
                </a:cubicBezTo>
                <a:cubicBezTo>
                  <a:pt x="1177" y="439"/>
                  <a:pt x="1185" y="439"/>
                  <a:pt x="1182" y="436"/>
                </a:cubicBezTo>
                <a:cubicBezTo>
                  <a:pt x="1176" y="439"/>
                  <a:pt x="1172" y="433"/>
                  <a:pt x="1169" y="438"/>
                </a:cubicBezTo>
                <a:cubicBezTo>
                  <a:pt x="1170" y="438"/>
                  <a:pt x="1172" y="438"/>
                  <a:pt x="1171" y="440"/>
                </a:cubicBezTo>
                <a:cubicBezTo>
                  <a:pt x="1169" y="441"/>
                  <a:pt x="1168" y="442"/>
                  <a:pt x="1165" y="443"/>
                </a:cubicBezTo>
                <a:cubicBezTo>
                  <a:pt x="1165" y="441"/>
                  <a:pt x="1163" y="440"/>
                  <a:pt x="1163" y="439"/>
                </a:cubicBezTo>
                <a:cubicBezTo>
                  <a:pt x="1161" y="440"/>
                  <a:pt x="1158" y="440"/>
                  <a:pt x="1157" y="443"/>
                </a:cubicBezTo>
                <a:cubicBezTo>
                  <a:pt x="1160" y="445"/>
                  <a:pt x="1159" y="445"/>
                  <a:pt x="1162" y="448"/>
                </a:cubicBezTo>
                <a:cubicBezTo>
                  <a:pt x="1159" y="449"/>
                  <a:pt x="1157" y="449"/>
                  <a:pt x="1155" y="451"/>
                </a:cubicBezTo>
                <a:cubicBezTo>
                  <a:pt x="1157" y="451"/>
                  <a:pt x="1159" y="451"/>
                  <a:pt x="1158" y="453"/>
                </a:cubicBezTo>
                <a:cubicBezTo>
                  <a:pt x="1156" y="454"/>
                  <a:pt x="1155" y="456"/>
                  <a:pt x="1153" y="458"/>
                </a:cubicBezTo>
                <a:cubicBezTo>
                  <a:pt x="1155" y="460"/>
                  <a:pt x="1158" y="461"/>
                  <a:pt x="1157" y="465"/>
                </a:cubicBezTo>
                <a:cubicBezTo>
                  <a:pt x="1160" y="464"/>
                  <a:pt x="1163" y="464"/>
                  <a:pt x="1165" y="463"/>
                </a:cubicBezTo>
                <a:cubicBezTo>
                  <a:pt x="1163" y="464"/>
                  <a:pt x="1162" y="460"/>
                  <a:pt x="1164" y="460"/>
                </a:cubicBezTo>
                <a:cubicBezTo>
                  <a:pt x="1168" y="460"/>
                  <a:pt x="1165" y="466"/>
                  <a:pt x="1170" y="465"/>
                </a:cubicBezTo>
                <a:cubicBezTo>
                  <a:pt x="1170" y="462"/>
                  <a:pt x="1170" y="458"/>
                  <a:pt x="1172" y="457"/>
                </a:cubicBezTo>
                <a:cubicBezTo>
                  <a:pt x="1176" y="457"/>
                  <a:pt x="1177" y="454"/>
                  <a:pt x="1182" y="455"/>
                </a:cubicBezTo>
                <a:cubicBezTo>
                  <a:pt x="1180" y="457"/>
                  <a:pt x="1180" y="459"/>
                  <a:pt x="1179" y="460"/>
                </a:cubicBezTo>
                <a:cubicBezTo>
                  <a:pt x="1180" y="461"/>
                  <a:pt x="1182" y="462"/>
                  <a:pt x="1181" y="465"/>
                </a:cubicBezTo>
                <a:cubicBezTo>
                  <a:pt x="1183" y="465"/>
                  <a:pt x="1184" y="465"/>
                  <a:pt x="1185" y="466"/>
                </a:cubicBezTo>
                <a:cubicBezTo>
                  <a:pt x="1189" y="463"/>
                  <a:pt x="1185" y="457"/>
                  <a:pt x="1195" y="459"/>
                </a:cubicBezTo>
                <a:cubicBezTo>
                  <a:pt x="1195" y="455"/>
                  <a:pt x="1195" y="455"/>
                  <a:pt x="1195" y="455"/>
                </a:cubicBezTo>
                <a:cubicBezTo>
                  <a:pt x="1194" y="453"/>
                  <a:pt x="1190" y="454"/>
                  <a:pt x="1188" y="455"/>
                </a:cubicBezTo>
                <a:cubicBezTo>
                  <a:pt x="1185" y="453"/>
                  <a:pt x="1185" y="449"/>
                  <a:pt x="1186" y="447"/>
                </a:cubicBezTo>
                <a:cubicBezTo>
                  <a:pt x="1190" y="447"/>
                  <a:pt x="1191" y="450"/>
                  <a:pt x="1192" y="453"/>
                </a:cubicBezTo>
                <a:cubicBezTo>
                  <a:pt x="1199" y="451"/>
                  <a:pt x="1198" y="456"/>
                  <a:pt x="1200" y="459"/>
                </a:cubicBezTo>
                <a:cubicBezTo>
                  <a:pt x="1206" y="460"/>
                  <a:pt x="1210" y="459"/>
                  <a:pt x="1213" y="460"/>
                </a:cubicBezTo>
                <a:cubicBezTo>
                  <a:pt x="1214" y="463"/>
                  <a:pt x="1212" y="462"/>
                  <a:pt x="1212" y="465"/>
                </a:cubicBezTo>
                <a:cubicBezTo>
                  <a:pt x="1216" y="464"/>
                  <a:pt x="1214" y="467"/>
                  <a:pt x="1216" y="467"/>
                </a:cubicBezTo>
                <a:cubicBezTo>
                  <a:pt x="1216" y="463"/>
                  <a:pt x="1220" y="463"/>
                  <a:pt x="1221" y="461"/>
                </a:cubicBezTo>
                <a:cubicBezTo>
                  <a:pt x="1236" y="459"/>
                  <a:pt x="1256" y="468"/>
                  <a:pt x="1264" y="456"/>
                </a:cubicBezTo>
                <a:cubicBezTo>
                  <a:pt x="1260" y="457"/>
                  <a:pt x="1253" y="458"/>
                  <a:pt x="1252" y="454"/>
                </a:cubicBezTo>
                <a:cubicBezTo>
                  <a:pt x="1253" y="456"/>
                  <a:pt x="1250" y="464"/>
                  <a:pt x="1246" y="459"/>
                </a:cubicBezTo>
                <a:cubicBezTo>
                  <a:pt x="1250" y="459"/>
                  <a:pt x="1246" y="457"/>
                  <a:pt x="1246" y="455"/>
                </a:cubicBezTo>
                <a:cubicBezTo>
                  <a:pt x="1244" y="458"/>
                  <a:pt x="1234" y="458"/>
                  <a:pt x="1236" y="452"/>
                </a:cubicBezTo>
                <a:cubicBezTo>
                  <a:pt x="1233" y="452"/>
                  <a:pt x="1231" y="453"/>
                  <a:pt x="1230" y="455"/>
                </a:cubicBezTo>
                <a:cubicBezTo>
                  <a:pt x="1229" y="453"/>
                  <a:pt x="1226" y="454"/>
                  <a:pt x="1227" y="450"/>
                </a:cubicBezTo>
                <a:cubicBezTo>
                  <a:pt x="1233" y="450"/>
                  <a:pt x="1235" y="450"/>
                  <a:pt x="1239" y="450"/>
                </a:cubicBezTo>
                <a:cubicBezTo>
                  <a:pt x="1240" y="451"/>
                  <a:pt x="1238" y="451"/>
                  <a:pt x="1239" y="454"/>
                </a:cubicBezTo>
                <a:cubicBezTo>
                  <a:pt x="1241" y="453"/>
                  <a:pt x="1243" y="453"/>
                  <a:pt x="1245" y="452"/>
                </a:cubicBezTo>
                <a:cubicBezTo>
                  <a:pt x="1244" y="451"/>
                  <a:pt x="1242" y="451"/>
                  <a:pt x="1242" y="448"/>
                </a:cubicBezTo>
                <a:cubicBezTo>
                  <a:pt x="1244" y="448"/>
                  <a:pt x="1244" y="449"/>
                  <a:pt x="1246" y="449"/>
                </a:cubicBezTo>
                <a:cubicBezTo>
                  <a:pt x="1246" y="448"/>
                  <a:pt x="1246" y="447"/>
                  <a:pt x="1245" y="446"/>
                </a:cubicBezTo>
                <a:cubicBezTo>
                  <a:pt x="1250" y="447"/>
                  <a:pt x="1248" y="441"/>
                  <a:pt x="1253" y="443"/>
                </a:cubicBezTo>
                <a:cubicBezTo>
                  <a:pt x="1253" y="441"/>
                  <a:pt x="1252" y="440"/>
                  <a:pt x="1252" y="438"/>
                </a:cubicBezTo>
                <a:cubicBezTo>
                  <a:pt x="1255" y="436"/>
                  <a:pt x="1262" y="439"/>
                  <a:pt x="1264" y="435"/>
                </a:cubicBezTo>
                <a:cubicBezTo>
                  <a:pt x="1263" y="435"/>
                  <a:pt x="1263" y="434"/>
                  <a:pt x="1263" y="433"/>
                </a:cubicBezTo>
                <a:cubicBezTo>
                  <a:pt x="1257" y="431"/>
                  <a:pt x="1256" y="434"/>
                  <a:pt x="1251" y="434"/>
                </a:cubicBezTo>
                <a:cubicBezTo>
                  <a:pt x="1251" y="433"/>
                  <a:pt x="1250" y="432"/>
                  <a:pt x="1250" y="430"/>
                </a:cubicBezTo>
                <a:cubicBezTo>
                  <a:pt x="1243" y="430"/>
                  <a:pt x="1235" y="441"/>
                  <a:pt x="1227" y="436"/>
                </a:cubicBezTo>
                <a:close/>
                <a:moveTo>
                  <a:pt x="1162" y="460"/>
                </a:moveTo>
                <a:cubicBezTo>
                  <a:pt x="1161" y="463"/>
                  <a:pt x="1159" y="460"/>
                  <a:pt x="1157" y="460"/>
                </a:cubicBezTo>
                <a:cubicBezTo>
                  <a:pt x="1157" y="456"/>
                  <a:pt x="1161" y="460"/>
                  <a:pt x="1162" y="460"/>
                </a:cubicBezTo>
                <a:close/>
                <a:moveTo>
                  <a:pt x="1183" y="455"/>
                </a:moveTo>
                <a:cubicBezTo>
                  <a:pt x="1181" y="454"/>
                  <a:pt x="1177" y="454"/>
                  <a:pt x="1178" y="451"/>
                </a:cubicBezTo>
                <a:cubicBezTo>
                  <a:pt x="1181" y="450"/>
                  <a:pt x="1180" y="451"/>
                  <a:pt x="1184" y="450"/>
                </a:cubicBezTo>
                <a:cubicBezTo>
                  <a:pt x="1184" y="452"/>
                  <a:pt x="1183" y="454"/>
                  <a:pt x="1183" y="455"/>
                </a:cubicBezTo>
                <a:close/>
                <a:moveTo>
                  <a:pt x="1224" y="452"/>
                </a:moveTo>
                <a:cubicBezTo>
                  <a:pt x="1223" y="454"/>
                  <a:pt x="1221" y="455"/>
                  <a:pt x="1220" y="457"/>
                </a:cubicBezTo>
                <a:cubicBezTo>
                  <a:pt x="1218" y="456"/>
                  <a:pt x="1218" y="454"/>
                  <a:pt x="1218" y="451"/>
                </a:cubicBezTo>
                <a:lnTo>
                  <a:pt x="1224" y="452"/>
                </a:lnTo>
                <a:close/>
                <a:moveTo>
                  <a:pt x="1239" y="446"/>
                </a:moveTo>
                <a:cubicBezTo>
                  <a:pt x="1237" y="450"/>
                  <a:pt x="1227" y="452"/>
                  <a:pt x="1228" y="444"/>
                </a:cubicBezTo>
                <a:cubicBezTo>
                  <a:pt x="1232" y="442"/>
                  <a:pt x="1233" y="448"/>
                  <a:pt x="1239" y="446"/>
                </a:cubicBezTo>
                <a:close/>
                <a:moveTo>
                  <a:pt x="1227" y="440"/>
                </a:moveTo>
                <a:cubicBezTo>
                  <a:pt x="1221" y="438"/>
                  <a:pt x="1226" y="450"/>
                  <a:pt x="1216" y="449"/>
                </a:cubicBezTo>
                <a:cubicBezTo>
                  <a:pt x="1216" y="449"/>
                  <a:pt x="1216" y="448"/>
                  <a:pt x="1215" y="448"/>
                </a:cubicBezTo>
                <a:cubicBezTo>
                  <a:pt x="1217" y="446"/>
                  <a:pt x="1219" y="444"/>
                  <a:pt x="1221" y="443"/>
                </a:cubicBezTo>
                <a:cubicBezTo>
                  <a:pt x="1218" y="438"/>
                  <a:pt x="1223" y="441"/>
                  <a:pt x="1225" y="438"/>
                </a:cubicBezTo>
                <a:cubicBezTo>
                  <a:pt x="1226" y="438"/>
                  <a:pt x="1226" y="439"/>
                  <a:pt x="1227" y="440"/>
                </a:cubicBezTo>
                <a:close/>
                <a:moveTo>
                  <a:pt x="1179" y="495"/>
                </a:moveTo>
                <a:cubicBezTo>
                  <a:pt x="1185" y="495"/>
                  <a:pt x="1180" y="498"/>
                  <a:pt x="1183" y="499"/>
                </a:cubicBezTo>
                <a:cubicBezTo>
                  <a:pt x="1185" y="495"/>
                  <a:pt x="1207" y="496"/>
                  <a:pt x="1203" y="499"/>
                </a:cubicBezTo>
                <a:cubicBezTo>
                  <a:pt x="1210" y="497"/>
                  <a:pt x="1214" y="498"/>
                  <a:pt x="1220" y="499"/>
                </a:cubicBezTo>
                <a:cubicBezTo>
                  <a:pt x="1220" y="497"/>
                  <a:pt x="1219" y="495"/>
                  <a:pt x="1219" y="494"/>
                </a:cubicBezTo>
                <a:cubicBezTo>
                  <a:pt x="1214" y="493"/>
                  <a:pt x="1214" y="493"/>
                  <a:pt x="1214" y="493"/>
                </a:cubicBezTo>
                <a:cubicBezTo>
                  <a:pt x="1213" y="494"/>
                  <a:pt x="1214" y="498"/>
                  <a:pt x="1212" y="497"/>
                </a:cubicBezTo>
                <a:cubicBezTo>
                  <a:pt x="1206" y="490"/>
                  <a:pt x="1187" y="493"/>
                  <a:pt x="1179" y="495"/>
                </a:cubicBezTo>
                <a:close/>
                <a:moveTo>
                  <a:pt x="1192" y="508"/>
                </a:moveTo>
                <a:cubicBezTo>
                  <a:pt x="1196" y="508"/>
                  <a:pt x="1199" y="510"/>
                  <a:pt x="1201" y="507"/>
                </a:cubicBezTo>
                <a:cubicBezTo>
                  <a:pt x="1197" y="506"/>
                  <a:pt x="1194" y="508"/>
                  <a:pt x="1195" y="504"/>
                </a:cubicBezTo>
                <a:cubicBezTo>
                  <a:pt x="1194" y="506"/>
                  <a:pt x="1191" y="505"/>
                  <a:pt x="1192" y="508"/>
                </a:cubicBezTo>
                <a:close/>
                <a:moveTo>
                  <a:pt x="1283" y="304"/>
                </a:moveTo>
                <a:cubicBezTo>
                  <a:pt x="1286" y="302"/>
                  <a:pt x="1289" y="301"/>
                  <a:pt x="1291" y="298"/>
                </a:cubicBezTo>
                <a:cubicBezTo>
                  <a:pt x="1289" y="297"/>
                  <a:pt x="1287" y="297"/>
                  <a:pt x="1286" y="295"/>
                </a:cubicBezTo>
                <a:cubicBezTo>
                  <a:pt x="1286" y="294"/>
                  <a:pt x="1287" y="293"/>
                  <a:pt x="1288" y="293"/>
                </a:cubicBezTo>
                <a:cubicBezTo>
                  <a:pt x="1266" y="296"/>
                  <a:pt x="1246" y="300"/>
                  <a:pt x="1223" y="304"/>
                </a:cubicBezTo>
                <a:cubicBezTo>
                  <a:pt x="1225" y="304"/>
                  <a:pt x="1227" y="304"/>
                  <a:pt x="1228" y="306"/>
                </a:cubicBezTo>
                <a:cubicBezTo>
                  <a:pt x="1224" y="306"/>
                  <a:pt x="1225" y="309"/>
                  <a:pt x="1226" y="311"/>
                </a:cubicBezTo>
                <a:cubicBezTo>
                  <a:pt x="1222" y="311"/>
                  <a:pt x="1210" y="322"/>
                  <a:pt x="1210" y="315"/>
                </a:cubicBezTo>
                <a:cubicBezTo>
                  <a:pt x="1210" y="313"/>
                  <a:pt x="1214" y="314"/>
                  <a:pt x="1211" y="311"/>
                </a:cubicBezTo>
                <a:cubicBezTo>
                  <a:pt x="1212" y="308"/>
                  <a:pt x="1219" y="310"/>
                  <a:pt x="1219" y="306"/>
                </a:cubicBezTo>
                <a:cubicBezTo>
                  <a:pt x="1211" y="306"/>
                  <a:pt x="1211" y="306"/>
                  <a:pt x="1211" y="306"/>
                </a:cubicBezTo>
                <a:cubicBezTo>
                  <a:pt x="1210" y="309"/>
                  <a:pt x="1208" y="312"/>
                  <a:pt x="1206" y="314"/>
                </a:cubicBezTo>
                <a:cubicBezTo>
                  <a:pt x="1207" y="315"/>
                  <a:pt x="1209" y="315"/>
                  <a:pt x="1209" y="317"/>
                </a:cubicBezTo>
                <a:cubicBezTo>
                  <a:pt x="1209" y="321"/>
                  <a:pt x="1198" y="321"/>
                  <a:pt x="1203" y="325"/>
                </a:cubicBezTo>
                <a:cubicBezTo>
                  <a:pt x="1203" y="323"/>
                  <a:pt x="1209" y="320"/>
                  <a:pt x="1213" y="323"/>
                </a:cubicBezTo>
                <a:cubicBezTo>
                  <a:pt x="1213" y="318"/>
                  <a:pt x="1220" y="321"/>
                  <a:pt x="1223" y="322"/>
                </a:cubicBezTo>
                <a:cubicBezTo>
                  <a:pt x="1224" y="319"/>
                  <a:pt x="1224" y="319"/>
                  <a:pt x="1227" y="320"/>
                </a:cubicBezTo>
                <a:cubicBezTo>
                  <a:pt x="1226" y="310"/>
                  <a:pt x="1248" y="307"/>
                  <a:pt x="1245" y="318"/>
                </a:cubicBezTo>
                <a:cubicBezTo>
                  <a:pt x="1251" y="317"/>
                  <a:pt x="1260" y="310"/>
                  <a:pt x="1270" y="308"/>
                </a:cubicBezTo>
                <a:cubicBezTo>
                  <a:pt x="1272" y="311"/>
                  <a:pt x="1280" y="317"/>
                  <a:pt x="1282" y="312"/>
                </a:cubicBezTo>
                <a:cubicBezTo>
                  <a:pt x="1281" y="312"/>
                  <a:pt x="1280" y="312"/>
                  <a:pt x="1280" y="311"/>
                </a:cubicBezTo>
                <a:cubicBezTo>
                  <a:pt x="1284" y="312"/>
                  <a:pt x="1284" y="309"/>
                  <a:pt x="1285" y="308"/>
                </a:cubicBezTo>
                <a:cubicBezTo>
                  <a:pt x="1282" y="308"/>
                  <a:pt x="1285" y="306"/>
                  <a:pt x="1283" y="304"/>
                </a:cubicBezTo>
                <a:close/>
                <a:moveTo>
                  <a:pt x="1265" y="306"/>
                </a:moveTo>
                <a:cubicBezTo>
                  <a:pt x="1265" y="303"/>
                  <a:pt x="1265" y="303"/>
                  <a:pt x="1265" y="303"/>
                </a:cubicBezTo>
                <a:cubicBezTo>
                  <a:pt x="1269" y="304"/>
                  <a:pt x="1270" y="302"/>
                  <a:pt x="1273" y="304"/>
                </a:cubicBezTo>
                <a:cubicBezTo>
                  <a:pt x="1271" y="307"/>
                  <a:pt x="1269" y="307"/>
                  <a:pt x="1265" y="306"/>
                </a:cubicBezTo>
                <a:close/>
                <a:moveTo>
                  <a:pt x="1215" y="341"/>
                </a:moveTo>
                <a:cubicBezTo>
                  <a:pt x="1212" y="341"/>
                  <a:pt x="1217" y="340"/>
                  <a:pt x="1217" y="339"/>
                </a:cubicBezTo>
                <a:cubicBezTo>
                  <a:pt x="1214" y="339"/>
                  <a:pt x="1214" y="338"/>
                  <a:pt x="1212" y="339"/>
                </a:cubicBezTo>
                <a:cubicBezTo>
                  <a:pt x="1211" y="341"/>
                  <a:pt x="1215" y="343"/>
                  <a:pt x="1215" y="341"/>
                </a:cubicBezTo>
                <a:close/>
                <a:moveTo>
                  <a:pt x="1242" y="431"/>
                </a:moveTo>
                <a:cubicBezTo>
                  <a:pt x="1242" y="430"/>
                  <a:pt x="1242" y="429"/>
                  <a:pt x="1243" y="428"/>
                </a:cubicBezTo>
                <a:cubicBezTo>
                  <a:pt x="1239" y="429"/>
                  <a:pt x="1238" y="429"/>
                  <a:pt x="1236" y="430"/>
                </a:cubicBezTo>
                <a:cubicBezTo>
                  <a:pt x="1238" y="431"/>
                  <a:pt x="1238" y="430"/>
                  <a:pt x="1242" y="431"/>
                </a:cubicBezTo>
                <a:close/>
                <a:moveTo>
                  <a:pt x="1255" y="449"/>
                </a:moveTo>
                <a:cubicBezTo>
                  <a:pt x="1253" y="449"/>
                  <a:pt x="1249" y="447"/>
                  <a:pt x="1248" y="449"/>
                </a:cubicBezTo>
                <a:cubicBezTo>
                  <a:pt x="1252" y="451"/>
                  <a:pt x="1251" y="453"/>
                  <a:pt x="1254" y="454"/>
                </a:cubicBezTo>
                <a:cubicBezTo>
                  <a:pt x="1251" y="451"/>
                  <a:pt x="1256" y="449"/>
                  <a:pt x="1255" y="449"/>
                </a:cubicBezTo>
                <a:close/>
                <a:moveTo>
                  <a:pt x="1290" y="470"/>
                </a:moveTo>
                <a:cubicBezTo>
                  <a:pt x="1291" y="472"/>
                  <a:pt x="1301" y="474"/>
                  <a:pt x="1302" y="471"/>
                </a:cubicBezTo>
                <a:cubicBezTo>
                  <a:pt x="1298" y="473"/>
                  <a:pt x="1292" y="469"/>
                  <a:pt x="1290" y="470"/>
                </a:cubicBezTo>
                <a:close/>
                <a:moveTo>
                  <a:pt x="522" y="138"/>
                </a:moveTo>
                <a:cubicBezTo>
                  <a:pt x="522" y="135"/>
                  <a:pt x="523" y="134"/>
                  <a:pt x="526" y="132"/>
                </a:cubicBezTo>
                <a:cubicBezTo>
                  <a:pt x="525" y="130"/>
                  <a:pt x="521" y="131"/>
                  <a:pt x="521" y="128"/>
                </a:cubicBezTo>
                <a:cubicBezTo>
                  <a:pt x="518" y="128"/>
                  <a:pt x="510" y="127"/>
                  <a:pt x="506" y="130"/>
                </a:cubicBezTo>
                <a:cubicBezTo>
                  <a:pt x="510" y="131"/>
                  <a:pt x="512" y="129"/>
                  <a:pt x="514" y="131"/>
                </a:cubicBezTo>
                <a:cubicBezTo>
                  <a:pt x="514" y="134"/>
                  <a:pt x="509" y="132"/>
                  <a:pt x="508" y="134"/>
                </a:cubicBezTo>
                <a:cubicBezTo>
                  <a:pt x="510" y="135"/>
                  <a:pt x="508" y="138"/>
                  <a:pt x="507" y="138"/>
                </a:cubicBezTo>
                <a:cubicBezTo>
                  <a:pt x="511" y="138"/>
                  <a:pt x="515" y="139"/>
                  <a:pt x="519" y="136"/>
                </a:cubicBezTo>
                <a:cubicBezTo>
                  <a:pt x="516" y="138"/>
                  <a:pt x="520" y="138"/>
                  <a:pt x="522" y="138"/>
                </a:cubicBezTo>
                <a:close/>
                <a:moveTo>
                  <a:pt x="752" y="37"/>
                </a:moveTo>
                <a:cubicBezTo>
                  <a:pt x="752" y="40"/>
                  <a:pt x="756" y="39"/>
                  <a:pt x="752" y="43"/>
                </a:cubicBezTo>
                <a:cubicBezTo>
                  <a:pt x="761" y="40"/>
                  <a:pt x="770" y="39"/>
                  <a:pt x="774" y="32"/>
                </a:cubicBezTo>
                <a:cubicBezTo>
                  <a:pt x="767" y="25"/>
                  <a:pt x="750" y="30"/>
                  <a:pt x="752" y="37"/>
                </a:cubicBezTo>
                <a:close/>
                <a:moveTo>
                  <a:pt x="869" y="769"/>
                </a:moveTo>
                <a:cubicBezTo>
                  <a:pt x="870" y="768"/>
                  <a:pt x="870" y="765"/>
                  <a:pt x="871" y="764"/>
                </a:cubicBezTo>
                <a:cubicBezTo>
                  <a:pt x="869" y="765"/>
                  <a:pt x="869" y="762"/>
                  <a:pt x="868" y="762"/>
                </a:cubicBezTo>
                <a:cubicBezTo>
                  <a:pt x="867" y="765"/>
                  <a:pt x="865" y="766"/>
                  <a:pt x="864" y="768"/>
                </a:cubicBezTo>
                <a:cubicBezTo>
                  <a:pt x="867" y="768"/>
                  <a:pt x="866" y="770"/>
                  <a:pt x="869" y="769"/>
                </a:cubicBezTo>
                <a:close/>
                <a:moveTo>
                  <a:pt x="1113" y="463"/>
                </a:moveTo>
                <a:cubicBezTo>
                  <a:pt x="1115" y="464"/>
                  <a:pt x="1115" y="465"/>
                  <a:pt x="1118" y="465"/>
                </a:cubicBezTo>
                <a:cubicBezTo>
                  <a:pt x="1119" y="463"/>
                  <a:pt x="1115" y="464"/>
                  <a:pt x="1117" y="461"/>
                </a:cubicBezTo>
                <a:cubicBezTo>
                  <a:pt x="1119" y="463"/>
                  <a:pt x="1121" y="461"/>
                  <a:pt x="1123" y="464"/>
                </a:cubicBezTo>
                <a:cubicBezTo>
                  <a:pt x="1126" y="462"/>
                  <a:pt x="1127" y="460"/>
                  <a:pt x="1127" y="457"/>
                </a:cubicBezTo>
                <a:cubicBezTo>
                  <a:pt x="1135" y="454"/>
                  <a:pt x="1131" y="456"/>
                  <a:pt x="1126" y="454"/>
                </a:cubicBezTo>
                <a:cubicBezTo>
                  <a:pt x="1126" y="450"/>
                  <a:pt x="1131" y="451"/>
                  <a:pt x="1133" y="448"/>
                </a:cubicBezTo>
                <a:cubicBezTo>
                  <a:pt x="1125" y="446"/>
                  <a:pt x="1125" y="449"/>
                  <a:pt x="1119" y="450"/>
                </a:cubicBezTo>
                <a:cubicBezTo>
                  <a:pt x="1118" y="452"/>
                  <a:pt x="1117" y="456"/>
                  <a:pt x="1114" y="456"/>
                </a:cubicBezTo>
                <a:cubicBezTo>
                  <a:pt x="1112" y="456"/>
                  <a:pt x="1112" y="452"/>
                  <a:pt x="1108" y="453"/>
                </a:cubicBezTo>
                <a:cubicBezTo>
                  <a:pt x="1108" y="455"/>
                  <a:pt x="1106" y="458"/>
                  <a:pt x="1108" y="459"/>
                </a:cubicBezTo>
                <a:cubicBezTo>
                  <a:pt x="1102" y="457"/>
                  <a:pt x="1102" y="466"/>
                  <a:pt x="1108" y="468"/>
                </a:cubicBezTo>
                <a:cubicBezTo>
                  <a:pt x="1108" y="465"/>
                  <a:pt x="1113" y="466"/>
                  <a:pt x="1113" y="463"/>
                </a:cubicBezTo>
                <a:close/>
                <a:moveTo>
                  <a:pt x="1143" y="586"/>
                </a:moveTo>
                <a:cubicBezTo>
                  <a:pt x="1141" y="584"/>
                  <a:pt x="1139" y="581"/>
                  <a:pt x="1142" y="579"/>
                </a:cubicBezTo>
                <a:cubicBezTo>
                  <a:pt x="1138" y="578"/>
                  <a:pt x="1132" y="578"/>
                  <a:pt x="1130" y="580"/>
                </a:cubicBezTo>
                <a:cubicBezTo>
                  <a:pt x="1129" y="584"/>
                  <a:pt x="1129" y="584"/>
                  <a:pt x="1129" y="584"/>
                </a:cubicBezTo>
                <a:cubicBezTo>
                  <a:pt x="1127" y="588"/>
                  <a:pt x="1120" y="582"/>
                  <a:pt x="1119" y="586"/>
                </a:cubicBezTo>
                <a:cubicBezTo>
                  <a:pt x="1120" y="588"/>
                  <a:pt x="1124" y="587"/>
                  <a:pt x="1124" y="590"/>
                </a:cubicBezTo>
                <a:cubicBezTo>
                  <a:pt x="1121" y="590"/>
                  <a:pt x="1115" y="589"/>
                  <a:pt x="1114" y="594"/>
                </a:cubicBezTo>
                <a:cubicBezTo>
                  <a:pt x="1116" y="596"/>
                  <a:pt x="1118" y="596"/>
                  <a:pt x="1119" y="597"/>
                </a:cubicBezTo>
                <a:cubicBezTo>
                  <a:pt x="1122" y="589"/>
                  <a:pt x="1129" y="592"/>
                  <a:pt x="1138" y="593"/>
                </a:cubicBezTo>
                <a:cubicBezTo>
                  <a:pt x="1137" y="588"/>
                  <a:pt x="1142" y="588"/>
                  <a:pt x="1143" y="586"/>
                </a:cubicBezTo>
                <a:close/>
                <a:moveTo>
                  <a:pt x="1128" y="588"/>
                </a:moveTo>
                <a:cubicBezTo>
                  <a:pt x="1127" y="585"/>
                  <a:pt x="1132" y="587"/>
                  <a:pt x="1133" y="588"/>
                </a:cubicBezTo>
                <a:cubicBezTo>
                  <a:pt x="1132" y="589"/>
                  <a:pt x="1129" y="590"/>
                  <a:pt x="1128" y="588"/>
                </a:cubicBezTo>
                <a:close/>
                <a:moveTo>
                  <a:pt x="1145" y="475"/>
                </a:moveTo>
                <a:cubicBezTo>
                  <a:pt x="1141" y="474"/>
                  <a:pt x="1140" y="475"/>
                  <a:pt x="1138" y="472"/>
                </a:cubicBezTo>
                <a:cubicBezTo>
                  <a:pt x="1137" y="474"/>
                  <a:pt x="1132" y="473"/>
                  <a:pt x="1132" y="476"/>
                </a:cubicBezTo>
                <a:cubicBezTo>
                  <a:pt x="1134" y="477"/>
                  <a:pt x="1137" y="475"/>
                  <a:pt x="1137" y="477"/>
                </a:cubicBezTo>
                <a:cubicBezTo>
                  <a:pt x="1136" y="478"/>
                  <a:pt x="1135" y="478"/>
                  <a:pt x="1135" y="479"/>
                </a:cubicBezTo>
                <a:cubicBezTo>
                  <a:pt x="1139" y="479"/>
                  <a:pt x="1141" y="480"/>
                  <a:pt x="1144" y="480"/>
                </a:cubicBezTo>
                <a:cubicBezTo>
                  <a:pt x="1145" y="479"/>
                  <a:pt x="1145" y="477"/>
                  <a:pt x="1145" y="475"/>
                </a:cubicBezTo>
                <a:close/>
                <a:moveTo>
                  <a:pt x="1141" y="314"/>
                </a:moveTo>
                <a:cubicBezTo>
                  <a:pt x="1139" y="315"/>
                  <a:pt x="1139" y="318"/>
                  <a:pt x="1137" y="319"/>
                </a:cubicBezTo>
                <a:cubicBezTo>
                  <a:pt x="1139" y="319"/>
                  <a:pt x="1141" y="320"/>
                  <a:pt x="1144" y="321"/>
                </a:cubicBezTo>
                <a:cubicBezTo>
                  <a:pt x="1146" y="319"/>
                  <a:pt x="1148" y="316"/>
                  <a:pt x="1152" y="317"/>
                </a:cubicBezTo>
                <a:cubicBezTo>
                  <a:pt x="1154" y="318"/>
                  <a:pt x="1151" y="319"/>
                  <a:pt x="1154" y="319"/>
                </a:cubicBezTo>
                <a:cubicBezTo>
                  <a:pt x="1160" y="318"/>
                  <a:pt x="1165" y="316"/>
                  <a:pt x="1168" y="312"/>
                </a:cubicBezTo>
                <a:cubicBezTo>
                  <a:pt x="1163" y="312"/>
                  <a:pt x="1157" y="316"/>
                  <a:pt x="1154" y="312"/>
                </a:cubicBezTo>
                <a:cubicBezTo>
                  <a:pt x="1155" y="308"/>
                  <a:pt x="1161" y="309"/>
                  <a:pt x="1162" y="304"/>
                </a:cubicBezTo>
                <a:cubicBezTo>
                  <a:pt x="1159" y="305"/>
                  <a:pt x="1153" y="305"/>
                  <a:pt x="1151" y="304"/>
                </a:cubicBezTo>
                <a:cubicBezTo>
                  <a:pt x="1148" y="310"/>
                  <a:pt x="1131" y="306"/>
                  <a:pt x="1132" y="313"/>
                </a:cubicBezTo>
                <a:cubicBezTo>
                  <a:pt x="1135" y="312"/>
                  <a:pt x="1139" y="311"/>
                  <a:pt x="1141" y="314"/>
                </a:cubicBezTo>
                <a:close/>
                <a:moveTo>
                  <a:pt x="1143" y="311"/>
                </a:moveTo>
                <a:cubicBezTo>
                  <a:pt x="1145" y="312"/>
                  <a:pt x="1148" y="311"/>
                  <a:pt x="1147" y="314"/>
                </a:cubicBezTo>
                <a:cubicBezTo>
                  <a:pt x="1145" y="314"/>
                  <a:pt x="1143" y="314"/>
                  <a:pt x="1143" y="311"/>
                </a:cubicBezTo>
                <a:close/>
                <a:moveTo>
                  <a:pt x="1139" y="464"/>
                </a:moveTo>
                <a:cubicBezTo>
                  <a:pt x="1145" y="467"/>
                  <a:pt x="1147" y="464"/>
                  <a:pt x="1151" y="461"/>
                </a:cubicBezTo>
                <a:cubicBezTo>
                  <a:pt x="1148" y="461"/>
                  <a:pt x="1147" y="460"/>
                  <a:pt x="1147" y="458"/>
                </a:cubicBezTo>
                <a:cubicBezTo>
                  <a:pt x="1150" y="456"/>
                  <a:pt x="1148" y="455"/>
                  <a:pt x="1151" y="452"/>
                </a:cubicBezTo>
                <a:cubicBezTo>
                  <a:pt x="1147" y="453"/>
                  <a:pt x="1150" y="448"/>
                  <a:pt x="1149" y="446"/>
                </a:cubicBezTo>
                <a:cubicBezTo>
                  <a:pt x="1146" y="446"/>
                  <a:pt x="1143" y="446"/>
                  <a:pt x="1141" y="446"/>
                </a:cubicBezTo>
                <a:cubicBezTo>
                  <a:pt x="1136" y="454"/>
                  <a:pt x="1138" y="458"/>
                  <a:pt x="1139" y="464"/>
                </a:cubicBezTo>
                <a:close/>
                <a:moveTo>
                  <a:pt x="1185" y="358"/>
                </a:moveTo>
                <a:cubicBezTo>
                  <a:pt x="1185" y="354"/>
                  <a:pt x="1187" y="353"/>
                  <a:pt x="1188" y="350"/>
                </a:cubicBezTo>
                <a:cubicBezTo>
                  <a:pt x="1196" y="349"/>
                  <a:pt x="1205" y="349"/>
                  <a:pt x="1211" y="345"/>
                </a:cubicBezTo>
                <a:cubicBezTo>
                  <a:pt x="1208" y="342"/>
                  <a:pt x="1202" y="344"/>
                  <a:pt x="1201" y="342"/>
                </a:cubicBezTo>
                <a:cubicBezTo>
                  <a:pt x="1203" y="340"/>
                  <a:pt x="1209" y="342"/>
                  <a:pt x="1210" y="340"/>
                </a:cubicBezTo>
                <a:cubicBezTo>
                  <a:pt x="1196" y="340"/>
                  <a:pt x="1177" y="338"/>
                  <a:pt x="1170" y="349"/>
                </a:cubicBezTo>
                <a:cubicBezTo>
                  <a:pt x="1171" y="352"/>
                  <a:pt x="1170" y="354"/>
                  <a:pt x="1168" y="355"/>
                </a:cubicBezTo>
                <a:cubicBezTo>
                  <a:pt x="1173" y="355"/>
                  <a:pt x="1169" y="359"/>
                  <a:pt x="1171" y="361"/>
                </a:cubicBezTo>
                <a:cubicBezTo>
                  <a:pt x="1173" y="357"/>
                  <a:pt x="1175" y="354"/>
                  <a:pt x="1181" y="354"/>
                </a:cubicBezTo>
                <a:cubicBezTo>
                  <a:pt x="1182" y="355"/>
                  <a:pt x="1182" y="358"/>
                  <a:pt x="1185" y="358"/>
                </a:cubicBezTo>
                <a:close/>
                <a:moveTo>
                  <a:pt x="1194" y="343"/>
                </a:moveTo>
                <a:cubicBezTo>
                  <a:pt x="1197" y="339"/>
                  <a:pt x="1203" y="345"/>
                  <a:pt x="1200" y="348"/>
                </a:cubicBezTo>
                <a:cubicBezTo>
                  <a:pt x="1198" y="346"/>
                  <a:pt x="1196" y="345"/>
                  <a:pt x="1194" y="343"/>
                </a:cubicBezTo>
                <a:close/>
                <a:moveTo>
                  <a:pt x="1195" y="536"/>
                </a:moveTo>
                <a:cubicBezTo>
                  <a:pt x="1204" y="536"/>
                  <a:pt x="1212" y="539"/>
                  <a:pt x="1217" y="532"/>
                </a:cubicBezTo>
                <a:cubicBezTo>
                  <a:pt x="1213" y="530"/>
                  <a:pt x="1209" y="530"/>
                  <a:pt x="1206" y="533"/>
                </a:cubicBezTo>
                <a:cubicBezTo>
                  <a:pt x="1205" y="528"/>
                  <a:pt x="1199" y="531"/>
                  <a:pt x="1196" y="530"/>
                </a:cubicBezTo>
                <a:cubicBezTo>
                  <a:pt x="1199" y="533"/>
                  <a:pt x="1196" y="533"/>
                  <a:pt x="1195" y="536"/>
                </a:cubicBezTo>
                <a:close/>
                <a:moveTo>
                  <a:pt x="1240" y="267"/>
                </a:moveTo>
                <a:cubicBezTo>
                  <a:pt x="1235" y="274"/>
                  <a:pt x="1218" y="267"/>
                  <a:pt x="1208" y="275"/>
                </a:cubicBezTo>
                <a:cubicBezTo>
                  <a:pt x="1216" y="275"/>
                  <a:pt x="1214" y="284"/>
                  <a:pt x="1220" y="286"/>
                </a:cubicBezTo>
                <a:cubicBezTo>
                  <a:pt x="1220" y="287"/>
                  <a:pt x="1218" y="286"/>
                  <a:pt x="1219" y="288"/>
                </a:cubicBezTo>
                <a:cubicBezTo>
                  <a:pt x="1224" y="290"/>
                  <a:pt x="1231" y="289"/>
                  <a:pt x="1233" y="285"/>
                </a:cubicBezTo>
                <a:cubicBezTo>
                  <a:pt x="1228" y="282"/>
                  <a:pt x="1236" y="276"/>
                  <a:pt x="1233" y="272"/>
                </a:cubicBezTo>
                <a:cubicBezTo>
                  <a:pt x="1243" y="271"/>
                  <a:pt x="1247" y="279"/>
                  <a:pt x="1259" y="276"/>
                </a:cubicBezTo>
                <a:cubicBezTo>
                  <a:pt x="1261" y="272"/>
                  <a:pt x="1261" y="269"/>
                  <a:pt x="1259" y="266"/>
                </a:cubicBezTo>
                <a:cubicBezTo>
                  <a:pt x="1251" y="267"/>
                  <a:pt x="1249" y="268"/>
                  <a:pt x="1240" y="267"/>
                </a:cubicBezTo>
                <a:close/>
                <a:moveTo>
                  <a:pt x="1245" y="404"/>
                </a:moveTo>
                <a:cubicBezTo>
                  <a:pt x="1248" y="401"/>
                  <a:pt x="1242" y="401"/>
                  <a:pt x="1242" y="398"/>
                </a:cubicBezTo>
                <a:cubicBezTo>
                  <a:pt x="1243" y="398"/>
                  <a:pt x="1244" y="398"/>
                  <a:pt x="1244" y="397"/>
                </a:cubicBezTo>
                <a:cubicBezTo>
                  <a:pt x="1243" y="398"/>
                  <a:pt x="1239" y="396"/>
                  <a:pt x="1239" y="398"/>
                </a:cubicBezTo>
                <a:cubicBezTo>
                  <a:pt x="1240" y="399"/>
                  <a:pt x="1240" y="400"/>
                  <a:pt x="1240" y="401"/>
                </a:cubicBezTo>
                <a:cubicBezTo>
                  <a:pt x="1237" y="402"/>
                  <a:pt x="1237" y="407"/>
                  <a:pt x="1232" y="406"/>
                </a:cubicBezTo>
                <a:cubicBezTo>
                  <a:pt x="1230" y="406"/>
                  <a:pt x="1232" y="403"/>
                  <a:pt x="1229" y="403"/>
                </a:cubicBezTo>
                <a:cubicBezTo>
                  <a:pt x="1225" y="408"/>
                  <a:pt x="1220" y="405"/>
                  <a:pt x="1216" y="409"/>
                </a:cubicBezTo>
                <a:cubicBezTo>
                  <a:pt x="1215" y="408"/>
                  <a:pt x="1215" y="407"/>
                  <a:pt x="1216" y="405"/>
                </a:cubicBezTo>
                <a:cubicBezTo>
                  <a:pt x="1210" y="408"/>
                  <a:pt x="1204" y="405"/>
                  <a:pt x="1198" y="409"/>
                </a:cubicBezTo>
                <a:cubicBezTo>
                  <a:pt x="1200" y="409"/>
                  <a:pt x="1201" y="412"/>
                  <a:pt x="1202" y="413"/>
                </a:cubicBezTo>
                <a:cubicBezTo>
                  <a:pt x="1202" y="412"/>
                  <a:pt x="1203" y="410"/>
                  <a:pt x="1204" y="409"/>
                </a:cubicBezTo>
                <a:cubicBezTo>
                  <a:pt x="1207" y="413"/>
                  <a:pt x="1214" y="408"/>
                  <a:pt x="1218" y="412"/>
                </a:cubicBezTo>
                <a:cubicBezTo>
                  <a:pt x="1217" y="413"/>
                  <a:pt x="1214" y="412"/>
                  <a:pt x="1215" y="415"/>
                </a:cubicBezTo>
                <a:cubicBezTo>
                  <a:pt x="1216" y="417"/>
                  <a:pt x="1218" y="414"/>
                  <a:pt x="1219" y="417"/>
                </a:cubicBezTo>
                <a:cubicBezTo>
                  <a:pt x="1219" y="419"/>
                  <a:pt x="1217" y="419"/>
                  <a:pt x="1216" y="421"/>
                </a:cubicBezTo>
                <a:cubicBezTo>
                  <a:pt x="1224" y="420"/>
                  <a:pt x="1226" y="424"/>
                  <a:pt x="1230" y="419"/>
                </a:cubicBezTo>
                <a:cubicBezTo>
                  <a:pt x="1227" y="416"/>
                  <a:pt x="1225" y="421"/>
                  <a:pt x="1222" y="419"/>
                </a:cubicBezTo>
                <a:cubicBezTo>
                  <a:pt x="1227" y="414"/>
                  <a:pt x="1229" y="411"/>
                  <a:pt x="1238" y="415"/>
                </a:cubicBezTo>
                <a:cubicBezTo>
                  <a:pt x="1239" y="409"/>
                  <a:pt x="1244" y="410"/>
                  <a:pt x="1244" y="407"/>
                </a:cubicBezTo>
                <a:cubicBezTo>
                  <a:pt x="1246" y="409"/>
                  <a:pt x="1249" y="409"/>
                  <a:pt x="1251" y="410"/>
                </a:cubicBezTo>
                <a:cubicBezTo>
                  <a:pt x="1251" y="412"/>
                  <a:pt x="1248" y="411"/>
                  <a:pt x="1246" y="411"/>
                </a:cubicBezTo>
                <a:cubicBezTo>
                  <a:pt x="1249" y="412"/>
                  <a:pt x="1247" y="417"/>
                  <a:pt x="1251" y="414"/>
                </a:cubicBezTo>
                <a:cubicBezTo>
                  <a:pt x="1250" y="414"/>
                  <a:pt x="1249" y="414"/>
                  <a:pt x="1249" y="413"/>
                </a:cubicBezTo>
                <a:cubicBezTo>
                  <a:pt x="1251" y="411"/>
                  <a:pt x="1255" y="415"/>
                  <a:pt x="1255" y="413"/>
                </a:cubicBezTo>
                <a:cubicBezTo>
                  <a:pt x="1254" y="411"/>
                  <a:pt x="1258" y="408"/>
                  <a:pt x="1260" y="407"/>
                </a:cubicBezTo>
                <a:cubicBezTo>
                  <a:pt x="1258" y="410"/>
                  <a:pt x="1265" y="411"/>
                  <a:pt x="1266" y="414"/>
                </a:cubicBezTo>
                <a:cubicBezTo>
                  <a:pt x="1268" y="411"/>
                  <a:pt x="1272" y="410"/>
                  <a:pt x="1277" y="409"/>
                </a:cubicBezTo>
                <a:cubicBezTo>
                  <a:pt x="1277" y="408"/>
                  <a:pt x="1278" y="407"/>
                  <a:pt x="1278" y="406"/>
                </a:cubicBezTo>
                <a:cubicBezTo>
                  <a:pt x="1274" y="406"/>
                  <a:pt x="1272" y="407"/>
                  <a:pt x="1270" y="404"/>
                </a:cubicBezTo>
                <a:cubicBezTo>
                  <a:pt x="1271" y="404"/>
                  <a:pt x="1271" y="402"/>
                  <a:pt x="1272" y="401"/>
                </a:cubicBezTo>
                <a:cubicBezTo>
                  <a:pt x="1265" y="401"/>
                  <a:pt x="1265" y="401"/>
                  <a:pt x="1265" y="401"/>
                </a:cubicBezTo>
                <a:cubicBezTo>
                  <a:pt x="1263" y="409"/>
                  <a:pt x="1248" y="406"/>
                  <a:pt x="1245" y="404"/>
                </a:cubicBezTo>
                <a:close/>
                <a:moveTo>
                  <a:pt x="1250" y="282"/>
                </a:moveTo>
                <a:cubicBezTo>
                  <a:pt x="1252" y="282"/>
                  <a:pt x="1251" y="285"/>
                  <a:pt x="1250" y="285"/>
                </a:cubicBezTo>
                <a:cubicBezTo>
                  <a:pt x="1246" y="286"/>
                  <a:pt x="1247" y="282"/>
                  <a:pt x="1243" y="282"/>
                </a:cubicBezTo>
                <a:cubicBezTo>
                  <a:pt x="1236" y="288"/>
                  <a:pt x="1256" y="294"/>
                  <a:pt x="1252" y="289"/>
                </a:cubicBezTo>
                <a:cubicBezTo>
                  <a:pt x="1256" y="290"/>
                  <a:pt x="1256" y="288"/>
                  <a:pt x="1259" y="288"/>
                </a:cubicBezTo>
                <a:cubicBezTo>
                  <a:pt x="1260" y="289"/>
                  <a:pt x="1260" y="292"/>
                  <a:pt x="1262" y="291"/>
                </a:cubicBezTo>
                <a:cubicBezTo>
                  <a:pt x="1264" y="291"/>
                  <a:pt x="1263" y="289"/>
                  <a:pt x="1264" y="289"/>
                </a:cubicBezTo>
                <a:cubicBezTo>
                  <a:pt x="1265" y="289"/>
                  <a:pt x="1267" y="289"/>
                  <a:pt x="1267" y="288"/>
                </a:cubicBezTo>
                <a:cubicBezTo>
                  <a:pt x="1265" y="288"/>
                  <a:pt x="1263" y="288"/>
                  <a:pt x="1263" y="285"/>
                </a:cubicBezTo>
                <a:cubicBezTo>
                  <a:pt x="1260" y="285"/>
                  <a:pt x="1259" y="286"/>
                  <a:pt x="1257" y="286"/>
                </a:cubicBezTo>
                <a:cubicBezTo>
                  <a:pt x="1256" y="284"/>
                  <a:pt x="1255" y="282"/>
                  <a:pt x="1254" y="280"/>
                </a:cubicBezTo>
                <a:cubicBezTo>
                  <a:pt x="1252" y="280"/>
                  <a:pt x="1251" y="281"/>
                  <a:pt x="1250" y="282"/>
                </a:cubicBezTo>
                <a:close/>
              </a:path>
            </a:pathLst>
          </a:custGeom>
          <a:solidFill>
            <a:schemeClr val="bg1">
              <a:alpha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424510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9464255-CF23-4BF5-8850-BE77B1B82197}"/>
              </a:ext>
            </a:extLst>
          </p:cNvPr>
          <p:cNvSpPr/>
          <p:nvPr userDrawn="1"/>
        </p:nvSpPr>
        <p:spPr>
          <a:xfrm>
            <a:off x="0" y="489491"/>
            <a:ext cx="108488" cy="4678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7">
            <a:extLst>
              <a:ext uri="{FF2B5EF4-FFF2-40B4-BE49-F238E27FC236}">
                <a16:creationId xmlns:a16="http://schemas.microsoft.com/office/drawing/2014/main" id="{E8429BDB-A288-4F9D-8F71-46AA3B080C66}"/>
              </a:ext>
            </a:extLst>
          </p:cNvPr>
          <p:cNvCxnSpPr>
            <a:cxnSpLocks/>
          </p:cNvCxnSpPr>
          <p:nvPr userDrawn="1"/>
        </p:nvCxnSpPr>
        <p:spPr>
          <a:xfrm>
            <a:off x="1955800" y="883534"/>
            <a:ext cx="102362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5" name="标题 4">
            <a:extLst>
              <a:ext uri="{FF2B5EF4-FFF2-40B4-BE49-F238E27FC236}">
                <a16:creationId xmlns:a16="http://schemas.microsoft.com/office/drawing/2014/main" id="{4A9231A0-5E39-49F1-9852-7503D6D61B13}"/>
              </a:ext>
            </a:extLst>
          </p:cNvPr>
          <p:cNvSpPr>
            <a:spLocks noGrp="1"/>
          </p:cNvSpPr>
          <p:nvPr>
            <p:ph type="title"/>
          </p:nvPr>
        </p:nvSpPr>
        <p:spPr>
          <a:xfrm>
            <a:off x="165281" y="479730"/>
            <a:ext cx="2339102" cy="487378"/>
          </a:xfrm>
          <a:noFill/>
        </p:spPr>
        <p:txBody>
          <a:bodyPr wrap="square" rtlCol="0">
            <a:noAutofit/>
          </a:bodyPr>
          <a:lstStyle>
            <a:lvl1pPr>
              <a:defRPr kumimoji="1" lang="zh-CN" altLang="en-US" sz="2800" b="0">
                <a:solidFill>
                  <a:schemeClr val="accent1">
                    <a:lumMod val="100000"/>
                  </a:schemeClr>
                </a:solidFill>
                <a:latin typeface="+mj-ea"/>
                <a:ea typeface="+mj-ea"/>
                <a:cs typeface="+mn-cs"/>
              </a:defRPr>
            </a:lvl1pPr>
          </a:lstStyle>
          <a:p>
            <a:pPr marL="0" lvl="0"/>
            <a:r>
              <a:rPr lang="zh-CN" altLang="en-US"/>
              <a:t>单击此处</a:t>
            </a:r>
          </a:p>
        </p:txBody>
      </p:sp>
    </p:spTree>
    <p:extLst>
      <p:ext uri="{BB962C8B-B14F-4D97-AF65-F5344CB8AC3E}">
        <p14:creationId xmlns:p14="http://schemas.microsoft.com/office/powerpoint/2010/main" val="3850276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6503659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9EC9557-F8F0-42CE-B98D-A8CCC98E18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A2ABE0-4077-4D8E-AAD3-45B5D0A4DC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C8D801-2E82-4C96-BAC9-56B13281F5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C918B4-3F95-4A14-B2AF-34258F793431}"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id="{224F90C0-65A6-4A31-BD50-FBB7894F9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F500936-A6A1-4B8A-BA49-3F1015659C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991A3C-0EAB-4EA9-B10E-362C554889B1}" type="slidenum">
              <a:rPr lang="zh-CN" altLang="en-US" smtClean="0"/>
              <a:t>‹#›</a:t>
            </a:fld>
            <a:endParaRPr lang="zh-CN" altLang="en-US"/>
          </a:p>
        </p:txBody>
      </p:sp>
    </p:spTree>
    <p:extLst>
      <p:ext uri="{BB962C8B-B14F-4D97-AF65-F5344CB8AC3E}">
        <p14:creationId xmlns:p14="http://schemas.microsoft.com/office/powerpoint/2010/main" val="2865581490"/>
      </p:ext>
    </p:extLst>
  </p:cSld>
  <p:clrMap bg1="lt1" tx1="dk1" bg2="lt2" tx2="dk2" accent1="accent1" accent2="accent2" accent3="accent3" accent4="accent4" accent5="accent5" accent6="accent6" hlink="hlink" folHlink="folHlink"/>
  <p:sldLayoutIdLst>
    <p:sldLayoutId id="2147483662" r:id="rId1"/>
    <p:sldLayoutId id="2147483668" r:id="rId2"/>
    <p:sldLayoutId id="2147483669" r:id="rId3"/>
    <p:sldLayoutId id="2147483670" r:id="rId4"/>
    <p:sldLayoutId id="21474836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8.pn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17.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27.xml"/><Relationship Id="rId5" Type="http://schemas.openxmlformats.org/officeDocument/2006/relationships/slideLayout" Target="../slideLayouts/slideLayout4.xml"/><Relationship Id="rId4" Type="http://schemas.openxmlformats.org/officeDocument/2006/relationships/tags" Target="../tags/tag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1.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A-文本框 24">
            <a:extLst>
              <a:ext uri="{FF2B5EF4-FFF2-40B4-BE49-F238E27FC236}">
                <a16:creationId xmlns:a16="http://schemas.microsoft.com/office/drawing/2014/main" id="{93178B8A-0E44-4AF0-8E6A-9CB85CA67AB4}"/>
              </a:ext>
            </a:extLst>
          </p:cNvPr>
          <p:cNvSpPr txBox="1"/>
          <p:nvPr>
            <p:custDataLst>
              <p:tags r:id="rId1"/>
            </p:custDataLst>
          </p:nvPr>
        </p:nvSpPr>
        <p:spPr>
          <a:xfrm>
            <a:off x="-187570" y="2368062"/>
            <a:ext cx="12567140" cy="5386090"/>
          </a:xfrm>
          <a:prstGeom prst="rect">
            <a:avLst/>
          </a:prstGeom>
          <a:noFill/>
          <a:scene3d>
            <a:camera prst="orthographicFront"/>
            <a:lightRig rig="soft" dir="t"/>
          </a:scene3d>
          <a:sp3d>
            <a:bevelT w="0" h="0"/>
          </a:sp3d>
        </p:spPr>
        <p:txBody>
          <a:bodyPr wrap="square" rtlCol="0">
            <a:noAutofit/>
            <a:sp3d extrusionH="76200" contourW="12700" prstMaterial="softEdge">
              <a:bevelT w="38100" h="38100"/>
              <a:extrusionClr>
                <a:schemeClr val="accent1">
                  <a:lumMod val="20000"/>
                  <a:lumOff val="80000"/>
                </a:schemeClr>
              </a:extrusionClr>
              <a:contourClr>
                <a:schemeClr val="bg1">
                  <a:lumMod val="95000"/>
                </a:schemeClr>
              </a:contourClr>
            </a:sp3d>
          </a:bodyPr>
          <a:lstStyle/>
          <a:p>
            <a:pPr algn="ctr"/>
            <a:r>
              <a:rPr lang="en-US" altLang="zh-CN" sz="34400" dirty="0">
                <a:gradFill>
                  <a:gsLst>
                    <a:gs pos="0">
                      <a:schemeClr val="bg1">
                        <a:alpha val="50000"/>
                      </a:schemeClr>
                    </a:gs>
                    <a:gs pos="100000">
                      <a:schemeClr val="accent1">
                        <a:lumMod val="20000"/>
                        <a:lumOff val="80000"/>
                        <a:alpha val="50000"/>
                      </a:schemeClr>
                    </a:gs>
                  </a:gsLst>
                  <a:lin ang="5400000" scaled="1"/>
                </a:gradFill>
                <a:latin typeface="Arial" panose="020B0604020202020204" pitchFamily="34" charset="0"/>
                <a:cs typeface="Arial" panose="020B0604020202020204" pitchFamily="34" charset="0"/>
              </a:rPr>
              <a:t>20XX</a:t>
            </a:r>
            <a:endParaRPr lang="zh-CN" altLang="en-US" sz="34400" dirty="0">
              <a:gradFill>
                <a:gsLst>
                  <a:gs pos="0">
                    <a:schemeClr val="bg1">
                      <a:alpha val="50000"/>
                    </a:schemeClr>
                  </a:gs>
                  <a:gs pos="100000">
                    <a:schemeClr val="accent1">
                      <a:lumMod val="20000"/>
                      <a:lumOff val="80000"/>
                      <a:alpha val="50000"/>
                    </a:schemeClr>
                  </a:gs>
                </a:gsLst>
                <a:lin ang="5400000" scaled="1"/>
              </a:gradFill>
              <a:latin typeface="Arial" panose="020B0604020202020204" pitchFamily="34" charset="0"/>
              <a:cs typeface="Arial" panose="020B0604020202020204" pitchFamily="34" charset="0"/>
            </a:endParaRPr>
          </a:p>
        </p:txBody>
      </p:sp>
      <p:pic>
        <p:nvPicPr>
          <p:cNvPr id="34" name="PA-图片 33" descr="城市的高楼大厦&#10;&#10;描述已自动生成">
            <a:extLst>
              <a:ext uri="{FF2B5EF4-FFF2-40B4-BE49-F238E27FC236}">
                <a16:creationId xmlns:a16="http://schemas.microsoft.com/office/drawing/2014/main" id="{ABE56F80-5046-4C89-8192-C452EEF23603}"/>
              </a:ext>
            </a:extLst>
          </p:cNvPr>
          <p:cNvPicPr>
            <a:picLocks noChangeAspect="1"/>
          </p:cNvPicPr>
          <p:nvPr>
            <p:custDataLst>
              <p:tags r:id="rId2"/>
            </p:custDataLst>
          </p:nvPr>
        </p:nvPicPr>
        <p:blipFill>
          <a:blip r:embed="rId11">
            <a:extLst>
              <a:ext uri="{28A0092B-C50C-407E-A947-70E740481C1C}">
                <a14:useLocalDpi xmlns:a14="http://schemas.microsoft.com/office/drawing/2010/main"/>
              </a:ext>
            </a:extLst>
          </a:blip>
          <a:stretch>
            <a:fillRect/>
          </a:stretch>
        </p:blipFill>
        <p:spPr>
          <a:xfrm>
            <a:off x="0" y="-6866"/>
            <a:ext cx="12192000" cy="6864866"/>
          </a:xfrm>
          <a:prstGeom prst="rect">
            <a:avLst/>
          </a:prstGeom>
        </p:spPr>
      </p:pic>
      <p:sp>
        <p:nvSpPr>
          <p:cNvPr id="26" name="PA-矩形 25">
            <a:extLst>
              <a:ext uri="{FF2B5EF4-FFF2-40B4-BE49-F238E27FC236}">
                <a16:creationId xmlns:a16="http://schemas.microsoft.com/office/drawing/2014/main" id="{CCC8F087-9481-4306-B0D6-F19A8285F21E}"/>
              </a:ext>
            </a:extLst>
          </p:cNvPr>
          <p:cNvSpPr/>
          <p:nvPr>
            <p:custDataLst>
              <p:tags r:id="rId3"/>
            </p:custDataLst>
          </p:nvPr>
        </p:nvSpPr>
        <p:spPr>
          <a:xfrm>
            <a:off x="0" y="-13733"/>
            <a:ext cx="12191998" cy="6871733"/>
          </a:xfrm>
          <a:prstGeom prst="rect">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文本框 26">
            <a:extLst>
              <a:ext uri="{FF2B5EF4-FFF2-40B4-BE49-F238E27FC236}">
                <a16:creationId xmlns:a16="http://schemas.microsoft.com/office/drawing/2014/main" id="{9781E0B2-42CC-4C28-9830-886D8391000E}"/>
              </a:ext>
            </a:extLst>
          </p:cNvPr>
          <p:cNvSpPr txBox="1"/>
          <p:nvPr>
            <p:custDataLst>
              <p:tags r:id="rId4"/>
            </p:custDataLst>
          </p:nvPr>
        </p:nvSpPr>
        <p:spPr>
          <a:xfrm>
            <a:off x="2591842" y="1343964"/>
            <a:ext cx="7008316" cy="1231106"/>
          </a:xfrm>
          <a:prstGeom prst="rect">
            <a:avLst/>
          </a:prstGeom>
          <a:noFill/>
        </p:spPr>
        <p:txBody>
          <a:bodyPr wrap="square" lIns="0" tIns="0" rIns="0" bIns="0" rtlCol="0">
            <a:noAutofit/>
          </a:bodyPr>
          <a:lstStyle/>
          <a:p>
            <a:pPr algn="dist"/>
            <a:r>
              <a:rPr lang="zh-CN" altLang="en-US" sz="8000" dirty="0">
                <a:solidFill>
                  <a:schemeClr val="accent1"/>
                </a:solidFill>
                <a:effectLst>
                  <a:outerShdw blurRad="152400" dist="76200" dir="5400000" algn="t" rotWithShape="0">
                    <a:schemeClr val="accent1">
                      <a:lumMod val="75000"/>
                      <a:alpha val="20000"/>
                    </a:schemeClr>
                  </a:outerShdw>
                </a:effectLst>
                <a:latin typeface="+mj-ea"/>
                <a:ea typeface="+mj-ea"/>
              </a:rPr>
              <a:t>年中总结汇报</a:t>
            </a:r>
          </a:p>
        </p:txBody>
      </p:sp>
      <p:grpSp>
        <p:nvGrpSpPr>
          <p:cNvPr id="4" name="组合 3">
            <a:extLst>
              <a:ext uri="{FF2B5EF4-FFF2-40B4-BE49-F238E27FC236}">
                <a16:creationId xmlns:a16="http://schemas.microsoft.com/office/drawing/2014/main" id="{777A0335-738C-BB9F-0635-C858DA4DC388}"/>
              </a:ext>
            </a:extLst>
          </p:cNvPr>
          <p:cNvGrpSpPr/>
          <p:nvPr/>
        </p:nvGrpSpPr>
        <p:grpSpPr>
          <a:xfrm>
            <a:off x="3012981" y="2674270"/>
            <a:ext cx="2756960" cy="307777"/>
            <a:chOff x="3012981" y="2674270"/>
            <a:chExt cx="2756960" cy="307777"/>
          </a:xfrm>
        </p:grpSpPr>
        <p:sp>
          <p:nvSpPr>
            <p:cNvPr id="29" name="PA-矩形 28">
              <a:extLst>
                <a:ext uri="{FF2B5EF4-FFF2-40B4-BE49-F238E27FC236}">
                  <a16:creationId xmlns:a16="http://schemas.microsoft.com/office/drawing/2014/main" id="{A1F671B8-0739-4BB7-BEF7-A629CD2CFA74}"/>
                </a:ext>
              </a:extLst>
            </p:cNvPr>
            <p:cNvSpPr/>
            <p:nvPr>
              <p:custDataLst>
                <p:tags r:id="rId7"/>
              </p:custDataLst>
            </p:nvPr>
          </p:nvSpPr>
          <p:spPr>
            <a:xfrm>
              <a:off x="3012981" y="2705089"/>
              <a:ext cx="246141" cy="24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solidFill>
                <a:effectLst/>
                <a:uLnTx/>
                <a:uFillTx/>
                <a:latin typeface="+mn-ea"/>
                <a:cs typeface="+mn-ea"/>
                <a:sym typeface="+mn-lt"/>
              </a:endParaRPr>
            </a:p>
          </p:txBody>
        </p:sp>
        <p:sp>
          <p:nvSpPr>
            <p:cNvPr id="30" name="PA-文本框 29">
              <a:extLst>
                <a:ext uri="{FF2B5EF4-FFF2-40B4-BE49-F238E27FC236}">
                  <a16:creationId xmlns:a16="http://schemas.microsoft.com/office/drawing/2014/main" id="{010EB04F-F66B-4942-81B4-939BFF596EB6}"/>
                </a:ext>
              </a:extLst>
            </p:cNvPr>
            <p:cNvSpPr txBox="1"/>
            <p:nvPr>
              <p:custDataLst>
                <p:tags r:id="rId8"/>
              </p:custDataLst>
            </p:nvPr>
          </p:nvSpPr>
          <p:spPr>
            <a:xfrm>
              <a:off x="3373451" y="2674270"/>
              <a:ext cx="2396490" cy="307777"/>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n-ea"/>
                  <a:cs typeface="+mn-ea"/>
                  <a:sym typeface="+mn-lt"/>
                </a:rPr>
                <a:t>汇报人：</a:t>
              </a:r>
              <a:r>
                <a:rPr kumimoji="0" lang="en-US" altLang="zh-CN" sz="2000" b="0" i="0" u="none" strike="noStrike" kern="1200" cap="none" spc="0" normalizeH="0" baseline="0" noProof="0" dirty="0">
                  <a:ln>
                    <a:noFill/>
                  </a:ln>
                  <a:solidFill>
                    <a:schemeClr val="accent1"/>
                  </a:solidFill>
                  <a:effectLst/>
                  <a:uLnTx/>
                  <a:uFillTx/>
                  <a:latin typeface="+mn-ea"/>
                  <a:cs typeface="+mn-ea"/>
                  <a:sym typeface="+mn-lt"/>
                </a:rPr>
                <a:t>xxx</a:t>
              </a:r>
              <a:endParaRPr kumimoji="0" lang="zh-CN" altLang="en-US" sz="2000" b="0" i="0" u="none" strike="noStrike" kern="1200" cap="none" spc="0" normalizeH="0" baseline="0" noProof="0" dirty="0">
                <a:ln>
                  <a:noFill/>
                </a:ln>
                <a:solidFill>
                  <a:schemeClr val="accent1"/>
                </a:solidFill>
                <a:effectLst/>
                <a:uLnTx/>
                <a:uFillTx/>
                <a:latin typeface="+mn-ea"/>
                <a:cs typeface="+mn-ea"/>
                <a:sym typeface="+mn-lt"/>
              </a:endParaRPr>
            </a:p>
          </p:txBody>
        </p:sp>
      </p:grpSp>
      <p:grpSp>
        <p:nvGrpSpPr>
          <p:cNvPr id="2" name="组合 1">
            <a:extLst>
              <a:ext uri="{FF2B5EF4-FFF2-40B4-BE49-F238E27FC236}">
                <a16:creationId xmlns:a16="http://schemas.microsoft.com/office/drawing/2014/main" id="{35E96BDC-F6B4-7A82-C8F4-FB001D47F58D}"/>
              </a:ext>
            </a:extLst>
          </p:cNvPr>
          <p:cNvGrpSpPr/>
          <p:nvPr/>
        </p:nvGrpSpPr>
        <p:grpSpPr>
          <a:xfrm>
            <a:off x="6920320" y="2674270"/>
            <a:ext cx="2300104" cy="307777"/>
            <a:chOff x="6920320" y="2674270"/>
            <a:chExt cx="2300104" cy="307777"/>
          </a:xfrm>
        </p:grpSpPr>
        <p:sp>
          <p:nvSpPr>
            <p:cNvPr id="32" name="PA-文本框 31">
              <a:extLst>
                <a:ext uri="{FF2B5EF4-FFF2-40B4-BE49-F238E27FC236}">
                  <a16:creationId xmlns:a16="http://schemas.microsoft.com/office/drawing/2014/main" id="{99E0BE66-460C-4E19-A5C8-1F0C1A63D848}"/>
                </a:ext>
              </a:extLst>
            </p:cNvPr>
            <p:cNvSpPr txBox="1"/>
            <p:nvPr>
              <p:custDataLst>
                <p:tags r:id="rId5"/>
              </p:custDataLst>
            </p:nvPr>
          </p:nvSpPr>
          <p:spPr>
            <a:xfrm>
              <a:off x="7280790" y="2674270"/>
              <a:ext cx="1939634" cy="307777"/>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n-ea"/>
                  <a:cs typeface="+mn-ea"/>
                  <a:sym typeface="+mn-lt"/>
                </a:rPr>
                <a:t>汇报时间：</a:t>
              </a:r>
              <a:r>
                <a:rPr lang="en-US" altLang="zh-CN" sz="2000" dirty="0">
                  <a:solidFill>
                    <a:schemeClr val="accent1"/>
                  </a:solidFill>
                  <a:latin typeface="+mn-ea"/>
                  <a:cs typeface="+mn-ea"/>
                  <a:sym typeface="+mn-lt"/>
                </a:rPr>
                <a:t>20XX</a:t>
              </a:r>
              <a:endParaRPr kumimoji="0" lang="zh-CN" altLang="en-US" sz="2000" b="0" i="0" u="none" strike="noStrike" kern="1200" cap="none" spc="0" normalizeH="0" baseline="0" noProof="0" dirty="0">
                <a:ln>
                  <a:noFill/>
                </a:ln>
                <a:solidFill>
                  <a:schemeClr val="accent1"/>
                </a:solidFill>
                <a:effectLst/>
                <a:uLnTx/>
                <a:uFillTx/>
                <a:latin typeface="+mn-ea"/>
                <a:cs typeface="+mn-ea"/>
                <a:sym typeface="+mn-lt"/>
              </a:endParaRPr>
            </a:p>
          </p:txBody>
        </p:sp>
        <p:sp>
          <p:nvSpPr>
            <p:cNvPr id="33" name="PA-矩形 32">
              <a:extLst>
                <a:ext uri="{FF2B5EF4-FFF2-40B4-BE49-F238E27FC236}">
                  <a16:creationId xmlns:a16="http://schemas.microsoft.com/office/drawing/2014/main" id="{D11C1C5E-7854-4E79-AA1D-A175DC843CA2}"/>
                </a:ext>
              </a:extLst>
            </p:cNvPr>
            <p:cNvSpPr/>
            <p:nvPr>
              <p:custDataLst>
                <p:tags r:id="rId6"/>
              </p:custDataLst>
            </p:nvPr>
          </p:nvSpPr>
          <p:spPr>
            <a:xfrm>
              <a:off x="6920320" y="2705089"/>
              <a:ext cx="246141" cy="24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solidFill>
                <a:effectLst/>
                <a:uLnTx/>
                <a:uFillTx/>
                <a:latin typeface="+mn-ea"/>
                <a:cs typeface="+mn-ea"/>
                <a:sym typeface="+mn-lt"/>
              </a:endParaRPr>
            </a:p>
          </p:txBody>
        </p:sp>
      </p:grpSp>
    </p:spTree>
    <p:extLst>
      <p:ext uri="{BB962C8B-B14F-4D97-AF65-F5344CB8AC3E}">
        <p14:creationId xmlns:p14="http://schemas.microsoft.com/office/powerpoint/2010/main" val="31416829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6C6093-FA9E-4589-8477-44FA0E9D7D5C}"/>
              </a:ext>
            </a:extLst>
          </p:cNvPr>
          <p:cNvSpPr>
            <a:spLocks noGrp="1"/>
          </p:cNvSpPr>
          <p:nvPr>
            <p:ph type="title"/>
          </p:nvPr>
        </p:nvSpPr>
        <p:spPr/>
        <p:txBody>
          <a:bodyPr/>
          <a:lstStyle/>
          <a:p>
            <a:r>
              <a:rPr lang="zh-CN" altLang="en-US" dirty="0"/>
              <a:t>工作不足</a:t>
            </a:r>
          </a:p>
        </p:txBody>
      </p:sp>
      <p:pic>
        <p:nvPicPr>
          <p:cNvPr id="2054" name="Picture 6" descr="查看图片">
            <a:extLst>
              <a:ext uri="{FF2B5EF4-FFF2-40B4-BE49-F238E27FC236}">
                <a16:creationId xmlns:a16="http://schemas.microsoft.com/office/drawing/2014/main" id="{4DCD3DA1-4D13-D49F-A134-8D8C42E1BEA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13" y="1707625"/>
            <a:ext cx="5572616" cy="4249174"/>
          </a:xfrm>
          <a:prstGeom prst="rect">
            <a:avLst/>
          </a:prstGeom>
          <a:noFill/>
          <a:extLst>
            <a:ext uri="{909E8E84-426E-40DD-AFC4-6F175D3DCCD1}">
              <a14:hiddenFill xmlns:a14="http://schemas.microsoft.com/office/drawing/2010/main">
                <a:solidFill>
                  <a:srgbClr val="FFFFFF"/>
                </a:solidFill>
              </a14:hiddenFill>
            </a:ext>
          </a:extLst>
        </p:spPr>
      </p:pic>
      <p:sp>
        <p:nvSpPr>
          <p:cNvPr id="51" name="矩形 50">
            <a:extLst>
              <a:ext uri="{FF2B5EF4-FFF2-40B4-BE49-F238E27FC236}">
                <a16:creationId xmlns:a16="http://schemas.microsoft.com/office/drawing/2014/main" id="{52EBF17A-8F59-4C8A-495E-F8C8345763B4}"/>
              </a:ext>
            </a:extLst>
          </p:cNvPr>
          <p:cNvSpPr/>
          <p:nvPr/>
        </p:nvSpPr>
        <p:spPr>
          <a:xfrm>
            <a:off x="4658680" y="1707625"/>
            <a:ext cx="7534634" cy="4249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9" name="组合 48">
            <a:extLst>
              <a:ext uri="{FF2B5EF4-FFF2-40B4-BE49-F238E27FC236}">
                <a16:creationId xmlns:a16="http://schemas.microsoft.com/office/drawing/2014/main" id="{94D7F7A6-3222-3BDD-5A20-4D79C3A1DB6D}"/>
              </a:ext>
            </a:extLst>
          </p:cNvPr>
          <p:cNvGrpSpPr/>
          <p:nvPr/>
        </p:nvGrpSpPr>
        <p:grpSpPr>
          <a:xfrm>
            <a:off x="5346909" y="2231812"/>
            <a:ext cx="6157679" cy="576633"/>
            <a:chOff x="5081821" y="1949824"/>
            <a:chExt cx="6157679" cy="576633"/>
          </a:xfrm>
        </p:grpSpPr>
        <p:grpSp>
          <p:nvGrpSpPr>
            <p:cNvPr id="6" name="组合 5">
              <a:extLst>
                <a:ext uri="{FF2B5EF4-FFF2-40B4-BE49-F238E27FC236}">
                  <a16:creationId xmlns:a16="http://schemas.microsoft.com/office/drawing/2014/main" id="{F724CB58-89AB-7B7C-B4A2-2BC64A7FD9B4}"/>
                </a:ext>
              </a:extLst>
            </p:cNvPr>
            <p:cNvGrpSpPr/>
            <p:nvPr/>
          </p:nvGrpSpPr>
          <p:grpSpPr>
            <a:xfrm>
              <a:off x="5081821" y="1949824"/>
              <a:ext cx="2251702" cy="463860"/>
              <a:chOff x="5301654" y="1988858"/>
              <a:chExt cx="2251702" cy="463860"/>
            </a:xfrm>
          </p:grpSpPr>
          <p:sp>
            <p:nvSpPr>
              <p:cNvPr id="16" name="矩形: 圆角 15">
                <a:extLst>
                  <a:ext uri="{FF2B5EF4-FFF2-40B4-BE49-F238E27FC236}">
                    <a16:creationId xmlns:a16="http://schemas.microsoft.com/office/drawing/2014/main" id="{8A326AB3-8DC6-4965-A861-5EAA40316CD3}"/>
                  </a:ext>
                </a:extLst>
              </p:cNvPr>
              <p:cNvSpPr/>
              <p:nvPr/>
            </p:nvSpPr>
            <p:spPr>
              <a:xfrm>
                <a:off x="5301654" y="1988858"/>
                <a:ext cx="2251702" cy="4638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文本框 22">
                <a:extLst>
                  <a:ext uri="{FF2B5EF4-FFF2-40B4-BE49-F238E27FC236}">
                    <a16:creationId xmlns:a16="http://schemas.microsoft.com/office/drawing/2014/main" id="{454F848B-69E3-4854-82F6-E5282259950B}"/>
                  </a:ext>
                </a:extLst>
              </p:cNvPr>
              <p:cNvSpPr txBox="1"/>
              <p:nvPr/>
            </p:nvSpPr>
            <p:spPr>
              <a:xfrm>
                <a:off x="5352140" y="2036122"/>
                <a:ext cx="2150729" cy="369332"/>
              </a:xfrm>
              <a:prstGeom prst="rect">
                <a:avLst/>
              </a:prstGeom>
              <a:noFill/>
            </p:spPr>
            <p:txBody>
              <a:bodyPr wrap="square" lIns="0" tIns="0" rIns="0" bIns="0" rtlCol="0">
                <a:noAutofit/>
              </a:bodyPr>
              <a:lstStyle/>
              <a:p>
                <a:pPr algn="ctr"/>
                <a:r>
                  <a:rPr lang="en-US" altLang="zh-CN" sz="2400" dirty="0">
                    <a:solidFill>
                      <a:schemeClr val="bg1"/>
                    </a:solidFill>
                    <a:latin typeface="+mj-ea"/>
                    <a:ea typeface="+mj-ea"/>
                  </a:rPr>
                  <a:t>01  </a:t>
                </a:r>
                <a:r>
                  <a:rPr lang="zh-CN" altLang="en-US" sz="2400" dirty="0">
                    <a:solidFill>
                      <a:schemeClr val="bg1"/>
                    </a:solidFill>
                    <a:latin typeface="+mj-ea"/>
                    <a:ea typeface="+mj-ea"/>
                  </a:rPr>
                  <a:t>质量方面</a:t>
                </a:r>
              </a:p>
            </p:txBody>
          </p:sp>
        </p:grpSp>
        <p:sp>
          <p:nvSpPr>
            <p:cNvPr id="27" name="文本框 26">
              <a:extLst>
                <a:ext uri="{FF2B5EF4-FFF2-40B4-BE49-F238E27FC236}">
                  <a16:creationId xmlns:a16="http://schemas.microsoft.com/office/drawing/2014/main" id="{C11F9975-E3BD-47AC-B325-64ECED127530}"/>
                </a:ext>
              </a:extLst>
            </p:cNvPr>
            <p:cNvSpPr txBox="1"/>
            <p:nvPr/>
          </p:nvSpPr>
          <p:spPr>
            <a:xfrm>
              <a:off x="7463600" y="1949824"/>
              <a:ext cx="3775900" cy="576633"/>
            </a:xfrm>
            <a:prstGeom prst="rect">
              <a:avLst/>
            </a:prstGeom>
            <a:noFill/>
          </p:spPr>
          <p:txBody>
            <a:bodyPr wrap="square" lIns="0" tIns="0" rIns="0" bIns="0">
              <a:noAutofit/>
            </a:bodyPr>
            <a:lstStyle/>
            <a:p>
              <a:pPr>
                <a:lnSpc>
                  <a:spcPct val="120000"/>
                </a:lnSpc>
                <a:defRPr/>
              </a:pPr>
              <a:r>
                <a:rPr lang="zh-CN" altLang="en-US" sz="1600" dirty="0">
                  <a:solidFill>
                    <a:schemeClr val="tx1">
                      <a:lumMod val="65000"/>
                      <a:lumOff val="35000"/>
                    </a:schemeClr>
                  </a:solidFill>
                  <a:latin typeface="+mn-ea"/>
                </a:rPr>
                <a:t>产品质量把控还是很松懈，导致一些客户不满足因为产品的质量问题，多次挑剔</a:t>
              </a:r>
              <a:endParaRPr lang="zh-CN" altLang="en-US" sz="1600" b="0" dirty="0">
                <a:solidFill>
                  <a:schemeClr val="tx1">
                    <a:lumMod val="65000"/>
                    <a:lumOff val="35000"/>
                  </a:schemeClr>
                </a:solidFill>
                <a:effectLst/>
                <a:latin typeface="+mn-ea"/>
              </a:endParaRPr>
            </a:p>
          </p:txBody>
        </p:sp>
      </p:grpSp>
      <p:grpSp>
        <p:nvGrpSpPr>
          <p:cNvPr id="52" name="组合 51">
            <a:extLst>
              <a:ext uri="{FF2B5EF4-FFF2-40B4-BE49-F238E27FC236}">
                <a16:creationId xmlns:a16="http://schemas.microsoft.com/office/drawing/2014/main" id="{F5E5A749-A143-4C1B-82C9-86D8EB2A079D}"/>
              </a:ext>
            </a:extLst>
          </p:cNvPr>
          <p:cNvGrpSpPr/>
          <p:nvPr/>
        </p:nvGrpSpPr>
        <p:grpSpPr>
          <a:xfrm>
            <a:off x="5346909" y="3500808"/>
            <a:ext cx="6157678" cy="619721"/>
            <a:chOff x="5081821" y="3218820"/>
            <a:chExt cx="6157678" cy="619721"/>
          </a:xfrm>
        </p:grpSpPr>
        <p:sp>
          <p:nvSpPr>
            <p:cNvPr id="30" name="文本框 29">
              <a:extLst>
                <a:ext uri="{FF2B5EF4-FFF2-40B4-BE49-F238E27FC236}">
                  <a16:creationId xmlns:a16="http://schemas.microsoft.com/office/drawing/2014/main" id="{239695C4-2AD9-4FD4-AF29-9822ADE600C8}"/>
                </a:ext>
              </a:extLst>
            </p:cNvPr>
            <p:cNvSpPr txBox="1"/>
            <p:nvPr/>
          </p:nvSpPr>
          <p:spPr>
            <a:xfrm>
              <a:off x="7463599" y="3218820"/>
              <a:ext cx="3775900" cy="619721"/>
            </a:xfrm>
            <a:prstGeom prst="rect">
              <a:avLst/>
            </a:prstGeom>
            <a:noFill/>
          </p:spPr>
          <p:txBody>
            <a:bodyPr wrap="square" lIns="0" tIns="0" rIns="0" bIns="0">
              <a:noAutofit/>
            </a:bodyPr>
            <a:lstStyle/>
            <a:p>
              <a:pPr>
                <a:lnSpc>
                  <a:spcPct val="130000"/>
                </a:lnSpc>
                <a:defRPr/>
              </a:pPr>
              <a:r>
                <a:rPr lang="zh-CN" altLang="en-US" sz="1600" dirty="0">
                  <a:solidFill>
                    <a:schemeClr val="tx1">
                      <a:lumMod val="65000"/>
                      <a:lumOff val="35000"/>
                    </a:schemeClr>
                  </a:solidFill>
                  <a:latin typeface="+mn-ea"/>
                </a:rPr>
                <a:t>因为价格可控范围太低了，导致一些客户因为价格太贵而选择离开</a:t>
              </a:r>
            </a:p>
          </p:txBody>
        </p:sp>
        <p:grpSp>
          <p:nvGrpSpPr>
            <p:cNvPr id="38" name="组合 37">
              <a:extLst>
                <a:ext uri="{FF2B5EF4-FFF2-40B4-BE49-F238E27FC236}">
                  <a16:creationId xmlns:a16="http://schemas.microsoft.com/office/drawing/2014/main" id="{79D071F6-BE88-A837-8D1D-E74D8626DF19}"/>
                </a:ext>
              </a:extLst>
            </p:cNvPr>
            <p:cNvGrpSpPr/>
            <p:nvPr/>
          </p:nvGrpSpPr>
          <p:grpSpPr>
            <a:xfrm>
              <a:off x="5081821" y="3218820"/>
              <a:ext cx="2251702" cy="463860"/>
              <a:chOff x="5301654" y="1988858"/>
              <a:chExt cx="2251702" cy="463860"/>
            </a:xfrm>
          </p:grpSpPr>
          <p:sp>
            <p:nvSpPr>
              <p:cNvPr id="39" name="矩形: 圆角 38">
                <a:extLst>
                  <a:ext uri="{FF2B5EF4-FFF2-40B4-BE49-F238E27FC236}">
                    <a16:creationId xmlns:a16="http://schemas.microsoft.com/office/drawing/2014/main" id="{A216000D-CBBB-7890-48DE-E3E045AF9471}"/>
                  </a:ext>
                </a:extLst>
              </p:cNvPr>
              <p:cNvSpPr/>
              <p:nvPr/>
            </p:nvSpPr>
            <p:spPr>
              <a:xfrm>
                <a:off x="5301654" y="1988858"/>
                <a:ext cx="2251702" cy="4638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文本框 39">
                <a:extLst>
                  <a:ext uri="{FF2B5EF4-FFF2-40B4-BE49-F238E27FC236}">
                    <a16:creationId xmlns:a16="http://schemas.microsoft.com/office/drawing/2014/main" id="{2C39E2E0-49A8-925F-A86E-828325E9C4A9}"/>
                  </a:ext>
                </a:extLst>
              </p:cNvPr>
              <p:cNvSpPr txBox="1"/>
              <p:nvPr/>
            </p:nvSpPr>
            <p:spPr>
              <a:xfrm>
                <a:off x="5352140" y="2036122"/>
                <a:ext cx="2150729" cy="369332"/>
              </a:xfrm>
              <a:prstGeom prst="rect">
                <a:avLst/>
              </a:prstGeom>
              <a:noFill/>
            </p:spPr>
            <p:txBody>
              <a:bodyPr wrap="square" lIns="0" tIns="0" rIns="0" bIns="0" rtlCol="0">
                <a:noAutofit/>
              </a:bodyPr>
              <a:lstStyle/>
              <a:p>
                <a:pPr algn="ctr"/>
                <a:r>
                  <a:rPr lang="en-US" altLang="zh-CN" sz="2400" dirty="0">
                    <a:solidFill>
                      <a:schemeClr val="bg1"/>
                    </a:solidFill>
                    <a:latin typeface="+mj-ea"/>
                    <a:ea typeface="+mj-ea"/>
                  </a:rPr>
                  <a:t>02  </a:t>
                </a:r>
                <a:r>
                  <a:rPr lang="zh-CN" altLang="en-US" sz="2400" dirty="0">
                    <a:solidFill>
                      <a:schemeClr val="bg1"/>
                    </a:solidFill>
                    <a:latin typeface="+mj-ea"/>
                    <a:ea typeface="+mj-ea"/>
                  </a:rPr>
                  <a:t>价格方面</a:t>
                </a:r>
              </a:p>
            </p:txBody>
          </p:sp>
        </p:grpSp>
      </p:grpSp>
      <p:grpSp>
        <p:nvGrpSpPr>
          <p:cNvPr id="53" name="组合 52">
            <a:extLst>
              <a:ext uri="{FF2B5EF4-FFF2-40B4-BE49-F238E27FC236}">
                <a16:creationId xmlns:a16="http://schemas.microsoft.com/office/drawing/2014/main" id="{4CD090D6-6AFD-328E-7C12-D0BA661801C8}"/>
              </a:ext>
            </a:extLst>
          </p:cNvPr>
          <p:cNvGrpSpPr/>
          <p:nvPr/>
        </p:nvGrpSpPr>
        <p:grpSpPr>
          <a:xfrm>
            <a:off x="5346909" y="4812891"/>
            <a:ext cx="6158176" cy="619721"/>
            <a:chOff x="5081821" y="4530903"/>
            <a:chExt cx="6158176" cy="619721"/>
          </a:xfrm>
        </p:grpSpPr>
        <p:sp>
          <p:nvSpPr>
            <p:cNvPr id="31" name="文本框 30">
              <a:extLst>
                <a:ext uri="{FF2B5EF4-FFF2-40B4-BE49-F238E27FC236}">
                  <a16:creationId xmlns:a16="http://schemas.microsoft.com/office/drawing/2014/main" id="{21EBDEB8-95D4-4D9A-A344-79303A642551}"/>
                </a:ext>
              </a:extLst>
            </p:cNvPr>
            <p:cNvSpPr txBox="1"/>
            <p:nvPr/>
          </p:nvSpPr>
          <p:spPr>
            <a:xfrm>
              <a:off x="7463597" y="4530903"/>
              <a:ext cx="3776400" cy="619721"/>
            </a:xfrm>
            <a:prstGeom prst="rect">
              <a:avLst/>
            </a:prstGeom>
            <a:noFill/>
          </p:spPr>
          <p:txBody>
            <a:bodyPr wrap="square" lIns="0" tIns="0" rIns="0" bIns="0">
              <a:noAutofit/>
            </a:bodyPr>
            <a:lstStyle/>
            <a:p>
              <a:pPr>
                <a:lnSpc>
                  <a:spcPct val="130000"/>
                </a:lnSpc>
                <a:defRPr/>
              </a:pPr>
              <a:r>
                <a:rPr lang="zh-CN" altLang="en-US" sz="1600" dirty="0">
                  <a:solidFill>
                    <a:schemeClr val="tx1">
                      <a:lumMod val="65000"/>
                      <a:lumOff val="35000"/>
                    </a:schemeClr>
                  </a:solidFill>
                  <a:latin typeface="+mn-ea"/>
                </a:rPr>
                <a:t>只有最原始的到店销售一种渠道，未及时开通多方面渠道，导致产品的知名度不高</a:t>
              </a:r>
            </a:p>
          </p:txBody>
        </p:sp>
        <p:grpSp>
          <p:nvGrpSpPr>
            <p:cNvPr id="41" name="组合 40">
              <a:extLst>
                <a:ext uri="{FF2B5EF4-FFF2-40B4-BE49-F238E27FC236}">
                  <a16:creationId xmlns:a16="http://schemas.microsoft.com/office/drawing/2014/main" id="{27C8774B-8E4F-87EF-A614-4E2614B047BC}"/>
                </a:ext>
              </a:extLst>
            </p:cNvPr>
            <p:cNvGrpSpPr/>
            <p:nvPr/>
          </p:nvGrpSpPr>
          <p:grpSpPr>
            <a:xfrm>
              <a:off x="5081821" y="4530903"/>
              <a:ext cx="2251702" cy="463860"/>
              <a:chOff x="5301654" y="1988858"/>
              <a:chExt cx="2251702" cy="463860"/>
            </a:xfrm>
          </p:grpSpPr>
          <p:sp>
            <p:nvSpPr>
              <p:cNvPr id="42" name="矩形: 圆角 41">
                <a:extLst>
                  <a:ext uri="{FF2B5EF4-FFF2-40B4-BE49-F238E27FC236}">
                    <a16:creationId xmlns:a16="http://schemas.microsoft.com/office/drawing/2014/main" id="{0265368B-93FD-86A4-7A1B-4276871D4838}"/>
                  </a:ext>
                </a:extLst>
              </p:cNvPr>
              <p:cNvSpPr/>
              <p:nvPr/>
            </p:nvSpPr>
            <p:spPr>
              <a:xfrm>
                <a:off x="5301654" y="1988858"/>
                <a:ext cx="2251702" cy="4638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文本框 42">
                <a:extLst>
                  <a:ext uri="{FF2B5EF4-FFF2-40B4-BE49-F238E27FC236}">
                    <a16:creationId xmlns:a16="http://schemas.microsoft.com/office/drawing/2014/main" id="{7373AFCC-041F-9B0B-0E3D-658C1AD9E06A}"/>
                  </a:ext>
                </a:extLst>
              </p:cNvPr>
              <p:cNvSpPr txBox="1"/>
              <p:nvPr/>
            </p:nvSpPr>
            <p:spPr>
              <a:xfrm>
                <a:off x="5352140" y="2036122"/>
                <a:ext cx="2150729" cy="369332"/>
              </a:xfrm>
              <a:prstGeom prst="rect">
                <a:avLst/>
              </a:prstGeom>
              <a:noFill/>
            </p:spPr>
            <p:txBody>
              <a:bodyPr wrap="square" lIns="0" tIns="0" rIns="0" bIns="0" rtlCol="0">
                <a:noAutofit/>
              </a:bodyPr>
              <a:lstStyle/>
              <a:p>
                <a:pPr algn="ctr"/>
                <a:r>
                  <a:rPr lang="en-US" altLang="zh-CN" sz="2400" dirty="0">
                    <a:solidFill>
                      <a:schemeClr val="bg1"/>
                    </a:solidFill>
                    <a:latin typeface="+mj-ea"/>
                    <a:ea typeface="+mj-ea"/>
                  </a:rPr>
                  <a:t>03  </a:t>
                </a:r>
                <a:r>
                  <a:rPr lang="zh-CN" altLang="en-US" sz="2400" dirty="0">
                    <a:solidFill>
                      <a:schemeClr val="bg1"/>
                    </a:solidFill>
                    <a:latin typeface="+mj-ea"/>
                    <a:ea typeface="+mj-ea"/>
                  </a:rPr>
                  <a:t>渠道方面</a:t>
                </a:r>
              </a:p>
            </p:txBody>
          </p:sp>
        </p:grpSp>
      </p:grpSp>
    </p:spTree>
    <p:extLst>
      <p:ext uri="{BB962C8B-B14F-4D97-AF65-F5344CB8AC3E}">
        <p14:creationId xmlns:p14="http://schemas.microsoft.com/office/powerpoint/2010/main" val="635210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C32266-8BAE-484B-A23A-345B2CDB839B}"/>
              </a:ext>
            </a:extLst>
          </p:cNvPr>
          <p:cNvSpPr>
            <a:spLocks noGrp="1"/>
          </p:cNvSpPr>
          <p:nvPr>
            <p:ph type="title"/>
          </p:nvPr>
        </p:nvSpPr>
        <p:spPr/>
        <p:txBody>
          <a:bodyPr/>
          <a:lstStyle/>
          <a:p>
            <a:r>
              <a:rPr lang="zh-CN" altLang="en-US" dirty="0"/>
              <a:t>工作不足</a:t>
            </a:r>
          </a:p>
        </p:txBody>
      </p:sp>
      <p:grpSp>
        <p:nvGrpSpPr>
          <p:cNvPr id="5" name="组合 4">
            <a:extLst>
              <a:ext uri="{FF2B5EF4-FFF2-40B4-BE49-F238E27FC236}">
                <a16:creationId xmlns:a16="http://schemas.microsoft.com/office/drawing/2014/main" id="{28AFCEBD-CBE7-877E-DF19-2A37EBB64CAB}"/>
              </a:ext>
            </a:extLst>
          </p:cNvPr>
          <p:cNvGrpSpPr/>
          <p:nvPr/>
        </p:nvGrpSpPr>
        <p:grpSpPr>
          <a:xfrm>
            <a:off x="793428" y="2074125"/>
            <a:ext cx="2339101" cy="3653490"/>
            <a:chOff x="939154" y="2074125"/>
            <a:chExt cx="2339101" cy="3653490"/>
          </a:xfrm>
        </p:grpSpPr>
        <p:grpSp>
          <p:nvGrpSpPr>
            <p:cNvPr id="42" name="组合 41">
              <a:extLst>
                <a:ext uri="{FF2B5EF4-FFF2-40B4-BE49-F238E27FC236}">
                  <a16:creationId xmlns:a16="http://schemas.microsoft.com/office/drawing/2014/main" id="{9F7353C1-6427-4242-8D16-5CC9AC90C366}"/>
                </a:ext>
              </a:extLst>
            </p:cNvPr>
            <p:cNvGrpSpPr/>
            <p:nvPr/>
          </p:nvGrpSpPr>
          <p:grpSpPr>
            <a:xfrm>
              <a:off x="1311780" y="2074125"/>
              <a:ext cx="1593850" cy="1609725"/>
              <a:chOff x="1181035" y="2074125"/>
              <a:chExt cx="1593850" cy="1609725"/>
            </a:xfrm>
          </p:grpSpPr>
          <p:grpSp>
            <p:nvGrpSpPr>
              <p:cNvPr id="33" name="组合 32">
                <a:extLst>
                  <a:ext uri="{FF2B5EF4-FFF2-40B4-BE49-F238E27FC236}">
                    <a16:creationId xmlns:a16="http://schemas.microsoft.com/office/drawing/2014/main" id="{A40A800D-4768-4D29-9C1A-71CD2ADE4010}"/>
                  </a:ext>
                </a:extLst>
              </p:cNvPr>
              <p:cNvGrpSpPr/>
              <p:nvPr/>
            </p:nvGrpSpPr>
            <p:grpSpPr>
              <a:xfrm>
                <a:off x="1181035" y="2074125"/>
                <a:ext cx="1593850" cy="1609725"/>
                <a:chOff x="998722" y="2077464"/>
                <a:chExt cx="1800000" cy="1808561"/>
              </a:xfrm>
            </p:grpSpPr>
            <p:sp>
              <p:nvSpPr>
                <p:cNvPr id="37" name="椭圆 36">
                  <a:extLst>
                    <a:ext uri="{FF2B5EF4-FFF2-40B4-BE49-F238E27FC236}">
                      <a16:creationId xmlns:a16="http://schemas.microsoft.com/office/drawing/2014/main" id="{2DB7F5F3-93C1-49EE-AB05-3E646AE61728}"/>
                    </a:ext>
                  </a:extLst>
                </p:cNvPr>
                <p:cNvSpPr/>
                <p:nvPr/>
              </p:nvSpPr>
              <p:spPr>
                <a:xfrm>
                  <a:off x="998722" y="2077464"/>
                  <a:ext cx="1800000" cy="1800000"/>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38" name="弧形 37">
                  <a:extLst>
                    <a:ext uri="{FF2B5EF4-FFF2-40B4-BE49-F238E27FC236}">
                      <a16:creationId xmlns:a16="http://schemas.microsoft.com/office/drawing/2014/main" id="{8B4DECC4-CEDE-4541-85B1-F9E0E2538893}"/>
                    </a:ext>
                  </a:extLst>
                </p:cNvPr>
                <p:cNvSpPr/>
                <p:nvPr/>
              </p:nvSpPr>
              <p:spPr>
                <a:xfrm>
                  <a:off x="998722" y="2086025"/>
                  <a:ext cx="1800000" cy="1800000"/>
                </a:xfrm>
                <a:prstGeom prst="arc">
                  <a:avLst>
                    <a:gd name="adj1" fmla="val 16339725"/>
                    <a:gd name="adj2" fmla="val 2777882"/>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solidFill>
                        <a:sysClr val="windowText" lastClr="000000"/>
                      </a:solidFill>
                    </a:defRPr>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grpSp>
          <p:sp>
            <p:nvSpPr>
              <p:cNvPr id="35" name="椭圆 34">
                <a:extLst>
                  <a:ext uri="{FF2B5EF4-FFF2-40B4-BE49-F238E27FC236}">
                    <a16:creationId xmlns:a16="http://schemas.microsoft.com/office/drawing/2014/main" id="{5C43B8E0-A42A-47E1-BBD2-7962F9AA43CE}"/>
                  </a:ext>
                </a:extLst>
              </p:cNvPr>
              <p:cNvSpPr/>
              <p:nvPr/>
            </p:nvSpPr>
            <p:spPr>
              <a:xfrm>
                <a:off x="1418525" y="2295105"/>
                <a:ext cx="1119505" cy="1160780"/>
              </a:xfrm>
              <a:prstGeom prst="ellipse">
                <a:avLst/>
              </a:prstGeom>
              <a:gradFill flip="none" rotWithShape="1">
                <a:gsLst>
                  <a:gs pos="30000">
                    <a:schemeClr val="accent1"/>
                  </a:gs>
                  <a:gs pos="90000">
                    <a:schemeClr val="accent1">
                      <a:lumMod val="60000"/>
                      <a:lumOff val="40000"/>
                    </a:schemeClr>
                  </a:gs>
                </a:gsLst>
                <a:path path="circle">
                  <a:fillToRect l="100000" t="100000"/>
                </a:path>
                <a:tileRect r="-100000" b="-100000"/>
              </a:gradFill>
              <a:ln w="19050">
                <a:noFill/>
              </a:ln>
              <a:effectLst>
                <a:outerShdw blurRad="139700" dist="38100" dir="5400000" algn="t" rotWithShape="0">
                  <a:schemeClr val="accent1">
                    <a:lumMod val="75000"/>
                    <a:alpha val="15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36" name="矩形 35">
                <a:extLst>
                  <a:ext uri="{FF2B5EF4-FFF2-40B4-BE49-F238E27FC236}">
                    <a16:creationId xmlns:a16="http://schemas.microsoft.com/office/drawing/2014/main" id="{385AC765-D3FA-457D-B08E-662EB0C5662B}"/>
                  </a:ext>
                </a:extLst>
              </p:cNvPr>
              <p:cNvSpPr/>
              <p:nvPr/>
            </p:nvSpPr>
            <p:spPr>
              <a:xfrm>
                <a:off x="1522913" y="2644664"/>
                <a:ext cx="910729" cy="461665"/>
              </a:xfrm>
              <a:prstGeom prst="rect">
                <a:avLst/>
              </a:prstGeom>
              <a:no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bg1"/>
                    </a:solidFill>
                    <a:latin typeface="+mj-ea"/>
                    <a:ea typeface="+mj-ea"/>
                  </a:rPr>
                  <a:t>39%</a:t>
                </a:r>
              </a:p>
            </p:txBody>
          </p:sp>
        </p:grpSp>
        <p:sp>
          <p:nvSpPr>
            <p:cNvPr id="7" name="文本框 33">
              <a:extLst>
                <a:ext uri="{FF2B5EF4-FFF2-40B4-BE49-F238E27FC236}">
                  <a16:creationId xmlns:a16="http://schemas.microsoft.com/office/drawing/2014/main" id="{2CE4DD8F-80A5-445C-BCFA-E8D4102840DD}"/>
                </a:ext>
              </a:extLst>
            </p:cNvPr>
            <p:cNvSpPr txBox="1"/>
            <p:nvPr/>
          </p:nvSpPr>
          <p:spPr>
            <a:xfrm>
              <a:off x="1493151" y="3904489"/>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积极员工</a:t>
              </a:r>
            </a:p>
          </p:txBody>
        </p:sp>
        <p:sp>
          <p:nvSpPr>
            <p:cNvPr id="8" name="文本框 34">
              <a:extLst>
                <a:ext uri="{FF2B5EF4-FFF2-40B4-BE49-F238E27FC236}">
                  <a16:creationId xmlns:a16="http://schemas.microsoft.com/office/drawing/2014/main" id="{A7AE2DF9-B217-4C61-917C-7722915039F9}"/>
                </a:ext>
              </a:extLst>
            </p:cNvPr>
            <p:cNvSpPr txBox="1"/>
            <p:nvPr/>
          </p:nvSpPr>
          <p:spPr>
            <a:xfrm>
              <a:off x="939154" y="4467718"/>
              <a:ext cx="2339101" cy="1259897"/>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0" dirty="0">
                  <a:solidFill>
                    <a:schemeClr val="tx2"/>
                  </a:solidFill>
                  <a:effectLst/>
                  <a:latin typeface="+mn-ea"/>
                </a:rPr>
                <a:t>上班时间干活很勤快，工作上认真负责，一点都不含糊效率也很高，每季度的业绩也是非常可观的</a:t>
              </a:r>
            </a:p>
          </p:txBody>
        </p:sp>
      </p:grpSp>
      <p:grpSp>
        <p:nvGrpSpPr>
          <p:cNvPr id="6" name="组合 5">
            <a:extLst>
              <a:ext uri="{FF2B5EF4-FFF2-40B4-BE49-F238E27FC236}">
                <a16:creationId xmlns:a16="http://schemas.microsoft.com/office/drawing/2014/main" id="{408D07C4-D014-E980-C538-2B77BA75921C}"/>
              </a:ext>
            </a:extLst>
          </p:cNvPr>
          <p:cNvGrpSpPr/>
          <p:nvPr/>
        </p:nvGrpSpPr>
        <p:grpSpPr>
          <a:xfrm>
            <a:off x="3519867" y="2077300"/>
            <a:ext cx="2340000" cy="3650315"/>
            <a:chOff x="3613597" y="2077300"/>
            <a:chExt cx="2340000" cy="3650315"/>
          </a:xfrm>
        </p:grpSpPr>
        <p:grpSp>
          <p:nvGrpSpPr>
            <p:cNvPr id="48" name="组合 47">
              <a:extLst>
                <a:ext uri="{FF2B5EF4-FFF2-40B4-BE49-F238E27FC236}">
                  <a16:creationId xmlns:a16="http://schemas.microsoft.com/office/drawing/2014/main" id="{76F8C7EE-4C00-44EF-9D18-0B3607734835}"/>
                </a:ext>
              </a:extLst>
            </p:cNvPr>
            <p:cNvGrpSpPr/>
            <p:nvPr/>
          </p:nvGrpSpPr>
          <p:grpSpPr>
            <a:xfrm>
              <a:off x="3946048" y="2077300"/>
              <a:ext cx="1593850" cy="1602105"/>
              <a:chOff x="9338245" y="2077300"/>
              <a:chExt cx="1593850" cy="1602105"/>
            </a:xfrm>
          </p:grpSpPr>
          <p:grpSp>
            <p:nvGrpSpPr>
              <p:cNvPr id="15" name="组合 14">
                <a:extLst>
                  <a:ext uri="{FF2B5EF4-FFF2-40B4-BE49-F238E27FC236}">
                    <a16:creationId xmlns:a16="http://schemas.microsoft.com/office/drawing/2014/main" id="{70767F7E-C24B-4B42-9770-B3C198E34501}"/>
                  </a:ext>
                </a:extLst>
              </p:cNvPr>
              <p:cNvGrpSpPr/>
              <p:nvPr/>
            </p:nvGrpSpPr>
            <p:grpSpPr>
              <a:xfrm>
                <a:off x="9338245" y="2077300"/>
                <a:ext cx="1593850" cy="1602105"/>
                <a:chOff x="998722" y="2077464"/>
                <a:chExt cx="1800000" cy="1800000"/>
              </a:xfrm>
            </p:grpSpPr>
            <p:sp>
              <p:nvSpPr>
                <p:cNvPr id="19" name="椭圆 18">
                  <a:extLst>
                    <a:ext uri="{FF2B5EF4-FFF2-40B4-BE49-F238E27FC236}">
                      <a16:creationId xmlns:a16="http://schemas.microsoft.com/office/drawing/2014/main" id="{848502D9-7FCF-4AAB-A67C-F126049D42A6}"/>
                    </a:ext>
                  </a:extLst>
                </p:cNvPr>
                <p:cNvSpPr/>
                <p:nvPr/>
              </p:nvSpPr>
              <p:spPr>
                <a:xfrm>
                  <a:off x="998722" y="2077464"/>
                  <a:ext cx="1800000" cy="1800000"/>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20" name="弧形 19">
                  <a:extLst>
                    <a:ext uri="{FF2B5EF4-FFF2-40B4-BE49-F238E27FC236}">
                      <a16:creationId xmlns:a16="http://schemas.microsoft.com/office/drawing/2014/main" id="{9F1219F0-8827-4958-98B1-3059E4422E85}"/>
                    </a:ext>
                  </a:extLst>
                </p:cNvPr>
                <p:cNvSpPr/>
                <p:nvPr/>
              </p:nvSpPr>
              <p:spPr>
                <a:xfrm>
                  <a:off x="998722" y="2077464"/>
                  <a:ext cx="1800000" cy="1800000"/>
                </a:xfrm>
                <a:prstGeom prst="arc">
                  <a:avLst>
                    <a:gd name="adj1" fmla="val 16224840"/>
                    <a:gd name="adj2" fmla="val 1600102"/>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solidFill>
                        <a:sysClr val="windowText" lastClr="000000"/>
                      </a:solidFill>
                    </a:defRPr>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grpSp>
          <p:sp>
            <p:nvSpPr>
              <p:cNvPr id="17" name="椭圆 16">
                <a:extLst>
                  <a:ext uri="{FF2B5EF4-FFF2-40B4-BE49-F238E27FC236}">
                    <a16:creationId xmlns:a16="http://schemas.microsoft.com/office/drawing/2014/main" id="{E7237BFE-8842-4888-8DC7-5DCCB1437DD5}"/>
                  </a:ext>
                </a:extLst>
              </p:cNvPr>
              <p:cNvSpPr/>
              <p:nvPr/>
            </p:nvSpPr>
            <p:spPr>
              <a:xfrm>
                <a:off x="9571290" y="2291295"/>
                <a:ext cx="1119505" cy="1160780"/>
              </a:xfrm>
              <a:prstGeom prst="ellipse">
                <a:avLst/>
              </a:prstGeom>
              <a:gradFill flip="none" rotWithShape="1">
                <a:gsLst>
                  <a:gs pos="30000">
                    <a:schemeClr val="accent1"/>
                  </a:gs>
                  <a:gs pos="90000">
                    <a:schemeClr val="accent1">
                      <a:lumMod val="60000"/>
                      <a:lumOff val="40000"/>
                    </a:schemeClr>
                  </a:gs>
                </a:gsLst>
                <a:path path="circle">
                  <a:fillToRect l="100000" t="100000"/>
                </a:path>
                <a:tileRect r="-100000" b="-100000"/>
              </a:gradFill>
              <a:ln w="19050">
                <a:noFill/>
              </a:ln>
              <a:effectLst>
                <a:outerShdw blurRad="139700" dist="38100" dir="5400000" algn="t" rotWithShape="0">
                  <a:schemeClr val="accent1">
                    <a:lumMod val="75000"/>
                    <a:alpha val="15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18" name="矩形 17">
                <a:extLst>
                  <a:ext uri="{FF2B5EF4-FFF2-40B4-BE49-F238E27FC236}">
                    <a16:creationId xmlns:a16="http://schemas.microsoft.com/office/drawing/2014/main" id="{E6C87EE3-4DDA-4A5C-BA5B-51770275AA8C}"/>
                  </a:ext>
                </a:extLst>
              </p:cNvPr>
              <p:cNvSpPr/>
              <p:nvPr/>
            </p:nvSpPr>
            <p:spPr>
              <a:xfrm>
                <a:off x="9675678" y="2640854"/>
                <a:ext cx="910729" cy="461665"/>
              </a:xfrm>
              <a:prstGeom prst="rect">
                <a:avLst/>
              </a:prstGeom>
              <a:grp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bg1"/>
                    </a:solidFill>
                    <a:latin typeface="+mj-ea"/>
                    <a:ea typeface="+mj-ea"/>
                  </a:rPr>
                  <a:t>31%</a:t>
                </a:r>
              </a:p>
            </p:txBody>
          </p:sp>
        </p:grpSp>
        <p:sp>
          <p:nvSpPr>
            <p:cNvPr id="9" name="文本框 35">
              <a:extLst>
                <a:ext uri="{FF2B5EF4-FFF2-40B4-BE49-F238E27FC236}">
                  <a16:creationId xmlns:a16="http://schemas.microsoft.com/office/drawing/2014/main" id="{589C9408-9506-440F-90E7-A3366A59945B}"/>
                </a:ext>
              </a:extLst>
            </p:cNvPr>
            <p:cNvSpPr txBox="1"/>
            <p:nvPr/>
          </p:nvSpPr>
          <p:spPr>
            <a:xfrm>
              <a:off x="4064331" y="3904489"/>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一般员工</a:t>
              </a:r>
            </a:p>
          </p:txBody>
        </p:sp>
        <p:sp>
          <p:nvSpPr>
            <p:cNvPr id="10" name="文本框 36">
              <a:extLst>
                <a:ext uri="{FF2B5EF4-FFF2-40B4-BE49-F238E27FC236}">
                  <a16:creationId xmlns:a16="http://schemas.microsoft.com/office/drawing/2014/main" id="{122689E2-222F-4AF3-B120-C10EECDABAAC}"/>
                </a:ext>
              </a:extLst>
            </p:cNvPr>
            <p:cNvSpPr txBox="1"/>
            <p:nvPr/>
          </p:nvSpPr>
          <p:spPr>
            <a:xfrm>
              <a:off x="3613597" y="4467718"/>
              <a:ext cx="2340000" cy="1259897"/>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2"/>
                  </a:solidFill>
                  <a:latin typeface="+mn-ea"/>
                </a:rPr>
                <a:t>上班时间干活一般，工作上保持一种悠闲的态度，工作效率一般，每季度的业绩也是在中等</a:t>
              </a:r>
            </a:p>
          </p:txBody>
        </p:sp>
      </p:grpSp>
      <p:grpSp>
        <p:nvGrpSpPr>
          <p:cNvPr id="16" name="组合 15">
            <a:extLst>
              <a:ext uri="{FF2B5EF4-FFF2-40B4-BE49-F238E27FC236}">
                <a16:creationId xmlns:a16="http://schemas.microsoft.com/office/drawing/2014/main" id="{4FCCD928-D6DA-8034-4C9F-769CCC5EF07C}"/>
              </a:ext>
            </a:extLst>
          </p:cNvPr>
          <p:cNvGrpSpPr/>
          <p:nvPr/>
        </p:nvGrpSpPr>
        <p:grpSpPr>
          <a:xfrm>
            <a:off x="6247205" y="2073808"/>
            <a:ext cx="2340000" cy="3661150"/>
            <a:chOff x="6445827" y="2073808"/>
            <a:chExt cx="2340000" cy="3661150"/>
          </a:xfrm>
        </p:grpSpPr>
        <p:grpSp>
          <p:nvGrpSpPr>
            <p:cNvPr id="4" name="组合 3">
              <a:extLst>
                <a:ext uri="{FF2B5EF4-FFF2-40B4-BE49-F238E27FC236}">
                  <a16:creationId xmlns:a16="http://schemas.microsoft.com/office/drawing/2014/main" id="{AFEF01B8-7812-3389-E819-6E4D4F36D968}"/>
                </a:ext>
              </a:extLst>
            </p:cNvPr>
            <p:cNvGrpSpPr/>
            <p:nvPr/>
          </p:nvGrpSpPr>
          <p:grpSpPr>
            <a:xfrm>
              <a:off x="6818902" y="2073808"/>
              <a:ext cx="1593850" cy="1601928"/>
              <a:chOff x="3882960" y="2073808"/>
              <a:chExt cx="1593850" cy="1601928"/>
            </a:xfrm>
          </p:grpSpPr>
          <p:sp>
            <p:nvSpPr>
              <p:cNvPr id="31" name="椭圆 30">
                <a:extLst>
                  <a:ext uri="{FF2B5EF4-FFF2-40B4-BE49-F238E27FC236}">
                    <a16:creationId xmlns:a16="http://schemas.microsoft.com/office/drawing/2014/main" id="{11CC2343-851F-4CFC-942D-014AA116FE2D}"/>
                  </a:ext>
                </a:extLst>
              </p:cNvPr>
              <p:cNvSpPr/>
              <p:nvPr/>
            </p:nvSpPr>
            <p:spPr>
              <a:xfrm>
                <a:off x="3882960" y="2073808"/>
                <a:ext cx="1593850" cy="1601928"/>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32" name="弧形 31">
                <a:extLst>
                  <a:ext uri="{FF2B5EF4-FFF2-40B4-BE49-F238E27FC236}">
                    <a16:creationId xmlns:a16="http://schemas.microsoft.com/office/drawing/2014/main" id="{CD3CBBAF-8224-4FB8-AE54-4FCC427CC153}"/>
                  </a:ext>
                </a:extLst>
              </p:cNvPr>
              <p:cNvSpPr/>
              <p:nvPr/>
            </p:nvSpPr>
            <p:spPr>
              <a:xfrm>
                <a:off x="3882960" y="2073808"/>
                <a:ext cx="1593850" cy="1601928"/>
              </a:xfrm>
              <a:prstGeom prst="arc">
                <a:avLst>
                  <a:gd name="adj1" fmla="val 17735815"/>
                  <a:gd name="adj2" fmla="val 1021088"/>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solidFill>
                      <a:sysClr val="windowText" lastClr="000000"/>
                    </a:solidFill>
                  </a:defRPr>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29" name="椭圆 28">
                <a:extLst>
                  <a:ext uri="{FF2B5EF4-FFF2-40B4-BE49-F238E27FC236}">
                    <a16:creationId xmlns:a16="http://schemas.microsoft.com/office/drawing/2014/main" id="{A2B128A1-6FAA-4896-9BEA-5559E8352596}"/>
                  </a:ext>
                </a:extLst>
              </p:cNvPr>
              <p:cNvSpPr/>
              <p:nvPr/>
            </p:nvSpPr>
            <p:spPr>
              <a:xfrm>
                <a:off x="4120450" y="2294764"/>
                <a:ext cx="1119505" cy="1160652"/>
              </a:xfrm>
              <a:prstGeom prst="ellipse">
                <a:avLst/>
              </a:prstGeom>
              <a:gradFill flip="none" rotWithShape="1">
                <a:gsLst>
                  <a:gs pos="30000">
                    <a:schemeClr val="accent1"/>
                  </a:gs>
                  <a:gs pos="90000">
                    <a:schemeClr val="accent1">
                      <a:lumMod val="60000"/>
                      <a:lumOff val="40000"/>
                    </a:schemeClr>
                  </a:gs>
                </a:gsLst>
                <a:path path="circle">
                  <a:fillToRect l="100000" t="100000"/>
                </a:path>
                <a:tileRect r="-100000" b="-100000"/>
              </a:gradFill>
              <a:ln w="19050">
                <a:noFill/>
              </a:ln>
              <a:effectLst>
                <a:outerShdw blurRad="139700" dist="38100" dir="5400000" algn="t" rotWithShape="0">
                  <a:schemeClr val="accent1">
                    <a:lumMod val="75000"/>
                    <a:alpha val="15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30" name="矩形 29">
                <a:extLst>
                  <a:ext uri="{FF2B5EF4-FFF2-40B4-BE49-F238E27FC236}">
                    <a16:creationId xmlns:a16="http://schemas.microsoft.com/office/drawing/2014/main" id="{C9069BBD-C57E-47A5-8674-1F89E24CBDC2}"/>
                  </a:ext>
                </a:extLst>
              </p:cNvPr>
              <p:cNvSpPr/>
              <p:nvPr/>
            </p:nvSpPr>
            <p:spPr>
              <a:xfrm>
                <a:off x="4224838" y="2644259"/>
                <a:ext cx="910729" cy="461665"/>
              </a:xfrm>
              <a:prstGeom prst="rect">
                <a:avLst/>
              </a:prstGeom>
              <a:grp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bg1"/>
                    </a:solidFill>
                    <a:latin typeface="+mj-ea"/>
                    <a:ea typeface="+mj-ea"/>
                  </a:rPr>
                  <a:t>20%</a:t>
                </a:r>
              </a:p>
            </p:txBody>
          </p:sp>
        </p:grpSp>
        <p:sp>
          <p:nvSpPr>
            <p:cNvPr id="11" name="文本框 37">
              <a:extLst>
                <a:ext uri="{FF2B5EF4-FFF2-40B4-BE49-F238E27FC236}">
                  <a16:creationId xmlns:a16="http://schemas.microsoft.com/office/drawing/2014/main" id="{C794CDD4-0C31-4BAA-BBAF-DA1257276994}"/>
                </a:ext>
              </a:extLst>
            </p:cNvPr>
            <p:cNvSpPr txBox="1"/>
            <p:nvPr/>
          </p:nvSpPr>
          <p:spPr>
            <a:xfrm>
              <a:off x="7000274" y="3904489"/>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摸鱼员工</a:t>
              </a:r>
            </a:p>
          </p:txBody>
        </p:sp>
        <p:sp>
          <p:nvSpPr>
            <p:cNvPr id="12" name="文本框 38">
              <a:extLst>
                <a:ext uri="{FF2B5EF4-FFF2-40B4-BE49-F238E27FC236}">
                  <a16:creationId xmlns:a16="http://schemas.microsoft.com/office/drawing/2014/main" id="{3C4AE699-E43B-436A-9385-4397B0439404}"/>
                </a:ext>
              </a:extLst>
            </p:cNvPr>
            <p:cNvSpPr txBox="1"/>
            <p:nvPr/>
          </p:nvSpPr>
          <p:spPr>
            <a:xfrm>
              <a:off x="6445827" y="4475061"/>
              <a:ext cx="2340000" cy="1259897"/>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2"/>
                  </a:solidFill>
                  <a:latin typeface="+mn-ea"/>
                </a:rPr>
                <a:t>上班时间多半是在玩手机摸鱼状态，表面上很认真的工作，实际是在摸鱼，每季度的业绩也是中下等</a:t>
              </a:r>
            </a:p>
          </p:txBody>
        </p:sp>
      </p:grpSp>
      <p:grpSp>
        <p:nvGrpSpPr>
          <p:cNvPr id="3" name="组合 2">
            <a:extLst>
              <a:ext uri="{FF2B5EF4-FFF2-40B4-BE49-F238E27FC236}">
                <a16:creationId xmlns:a16="http://schemas.microsoft.com/office/drawing/2014/main" id="{2ABEB5FD-CF9C-E9C8-2186-1C111DFA9357}"/>
              </a:ext>
            </a:extLst>
          </p:cNvPr>
          <p:cNvGrpSpPr/>
          <p:nvPr/>
        </p:nvGrpSpPr>
        <p:grpSpPr>
          <a:xfrm>
            <a:off x="8974542" y="2081428"/>
            <a:ext cx="2424031" cy="3646187"/>
            <a:chOff x="8974542" y="2081428"/>
            <a:chExt cx="2424031" cy="3646187"/>
          </a:xfrm>
        </p:grpSpPr>
        <p:grpSp>
          <p:nvGrpSpPr>
            <p:cNvPr id="47" name="组合 46">
              <a:extLst>
                <a:ext uri="{FF2B5EF4-FFF2-40B4-BE49-F238E27FC236}">
                  <a16:creationId xmlns:a16="http://schemas.microsoft.com/office/drawing/2014/main" id="{0CBD7AA6-80C2-4CAC-95CF-9048362830C3}"/>
                </a:ext>
              </a:extLst>
            </p:cNvPr>
            <p:cNvGrpSpPr/>
            <p:nvPr/>
          </p:nvGrpSpPr>
          <p:grpSpPr>
            <a:xfrm>
              <a:off x="9389632" y="2081428"/>
              <a:ext cx="1593850" cy="1602105"/>
              <a:chOff x="6612825" y="2081428"/>
              <a:chExt cx="1593850" cy="1602105"/>
            </a:xfrm>
          </p:grpSpPr>
          <p:grpSp>
            <p:nvGrpSpPr>
              <p:cNvPr id="21" name="组合 20">
                <a:extLst>
                  <a:ext uri="{FF2B5EF4-FFF2-40B4-BE49-F238E27FC236}">
                    <a16:creationId xmlns:a16="http://schemas.microsoft.com/office/drawing/2014/main" id="{3FA3961C-7E25-4145-9D58-6888E7B2E52C}"/>
                  </a:ext>
                </a:extLst>
              </p:cNvPr>
              <p:cNvGrpSpPr/>
              <p:nvPr/>
            </p:nvGrpSpPr>
            <p:grpSpPr>
              <a:xfrm>
                <a:off x="6612825" y="2081428"/>
                <a:ext cx="1593850" cy="1602105"/>
                <a:chOff x="998722" y="2077464"/>
                <a:chExt cx="1800000" cy="1800000"/>
              </a:xfrm>
            </p:grpSpPr>
            <p:sp>
              <p:nvSpPr>
                <p:cNvPr id="25" name="椭圆 24">
                  <a:extLst>
                    <a:ext uri="{FF2B5EF4-FFF2-40B4-BE49-F238E27FC236}">
                      <a16:creationId xmlns:a16="http://schemas.microsoft.com/office/drawing/2014/main" id="{EF0DD9B2-FCE1-4C66-9B4C-BAABABB093C4}"/>
                    </a:ext>
                  </a:extLst>
                </p:cNvPr>
                <p:cNvSpPr/>
                <p:nvPr/>
              </p:nvSpPr>
              <p:spPr>
                <a:xfrm>
                  <a:off x="998722" y="2077464"/>
                  <a:ext cx="1800000" cy="1800000"/>
                </a:xfrm>
                <a:prstGeom prst="ellipse">
                  <a:avLst/>
                </a:prstGeom>
                <a:noFill/>
                <a:ln w="19050">
                  <a:solidFill>
                    <a:schemeClr val="bg1">
                      <a:lumMod val="75000"/>
                    </a:schemeClr>
                  </a:solidFill>
                </a:ln>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26" name="弧形 25">
                  <a:extLst>
                    <a:ext uri="{FF2B5EF4-FFF2-40B4-BE49-F238E27FC236}">
                      <a16:creationId xmlns:a16="http://schemas.microsoft.com/office/drawing/2014/main" id="{2FF1EF1D-85A6-42B7-B35F-FBDEF99955DB}"/>
                    </a:ext>
                  </a:extLst>
                </p:cNvPr>
                <p:cNvSpPr/>
                <p:nvPr/>
              </p:nvSpPr>
              <p:spPr>
                <a:xfrm>
                  <a:off x="998722" y="2077464"/>
                  <a:ext cx="1800000" cy="1800000"/>
                </a:xfrm>
                <a:prstGeom prst="arc">
                  <a:avLst>
                    <a:gd name="adj1" fmla="val 16932189"/>
                    <a:gd name="adj2" fmla="val 20335508"/>
                  </a:avLst>
                </a:prstGeom>
                <a:ln w="127000" cap="rnd">
                  <a:solidFill>
                    <a:schemeClr val="accent1"/>
                  </a:solidFill>
                  <a:round/>
                </a:ln>
              </p:spPr>
              <p:style>
                <a:lnRef idx="1">
                  <a:srgbClr val="FF9900"/>
                </a:lnRef>
                <a:fillRef idx="0">
                  <a:srgbClr val="FF9900"/>
                </a:fillRef>
                <a:effectRef idx="0">
                  <a:srgbClr val="FF9900"/>
                </a:effectRef>
                <a:fontRef idx="minor">
                  <a:sysClr val="windowText" lastClr="000000"/>
                </a:fontRef>
              </p:style>
              <p:txBody>
                <a:bodyPr rtlCol="0" anchor="ctr">
                  <a:noAutofit/>
                </a:bodyPr>
                <a:lstStyle>
                  <a:defPPr>
                    <a:defRPr lang="zh-CN">
                      <a:solidFill>
                        <a:sysClr val="windowText" lastClr="000000"/>
                      </a:solidFill>
                    </a:defRPr>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grpSp>
          <p:sp>
            <p:nvSpPr>
              <p:cNvPr id="23" name="椭圆 22">
                <a:extLst>
                  <a:ext uri="{FF2B5EF4-FFF2-40B4-BE49-F238E27FC236}">
                    <a16:creationId xmlns:a16="http://schemas.microsoft.com/office/drawing/2014/main" id="{CE1A3B09-1E3A-411C-A03B-6EC4D11A6B03}"/>
                  </a:ext>
                </a:extLst>
              </p:cNvPr>
              <p:cNvSpPr/>
              <p:nvPr/>
            </p:nvSpPr>
            <p:spPr>
              <a:xfrm>
                <a:off x="6845870" y="2295423"/>
                <a:ext cx="1119505" cy="1160780"/>
              </a:xfrm>
              <a:prstGeom prst="ellipse">
                <a:avLst/>
              </a:prstGeom>
              <a:gradFill flip="none" rotWithShape="1">
                <a:gsLst>
                  <a:gs pos="30000">
                    <a:schemeClr val="accent1"/>
                  </a:gs>
                  <a:gs pos="90000">
                    <a:schemeClr val="accent1">
                      <a:lumMod val="60000"/>
                      <a:lumOff val="40000"/>
                    </a:schemeClr>
                  </a:gs>
                </a:gsLst>
                <a:path path="circle">
                  <a:fillToRect l="100000" t="100000"/>
                </a:path>
                <a:tileRect r="-100000" b="-100000"/>
              </a:gradFill>
              <a:ln w="19050">
                <a:noFill/>
              </a:ln>
              <a:effectLst>
                <a:outerShdw blurRad="139700" dist="38100" dir="5400000" algn="t" rotWithShape="0">
                  <a:schemeClr val="accent1">
                    <a:lumMod val="75000"/>
                    <a:alpha val="15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2400">
                  <a:solidFill>
                    <a:schemeClr val="tx1">
                      <a:lumMod val="65000"/>
                      <a:lumOff val="35000"/>
                    </a:schemeClr>
                  </a:solidFill>
                  <a:latin typeface="+mj-ea"/>
                  <a:ea typeface="+mj-ea"/>
                </a:endParaRPr>
              </a:p>
            </p:txBody>
          </p:sp>
          <p:sp>
            <p:nvSpPr>
              <p:cNvPr id="24" name="矩形 23">
                <a:extLst>
                  <a:ext uri="{FF2B5EF4-FFF2-40B4-BE49-F238E27FC236}">
                    <a16:creationId xmlns:a16="http://schemas.microsoft.com/office/drawing/2014/main" id="{CBB1811D-B3ED-403C-9646-36D692B4B82B}"/>
                  </a:ext>
                </a:extLst>
              </p:cNvPr>
              <p:cNvSpPr/>
              <p:nvPr/>
            </p:nvSpPr>
            <p:spPr>
              <a:xfrm>
                <a:off x="6950258" y="2644982"/>
                <a:ext cx="910729" cy="461665"/>
              </a:xfrm>
              <a:prstGeom prst="rect">
                <a:avLst/>
              </a:prstGeom>
              <a:grpFill/>
              <a:ln>
                <a:noFill/>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bg1"/>
                    </a:solidFill>
                    <a:latin typeface="+mj-ea"/>
                    <a:ea typeface="+mj-ea"/>
                  </a:rPr>
                  <a:t>10%</a:t>
                </a:r>
              </a:p>
            </p:txBody>
          </p:sp>
        </p:grpSp>
        <p:sp>
          <p:nvSpPr>
            <p:cNvPr id="13" name="文本框 39">
              <a:extLst>
                <a:ext uri="{FF2B5EF4-FFF2-40B4-BE49-F238E27FC236}">
                  <a16:creationId xmlns:a16="http://schemas.microsoft.com/office/drawing/2014/main" id="{BE3830DB-19BA-420E-9F32-09D3941E4606}"/>
                </a:ext>
              </a:extLst>
            </p:cNvPr>
            <p:cNvSpPr txBox="1"/>
            <p:nvPr/>
          </p:nvSpPr>
          <p:spPr>
            <a:xfrm>
              <a:off x="9571005" y="3904489"/>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早退员工</a:t>
              </a:r>
            </a:p>
          </p:txBody>
        </p:sp>
        <p:sp>
          <p:nvSpPr>
            <p:cNvPr id="14" name="文本框 40">
              <a:extLst>
                <a:ext uri="{FF2B5EF4-FFF2-40B4-BE49-F238E27FC236}">
                  <a16:creationId xmlns:a16="http://schemas.microsoft.com/office/drawing/2014/main" id="{55FD4325-564A-4EBA-859D-7CF84D3CBD20}"/>
                </a:ext>
              </a:extLst>
            </p:cNvPr>
            <p:cNvSpPr txBox="1"/>
            <p:nvPr/>
          </p:nvSpPr>
          <p:spPr>
            <a:xfrm>
              <a:off x="8974542" y="4467718"/>
              <a:ext cx="2424031" cy="1259897"/>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2"/>
                  </a:solidFill>
                  <a:latin typeface="+mn-ea"/>
                </a:rPr>
                <a:t>上班时间摸鱼较多，下班时间还没到就提前收拾下班去了。每季度的业绩自然而言也是低等</a:t>
              </a:r>
            </a:p>
          </p:txBody>
        </p:sp>
      </p:grpSp>
    </p:spTree>
    <p:extLst>
      <p:ext uri="{BB962C8B-B14F-4D97-AF65-F5344CB8AC3E}">
        <p14:creationId xmlns:p14="http://schemas.microsoft.com/office/powerpoint/2010/main" val="187227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97047E-3A78-4C12-B054-0AFD29EDC198}"/>
              </a:ext>
            </a:extLst>
          </p:cNvPr>
          <p:cNvSpPr>
            <a:spLocks noGrp="1"/>
          </p:cNvSpPr>
          <p:nvPr>
            <p:ph type="title"/>
          </p:nvPr>
        </p:nvSpPr>
        <p:spPr/>
        <p:txBody>
          <a:bodyPr/>
          <a:lstStyle/>
          <a:p>
            <a:r>
              <a:rPr lang="zh-CN" altLang="en-US" dirty="0"/>
              <a:t>工作不足</a:t>
            </a:r>
          </a:p>
        </p:txBody>
      </p:sp>
      <p:graphicFrame>
        <p:nvGraphicFramePr>
          <p:cNvPr id="3" name="Chart 4">
            <a:extLst>
              <a:ext uri="{FF2B5EF4-FFF2-40B4-BE49-F238E27FC236}">
                <a16:creationId xmlns:a16="http://schemas.microsoft.com/office/drawing/2014/main" id="{FDFCA7E0-CA7A-4EC9-8844-F14F2D00508E}"/>
              </a:ext>
            </a:extLst>
          </p:cNvPr>
          <p:cNvGraphicFramePr/>
          <p:nvPr>
            <p:extLst>
              <p:ext uri="{D42A27DB-BD31-4B8C-83A1-F6EECF244321}">
                <p14:modId xmlns:p14="http://schemas.microsoft.com/office/powerpoint/2010/main" val="2343004787"/>
              </p:ext>
            </p:extLst>
          </p:nvPr>
        </p:nvGraphicFramePr>
        <p:xfrm>
          <a:off x="794968" y="1704514"/>
          <a:ext cx="6400800" cy="449210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id="{C2E3F02F-B1AD-D710-2E41-A523BA77DC15}"/>
              </a:ext>
            </a:extLst>
          </p:cNvPr>
          <p:cNvGrpSpPr/>
          <p:nvPr/>
        </p:nvGrpSpPr>
        <p:grpSpPr>
          <a:xfrm>
            <a:off x="7699223" y="2215381"/>
            <a:ext cx="3240609" cy="1508452"/>
            <a:chOff x="7699223" y="2215381"/>
            <a:chExt cx="3240609" cy="1508452"/>
          </a:xfrm>
        </p:grpSpPr>
        <p:sp>
          <p:nvSpPr>
            <p:cNvPr id="4" name="文本框 3">
              <a:extLst>
                <a:ext uri="{FF2B5EF4-FFF2-40B4-BE49-F238E27FC236}">
                  <a16:creationId xmlns:a16="http://schemas.microsoft.com/office/drawing/2014/main" id="{1F0F33A3-C936-4130-A729-847CC0360BEF}"/>
                </a:ext>
              </a:extLst>
            </p:cNvPr>
            <p:cNvSpPr txBox="1"/>
            <p:nvPr/>
          </p:nvSpPr>
          <p:spPr>
            <a:xfrm>
              <a:off x="7699223" y="2215381"/>
              <a:ext cx="1416202" cy="461665"/>
            </a:xfrm>
            <a:prstGeom prst="rect">
              <a:avLst/>
            </a:prstGeom>
            <a:noFill/>
          </p:spPr>
          <p:txBody>
            <a:bodyPr wrap="square">
              <a:noAutofit/>
            </a:bodyPr>
            <a:lstStyle/>
            <a:p>
              <a:r>
                <a:rPr lang="zh-CN" altLang="en-US" sz="2400" dirty="0">
                  <a:solidFill>
                    <a:schemeClr val="accent1"/>
                  </a:solidFill>
                  <a:latin typeface="+mj-ea"/>
                  <a:ea typeface="+mj-ea"/>
                </a:rPr>
                <a:t>销售力度</a:t>
              </a:r>
            </a:p>
          </p:txBody>
        </p:sp>
        <p:sp>
          <p:nvSpPr>
            <p:cNvPr id="5" name="文本框 4">
              <a:extLst>
                <a:ext uri="{FF2B5EF4-FFF2-40B4-BE49-F238E27FC236}">
                  <a16:creationId xmlns:a16="http://schemas.microsoft.com/office/drawing/2014/main" id="{1BA9479B-D1CA-4C49-A6DF-0E2E9C811ABE}"/>
                </a:ext>
              </a:extLst>
            </p:cNvPr>
            <p:cNvSpPr txBox="1"/>
            <p:nvPr/>
          </p:nvSpPr>
          <p:spPr>
            <a:xfrm>
              <a:off x="7699223" y="2691691"/>
              <a:ext cx="3240609" cy="1032142"/>
            </a:xfrm>
            <a:prstGeom prst="rect">
              <a:avLst/>
            </a:prstGeom>
            <a:noFill/>
          </p:spPr>
          <p:txBody>
            <a:bodyPr wrap="square">
              <a:noAutofit/>
            </a:bodyPr>
            <a:lstStyle/>
            <a:p>
              <a:pPr>
                <a:lnSpc>
                  <a:spcPct val="130000"/>
                </a:lnSpc>
                <a:defRPr/>
              </a:pPr>
              <a:r>
                <a:rPr lang="zh-CN" altLang="en-US" sz="1600" dirty="0">
                  <a:solidFill>
                    <a:schemeClr val="tx2"/>
                  </a:solidFill>
                  <a:latin typeface="+mn-ea"/>
                </a:rPr>
                <a:t>在季度二和季度三这俩个销售高期中，销售员的销售力度不足导致三个项目总体水平都不是特别好</a:t>
              </a:r>
            </a:p>
          </p:txBody>
        </p:sp>
      </p:grpSp>
      <p:grpSp>
        <p:nvGrpSpPr>
          <p:cNvPr id="9" name="组合 8">
            <a:extLst>
              <a:ext uri="{FF2B5EF4-FFF2-40B4-BE49-F238E27FC236}">
                <a16:creationId xmlns:a16="http://schemas.microsoft.com/office/drawing/2014/main" id="{2171A01E-657B-B557-1F19-2F5F062ABD32}"/>
              </a:ext>
            </a:extLst>
          </p:cNvPr>
          <p:cNvGrpSpPr/>
          <p:nvPr/>
        </p:nvGrpSpPr>
        <p:grpSpPr>
          <a:xfrm>
            <a:off x="7699223" y="4253731"/>
            <a:ext cx="3240609" cy="1517977"/>
            <a:chOff x="7699223" y="4253731"/>
            <a:chExt cx="3240609" cy="1517977"/>
          </a:xfrm>
        </p:grpSpPr>
        <p:sp>
          <p:nvSpPr>
            <p:cNvPr id="6" name="文本框 5">
              <a:extLst>
                <a:ext uri="{FF2B5EF4-FFF2-40B4-BE49-F238E27FC236}">
                  <a16:creationId xmlns:a16="http://schemas.microsoft.com/office/drawing/2014/main" id="{6C592604-B379-4E1F-AB38-ED7247A5A75D}"/>
                </a:ext>
              </a:extLst>
            </p:cNvPr>
            <p:cNvSpPr txBox="1"/>
            <p:nvPr/>
          </p:nvSpPr>
          <p:spPr>
            <a:xfrm>
              <a:off x="7699223" y="4253731"/>
              <a:ext cx="1834450" cy="461665"/>
            </a:xfrm>
            <a:prstGeom prst="rect">
              <a:avLst/>
            </a:prstGeom>
            <a:noFill/>
          </p:spPr>
          <p:txBody>
            <a:bodyPr wrap="square">
              <a:noAutofit/>
            </a:bodyPr>
            <a:lstStyle/>
            <a:p>
              <a:r>
                <a:rPr lang="zh-CN" altLang="en-US" sz="2400" dirty="0">
                  <a:solidFill>
                    <a:schemeClr val="accent1"/>
                  </a:solidFill>
                  <a:latin typeface="+mj-ea"/>
                  <a:ea typeface="+mj-ea"/>
                </a:rPr>
                <a:t>人员安排</a:t>
              </a:r>
            </a:p>
          </p:txBody>
        </p:sp>
        <p:sp>
          <p:nvSpPr>
            <p:cNvPr id="7" name="文本框 6">
              <a:extLst>
                <a:ext uri="{FF2B5EF4-FFF2-40B4-BE49-F238E27FC236}">
                  <a16:creationId xmlns:a16="http://schemas.microsoft.com/office/drawing/2014/main" id="{78394BC5-AEF9-48E0-9A2D-E9AEDF12AB56}"/>
                </a:ext>
              </a:extLst>
            </p:cNvPr>
            <p:cNvSpPr txBox="1"/>
            <p:nvPr/>
          </p:nvSpPr>
          <p:spPr>
            <a:xfrm>
              <a:off x="7699223" y="4739566"/>
              <a:ext cx="3240609" cy="1032142"/>
            </a:xfrm>
            <a:prstGeom prst="rect">
              <a:avLst/>
            </a:prstGeom>
            <a:noFill/>
          </p:spPr>
          <p:txBody>
            <a:bodyPr wrap="square">
              <a:noAutofit/>
            </a:bodyPr>
            <a:lstStyle/>
            <a:p>
              <a:pPr>
                <a:lnSpc>
                  <a:spcPct val="130000"/>
                </a:lnSpc>
                <a:defRPr/>
              </a:pPr>
              <a:r>
                <a:rPr lang="zh-CN" altLang="en-US" sz="1600" b="0" dirty="0">
                  <a:solidFill>
                    <a:schemeClr val="tx1">
                      <a:lumMod val="75000"/>
                      <a:lumOff val="25000"/>
                    </a:schemeClr>
                  </a:solidFill>
                  <a:effectLst/>
                  <a:latin typeface="+mn-ea"/>
                </a:rPr>
                <a:t>没有合理安排好人员，导致一部分员工很轻松，一部分员工忙得很，导致工作效率不好。</a:t>
              </a:r>
            </a:p>
          </p:txBody>
        </p:sp>
      </p:grpSp>
    </p:spTree>
    <p:extLst>
      <p:ext uri="{BB962C8B-B14F-4D97-AF65-F5344CB8AC3E}">
        <p14:creationId xmlns:p14="http://schemas.microsoft.com/office/powerpoint/2010/main" val="2225864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C2A04B17-DF68-45FE-902F-0DC8EE3434A9}"/>
              </a:ext>
            </a:extLst>
          </p:cNvPr>
          <p:cNvSpPr/>
          <p:nvPr/>
        </p:nvSpPr>
        <p:spPr>
          <a:xfrm>
            <a:off x="1094978" y="1713234"/>
            <a:ext cx="3384365" cy="2241090"/>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圆角 15">
            <a:extLst>
              <a:ext uri="{FF2B5EF4-FFF2-40B4-BE49-F238E27FC236}">
                <a16:creationId xmlns:a16="http://schemas.microsoft.com/office/drawing/2014/main" id="{0CB46487-ADFC-4540-A197-073B5E1E7FF2}"/>
              </a:ext>
            </a:extLst>
          </p:cNvPr>
          <p:cNvSpPr/>
          <p:nvPr/>
        </p:nvSpPr>
        <p:spPr>
          <a:xfrm>
            <a:off x="4444447" y="3950330"/>
            <a:ext cx="3384365" cy="2241090"/>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a:extLst>
              <a:ext uri="{FF2B5EF4-FFF2-40B4-BE49-F238E27FC236}">
                <a16:creationId xmlns:a16="http://schemas.microsoft.com/office/drawing/2014/main" id="{7CB796FC-B6DD-4477-BECE-7689C97604CA}"/>
              </a:ext>
            </a:extLst>
          </p:cNvPr>
          <p:cNvSpPr>
            <a:spLocks noGrp="1"/>
          </p:cNvSpPr>
          <p:nvPr>
            <p:ph type="title"/>
          </p:nvPr>
        </p:nvSpPr>
        <p:spPr/>
        <p:txBody>
          <a:bodyPr/>
          <a:lstStyle/>
          <a:p>
            <a:r>
              <a:rPr lang="zh-CN" altLang="en-US" dirty="0"/>
              <a:t>工作不足</a:t>
            </a:r>
          </a:p>
        </p:txBody>
      </p:sp>
      <p:sp>
        <p:nvSpPr>
          <p:cNvPr id="8" name="矩形: 圆角 7">
            <a:extLst>
              <a:ext uri="{FF2B5EF4-FFF2-40B4-BE49-F238E27FC236}">
                <a16:creationId xmlns:a16="http://schemas.microsoft.com/office/drawing/2014/main" id="{DA3587D1-5960-4E6A-BCE5-8638DA489C18}"/>
              </a:ext>
            </a:extLst>
          </p:cNvPr>
          <p:cNvSpPr/>
          <p:nvPr/>
        </p:nvSpPr>
        <p:spPr>
          <a:xfrm>
            <a:off x="7828812" y="1718571"/>
            <a:ext cx="3384365" cy="2241090"/>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1" name="组合 20">
            <a:extLst>
              <a:ext uri="{FF2B5EF4-FFF2-40B4-BE49-F238E27FC236}">
                <a16:creationId xmlns:a16="http://schemas.microsoft.com/office/drawing/2014/main" id="{29A3CB0B-EE08-9841-AD45-E63A56A74164}"/>
              </a:ext>
            </a:extLst>
          </p:cNvPr>
          <p:cNvGrpSpPr/>
          <p:nvPr/>
        </p:nvGrpSpPr>
        <p:grpSpPr>
          <a:xfrm>
            <a:off x="8149579" y="2098392"/>
            <a:ext cx="2742831" cy="1406801"/>
            <a:chOff x="8170361" y="1900990"/>
            <a:chExt cx="2742831" cy="1406801"/>
          </a:xfrm>
        </p:grpSpPr>
        <p:sp>
          <p:nvSpPr>
            <p:cNvPr id="9" name="文本框 11">
              <a:extLst>
                <a:ext uri="{FF2B5EF4-FFF2-40B4-BE49-F238E27FC236}">
                  <a16:creationId xmlns:a16="http://schemas.microsoft.com/office/drawing/2014/main" id="{08114838-2A78-45BA-A985-4EDD21263A2D}"/>
                </a:ext>
              </a:extLst>
            </p:cNvPr>
            <p:cNvSpPr txBox="1"/>
            <p:nvPr/>
          </p:nvSpPr>
          <p:spPr>
            <a:xfrm>
              <a:off x="8926226" y="1900990"/>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rPr>
                <a:t>推荐能力</a:t>
              </a:r>
            </a:p>
          </p:txBody>
        </p:sp>
        <p:sp>
          <p:nvSpPr>
            <p:cNvPr id="10" name="文本框 12">
              <a:extLst>
                <a:ext uri="{FF2B5EF4-FFF2-40B4-BE49-F238E27FC236}">
                  <a16:creationId xmlns:a16="http://schemas.microsoft.com/office/drawing/2014/main" id="{AECA0C97-03C9-4D61-90A1-12605816F8DE}"/>
                </a:ext>
              </a:extLst>
            </p:cNvPr>
            <p:cNvSpPr txBox="1"/>
            <p:nvPr/>
          </p:nvSpPr>
          <p:spPr>
            <a:xfrm>
              <a:off x="8170361" y="2367982"/>
              <a:ext cx="2742831" cy="939809"/>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0" dirty="0">
                  <a:solidFill>
                    <a:schemeClr val="bg1"/>
                  </a:solidFill>
                  <a:effectLst/>
                  <a:latin typeface="+mn-ea"/>
                </a:rPr>
                <a:t>客户不太了解需求的时候，没办法提供有利的推荐，导致效率不高</a:t>
              </a:r>
            </a:p>
          </p:txBody>
        </p:sp>
      </p:grpSp>
      <p:grpSp>
        <p:nvGrpSpPr>
          <p:cNvPr id="20" name="组合 19">
            <a:extLst>
              <a:ext uri="{FF2B5EF4-FFF2-40B4-BE49-F238E27FC236}">
                <a16:creationId xmlns:a16="http://schemas.microsoft.com/office/drawing/2014/main" id="{CA5C0DC7-E6A3-72EE-5F0B-F7A5BDF89EF9}"/>
              </a:ext>
            </a:extLst>
          </p:cNvPr>
          <p:cNvGrpSpPr/>
          <p:nvPr/>
        </p:nvGrpSpPr>
        <p:grpSpPr>
          <a:xfrm>
            <a:off x="1415745" y="2093054"/>
            <a:ext cx="2742831" cy="1406801"/>
            <a:chOff x="1393126" y="1900990"/>
            <a:chExt cx="2742831" cy="1406801"/>
          </a:xfrm>
        </p:grpSpPr>
        <p:sp>
          <p:nvSpPr>
            <p:cNvPr id="11" name="文本框 13">
              <a:extLst>
                <a:ext uri="{FF2B5EF4-FFF2-40B4-BE49-F238E27FC236}">
                  <a16:creationId xmlns:a16="http://schemas.microsoft.com/office/drawing/2014/main" id="{173BD03D-4527-4A10-9F6C-FC541A135078}"/>
                </a:ext>
              </a:extLst>
            </p:cNvPr>
            <p:cNvSpPr txBox="1"/>
            <p:nvPr/>
          </p:nvSpPr>
          <p:spPr>
            <a:xfrm>
              <a:off x="2148988" y="1900990"/>
              <a:ext cx="1231107"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rPr>
                <a:t>观察能力</a:t>
              </a:r>
            </a:p>
          </p:txBody>
        </p:sp>
        <p:sp>
          <p:nvSpPr>
            <p:cNvPr id="12" name="文本框 14">
              <a:extLst>
                <a:ext uri="{FF2B5EF4-FFF2-40B4-BE49-F238E27FC236}">
                  <a16:creationId xmlns:a16="http://schemas.microsoft.com/office/drawing/2014/main" id="{D7A6C3E3-B195-45C7-AF59-F23C353F5CC5}"/>
                </a:ext>
              </a:extLst>
            </p:cNvPr>
            <p:cNvSpPr txBox="1"/>
            <p:nvPr/>
          </p:nvSpPr>
          <p:spPr>
            <a:xfrm>
              <a:off x="1393126" y="2367982"/>
              <a:ext cx="2742831" cy="939809"/>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bg1"/>
                  </a:solidFill>
                  <a:latin typeface="+mn-ea"/>
                </a:rPr>
                <a:t>做事情不够细心，对细节的把控和谨慎程度不够，考虑问题不够全面。导致业绩无法突破</a:t>
              </a:r>
              <a:endParaRPr lang="zh-CN" altLang="en-US" sz="1600" b="0" dirty="0">
                <a:solidFill>
                  <a:schemeClr val="bg1"/>
                </a:solidFill>
                <a:effectLst/>
                <a:latin typeface="+mn-ea"/>
              </a:endParaRPr>
            </a:p>
          </p:txBody>
        </p:sp>
      </p:grpSp>
      <p:grpSp>
        <p:nvGrpSpPr>
          <p:cNvPr id="19" name="组合 18">
            <a:extLst>
              <a:ext uri="{FF2B5EF4-FFF2-40B4-BE49-F238E27FC236}">
                <a16:creationId xmlns:a16="http://schemas.microsoft.com/office/drawing/2014/main" id="{0E13F9D6-931E-3260-A88D-CD87051C4B35}"/>
              </a:ext>
            </a:extLst>
          </p:cNvPr>
          <p:cNvGrpSpPr/>
          <p:nvPr/>
        </p:nvGrpSpPr>
        <p:grpSpPr>
          <a:xfrm>
            <a:off x="4724585" y="4337138"/>
            <a:ext cx="2742831" cy="1392825"/>
            <a:chOff x="4701724" y="4190482"/>
            <a:chExt cx="2742831" cy="1392825"/>
          </a:xfrm>
        </p:grpSpPr>
        <p:sp>
          <p:nvSpPr>
            <p:cNvPr id="13" name="文本框 15">
              <a:extLst>
                <a:ext uri="{FF2B5EF4-FFF2-40B4-BE49-F238E27FC236}">
                  <a16:creationId xmlns:a16="http://schemas.microsoft.com/office/drawing/2014/main" id="{6B0A3161-7EE2-4964-8DFC-95FCDCB9A52B}"/>
                </a:ext>
              </a:extLst>
            </p:cNvPr>
            <p:cNvSpPr txBox="1"/>
            <p:nvPr/>
          </p:nvSpPr>
          <p:spPr>
            <a:xfrm>
              <a:off x="5457586" y="4190482"/>
              <a:ext cx="1231107"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rPr>
                <a:t>情绪控制</a:t>
              </a:r>
            </a:p>
          </p:txBody>
        </p:sp>
        <p:sp>
          <p:nvSpPr>
            <p:cNvPr id="14" name="文本框 16">
              <a:extLst>
                <a:ext uri="{FF2B5EF4-FFF2-40B4-BE49-F238E27FC236}">
                  <a16:creationId xmlns:a16="http://schemas.microsoft.com/office/drawing/2014/main" id="{8A7E5C52-CD8D-47A9-B2DD-D3A2C075AF52}"/>
                </a:ext>
              </a:extLst>
            </p:cNvPr>
            <p:cNvSpPr txBox="1"/>
            <p:nvPr/>
          </p:nvSpPr>
          <p:spPr>
            <a:xfrm>
              <a:off x="4701724" y="4643498"/>
              <a:ext cx="2742831" cy="939809"/>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bg1"/>
                  </a:solidFill>
                  <a:latin typeface="+mn-ea"/>
                </a:rPr>
                <a:t>生活上带来的不悦</a:t>
              </a:r>
              <a:r>
                <a:rPr lang="zh-CN" altLang="en-US" sz="1600" b="0" dirty="0">
                  <a:solidFill>
                    <a:schemeClr val="bg1"/>
                  </a:solidFill>
                  <a:effectLst/>
                  <a:latin typeface="+mn-ea"/>
                </a:rPr>
                <a:t>情绪带去工作中，做事情不上心，导致影响到了工作，从而效率低</a:t>
              </a:r>
            </a:p>
          </p:txBody>
        </p:sp>
      </p:grpSp>
      <p:pic>
        <p:nvPicPr>
          <p:cNvPr id="1028" name="Picture 4" descr="高楼大厦">
            <a:extLst>
              <a:ext uri="{FF2B5EF4-FFF2-40B4-BE49-F238E27FC236}">
                <a16:creationId xmlns:a16="http://schemas.microsoft.com/office/drawing/2014/main" id="{F6AB9DB1-85A7-AB65-A201-505D8EDF877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94977" y="3942744"/>
            <a:ext cx="3366918" cy="22580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高楼大夏">
            <a:extLst>
              <a:ext uri="{FF2B5EF4-FFF2-40B4-BE49-F238E27FC236}">
                <a16:creationId xmlns:a16="http://schemas.microsoft.com/office/drawing/2014/main" id="{08ECF05F-256F-6616-53DA-B8E56A66E57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461895" y="1713234"/>
            <a:ext cx="3366916" cy="224109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高楼大厦">
            <a:extLst>
              <a:ext uri="{FF2B5EF4-FFF2-40B4-BE49-F238E27FC236}">
                <a16:creationId xmlns:a16="http://schemas.microsoft.com/office/drawing/2014/main" id="{21CFB36B-C78F-1199-5D49-EBCB9A9950D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828810" y="3964273"/>
            <a:ext cx="3366917" cy="2229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302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F7940EF-DB16-4538-BC8E-4BF00B51D13D}"/>
              </a:ext>
            </a:extLst>
          </p:cNvPr>
          <p:cNvSpPr txBox="1"/>
          <p:nvPr/>
        </p:nvSpPr>
        <p:spPr>
          <a:xfrm>
            <a:off x="5095727" y="1826824"/>
            <a:ext cx="2000549" cy="1769715"/>
          </a:xfrm>
          <a:prstGeom prst="rect">
            <a:avLst/>
          </a:prstGeom>
          <a:noFill/>
        </p:spPr>
        <p:txBody>
          <a:bodyPr wrap="none" lIns="0" tIns="0" rIns="0" bIns="0" rtlCol="0" anchor="t">
            <a:noAutofit/>
          </a:bodyPr>
          <a:lstStyle/>
          <a:p>
            <a:pPr algn="ctr"/>
            <a:r>
              <a:rPr lang="en-US" altLang="zh-CN" sz="11500" dirty="0">
                <a:solidFill>
                  <a:schemeClr val="accent1"/>
                </a:solidFill>
                <a:latin typeface="+mj-ea"/>
                <a:ea typeface="+mj-ea"/>
              </a:rPr>
              <a:t>03</a:t>
            </a:r>
            <a:endParaRPr lang="zh-CN" altLang="en-US" sz="11500" dirty="0">
              <a:solidFill>
                <a:schemeClr val="accent1"/>
              </a:solidFill>
              <a:latin typeface="+mj-ea"/>
              <a:ea typeface="+mj-ea"/>
            </a:endParaRPr>
          </a:p>
        </p:txBody>
      </p:sp>
      <p:grpSp>
        <p:nvGrpSpPr>
          <p:cNvPr id="3" name="组合 2">
            <a:extLst>
              <a:ext uri="{FF2B5EF4-FFF2-40B4-BE49-F238E27FC236}">
                <a16:creationId xmlns:a16="http://schemas.microsoft.com/office/drawing/2014/main" id="{190C2F5B-33D3-4C10-BAE0-634F16D0A04B}"/>
              </a:ext>
            </a:extLst>
          </p:cNvPr>
          <p:cNvGrpSpPr/>
          <p:nvPr/>
        </p:nvGrpSpPr>
        <p:grpSpPr>
          <a:xfrm>
            <a:off x="4249342" y="4333629"/>
            <a:ext cx="3693319" cy="1384995"/>
            <a:chOff x="2008242" y="1971973"/>
            <a:chExt cx="3693319" cy="1384995"/>
          </a:xfrm>
        </p:grpSpPr>
        <p:sp>
          <p:nvSpPr>
            <p:cNvPr id="4" name="文本框 3">
              <a:extLst>
                <a:ext uri="{FF2B5EF4-FFF2-40B4-BE49-F238E27FC236}">
                  <a16:creationId xmlns:a16="http://schemas.microsoft.com/office/drawing/2014/main" id="{EC5D9463-B37B-4511-899E-F218ACB622D3}"/>
                </a:ext>
              </a:extLst>
            </p:cNvPr>
            <p:cNvSpPr txBox="1"/>
            <p:nvPr/>
          </p:nvSpPr>
          <p:spPr>
            <a:xfrm>
              <a:off x="2008242" y="1971973"/>
              <a:ext cx="3693319" cy="1107996"/>
            </a:xfrm>
            <a:prstGeom prst="rect">
              <a:avLst/>
            </a:prstGeom>
            <a:noFill/>
          </p:spPr>
          <p:txBody>
            <a:bodyPr wrap="none" lIns="0" tIns="0" rIns="0" bIns="0" rtlCol="0" anchor="t">
              <a:noAutofit/>
            </a:bodyPr>
            <a:lstStyle/>
            <a:p>
              <a:pPr algn="ctr"/>
              <a:r>
                <a:rPr kumimoji="1" lang="zh-CN" altLang="en-US" sz="7200" dirty="0">
                  <a:solidFill>
                    <a:schemeClr val="bg1"/>
                  </a:solidFill>
                  <a:latin typeface="+mj-ea"/>
                  <a:ea typeface="+mj-ea"/>
                </a:rPr>
                <a:t>工作改善</a:t>
              </a:r>
            </a:p>
          </p:txBody>
        </p:sp>
        <p:sp>
          <p:nvSpPr>
            <p:cNvPr id="5" name="文本框 4">
              <a:extLst>
                <a:ext uri="{FF2B5EF4-FFF2-40B4-BE49-F238E27FC236}">
                  <a16:creationId xmlns:a16="http://schemas.microsoft.com/office/drawing/2014/main" id="{8D00CA99-F82D-413F-BA57-63A6C20B471D}"/>
                </a:ext>
              </a:extLst>
            </p:cNvPr>
            <p:cNvSpPr txBox="1"/>
            <p:nvPr/>
          </p:nvSpPr>
          <p:spPr>
            <a:xfrm>
              <a:off x="2080630" y="3079969"/>
              <a:ext cx="3548538" cy="276999"/>
            </a:xfrm>
            <a:prstGeom prst="rect">
              <a:avLst/>
            </a:prstGeom>
            <a:noFill/>
          </p:spPr>
          <p:txBody>
            <a:bodyPr wrap="square" lIns="0" tIns="0" rIns="0" bIns="0" rtlCol="0" anchor="t">
              <a:noAutofit/>
            </a:bodyPr>
            <a:lstStyle/>
            <a:p>
              <a:pPr algn="dist"/>
              <a:r>
                <a:rPr kumimoji="1" lang="en-US" altLang="zh-CN" dirty="0">
                  <a:solidFill>
                    <a:schemeClr val="bg1"/>
                  </a:solidFill>
                </a:rPr>
                <a:t>Work improvement</a:t>
              </a:r>
            </a:p>
          </p:txBody>
        </p:sp>
      </p:grpSp>
    </p:spTree>
    <p:extLst>
      <p:ext uri="{BB962C8B-B14F-4D97-AF65-F5344CB8AC3E}">
        <p14:creationId xmlns:p14="http://schemas.microsoft.com/office/powerpoint/2010/main" val="4041904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查看图片">
            <a:extLst>
              <a:ext uri="{FF2B5EF4-FFF2-40B4-BE49-F238E27FC236}">
                <a16:creationId xmlns:a16="http://schemas.microsoft.com/office/drawing/2014/main" id="{4DCD3DA1-4D13-D49F-A134-8D8C42E1BEA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1100494"/>
            <a:ext cx="7283036" cy="5553386"/>
          </a:xfrm>
          <a:prstGeom prst="rect">
            <a:avLst/>
          </a:prstGeom>
          <a:noFill/>
          <a:extLst>
            <a:ext uri="{909E8E84-426E-40DD-AFC4-6F175D3DCCD1}">
              <a14:hiddenFill xmlns:a14="http://schemas.microsoft.com/office/drawing/2010/main">
                <a:solidFill>
                  <a:srgbClr val="FFFFFF"/>
                </a:solidFill>
              </a14:hiddenFill>
            </a:ext>
          </a:extLst>
        </p:spPr>
      </p:pic>
      <p:sp>
        <p:nvSpPr>
          <p:cNvPr id="51" name="矩形 50">
            <a:extLst>
              <a:ext uri="{FF2B5EF4-FFF2-40B4-BE49-F238E27FC236}">
                <a16:creationId xmlns:a16="http://schemas.microsoft.com/office/drawing/2014/main" id="{52EBF17A-8F59-4C8A-495E-F8C8345763B4}"/>
              </a:ext>
            </a:extLst>
          </p:cNvPr>
          <p:cNvSpPr/>
          <p:nvPr/>
        </p:nvSpPr>
        <p:spPr>
          <a:xfrm>
            <a:off x="4659993" y="1086744"/>
            <a:ext cx="7534634" cy="5567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a:extLst>
              <a:ext uri="{FF2B5EF4-FFF2-40B4-BE49-F238E27FC236}">
                <a16:creationId xmlns:a16="http://schemas.microsoft.com/office/drawing/2014/main" id="{806C6093-FA9E-4589-8477-44FA0E9D7D5C}"/>
              </a:ext>
            </a:extLst>
          </p:cNvPr>
          <p:cNvSpPr>
            <a:spLocks noGrp="1"/>
          </p:cNvSpPr>
          <p:nvPr>
            <p:ph type="title"/>
          </p:nvPr>
        </p:nvSpPr>
        <p:spPr/>
        <p:txBody>
          <a:bodyPr/>
          <a:lstStyle/>
          <a:p>
            <a:r>
              <a:rPr lang="zh-CN" altLang="en-US" dirty="0"/>
              <a:t>工作改善</a:t>
            </a:r>
          </a:p>
        </p:txBody>
      </p:sp>
      <p:grpSp>
        <p:nvGrpSpPr>
          <p:cNvPr id="14" name="组合 13">
            <a:extLst>
              <a:ext uri="{FF2B5EF4-FFF2-40B4-BE49-F238E27FC236}">
                <a16:creationId xmlns:a16="http://schemas.microsoft.com/office/drawing/2014/main" id="{D992F3B9-6706-9ED3-8887-6604267BACD7}"/>
              </a:ext>
            </a:extLst>
          </p:cNvPr>
          <p:cNvGrpSpPr/>
          <p:nvPr/>
        </p:nvGrpSpPr>
        <p:grpSpPr>
          <a:xfrm>
            <a:off x="5081821" y="1949824"/>
            <a:ext cx="6690321" cy="872098"/>
            <a:chOff x="5301654" y="1930280"/>
            <a:chExt cx="6690321" cy="872098"/>
          </a:xfrm>
        </p:grpSpPr>
        <p:grpSp>
          <p:nvGrpSpPr>
            <p:cNvPr id="6" name="组合 5">
              <a:extLst>
                <a:ext uri="{FF2B5EF4-FFF2-40B4-BE49-F238E27FC236}">
                  <a16:creationId xmlns:a16="http://schemas.microsoft.com/office/drawing/2014/main" id="{F724CB58-89AB-7B7C-B4A2-2BC64A7FD9B4}"/>
                </a:ext>
              </a:extLst>
            </p:cNvPr>
            <p:cNvGrpSpPr/>
            <p:nvPr/>
          </p:nvGrpSpPr>
          <p:grpSpPr>
            <a:xfrm>
              <a:off x="5301654" y="1930280"/>
              <a:ext cx="2251702" cy="463860"/>
              <a:chOff x="5301654" y="1988858"/>
              <a:chExt cx="2251702" cy="463860"/>
            </a:xfrm>
          </p:grpSpPr>
          <p:sp>
            <p:nvSpPr>
              <p:cNvPr id="16" name="矩形: 圆角 15">
                <a:extLst>
                  <a:ext uri="{FF2B5EF4-FFF2-40B4-BE49-F238E27FC236}">
                    <a16:creationId xmlns:a16="http://schemas.microsoft.com/office/drawing/2014/main" id="{8A326AB3-8DC6-4965-A861-5EAA40316CD3}"/>
                  </a:ext>
                </a:extLst>
              </p:cNvPr>
              <p:cNvSpPr/>
              <p:nvPr/>
            </p:nvSpPr>
            <p:spPr>
              <a:xfrm>
                <a:off x="5301654" y="1988858"/>
                <a:ext cx="2251702" cy="4638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文本框 22">
                <a:extLst>
                  <a:ext uri="{FF2B5EF4-FFF2-40B4-BE49-F238E27FC236}">
                    <a16:creationId xmlns:a16="http://schemas.microsoft.com/office/drawing/2014/main" id="{454F848B-69E3-4854-82F6-E5282259950B}"/>
                  </a:ext>
                </a:extLst>
              </p:cNvPr>
              <p:cNvSpPr txBox="1"/>
              <p:nvPr/>
            </p:nvSpPr>
            <p:spPr>
              <a:xfrm>
                <a:off x="5352140" y="2036122"/>
                <a:ext cx="2150729" cy="369332"/>
              </a:xfrm>
              <a:prstGeom prst="rect">
                <a:avLst/>
              </a:prstGeom>
              <a:noFill/>
            </p:spPr>
            <p:txBody>
              <a:bodyPr wrap="square" lIns="0" tIns="0" rIns="0" bIns="0" rtlCol="0">
                <a:noAutofit/>
              </a:bodyPr>
              <a:lstStyle/>
              <a:p>
                <a:pPr algn="ctr"/>
                <a:r>
                  <a:rPr lang="en-US" altLang="zh-CN" sz="2400" dirty="0">
                    <a:solidFill>
                      <a:schemeClr val="bg1"/>
                    </a:solidFill>
                    <a:latin typeface="+mj-ea"/>
                    <a:ea typeface="+mj-ea"/>
                  </a:rPr>
                  <a:t>01  </a:t>
                </a:r>
                <a:r>
                  <a:rPr lang="zh-CN" altLang="en-US" sz="2400" dirty="0">
                    <a:solidFill>
                      <a:schemeClr val="bg1"/>
                    </a:solidFill>
                    <a:latin typeface="+mj-ea"/>
                    <a:ea typeface="+mj-ea"/>
                  </a:rPr>
                  <a:t>质量改善</a:t>
                </a:r>
              </a:p>
            </p:txBody>
          </p:sp>
        </p:grpSp>
        <p:sp>
          <p:nvSpPr>
            <p:cNvPr id="27" name="文本框 26">
              <a:extLst>
                <a:ext uri="{FF2B5EF4-FFF2-40B4-BE49-F238E27FC236}">
                  <a16:creationId xmlns:a16="http://schemas.microsoft.com/office/drawing/2014/main" id="{C11F9975-E3BD-47AC-B325-64ECED127530}"/>
                </a:ext>
              </a:extLst>
            </p:cNvPr>
            <p:cNvSpPr txBox="1"/>
            <p:nvPr/>
          </p:nvSpPr>
          <p:spPr>
            <a:xfrm>
              <a:off x="7683433" y="1930280"/>
              <a:ext cx="4308542" cy="872098"/>
            </a:xfrm>
            <a:prstGeom prst="rect">
              <a:avLst/>
            </a:prstGeom>
            <a:noFill/>
          </p:spPr>
          <p:txBody>
            <a:bodyPr wrap="square" lIns="0" tIns="0" rIns="0" bIns="0">
              <a:noAutofit/>
            </a:bodyPr>
            <a:lstStyle/>
            <a:p>
              <a:pPr>
                <a:lnSpc>
                  <a:spcPct val="120000"/>
                </a:lnSpc>
                <a:defRPr/>
              </a:pPr>
              <a:r>
                <a:rPr lang="zh-CN" altLang="en-US" sz="1600" dirty="0">
                  <a:solidFill>
                    <a:schemeClr val="tx1">
                      <a:lumMod val="65000"/>
                      <a:lumOff val="35000"/>
                    </a:schemeClr>
                  </a:solidFill>
                  <a:latin typeface="+mn-ea"/>
                </a:rPr>
                <a:t>在销售工作开展之前，对产品的质量要有更严控的把关，并在销售宣传中，把质量的优势尽可能最大的凸显出来，争取更多信任和更大的购买力</a:t>
              </a:r>
            </a:p>
          </p:txBody>
        </p:sp>
      </p:grpSp>
      <p:grpSp>
        <p:nvGrpSpPr>
          <p:cNvPr id="13" name="组合 12">
            <a:extLst>
              <a:ext uri="{FF2B5EF4-FFF2-40B4-BE49-F238E27FC236}">
                <a16:creationId xmlns:a16="http://schemas.microsoft.com/office/drawing/2014/main" id="{6AB6130C-5B7F-72D5-CEAD-5F0EBA995685}"/>
              </a:ext>
            </a:extLst>
          </p:cNvPr>
          <p:cNvGrpSpPr/>
          <p:nvPr/>
        </p:nvGrpSpPr>
        <p:grpSpPr>
          <a:xfrm>
            <a:off x="5081821" y="3047182"/>
            <a:ext cx="6690978" cy="1259897"/>
            <a:chOff x="5301654" y="3027638"/>
            <a:chExt cx="6690978" cy="1259897"/>
          </a:xfrm>
        </p:grpSpPr>
        <p:sp>
          <p:nvSpPr>
            <p:cNvPr id="30" name="文本框 29">
              <a:extLst>
                <a:ext uri="{FF2B5EF4-FFF2-40B4-BE49-F238E27FC236}">
                  <a16:creationId xmlns:a16="http://schemas.microsoft.com/office/drawing/2014/main" id="{239695C4-2AD9-4FD4-AF29-9822ADE600C8}"/>
                </a:ext>
              </a:extLst>
            </p:cNvPr>
            <p:cNvSpPr txBox="1"/>
            <p:nvPr/>
          </p:nvSpPr>
          <p:spPr>
            <a:xfrm>
              <a:off x="7683432" y="3027638"/>
              <a:ext cx="4309200" cy="1259897"/>
            </a:xfrm>
            <a:prstGeom prst="rect">
              <a:avLst/>
            </a:prstGeom>
            <a:noFill/>
          </p:spPr>
          <p:txBody>
            <a:bodyPr wrap="square" lIns="0" tIns="0" rIns="0" bIns="0">
              <a:noAutofit/>
            </a:bodyPr>
            <a:lstStyle/>
            <a:p>
              <a:pPr>
                <a:lnSpc>
                  <a:spcPct val="130000"/>
                </a:lnSpc>
                <a:defRPr/>
              </a:pPr>
              <a:r>
                <a:rPr lang="zh-CN" altLang="en-US" sz="1600" dirty="0">
                  <a:solidFill>
                    <a:schemeClr val="tx1">
                      <a:lumMod val="65000"/>
                      <a:lumOff val="35000"/>
                    </a:schemeClr>
                  </a:solidFill>
                  <a:latin typeface="+mn-ea"/>
                </a:rPr>
                <a:t>根据市场环境的形势和对市场竞争的科学合理性分析，推出系列消费者拉动促销活动，使产品的销售既在预计范围内盈利，又可以消费商家对价格方面减少挑剔</a:t>
              </a:r>
            </a:p>
          </p:txBody>
        </p:sp>
        <p:grpSp>
          <p:nvGrpSpPr>
            <p:cNvPr id="38" name="组合 37">
              <a:extLst>
                <a:ext uri="{FF2B5EF4-FFF2-40B4-BE49-F238E27FC236}">
                  <a16:creationId xmlns:a16="http://schemas.microsoft.com/office/drawing/2014/main" id="{79D071F6-BE88-A837-8D1D-E74D8626DF19}"/>
                </a:ext>
              </a:extLst>
            </p:cNvPr>
            <p:cNvGrpSpPr/>
            <p:nvPr/>
          </p:nvGrpSpPr>
          <p:grpSpPr>
            <a:xfrm>
              <a:off x="5301654" y="3027638"/>
              <a:ext cx="2251702" cy="463860"/>
              <a:chOff x="5301654" y="1988858"/>
              <a:chExt cx="2251702" cy="463860"/>
            </a:xfrm>
          </p:grpSpPr>
          <p:sp>
            <p:nvSpPr>
              <p:cNvPr id="39" name="矩形: 圆角 38">
                <a:extLst>
                  <a:ext uri="{FF2B5EF4-FFF2-40B4-BE49-F238E27FC236}">
                    <a16:creationId xmlns:a16="http://schemas.microsoft.com/office/drawing/2014/main" id="{A216000D-CBBB-7890-48DE-E3E045AF9471}"/>
                  </a:ext>
                </a:extLst>
              </p:cNvPr>
              <p:cNvSpPr/>
              <p:nvPr/>
            </p:nvSpPr>
            <p:spPr>
              <a:xfrm>
                <a:off x="5301654" y="1988858"/>
                <a:ext cx="2251702" cy="4638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文本框 39">
                <a:extLst>
                  <a:ext uri="{FF2B5EF4-FFF2-40B4-BE49-F238E27FC236}">
                    <a16:creationId xmlns:a16="http://schemas.microsoft.com/office/drawing/2014/main" id="{2C39E2E0-49A8-925F-A86E-828325E9C4A9}"/>
                  </a:ext>
                </a:extLst>
              </p:cNvPr>
              <p:cNvSpPr txBox="1"/>
              <p:nvPr/>
            </p:nvSpPr>
            <p:spPr>
              <a:xfrm>
                <a:off x="5352140" y="2036122"/>
                <a:ext cx="2150729" cy="369332"/>
              </a:xfrm>
              <a:prstGeom prst="rect">
                <a:avLst/>
              </a:prstGeom>
              <a:noFill/>
            </p:spPr>
            <p:txBody>
              <a:bodyPr wrap="square" lIns="0" tIns="0" rIns="0" bIns="0" rtlCol="0">
                <a:noAutofit/>
              </a:bodyPr>
              <a:lstStyle/>
              <a:p>
                <a:pPr algn="ctr"/>
                <a:r>
                  <a:rPr lang="en-US" altLang="zh-CN" sz="2400" dirty="0">
                    <a:solidFill>
                      <a:schemeClr val="bg1"/>
                    </a:solidFill>
                    <a:latin typeface="+mj-ea"/>
                    <a:ea typeface="+mj-ea"/>
                  </a:rPr>
                  <a:t>02  </a:t>
                </a:r>
                <a:r>
                  <a:rPr lang="zh-CN" altLang="en-US" sz="2400" dirty="0">
                    <a:solidFill>
                      <a:schemeClr val="bg1"/>
                    </a:solidFill>
                    <a:latin typeface="+mj-ea"/>
                    <a:ea typeface="+mj-ea"/>
                  </a:rPr>
                  <a:t>价格改善</a:t>
                </a:r>
              </a:p>
            </p:txBody>
          </p:sp>
        </p:grpSp>
      </p:grpSp>
      <p:grpSp>
        <p:nvGrpSpPr>
          <p:cNvPr id="12" name="组合 11">
            <a:extLst>
              <a:ext uri="{FF2B5EF4-FFF2-40B4-BE49-F238E27FC236}">
                <a16:creationId xmlns:a16="http://schemas.microsoft.com/office/drawing/2014/main" id="{37AE6CDD-8A79-3F48-A9D9-72C6C5C2DA16}"/>
              </a:ext>
            </a:extLst>
          </p:cNvPr>
          <p:cNvGrpSpPr/>
          <p:nvPr/>
        </p:nvGrpSpPr>
        <p:grpSpPr>
          <a:xfrm>
            <a:off x="5081821" y="4530903"/>
            <a:ext cx="6690976" cy="1259897"/>
            <a:chOff x="5301654" y="4511359"/>
            <a:chExt cx="6690976" cy="1259897"/>
          </a:xfrm>
        </p:grpSpPr>
        <p:sp>
          <p:nvSpPr>
            <p:cNvPr id="31" name="文本框 30">
              <a:extLst>
                <a:ext uri="{FF2B5EF4-FFF2-40B4-BE49-F238E27FC236}">
                  <a16:creationId xmlns:a16="http://schemas.microsoft.com/office/drawing/2014/main" id="{21EBDEB8-95D4-4D9A-A344-79303A642551}"/>
                </a:ext>
              </a:extLst>
            </p:cNvPr>
            <p:cNvSpPr txBox="1"/>
            <p:nvPr/>
          </p:nvSpPr>
          <p:spPr>
            <a:xfrm>
              <a:off x="7683430" y="4511359"/>
              <a:ext cx="4309200" cy="1259897"/>
            </a:xfrm>
            <a:prstGeom prst="rect">
              <a:avLst/>
            </a:prstGeom>
            <a:noFill/>
          </p:spPr>
          <p:txBody>
            <a:bodyPr wrap="square" lIns="0" tIns="0" rIns="0" bIns="0">
              <a:noAutofit/>
            </a:bodyPr>
            <a:lstStyle/>
            <a:p>
              <a:pPr>
                <a:lnSpc>
                  <a:spcPct val="130000"/>
                </a:lnSpc>
                <a:defRPr/>
              </a:pPr>
              <a:r>
                <a:rPr lang="zh-CN" altLang="en-US" sz="1600" dirty="0">
                  <a:solidFill>
                    <a:schemeClr val="tx1">
                      <a:lumMod val="65000"/>
                      <a:lumOff val="35000"/>
                    </a:schemeClr>
                  </a:solidFill>
                  <a:latin typeface="+mn-ea"/>
                </a:rPr>
                <a:t>除了最原始的销售渠道之外，开通更多的销售渠道。比如某信朋友圈，某</a:t>
              </a:r>
              <a:r>
                <a:rPr lang="en-US" altLang="zh-CN" sz="1600" dirty="0">
                  <a:solidFill>
                    <a:schemeClr val="tx1">
                      <a:lumMod val="65000"/>
                      <a:lumOff val="35000"/>
                    </a:schemeClr>
                  </a:solidFill>
                  <a:latin typeface="+mn-ea"/>
                </a:rPr>
                <a:t>Q</a:t>
              </a:r>
              <a:r>
                <a:rPr lang="zh-CN" altLang="en-US" sz="1600" dirty="0">
                  <a:solidFill>
                    <a:schemeClr val="tx1">
                      <a:lumMod val="65000"/>
                      <a:lumOff val="35000"/>
                    </a:schemeClr>
                  </a:solidFill>
                  <a:latin typeface="+mn-ea"/>
                </a:rPr>
                <a:t>朋友圈，多参加或举办业内或相关行业的系列活动。让本品牌的产品有更广的拓展平台</a:t>
              </a:r>
            </a:p>
          </p:txBody>
        </p:sp>
        <p:grpSp>
          <p:nvGrpSpPr>
            <p:cNvPr id="41" name="组合 40">
              <a:extLst>
                <a:ext uri="{FF2B5EF4-FFF2-40B4-BE49-F238E27FC236}">
                  <a16:creationId xmlns:a16="http://schemas.microsoft.com/office/drawing/2014/main" id="{27C8774B-8E4F-87EF-A614-4E2614B047BC}"/>
                </a:ext>
              </a:extLst>
            </p:cNvPr>
            <p:cNvGrpSpPr/>
            <p:nvPr/>
          </p:nvGrpSpPr>
          <p:grpSpPr>
            <a:xfrm>
              <a:off x="5301654" y="4511359"/>
              <a:ext cx="2251702" cy="463860"/>
              <a:chOff x="5301654" y="1988858"/>
              <a:chExt cx="2251702" cy="463860"/>
            </a:xfrm>
          </p:grpSpPr>
          <p:sp>
            <p:nvSpPr>
              <p:cNvPr id="42" name="矩形: 圆角 41">
                <a:extLst>
                  <a:ext uri="{FF2B5EF4-FFF2-40B4-BE49-F238E27FC236}">
                    <a16:creationId xmlns:a16="http://schemas.microsoft.com/office/drawing/2014/main" id="{0265368B-93FD-86A4-7A1B-4276871D4838}"/>
                  </a:ext>
                </a:extLst>
              </p:cNvPr>
              <p:cNvSpPr/>
              <p:nvPr/>
            </p:nvSpPr>
            <p:spPr>
              <a:xfrm>
                <a:off x="5301654" y="1988858"/>
                <a:ext cx="2251702" cy="4638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文本框 42">
                <a:extLst>
                  <a:ext uri="{FF2B5EF4-FFF2-40B4-BE49-F238E27FC236}">
                    <a16:creationId xmlns:a16="http://schemas.microsoft.com/office/drawing/2014/main" id="{7373AFCC-041F-9B0B-0E3D-658C1AD9E06A}"/>
                  </a:ext>
                </a:extLst>
              </p:cNvPr>
              <p:cNvSpPr txBox="1"/>
              <p:nvPr/>
            </p:nvSpPr>
            <p:spPr>
              <a:xfrm>
                <a:off x="5352140" y="2036122"/>
                <a:ext cx="2150729" cy="369332"/>
              </a:xfrm>
              <a:prstGeom prst="rect">
                <a:avLst/>
              </a:prstGeom>
              <a:noFill/>
            </p:spPr>
            <p:txBody>
              <a:bodyPr wrap="square" lIns="0" tIns="0" rIns="0" bIns="0" rtlCol="0">
                <a:noAutofit/>
              </a:bodyPr>
              <a:lstStyle/>
              <a:p>
                <a:pPr algn="ctr"/>
                <a:r>
                  <a:rPr lang="en-US" altLang="zh-CN" sz="2400" dirty="0">
                    <a:solidFill>
                      <a:schemeClr val="bg1"/>
                    </a:solidFill>
                    <a:latin typeface="+mj-ea"/>
                    <a:ea typeface="+mj-ea"/>
                  </a:rPr>
                  <a:t>03  </a:t>
                </a:r>
                <a:r>
                  <a:rPr lang="zh-CN" altLang="en-US" sz="2400" dirty="0">
                    <a:solidFill>
                      <a:schemeClr val="bg1"/>
                    </a:solidFill>
                    <a:latin typeface="+mj-ea"/>
                    <a:ea typeface="+mj-ea"/>
                  </a:rPr>
                  <a:t>开通渠道</a:t>
                </a:r>
              </a:p>
            </p:txBody>
          </p:sp>
        </p:grpSp>
      </p:grpSp>
    </p:spTree>
    <p:extLst>
      <p:ext uri="{BB962C8B-B14F-4D97-AF65-F5344CB8AC3E}">
        <p14:creationId xmlns:p14="http://schemas.microsoft.com/office/powerpoint/2010/main" val="2798336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grpSp>
        <p:nvGrpSpPr>
          <p:cNvPr id="98" name="组合 97">
            <a:extLst>
              <a:ext uri="{FF2B5EF4-FFF2-40B4-BE49-F238E27FC236}">
                <a16:creationId xmlns:a16="http://schemas.microsoft.com/office/drawing/2014/main" id="{A941DBFB-3018-B53A-AFD7-0DE57C4355D9}"/>
              </a:ext>
            </a:extLst>
          </p:cNvPr>
          <p:cNvGrpSpPr/>
          <p:nvPr/>
        </p:nvGrpSpPr>
        <p:grpSpPr>
          <a:xfrm>
            <a:off x="781639" y="2111829"/>
            <a:ext cx="2388038" cy="3611332"/>
            <a:chOff x="781639" y="2111829"/>
            <a:chExt cx="2388038" cy="3611332"/>
          </a:xfrm>
        </p:grpSpPr>
        <p:grpSp>
          <p:nvGrpSpPr>
            <p:cNvPr id="31" name="组合 30">
              <a:extLst>
                <a:ext uri="{FF2B5EF4-FFF2-40B4-BE49-F238E27FC236}">
                  <a16:creationId xmlns:a16="http://schemas.microsoft.com/office/drawing/2014/main" id="{110754CF-9FF2-0FEC-EC64-98CE1D7AFECC}"/>
                </a:ext>
              </a:extLst>
            </p:cNvPr>
            <p:cNvGrpSpPr/>
            <p:nvPr/>
          </p:nvGrpSpPr>
          <p:grpSpPr>
            <a:xfrm>
              <a:off x="825470" y="2111829"/>
              <a:ext cx="2300376" cy="3611332"/>
              <a:chOff x="1018576" y="2249792"/>
              <a:chExt cx="2124614" cy="3335406"/>
            </a:xfrm>
          </p:grpSpPr>
          <p:sp>
            <p:nvSpPr>
              <p:cNvPr id="3" name="任意多边形: 形状 2">
                <a:extLst>
                  <a:ext uri="{FF2B5EF4-FFF2-40B4-BE49-F238E27FC236}">
                    <a16:creationId xmlns:a16="http://schemas.microsoft.com/office/drawing/2014/main" id="{F89555CC-F80E-40BB-BCF5-CA48A740E19B}"/>
                  </a:ext>
                </a:extLst>
              </p:cNvPr>
              <p:cNvSpPr/>
              <p:nvPr/>
            </p:nvSpPr>
            <p:spPr>
              <a:xfrm>
                <a:off x="1018576" y="2249792"/>
                <a:ext cx="2124614" cy="2091577"/>
              </a:xfrm>
              <a:custGeom>
                <a:avLst/>
                <a:gdLst>
                  <a:gd name="connsiteX0" fmla="*/ 182547 w 2124614"/>
                  <a:gd name="connsiteY0" fmla="*/ 0 h 2091577"/>
                  <a:gd name="connsiteX1" fmla="*/ 1942067 w 2124614"/>
                  <a:gd name="connsiteY1" fmla="*/ 0 h 2091577"/>
                  <a:gd name="connsiteX2" fmla="*/ 2124614 w 2124614"/>
                  <a:gd name="connsiteY2" fmla="*/ 182547 h 2091577"/>
                  <a:gd name="connsiteX3" fmla="*/ 2124614 w 2124614"/>
                  <a:gd name="connsiteY3" fmla="*/ 2091577 h 2091577"/>
                  <a:gd name="connsiteX4" fmla="*/ 0 w 2124614"/>
                  <a:gd name="connsiteY4" fmla="*/ 2091577 h 2091577"/>
                  <a:gd name="connsiteX5" fmla="*/ 0 w 2124614"/>
                  <a:gd name="connsiteY5" fmla="*/ 182547 h 2091577"/>
                  <a:gd name="connsiteX6" fmla="*/ 182547 w 2124614"/>
                  <a:gd name="connsiteY6" fmla="*/ 0 h 2091577"/>
                  <a:gd name="connsiteX0" fmla="*/ 182547 w 2124614"/>
                  <a:gd name="connsiteY0" fmla="*/ 0 h 2497468"/>
                  <a:gd name="connsiteX1" fmla="*/ 1942067 w 2124614"/>
                  <a:gd name="connsiteY1" fmla="*/ 0 h 2497468"/>
                  <a:gd name="connsiteX2" fmla="*/ 2124614 w 2124614"/>
                  <a:gd name="connsiteY2" fmla="*/ 182547 h 2497468"/>
                  <a:gd name="connsiteX3" fmla="*/ 2124614 w 2124614"/>
                  <a:gd name="connsiteY3" fmla="*/ 2091577 h 2497468"/>
                  <a:gd name="connsiteX4" fmla="*/ 1003289 w 2124614"/>
                  <a:gd name="connsiteY4" fmla="*/ 2497468 h 2497468"/>
                  <a:gd name="connsiteX5" fmla="*/ 0 w 2124614"/>
                  <a:gd name="connsiteY5" fmla="*/ 2091577 h 2497468"/>
                  <a:gd name="connsiteX6" fmla="*/ 0 w 2124614"/>
                  <a:gd name="connsiteY6" fmla="*/ 182547 h 2497468"/>
                  <a:gd name="connsiteX7" fmla="*/ 182547 w 2124614"/>
                  <a:gd name="connsiteY7" fmla="*/ 0 h 2497468"/>
                  <a:gd name="connsiteX0" fmla="*/ 1003289 w 2124614"/>
                  <a:gd name="connsiteY0" fmla="*/ 2497468 h 2588908"/>
                  <a:gd name="connsiteX1" fmla="*/ 0 w 2124614"/>
                  <a:gd name="connsiteY1" fmla="*/ 2091577 h 2588908"/>
                  <a:gd name="connsiteX2" fmla="*/ 0 w 2124614"/>
                  <a:gd name="connsiteY2" fmla="*/ 182547 h 2588908"/>
                  <a:gd name="connsiteX3" fmla="*/ 182547 w 2124614"/>
                  <a:gd name="connsiteY3" fmla="*/ 0 h 2588908"/>
                  <a:gd name="connsiteX4" fmla="*/ 1942067 w 2124614"/>
                  <a:gd name="connsiteY4" fmla="*/ 0 h 2588908"/>
                  <a:gd name="connsiteX5" fmla="*/ 2124614 w 2124614"/>
                  <a:gd name="connsiteY5" fmla="*/ 182547 h 2588908"/>
                  <a:gd name="connsiteX6" fmla="*/ 2124614 w 2124614"/>
                  <a:gd name="connsiteY6" fmla="*/ 2091577 h 2588908"/>
                  <a:gd name="connsiteX7" fmla="*/ 1094729 w 2124614"/>
                  <a:gd name="connsiteY7" fmla="*/ 2588908 h 2588908"/>
                  <a:gd name="connsiteX0" fmla="*/ 1003289 w 2124614"/>
                  <a:gd name="connsiteY0" fmla="*/ 2497468 h 2497468"/>
                  <a:gd name="connsiteX1" fmla="*/ 0 w 2124614"/>
                  <a:gd name="connsiteY1" fmla="*/ 2091577 h 2497468"/>
                  <a:gd name="connsiteX2" fmla="*/ 0 w 2124614"/>
                  <a:gd name="connsiteY2" fmla="*/ 182547 h 2497468"/>
                  <a:gd name="connsiteX3" fmla="*/ 182547 w 2124614"/>
                  <a:gd name="connsiteY3" fmla="*/ 0 h 2497468"/>
                  <a:gd name="connsiteX4" fmla="*/ 1942067 w 2124614"/>
                  <a:gd name="connsiteY4" fmla="*/ 0 h 2497468"/>
                  <a:gd name="connsiteX5" fmla="*/ 2124614 w 2124614"/>
                  <a:gd name="connsiteY5" fmla="*/ 182547 h 2497468"/>
                  <a:gd name="connsiteX6" fmla="*/ 2124614 w 2124614"/>
                  <a:gd name="connsiteY6" fmla="*/ 2091577 h 2497468"/>
                  <a:gd name="connsiteX0" fmla="*/ 0 w 2124614"/>
                  <a:gd name="connsiteY0" fmla="*/ 2091577 h 2091577"/>
                  <a:gd name="connsiteX1" fmla="*/ 0 w 2124614"/>
                  <a:gd name="connsiteY1" fmla="*/ 182547 h 2091577"/>
                  <a:gd name="connsiteX2" fmla="*/ 182547 w 2124614"/>
                  <a:gd name="connsiteY2" fmla="*/ 0 h 2091577"/>
                  <a:gd name="connsiteX3" fmla="*/ 1942067 w 2124614"/>
                  <a:gd name="connsiteY3" fmla="*/ 0 h 2091577"/>
                  <a:gd name="connsiteX4" fmla="*/ 2124614 w 2124614"/>
                  <a:gd name="connsiteY4" fmla="*/ 182547 h 2091577"/>
                  <a:gd name="connsiteX5" fmla="*/ 2124614 w 2124614"/>
                  <a:gd name="connsiteY5" fmla="*/ 2091577 h 209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4614" h="2091577">
                    <a:moveTo>
                      <a:pt x="0" y="2091577"/>
                    </a:moveTo>
                    <a:lnTo>
                      <a:pt x="0" y="182547"/>
                    </a:lnTo>
                    <a:cubicBezTo>
                      <a:pt x="0" y="81729"/>
                      <a:pt x="81729" y="0"/>
                      <a:pt x="182547" y="0"/>
                    </a:cubicBezTo>
                    <a:lnTo>
                      <a:pt x="1942067" y="0"/>
                    </a:lnTo>
                    <a:cubicBezTo>
                      <a:pt x="2042885" y="0"/>
                      <a:pt x="2124614" y="81729"/>
                      <a:pt x="2124614" y="182547"/>
                    </a:cubicBezTo>
                    <a:lnTo>
                      <a:pt x="2124614" y="2091577"/>
                    </a:lnTo>
                  </a:path>
                </a:pathLst>
              </a:custGeom>
              <a:noFill/>
              <a:ln w="76200" cap="rnd">
                <a:solidFill>
                  <a:schemeClr val="accent1"/>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sp>
            <p:nvSpPr>
              <p:cNvPr id="7" name="图形 12">
                <a:extLst>
                  <a:ext uri="{FF2B5EF4-FFF2-40B4-BE49-F238E27FC236}">
                    <a16:creationId xmlns:a16="http://schemas.microsoft.com/office/drawing/2014/main" id="{78327493-E19B-4AA9-A128-1ECC29BDFABC}"/>
                  </a:ext>
                </a:extLst>
              </p:cNvPr>
              <p:cNvSpPr/>
              <p:nvPr/>
            </p:nvSpPr>
            <p:spPr>
              <a:xfrm>
                <a:off x="1023087" y="4403591"/>
                <a:ext cx="2120103" cy="1181607"/>
              </a:xfrm>
              <a:custGeom>
                <a:avLst/>
                <a:gdLst>
                  <a:gd name="connsiteX0" fmla="*/ 0 w 2120103"/>
                  <a:gd name="connsiteY0" fmla="*/ 0 h 819082"/>
                  <a:gd name="connsiteX1" fmla="*/ 0 w 2120103"/>
                  <a:gd name="connsiteY1" fmla="*/ 401680 h 819082"/>
                  <a:gd name="connsiteX2" fmla="*/ 191479 w 2120103"/>
                  <a:gd name="connsiteY2" fmla="*/ 623591 h 819082"/>
                  <a:gd name="connsiteX3" fmla="*/ 902541 w 2120103"/>
                  <a:gd name="connsiteY3" fmla="*/ 623591 h 819082"/>
                  <a:gd name="connsiteX4" fmla="*/ 1060052 w 2120103"/>
                  <a:gd name="connsiteY4" fmla="*/ 819083 h 819082"/>
                  <a:gd name="connsiteX5" fmla="*/ 1197936 w 2120103"/>
                  <a:gd name="connsiteY5" fmla="*/ 623591 h 819082"/>
                  <a:gd name="connsiteX6" fmla="*/ 1928625 w 2120103"/>
                  <a:gd name="connsiteY6" fmla="*/ 623591 h 819082"/>
                  <a:gd name="connsiteX7" fmla="*/ 2120104 w 2120103"/>
                  <a:gd name="connsiteY7" fmla="*/ 401680 h 819082"/>
                  <a:gd name="connsiteX8" fmla="*/ 2120104 w 2120103"/>
                  <a:gd name="connsiteY8" fmla="*/ 0 h 81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0103" h="819082">
                    <a:moveTo>
                      <a:pt x="0" y="0"/>
                    </a:moveTo>
                    <a:lnTo>
                      <a:pt x="0" y="401680"/>
                    </a:lnTo>
                    <a:cubicBezTo>
                      <a:pt x="0" y="401680"/>
                      <a:pt x="-503" y="623591"/>
                      <a:pt x="191479" y="623591"/>
                    </a:cubicBezTo>
                    <a:cubicBezTo>
                      <a:pt x="268095" y="623591"/>
                      <a:pt x="603120" y="623591"/>
                      <a:pt x="902541" y="623591"/>
                    </a:cubicBezTo>
                    <a:cubicBezTo>
                      <a:pt x="908957" y="623591"/>
                      <a:pt x="1060052" y="819083"/>
                      <a:pt x="1060052" y="819083"/>
                    </a:cubicBezTo>
                    <a:lnTo>
                      <a:pt x="1197936" y="623591"/>
                    </a:lnTo>
                    <a:cubicBezTo>
                      <a:pt x="1551077" y="623591"/>
                      <a:pt x="1928625" y="623591"/>
                      <a:pt x="1928625" y="623591"/>
                    </a:cubicBezTo>
                    <a:cubicBezTo>
                      <a:pt x="1928625" y="623591"/>
                      <a:pt x="2120104" y="584801"/>
                      <a:pt x="2120104" y="401680"/>
                    </a:cubicBezTo>
                    <a:cubicBezTo>
                      <a:pt x="2120104" y="218560"/>
                      <a:pt x="2120104" y="0"/>
                      <a:pt x="2120104" y="0"/>
                    </a:cubicBezTo>
                  </a:path>
                </a:pathLst>
              </a:custGeom>
              <a:noFill/>
              <a:ln w="44450" cap="rnd">
                <a:solidFill>
                  <a:schemeClr val="bg1">
                    <a:lumMod val="50000"/>
                  </a:schemeClr>
                </a:solidFill>
                <a:prstDash val="solid"/>
                <a:round/>
              </a:ln>
            </p:spPr>
            <p:txBody>
              <a:bodyPr rtlCol="0" anchor="ctr">
                <a:noAutofit/>
              </a:bodyPr>
              <a:lstStyle/>
              <a:p>
                <a:endParaRPr lang="zh-CN" altLang="en-US"/>
              </a:p>
            </p:txBody>
          </p:sp>
        </p:grpSp>
        <p:sp>
          <p:nvSpPr>
            <p:cNvPr id="8" name="椭圆 7">
              <a:extLst>
                <a:ext uri="{FF2B5EF4-FFF2-40B4-BE49-F238E27FC236}">
                  <a16:creationId xmlns:a16="http://schemas.microsoft.com/office/drawing/2014/main" id="{92D8D9B2-B101-4877-BECD-B9A958736617}"/>
                </a:ext>
              </a:extLst>
            </p:cNvPr>
            <p:cNvSpPr/>
            <p:nvPr/>
          </p:nvSpPr>
          <p:spPr>
            <a:xfrm>
              <a:off x="3082015"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8">
              <a:extLst>
                <a:ext uri="{FF2B5EF4-FFF2-40B4-BE49-F238E27FC236}">
                  <a16:creationId xmlns:a16="http://schemas.microsoft.com/office/drawing/2014/main" id="{5FE412C3-6E9F-46D1-9562-5569F2CAA7ED}"/>
                </a:ext>
              </a:extLst>
            </p:cNvPr>
            <p:cNvSpPr/>
            <p:nvPr/>
          </p:nvSpPr>
          <p:spPr>
            <a:xfrm>
              <a:off x="781639"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90" name="组合 89">
              <a:extLst>
                <a:ext uri="{FF2B5EF4-FFF2-40B4-BE49-F238E27FC236}">
                  <a16:creationId xmlns:a16="http://schemas.microsoft.com/office/drawing/2014/main" id="{97B3B694-B938-E162-5253-AAED9C21137E}"/>
                </a:ext>
              </a:extLst>
            </p:cNvPr>
            <p:cNvGrpSpPr/>
            <p:nvPr/>
          </p:nvGrpSpPr>
          <p:grpSpPr>
            <a:xfrm>
              <a:off x="1057999" y="2215333"/>
              <a:ext cx="1835319" cy="2714892"/>
              <a:chOff x="1163224" y="2215333"/>
              <a:chExt cx="1835319" cy="2714892"/>
            </a:xfrm>
          </p:grpSpPr>
          <p:sp>
            <p:nvSpPr>
              <p:cNvPr id="19" name="图形 23">
                <a:extLst>
                  <a:ext uri="{FF2B5EF4-FFF2-40B4-BE49-F238E27FC236}">
                    <a16:creationId xmlns:a16="http://schemas.microsoft.com/office/drawing/2014/main" id="{C4874928-1FB1-4CCE-AD6E-4F396FD669AC}"/>
                  </a:ext>
                </a:extLst>
              </p:cNvPr>
              <p:cNvSpPr/>
              <p:nvPr/>
            </p:nvSpPr>
            <p:spPr>
              <a:xfrm>
                <a:off x="1870434" y="2215333"/>
                <a:ext cx="420899" cy="420899"/>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accent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3" name="文本框 38">
                <a:extLst>
                  <a:ext uri="{FF2B5EF4-FFF2-40B4-BE49-F238E27FC236}">
                    <a16:creationId xmlns:a16="http://schemas.microsoft.com/office/drawing/2014/main" id="{C30A7204-AF2E-4F47-9148-5659A23020E4}"/>
                  </a:ext>
                </a:extLst>
              </p:cNvPr>
              <p:cNvSpPr txBox="1"/>
              <p:nvPr/>
            </p:nvSpPr>
            <p:spPr>
              <a:xfrm>
                <a:off x="1313658" y="2749199"/>
                <a:ext cx="1534450"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学习方面</a:t>
                </a:r>
              </a:p>
            </p:txBody>
          </p:sp>
          <p:sp>
            <p:nvSpPr>
              <p:cNvPr id="27" name="文本框 42">
                <a:extLst>
                  <a:ext uri="{FF2B5EF4-FFF2-40B4-BE49-F238E27FC236}">
                    <a16:creationId xmlns:a16="http://schemas.microsoft.com/office/drawing/2014/main" id="{C0765D06-EA72-4029-8D75-E3443198DB7B}"/>
                  </a:ext>
                </a:extLst>
              </p:cNvPr>
              <p:cNvSpPr txBox="1"/>
              <p:nvPr/>
            </p:nvSpPr>
            <p:spPr>
              <a:xfrm>
                <a:off x="1163224" y="3171730"/>
                <a:ext cx="1835319" cy="175849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50000"/>
                        <a:lumOff val="50000"/>
                      </a:schemeClr>
                    </a:solidFill>
                  </a:rPr>
                  <a:t>拓宽自己的理论知识面，在日常工作中，遇到问题多查阅书籍，熟悉相关知识，从而提高自己解决实际问题的能力</a:t>
                </a:r>
              </a:p>
            </p:txBody>
          </p:sp>
        </p:grpSp>
      </p:grpSp>
      <p:grpSp>
        <p:nvGrpSpPr>
          <p:cNvPr id="99" name="组合 98">
            <a:extLst>
              <a:ext uri="{FF2B5EF4-FFF2-40B4-BE49-F238E27FC236}">
                <a16:creationId xmlns:a16="http://schemas.microsoft.com/office/drawing/2014/main" id="{821D3498-915D-5AEE-D146-C1BC8A16C65D}"/>
              </a:ext>
            </a:extLst>
          </p:cNvPr>
          <p:cNvGrpSpPr/>
          <p:nvPr/>
        </p:nvGrpSpPr>
        <p:grpSpPr>
          <a:xfrm>
            <a:off x="3528534" y="2111829"/>
            <a:ext cx="2388038" cy="3611332"/>
            <a:chOff x="3646739" y="2111829"/>
            <a:chExt cx="2388038" cy="3611332"/>
          </a:xfrm>
        </p:grpSpPr>
        <p:grpSp>
          <p:nvGrpSpPr>
            <p:cNvPr id="56" name="组合 55">
              <a:extLst>
                <a:ext uri="{FF2B5EF4-FFF2-40B4-BE49-F238E27FC236}">
                  <a16:creationId xmlns:a16="http://schemas.microsoft.com/office/drawing/2014/main" id="{E5901242-4D1C-7970-FA8E-71B2171F403E}"/>
                </a:ext>
              </a:extLst>
            </p:cNvPr>
            <p:cNvGrpSpPr/>
            <p:nvPr/>
          </p:nvGrpSpPr>
          <p:grpSpPr>
            <a:xfrm>
              <a:off x="3646739" y="2111829"/>
              <a:ext cx="2388038" cy="3611332"/>
              <a:chOff x="886864" y="2111829"/>
              <a:chExt cx="2388038" cy="3611332"/>
            </a:xfrm>
          </p:grpSpPr>
          <p:grpSp>
            <p:nvGrpSpPr>
              <p:cNvPr id="61" name="组合 60">
                <a:extLst>
                  <a:ext uri="{FF2B5EF4-FFF2-40B4-BE49-F238E27FC236}">
                    <a16:creationId xmlns:a16="http://schemas.microsoft.com/office/drawing/2014/main" id="{6E08CE44-A699-78FE-A7EC-7212191DD240}"/>
                  </a:ext>
                </a:extLst>
              </p:cNvPr>
              <p:cNvGrpSpPr/>
              <p:nvPr/>
            </p:nvGrpSpPr>
            <p:grpSpPr>
              <a:xfrm>
                <a:off x="930695" y="2111829"/>
                <a:ext cx="2300376" cy="3611332"/>
                <a:chOff x="1018576" y="2249792"/>
                <a:chExt cx="2124614" cy="3335406"/>
              </a:xfrm>
            </p:grpSpPr>
            <p:sp>
              <p:nvSpPr>
                <p:cNvPr id="64" name="任意多边形: 形状 63">
                  <a:extLst>
                    <a:ext uri="{FF2B5EF4-FFF2-40B4-BE49-F238E27FC236}">
                      <a16:creationId xmlns:a16="http://schemas.microsoft.com/office/drawing/2014/main" id="{FBF2366C-0338-227C-1F1F-A2043E85C3EC}"/>
                    </a:ext>
                  </a:extLst>
                </p:cNvPr>
                <p:cNvSpPr/>
                <p:nvPr/>
              </p:nvSpPr>
              <p:spPr>
                <a:xfrm>
                  <a:off x="1018576" y="2249792"/>
                  <a:ext cx="2124614" cy="2091577"/>
                </a:xfrm>
                <a:custGeom>
                  <a:avLst/>
                  <a:gdLst>
                    <a:gd name="connsiteX0" fmla="*/ 182547 w 2124614"/>
                    <a:gd name="connsiteY0" fmla="*/ 0 h 2091577"/>
                    <a:gd name="connsiteX1" fmla="*/ 1942067 w 2124614"/>
                    <a:gd name="connsiteY1" fmla="*/ 0 h 2091577"/>
                    <a:gd name="connsiteX2" fmla="*/ 2124614 w 2124614"/>
                    <a:gd name="connsiteY2" fmla="*/ 182547 h 2091577"/>
                    <a:gd name="connsiteX3" fmla="*/ 2124614 w 2124614"/>
                    <a:gd name="connsiteY3" fmla="*/ 2091577 h 2091577"/>
                    <a:gd name="connsiteX4" fmla="*/ 0 w 2124614"/>
                    <a:gd name="connsiteY4" fmla="*/ 2091577 h 2091577"/>
                    <a:gd name="connsiteX5" fmla="*/ 0 w 2124614"/>
                    <a:gd name="connsiteY5" fmla="*/ 182547 h 2091577"/>
                    <a:gd name="connsiteX6" fmla="*/ 182547 w 2124614"/>
                    <a:gd name="connsiteY6" fmla="*/ 0 h 2091577"/>
                    <a:gd name="connsiteX0" fmla="*/ 182547 w 2124614"/>
                    <a:gd name="connsiteY0" fmla="*/ 0 h 2497468"/>
                    <a:gd name="connsiteX1" fmla="*/ 1942067 w 2124614"/>
                    <a:gd name="connsiteY1" fmla="*/ 0 h 2497468"/>
                    <a:gd name="connsiteX2" fmla="*/ 2124614 w 2124614"/>
                    <a:gd name="connsiteY2" fmla="*/ 182547 h 2497468"/>
                    <a:gd name="connsiteX3" fmla="*/ 2124614 w 2124614"/>
                    <a:gd name="connsiteY3" fmla="*/ 2091577 h 2497468"/>
                    <a:gd name="connsiteX4" fmla="*/ 1003289 w 2124614"/>
                    <a:gd name="connsiteY4" fmla="*/ 2497468 h 2497468"/>
                    <a:gd name="connsiteX5" fmla="*/ 0 w 2124614"/>
                    <a:gd name="connsiteY5" fmla="*/ 2091577 h 2497468"/>
                    <a:gd name="connsiteX6" fmla="*/ 0 w 2124614"/>
                    <a:gd name="connsiteY6" fmla="*/ 182547 h 2497468"/>
                    <a:gd name="connsiteX7" fmla="*/ 182547 w 2124614"/>
                    <a:gd name="connsiteY7" fmla="*/ 0 h 2497468"/>
                    <a:gd name="connsiteX0" fmla="*/ 1003289 w 2124614"/>
                    <a:gd name="connsiteY0" fmla="*/ 2497468 h 2588908"/>
                    <a:gd name="connsiteX1" fmla="*/ 0 w 2124614"/>
                    <a:gd name="connsiteY1" fmla="*/ 2091577 h 2588908"/>
                    <a:gd name="connsiteX2" fmla="*/ 0 w 2124614"/>
                    <a:gd name="connsiteY2" fmla="*/ 182547 h 2588908"/>
                    <a:gd name="connsiteX3" fmla="*/ 182547 w 2124614"/>
                    <a:gd name="connsiteY3" fmla="*/ 0 h 2588908"/>
                    <a:gd name="connsiteX4" fmla="*/ 1942067 w 2124614"/>
                    <a:gd name="connsiteY4" fmla="*/ 0 h 2588908"/>
                    <a:gd name="connsiteX5" fmla="*/ 2124614 w 2124614"/>
                    <a:gd name="connsiteY5" fmla="*/ 182547 h 2588908"/>
                    <a:gd name="connsiteX6" fmla="*/ 2124614 w 2124614"/>
                    <a:gd name="connsiteY6" fmla="*/ 2091577 h 2588908"/>
                    <a:gd name="connsiteX7" fmla="*/ 1094729 w 2124614"/>
                    <a:gd name="connsiteY7" fmla="*/ 2588908 h 2588908"/>
                    <a:gd name="connsiteX0" fmla="*/ 1003289 w 2124614"/>
                    <a:gd name="connsiteY0" fmla="*/ 2497468 h 2497468"/>
                    <a:gd name="connsiteX1" fmla="*/ 0 w 2124614"/>
                    <a:gd name="connsiteY1" fmla="*/ 2091577 h 2497468"/>
                    <a:gd name="connsiteX2" fmla="*/ 0 w 2124614"/>
                    <a:gd name="connsiteY2" fmla="*/ 182547 h 2497468"/>
                    <a:gd name="connsiteX3" fmla="*/ 182547 w 2124614"/>
                    <a:gd name="connsiteY3" fmla="*/ 0 h 2497468"/>
                    <a:gd name="connsiteX4" fmla="*/ 1942067 w 2124614"/>
                    <a:gd name="connsiteY4" fmla="*/ 0 h 2497468"/>
                    <a:gd name="connsiteX5" fmla="*/ 2124614 w 2124614"/>
                    <a:gd name="connsiteY5" fmla="*/ 182547 h 2497468"/>
                    <a:gd name="connsiteX6" fmla="*/ 2124614 w 2124614"/>
                    <a:gd name="connsiteY6" fmla="*/ 2091577 h 2497468"/>
                    <a:gd name="connsiteX0" fmla="*/ 0 w 2124614"/>
                    <a:gd name="connsiteY0" fmla="*/ 2091577 h 2091577"/>
                    <a:gd name="connsiteX1" fmla="*/ 0 w 2124614"/>
                    <a:gd name="connsiteY1" fmla="*/ 182547 h 2091577"/>
                    <a:gd name="connsiteX2" fmla="*/ 182547 w 2124614"/>
                    <a:gd name="connsiteY2" fmla="*/ 0 h 2091577"/>
                    <a:gd name="connsiteX3" fmla="*/ 1942067 w 2124614"/>
                    <a:gd name="connsiteY3" fmla="*/ 0 h 2091577"/>
                    <a:gd name="connsiteX4" fmla="*/ 2124614 w 2124614"/>
                    <a:gd name="connsiteY4" fmla="*/ 182547 h 2091577"/>
                    <a:gd name="connsiteX5" fmla="*/ 2124614 w 2124614"/>
                    <a:gd name="connsiteY5" fmla="*/ 2091577 h 209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4614" h="2091577">
                      <a:moveTo>
                        <a:pt x="0" y="2091577"/>
                      </a:moveTo>
                      <a:lnTo>
                        <a:pt x="0" y="182547"/>
                      </a:lnTo>
                      <a:cubicBezTo>
                        <a:pt x="0" y="81729"/>
                        <a:pt x="81729" y="0"/>
                        <a:pt x="182547" y="0"/>
                      </a:cubicBezTo>
                      <a:lnTo>
                        <a:pt x="1942067" y="0"/>
                      </a:lnTo>
                      <a:cubicBezTo>
                        <a:pt x="2042885" y="0"/>
                        <a:pt x="2124614" y="81729"/>
                        <a:pt x="2124614" y="182547"/>
                      </a:cubicBezTo>
                      <a:lnTo>
                        <a:pt x="2124614" y="2091577"/>
                      </a:lnTo>
                    </a:path>
                  </a:pathLst>
                </a:custGeom>
                <a:noFill/>
                <a:ln w="76200" cap="rnd">
                  <a:solidFill>
                    <a:schemeClr val="accent1"/>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sp>
              <p:nvSpPr>
                <p:cNvPr id="65" name="图形 12">
                  <a:extLst>
                    <a:ext uri="{FF2B5EF4-FFF2-40B4-BE49-F238E27FC236}">
                      <a16:creationId xmlns:a16="http://schemas.microsoft.com/office/drawing/2014/main" id="{D7481268-0D5B-BE77-5637-1DF9426D00D5}"/>
                    </a:ext>
                  </a:extLst>
                </p:cNvPr>
                <p:cNvSpPr/>
                <p:nvPr/>
              </p:nvSpPr>
              <p:spPr>
                <a:xfrm>
                  <a:off x="1023087" y="4403591"/>
                  <a:ext cx="2120103" cy="1181607"/>
                </a:xfrm>
                <a:custGeom>
                  <a:avLst/>
                  <a:gdLst>
                    <a:gd name="connsiteX0" fmla="*/ 0 w 2120103"/>
                    <a:gd name="connsiteY0" fmla="*/ 0 h 819082"/>
                    <a:gd name="connsiteX1" fmla="*/ 0 w 2120103"/>
                    <a:gd name="connsiteY1" fmla="*/ 401680 h 819082"/>
                    <a:gd name="connsiteX2" fmla="*/ 191479 w 2120103"/>
                    <a:gd name="connsiteY2" fmla="*/ 623591 h 819082"/>
                    <a:gd name="connsiteX3" fmla="*/ 902541 w 2120103"/>
                    <a:gd name="connsiteY3" fmla="*/ 623591 h 819082"/>
                    <a:gd name="connsiteX4" fmla="*/ 1060052 w 2120103"/>
                    <a:gd name="connsiteY4" fmla="*/ 819083 h 819082"/>
                    <a:gd name="connsiteX5" fmla="*/ 1197936 w 2120103"/>
                    <a:gd name="connsiteY5" fmla="*/ 623591 h 819082"/>
                    <a:gd name="connsiteX6" fmla="*/ 1928625 w 2120103"/>
                    <a:gd name="connsiteY6" fmla="*/ 623591 h 819082"/>
                    <a:gd name="connsiteX7" fmla="*/ 2120104 w 2120103"/>
                    <a:gd name="connsiteY7" fmla="*/ 401680 h 819082"/>
                    <a:gd name="connsiteX8" fmla="*/ 2120104 w 2120103"/>
                    <a:gd name="connsiteY8" fmla="*/ 0 h 81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0103" h="819082">
                      <a:moveTo>
                        <a:pt x="0" y="0"/>
                      </a:moveTo>
                      <a:lnTo>
                        <a:pt x="0" y="401680"/>
                      </a:lnTo>
                      <a:cubicBezTo>
                        <a:pt x="0" y="401680"/>
                        <a:pt x="-503" y="623591"/>
                        <a:pt x="191479" y="623591"/>
                      </a:cubicBezTo>
                      <a:cubicBezTo>
                        <a:pt x="268095" y="623591"/>
                        <a:pt x="603120" y="623591"/>
                        <a:pt x="902541" y="623591"/>
                      </a:cubicBezTo>
                      <a:cubicBezTo>
                        <a:pt x="908957" y="623591"/>
                        <a:pt x="1060052" y="819083"/>
                        <a:pt x="1060052" y="819083"/>
                      </a:cubicBezTo>
                      <a:lnTo>
                        <a:pt x="1197936" y="623591"/>
                      </a:lnTo>
                      <a:cubicBezTo>
                        <a:pt x="1551077" y="623591"/>
                        <a:pt x="1928625" y="623591"/>
                        <a:pt x="1928625" y="623591"/>
                      </a:cubicBezTo>
                      <a:cubicBezTo>
                        <a:pt x="1928625" y="623591"/>
                        <a:pt x="2120104" y="584801"/>
                        <a:pt x="2120104" y="401680"/>
                      </a:cubicBezTo>
                      <a:cubicBezTo>
                        <a:pt x="2120104" y="218560"/>
                        <a:pt x="2120104" y="0"/>
                        <a:pt x="2120104" y="0"/>
                      </a:cubicBezTo>
                    </a:path>
                  </a:pathLst>
                </a:custGeom>
                <a:noFill/>
                <a:ln w="44450" cap="rnd">
                  <a:solidFill>
                    <a:schemeClr val="bg1">
                      <a:lumMod val="50000"/>
                    </a:schemeClr>
                  </a:solidFill>
                  <a:prstDash val="solid"/>
                  <a:round/>
                </a:ln>
              </p:spPr>
              <p:txBody>
                <a:bodyPr rtlCol="0" anchor="ctr">
                  <a:noAutofit/>
                </a:bodyPr>
                <a:lstStyle/>
                <a:p>
                  <a:endParaRPr lang="zh-CN" altLang="en-US"/>
                </a:p>
              </p:txBody>
            </p:sp>
          </p:grpSp>
          <p:sp>
            <p:nvSpPr>
              <p:cNvPr id="62" name="椭圆 61">
                <a:extLst>
                  <a:ext uri="{FF2B5EF4-FFF2-40B4-BE49-F238E27FC236}">
                    <a16:creationId xmlns:a16="http://schemas.microsoft.com/office/drawing/2014/main" id="{7868B56B-B629-4A52-1E01-9A7BAF4915AC}"/>
                  </a:ext>
                </a:extLst>
              </p:cNvPr>
              <p:cNvSpPr/>
              <p:nvPr/>
            </p:nvSpPr>
            <p:spPr>
              <a:xfrm>
                <a:off x="3187240"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椭圆 62">
                <a:extLst>
                  <a:ext uri="{FF2B5EF4-FFF2-40B4-BE49-F238E27FC236}">
                    <a16:creationId xmlns:a16="http://schemas.microsoft.com/office/drawing/2014/main" id="{09314436-3083-7933-A2CE-4565B644D7AF}"/>
                  </a:ext>
                </a:extLst>
              </p:cNvPr>
              <p:cNvSpPr/>
              <p:nvPr/>
            </p:nvSpPr>
            <p:spPr>
              <a:xfrm>
                <a:off x="886864"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2" name="组合 91">
              <a:extLst>
                <a:ext uri="{FF2B5EF4-FFF2-40B4-BE49-F238E27FC236}">
                  <a16:creationId xmlns:a16="http://schemas.microsoft.com/office/drawing/2014/main" id="{959201AB-D750-A167-06C3-3BE83895276E}"/>
                </a:ext>
              </a:extLst>
            </p:cNvPr>
            <p:cNvGrpSpPr/>
            <p:nvPr/>
          </p:nvGrpSpPr>
          <p:grpSpPr>
            <a:xfrm>
              <a:off x="3923099" y="2267407"/>
              <a:ext cx="1835319" cy="2662818"/>
              <a:chOff x="4028324" y="2267407"/>
              <a:chExt cx="1835319" cy="2662818"/>
            </a:xfrm>
          </p:grpSpPr>
          <p:sp>
            <p:nvSpPr>
              <p:cNvPr id="20" name="图形 21">
                <a:extLst>
                  <a:ext uri="{FF2B5EF4-FFF2-40B4-BE49-F238E27FC236}">
                    <a16:creationId xmlns:a16="http://schemas.microsoft.com/office/drawing/2014/main" id="{323E1322-8A88-4700-8C34-F685BDF51229}"/>
                  </a:ext>
                </a:extLst>
              </p:cNvPr>
              <p:cNvSpPr/>
              <p:nvPr/>
            </p:nvSpPr>
            <p:spPr>
              <a:xfrm>
                <a:off x="4761097" y="2267407"/>
                <a:ext cx="369773" cy="368825"/>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accent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9" name="文本框 38">
                <a:extLst>
                  <a:ext uri="{FF2B5EF4-FFF2-40B4-BE49-F238E27FC236}">
                    <a16:creationId xmlns:a16="http://schemas.microsoft.com/office/drawing/2014/main" id="{87AE4889-3F3D-DC0D-9C53-7D518AE940AB}"/>
                  </a:ext>
                </a:extLst>
              </p:cNvPr>
              <p:cNvSpPr txBox="1"/>
              <p:nvPr/>
            </p:nvSpPr>
            <p:spPr>
              <a:xfrm>
                <a:off x="4178758" y="2749199"/>
                <a:ext cx="1534450"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思想方面</a:t>
                </a:r>
              </a:p>
            </p:txBody>
          </p:sp>
          <p:sp>
            <p:nvSpPr>
              <p:cNvPr id="60" name="文本框 42">
                <a:extLst>
                  <a:ext uri="{FF2B5EF4-FFF2-40B4-BE49-F238E27FC236}">
                    <a16:creationId xmlns:a16="http://schemas.microsoft.com/office/drawing/2014/main" id="{9FE6CAC0-1380-23DC-71CD-14C4DE291B50}"/>
                  </a:ext>
                </a:extLst>
              </p:cNvPr>
              <p:cNvSpPr txBox="1"/>
              <p:nvPr/>
            </p:nvSpPr>
            <p:spPr>
              <a:xfrm>
                <a:off x="4028324" y="3171730"/>
                <a:ext cx="1835319" cy="175849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50000"/>
                        <a:lumOff val="50000"/>
                      </a:schemeClr>
                    </a:solidFill>
                  </a:rPr>
                  <a:t>努力提高自己的思想理论水平，加强自己的事业心和责任感，坚持理论联系实际，学以致用。提高自己的业绩</a:t>
                </a:r>
              </a:p>
            </p:txBody>
          </p:sp>
        </p:grpSp>
      </p:grpSp>
      <p:grpSp>
        <p:nvGrpSpPr>
          <p:cNvPr id="100" name="组合 99">
            <a:extLst>
              <a:ext uri="{FF2B5EF4-FFF2-40B4-BE49-F238E27FC236}">
                <a16:creationId xmlns:a16="http://schemas.microsoft.com/office/drawing/2014/main" id="{D396700B-3780-DF81-D3B4-ACB368041960}"/>
              </a:ext>
            </a:extLst>
          </p:cNvPr>
          <p:cNvGrpSpPr/>
          <p:nvPr/>
        </p:nvGrpSpPr>
        <p:grpSpPr>
          <a:xfrm>
            <a:off x="6275429" y="2111829"/>
            <a:ext cx="2388038" cy="3611332"/>
            <a:chOff x="6467668" y="2111829"/>
            <a:chExt cx="2388038" cy="3611332"/>
          </a:xfrm>
        </p:grpSpPr>
        <p:grpSp>
          <p:nvGrpSpPr>
            <p:cNvPr id="72" name="组合 71">
              <a:extLst>
                <a:ext uri="{FF2B5EF4-FFF2-40B4-BE49-F238E27FC236}">
                  <a16:creationId xmlns:a16="http://schemas.microsoft.com/office/drawing/2014/main" id="{419D9DA6-2EFA-23EB-58ED-2FB903325796}"/>
                </a:ext>
              </a:extLst>
            </p:cNvPr>
            <p:cNvGrpSpPr/>
            <p:nvPr/>
          </p:nvGrpSpPr>
          <p:grpSpPr>
            <a:xfrm>
              <a:off x="6511499" y="2111829"/>
              <a:ext cx="2300376" cy="3611332"/>
              <a:chOff x="1018576" y="2249792"/>
              <a:chExt cx="2124614" cy="3335406"/>
            </a:xfrm>
          </p:grpSpPr>
          <p:sp>
            <p:nvSpPr>
              <p:cNvPr id="75" name="任意多边形: 形状 74">
                <a:extLst>
                  <a:ext uri="{FF2B5EF4-FFF2-40B4-BE49-F238E27FC236}">
                    <a16:creationId xmlns:a16="http://schemas.microsoft.com/office/drawing/2014/main" id="{CE4B650C-0480-92FB-C8AF-8F36A9C6B2B8}"/>
                  </a:ext>
                </a:extLst>
              </p:cNvPr>
              <p:cNvSpPr/>
              <p:nvPr/>
            </p:nvSpPr>
            <p:spPr>
              <a:xfrm>
                <a:off x="1018576" y="2249792"/>
                <a:ext cx="2124614" cy="2091577"/>
              </a:xfrm>
              <a:custGeom>
                <a:avLst/>
                <a:gdLst>
                  <a:gd name="connsiteX0" fmla="*/ 182547 w 2124614"/>
                  <a:gd name="connsiteY0" fmla="*/ 0 h 2091577"/>
                  <a:gd name="connsiteX1" fmla="*/ 1942067 w 2124614"/>
                  <a:gd name="connsiteY1" fmla="*/ 0 h 2091577"/>
                  <a:gd name="connsiteX2" fmla="*/ 2124614 w 2124614"/>
                  <a:gd name="connsiteY2" fmla="*/ 182547 h 2091577"/>
                  <a:gd name="connsiteX3" fmla="*/ 2124614 w 2124614"/>
                  <a:gd name="connsiteY3" fmla="*/ 2091577 h 2091577"/>
                  <a:gd name="connsiteX4" fmla="*/ 0 w 2124614"/>
                  <a:gd name="connsiteY4" fmla="*/ 2091577 h 2091577"/>
                  <a:gd name="connsiteX5" fmla="*/ 0 w 2124614"/>
                  <a:gd name="connsiteY5" fmla="*/ 182547 h 2091577"/>
                  <a:gd name="connsiteX6" fmla="*/ 182547 w 2124614"/>
                  <a:gd name="connsiteY6" fmla="*/ 0 h 2091577"/>
                  <a:gd name="connsiteX0" fmla="*/ 182547 w 2124614"/>
                  <a:gd name="connsiteY0" fmla="*/ 0 h 2497468"/>
                  <a:gd name="connsiteX1" fmla="*/ 1942067 w 2124614"/>
                  <a:gd name="connsiteY1" fmla="*/ 0 h 2497468"/>
                  <a:gd name="connsiteX2" fmla="*/ 2124614 w 2124614"/>
                  <a:gd name="connsiteY2" fmla="*/ 182547 h 2497468"/>
                  <a:gd name="connsiteX3" fmla="*/ 2124614 w 2124614"/>
                  <a:gd name="connsiteY3" fmla="*/ 2091577 h 2497468"/>
                  <a:gd name="connsiteX4" fmla="*/ 1003289 w 2124614"/>
                  <a:gd name="connsiteY4" fmla="*/ 2497468 h 2497468"/>
                  <a:gd name="connsiteX5" fmla="*/ 0 w 2124614"/>
                  <a:gd name="connsiteY5" fmla="*/ 2091577 h 2497468"/>
                  <a:gd name="connsiteX6" fmla="*/ 0 w 2124614"/>
                  <a:gd name="connsiteY6" fmla="*/ 182547 h 2497468"/>
                  <a:gd name="connsiteX7" fmla="*/ 182547 w 2124614"/>
                  <a:gd name="connsiteY7" fmla="*/ 0 h 2497468"/>
                  <a:gd name="connsiteX0" fmla="*/ 1003289 w 2124614"/>
                  <a:gd name="connsiteY0" fmla="*/ 2497468 h 2588908"/>
                  <a:gd name="connsiteX1" fmla="*/ 0 w 2124614"/>
                  <a:gd name="connsiteY1" fmla="*/ 2091577 h 2588908"/>
                  <a:gd name="connsiteX2" fmla="*/ 0 w 2124614"/>
                  <a:gd name="connsiteY2" fmla="*/ 182547 h 2588908"/>
                  <a:gd name="connsiteX3" fmla="*/ 182547 w 2124614"/>
                  <a:gd name="connsiteY3" fmla="*/ 0 h 2588908"/>
                  <a:gd name="connsiteX4" fmla="*/ 1942067 w 2124614"/>
                  <a:gd name="connsiteY4" fmla="*/ 0 h 2588908"/>
                  <a:gd name="connsiteX5" fmla="*/ 2124614 w 2124614"/>
                  <a:gd name="connsiteY5" fmla="*/ 182547 h 2588908"/>
                  <a:gd name="connsiteX6" fmla="*/ 2124614 w 2124614"/>
                  <a:gd name="connsiteY6" fmla="*/ 2091577 h 2588908"/>
                  <a:gd name="connsiteX7" fmla="*/ 1094729 w 2124614"/>
                  <a:gd name="connsiteY7" fmla="*/ 2588908 h 2588908"/>
                  <a:gd name="connsiteX0" fmla="*/ 1003289 w 2124614"/>
                  <a:gd name="connsiteY0" fmla="*/ 2497468 h 2497468"/>
                  <a:gd name="connsiteX1" fmla="*/ 0 w 2124614"/>
                  <a:gd name="connsiteY1" fmla="*/ 2091577 h 2497468"/>
                  <a:gd name="connsiteX2" fmla="*/ 0 w 2124614"/>
                  <a:gd name="connsiteY2" fmla="*/ 182547 h 2497468"/>
                  <a:gd name="connsiteX3" fmla="*/ 182547 w 2124614"/>
                  <a:gd name="connsiteY3" fmla="*/ 0 h 2497468"/>
                  <a:gd name="connsiteX4" fmla="*/ 1942067 w 2124614"/>
                  <a:gd name="connsiteY4" fmla="*/ 0 h 2497468"/>
                  <a:gd name="connsiteX5" fmla="*/ 2124614 w 2124614"/>
                  <a:gd name="connsiteY5" fmla="*/ 182547 h 2497468"/>
                  <a:gd name="connsiteX6" fmla="*/ 2124614 w 2124614"/>
                  <a:gd name="connsiteY6" fmla="*/ 2091577 h 2497468"/>
                  <a:gd name="connsiteX0" fmla="*/ 0 w 2124614"/>
                  <a:gd name="connsiteY0" fmla="*/ 2091577 h 2091577"/>
                  <a:gd name="connsiteX1" fmla="*/ 0 w 2124614"/>
                  <a:gd name="connsiteY1" fmla="*/ 182547 h 2091577"/>
                  <a:gd name="connsiteX2" fmla="*/ 182547 w 2124614"/>
                  <a:gd name="connsiteY2" fmla="*/ 0 h 2091577"/>
                  <a:gd name="connsiteX3" fmla="*/ 1942067 w 2124614"/>
                  <a:gd name="connsiteY3" fmla="*/ 0 h 2091577"/>
                  <a:gd name="connsiteX4" fmla="*/ 2124614 w 2124614"/>
                  <a:gd name="connsiteY4" fmla="*/ 182547 h 2091577"/>
                  <a:gd name="connsiteX5" fmla="*/ 2124614 w 2124614"/>
                  <a:gd name="connsiteY5" fmla="*/ 2091577 h 209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4614" h="2091577">
                    <a:moveTo>
                      <a:pt x="0" y="2091577"/>
                    </a:moveTo>
                    <a:lnTo>
                      <a:pt x="0" y="182547"/>
                    </a:lnTo>
                    <a:cubicBezTo>
                      <a:pt x="0" y="81729"/>
                      <a:pt x="81729" y="0"/>
                      <a:pt x="182547" y="0"/>
                    </a:cubicBezTo>
                    <a:lnTo>
                      <a:pt x="1942067" y="0"/>
                    </a:lnTo>
                    <a:cubicBezTo>
                      <a:pt x="2042885" y="0"/>
                      <a:pt x="2124614" y="81729"/>
                      <a:pt x="2124614" y="182547"/>
                    </a:cubicBezTo>
                    <a:lnTo>
                      <a:pt x="2124614" y="2091577"/>
                    </a:lnTo>
                  </a:path>
                </a:pathLst>
              </a:custGeom>
              <a:noFill/>
              <a:ln w="76200" cap="rnd">
                <a:solidFill>
                  <a:schemeClr val="accent1"/>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sp>
            <p:nvSpPr>
              <p:cNvPr id="76" name="图形 12">
                <a:extLst>
                  <a:ext uri="{FF2B5EF4-FFF2-40B4-BE49-F238E27FC236}">
                    <a16:creationId xmlns:a16="http://schemas.microsoft.com/office/drawing/2014/main" id="{90009D1E-C4E4-DAAA-C294-EDE5BBC788BB}"/>
                  </a:ext>
                </a:extLst>
              </p:cNvPr>
              <p:cNvSpPr/>
              <p:nvPr/>
            </p:nvSpPr>
            <p:spPr>
              <a:xfrm>
                <a:off x="1023087" y="4403591"/>
                <a:ext cx="2120103" cy="1181607"/>
              </a:xfrm>
              <a:custGeom>
                <a:avLst/>
                <a:gdLst>
                  <a:gd name="connsiteX0" fmla="*/ 0 w 2120103"/>
                  <a:gd name="connsiteY0" fmla="*/ 0 h 819082"/>
                  <a:gd name="connsiteX1" fmla="*/ 0 w 2120103"/>
                  <a:gd name="connsiteY1" fmla="*/ 401680 h 819082"/>
                  <a:gd name="connsiteX2" fmla="*/ 191479 w 2120103"/>
                  <a:gd name="connsiteY2" fmla="*/ 623591 h 819082"/>
                  <a:gd name="connsiteX3" fmla="*/ 902541 w 2120103"/>
                  <a:gd name="connsiteY3" fmla="*/ 623591 h 819082"/>
                  <a:gd name="connsiteX4" fmla="*/ 1060052 w 2120103"/>
                  <a:gd name="connsiteY4" fmla="*/ 819083 h 819082"/>
                  <a:gd name="connsiteX5" fmla="*/ 1197936 w 2120103"/>
                  <a:gd name="connsiteY5" fmla="*/ 623591 h 819082"/>
                  <a:gd name="connsiteX6" fmla="*/ 1928625 w 2120103"/>
                  <a:gd name="connsiteY6" fmla="*/ 623591 h 819082"/>
                  <a:gd name="connsiteX7" fmla="*/ 2120104 w 2120103"/>
                  <a:gd name="connsiteY7" fmla="*/ 401680 h 819082"/>
                  <a:gd name="connsiteX8" fmla="*/ 2120104 w 2120103"/>
                  <a:gd name="connsiteY8" fmla="*/ 0 h 81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0103" h="819082">
                    <a:moveTo>
                      <a:pt x="0" y="0"/>
                    </a:moveTo>
                    <a:lnTo>
                      <a:pt x="0" y="401680"/>
                    </a:lnTo>
                    <a:cubicBezTo>
                      <a:pt x="0" y="401680"/>
                      <a:pt x="-503" y="623591"/>
                      <a:pt x="191479" y="623591"/>
                    </a:cubicBezTo>
                    <a:cubicBezTo>
                      <a:pt x="268095" y="623591"/>
                      <a:pt x="603120" y="623591"/>
                      <a:pt x="902541" y="623591"/>
                    </a:cubicBezTo>
                    <a:cubicBezTo>
                      <a:pt x="908957" y="623591"/>
                      <a:pt x="1060052" y="819083"/>
                      <a:pt x="1060052" y="819083"/>
                    </a:cubicBezTo>
                    <a:lnTo>
                      <a:pt x="1197936" y="623591"/>
                    </a:lnTo>
                    <a:cubicBezTo>
                      <a:pt x="1551077" y="623591"/>
                      <a:pt x="1928625" y="623591"/>
                      <a:pt x="1928625" y="623591"/>
                    </a:cubicBezTo>
                    <a:cubicBezTo>
                      <a:pt x="1928625" y="623591"/>
                      <a:pt x="2120104" y="584801"/>
                      <a:pt x="2120104" y="401680"/>
                    </a:cubicBezTo>
                    <a:cubicBezTo>
                      <a:pt x="2120104" y="218560"/>
                      <a:pt x="2120104" y="0"/>
                      <a:pt x="2120104" y="0"/>
                    </a:cubicBezTo>
                  </a:path>
                </a:pathLst>
              </a:custGeom>
              <a:noFill/>
              <a:ln w="44450" cap="rnd">
                <a:solidFill>
                  <a:schemeClr val="bg1">
                    <a:lumMod val="50000"/>
                  </a:schemeClr>
                </a:solidFill>
                <a:prstDash val="solid"/>
                <a:round/>
              </a:ln>
            </p:spPr>
            <p:txBody>
              <a:bodyPr rtlCol="0" anchor="ctr">
                <a:noAutofit/>
              </a:bodyPr>
              <a:lstStyle/>
              <a:p>
                <a:endParaRPr lang="zh-CN" altLang="en-US"/>
              </a:p>
            </p:txBody>
          </p:sp>
        </p:grpSp>
        <p:sp>
          <p:nvSpPr>
            <p:cNvPr id="73" name="椭圆 72">
              <a:extLst>
                <a:ext uri="{FF2B5EF4-FFF2-40B4-BE49-F238E27FC236}">
                  <a16:creationId xmlns:a16="http://schemas.microsoft.com/office/drawing/2014/main" id="{E2C4425C-73F2-91F9-1147-C9B45A61D8A3}"/>
                </a:ext>
              </a:extLst>
            </p:cNvPr>
            <p:cNvSpPr/>
            <p:nvPr/>
          </p:nvSpPr>
          <p:spPr>
            <a:xfrm>
              <a:off x="8768044"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4" name="椭圆 73">
              <a:extLst>
                <a:ext uri="{FF2B5EF4-FFF2-40B4-BE49-F238E27FC236}">
                  <a16:creationId xmlns:a16="http://schemas.microsoft.com/office/drawing/2014/main" id="{2323ABD6-6FC7-088E-7860-64094E9E365F}"/>
                </a:ext>
              </a:extLst>
            </p:cNvPr>
            <p:cNvSpPr/>
            <p:nvPr/>
          </p:nvSpPr>
          <p:spPr>
            <a:xfrm>
              <a:off x="6467668"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93" name="组合 92">
              <a:extLst>
                <a:ext uri="{FF2B5EF4-FFF2-40B4-BE49-F238E27FC236}">
                  <a16:creationId xmlns:a16="http://schemas.microsoft.com/office/drawing/2014/main" id="{1B206A0E-E20F-D77E-4B97-086A44805897}"/>
                </a:ext>
              </a:extLst>
            </p:cNvPr>
            <p:cNvGrpSpPr/>
            <p:nvPr/>
          </p:nvGrpSpPr>
          <p:grpSpPr>
            <a:xfrm>
              <a:off x="6744028" y="2289294"/>
              <a:ext cx="1835319" cy="2640931"/>
              <a:chOff x="6849252" y="2289294"/>
              <a:chExt cx="1835319" cy="2640931"/>
            </a:xfrm>
          </p:grpSpPr>
          <p:sp>
            <p:nvSpPr>
              <p:cNvPr id="21" name="图形 25">
                <a:extLst>
                  <a:ext uri="{FF2B5EF4-FFF2-40B4-BE49-F238E27FC236}">
                    <a16:creationId xmlns:a16="http://schemas.microsoft.com/office/drawing/2014/main" id="{4B213C1D-93E9-4096-BA3A-7B9437E7C04D}"/>
                  </a:ext>
                </a:extLst>
              </p:cNvPr>
              <p:cNvSpPr/>
              <p:nvPr/>
            </p:nvSpPr>
            <p:spPr>
              <a:xfrm>
                <a:off x="7568390" y="2289294"/>
                <a:ext cx="397042" cy="346938"/>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accent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0" name="文本框 38">
                <a:extLst>
                  <a:ext uri="{FF2B5EF4-FFF2-40B4-BE49-F238E27FC236}">
                    <a16:creationId xmlns:a16="http://schemas.microsoft.com/office/drawing/2014/main" id="{86CAC4E5-DF73-79B7-ECC5-D943041F74CF}"/>
                  </a:ext>
                </a:extLst>
              </p:cNvPr>
              <p:cNvSpPr txBox="1"/>
              <p:nvPr/>
            </p:nvSpPr>
            <p:spPr>
              <a:xfrm>
                <a:off x="6999686" y="2749199"/>
                <a:ext cx="1534450"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情绪方面</a:t>
                </a:r>
              </a:p>
            </p:txBody>
          </p:sp>
          <p:sp>
            <p:nvSpPr>
              <p:cNvPr id="71" name="文本框 42">
                <a:extLst>
                  <a:ext uri="{FF2B5EF4-FFF2-40B4-BE49-F238E27FC236}">
                    <a16:creationId xmlns:a16="http://schemas.microsoft.com/office/drawing/2014/main" id="{1CC9946E-06AC-5C4B-397A-74068B95E824}"/>
                  </a:ext>
                </a:extLst>
              </p:cNvPr>
              <p:cNvSpPr txBox="1"/>
              <p:nvPr/>
            </p:nvSpPr>
            <p:spPr>
              <a:xfrm>
                <a:off x="6849252" y="3171730"/>
                <a:ext cx="1835319" cy="175849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50000"/>
                        <a:lumOff val="50000"/>
                      </a:schemeClr>
                    </a:solidFill>
                  </a:rPr>
                  <a:t>努力把生活上的事情不带去工作中，做到公事私事分明，做事绝对不含糊，做到严谨负责，去面对每一天的工作</a:t>
                </a:r>
              </a:p>
            </p:txBody>
          </p:sp>
        </p:grpSp>
      </p:grpSp>
      <p:grpSp>
        <p:nvGrpSpPr>
          <p:cNvPr id="101" name="组合 100">
            <a:extLst>
              <a:ext uri="{FF2B5EF4-FFF2-40B4-BE49-F238E27FC236}">
                <a16:creationId xmlns:a16="http://schemas.microsoft.com/office/drawing/2014/main" id="{3D0AD7DA-F2D6-BD1D-8C2C-6493DE32D6BA}"/>
              </a:ext>
            </a:extLst>
          </p:cNvPr>
          <p:cNvGrpSpPr/>
          <p:nvPr/>
        </p:nvGrpSpPr>
        <p:grpSpPr>
          <a:xfrm>
            <a:off x="9022323" y="2111829"/>
            <a:ext cx="2388038" cy="3611332"/>
            <a:chOff x="9022323" y="2111829"/>
            <a:chExt cx="2388038" cy="3611332"/>
          </a:xfrm>
        </p:grpSpPr>
        <p:grpSp>
          <p:nvGrpSpPr>
            <p:cNvPr id="83" name="组合 82">
              <a:extLst>
                <a:ext uri="{FF2B5EF4-FFF2-40B4-BE49-F238E27FC236}">
                  <a16:creationId xmlns:a16="http://schemas.microsoft.com/office/drawing/2014/main" id="{5E238573-0F9C-8931-1C5E-64D10DB3678B}"/>
                </a:ext>
              </a:extLst>
            </p:cNvPr>
            <p:cNvGrpSpPr/>
            <p:nvPr/>
          </p:nvGrpSpPr>
          <p:grpSpPr>
            <a:xfrm>
              <a:off x="9066154" y="2111829"/>
              <a:ext cx="2300376" cy="3611332"/>
              <a:chOff x="1018576" y="2249792"/>
              <a:chExt cx="2124614" cy="3335406"/>
            </a:xfrm>
          </p:grpSpPr>
          <p:sp>
            <p:nvSpPr>
              <p:cNvPr id="86" name="任意多边形: 形状 85">
                <a:extLst>
                  <a:ext uri="{FF2B5EF4-FFF2-40B4-BE49-F238E27FC236}">
                    <a16:creationId xmlns:a16="http://schemas.microsoft.com/office/drawing/2014/main" id="{419F0424-2E86-C038-D862-1C53C2BE3C93}"/>
                  </a:ext>
                </a:extLst>
              </p:cNvPr>
              <p:cNvSpPr/>
              <p:nvPr/>
            </p:nvSpPr>
            <p:spPr>
              <a:xfrm>
                <a:off x="1018576" y="2249792"/>
                <a:ext cx="2124614" cy="2091577"/>
              </a:xfrm>
              <a:custGeom>
                <a:avLst/>
                <a:gdLst>
                  <a:gd name="connsiteX0" fmla="*/ 182547 w 2124614"/>
                  <a:gd name="connsiteY0" fmla="*/ 0 h 2091577"/>
                  <a:gd name="connsiteX1" fmla="*/ 1942067 w 2124614"/>
                  <a:gd name="connsiteY1" fmla="*/ 0 h 2091577"/>
                  <a:gd name="connsiteX2" fmla="*/ 2124614 w 2124614"/>
                  <a:gd name="connsiteY2" fmla="*/ 182547 h 2091577"/>
                  <a:gd name="connsiteX3" fmla="*/ 2124614 w 2124614"/>
                  <a:gd name="connsiteY3" fmla="*/ 2091577 h 2091577"/>
                  <a:gd name="connsiteX4" fmla="*/ 0 w 2124614"/>
                  <a:gd name="connsiteY4" fmla="*/ 2091577 h 2091577"/>
                  <a:gd name="connsiteX5" fmla="*/ 0 w 2124614"/>
                  <a:gd name="connsiteY5" fmla="*/ 182547 h 2091577"/>
                  <a:gd name="connsiteX6" fmla="*/ 182547 w 2124614"/>
                  <a:gd name="connsiteY6" fmla="*/ 0 h 2091577"/>
                  <a:gd name="connsiteX0" fmla="*/ 182547 w 2124614"/>
                  <a:gd name="connsiteY0" fmla="*/ 0 h 2497468"/>
                  <a:gd name="connsiteX1" fmla="*/ 1942067 w 2124614"/>
                  <a:gd name="connsiteY1" fmla="*/ 0 h 2497468"/>
                  <a:gd name="connsiteX2" fmla="*/ 2124614 w 2124614"/>
                  <a:gd name="connsiteY2" fmla="*/ 182547 h 2497468"/>
                  <a:gd name="connsiteX3" fmla="*/ 2124614 w 2124614"/>
                  <a:gd name="connsiteY3" fmla="*/ 2091577 h 2497468"/>
                  <a:gd name="connsiteX4" fmla="*/ 1003289 w 2124614"/>
                  <a:gd name="connsiteY4" fmla="*/ 2497468 h 2497468"/>
                  <a:gd name="connsiteX5" fmla="*/ 0 w 2124614"/>
                  <a:gd name="connsiteY5" fmla="*/ 2091577 h 2497468"/>
                  <a:gd name="connsiteX6" fmla="*/ 0 w 2124614"/>
                  <a:gd name="connsiteY6" fmla="*/ 182547 h 2497468"/>
                  <a:gd name="connsiteX7" fmla="*/ 182547 w 2124614"/>
                  <a:gd name="connsiteY7" fmla="*/ 0 h 2497468"/>
                  <a:gd name="connsiteX0" fmla="*/ 1003289 w 2124614"/>
                  <a:gd name="connsiteY0" fmla="*/ 2497468 h 2588908"/>
                  <a:gd name="connsiteX1" fmla="*/ 0 w 2124614"/>
                  <a:gd name="connsiteY1" fmla="*/ 2091577 h 2588908"/>
                  <a:gd name="connsiteX2" fmla="*/ 0 w 2124614"/>
                  <a:gd name="connsiteY2" fmla="*/ 182547 h 2588908"/>
                  <a:gd name="connsiteX3" fmla="*/ 182547 w 2124614"/>
                  <a:gd name="connsiteY3" fmla="*/ 0 h 2588908"/>
                  <a:gd name="connsiteX4" fmla="*/ 1942067 w 2124614"/>
                  <a:gd name="connsiteY4" fmla="*/ 0 h 2588908"/>
                  <a:gd name="connsiteX5" fmla="*/ 2124614 w 2124614"/>
                  <a:gd name="connsiteY5" fmla="*/ 182547 h 2588908"/>
                  <a:gd name="connsiteX6" fmla="*/ 2124614 w 2124614"/>
                  <a:gd name="connsiteY6" fmla="*/ 2091577 h 2588908"/>
                  <a:gd name="connsiteX7" fmla="*/ 1094729 w 2124614"/>
                  <a:gd name="connsiteY7" fmla="*/ 2588908 h 2588908"/>
                  <a:gd name="connsiteX0" fmla="*/ 1003289 w 2124614"/>
                  <a:gd name="connsiteY0" fmla="*/ 2497468 h 2497468"/>
                  <a:gd name="connsiteX1" fmla="*/ 0 w 2124614"/>
                  <a:gd name="connsiteY1" fmla="*/ 2091577 h 2497468"/>
                  <a:gd name="connsiteX2" fmla="*/ 0 w 2124614"/>
                  <a:gd name="connsiteY2" fmla="*/ 182547 h 2497468"/>
                  <a:gd name="connsiteX3" fmla="*/ 182547 w 2124614"/>
                  <a:gd name="connsiteY3" fmla="*/ 0 h 2497468"/>
                  <a:gd name="connsiteX4" fmla="*/ 1942067 w 2124614"/>
                  <a:gd name="connsiteY4" fmla="*/ 0 h 2497468"/>
                  <a:gd name="connsiteX5" fmla="*/ 2124614 w 2124614"/>
                  <a:gd name="connsiteY5" fmla="*/ 182547 h 2497468"/>
                  <a:gd name="connsiteX6" fmla="*/ 2124614 w 2124614"/>
                  <a:gd name="connsiteY6" fmla="*/ 2091577 h 2497468"/>
                  <a:gd name="connsiteX0" fmla="*/ 0 w 2124614"/>
                  <a:gd name="connsiteY0" fmla="*/ 2091577 h 2091577"/>
                  <a:gd name="connsiteX1" fmla="*/ 0 w 2124614"/>
                  <a:gd name="connsiteY1" fmla="*/ 182547 h 2091577"/>
                  <a:gd name="connsiteX2" fmla="*/ 182547 w 2124614"/>
                  <a:gd name="connsiteY2" fmla="*/ 0 h 2091577"/>
                  <a:gd name="connsiteX3" fmla="*/ 1942067 w 2124614"/>
                  <a:gd name="connsiteY3" fmla="*/ 0 h 2091577"/>
                  <a:gd name="connsiteX4" fmla="*/ 2124614 w 2124614"/>
                  <a:gd name="connsiteY4" fmla="*/ 182547 h 2091577"/>
                  <a:gd name="connsiteX5" fmla="*/ 2124614 w 2124614"/>
                  <a:gd name="connsiteY5" fmla="*/ 2091577 h 209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4614" h="2091577">
                    <a:moveTo>
                      <a:pt x="0" y="2091577"/>
                    </a:moveTo>
                    <a:lnTo>
                      <a:pt x="0" y="182547"/>
                    </a:lnTo>
                    <a:cubicBezTo>
                      <a:pt x="0" y="81729"/>
                      <a:pt x="81729" y="0"/>
                      <a:pt x="182547" y="0"/>
                    </a:cubicBezTo>
                    <a:lnTo>
                      <a:pt x="1942067" y="0"/>
                    </a:lnTo>
                    <a:cubicBezTo>
                      <a:pt x="2042885" y="0"/>
                      <a:pt x="2124614" y="81729"/>
                      <a:pt x="2124614" y="182547"/>
                    </a:cubicBezTo>
                    <a:lnTo>
                      <a:pt x="2124614" y="2091577"/>
                    </a:lnTo>
                  </a:path>
                </a:pathLst>
              </a:custGeom>
              <a:noFill/>
              <a:ln w="76200" cap="rnd">
                <a:solidFill>
                  <a:schemeClr val="accent1"/>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sp>
            <p:nvSpPr>
              <p:cNvPr id="87" name="图形 12">
                <a:extLst>
                  <a:ext uri="{FF2B5EF4-FFF2-40B4-BE49-F238E27FC236}">
                    <a16:creationId xmlns:a16="http://schemas.microsoft.com/office/drawing/2014/main" id="{08630F3C-0C5E-1081-7447-A5E235F9D931}"/>
                  </a:ext>
                </a:extLst>
              </p:cNvPr>
              <p:cNvSpPr/>
              <p:nvPr/>
            </p:nvSpPr>
            <p:spPr>
              <a:xfrm>
                <a:off x="1023087" y="4403591"/>
                <a:ext cx="2120103" cy="1181607"/>
              </a:xfrm>
              <a:custGeom>
                <a:avLst/>
                <a:gdLst>
                  <a:gd name="connsiteX0" fmla="*/ 0 w 2120103"/>
                  <a:gd name="connsiteY0" fmla="*/ 0 h 819082"/>
                  <a:gd name="connsiteX1" fmla="*/ 0 w 2120103"/>
                  <a:gd name="connsiteY1" fmla="*/ 401680 h 819082"/>
                  <a:gd name="connsiteX2" fmla="*/ 191479 w 2120103"/>
                  <a:gd name="connsiteY2" fmla="*/ 623591 h 819082"/>
                  <a:gd name="connsiteX3" fmla="*/ 902541 w 2120103"/>
                  <a:gd name="connsiteY3" fmla="*/ 623591 h 819082"/>
                  <a:gd name="connsiteX4" fmla="*/ 1060052 w 2120103"/>
                  <a:gd name="connsiteY4" fmla="*/ 819083 h 819082"/>
                  <a:gd name="connsiteX5" fmla="*/ 1197936 w 2120103"/>
                  <a:gd name="connsiteY5" fmla="*/ 623591 h 819082"/>
                  <a:gd name="connsiteX6" fmla="*/ 1928625 w 2120103"/>
                  <a:gd name="connsiteY6" fmla="*/ 623591 h 819082"/>
                  <a:gd name="connsiteX7" fmla="*/ 2120104 w 2120103"/>
                  <a:gd name="connsiteY7" fmla="*/ 401680 h 819082"/>
                  <a:gd name="connsiteX8" fmla="*/ 2120104 w 2120103"/>
                  <a:gd name="connsiteY8" fmla="*/ 0 h 81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0103" h="819082">
                    <a:moveTo>
                      <a:pt x="0" y="0"/>
                    </a:moveTo>
                    <a:lnTo>
                      <a:pt x="0" y="401680"/>
                    </a:lnTo>
                    <a:cubicBezTo>
                      <a:pt x="0" y="401680"/>
                      <a:pt x="-503" y="623591"/>
                      <a:pt x="191479" y="623591"/>
                    </a:cubicBezTo>
                    <a:cubicBezTo>
                      <a:pt x="268095" y="623591"/>
                      <a:pt x="603120" y="623591"/>
                      <a:pt x="902541" y="623591"/>
                    </a:cubicBezTo>
                    <a:cubicBezTo>
                      <a:pt x="908957" y="623591"/>
                      <a:pt x="1060052" y="819083"/>
                      <a:pt x="1060052" y="819083"/>
                    </a:cubicBezTo>
                    <a:lnTo>
                      <a:pt x="1197936" y="623591"/>
                    </a:lnTo>
                    <a:cubicBezTo>
                      <a:pt x="1551077" y="623591"/>
                      <a:pt x="1928625" y="623591"/>
                      <a:pt x="1928625" y="623591"/>
                    </a:cubicBezTo>
                    <a:cubicBezTo>
                      <a:pt x="1928625" y="623591"/>
                      <a:pt x="2120104" y="584801"/>
                      <a:pt x="2120104" y="401680"/>
                    </a:cubicBezTo>
                    <a:cubicBezTo>
                      <a:pt x="2120104" y="218560"/>
                      <a:pt x="2120104" y="0"/>
                      <a:pt x="2120104" y="0"/>
                    </a:cubicBezTo>
                  </a:path>
                </a:pathLst>
              </a:custGeom>
              <a:noFill/>
              <a:ln w="44450" cap="rnd">
                <a:solidFill>
                  <a:schemeClr val="bg1">
                    <a:lumMod val="50000"/>
                  </a:schemeClr>
                </a:solidFill>
                <a:prstDash val="solid"/>
                <a:round/>
              </a:ln>
            </p:spPr>
            <p:txBody>
              <a:bodyPr rtlCol="0" anchor="ctr">
                <a:noAutofit/>
              </a:bodyPr>
              <a:lstStyle/>
              <a:p>
                <a:endParaRPr lang="zh-CN" altLang="en-US"/>
              </a:p>
            </p:txBody>
          </p:sp>
        </p:grpSp>
        <p:sp>
          <p:nvSpPr>
            <p:cNvPr id="84" name="椭圆 83">
              <a:extLst>
                <a:ext uri="{FF2B5EF4-FFF2-40B4-BE49-F238E27FC236}">
                  <a16:creationId xmlns:a16="http://schemas.microsoft.com/office/drawing/2014/main" id="{A4055D88-EB6B-2068-C549-E7A62D4F9335}"/>
                </a:ext>
              </a:extLst>
            </p:cNvPr>
            <p:cNvSpPr/>
            <p:nvPr/>
          </p:nvSpPr>
          <p:spPr>
            <a:xfrm>
              <a:off x="11322699"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5" name="椭圆 84">
              <a:extLst>
                <a:ext uri="{FF2B5EF4-FFF2-40B4-BE49-F238E27FC236}">
                  <a16:creationId xmlns:a16="http://schemas.microsoft.com/office/drawing/2014/main" id="{FC24A5E5-B28E-01D2-0CE3-24D90174FD16}"/>
                </a:ext>
              </a:extLst>
            </p:cNvPr>
            <p:cNvSpPr/>
            <p:nvPr/>
          </p:nvSpPr>
          <p:spPr>
            <a:xfrm>
              <a:off x="9022323" y="4365366"/>
              <a:ext cx="87662" cy="8766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94" name="组合 93">
              <a:extLst>
                <a:ext uri="{FF2B5EF4-FFF2-40B4-BE49-F238E27FC236}">
                  <a16:creationId xmlns:a16="http://schemas.microsoft.com/office/drawing/2014/main" id="{75DC8F4A-7FA7-A381-46D9-8A03A6E2B5F4}"/>
                </a:ext>
              </a:extLst>
            </p:cNvPr>
            <p:cNvGrpSpPr/>
            <p:nvPr/>
          </p:nvGrpSpPr>
          <p:grpSpPr>
            <a:xfrm>
              <a:off x="9298683" y="2248587"/>
              <a:ext cx="1835319" cy="2681638"/>
              <a:chOff x="9403907" y="2248587"/>
              <a:chExt cx="1835319" cy="2681638"/>
            </a:xfrm>
          </p:grpSpPr>
          <p:sp>
            <p:nvSpPr>
              <p:cNvPr id="22" name="图形 27">
                <a:extLst>
                  <a:ext uri="{FF2B5EF4-FFF2-40B4-BE49-F238E27FC236}">
                    <a16:creationId xmlns:a16="http://schemas.microsoft.com/office/drawing/2014/main" id="{8359D3CD-4D65-48CC-8397-F88ED77554ED}"/>
                  </a:ext>
                </a:extLst>
              </p:cNvPr>
              <p:cNvSpPr/>
              <p:nvPr/>
            </p:nvSpPr>
            <p:spPr>
              <a:xfrm>
                <a:off x="10108362" y="2248587"/>
                <a:ext cx="426409" cy="387645"/>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accent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81" name="文本框 38">
                <a:extLst>
                  <a:ext uri="{FF2B5EF4-FFF2-40B4-BE49-F238E27FC236}">
                    <a16:creationId xmlns:a16="http://schemas.microsoft.com/office/drawing/2014/main" id="{43316640-585A-2189-C92F-0984D03F0EF4}"/>
                  </a:ext>
                </a:extLst>
              </p:cNvPr>
              <p:cNvSpPr txBox="1"/>
              <p:nvPr/>
            </p:nvSpPr>
            <p:spPr>
              <a:xfrm>
                <a:off x="9554341" y="2749199"/>
                <a:ext cx="1534450"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态度方面</a:t>
                </a:r>
              </a:p>
            </p:txBody>
          </p:sp>
          <p:sp>
            <p:nvSpPr>
              <p:cNvPr id="82" name="文本框 42">
                <a:extLst>
                  <a:ext uri="{FF2B5EF4-FFF2-40B4-BE49-F238E27FC236}">
                    <a16:creationId xmlns:a16="http://schemas.microsoft.com/office/drawing/2014/main" id="{ACF07FB0-3FC9-297B-694B-345E6A21AC88}"/>
                  </a:ext>
                </a:extLst>
              </p:cNvPr>
              <p:cNvSpPr txBox="1"/>
              <p:nvPr/>
            </p:nvSpPr>
            <p:spPr>
              <a:xfrm>
                <a:off x="9403907" y="3171730"/>
                <a:ext cx="1835319" cy="175849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50000"/>
                        <a:lumOff val="50000"/>
                      </a:schemeClr>
                    </a:solidFill>
                  </a:rPr>
                  <a:t>上班期间不做其他无关的事情，认真完成工作中的任务，做到又快又好，有任何不情况及时和领导汇报，多和领导沟通</a:t>
                </a:r>
              </a:p>
            </p:txBody>
          </p:sp>
        </p:grpSp>
      </p:grpSp>
    </p:spTree>
    <p:extLst>
      <p:ext uri="{BB962C8B-B14F-4D97-AF65-F5344CB8AC3E}">
        <p14:creationId xmlns:p14="http://schemas.microsoft.com/office/powerpoint/2010/main" val="2891940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graphicFrame>
        <p:nvGraphicFramePr>
          <p:cNvPr id="3" name="图表 2">
            <a:extLst>
              <a:ext uri="{FF2B5EF4-FFF2-40B4-BE49-F238E27FC236}">
                <a16:creationId xmlns:a16="http://schemas.microsoft.com/office/drawing/2014/main" id="{446C422B-ECC6-4197-A75A-4516F535EEA3}"/>
              </a:ext>
            </a:extLst>
          </p:cNvPr>
          <p:cNvGraphicFramePr/>
          <p:nvPr>
            <p:extLst>
              <p:ext uri="{D42A27DB-BD31-4B8C-83A1-F6EECF244321}">
                <p14:modId xmlns:p14="http://schemas.microsoft.com/office/powerpoint/2010/main" val="503842487"/>
              </p:ext>
            </p:extLst>
          </p:nvPr>
        </p:nvGraphicFramePr>
        <p:xfrm>
          <a:off x="738407" y="1281235"/>
          <a:ext cx="6088380" cy="4810125"/>
        </p:xfrm>
        <a:graphic>
          <a:graphicData uri="http://schemas.openxmlformats.org/drawingml/2006/chart">
            <c:chart xmlns:c="http://schemas.openxmlformats.org/drawingml/2006/chart" xmlns:r="http://schemas.openxmlformats.org/officeDocument/2006/relationships" r:id="rId3"/>
          </a:graphicData>
        </a:graphic>
      </p:graphicFrame>
      <p:grpSp>
        <p:nvGrpSpPr>
          <p:cNvPr id="26" name="组合 25">
            <a:extLst>
              <a:ext uri="{FF2B5EF4-FFF2-40B4-BE49-F238E27FC236}">
                <a16:creationId xmlns:a16="http://schemas.microsoft.com/office/drawing/2014/main" id="{0C1CAFCF-445D-CA4C-B1F6-9B278E1F7988}"/>
              </a:ext>
            </a:extLst>
          </p:cNvPr>
          <p:cNvGrpSpPr/>
          <p:nvPr/>
        </p:nvGrpSpPr>
        <p:grpSpPr>
          <a:xfrm>
            <a:off x="7458240" y="4945837"/>
            <a:ext cx="3608078" cy="979328"/>
            <a:chOff x="7458240" y="4945837"/>
            <a:chExt cx="3608078" cy="979328"/>
          </a:xfrm>
        </p:grpSpPr>
        <p:sp>
          <p:nvSpPr>
            <p:cNvPr id="10" name="椭圆 9">
              <a:extLst>
                <a:ext uri="{FF2B5EF4-FFF2-40B4-BE49-F238E27FC236}">
                  <a16:creationId xmlns:a16="http://schemas.microsoft.com/office/drawing/2014/main" id="{5A445EC7-3F5F-47A9-8FE1-C8CF19C033D9}"/>
                </a:ext>
              </a:extLst>
            </p:cNvPr>
            <p:cNvSpPr/>
            <p:nvPr/>
          </p:nvSpPr>
          <p:spPr>
            <a:xfrm>
              <a:off x="7458240" y="4945837"/>
              <a:ext cx="625793" cy="62579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noAutofit/>
            </a:bodyPr>
            <a:lstStyle/>
            <a:p>
              <a:endParaRPr lang="zh-CN" altLang="en-US" sz="1620"/>
            </a:p>
          </p:txBody>
        </p:sp>
        <p:sp>
          <p:nvSpPr>
            <p:cNvPr id="11" name="文本框 10">
              <a:extLst>
                <a:ext uri="{FF2B5EF4-FFF2-40B4-BE49-F238E27FC236}">
                  <a16:creationId xmlns:a16="http://schemas.microsoft.com/office/drawing/2014/main" id="{6D8A3801-B163-457C-9094-46DD3DBFE8A3}"/>
                </a:ext>
              </a:extLst>
            </p:cNvPr>
            <p:cNvSpPr txBox="1"/>
            <p:nvPr/>
          </p:nvSpPr>
          <p:spPr>
            <a:xfrm>
              <a:off x="8349535" y="4945837"/>
              <a:ext cx="1231106" cy="369332"/>
            </a:xfrm>
            <a:prstGeom prst="rect">
              <a:avLst/>
            </a:prstGeom>
            <a:noFill/>
            <a:effectLst/>
          </p:spPr>
          <p:txBody>
            <a:bodyPr wrap="none" lIns="0" tIns="0" rIns="0" bIns="0" rtlCol="0" anchor="t">
              <a:noAutofit/>
            </a:bodyPr>
            <a:lstStyle/>
            <a:p>
              <a:r>
                <a:rPr lang="zh-CN" altLang="en-US" sz="2400" dirty="0">
                  <a:solidFill>
                    <a:schemeClr val="accent1"/>
                  </a:solidFill>
                  <a:latin typeface="+mj-ea"/>
                  <a:ea typeface="+mj-ea"/>
                </a:rPr>
                <a:t>渠道方面</a:t>
              </a:r>
            </a:p>
          </p:txBody>
        </p:sp>
        <p:sp>
          <p:nvSpPr>
            <p:cNvPr id="12" name="文本框 11">
              <a:extLst>
                <a:ext uri="{FF2B5EF4-FFF2-40B4-BE49-F238E27FC236}">
                  <a16:creationId xmlns:a16="http://schemas.microsoft.com/office/drawing/2014/main" id="{E7413017-72CD-4A37-8850-0D36EB70475E}"/>
                </a:ext>
              </a:extLst>
            </p:cNvPr>
            <p:cNvSpPr txBox="1"/>
            <p:nvPr/>
          </p:nvSpPr>
          <p:spPr>
            <a:xfrm>
              <a:off x="8349534" y="5348532"/>
              <a:ext cx="2716784" cy="576633"/>
            </a:xfrm>
            <a:prstGeom prst="rect">
              <a:avLst/>
            </a:prstGeom>
            <a:noFill/>
            <a:effectLst/>
          </p:spPr>
          <p:txBody>
            <a:bodyPr wrap="square" lIns="0" tIns="0" rIns="0" bIns="0" rtlCol="0" anchor="t">
              <a:noAutofit/>
            </a:bodyPr>
            <a:lstStyle/>
            <a:p>
              <a:pPr>
                <a:lnSpc>
                  <a:spcPct val="120000"/>
                </a:lnSpc>
              </a:pPr>
              <a:r>
                <a:rPr lang="zh-CN" altLang="en-US" sz="1600" dirty="0">
                  <a:solidFill>
                    <a:schemeClr val="tx1">
                      <a:lumMod val="75000"/>
                      <a:lumOff val="25000"/>
                    </a:schemeClr>
                  </a:solidFill>
                  <a:latin typeface="+mn-ea"/>
                </a:rPr>
                <a:t>除开用最原始的方法，再通过某信，某</a:t>
              </a:r>
              <a:r>
                <a:rPr lang="en-US" altLang="zh-CN" sz="1600" dirty="0">
                  <a:solidFill>
                    <a:schemeClr val="tx1">
                      <a:lumMod val="75000"/>
                      <a:lumOff val="25000"/>
                    </a:schemeClr>
                  </a:solidFill>
                  <a:latin typeface="+mn-ea"/>
                </a:rPr>
                <a:t>Q</a:t>
              </a:r>
              <a:r>
                <a:rPr lang="zh-CN" altLang="en-US" sz="1600" dirty="0">
                  <a:solidFill>
                    <a:schemeClr val="tx1">
                      <a:lumMod val="75000"/>
                      <a:lumOff val="25000"/>
                    </a:schemeClr>
                  </a:solidFill>
                  <a:latin typeface="+mn-ea"/>
                </a:rPr>
                <a:t>等不同渠道推广</a:t>
              </a:r>
            </a:p>
          </p:txBody>
        </p:sp>
        <p:sp>
          <p:nvSpPr>
            <p:cNvPr id="15" name="任意多边形: 形状 14">
              <a:extLst>
                <a:ext uri="{FF2B5EF4-FFF2-40B4-BE49-F238E27FC236}">
                  <a16:creationId xmlns:a16="http://schemas.microsoft.com/office/drawing/2014/main" id="{0C207E99-CFA1-40CA-A1B2-666D43BEC429}"/>
                </a:ext>
              </a:extLst>
            </p:cNvPr>
            <p:cNvSpPr/>
            <p:nvPr/>
          </p:nvSpPr>
          <p:spPr>
            <a:xfrm>
              <a:off x="7605613" y="5093208"/>
              <a:ext cx="331047" cy="331047"/>
            </a:xfrm>
            <a:custGeom>
              <a:avLst/>
              <a:gdLst>
                <a:gd name="connsiteX0" fmla="*/ 226401 w 453813"/>
                <a:gd name="connsiteY0" fmla="*/ 241660 h 453813"/>
                <a:gd name="connsiteX1" fmla="*/ 343847 w 453813"/>
                <a:gd name="connsiteY1" fmla="*/ 241660 h 453813"/>
                <a:gd name="connsiteX2" fmla="*/ 357808 w 453813"/>
                <a:gd name="connsiteY2" fmla="*/ 227699 h 453813"/>
                <a:gd name="connsiteX3" fmla="*/ 343847 w 453813"/>
                <a:gd name="connsiteY3" fmla="*/ 213738 h 453813"/>
                <a:gd name="connsiteX4" fmla="*/ 240362 w 453813"/>
                <a:gd name="connsiteY4" fmla="*/ 213738 h 453813"/>
                <a:gd name="connsiteX5" fmla="*/ 240362 w 453813"/>
                <a:gd name="connsiteY5" fmla="*/ 76171 h 453813"/>
                <a:gd name="connsiteX6" fmla="*/ 226817 w 453813"/>
                <a:gd name="connsiteY6" fmla="*/ 61806 h 453813"/>
                <a:gd name="connsiteX7" fmla="*/ 212452 w 453813"/>
                <a:gd name="connsiteY7" fmla="*/ 75352 h 453813"/>
                <a:gd name="connsiteX8" fmla="*/ 212452 w 453813"/>
                <a:gd name="connsiteY8" fmla="*/ 76171 h 453813"/>
                <a:gd name="connsiteX9" fmla="*/ 212452 w 453813"/>
                <a:gd name="connsiteY9" fmla="*/ 241660 h 453813"/>
                <a:gd name="connsiteX10" fmla="*/ 226188 w 453813"/>
                <a:gd name="connsiteY10" fmla="*/ 453496 h 453813"/>
                <a:gd name="connsiteX11" fmla="*/ -725 w 453813"/>
                <a:gd name="connsiteY11" fmla="*/ 226595 h 453813"/>
                <a:gd name="connsiteX12" fmla="*/ 226188 w 453813"/>
                <a:gd name="connsiteY12" fmla="*/ -282 h 453813"/>
                <a:gd name="connsiteX13" fmla="*/ 453089 w 453813"/>
                <a:gd name="connsiteY13" fmla="*/ 226631 h 453813"/>
                <a:gd name="connsiteX14" fmla="*/ 226188 w 453813"/>
                <a:gd name="connsiteY14" fmla="*/ 453532 h 45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813" h="453813">
                  <a:moveTo>
                    <a:pt x="226401" y="241660"/>
                  </a:moveTo>
                  <a:lnTo>
                    <a:pt x="343847" y="241660"/>
                  </a:lnTo>
                  <a:cubicBezTo>
                    <a:pt x="351551" y="241660"/>
                    <a:pt x="357808" y="235404"/>
                    <a:pt x="357808" y="227699"/>
                  </a:cubicBezTo>
                  <a:cubicBezTo>
                    <a:pt x="357808" y="219995"/>
                    <a:pt x="351551" y="213738"/>
                    <a:pt x="343847" y="213738"/>
                  </a:cubicBezTo>
                  <a:lnTo>
                    <a:pt x="240362" y="213738"/>
                  </a:lnTo>
                  <a:lnTo>
                    <a:pt x="240362" y="76171"/>
                  </a:lnTo>
                  <a:cubicBezTo>
                    <a:pt x="240588" y="68466"/>
                    <a:pt x="234522" y="62032"/>
                    <a:pt x="226817" y="61806"/>
                  </a:cubicBezTo>
                  <a:cubicBezTo>
                    <a:pt x="219112" y="61581"/>
                    <a:pt x="212678" y="67647"/>
                    <a:pt x="212452" y="75352"/>
                  </a:cubicBezTo>
                  <a:cubicBezTo>
                    <a:pt x="212440" y="75625"/>
                    <a:pt x="212440" y="75898"/>
                    <a:pt x="212452" y="76171"/>
                  </a:cubicBezTo>
                  <a:lnTo>
                    <a:pt x="212452" y="241660"/>
                  </a:lnTo>
                  <a:close/>
                  <a:moveTo>
                    <a:pt x="226188" y="453496"/>
                  </a:moveTo>
                  <a:cubicBezTo>
                    <a:pt x="100872" y="453496"/>
                    <a:pt x="-725" y="351911"/>
                    <a:pt x="-725" y="226595"/>
                  </a:cubicBezTo>
                  <a:cubicBezTo>
                    <a:pt x="-725" y="101279"/>
                    <a:pt x="100872" y="-282"/>
                    <a:pt x="226188" y="-282"/>
                  </a:cubicBezTo>
                  <a:cubicBezTo>
                    <a:pt x="351504" y="-282"/>
                    <a:pt x="453089" y="101303"/>
                    <a:pt x="453089" y="226631"/>
                  </a:cubicBezTo>
                  <a:cubicBezTo>
                    <a:pt x="453089" y="351959"/>
                    <a:pt x="351504" y="453532"/>
                    <a:pt x="226188" y="453532"/>
                  </a:cubicBezTo>
                  <a:close/>
                </a:path>
              </a:pathLst>
            </a:custGeom>
            <a:solidFill>
              <a:schemeClr val="bg1"/>
            </a:solidFill>
            <a:ln w="1185" cap="flat">
              <a:noFill/>
              <a:prstDash val="solid"/>
              <a:miter/>
            </a:ln>
            <a:effectLst/>
          </p:spPr>
          <p:txBody>
            <a:bodyPr lIns="82296" tIns="41148" rIns="82296" bIns="41148" rtlCol="0" anchor="ctr">
              <a:noAutofit/>
            </a:bodyPr>
            <a:lstStyle/>
            <a:p>
              <a:endParaRPr lang="zh-CN" altLang="en-US" sz="1620"/>
            </a:p>
          </p:txBody>
        </p:sp>
      </p:grpSp>
      <p:grpSp>
        <p:nvGrpSpPr>
          <p:cNvPr id="24" name="组合 23">
            <a:extLst>
              <a:ext uri="{FF2B5EF4-FFF2-40B4-BE49-F238E27FC236}">
                <a16:creationId xmlns:a16="http://schemas.microsoft.com/office/drawing/2014/main" id="{52F514C9-D34B-9B99-CCBB-EF7B13EE9536}"/>
              </a:ext>
            </a:extLst>
          </p:cNvPr>
          <p:cNvGrpSpPr/>
          <p:nvPr/>
        </p:nvGrpSpPr>
        <p:grpSpPr>
          <a:xfrm>
            <a:off x="7442215" y="1608270"/>
            <a:ext cx="3624103" cy="1253804"/>
            <a:chOff x="7442215" y="1608270"/>
            <a:chExt cx="3624103" cy="1253804"/>
          </a:xfrm>
        </p:grpSpPr>
        <p:sp>
          <p:nvSpPr>
            <p:cNvPr id="4" name="椭圆 3">
              <a:extLst>
                <a:ext uri="{FF2B5EF4-FFF2-40B4-BE49-F238E27FC236}">
                  <a16:creationId xmlns:a16="http://schemas.microsoft.com/office/drawing/2014/main" id="{D12A4FAC-C61F-4873-B8CC-36555916CACE}"/>
                </a:ext>
              </a:extLst>
            </p:cNvPr>
            <p:cNvSpPr/>
            <p:nvPr/>
          </p:nvSpPr>
          <p:spPr>
            <a:xfrm>
              <a:off x="7442216" y="1608270"/>
              <a:ext cx="625793" cy="62579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noAutofit/>
            </a:bodyPr>
            <a:lstStyle/>
            <a:p>
              <a:endParaRPr lang="zh-CN" altLang="en-US" sz="1620"/>
            </a:p>
          </p:txBody>
        </p:sp>
        <p:sp>
          <p:nvSpPr>
            <p:cNvPr id="5" name="文本框 4">
              <a:extLst>
                <a:ext uri="{FF2B5EF4-FFF2-40B4-BE49-F238E27FC236}">
                  <a16:creationId xmlns:a16="http://schemas.microsoft.com/office/drawing/2014/main" id="{47086EDE-D06E-4DCB-99E9-F65CB6EC71C6}"/>
                </a:ext>
              </a:extLst>
            </p:cNvPr>
            <p:cNvSpPr txBox="1"/>
            <p:nvPr/>
          </p:nvSpPr>
          <p:spPr>
            <a:xfrm>
              <a:off x="8333509" y="1608270"/>
              <a:ext cx="1231106" cy="369332"/>
            </a:xfrm>
            <a:prstGeom prst="rect">
              <a:avLst/>
            </a:prstGeom>
            <a:noFill/>
            <a:effectLst/>
          </p:spPr>
          <p:txBody>
            <a:bodyPr wrap="none" lIns="0" tIns="0" rIns="0" bIns="0" rtlCol="0" anchor="t">
              <a:noAutofit/>
            </a:bodyPr>
            <a:lstStyle/>
            <a:p>
              <a:r>
                <a:rPr lang="zh-CN" altLang="en-US" sz="2400" dirty="0">
                  <a:solidFill>
                    <a:schemeClr val="accent1"/>
                  </a:solidFill>
                  <a:latin typeface="+mj-ea"/>
                  <a:ea typeface="+mj-ea"/>
                </a:rPr>
                <a:t>质量方面</a:t>
              </a:r>
            </a:p>
          </p:txBody>
        </p:sp>
        <p:sp>
          <p:nvSpPr>
            <p:cNvPr id="6" name="文本框 5">
              <a:extLst>
                <a:ext uri="{FF2B5EF4-FFF2-40B4-BE49-F238E27FC236}">
                  <a16:creationId xmlns:a16="http://schemas.microsoft.com/office/drawing/2014/main" id="{51961317-24D2-427B-9BC4-83FFC2F251CD}"/>
                </a:ext>
              </a:extLst>
            </p:cNvPr>
            <p:cNvSpPr txBox="1"/>
            <p:nvPr/>
          </p:nvSpPr>
          <p:spPr>
            <a:xfrm>
              <a:off x="8333508" y="2010965"/>
              <a:ext cx="2732810" cy="576633"/>
            </a:xfrm>
            <a:prstGeom prst="rect">
              <a:avLst/>
            </a:prstGeom>
            <a:noFill/>
            <a:effectLst/>
          </p:spPr>
          <p:txBody>
            <a:bodyPr wrap="square" lIns="0" tIns="0" rIns="0" bIns="0" rtlCol="0" anchor="t">
              <a:noAutofit/>
            </a:bodyPr>
            <a:lstStyle/>
            <a:p>
              <a:pPr>
                <a:lnSpc>
                  <a:spcPct val="120000"/>
                </a:lnSpc>
              </a:pPr>
              <a:r>
                <a:rPr lang="zh-CN" altLang="en-US" sz="1600" dirty="0">
                  <a:solidFill>
                    <a:schemeClr val="tx1">
                      <a:lumMod val="75000"/>
                      <a:lumOff val="25000"/>
                    </a:schemeClr>
                  </a:solidFill>
                  <a:latin typeface="+mn-ea"/>
                </a:rPr>
                <a:t>在销售工作开展之前，对产品的质量要有更严控的把关</a:t>
              </a:r>
              <a:endParaRPr lang="zh-CN" altLang="en-US" sz="1600" b="0" dirty="0">
                <a:solidFill>
                  <a:schemeClr val="tx1">
                    <a:lumMod val="75000"/>
                    <a:lumOff val="25000"/>
                  </a:schemeClr>
                </a:solidFill>
                <a:effectLst/>
                <a:latin typeface="+mn-ea"/>
              </a:endParaRPr>
            </a:p>
          </p:txBody>
        </p:sp>
        <p:sp>
          <p:nvSpPr>
            <p:cNvPr id="13" name="任意多边形: 形状 12">
              <a:extLst>
                <a:ext uri="{FF2B5EF4-FFF2-40B4-BE49-F238E27FC236}">
                  <a16:creationId xmlns:a16="http://schemas.microsoft.com/office/drawing/2014/main" id="{71176DDF-9CD7-419E-9E77-C27CAE935DF4}"/>
                </a:ext>
              </a:extLst>
            </p:cNvPr>
            <p:cNvSpPr/>
            <p:nvPr/>
          </p:nvSpPr>
          <p:spPr>
            <a:xfrm>
              <a:off x="7588817" y="1754924"/>
              <a:ext cx="332589" cy="332484"/>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bg1"/>
            </a:solidFill>
            <a:ln w="1185" cap="flat">
              <a:noFill/>
              <a:prstDash val="solid"/>
              <a:miter/>
            </a:ln>
            <a:effectLst/>
          </p:spPr>
          <p:txBody>
            <a:bodyPr lIns="82296" tIns="41148" rIns="82296" bIns="41148" rtlCol="0" anchor="ctr">
              <a:noAutofit/>
            </a:bodyPr>
            <a:lstStyle/>
            <a:p>
              <a:endParaRPr lang="zh-CN" altLang="en-US" sz="1620"/>
            </a:p>
          </p:txBody>
        </p:sp>
        <p:cxnSp>
          <p:nvCxnSpPr>
            <p:cNvPr id="16" name="直接连接符 15">
              <a:extLst>
                <a:ext uri="{FF2B5EF4-FFF2-40B4-BE49-F238E27FC236}">
                  <a16:creationId xmlns:a16="http://schemas.microsoft.com/office/drawing/2014/main" id="{4B56C232-28FC-4F81-A8B6-43BC569A854E}"/>
                </a:ext>
              </a:extLst>
            </p:cNvPr>
            <p:cNvCxnSpPr>
              <a:cxnSpLocks/>
            </p:cNvCxnSpPr>
            <p:nvPr/>
          </p:nvCxnSpPr>
          <p:spPr>
            <a:xfrm>
              <a:off x="7442215" y="2862074"/>
              <a:ext cx="3520194" cy="0"/>
            </a:xfrm>
            <a:prstGeom prst="line">
              <a:avLst/>
            </a:prstGeom>
            <a:ln w="5715"/>
            <a:effectLst/>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21F61512-7F25-D25F-9130-7C9F4296DE29}"/>
              </a:ext>
            </a:extLst>
          </p:cNvPr>
          <p:cNvGrpSpPr/>
          <p:nvPr/>
        </p:nvGrpSpPr>
        <p:grpSpPr>
          <a:xfrm>
            <a:off x="7442215" y="3277054"/>
            <a:ext cx="3624103" cy="1299520"/>
            <a:chOff x="7442215" y="3277054"/>
            <a:chExt cx="3624103" cy="1299520"/>
          </a:xfrm>
        </p:grpSpPr>
        <p:sp>
          <p:nvSpPr>
            <p:cNvPr id="7" name="椭圆 6">
              <a:extLst>
                <a:ext uri="{FF2B5EF4-FFF2-40B4-BE49-F238E27FC236}">
                  <a16:creationId xmlns:a16="http://schemas.microsoft.com/office/drawing/2014/main" id="{1CC14EC6-7C63-4591-A4BA-ADAE245DB001}"/>
                </a:ext>
              </a:extLst>
            </p:cNvPr>
            <p:cNvSpPr/>
            <p:nvPr/>
          </p:nvSpPr>
          <p:spPr>
            <a:xfrm>
              <a:off x="7442216" y="3277054"/>
              <a:ext cx="625793" cy="62579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noAutofit/>
            </a:bodyPr>
            <a:lstStyle/>
            <a:p>
              <a:endParaRPr lang="zh-CN" altLang="en-US" sz="1620"/>
            </a:p>
          </p:txBody>
        </p:sp>
        <p:sp>
          <p:nvSpPr>
            <p:cNvPr id="8" name="文本框 7">
              <a:extLst>
                <a:ext uri="{FF2B5EF4-FFF2-40B4-BE49-F238E27FC236}">
                  <a16:creationId xmlns:a16="http://schemas.microsoft.com/office/drawing/2014/main" id="{1C48A325-BE20-4F22-9FDA-3BDB445DCDF8}"/>
                </a:ext>
              </a:extLst>
            </p:cNvPr>
            <p:cNvSpPr txBox="1"/>
            <p:nvPr/>
          </p:nvSpPr>
          <p:spPr>
            <a:xfrm>
              <a:off x="8333509" y="3277054"/>
              <a:ext cx="1231106" cy="369332"/>
            </a:xfrm>
            <a:prstGeom prst="rect">
              <a:avLst/>
            </a:prstGeom>
            <a:noFill/>
            <a:effectLst/>
          </p:spPr>
          <p:txBody>
            <a:bodyPr wrap="none" lIns="0" tIns="0" rIns="0" bIns="0" rtlCol="0" anchor="t">
              <a:noAutofit/>
            </a:bodyPr>
            <a:lstStyle/>
            <a:p>
              <a:r>
                <a:rPr lang="zh-CN" altLang="en-US" sz="2400" dirty="0">
                  <a:solidFill>
                    <a:schemeClr val="accent1"/>
                  </a:solidFill>
                  <a:latin typeface="+mj-ea"/>
                  <a:ea typeface="+mj-ea"/>
                </a:rPr>
                <a:t>价格方面</a:t>
              </a:r>
            </a:p>
          </p:txBody>
        </p:sp>
        <p:sp>
          <p:nvSpPr>
            <p:cNvPr id="9" name="文本框 8">
              <a:extLst>
                <a:ext uri="{FF2B5EF4-FFF2-40B4-BE49-F238E27FC236}">
                  <a16:creationId xmlns:a16="http://schemas.microsoft.com/office/drawing/2014/main" id="{E12649EC-DABE-4510-A4C5-4AA0CCC1BE56}"/>
                </a:ext>
              </a:extLst>
            </p:cNvPr>
            <p:cNvSpPr txBox="1"/>
            <p:nvPr/>
          </p:nvSpPr>
          <p:spPr>
            <a:xfrm>
              <a:off x="8333508" y="3679748"/>
              <a:ext cx="2732810" cy="576633"/>
            </a:xfrm>
            <a:prstGeom prst="rect">
              <a:avLst/>
            </a:prstGeom>
            <a:noFill/>
            <a:effectLst/>
          </p:spPr>
          <p:txBody>
            <a:bodyPr wrap="square" lIns="0" tIns="0" rIns="0" bIns="0" rtlCol="0" anchor="t">
              <a:noAutofit/>
            </a:bodyPr>
            <a:lstStyle/>
            <a:p>
              <a:pPr>
                <a:lnSpc>
                  <a:spcPct val="120000"/>
                </a:lnSpc>
              </a:pPr>
              <a:r>
                <a:rPr lang="zh-CN" altLang="en-US" sz="1600" dirty="0">
                  <a:solidFill>
                    <a:schemeClr val="tx1">
                      <a:lumMod val="75000"/>
                      <a:lumOff val="25000"/>
                    </a:schemeClr>
                  </a:solidFill>
                  <a:latin typeface="+mn-ea"/>
                </a:rPr>
                <a:t>加大价格的可控范围，减少掉客户对价格的挑剔</a:t>
              </a:r>
            </a:p>
          </p:txBody>
        </p:sp>
        <p:sp>
          <p:nvSpPr>
            <p:cNvPr id="14" name="任意多边形: 形状 13">
              <a:extLst>
                <a:ext uri="{FF2B5EF4-FFF2-40B4-BE49-F238E27FC236}">
                  <a16:creationId xmlns:a16="http://schemas.microsoft.com/office/drawing/2014/main" id="{19F6F520-2C2D-4528-B404-DD5D4CDF95F6}"/>
                </a:ext>
              </a:extLst>
            </p:cNvPr>
            <p:cNvSpPr/>
            <p:nvPr/>
          </p:nvSpPr>
          <p:spPr>
            <a:xfrm>
              <a:off x="7598062" y="3422768"/>
              <a:ext cx="309464" cy="334364"/>
            </a:xfrm>
            <a:custGeom>
              <a:avLst/>
              <a:gdLst>
                <a:gd name="connsiteX0" fmla="*/ 396316 w 424226"/>
                <a:gd name="connsiteY0" fmla="*/ 389331 h 458360"/>
                <a:gd name="connsiteX1" fmla="*/ 423502 w 424226"/>
                <a:gd name="connsiteY1" fmla="*/ 343031 h 458360"/>
                <a:gd name="connsiteX2" fmla="*/ 408140 w 424226"/>
                <a:gd name="connsiteY2" fmla="*/ 41114 h 458360"/>
                <a:gd name="connsiteX3" fmla="*/ 364738 w 424226"/>
                <a:gd name="connsiteY3" fmla="*/ -282 h 458360"/>
                <a:gd name="connsiteX4" fmla="*/ 285495 w 424226"/>
                <a:gd name="connsiteY4" fmla="*/ -282 h 458360"/>
                <a:gd name="connsiteX5" fmla="*/ 285495 w 424226"/>
                <a:gd name="connsiteY5" fmla="*/ 244153 h 458360"/>
                <a:gd name="connsiteX6" fmla="*/ 224380 w 424226"/>
                <a:gd name="connsiteY6" fmla="*/ 183051 h 458360"/>
                <a:gd name="connsiteX7" fmla="*/ 163278 w 424226"/>
                <a:gd name="connsiteY7" fmla="*/ 244153 h 458360"/>
                <a:gd name="connsiteX8" fmla="*/ 163278 w 424226"/>
                <a:gd name="connsiteY8" fmla="*/ -282 h 458360"/>
                <a:gd name="connsiteX9" fmla="*/ 61336 w 424226"/>
                <a:gd name="connsiteY9" fmla="*/ -282 h 458360"/>
                <a:gd name="connsiteX10" fmla="*/ 17970 w 424226"/>
                <a:gd name="connsiteY10" fmla="*/ 41114 h 458360"/>
                <a:gd name="connsiteX11" fmla="*/ -657 w 424226"/>
                <a:gd name="connsiteY11" fmla="*/ 407340 h 458360"/>
                <a:gd name="connsiteX12" fmla="*/ 43185 w 424226"/>
                <a:gd name="connsiteY12" fmla="*/ 458079 h 458360"/>
                <a:gd name="connsiteX13" fmla="*/ 382961 w 424226"/>
                <a:gd name="connsiteY13" fmla="*/ 458079 h 458360"/>
                <a:gd name="connsiteX14" fmla="*/ 420949 w 424226"/>
                <a:gd name="connsiteY14" fmla="*/ 434205 h 458360"/>
                <a:gd name="connsiteX15" fmla="*/ 396316 w 424226"/>
                <a:gd name="connsiteY15" fmla="*/ 389331 h 458360"/>
                <a:gd name="connsiteX16" fmla="*/ 365759 w 424226"/>
                <a:gd name="connsiteY16" fmla="*/ 381685 h 458360"/>
                <a:gd name="connsiteX17" fmla="*/ 381037 w 424226"/>
                <a:gd name="connsiteY17" fmla="*/ 427521 h 458360"/>
                <a:gd name="connsiteX18" fmla="*/ 75499 w 424226"/>
                <a:gd name="connsiteY18" fmla="*/ 427521 h 458360"/>
                <a:gd name="connsiteX19" fmla="*/ 29663 w 424226"/>
                <a:gd name="connsiteY19" fmla="*/ 381685 h 458360"/>
                <a:gd name="connsiteX20" fmla="*/ 75499 w 424226"/>
                <a:gd name="connsiteY20" fmla="*/ 335849 h 458360"/>
                <a:gd name="connsiteX21" fmla="*/ 381037 w 424226"/>
                <a:gd name="connsiteY21" fmla="*/ 335849 h 458360"/>
                <a:gd name="connsiteX22" fmla="*/ 365806 w 424226"/>
                <a:gd name="connsiteY22" fmla="*/ 381685 h 458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4226" h="458360">
                  <a:moveTo>
                    <a:pt x="396316" y="389331"/>
                  </a:moveTo>
                  <a:cubicBezTo>
                    <a:pt x="396364" y="370122"/>
                    <a:pt x="406751" y="352434"/>
                    <a:pt x="423502" y="343031"/>
                  </a:cubicBezTo>
                  <a:lnTo>
                    <a:pt x="408140" y="41114"/>
                  </a:lnTo>
                  <a:cubicBezTo>
                    <a:pt x="406858" y="18024"/>
                    <a:pt x="387863" y="-92"/>
                    <a:pt x="364738" y="-282"/>
                  </a:cubicBezTo>
                  <a:lnTo>
                    <a:pt x="285495" y="-282"/>
                  </a:lnTo>
                  <a:lnTo>
                    <a:pt x="285495" y="244153"/>
                  </a:lnTo>
                  <a:lnTo>
                    <a:pt x="224380" y="183051"/>
                  </a:lnTo>
                  <a:lnTo>
                    <a:pt x="163278" y="244153"/>
                  </a:lnTo>
                  <a:lnTo>
                    <a:pt x="163278" y="-282"/>
                  </a:lnTo>
                  <a:lnTo>
                    <a:pt x="61336" y="-282"/>
                  </a:lnTo>
                  <a:cubicBezTo>
                    <a:pt x="38228" y="-68"/>
                    <a:pt x="19252" y="18036"/>
                    <a:pt x="17970" y="41114"/>
                  </a:cubicBezTo>
                  <a:lnTo>
                    <a:pt x="-657" y="407340"/>
                  </a:lnTo>
                  <a:cubicBezTo>
                    <a:pt x="-2034" y="435226"/>
                    <a:pt x="17602" y="458079"/>
                    <a:pt x="43185" y="458079"/>
                  </a:cubicBezTo>
                  <a:lnTo>
                    <a:pt x="382961" y="458079"/>
                  </a:lnTo>
                  <a:cubicBezTo>
                    <a:pt x="399486" y="458079"/>
                    <a:pt x="413423" y="448463"/>
                    <a:pt x="420949" y="434205"/>
                  </a:cubicBezTo>
                  <a:cubicBezTo>
                    <a:pt x="405635" y="424423"/>
                    <a:pt x="396352" y="407506"/>
                    <a:pt x="396316" y="389331"/>
                  </a:cubicBezTo>
                  <a:close/>
                  <a:moveTo>
                    <a:pt x="365759" y="381685"/>
                  </a:moveTo>
                  <a:cubicBezTo>
                    <a:pt x="365759" y="395670"/>
                    <a:pt x="364417" y="419876"/>
                    <a:pt x="381037" y="427521"/>
                  </a:cubicBezTo>
                  <a:lnTo>
                    <a:pt x="75499" y="427521"/>
                  </a:lnTo>
                  <a:cubicBezTo>
                    <a:pt x="50184" y="427521"/>
                    <a:pt x="29663" y="406995"/>
                    <a:pt x="29663" y="381685"/>
                  </a:cubicBezTo>
                  <a:cubicBezTo>
                    <a:pt x="29663" y="356375"/>
                    <a:pt x="50184" y="335849"/>
                    <a:pt x="75499" y="335849"/>
                  </a:cubicBezTo>
                  <a:lnTo>
                    <a:pt x="381037" y="335849"/>
                  </a:lnTo>
                  <a:cubicBezTo>
                    <a:pt x="364405" y="346011"/>
                    <a:pt x="365806" y="367736"/>
                    <a:pt x="365806" y="381685"/>
                  </a:cubicBezTo>
                  <a:close/>
                </a:path>
              </a:pathLst>
            </a:custGeom>
            <a:solidFill>
              <a:schemeClr val="bg1"/>
            </a:solidFill>
            <a:ln w="1185" cap="flat">
              <a:noFill/>
              <a:prstDash val="solid"/>
              <a:miter/>
            </a:ln>
            <a:effectLst/>
          </p:spPr>
          <p:txBody>
            <a:bodyPr lIns="82296" tIns="41148" rIns="82296" bIns="41148" rtlCol="0" anchor="ctr">
              <a:noAutofit/>
            </a:bodyPr>
            <a:lstStyle/>
            <a:p>
              <a:endParaRPr lang="zh-CN" altLang="en-US" sz="1620"/>
            </a:p>
          </p:txBody>
        </p:sp>
        <p:cxnSp>
          <p:nvCxnSpPr>
            <p:cNvPr id="17" name="直接连接符 16">
              <a:extLst>
                <a:ext uri="{FF2B5EF4-FFF2-40B4-BE49-F238E27FC236}">
                  <a16:creationId xmlns:a16="http://schemas.microsoft.com/office/drawing/2014/main" id="{7EEC5F81-2BD2-40D8-B3A4-7B0C522B42B8}"/>
                </a:ext>
              </a:extLst>
            </p:cNvPr>
            <p:cNvCxnSpPr>
              <a:cxnSpLocks/>
            </p:cNvCxnSpPr>
            <p:nvPr/>
          </p:nvCxnSpPr>
          <p:spPr>
            <a:xfrm>
              <a:off x="7442215" y="4576574"/>
              <a:ext cx="3520800" cy="0"/>
            </a:xfrm>
            <a:prstGeom prst="line">
              <a:avLst/>
            </a:prstGeom>
            <a:ln w="5715"/>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57294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pic>
        <p:nvPicPr>
          <p:cNvPr id="3" name="图片 2" descr="桌子上的人&#10;&#10;低可信度描述已自动生成">
            <a:extLst>
              <a:ext uri="{FF2B5EF4-FFF2-40B4-BE49-F238E27FC236}">
                <a16:creationId xmlns:a16="http://schemas.microsoft.com/office/drawing/2014/main" id="{0CB811C4-EC09-4271-A91C-D78BB69C81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384650"/>
            <a:ext cx="12192000" cy="3070578"/>
          </a:xfrm>
          <a:prstGeom prst="rect">
            <a:avLst/>
          </a:prstGeom>
        </p:spPr>
      </p:pic>
      <p:grpSp>
        <p:nvGrpSpPr>
          <p:cNvPr id="39" name="组合 38">
            <a:extLst>
              <a:ext uri="{FF2B5EF4-FFF2-40B4-BE49-F238E27FC236}">
                <a16:creationId xmlns:a16="http://schemas.microsoft.com/office/drawing/2014/main" id="{3F53A2F6-E3CC-8A39-71E0-7C8843FE16AD}"/>
              </a:ext>
            </a:extLst>
          </p:cNvPr>
          <p:cNvGrpSpPr/>
          <p:nvPr/>
        </p:nvGrpSpPr>
        <p:grpSpPr>
          <a:xfrm>
            <a:off x="1305511" y="3645424"/>
            <a:ext cx="2794472" cy="2903767"/>
            <a:chOff x="1300374" y="3645424"/>
            <a:chExt cx="2794472" cy="2903767"/>
          </a:xfrm>
        </p:grpSpPr>
        <p:sp>
          <p:nvSpPr>
            <p:cNvPr id="5" name="文本框 4">
              <a:extLst>
                <a:ext uri="{FF2B5EF4-FFF2-40B4-BE49-F238E27FC236}">
                  <a16:creationId xmlns:a16="http://schemas.microsoft.com/office/drawing/2014/main" id="{18722F8B-119C-48D3-8E9C-F691C5421439}"/>
                </a:ext>
              </a:extLst>
            </p:cNvPr>
            <p:cNvSpPr txBox="1"/>
            <p:nvPr/>
          </p:nvSpPr>
          <p:spPr>
            <a:xfrm>
              <a:off x="1300374" y="5289294"/>
              <a:ext cx="2794472" cy="1259897"/>
            </a:xfrm>
            <a:prstGeom prst="rect">
              <a:avLst/>
            </a:prstGeom>
            <a:noFill/>
          </p:spPr>
          <p:txBody>
            <a:bodyPr wrap="square" lIns="0" tIns="0" rIns="0" bIns="0" rtlCol="0" anchor="t">
              <a:noAutofit/>
            </a:bodyPr>
            <a:lstStyle/>
            <a:p>
              <a:pPr>
                <a:lnSpc>
                  <a:spcPct val="130000"/>
                </a:lnSpc>
              </a:pPr>
              <a:r>
                <a:rPr lang="zh-CN" altLang="en-US" sz="1600" dirty="0">
                  <a:solidFill>
                    <a:schemeClr val="tx1">
                      <a:lumMod val="75000"/>
                      <a:lumOff val="25000"/>
                    </a:schemeClr>
                  </a:solidFill>
                  <a:latin typeface="+mn-ea"/>
                </a:rPr>
                <a:t>继续拓宽自己的理论知识面，在日常工作中，遇到问题多查阅书籍，熟悉相关知识，从而提高自己解决实际问题的能力</a:t>
              </a:r>
              <a:endParaRPr lang="zh-CN" altLang="en-US" sz="1600" b="0" dirty="0">
                <a:solidFill>
                  <a:schemeClr val="tx1">
                    <a:lumMod val="75000"/>
                    <a:lumOff val="25000"/>
                  </a:schemeClr>
                </a:solidFill>
                <a:effectLst/>
                <a:latin typeface="+mn-ea"/>
              </a:endParaRPr>
            </a:p>
          </p:txBody>
        </p:sp>
        <p:sp>
          <p:nvSpPr>
            <p:cNvPr id="10" name="文本框 9">
              <a:extLst>
                <a:ext uri="{FF2B5EF4-FFF2-40B4-BE49-F238E27FC236}">
                  <a16:creationId xmlns:a16="http://schemas.microsoft.com/office/drawing/2014/main" id="{79E41BA0-6B3E-4E2F-BA77-E2535B4936D1}"/>
                </a:ext>
              </a:extLst>
            </p:cNvPr>
            <p:cNvSpPr txBox="1"/>
            <p:nvPr/>
          </p:nvSpPr>
          <p:spPr>
            <a:xfrm>
              <a:off x="2082057" y="4854546"/>
              <a:ext cx="1231106" cy="369332"/>
            </a:xfrm>
            <a:prstGeom prst="rect">
              <a:avLst/>
            </a:prstGeom>
            <a:noFill/>
          </p:spPr>
          <p:txBody>
            <a:bodyPr wrap="none" lIns="0" tIns="0" rIns="0" bIns="0" rtlCol="0" anchor="t">
              <a:noAutofit/>
            </a:bodyPr>
            <a:lstStyle/>
            <a:p>
              <a:r>
                <a:rPr lang="zh-CN" altLang="en-US" sz="2400" dirty="0">
                  <a:solidFill>
                    <a:schemeClr val="accent1"/>
                  </a:solidFill>
                  <a:latin typeface="+mj-ea"/>
                  <a:ea typeface="+mj-ea"/>
                </a:rPr>
                <a:t>学习方面</a:t>
              </a:r>
            </a:p>
          </p:txBody>
        </p:sp>
        <p:grpSp>
          <p:nvGrpSpPr>
            <p:cNvPr id="18" name="组合 17">
              <a:extLst>
                <a:ext uri="{FF2B5EF4-FFF2-40B4-BE49-F238E27FC236}">
                  <a16:creationId xmlns:a16="http://schemas.microsoft.com/office/drawing/2014/main" id="{DCCE1586-9362-75CD-B50D-1034CA3C44C1}"/>
                </a:ext>
              </a:extLst>
            </p:cNvPr>
            <p:cNvGrpSpPr/>
            <p:nvPr/>
          </p:nvGrpSpPr>
          <p:grpSpPr>
            <a:xfrm>
              <a:off x="2154506" y="3645424"/>
              <a:ext cx="1086208" cy="1086208"/>
              <a:chOff x="1885318" y="3645424"/>
              <a:chExt cx="1086208" cy="1086208"/>
            </a:xfrm>
          </p:grpSpPr>
          <p:sp>
            <p:nvSpPr>
              <p:cNvPr id="4" name="椭圆 3">
                <a:extLst>
                  <a:ext uri="{FF2B5EF4-FFF2-40B4-BE49-F238E27FC236}">
                    <a16:creationId xmlns:a16="http://schemas.microsoft.com/office/drawing/2014/main" id="{B59C5906-61CE-4D23-836B-5DB1B55DD5B2}"/>
                  </a:ext>
                </a:extLst>
              </p:cNvPr>
              <p:cNvSpPr/>
              <p:nvPr/>
            </p:nvSpPr>
            <p:spPr>
              <a:xfrm>
                <a:off x="1885318" y="3645424"/>
                <a:ext cx="1086208" cy="1086208"/>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p>
            </p:txBody>
          </p:sp>
          <p:sp>
            <p:nvSpPr>
              <p:cNvPr id="13" name="任意多边形: 形状 12">
                <a:extLst>
                  <a:ext uri="{FF2B5EF4-FFF2-40B4-BE49-F238E27FC236}">
                    <a16:creationId xmlns:a16="http://schemas.microsoft.com/office/drawing/2014/main" id="{AB1E4B67-7AB9-4B99-AA71-2C921E7ADA24}"/>
                  </a:ext>
                </a:extLst>
              </p:cNvPr>
              <p:cNvSpPr/>
              <p:nvPr/>
            </p:nvSpPr>
            <p:spPr>
              <a:xfrm>
                <a:off x="2124297" y="3944565"/>
                <a:ext cx="608248" cy="576971"/>
              </a:xfrm>
              <a:custGeom>
                <a:avLst/>
                <a:gdLst>
                  <a:gd name="connsiteX0" fmla="*/ 131672 w 369217"/>
                  <a:gd name="connsiteY0" fmla="*/ 163715 h 350231"/>
                  <a:gd name="connsiteX1" fmla="*/ 190772 w 369217"/>
                  <a:gd name="connsiteY1" fmla="*/ 223171 h 350231"/>
                  <a:gd name="connsiteX2" fmla="*/ 184229 w 369217"/>
                  <a:gd name="connsiteY2" fmla="*/ 229204 h 350231"/>
                  <a:gd name="connsiteX3" fmla="*/ 81800 w 369217"/>
                  <a:gd name="connsiteY3" fmla="*/ 229204 h 350231"/>
                  <a:gd name="connsiteX4" fmla="*/ 75449 w 369217"/>
                  <a:gd name="connsiteY4" fmla="*/ 223373 h 350231"/>
                  <a:gd name="connsiteX5" fmla="*/ 131672 w 369217"/>
                  <a:gd name="connsiteY5" fmla="*/ 163715 h 350231"/>
                  <a:gd name="connsiteX6" fmla="*/ 233321 w 369217"/>
                  <a:gd name="connsiteY6" fmla="*/ 157142 h 350231"/>
                  <a:gd name="connsiteX7" fmla="*/ 226441 w 369217"/>
                  <a:gd name="connsiteY7" fmla="*/ 160029 h 350231"/>
                  <a:gd name="connsiteX8" fmla="*/ 223699 w 369217"/>
                  <a:gd name="connsiteY8" fmla="*/ 166774 h 350231"/>
                  <a:gd name="connsiteX9" fmla="*/ 233514 w 369217"/>
                  <a:gd name="connsiteY9" fmla="*/ 176781 h 350231"/>
                  <a:gd name="connsiteX10" fmla="*/ 304719 w 369217"/>
                  <a:gd name="connsiteY10" fmla="*/ 176781 h 350231"/>
                  <a:gd name="connsiteX11" fmla="*/ 304748 w 369217"/>
                  <a:gd name="connsiteY11" fmla="*/ 176743 h 350231"/>
                  <a:gd name="connsiteX12" fmla="*/ 314341 w 369217"/>
                  <a:gd name="connsiteY12" fmla="*/ 166861 h 350231"/>
                  <a:gd name="connsiteX13" fmla="*/ 304526 w 369217"/>
                  <a:gd name="connsiteY13" fmla="*/ 157142 h 350231"/>
                  <a:gd name="connsiteX14" fmla="*/ 233293 w 369217"/>
                  <a:gd name="connsiteY14" fmla="*/ 104787 h 350231"/>
                  <a:gd name="connsiteX15" fmla="*/ 226364 w 369217"/>
                  <a:gd name="connsiteY15" fmla="*/ 107674 h 350231"/>
                  <a:gd name="connsiteX16" fmla="*/ 223670 w 369217"/>
                  <a:gd name="connsiteY16" fmla="*/ 114756 h 350231"/>
                  <a:gd name="connsiteX17" fmla="*/ 233485 w 369217"/>
                  <a:gd name="connsiteY17" fmla="*/ 124475 h 350231"/>
                  <a:gd name="connsiteX18" fmla="*/ 291816 w 369217"/>
                  <a:gd name="connsiteY18" fmla="*/ 124475 h 350231"/>
                  <a:gd name="connsiteX19" fmla="*/ 301245 w 369217"/>
                  <a:gd name="connsiteY19" fmla="*/ 114852 h 350231"/>
                  <a:gd name="connsiteX20" fmla="*/ 291623 w 369217"/>
                  <a:gd name="connsiteY20" fmla="*/ 104836 h 350231"/>
                  <a:gd name="connsiteX21" fmla="*/ 233311 w 369217"/>
                  <a:gd name="connsiteY21" fmla="*/ 65490 h 350231"/>
                  <a:gd name="connsiteX22" fmla="*/ 226403 w 369217"/>
                  <a:gd name="connsiteY22" fmla="*/ 68376 h 350231"/>
                  <a:gd name="connsiteX23" fmla="*/ 223661 w 369217"/>
                  <a:gd name="connsiteY23" fmla="*/ 75401 h 350231"/>
                  <a:gd name="connsiteX24" fmla="*/ 233485 w 369217"/>
                  <a:gd name="connsiteY24" fmla="*/ 85129 h 350231"/>
                  <a:gd name="connsiteX25" fmla="*/ 291816 w 369217"/>
                  <a:gd name="connsiteY25" fmla="*/ 85129 h 350231"/>
                  <a:gd name="connsiteX26" fmla="*/ 301245 w 369217"/>
                  <a:gd name="connsiteY26" fmla="*/ 75506 h 350231"/>
                  <a:gd name="connsiteX27" fmla="*/ 291623 w 369217"/>
                  <a:gd name="connsiteY27" fmla="*/ 65490 h 350231"/>
                  <a:gd name="connsiteX28" fmla="*/ 140685 w 369217"/>
                  <a:gd name="connsiteY28" fmla="*/ 56408 h 350231"/>
                  <a:gd name="connsiteX29" fmla="*/ 91817 w 369217"/>
                  <a:gd name="connsiteY29" fmla="*/ 78422 h 350231"/>
                  <a:gd name="connsiteX30" fmla="*/ 85389 w 369217"/>
                  <a:gd name="connsiteY30" fmla="*/ 115391 h 350231"/>
                  <a:gd name="connsiteX31" fmla="*/ 106644 w 369217"/>
                  <a:gd name="connsiteY31" fmla="*/ 146086 h 350231"/>
                  <a:gd name="connsiteX32" fmla="*/ 56012 w 369217"/>
                  <a:gd name="connsiteY32" fmla="*/ 225951 h 350231"/>
                  <a:gd name="connsiteX33" fmla="*/ 81800 w 369217"/>
                  <a:gd name="connsiteY33" fmla="*/ 248900 h 350231"/>
                  <a:gd name="connsiteX34" fmla="*/ 184257 w 369217"/>
                  <a:gd name="connsiteY34" fmla="*/ 248900 h 350231"/>
                  <a:gd name="connsiteX35" fmla="*/ 210045 w 369217"/>
                  <a:gd name="connsiteY35" fmla="*/ 224787 h 350231"/>
                  <a:gd name="connsiteX36" fmla="*/ 158460 w 369217"/>
                  <a:gd name="connsiteY36" fmla="*/ 146673 h 350231"/>
                  <a:gd name="connsiteX37" fmla="*/ 173442 w 369217"/>
                  <a:gd name="connsiteY37" fmla="*/ 131894 h 350231"/>
                  <a:gd name="connsiteX38" fmla="*/ 159008 w 369217"/>
                  <a:gd name="connsiteY38" fmla="*/ 63450 h 350231"/>
                  <a:gd name="connsiteX39" fmla="*/ 158682 w 369217"/>
                  <a:gd name="connsiteY39" fmla="*/ 63248 h 350231"/>
                  <a:gd name="connsiteX40" fmla="*/ 140685 w 369217"/>
                  <a:gd name="connsiteY40" fmla="*/ 56408 h 350231"/>
                  <a:gd name="connsiteX41" fmla="*/ 35603 w 369217"/>
                  <a:gd name="connsiteY41" fmla="*/ 0 h 350231"/>
                  <a:gd name="connsiteX42" fmla="*/ 333624 w 369217"/>
                  <a:gd name="connsiteY42" fmla="*/ 0 h 350231"/>
                  <a:gd name="connsiteX43" fmla="*/ 369217 w 369217"/>
                  <a:gd name="connsiteY43" fmla="*/ 35969 h 350231"/>
                  <a:gd name="connsiteX44" fmla="*/ 369217 w 369217"/>
                  <a:gd name="connsiteY44" fmla="*/ 258571 h 350231"/>
                  <a:gd name="connsiteX45" fmla="*/ 333615 w 369217"/>
                  <a:gd name="connsiteY45" fmla="*/ 294529 h 350231"/>
                  <a:gd name="connsiteX46" fmla="*/ 266422 w 369217"/>
                  <a:gd name="connsiteY46" fmla="*/ 294529 h 350231"/>
                  <a:gd name="connsiteX47" fmla="*/ 296424 w 369217"/>
                  <a:gd name="connsiteY47" fmla="*/ 334403 h 350231"/>
                  <a:gd name="connsiteX48" fmla="*/ 298349 w 369217"/>
                  <a:gd name="connsiteY48" fmla="*/ 341726 h 350231"/>
                  <a:gd name="connsiteX49" fmla="*/ 287273 w 369217"/>
                  <a:gd name="connsiteY49" fmla="*/ 350155 h 350231"/>
                  <a:gd name="connsiteX50" fmla="*/ 280836 w 369217"/>
                  <a:gd name="connsiteY50" fmla="*/ 346306 h 350231"/>
                  <a:gd name="connsiteX51" fmla="*/ 241953 w 369217"/>
                  <a:gd name="connsiteY51" fmla="*/ 294587 h 350231"/>
                  <a:gd name="connsiteX52" fmla="*/ 127621 w 369217"/>
                  <a:gd name="connsiteY52" fmla="*/ 294587 h 350231"/>
                  <a:gd name="connsiteX53" fmla="*/ 88737 w 369217"/>
                  <a:gd name="connsiteY53" fmla="*/ 346306 h 350231"/>
                  <a:gd name="connsiteX54" fmla="*/ 88708 w 369217"/>
                  <a:gd name="connsiteY54" fmla="*/ 346345 h 350231"/>
                  <a:gd name="connsiteX55" fmla="*/ 75064 w 369217"/>
                  <a:gd name="connsiteY55" fmla="*/ 348231 h 350231"/>
                  <a:gd name="connsiteX56" fmla="*/ 73140 w 369217"/>
                  <a:gd name="connsiteY56" fmla="*/ 334432 h 350231"/>
                  <a:gd name="connsiteX57" fmla="*/ 103142 w 369217"/>
                  <a:gd name="connsiteY57" fmla="*/ 294558 h 350231"/>
                  <a:gd name="connsiteX58" fmla="*/ 35603 w 369217"/>
                  <a:gd name="connsiteY58" fmla="*/ 294558 h 350231"/>
                  <a:gd name="connsiteX59" fmla="*/ 0 w 369217"/>
                  <a:gd name="connsiteY59" fmla="*/ 258599 h 350231"/>
                  <a:gd name="connsiteX60" fmla="*/ 0 w 369217"/>
                  <a:gd name="connsiteY60" fmla="*/ 35969 h 350231"/>
                  <a:gd name="connsiteX61" fmla="*/ 35603 w 369217"/>
                  <a:gd name="connsiteY61" fmla="*/ 0 h 35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69217" h="350231">
                    <a:moveTo>
                      <a:pt x="131672" y="163715"/>
                    </a:moveTo>
                    <a:cubicBezTo>
                      <a:pt x="177292" y="163715"/>
                      <a:pt x="194237" y="181025"/>
                      <a:pt x="190772" y="223171"/>
                    </a:cubicBezTo>
                    <a:cubicBezTo>
                      <a:pt x="190512" y="226587"/>
                      <a:pt x="187655" y="229224"/>
                      <a:pt x="184229" y="229204"/>
                    </a:cubicBezTo>
                    <a:lnTo>
                      <a:pt x="81800" y="229204"/>
                    </a:lnTo>
                    <a:cubicBezTo>
                      <a:pt x="78510" y="229157"/>
                      <a:pt x="75776" y="226645"/>
                      <a:pt x="75449" y="223373"/>
                    </a:cubicBezTo>
                    <a:cubicBezTo>
                      <a:pt x="70253" y="180823"/>
                      <a:pt x="86043" y="163715"/>
                      <a:pt x="131672" y="163715"/>
                    </a:cubicBezTo>
                    <a:close/>
                    <a:moveTo>
                      <a:pt x="233321" y="157142"/>
                    </a:moveTo>
                    <a:cubicBezTo>
                      <a:pt x="230733" y="157123"/>
                      <a:pt x="228250" y="158172"/>
                      <a:pt x="226441" y="160029"/>
                    </a:cubicBezTo>
                    <a:cubicBezTo>
                      <a:pt x="224709" y="161848"/>
                      <a:pt x="223728" y="164262"/>
                      <a:pt x="223699" y="166774"/>
                    </a:cubicBezTo>
                    <a:cubicBezTo>
                      <a:pt x="223652" y="172249"/>
                      <a:pt x="228039" y="176723"/>
                      <a:pt x="233514" y="176781"/>
                    </a:cubicBezTo>
                    <a:lnTo>
                      <a:pt x="304719" y="176781"/>
                    </a:lnTo>
                    <a:lnTo>
                      <a:pt x="304748" y="176743"/>
                    </a:lnTo>
                    <a:cubicBezTo>
                      <a:pt x="310069" y="176521"/>
                      <a:pt x="314284" y="172182"/>
                      <a:pt x="314341" y="166861"/>
                    </a:cubicBezTo>
                    <a:cubicBezTo>
                      <a:pt x="314264" y="161491"/>
                      <a:pt x="309895" y="157171"/>
                      <a:pt x="304526" y="157142"/>
                    </a:cubicBezTo>
                    <a:close/>
                    <a:moveTo>
                      <a:pt x="233293" y="104787"/>
                    </a:moveTo>
                    <a:cubicBezTo>
                      <a:pt x="230685" y="104739"/>
                      <a:pt x="228173" y="105788"/>
                      <a:pt x="226364" y="107674"/>
                    </a:cubicBezTo>
                    <a:cubicBezTo>
                      <a:pt x="224537" y="109570"/>
                      <a:pt x="223565" y="112129"/>
                      <a:pt x="223670" y="114756"/>
                    </a:cubicBezTo>
                    <a:cubicBezTo>
                      <a:pt x="223747" y="120125"/>
                      <a:pt x="228116" y="124446"/>
                      <a:pt x="233485" y="124475"/>
                    </a:cubicBezTo>
                    <a:lnTo>
                      <a:pt x="291816" y="124475"/>
                    </a:lnTo>
                    <a:cubicBezTo>
                      <a:pt x="297011" y="124272"/>
                      <a:pt x="301149" y="120048"/>
                      <a:pt x="301245" y="114852"/>
                    </a:cubicBezTo>
                    <a:cubicBezTo>
                      <a:pt x="301360" y="109425"/>
                      <a:pt x="297050" y="104941"/>
                      <a:pt x="291623" y="104836"/>
                    </a:cubicBezTo>
                    <a:close/>
                    <a:moveTo>
                      <a:pt x="233311" y="65490"/>
                    </a:moveTo>
                    <a:cubicBezTo>
                      <a:pt x="230704" y="65442"/>
                      <a:pt x="228203" y="66491"/>
                      <a:pt x="226403" y="68376"/>
                    </a:cubicBezTo>
                    <a:cubicBezTo>
                      <a:pt x="224575" y="70244"/>
                      <a:pt x="223584" y="72783"/>
                      <a:pt x="223661" y="75401"/>
                    </a:cubicBezTo>
                    <a:cubicBezTo>
                      <a:pt x="223737" y="80780"/>
                      <a:pt x="228106" y="85110"/>
                      <a:pt x="233485" y="85129"/>
                    </a:cubicBezTo>
                    <a:lnTo>
                      <a:pt x="291816" y="85129"/>
                    </a:lnTo>
                    <a:cubicBezTo>
                      <a:pt x="297011" y="84927"/>
                      <a:pt x="301149" y="80703"/>
                      <a:pt x="301245" y="75506"/>
                    </a:cubicBezTo>
                    <a:cubicBezTo>
                      <a:pt x="301360" y="70080"/>
                      <a:pt x="297050" y="65595"/>
                      <a:pt x="291623" y="65490"/>
                    </a:cubicBezTo>
                    <a:close/>
                    <a:moveTo>
                      <a:pt x="140685" y="56408"/>
                    </a:moveTo>
                    <a:cubicBezTo>
                      <a:pt x="122038" y="53357"/>
                      <a:pt x="102519" y="61427"/>
                      <a:pt x="91817" y="78422"/>
                    </a:cubicBezTo>
                    <a:cubicBezTo>
                      <a:pt x="84908" y="89430"/>
                      <a:pt x="82608" y="102699"/>
                      <a:pt x="85389" y="115391"/>
                    </a:cubicBezTo>
                    <a:cubicBezTo>
                      <a:pt x="88131" y="128035"/>
                      <a:pt x="95771" y="139072"/>
                      <a:pt x="106644" y="146086"/>
                    </a:cubicBezTo>
                    <a:cubicBezTo>
                      <a:pt x="67376" y="153428"/>
                      <a:pt x="50623" y="180072"/>
                      <a:pt x="56012" y="225951"/>
                    </a:cubicBezTo>
                    <a:cubicBezTo>
                      <a:pt x="57658" y="238979"/>
                      <a:pt x="68675" y="248784"/>
                      <a:pt x="81800" y="248900"/>
                    </a:cubicBezTo>
                    <a:lnTo>
                      <a:pt x="184257" y="248900"/>
                    </a:lnTo>
                    <a:cubicBezTo>
                      <a:pt x="197815" y="248794"/>
                      <a:pt x="209025" y="238306"/>
                      <a:pt x="210045" y="224787"/>
                    </a:cubicBezTo>
                    <a:cubicBezTo>
                      <a:pt x="213683" y="180437"/>
                      <a:pt x="196363" y="154380"/>
                      <a:pt x="158460" y="146673"/>
                    </a:cubicBezTo>
                    <a:cubicBezTo>
                      <a:pt x="164455" y="142882"/>
                      <a:pt x="169564" y="137840"/>
                      <a:pt x="173442" y="131894"/>
                    </a:cubicBezTo>
                    <a:cubicBezTo>
                      <a:pt x="188357" y="109002"/>
                      <a:pt x="181890" y="78364"/>
                      <a:pt x="159008" y="63450"/>
                    </a:cubicBezTo>
                    <a:cubicBezTo>
                      <a:pt x="158903" y="63383"/>
                      <a:pt x="158797" y="63315"/>
                      <a:pt x="158682" y="63248"/>
                    </a:cubicBezTo>
                    <a:cubicBezTo>
                      <a:pt x="153019" y="59678"/>
                      <a:pt x="146900" y="57425"/>
                      <a:pt x="140685" y="56408"/>
                    </a:cubicBezTo>
                    <a:close/>
                    <a:moveTo>
                      <a:pt x="35603" y="0"/>
                    </a:moveTo>
                    <a:lnTo>
                      <a:pt x="333624" y="0"/>
                    </a:lnTo>
                    <a:cubicBezTo>
                      <a:pt x="353205" y="-48"/>
                      <a:pt x="369149" y="16051"/>
                      <a:pt x="369217" y="35969"/>
                    </a:cubicBezTo>
                    <a:lnTo>
                      <a:pt x="369217" y="258571"/>
                    </a:lnTo>
                    <a:cubicBezTo>
                      <a:pt x="369140" y="278489"/>
                      <a:pt x="353205" y="294529"/>
                      <a:pt x="333615" y="294529"/>
                    </a:cubicBezTo>
                    <a:lnTo>
                      <a:pt x="266422" y="294529"/>
                    </a:lnTo>
                    <a:lnTo>
                      <a:pt x="296424" y="334403"/>
                    </a:lnTo>
                    <a:cubicBezTo>
                      <a:pt x="298022" y="336491"/>
                      <a:pt x="298715" y="339128"/>
                      <a:pt x="298349" y="341726"/>
                    </a:cubicBezTo>
                    <a:cubicBezTo>
                      <a:pt x="297560" y="347076"/>
                      <a:pt x="292643" y="350819"/>
                      <a:pt x="287273" y="350155"/>
                    </a:cubicBezTo>
                    <a:cubicBezTo>
                      <a:pt x="284695" y="349790"/>
                      <a:pt x="282376" y="348404"/>
                      <a:pt x="280836" y="346306"/>
                    </a:cubicBezTo>
                    <a:lnTo>
                      <a:pt x="241953" y="294587"/>
                    </a:lnTo>
                    <a:lnTo>
                      <a:pt x="127621" y="294587"/>
                    </a:lnTo>
                    <a:lnTo>
                      <a:pt x="88737" y="346306"/>
                    </a:lnTo>
                    <a:cubicBezTo>
                      <a:pt x="88728" y="346316"/>
                      <a:pt x="88718" y="346335"/>
                      <a:pt x="88708" y="346345"/>
                    </a:cubicBezTo>
                    <a:cubicBezTo>
                      <a:pt x="85456" y="350636"/>
                      <a:pt x="79356" y="351473"/>
                      <a:pt x="75064" y="348231"/>
                    </a:cubicBezTo>
                    <a:cubicBezTo>
                      <a:pt x="70772" y="344921"/>
                      <a:pt x="69926" y="338792"/>
                      <a:pt x="73140" y="334432"/>
                    </a:cubicBezTo>
                    <a:lnTo>
                      <a:pt x="103142" y="294558"/>
                    </a:lnTo>
                    <a:lnTo>
                      <a:pt x="35603" y="294558"/>
                    </a:lnTo>
                    <a:cubicBezTo>
                      <a:pt x="16022" y="294596"/>
                      <a:pt x="97" y="278507"/>
                      <a:pt x="0" y="258599"/>
                    </a:cubicBezTo>
                    <a:lnTo>
                      <a:pt x="0" y="35969"/>
                    </a:lnTo>
                    <a:cubicBezTo>
                      <a:pt x="67" y="16051"/>
                      <a:pt x="16003" y="0"/>
                      <a:pt x="35603" y="0"/>
                    </a:cubicBezTo>
                    <a:close/>
                  </a:path>
                </a:pathLst>
              </a:custGeom>
              <a:solidFill>
                <a:schemeClr val="bg1"/>
              </a:solidFill>
              <a:ln w="1185" cap="flat">
                <a:noFill/>
                <a:prstDash val="solid"/>
                <a:miter/>
              </a:ln>
            </p:spPr>
            <p:txBody>
              <a:bodyPr wrap="square" rtlCol="0" anchor="ctr">
                <a:noAutofit/>
              </a:bodyPr>
              <a:lstStyle/>
              <a:p>
                <a:endParaRPr lang="zh-CN" altLang="en-US"/>
              </a:p>
            </p:txBody>
          </p:sp>
        </p:grpSp>
      </p:grpSp>
      <p:grpSp>
        <p:nvGrpSpPr>
          <p:cNvPr id="40" name="组合 39">
            <a:extLst>
              <a:ext uri="{FF2B5EF4-FFF2-40B4-BE49-F238E27FC236}">
                <a16:creationId xmlns:a16="http://schemas.microsoft.com/office/drawing/2014/main" id="{B3BF7AF1-0475-4197-E35D-A5AFFF2ED5FA}"/>
              </a:ext>
            </a:extLst>
          </p:cNvPr>
          <p:cNvGrpSpPr/>
          <p:nvPr/>
        </p:nvGrpSpPr>
        <p:grpSpPr>
          <a:xfrm>
            <a:off x="4934148" y="3645424"/>
            <a:ext cx="2559088" cy="2903767"/>
            <a:chOff x="4816456" y="3645424"/>
            <a:chExt cx="2559088" cy="2903767"/>
          </a:xfrm>
        </p:grpSpPr>
        <p:sp>
          <p:nvSpPr>
            <p:cNvPr id="6" name="文本框 5">
              <a:extLst>
                <a:ext uri="{FF2B5EF4-FFF2-40B4-BE49-F238E27FC236}">
                  <a16:creationId xmlns:a16="http://schemas.microsoft.com/office/drawing/2014/main" id="{054B3AD8-072C-4192-BB6D-8A3C1C0D3F92}"/>
                </a:ext>
              </a:extLst>
            </p:cNvPr>
            <p:cNvSpPr txBox="1"/>
            <p:nvPr/>
          </p:nvSpPr>
          <p:spPr>
            <a:xfrm>
              <a:off x="4816456" y="5289294"/>
              <a:ext cx="2559088" cy="1259897"/>
            </a:xfrm>
            <a:prstGeom prst="rect">
              <a:avLst/>
            </a:prstGeom>
            <a:noFill/>
          </p:spPr>
          <p:txBody>
            <a:bodyPr wrap="square" lIns="0" tIns="0" rIns="0" bIns="0" rtlCol="0" anchor="t">
              <a:noAutofit/>
            </a:bodyPr>
            <a:lstStyle/>
            <a:p>
              <a:pPr>
                <a:lnSpc>
                  <a:spcPct val="130000"/>
                </a:lnSpc>
              </a:pPr>
              <a:r>
                <a:rPr lang="zh-CN" altLang="en-US" sz="1600" dirty="0">
                  <a:solidFill>
                    <a:schemeClr val="tx1">
                      <a:lumMod val="75000"/>
                      <a:lumOff val="25000"/>
                    </a:schemeClr>
                  </a:solidFill>
                  <a:latin typeface="+mn-ea"/>
                </a:rPr>
                <a:t>努力把生活上的事情不带去工作中，做到公事私事分明，做事绝对不含糊，做到严谨负责，去面对每一天的工作</a:t>
              </a:r>
            </a:p>
          </p:txBody>
        </p:sp>
        <p:sp>
          <p:nvSpPr>
            <p:cNvPr id="11" name="文本框 10">
              <a:extLst>
                <a:ext uri="{FF2B5EF4-FFF2-40B4-BE49-F238E27FC236}">
                  <a16:creationId xmlns:a16="http://schemas.microsoft.com/office/drawing/2014/main" id="{2E234136-3F91-4EFA-92AC-66EBA9BBFDB3}"/>
                </a:ext>
              </a:extLst>
            </p:cNvPr>
            <p:cNvSpPr txBox="1"/>
            <p:nvPr/>
          </p:nvSpPr>
          <p:spPr>
            <a:xfrm>
              <a:off x="5480447" y="4854546"/>
              <a:ext cx="1231106" cy="369332"/>
            </a:xfrm>
            <a:prstGeom prst="rect">
              <a:avLst/>
            </a:prstGeom>
            <a:noFill/>
          </p:spPr>
          <p:txBody>
            <a:bodyPr wrap="none" lIns="0" tIns="0" rIns="0" bIns="0" rtlCol="0" anchor="t">
              <a:noAutofit/>
            </a:bodyPr>
            <a:lstStyle/>
            <a:p>
              <a:r>
                <a:rPr lang="zh-CN" altLang="en-US" sz="2400" dirty="0">
                  <a:solidFill>
                    <a:schemeClr val="accent1"/>
                  </a:solidFill>
                  <a:latin typeface="+mj-ea"/>
                  <a:ea typeface="+mj-ea"/>
                </a:rPr>
                <a:t>情绪方面</a:t>
              </a:r>
            </a:p>
          </p:txBody>
        </p:sp>
        <p:grpSp>
          <p:nvGrpSpPr>
            <p:cNvPr id="28" name="组合 27">
              <a:extLst>
                <a:ext uri="{FF2B5EF4-FFF2-40B4-BE49-F238E27FC236}">
                  <a16:creationId xmlns:a16="http://schemas.microsoft.com/office/drawing/2014/main" id="{150E7DBB-BEED-11DA-D48D-9C4DB1253877}"/>
                </a:ext>
              </a:extLst>
            </p:cNvPr>
            <p:cNvGrpSpPr/>
            <p:nvPr/>
          </p:nvGrpSpPr>
          <p:grpSpPr>
            <a:xfrm>
              <a:off x="5552896" y="3645424"/>
              <a:ext cx="1086208" cy="1086208"/>
              <a:chOff x="5456972" y="3645424"/>
              <a:chExt cx="1086208" cy="1086208"/>
            </a:xfrm>
          </p:grpSpPr>
          <p:sp>
            <p:nvSpPr>
              <p:cNvPr id="8" name="椭圆 7">
                <a:extLst>
                  <a:ext uri="{FF2B5EF4-FFF2-40B4-BE49-F238E27FC236}">
                    <a16:creationId xmlns:a16="http://schemas.microsoft.com/office/drawing/2014/main" id="{610AFDD2-6140-4726-849B-3CC0E7B17E4C}"/>
                  </a:ext>
                </a:extLst>
              </p:cNvPr>
              <p:cNvSpPr/>
              <p:nvPr/>
            </p:nvSpPr>
            <p:spPr>
              <a:xfrm>
                <a:off x="5456972" y="3645424"/>
                <a:ext cx="1086208" cy="1086208"/>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p>
            </p:txBody>
          </p:sp>
          <p:sp>
            <p:nvSpPr>
              <p:cNvPr id="15" name="Freeform 14">
                <a:extLst>
                  <a:ext uri="{FF2B5EF4-FFF2-40B4-BE49-F238E27FC236}">
                    <a16:creationId xmlns:a16="http://schemas.microsoft.com/office/drawing/2014/main" id="{957ED2FE-BBA4-4AD2-B8B3-509DF8716BD0}"/>
                  </a:ext>
                </a:extLst>
              </p:cNvPr>
              <p:cNvSpPr/>
              <p:nvPr/>
            </p:nvSpPr>
            <p:spPr>
              <a:xfrm>
                <a:off x="5746997" y="3884404"/>
                <a:ext cx="525207" cy="608248"/>
              </a:xfrm>
              <a:custGeom>
                <a:avLst/>
                <a:gdLst>
                  <a:gd name="connsiteX0" fmla="*/ 119002 w 318735"/>
                  <a:gd name="connsiteY0" fmla="*/ 183815 h 369130"/>
                  <a:gd name="connsiteX1" fmla="*/ 159367 w 318735"/>
                  <a:gd name="connsiteY1" fmla="*/ 281000 h 369130"/>
                  <a:gd name="connsiteX2" fmla="*/ 202129 w 318735"/>
                  <a:gd name="connsiteY2" fmla="*/ 183815 h 369130"/>
                  <a:gd name="connsiteX3" fmla="*/ 222663 w 318735"/>
                  <a:gd name="connsiteY3" fmla="*/ 201231 h 369130"/>
                  <a:gd name="connsiteX4" fmla="*/ 305068 w 318735"/>
                  <a:gd name="connsiteY4" fmla="*/ 237575 h 369130"/>
                  <a:gd name="connsiteX5" fmla="*/ 318722 w 318735"/>
                  <a:gd name="connsiteY5" fmla="*/ 349731 h 369130"/>
                  <a:gd name="connsiteX6" fmla="*/ 318462 w 318735"/>
                  <a:gd name="connsiteY6" fmla="*/ 369130 h 369130"/>
                  <a:gd name="connsiteX7" fmla="*/ 272 w 318735"/>
                  <a:gd name="connsiteY7" fmla="*/ 369130 h 369130"/>
                  <a:gd name="connsiteX8" fmla="*/ 13 w 318735"/>
                  <a:gd name="connsiteY8" fmla="*/ 349722 h 369130"/>
                  <a:gd name="connsiteX9" fmla="*/ 13666 w 318735"/>
                  <a:gd name="connsiteY9" fmla="*/ 237575 h 369130"/>
                  <a:gd name="connsiteX10" fmla="*/ 96072 w 318735"/>
                  <a:gd name="connsiteY10" fmla="*/ 201231 h 369130"/>
                  <a:gd name="connsiteX11" fmla="*/ 119002 w 318735"/>
                  <a:gd name="connsiteY11" fmla="*/ 183815 h 369130"/>
                  <a:gd name="connsiteX12" fmla="*/ 159923 w 318735"/>
                  <a:gd name="connsiteY12" fmla="*/ 74 h 369130"/>
                  <a:gd name="connsiteX13" fmla="*/ 229111 w 318735"/>
                  <a:gd name="connsiteY13" fmla="*/ 28261 h 369130"/>
                  <a:gd name="connsiteX14" fmla="*/ 237242 w 318735"/>
                  <a:gd name="connsiteY14" fmla="*/ 105932 h 369130"/>
                  <a:gd name="connsiteX15" fmla="*/ 217718 w 318735"/>
                  <a:gd name="connsiteY15" fmla="*/ 133289 h 369130"/>
                  <a:gd name="connsiteX16" fmla="*/ 213196 w 318735"/>
                  <a:gd name="connsiteY16" fmla="*/ 62950 h 369130"/>
                  <a:gd name="connsiteX17" fmla="*/ 102684 w 318735"/>
                  <a:gd name="connsiteY17" fmla="*/ 61881 h 369130"/>
                  <a:gd name="connsiteX18" fmla="*/ 97872 w 318735"/>
                  <a:gd name="connsiteY18" fmla="*/ 132057 h 369130"/>
                  <a:gd name="connsiteX19" fmla="*/ 81332 w 318735"/>
                  <a:gd name="connsiteY19" fmla="*/ 117383 h 369130"/>
                  <a:gd name="connsiteX20" fmla="*/ 88952 w 318735"/>
                  <a:gd name="connsiteY20" fmla="*/ 22122 h 369130"/>
                  <a:gd name="connsiteX21" fmla="*/ 159923 w 318735"/>
                  <a:gd name="connsiteY21" fmla="*/ 74 h 3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8735" h="369130">
                    <a:moveTo>
                      <a:pt x="119002" y="183815"/>
                    </a:moveTo>
                    <a:lnTo>
                      <a:pt x="159367" y="281000"/>
                    </a:lnTo>
                    <a:lnTo>
                      <a:pt x="202129" y="183815"/>
                    </a:lnTo>
                    <a:cubicBezTo>
                      <a:pt x="208954" y="189655"/>
                      <a:pt x="215800" y="195458"/>
                      <a:pt x="222663" y="201231"/>
                    </a:cubicBezTo>
                    <a:lnTo>
                      <a:pt x="305068" y="237575"/>
                    </a:lnTo>
                    <a:cubicBezTo>
                      <a:pt x="314719" y="258820"/>
                      <a:pt x="319010" y="297011"/>
                      <a:pt x="318722" y="349731"/>
                    </a:cubicBezTo>
                    <a:cubicBezTo>
                      <a:pt x="318731" y="359123"/>
                      <a:pt x="318626" y="359508"/>
                      <a:pt x="318462" y="369130"/>
                    </a:cubicBezTo>
                    <a:lnTo>
                      <a:pt x="272" y="369130"/>
                    </a:lnTo>
                    <a:cubicBezTo>
                      <a:pt x="109" y="359537"/>
                      <a:pt x="13" y="359152"/>
                      <a:pt x="13" y="349722"/>
                    </a:cubicBezTo>
                    <a:cubicBezTo>
                      <a:pt x="-276" y="297011"/>
                      <a:pt x="4045" y="258811"/>
                      <a:pt x="13666" y="237575"/>
                    </a:cubicBezTo>
                    <a:lnTo>
                      <a:pt x="96072" y="201231"/>
                    </a:lnTo>
                    <a:cubicBezTo>
                      <a:pt x="102933" y="195429"/>
                      <a:pt x="112161" y="189588"/>
                      <a:pt x="119002" y="183815"/>
                    </a:cubicBezTo>
                    <a:close/>
                    <a:moveTo>
                      <a:pt x="159923" y="74"/>
                    </a:moveTo>
                    <a:cubicBezTo>
                      <a:pt x="188606" y="985"/>
                      <a:pt x="216991" y="10268"/>
                      <a:pt x="229111" y="28261"/>
                    </a:cubicBezTo>
                    <a:cubicBezTo>
                      <a:pt x="235134" y="37229"/>
                      <a:pt x="239628" y="93327"/>
                      <a:pt x="237242" y="105932"/>
                    </a:cubicBezTo>
                    <a:cubicBezTo>
                      <a:pt x="234856" y="118538"/>
                      <a:pt x="217718" y="133289"/>
                      <a:pt x="217718" y="133289"/>
                    </a:cubicBezTo>
                    <a:cubicBezTo>
                      <a:pt x="219017" y="102882"/>
                      <a:pt x="217506" y="84503"/>
                      <a:pt x="213196" y="62950"/>
                    </a:cubicBezTo>
                    <a:cubicBezTo>
                      <a:pt x="169145" y="73111"/>
                      <a:pt x="132590" y="43600"/>
                      <a:pt x="102684" y="61881"/>
                    </a:cubicBezTo>
                    <a:cubicBezTo>
                      <a:pt x="94783" y="87794"/>
                      <a:pt x="95322" y="106134"/>
                      <a:pt x="97872" y="132057"/>
                    </a:cubicBezTo>
                    <a:cubicBezTo>
                      <a:pt x="91431" y="128323"/>
                      <a:pt x="85806" y="123330"/>
                      <a:pt x="81332" y="117383"/>
                    </a:cubicBezTo>
                    <a:cubicBezTo>
                      <a:pt x="73557" y="107155"/>
                      <a:pt x="81784" y="30523"/>
                      <a:pt x="88952" y="22122"/>
                    </a:cubicBezTo>
                    <a:cubicBezTo>
                      <a:pt x="102260" y="6626"/>
                      <a:pt x="131240" y="-837"/>
                      <a:pt x="159923" y="74"/>
                    </a:cubicBezTo>
                    <a:close/>
                  </a:path>
                </a:pathLst>
              </a:custGeom>
              <a:solidFill>
                <a:schemeClr val="bg1"/>
              </a:solidFill>
              <a:ln w="1185"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41" name="组合 40">
            <a:extLst>
              <a:ext uri="{FF2B5EF4-FFF2-40B4-BE49-F238E27FC236}">
                <a16:creationId xmlns:a16="http://schemas.microsoft.com/office/drawing/2014/main" id="{1E2A73C0-32EB-0483-195D-E57C6B7DF585}"/>
              </a:ext>
            </a:extLst>
          </p:cNvPr>
          <p:cNvGrpSpPr/>
          <p:nvPr/>
        </p:nvGrpSpPr>
        <p:grpSpPr>
          <a:xfrm>
            <a:off x="8327401" y="3645424"/>
            <a:ext cx="2559088" cy="2903767"/>
            <a:chOff x="8322264" y="3645424"/>
            <a:chExt cx="2559088" cy="2903767"/>
          </a:xfrm>
        </p:grpSpPr>
        <p:sp>
          <p:nvSpPr>
            <p:cNvPr id="7" name="文本框 6">
              <a:extLst>
                <a:ext uri="{FF2B5EF4-FFF2-40B4-BE49-F238E27FC236}">
                  <a16:creationId xmlns:a16="http://schemas.microsoft.com/office/drawing/2014/main" id="{88E013CC-8DFF-4DC7-8CE2-C0E596C1D2F3}"/>
                </a:ext>
              </a:extLst>
            </p:cNvPr>
            <p:cNvSpPr txBox="1"/>
            <p:nvPr/>
          </p:nvSpPr>
          <p:spPr>
            <a:xfrm>
              <a:off x="8322264" y="5289294"/>
              <a:ext cx="2559088" cy="1259897"/>
            </a:xfrm>
            <a:prstGeom prst="rect">
              <a:avLst/>
            </a:prstGeom>
            <a:noFill/>
          </p:spPr>
          <p:txBody>
            <a:bodyPr wrap="square" lIns="0" tIns="0" rIns="0" bIns="0" rtlCol="0" anchor="t">
              <a:noAutofit/>
            </a:bodyPr>
            <a:lstStyle/>
            <a:p>
              <a:pPr>
                <a:lnSpc>
                  <a:spcPct val="130000"/>
                </a:lnSpc>
              </a:pPr>
              <a:r>
                <a:rPr lang="zh-CN" altLang="en-US" sz="1600" dirty="0">
                  <a:solidFill>
                    <a:schemeClr val="tx1">
                      <a:lumMod val="75000"/>
                      <a:lumOff val="25000"/>
                    </a:schemeClr>
                  </a:solidFill>
                  <a:latin typeface="+mn-ea"/>
                </a:rPr>
                <a:t>提高自己的思想理论水平，加强自己的事业心和责任感，坚持理论联系实际，要做到学以致用。</a:t>
              </a:r>
            </a:p>
          </p:txBody>
        </p:sp>
        <p:sp>
          <p:nvSpPr>
            <p:cNvPr id="12" name="文本框 11">
              <a:extLst>
                <a:ext uri="{FF2B5EF4-FFF2-40B4-BE49-F238E27FC236}">
                  <a16:creationId xmlns:a16="http://schemas.microsoft.com/office/drawing/2014/main" id="{FEF8CD73-FC8E-4AE7-8856-56BC5DF5D335}"/>
                </a:ext>
              </a:extLst>
            </p:cNvPr>
            <p:cNvSpPr txBox="1"/>
            <p:nvPr/>
          </p:nvSpPr>
          <p:spPr>
            <a:xfrm>
              <a:off x="8986255" y="4854546"/>
              <a:ext cx="1231106" cy="369332"/>
            </a:xfrm>
            <a:prstGeom prst="rect">
              <a:avLst/>
            </a:prstGeom>
            <a:noFill/>
          </p:spPr>
          <p:txBody>
            <a:bodyPr wrap="none" lIns="0" tIns="0" rIns="0" bIns="0" rtlCol="0" anchor="t">
              <a:noAutofit/>
            </a:bodyPr>
            <a:lstStyle/>
            <a:p>
              <a:r>
                <a:rPr lang="zh-CN" altLang="en-US" sz="2400" dirty="0">
                  <a:solidFill>
                    <a:schemeClr val="accent1"/>
                  </a:solidFill>
                  <a:latin typeface="+mj-ea"/>
                  <a:ea typeface="+mj-ea"/>
                </a:rPr>
                <a:t>思想方面</a:t>
              </a:r>
            </a:p>
          </p:txBody>
        </p:sp>
        <p:grpSp>
          <p:nvGrpSpPr>
            <p:cNvPr id="32" name="组合 31">
              <a:extLst>
                <a:ext uri="{FF2B5EF4-FFF2-40B4-BE49-F238E27FC236}">
                  <a16:creationId xmlns:a16="http://schemas.microsoft.com/office/drawing/2014/main" id="{3BFE5C38-CA01-0512-13DC-392CF5BABB47}"/>
                </a:ext>
              </a:extLst>
            </p:cNvPr>
            <p:cNvGrpSpPr/>
            <p:nvPr/>
          </p:nvGrpSpPr>
          <p:grpSpPr>
            <a:xfrm>
              <a:off x="9058704" y="3645424"/>
              <a:ext cx="1086208" cy="1086208"/>
              <a:chOff x="9287150" y="3645424"/>
              <a:chExt cx="1086208" cy="1086208"/>
            </a:xfrm>
          </p:grpSpPr>
          <p:sp>
            <p:nvSpPr>
              <p:cNvPr id="9" name="椭圆 8">
                <a:extLst>
                  <a:ext uri="{FF2B5EF4-FFF2-40B4-BE49-F238E27FC236}">
                    <a16:creationId xmlns:a16="http://schemas.microsoft.com/office/drawing/2014/main" id="{E2A3904D-CE53-4E21-9A1D-FA4B49E2542C}"/>
                  </a:ext>
                </a:extLst>
              </p:cNvPr>
              <p:cNvSpPr/>
              <p:nvPr/>
            </p:nvSpPr>
            <p:spPr>
              <a:xfrm>
                <a:off x="9287150" y="3645424"/>
                <a:ext cx="1086208" cy="1086208"/>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p>
            </p:txBody>
          </p:sp>
          <p:sp>
            <p:nvSpPr>
              <p:cNvPr id="14" name="Freeform 14">
                <a:extLst>
                  <a:ext uri="{FF2B5EF4-FFF2-40B4-BE49-F238E27FC236}">
                    <a16:creationId xmlns:a16="http://schemas.microsoft.com/office/drawing/2014/main" id="{2382A213-FF74-44D6-9EA4-8C75D8C5CD17}"/>
                  </a:ext>
                </a:extLst>
              </p:cNvPr>
              <p:cNvSpPr/>
              <p:nvPr/>
            </p:nvSpPr>
            <p:spPr>
              <a:xfrm>
                <a:off x="9590546" y="3884404"/>
                <a:ext cx="598444" cy="608248"/>
              </a:xfrm>
              <a:custGeom>
                <a:avLst/>
                <a:gdLst>
                  <a:gd name="connsiteX0" fmla="*/ 202350 w 454081"/>
                  <a:gd name="connsiteY0" fmla="*/ 177223 h 461520"/>
                  <a:gd name="connsiteX1" fmla="*/ 154246 w 454081"/>
                  <a:gd name="connsiteY1" fmla="*/ 131209 h 461520"/>
                  <a:gd name="connsiteX2" fmla="*/ 154246 w 454081"/>
                  <a:gd name="connsiteY2" fmla="*/ -280 h 461520"/>
                  <a:gd name="connsiteX3" fmla="*/ 23315 w 454081"/>
                  <a:gd name="connsiteY3" fmla="*/ -280 h 461520"/>
                  <a:gd name="connsiteX4" fmla="*/ -725 w 454081"/>
                  <a:gd name="connsiteY4" fmla="*/ 23166 h 461520"/>
                  <a:gd name="connsiteX5" fmla="*/ -725 w 454081"/>
                  <a:gd name="connsiteY5" fmla="*/ 23392 h 461520"/>
                  <a:gd name="connsiteX6" fmla="*/ -725 w 454081"/>
                  <a:gd name="connsiteY6" fmla="*/ 424413 h 461520"/>
                  <a:gd name="connsiteX7" fmla="*/ 23089 w 454081"/>
                  <a:gd name="connsiteY7" fmla="*/ 448085 h 461520"/>
                  <a:gd name="connsiteX8" fmla="*/ 23315 w 454081"/>
                  <a:gd name="connsiteY8" fmla="*/ 448085 h 461520"/>
                  <a:gd name="connsiteX9" fmla="*/ 68747 w 454081"/>
                  <a:gd name="connsiteY9" fmla="*/ 448085 h 461520"/>
                  <a:gd name="connsiteX10" fmla="*/ 135549 w 454081"/>
                  <a:gd name="connsiteY10" fmla="*/ 381022 h 461520"/>
                  <a:gd name="connsiteX11" fmla="*/ 349308 w 454081"/>
                  <a:gd name="connsiteY11" fmla="*/ 178541 h 461520"/>
                  <a:gd name="connsiteX12" fmla="*/ 202338 w 454081"/>
                  <a:gd name="connsiteY12" fmla="*/ 178541 h 461520"/>
                  <a:gd name="connsiteX13" fmla="*/ 202350 w 454081"/>
                  <a:gd name="connsiteY13" fmla="*/ 153552 h 461520"/>
                  <a:gd name="connsiteX14" fmla="*/ 357321 w 454081"/>
                  <a:gd name="connsiteY14" fmla="*/ 153552 h 461520"/>
                  <a:gd name="connsiteX15" fmla="*/ 178298 w 454081"/>
                  <a:gd name="connsiteY15" fmla="*/ -280 h 461520"/>
                  <a:gd name="connsiteX16" fmla="*/ 178298 w 454081"/>
                  <a:gd name="connsiteY16" fmla="*/ 131257 h 461520"/>
                  <a:gd name="connsiteX17" fmla="*/ 202350 w 454081"/>
                  <a:gd name="connsiteY17" fmla="*/ 153599 h 461520"/>
                  <a:gd name="connsiteX18" fmla="*/ 331940 w 454081"/>
                  <a:gd name="connsiteY18" fmla="*/ 446779 h 461520"/>
                  <a:gd name="connsiteX19" fmla="*/ 355979 w 454081"/>
                  <a:gd name="connsiteY19" fmla="*/ 423333 h 461520"/>
                  <a:gd name="connsiteX20" fmla="*/ 355979 w 454081"/>
                  <a:gd name="connsiteY20" fmla="*/ 423107 h 461520"/>
                  <a:gd name="connsiteX21" fmla="*/ 355979 w 454081"/>
                  <a:gd name="connsiteY21" fmla="*/ 344221 h 461520"/>
                  <a:gd name="connsiteX22" fmla="*/ 249136 w 454081"/>
                  <a:gd name="connsiteY22" fmla="*/ 445461 h 461520"/>
                  <a:gd name="connsiteX23" fmla="*/ 331975 w 454081"/>
                  <a:gd name="connsiteY23" fmla="*/ 445461 h 461520"/>
                  <a:gd name="connsiteX24" fmla="*/ 448162 w 454081"/>
                  <a:gd name="connsiteY24" fmla="*/ 199590 h 461520"/>
                  <a:gd name="connsiteX25" fmla="*/ 421451 w 454081"/>
                  <a:gd name="connsiteY25" fmla="*/ 173294 h 461520"/>
                  <a:gd name="connsiteX26" fmla="*/ 394728 w 454081"/>
                  <a:gd name="connsiteY26" fmla="*/ 173294 h 461520"/>
                  <a:gd name="connsiteX27" fmla="*/ 354650 w 454081"/>
                  <a:gd name="connsiteY27" fmla="*/ 211426 h 461520"/>
                  <a:gd name="connsiteX28" fmla="*/ 409425 w 454081"/>
                  <a:gd name="connsiteY28" fmla="*/ 262699 h 461520"/>
                  <a:gd name="connsiteX29" fmla="*/ 449504 w 454081"/>
                  <a:gd name="connsiteY29" fmla="*/ 224567 h 461520"/>
                  <a:gd name="connsiteX30" fmla="*/ 448162 w 454081"/>
                  <a:gd name="connsiteY30" fmla="*/ 199637 h 461520"/>
                  <a:gd name="connsiteX31" fmla="*/ 176956 w 454081"/>
                  <a:gd name="connsiteY31" fmla="*/ 379717 h 461520"/>
                  <a:gd name="connsiteX32" fmla="*/ 231732 w 454081"/>
                  <a:gd name="connsiteY32" fmla="*/ 431002 h 461520"/>
                  <a:gd name="connsiteX33" fmla="*/ 394728 w 454081"/>
                  <a:gd name="connsiteY33" fmla="*/ 277158 h 461520"/>
                  <a:gd name="connsiteX34" fmla="*/ 339953 w 454081"/>
                  <a:gd name="connsiteY34" fmla="*/ 225885 h 461520"/>
                  <a:gd name="connsiteX35" fmla="*/ 144903 w 454081"/>
                  <a:gd name="connsiteY35" fmla="*/ 461239 h 461520"/>
                  <a:gd name="connsiteX36" fmla="*/ 217047 w 454081"/>
                  <a:gd name="connsiteY36" fmla="*/ 444144 h 461520"/>
                  <a:gd name="connsiteX37" fmla="*/ 162212 w 454081"/>
                  <a:gd name="connsiteY37" fmla="*/ 392859 h 46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4081" h="461520">
                    <a:moveTo>
                      <a:pt x="202350" y="177223"/>
                    </a:moveTo>
                    <a:cubicBezTo>
                      <a:pt x="175627" y="177223"/>
                      <a:pt x="154246" y="156187"/>
                      <a:pt x="154246" y="131209"/>
                    </a:cubicBezTo>
                    <a:lnTo>
                      <a:pt x="154246" y="-280"/>
                    </a:lnTo>
                    <a:lnTo>
                      <a:pt x="23315" y="-280"/>
                    </a:lnTo>
                    <a:cubicBezTo>
                      <a:pt x="10209" y="-446"/>
                      <a:pt x="-559" y="10048"/>
                      <a:pt x="-725" y="23166"/>
                    </a:cubicBezTo>
                    <a:cubicBezTo>
                      <a:pt x="-725" y="23238"/>
                      <a:pt x="-725" y="23321"/>
                      <a:pt x="-725" y="23392"/>
                    </a:cubicBezTo>
                    <a:lnTo>
                      <a:pt x="-725" y="424413"/>
                    </a:lnTo>
                    <a:cubicBezTo>
                      <a:pt x="-689" y="437531"/>
                      <a:pt x="9971" y="448120"/>
                      <a:pt x="23089" y="448085"/>
                    </a:cubicBezTo>
                    <a:cubicBezTo>
                      <a:pt x="23161" y="448085"/>
                      <a:pt x="23244" y="448085"/>
                      <a:pt x="23315" y="448085"/>
                    </a:cubicBezTo>
                    <a:lnTo>
                      <a:pt x="68747" y="448085"/>
                    </a:lnTo>
                    <a:lnTo>
                      <a:pt x="135549" y="381022"/>
                    </a:lnTo>
                    <a:lnTo>
                      <a:pt x="349308" y="178541"/>
                    </a:lnTo>
                    <a:lnTo>
                      <a:pt x="202338" y="178541"/>
                    </a:lnTo>
                    <a:close/>
                    <a:moveTo>
                      <a:pt x="202350" y="153552"/>
                    </a:moveTo>
                    <a:lnTo>
                      <a:pt x="357321" y="153552"/>
                    </a:lnTo>
                    <a:lnTo>
                      <a:pt x="178298" y="-280"/>
                    </a:lnTo>
                    <a:lnTo>
                      <a:pt x="178298" y="131257"/>
                    </a:lnTo>
                    <a:cubicBezTo>
                      <a:pt x="178298" y="144399"/>
                      <a:pt x="188982" y="153599"/>
                      <a:pt x="202350" y="153599"/>
                    </a:cubicBezTo>
                    <a:close/>
                    <a:moveTo>
                      <a:pt x="331940" y="446779"/>
                    </a:moveTo>
                    <a:cubicBezTo>
                      <a:pt x="345046" y="446945"/>
                      <a:pt x="355813" y="436451"/>
                      <a:pt x="355979" y="423333"/>
                    </a:cubicBezTo>
                    <a:cubicBezTo>
                      <a:pt x="355979" y="423261"/>
                      <a:pt x="355979" y="423178"/>
                      <a:pt x="355979" y="423107"/>
                    </a:cubicBezTo>
                    <a:lnTo>
                      <a:pt x="355979" y="344221"/>
                    </a:lnTo>
                    <a:lnTo>
                      <a:pt x="249136" y="445461"/>
                    </a:lnTo>
                    <a:lnTo>
                      <a:pt x="331975" y="445461"/>
                    </a:lnTo>
                    <a:close/>
                    <a:moveTo>
                      <a:pt x="448162" y="199590"/>
                    </a:moveTo>
                    <a:lnTo>
                      <a:pt x="421451" y="173294"/>
                    </a:lnTo>
                    <a:cubicBezTo>
                      <a:pt x="413426" y="166717"/>
                      <a:pt x="401412" y="166717"/>
                      <a:pt x="394728" y="173294"/>
                    </a:cubicBezTo>
                    <a:lnTo>
                      <a:pt x="354650" y="211426"/>
                    </a:lnTo>
                    <a:lnTo>
                      <a:pt x="409425" y="262699"/>
                    </a:lnTo>
                    <a:lnTo>
                      <a:pt x="449504" y="224567"/>
                    </a:lnTo>
                    <a:cubicBezTo>
                      <a:pt x="454846" y="217991"/>
                      <a:pt x="454846" y="207472"/>
                      <a:pt x="448162" y="199637"/>
                    </a:cubicBezTo>
                    <a:close/>
                    <a:moveTo>
                      <a:pt x="176956" y="379717"/>
                    </a:moveTo>
                    <a:lnTo>
                      <a:pt x="231732" y="431002"/>
                    </a:lnTo>
                    <a:lnTo>
                      <a:pt x="394728" y="277158"/>
                    </a:lnTo>
                    <a:lnTo>
                      <a:pt x="339953" y="225885"/>
                    </a:lnTo>
                    <a:close/>
                    <a:moveTo>
                      <a:pt x="144903" y="461239"/>
                    </a:moveTo>
                    <a:lnTo>
                      <a:pt x="217047" y="444144"/>
                    </a:lnTo>
                    <a:lnTo>
                      <a:pt x="162212" y="392859"/>
                    </a:lnTo>
                    <a:close/>
                  </a:path>
                </a:pathLst>
              </a:custGeom>
              <a:solidFill>
                <a:schemeClr val="bg1"/>
              </a:solidFill>
              <a:ln w="1185"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spTree>
    <p:extLst>
      <p:ext uri="{BB962C8B-B14F-4D97-AF65-F5344CB8AC3E}">
        <p14:creationId xmlns:p14="http://schemas.microsoft.com/office/powerpoint/2010/main" val="2560189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grpSp>
        <p:nvGrpSpPr>
          <p:cNvPr id="3" name="组合 2">
            <a:extLst>
              <a:ext uri="{FF2B5EF4-FFF2-40B4-BE49-F238E27FC236}">
                <a16:creationId xmlns:a16="http://schemas.microsoft.com/office/drawing/2014/main" id="{D4E43D8A-144A-7662-37E4-9DDFAD5BABC0}"/>
              </a:ext>
            </a:extLst>
          </p:cNvPr>
          <p:cNvGrpSpPr/>
          <p:nvPr/>
        </p:nvGrpSpPr>
        <p:grpSpPr>
          <a:xfrm>
            <a:off x="773207" y="2179957"/>
            <a:ext cx="2124580" cy="3174312"/>
            <a:chOff x="773207" y="2179957"/>
            <a:chExt cx="2124580" cy="3174312"/>
          </a:xfrm>
        </p:grpSpPr>
        <p:sp>
          <p:nvSpPr>
            <p:cNvPr id="37" name="文本框 36">
              <a:extLst>
                <a:ext uri="{FF2B5EF4-FFF2-40B4-BE49-F238E27FC236}">
                  <a16:creationId xmlns:a16="http://schemas.microsoft.com/office/drawing/2014/main" id="{BF64F88C-2815-49AB-83E4-E9B4CBCC7A51}"/>
                </a:ext>
              </a:extLst>
            </p:cNvPr>
            <p:cNvSpPr txBox="1"/>
            <p:nvPr/>
          </p:nvSpPr>
          <p:spPr>
            <a:xfrm>
              <a:off x="1076220" y="2287133"/>
              <a:ext cx="1518554" cy="461665"/>
            </a:xfrm>
            <a:prstGeom prst="rect">
              <a:avLst/>
            </a:prstGeom>
            <a:noFill/>
          </p:spPr>
          <p:txBody>
            <a:bodyPr wrap="square" rtlCol="0">
              <a:noAutofit/>
            </a:bodyPr>
            <a:lstStyle/>
            <a:p>
              <a:pPr algn="ctr"/>
              <a:r>
                <a:rPr lang="zh-CN" altLang="en-US" sz="2400" b="1" dirty="0">
                  <a:gradFill>
                    <a:gsLst>
                      <a:gs pos="13000">
                        <a:schemeClr val="accent1"/>
                      </a:gs>
                      <a:gs pos="99000">
                        <a:schemeClr val="accent1">
                          <a:lumMod val="50000"/>
                        </a:schemeClr>
                      </a:gs>
                    </a:gsLst>
                    <a:lin ang="2700000" scaled="1"/>
                  </a:gradFill>
                  <a:latin typeface="+mj-lt"/>
                </a:rPr>
                <a:t>学习方面</a:t>
              </a:r>
            </a:p>
          </p:txBody>
        </p:sp>
        <p:grpSp>
          <p:nvGrpSpPr>
            <p:cNvPr id="24" name="组合 23">
              <a:extLst>
                <a:ext uri="{FF2B5EF4-FFF2-40B4-BE49-F238E27FC236}">
                  <a16:creationId xmlns:a16="http://schemas.microsoft.com/office/drawing/2014/main" id="{79433A49-4A51-41E0-8735-FF660EAAB7A0}"/>
                </a:ext>
              </a:extLst>
            </p:cNvPr>
            <p:cNvGrpSpPr/>
            <p:nvPr/>
          </p:nvGrpSpPr>
          <p:grpSpPr>
            <a:xfrm>
              <a:off x="773207" y="2179957"/>
              <a:ext cx="2124580" cy="2812954"/>
              <a:chOff x="1138110" y="2580015"/>
              <a:chExt cx="2202056" cy="2915533"/>
            </a:xfrm>
          </p:grpSpPr>
          <p:sp>
            <p:nvSpPr>
              <p:cNvPr id="25" name="矩形 24">
                <a:extLst>
                  <a:ext uri="{FF2B5EF4-FFF2-40B4-BE49-F238E27FC236}">
                    <a16:creationId xmlns:a16="http://schemas.microsoft.com/office/drawing/2014/main" id="{7677177E-35D7-440B-8F38-3B2721BF2C47}"/>
                  </a:ext>
                </a:extLst>
              </p:cNvPr>
              <p:cNvSpPr/>
              <p:nvPr/>
            </p:nvSpPr>
            <p:spPr>
              <a:xfrm>
                <a:off x="1138110" y="3608929"/>
                <a:ext cx="2202056" cy="1886619"/>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6" name="椭圆 25">
                <a:extLst>
                  <a:ext uri="{FF2B5EF4-FFF2-40B4-BE49-F238E27FC236}">
                    <a16:creationId xmlns:a16="http://schemas.microsoft.com/office/drawing/2014/main" id="{007DC885-D7DC-41C9-BFD4-563A4BB63AD0}"/>
                  </a:ext>
                </a:extLst>
              </p:cNvPr>
              <p:cNvSpPr/>
              <p:nvPr/>
            </p:nvSpPr>
            <p:spPr>
              <a:xfrm>
                <a:off x="1138110" y="3361559"/>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7" name="椭圆 26">
                <a:extLst>
                  <a:ext uri="{FF2B5EF4-FFF2-40B4-BE49-F238E27FC236}">
                    <a16:creationId xmlns:a16="http://schemas.microsoft.com/office/drawing/2014/main" id="{C1A9719A-629B-4C04-B4F5-A6C9C61C579F}"/>
                  </a:ext>
                </a:extLst>
              </p:cNvPr>
              <p:cNvSpPr/>
              <p:nvPr/>
            </p:nvSpPr>
            <p:spPr>
              <a:xfrm>
                <a:off x="1138110" y="3315896"/>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8" name="椭圆 27">
                <a:extLst>
                  <a:ext uri="{FF2B5EF4-FFF2-40B4-BE49-F238E27FC236}">
                    <a16:creationId xmlns:a16="http://schemas.microsoft.com/office/drawing/2014/main" id="{80EBF22C-C9E1-47B3-B2AB-85FB613C1D4D}"/>
                  </a:ext>
                </a:extLst>
              </p:cNvPr>
              <p:cNvSpPr/>
              <p:nvPr/>
            </p:nvSpPr>
            <p:spPr>
              <a:xfrm>
                <a:off x="1344157" y="3366623"/>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9" name="椭圆 28">
                <a:extLst>
                  <a:ext uri="{FF2B5EF4-FFF2-40B4-BE49-F238E27FC236}">
                    <a16:creationId xmlns:a16="http://schemas.microsoft.com/office/drawing/2014/main" id="{1772C4DF-76DB-4F2B-9EAC-847BE8AAE005}"/>
                  </a:ext>
                </a:extLst>
              </p:cNvPr>
              <p:cNvSpPr/>
              <p:nvPr/>
            </p:nvSpPr>
            <p:spPr>
              <a:xfrm>
                <a:off x="1570858" y="3385687"/>
                <a:ext cx="1336555"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30" name="梯形 5">
                <a:extLst>
                  <a:ext uri="{FF2B5EF4-FFF2-40B4-BE49-F238E27FC236}">
                    <a16:creationId xmlns:a16="http://schemas.microsoft.com/office/drawing/2014/main" id="{DD00CA52-AF82-4C1C-97B2-57C486202E4C}"/>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mj-ea"/>
                  <a:ea typeface="+mj-ea"/>
                </a:endParaRPr>
              </a:p>
            </p:txBody>
          </p:sp>
        </p:grpSp>
        <p:cxnSp>
          <p:nvCxnSpPr>
            <p:cNvPr id="39" name="直接连接符 38">
              <a:extLst>
                <a:ext uri="{FF2B5EF4-FFF2-40B4-BE49-F238E27FC236}">
                  <a16:creationId xmlns:a16="http://schemas.microsoft.com/office/drawing/2014/main" id="{F16E4433-E132-4378-A482-C8FB98683517}"/>
                </a:ext>
              </a:extLst>
            </p:cNvPr>
            <p:cNvCxnSpPr>
              <a:cxnSpLocks/>
            </p:cNvCxnSpPr>
            <p:nvPr/>
          </p:nvCxnSpPr>
          <p:spPr>
            <a:xfrm>
              <a:off x="1704300" y="2941066"/>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CE5CFA49-1837-425E-890F-3A82BCFAAC86}"/>
                </a:ext>
              </a:extLst>
            </p:cNvPr>
            <p:cNvSpPr txBox="1"/>
            <p:nvPr/>
          </p:nvSpPr>
          <p:spPr>
            <a:xfrm>
              <a:off x="902635" y="3595774"/>
              <a:ext cx="1865724" cy="1758495"/>
            </a:xfrm>
            <a:prstGeom prst="rect">
              <a:avLst/>
            </a:prstGeom>
            <a:noFill/>
          </p:spPr>
          <p:txBody>
            <a:bodyPr wrap="square" lIns="0" tIns="0" rIns="0" bIns="0" rtlCol="0" anchor="t">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拓宽自己的理论知识面，在日常工作中，遇到问题多查阅书籍，熟悉相关知识，从而提高自己解决实际问题的能力</a:t>
              </a:r>
            </a:p>
          </p:txBody>
        </p:sp>
      </p:grpSp>
      <p:grpSp>
        <p:nvGrpSpPr>
          <p:cNvPr id="55" name="组合 54">
            <a:extLst>
              <a:ext uri="{FF2B5EF4-FFF2-40B4-BE49-F238E27FC236}">
                <a16:creationId xmlns:a16="http://schemas.microsoft.com/office/drawing/2014/main" id="{0EC180B3-E3FB-B310-BC80-50E9A0D3981F}"/>
              </a:ext>
            </a:extLst>
          </p:cNvPr>
          <p:cNvGrpSpPr/>
          <p:nvPr/>
        </p:nvGrpSpPr>
        <p:grpSpPr>
          <a:xfrm>
            <a:off x="3604420" y="2948413"/>
            <a:ext cx="2124580" cy="2812952"/>
            <a:chOff x="3604420" y="2948413"/>
            <a:chExt cx="2124580" cy="2812952"/>
          </a:xfrm>
        </p:grpSpPr>
        <p:sp>
          <p:nvSpPr>
            <p:cNvPr id="42" name="文本框 41">
              <a:extLst>
                <a:ext uri="{FF2B5EF4-FFF2-40B4-BE49-F238E27FC236}">
                  <a16:creationId xmlns:a16="http://schemas.microsoft.com/office/drawing/2014/main" id="{7DB69B1F-A3A7-402F-BFEC-70A021330560}"/>
                </a:ext>
              </a:extLst>
            </p:cNvPr>
            <p:cNvSpPr txBox="1"/>
            <p:nvPr/>
          </p:nvSpPr>
          <p:spPr>
            <a:xfrm>
              <a:off x="3780506" y="2981346"/>
              <a:ext cx="1772408" cy="461665"/>
            </a:xfrm>
            <a:prstGeom prst="rect">
              <a:avLst/>
            </a:prstGeom>
            <a:noFill/>
          </p:spPr>
          <p:txBody>
            <a:bodyPr wrap="square" rtlCol="0">
              <a:noAutofit/>
            </a:bodyPr>
            <a:lstStyle/>
            <a:p>
              <a:pPr algn="ctr"/>
              <a:r>
                <a:rPr lang="zh-CN" altLang="en-US" sz="2400" b="1" dirty="0">
                  <a:gradFill flip="none" rotWithShape="1">
                    <a:gsLst>
                      <a:gs pos="13000">
                        <a:schemeClr val="accent1"/>
                      </a:gs>
                      <a:gs pos="99000">
                        <a:schemeClr val="accent1">
                          <a:lumMod val="50000"/>
                        </a:schemeClr>
                      </a:gs>
                    </a:gsLst>
                    <a:lin ang="2700000" scaled="1"/>
                    <a:tileRect/>
                  </a:gradFill>
                  <a:latin typeface="+mj-lt"/>
                </a:rPr>
                <a:t>思想方面</a:t>
              </a:r>
              <a:endParaRPr lang="en-US" altLang="zh-CN" sz="2400" b="1" dirty="0">
                <a:gradFill flip="none" rotWithShape="1">
                  <a:gsLst>
                    <a:gs pos="13000">
                      <a:schemeClr val="accent1"/>
                    </a:gs>
                    <a:gs pos="99000">
                      <a:schemeClr val="accent1">
                        <a:lumMod val="50000"/>
                      </a:schemeClr>
                    </a:gs>
                  </a:gsLst>
                  <a:lin ang="2700000" scaled="1"/>
                  <a:tileRect/>
                </a:gradFill>
                <a:latin typeface="+mj-lt"/>
              </a:endParaRPr>
            </a:p>
          </p:txBody>
        </p:sp>
        <p:sp>
          <p:nvSpPr>
            <p:cNvPr id="4" name="矩形 3">
              <a:extLst>
                <a:ext uri="{FF2B5EF4-FFF2-40B4-BE49-F238E27FC236}">
                  <a16:creationId xmlns:a16="http://schemas.microsoft.com/office/drawing/2014/main" id="{0E0EE62F-F89E-4B01-A788-D20B366F1DA8}"/>
                </a:ext>
              </a:extLst>
            </p:cNvPr>
            <p:cNvSpPr/>
            <p:nvPr/>
          </p:nvSpPr>
          <p:spPr>
            <a:xfrm>
              <a:off x="3604420" y="3941124"/>
              <a:ext cx="2124580" cy="1820241"/>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5" name="椭圆 4">
              <a:extLst>
                <a:ext uri="{FF2B5EF4-FFF2-40B4-BE49-F238E27FC236}">
                  <a16:creationId xmlns:a16="http://schemas.microsoft.com/office/drawing/2014/main" id="{989BB60B-5CF5-41C6-88B6-EA5871EDFBEE}"/>
                </a:ext>
              </a:extLst>
            </p:cNvPr>
            <p:cNvSpPr/>
            <p:nvPr/>
          </p:nvSpPr>
          <p:spPr>
            <a:xfrm>
              <a:off x="3604420" y="3702459"/>
              <a:ext cx="2124580" cy="5454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6" name="椭圆 5">
              <a:extLst>
                <a:ext uri="{FF2B5EF4-FFF2-40B4-BE49-F238E27FC236}">
                  <a16:creationId xmlns:a16="http://schemas.microsoft.com/office/drawing/2014/main" id="{65D6A05C-F006-40F3-AE39-41C6AFFC3841}"/>
                </a:ext>
              </a:extLst>
            </p:cNvPr>
            <p:cNvSpPr/>
            <p:nvPr/>
          </p:nvSpPr>
          <p:spPr>
            <a:xfrm>
              <a:off x="3604420" y="3658402"/>
              <a:ext cx="2124580" cy="545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7" name="椭圆 6">
              <a:extLst>
                <a:ext uri="{FF2B5EF4-FFF2-40B4-BE49-F238E27FC236}">
                  <a16:creationId xmlns:a16="http://schemas.microsoft.com/office/drawing/2014/main" id="{7F2930AA-2035-4782-98D6-D7B6EF6B6F7F}"/>
                </a:ext>
              </a:extLst>
            </p:cNvPr>
            <p:cNvSpPr/>
            <p:nvPr/>
          </p:nvSpPr>
          <p:spPr>
            <a:xfrm>
              <a:off x="3803219" y="3707345"/>
              <a:ext cx="1726981" cy="44339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8" name="椭圆 7">
              <a:extLst>
                <a:ext uri="{FF2B5EF4-FFF2-40B4-BE49-F238E27FC236}">
                  <a16:creationId xmlns:a16="http://schemas.microsoft.com/office/drawing/2014/main" id="{61D4A481-87B9-4FCA-B3A8-ABE9D238E253}"/>
                </a:ext>
              </a:extLst>
            </p:cNvPr>
            <p:cNvSpPr/>
            <p:nvPr/>
          </p:nvSpPr>
          <p:spPr>
            <a:xfrm>
              <a:off x="4021944" y="3725738"/>
              <a:ext cx="1289531" cy="331079"/>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9" name="梯形 5">
              <a:extLst>
                <a:ext uri="{FF2B5EF4-FFF2-40B4-BE49-F238E27FC236}">
                  <a16:creationId xmlns:a16="http://schemas.microsoft.com/office/drawing/2014/main" id="{80A8CC2F-74F1-42B8-9747-7CA8A02B8016}"/>
                </a:ext>
              </a:extLst>
            </p:cNvPr>
            <p:cNvSpPr/>
            <p:nvPr/>
          </p:nvSpPr>
          <p:spPr>
            <a:xfrm rot="10800000">
              <a:off x="3812364" y="2948413"/>
              <a:ext cx="1713667" cy="1235857"/>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cxnSp>
          <p:nvCxnSpPr>
            <p:cNvPr id="41" name="直接连接符 40">
              <a:extLst>
                <a:ext uri="{FF2B5EF4-FFF2-40B4-BE49-F238E27FC236}">
                  <a16:creationId xmlns:a16="http://schemas.microsoft.com/office/drawing/2014/main" id="{39D73DB6-C540-40F5-9561-514F385EB0B5}"/>
                </a:ext>
              </a:extLst>
            </p:cNvPr>
            <p:cNvCxnSpPr>
              <a:cxnSpLocks/>
            </p:cNvCxnSpPr>
            <p:nvPr/>
          </p:nvCxnSpPr>
          <p:spPr>
            <a:xfrm>
              <a:off x="4538000" y="3718782"/>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6389A414-3E3D-490E-8C46-9D8E3F221B31}"/>
                </a:ext>
              </a:extLst>
            </p:cNvPr>
            <p:cNvSpPr txBox="1"/>
            <p:nvPr/>
          </p:nvSpPr>
          <p:spPr>
            <a:xfrm>
              <a:off x="3811058" y="4351724"/>
              <a:ext cx="1716278" cy="1259897"/>
            </a:xfrm>
            <a:prstGeom prst="rect">
              <a:avLst/>
            </a:prstGeom>
            <a:noFill/>
          </p:spPr>
          <p:txBody>
            <a:bodyPr wrap="square" lIns="0" tIns="0" rIns="0" bIns="0" rtlCol="0" anchor="t">
              <a:noAutofit/>
            </a:bodyPr>
            <a:lstStyle/>
            <a:p>
              <a:pPr marR="0" lvl="0" indent="0" fontAlgn="auto">
                <a:lnSpc>
                  <a:spcPct val="130000"/>
                </a:lnSpc>
                <a:spcBef>
                  <a:spcPts val="0"/>
                </a:spcBef>
                <a:spcAft>
                  <a:spcPts val="0"/>
                </a:spcAft>
                <a:buClrTx/>
                <a:buSzTx/>
                <a:buFontTx/>
                <a:buNone/>
                <a:tabLst/>
                <a:defRPr/>
              </a:pPr>
              <a:r>
                <a:rPr lang="zh-CN" altLang="en-US" sz="1600" dirty="0">
                  <a:solidFill>
                    <a:schemeClr val="tx1">
                      <a:lumMod val="75000"/>
                      <a:lumOff val="25000"/>
                    </a:schemeClr>
                  </a:solidFill>
                  <a:latin typeface="+mn-ea"/>
                </a:rPr>
                <a:t>努力提高自己的思想理论水平，加强自己的事业心和责任感</a:t>
              </a:r>
            </a:p>
          </p:txBody>
        </p:sp>
      </p:grpSp>
      <p:grpSp>
        <p:nvGrpSpPr>
          <p:cNvPr id="56" name="组合 55">
            <a:extLst>
              <a:ext uri="{FF2B5EF4-FFF2-40B4-BE49-F238E27FC236}">
                <a16:creationId xmlns:a16="http://schemas.microsoft.com/office/drawing/2014/main" id="{C84F6BEF-11CA-2643-3B42-37FB0D6F14D0}"/>
              </a:ext>
            </a:extLst>
          </p:cNvPr>
          <p:cNvGrpSpPr/>
          <p:nvPr/>
        </p:nvGrpSpPr>
        <p:grpSpPr>
          <a:xfrm>
            <a:off x="6438492" y="2179959"/>
            <a:ext cx="2124580" cy="3315887"/>
            <a:chOff x="6438492" y="2179959"/>
            <a:chExt cx="2124580" cy="3315887"/>
          </a:xfrm>
        </p:grpSpPr>
        <p:grpSp>
          <p:nvGrpSpPr>
            <p:cNvPr id="10" name="组合 9">
              <a:extLst>
                <a:ext uri="{FF2B5EF4-FFF2-40B4-BE49-F238E27FC236}">
                  <a16:creationId xmlns:a16="http://schemas.microsoft.com/office/drawing/2014/main" id="{882560D5-E27E-4B1D-8483-9AA2BC156B24}"/>
                </a:ext>
              </a:extLst>
            </p:cNvPr>
            <p:cNvGrpSpPr/>
            <p:nvPr/>
          </p:nvGrpSpPr>
          <p:grpSpPr>
            <a:xfrm>
              <a:off x="6438492" y="2179959"/>
              <a:ext cx="2124580" cy="2812952"/>
              <a:chOff x="1138109" y="2580015"/>
              <a:chExt cx="2202056" cy="2915529"/>
            </a:xfrm>
          </p:grpSpPr>
          <p:sp>
            <p:nvSpPr>
              <p:cNvPr id="11" name="矩形 10">
                <a:extLst>
                  <a:ext uri="{FF2B5EF4-FFF2-40B4-BE49-F238E27FC236}">
                    <a16:creationId xmlns:a16="http://schemas.microsoft.com/office/drawing/2014/main" id="{F6D93B79-96CD-4631-B93D-39CE96288A8D}"/>
                  </a:ext>
                </a:extLst>
              </p:cNvPr>
              <p:cNvSpPr/>
              <p:nvPr/>
            </p:nvSpPr>
            <p:spPr>
              <a:xfrm>
                <a:off x="1138109" y="3608926"/>
                <a:ext cx="2202056" cy="1886618"/>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2" name="椭圆 11">
                <a:extLst>
                  <a:ext uri="{FF2B5EF4-FFF2-40B4-BE49-F238E27FC236}">
                    <a16:creationId xmlns:a16="http://schemas.microsoft.com/office/drawing/2014/main" id="{8FD74542-5150-4C55-A3BC-C7771FE211AD}"/>
                  </a:ext>
                </a:extLst>
              </p:cNvPr>
              <p:cNvSpPr/>
              <p:nvPr/>
            </p:nvSpPr>
            <p:spPr>
              <a:xfrm>
                <a:off x="1138109" y="3361558"/>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3" name="椭圆 12">
                <a:extLst>
                  <a:ext uri="{FF2B5EF4-FFF2-40B4-BE49-F238E27FC236}">
                    <a16:creationId xmlns:a16="http://schemas.microsoft.com/office/drawing/2014/main" id="{81F6895B-E649-4F84-886D-CE4DA0EC81A3}"/>
                  </a:ext>
                </a:extLst>
              </p:cNvPr>
              <p:cNvSpPr/>
              <p:nvPr/>
            </p:nvSpPr>
            <p:spPr>
              <a:xfrm>
                <a:off x="1138109" y="3315894"/>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4" name="椭圆 13">
                <a:extLst>
                  <a:ext uri="{FF2B5EF4-FFF2-40B4-BE49-F238E27FC236}">
                    <a16:creationId xmlns:a16="http://schemas.microsoft.com/office/drawing/2014/main" id="{FB9F8E6B-CA3C-466F-BA1D-26257000E0E3}"/>
                  </a:ext>
                </a:extLst>
              </p:cNvPr>
              <p:cNvSpPr/>
              <p:nvPr/>
            </p:nvSpPr>
            <p:spPr>
              <a:xfrm>
                <a:off x="1344158" y="3366622"/>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5" name="椭圆 14">
                <a:extLst>
                  <a:ext uri="{FF2B5EF4-FFF2-40B4-BE49-F238E27FC236}">
                    <a16:creationId xmlns:a16="http://schemas.microsoft.com/office/drawing/2014/main" id="{A9CFA5E1-807F-4F78-8F9F-279FAF8225C6}"/>
                  </a:ext>
                </a:extLst>
              </p:cNvPr>
              <p:cNvSpPr/>
              <p:nvPr/>
            </p:nvSpPr>
            <p:spPr>
              <a:xfrm>
                <a:off x="1570859" y="3385686"/>
                <a:ext cx="1336556"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6" name="梯形 5">
                <a:extLst>
                  <a:ext uri="{FF2B5EF4-FFF2-40B4-BE49-F238E27FC236}">
                    <a16:creationId xmlns:a16="http://schemas.microsoft.com/office/drawing/2014/main" id="{0C0329DC-4103-4CE4-9283-AC7FD75EBE16}"/>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sp>
          <p:nvSpPr>
            <p:cNvPr id="34" name="文本框 33">
              <a:extLst>
                <a:ext uri="{FF2B5EF4-FFF2-40B4-BE49-F238E27FC236}">
                  <a16:creationId xmlns:a16="http://schemas.microsoft.com/office/drawing/2014/main" id="{FCC45098-D2E1-4DAE-B08E-C16976E764C8}"/>
                </a:ext>
              </a:extLst>
            </p:cNvPr>
            <p:cNvSpPr txBox="1"/>
            <p:nvPr/>
          </p:nvSpPr>
          <p:spPr>
            <a:xfrm>
              <a:off x="6741505" y="2281791"/>
              <a:ext cx="1518554" cy="461665"/>
            </a:xfrm>
            <a:prstGeom prst="rect">
              <a:avLst/>
            </a:prstGeom>
            <a:noFill/>
          </p:spPr>
          <p:txBody>
            <a:bodyPr wrap="square" rtlCol="0">
              <a:noAutofit/>
            </a:bodyPr>
            <a:lstStyle/>
            <a:p>
              <a:pPr algn="ctr"/>
              <a:r>
                <a:rPr lang="zh-CN" altLang="en-US" sz="2400" b="1" dirty="0">
                  <a:gradFill flip="none" rotWithShape="1">
                    <a:gsLst>
                      <a:gs pos="13000">
                        <a:schemeClr val="accent1"/>
                      </a:gs>
                      <a:gs pos="99000">
                        <a:schemeClr val="accent1">
                          <a:lumMod val="50000"/>
                        </a:schemeClr>
                      </a:gs>
                    </a:gsLst>
                    <a:lin ang="2700000" scaled="1"/>
                    <a:tileRect/>
                  </a:gradFill>
                  <a:latin typeface="+mj-lt"/>
                </a:rPr>
                <a:t>情绪方面</a:t>
              </a:r>
              <a:endParaRPr lang="en-US" altLang="zh-CN" sz="2400" b="1" dirty="0">
                <a:gradFill flip="none" rotWithShape="1">
                  <a:gsLst>
                    <a:gs pos="13000">
                      <a:schemeClr val="accent1"/>
                    </a:gs>
                    <a:gs pos="99000">
                      <a:schemeClr val="accent1">
                        <a:lumMod val="50000"/>
                      </a:schemeClr>
                    </a:gs>
                  </a:gsLst>
                  <a:lin ang="2700000" scaled="1"/>
                  <a:tileRect/>
                </a:gradFill>
                <a:latin typeface="+mj-lt"/>
              </a:endParaRPr>
            </a:p>
          </p:txBody>
        </p:sp>
        <p:cxnSp>
          <p:nvCxnSpPr>
            <p:cNvPr id="36" name="直接连接符 35">
              <a:extLst>
                <a:ext uri="{FF2B5EF4-FFF2-40B4-BE49-F238E27FC236}">
                  <a16:creationId xmlns:a16="http://schemas.microsoft.com/office/drawing/2014/main" id="{C35C52CF-DA31-4C2E-AA68-6BC27A7AB1F7}"/>
                </a:ext>
              </a:extLst>
            </p:cNvPr>
            <p:cNvCxnSpPr>
              <a:cxnSpLocks/>
            </p:cNvCxnSpPr>
            <p:nvPr/>
          </p:nvCxnSpPr>
          <p:spPr>
            <a:xfrm>
              <a:off x="7369585" y="2947729"/>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46B4409F-C76B-4828-A360-3DE989A24E16}"/>
                </a:ext>
              </a:extLst>
            </p:cNvPr>
            <p:cNvSpPr txBox="1"/>
            <p:nvPr/>
          </p:nvSpPr>
          <p:spPr>
            <a:xfrm>
              <a:off x="6670708" y="3595774"/>
              <a:ext cx="1660148" cy="1900072"/>
            </a:xfrm>
            <a:prstGeom prst="rect">
              <a:avLst/>
            </a:prstGeom>
            <a:noFill/>
          </p:spPr>
          <p:txBody>
            <a:bodyPr wrap="square" lIns="0" tIns="0" rIns="0" bIns="0" rtlCol="0" anchor="t">
              <a:noAutofit/>
            </a:bodyPr>
            <a:lstStyle/>
            <a:p>
              <a:pPr marR="0" lvl="0" indent="0" fontAlgn="auto">
                <a:lnSpc>
                  <a:spcPct val="130000"/>
                </a:lnSpc>
                <a:spcBef>
                  <a:spcPts val="0"/>
                </a:spcBef>
                <a:spcAft>
                  <a:spcPts val="0"/>
                </a:spcAft>
                <a:buClrTx/>
                <a:buSzTx/>
                <a:buFontTx/>
                <a:buNone/>
                <a:tabLst/>
                <a:defRPr/>
              </a:pPr>
              <a:r>
                <a:rPr lang="zh-CN" altLang="en-US" sz="1600" dirty="0">
                  <a:solidFill>
                    <a:schemeClr val="tx1">
                      <a:lumMod val="75000"/>
                      <a:lumOff val="25000"/>
                    </a:schemeClr>
                  </a:solidFill>
                  <a:latin typeface="+mn-ea"/>
                </a:rPr>
                <a:t>努力把生活上的事情不带去工作中，做到公事私事分明，做事绝对不含糊，要做到严谨负责，面对每一天的工作</a:t>
              </a:r>
            </a:p>
          </p:txBody>
        </p:sp>
      </p:grpSp>
      <p:grpSp>
        <p:nvGrpSpPr>
          <p:cNvPr id="57" name="组合 56">
            <a:extLst>
              <a:ext uri="{FF2B5EF4-FFF2-40B4-BE49-F238E27FC236}">
                <a16:creationId xmlns:a16="http://schemas.microsoft.com/office/drawing/2014/main" id="{E764729B-A37B-B5C6-0E72-0BECE73C5907}"/>
              </a:ext>
            </a:extLst>
          </p:cNvPr>
          <p:cNvGrpSpPr/>
          <p:nvPr/>
        </p:nvGrpSpPr>
        <p:grpSpPr>
          <a:xfrm>
            <a:off x="9266846" y="2948413"/>
            <a:ext cx="2124580" cy="2812952"/>
            <a:chOff x="9266846" y="2948413"/>
            <a:chExt cx="2124580" cy="2812952"/>
          </a:xfrm>
        </p:grpSpPr>
        <p:grpSp>
          <p:nvGrpSpPr>
            <p:cNvPr id="17" name="组合 16">
              <a:extLst>
                <a:ext uri="{FF2B5EF4-FFF2-40B4-BE49-F238E27FC236}">
                  <a16:creationId xmlns:a16="http://schemas.microsoft.com/office/drawing/2014/main" id="{2AB7A6BB-F316-4560-B966-55DAFC8BAFCA}"/>
                </a:ext>
              </a:extLst>
            </p:cNvPr>
            <p:cNvGrpSpPr/>
            <p:nvPr/>
          </p:nvGrpSpPr>
          <p:grpSpPr>
            <a:xfrm>
              <a:off x="9266846" y="2948413"/>
              <a:ext cx="2124580" cy="2812952"/>
              <a:chOff x="1138109" y="2580015"/>
              <a:chExt cx="2202056" cy="2915529"/>
            </a:xfrm>
          </p:grpSpPr>
          <p:sp>
            <p:nvSpPr>
              <p:cNvPr id="18" name="矩形 17">
                <a:extLst>
                  <a:ext uri="{FF2B5EF4-FFF2-40B4-BE49-F238E27FC236}">
                    <a16:creationId xmlns:a16="http://schemas.microsoft.com/office/drawing/2014/main" id="{EA35D120-6758-4EEC-84E5-2EAA0054D1AE}"/>
                  </a:ext>
                </a:extLst>
              </p:cNvPr>
              <p:cNvSpPr/>
              <p:nvPr/>
            </p:nvSpPr>
            <p:spPr>
              <a:xfrm>
                <a:off x="1138109" y="3608926"/>
                <a:ext cx="2202056" cy="1886618"/>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9" name="椭圆 18">
                <a:extLst>
                  <a:ext uri="{FF2B5EF4-FFF2-40B4-BE49-F238E27FC236}">
                    <a16:creationId xmlns:a16="http://schemas.microsoft.com/office/drawing/2014/main" id="{0F858871-6902-47D1-B683-F4400D1F6CFA}"/>
                  </a:ext>
                </a:extLst>
              </p:cNvPr>
              <p:cNvSpPr/>
              <p:nvPr/>
            </p:nvSpPr>
            <p:spPr>
              <a:xfrm>
                <a:off x="1138109" y="3361558"/>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0" name="椭圆 19">
                <a:extLst>
                  <a:ext uri="{FF2B5EF4-FFF2-40B4-BE49-F238E27FC236}">
                    <a16:creationId xmlns:a16="http://schemas.microsoft.com/office/drawing/2014/main" id="{105F0A42-F37B-4EAA-99C0-70442F4C7164}"/>
                  </a:ext>
                </a:extLst>
              </p:cNvPr>
              <p:cNvSpPr/>
              <p:nvPr/>
            </p:nvSpPr>
            <p:spPr>
              <a:xfrm>
                <a:off x="1138109" y="3315894"/>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1" name="椭圆 20">
                <a:extLst>
                  <a:ext uri="{FF2B5EF4-FFF2-40B4-BE49-F238E27FC236}">
                    <a16:creationId xmlns:a16="http://schemas.microsoft.com/office/drawing/2014/main" id="{86F6459A-5D5D-4337-B229-9F38219A94A7}"/>
                  </a:ext>
                </a:extLst>
              </p:cNvPr>
              <p:cNvSpPr/>
              <p:nvPr/>
            </p:nvSpPr>
            <p:spPr>
              <a:xfrm>
                <a:off x="1344158" y="3366622"/>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2" name="椭圆 21">
                <a:extLst>
                  <a:ext uri="{FF2B5EF4-FFF2-40B4-BE49-F238E27FC236}">
                    <a16:creationId xmlns:a16="http://schemas.microsoft.com/office/drawing/2014/main" id="{00F01929-68B3-425D-9EF2-9C9A9E9C4971}"/>
                  </a:ext>
                </a:extLst>
              </p:cNvPr>
              <p:cNvSpPr/>
              <p:nvPr/>
            </p:nvSpPr>
            <p:spPr>
              <a:xfrm>
                <a:off x="1570859" y="3385686"/>
                <a:ext cx="1336556"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23" name="梯形 5">
                <a:extLst>
                  <a:ext uri="{FF2B5EF4-FFF2-40B4-BE49-F238E27FC236}">
                    <a16:creationId xmlns:a16="http://schemas.microsoft.com/office/drawing/2014/main" id="{9F2A7F79-2F45-4767-883D-22FFBE4BEB58}"/>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sp>
          <p:nvSpPr>
            <p:cNvPr id="31" name="文本框 30">
              <a:extLst>
                <a:ext uri="{FF2B5EF4-FFF2-40B4-BE49-F238E27FC236}">
                  <a16:creationId xmlns:a16="http://schemas.microsoft.com/office/drawing/2014/main" id="{71AAD342-28C4-4D4D-B2B4-C25277EA88FD}"/>
                </a:ext>
              </a:extLst>
            </p:cNvPr>
            <p:cNvSpPr txBox="1"/>
            <p:nvPr/>
          </p:nvSpPr>
          <p:spPr>
            <a:xfrm>
              <a:off x="9569859" y="3017815"/>
              <a:ext cx="1518554" cy="461665"/>
            </a:xfrm>
            <a:prstGeom prst="rect">
              <a:avLst/>
            </a:prstGeom>
            <a:noFill/>
          </p:spPr>
          <p:txBody>
            <a:bodyPr wrap="square" rtlCol="0">
              <a:noAutofit/>
            </a:bodyPr>
            <a:lstStyle/>
            <a:p>
              <a:pPr algn="ctr"/>
              <a:r>
                <a:rPr lang="zh-CN" altLang="en-US" sz="2400" b="1" dirty="0">
                  <a:gradFill flip="none" rotWithShape="1">
                    <a:gsLst>
                      <a:gs pos="13000">
                        <a:schemeClr val="accent1"/>
                      </a:gs>
                      <a:gs pos="99000">
                        <a:schemeClr val="accent1">
                          <a:lumMod val="50000"/>
                        </a:schemeClr>
                      </a:gs>
                    </a:gsLst>
                    <a:lin ang="2700000" scaled="1"/>
                    <a:tileRect/>
                  </a:gradFill>
                  <a:latin typeface="+mj-lt"/>
                </a:rPr>
                <a:t>态度方面</a:t>
              </a:r>
              <a:endParaRPr lang="en-US" altLang="zh-CN" sz="2400" b="1" dirty="0">
                <a:gradFill flip="none" rotWithShape="1">
                  <a:gsLst>
                    <a:gs pos="13000">
                      <a:schemeClr val="accent1"/>
                    </a:gs>
                    <a:gs pos="99000">
                      <a:schemeClr val="accent1">
                        <a:lumMod val="50000"/>
                      </a:schemeClr>
                    </a:gs>
                  </a:gsLst>
                  <a:lin ang="2700000" scaled="1"/>
                  <a:tileRect/>
                </a:gradFill>
                <a:latin typeface="+mj-lt"/>
              </a:endParaRPr>
            </a:p>
          </p:txBody>
        </p:sp>
        <p:cxnSp>
          <p:nvCxnSpPr>
            <p:cNvPr id="33" name="直接连接符 32">
              <a:extLst>
                <a:ext uri="{FF2B5EF4-FFF2-40B4-BE49-F238E27FC236}">
                  <a16:creationId xmlns:a16="http://schemas.microsoft.com/office/drawing/2014/main" id="{8EC6F966-83F7-485E-B23B-3616441A5591}"/>
                </a:ext>
              </a:extLst>
            </p:cNvPr>
            <p:cNvCxnSpPr>
              <a:cxnSpLocks/>
            </p:cNvCxnSpPr>
            <p:nvPr/>
          </p:nvCxnSpPr>
          <p:spPr>
            <a:xfrm>
              <a:off x="10197939" y="3708203"/>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2B9D0595-BEAD-4E7F-802F-289623CECC2C}"/>
                </a:ext>
              </a:extLst>
            </p:cNvPr>
            <p:cNvSpPr txBox="1"/>
            <p:nvPr/>
          </p:nvSpPr>
          <p:spPr>
            <a:xfrm>
              <a:off x="9499062" y="4346680"/>
              <a:ext cx="1660148" cy="1259897"/>
            </a:xfrm>
            <a:prstGeom prst="rect">
              <a:avLst/>
            </a:prstGeom>
            <a:noFill/>
          </p:spPr>
          <p:txBody>
            <a:bodyPr wrap="square" lIns="0" tIns="0" rIns="0" bIns="0" rtlCol="0" anchor="t">
              <a:noAutofit/>
            </a:bodyPr>
            <a:lstStyle/>
            <a:p>
              <a:pPr marR="0" lvl="0" indent="0" fontAlgn="auto">
                <a:lnSpc>
                  <a:spcPct val="130000"/>
                </a:lnSpc>
                <a:spcBef>
                  <a:spcPts val="0"/>
                </a:spcBef>
                <a:spcAft>
                  <a:spcPts val="0"/>
                </a:spcAft>
                <a:buClrTx/>
                <a:buSzTx/>
                <a:buFontTx/>
                <a:buNone/>
                <a:tabLst/>
                <a:defRPr/>
              </a:pPr>
              <a:r>
                <a:rPr lang="zh-CN" altLang="en-US" sz="1600" dirty="0">
                  <a:solidFill>
                    <a:schemeClr val="tx1">
                      <a:lumMod val="75000"/>
                      <a:lumOff val="25000"/>
                    </a:schemeClr>
                  </a:solidFill>
                  <a:latin typeface="+mn-ea"/>
                </a:rPr>
                <a:t>上班期间不做其他无关的事情，认真完成工作中的任务，做到又快又好</a:t>
              </a:r>
            </a:p>
          </p:txBody>
        </p:sp>
      </p:grpSp>
    </p:spTree>
    <p:extLst>
      <p:ext uri="{BB962C8B-B14F-4D97-AF65-F5344CB8AC3E}">
        <p14:creationId xmlns:p14="http://schemas.microsoft.com/office/powerpoint/2010/main" val="3799659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D25E6C4D-E8F8-4280-B223-3B7A7FBD7635}"/>
              </a:ext>
            </a:extLst>
          </p:cNvPr>
          <p:cNvSpPr txBox="1"/>
          <p:nvPr/>
        </p:nvSpPr>
        <p:spPr>
          <a:xfrm>
            <a:off x="3512383" y="2989358"/>
            <a:ext cx="1909471" cy="492443"/>
          </a:xfrm>
          <a:prstGeom prst="rect">
            <a:avLst/>
          </a:prstGeom>
          <a:noFill/>
        </p:spPr>
        <p:txBody>
          <a:bodyPr wrap="square" lIns="0" tIns="0" rIns="0" bIns="0" rtlCol="0" anchor="t">
            <a:noAutofit/>
          </a:bodyPr>
          <a:lstStyle/>
          <a:p>
            <a:pPr marL="0" marR="0" lvl="0" indent="0" algn="dist" defTabSz="914400" rtl="0" eaLnBrk="1" fontAlgn="auto" latinLnBrk="0" hangingPunct="1">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1D78FA"/>
                </a:solidFill>
                <a:effectLst/>
                <a:uLnTx/>
                <a:uFillTx/>
                <a:latin typeface="+mj-ea"/>
                <a:ea typeface="+mj-ea"/>
                <a:cs typeface="+mn-cs"/>
              </a:rPr>
              <a:t>项目概要</a:t>
            </a:r>
          </a:p>
        </p:txBody>
      </p:sp>
      <p:sp>
        <p:nvSpPr>
          <p:cNvPr id="25" name="文本框 24">
            <a:extLst>
              <a:ext uri="{FF2B5EF4-FFF2-40B4-BE49-F238E27FC236}">
                <a16:creationId xmlns:a16="http://schemas.microsoft.com/office/drawing/2014/main" id="{274D9C48-843B-4FD7-971F-C3E65784929D}"/>
              </a:ext>
            </a:extLst>
          </p:cNvPr>
          <p:cNvSpPr txBox="1"/>
          <p:nvPr/>
        </p:nvSpPr>
        <p:spPr>
          <a:xfrm>
            <a:off x="3556210" y="3421823"/>
            <a:ext cx="1865644" cy="215444"/>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D78FA"/>
                </a:solidFill>
                <a:effectLst/>
                <a:uLnTx/>
                <a:uFillTx/>
                <a:latin typeface="+mn-ea"/>
                <a:cs typeface="+mn-cs"/>
              </a:rPr>
              <a:t>Project overview</a:t>
            </a:r>
          </a:p>
        </p:txBody>
      </p:sp>
      <p:sp>
        <p:nvSpPr>
          <p:cNvPr id="30" name="文本框 29">
            <a:extLst>
              <a:ext uri="{FF2B5EF4-FFF2-40B4-BE49-F238E27FC236}">
                <a16:creationId xmlns:a16="http://schemas.microsoft.com/office/drawing/2014/main" id="{5984303F-513D-41E8-86A1-3532FBC41AD9}"/>
              </a:ext>
            </a:extLst>
          </p:cNvPr>
          <p:cNvSpPr txBox="1"/>
          <p:nvPr/>
        </p:nvSpPr>
        <p:spPr>
          <a:xfrm>
            <a:off x="3538032" y="4191527"/>
            <a:ext cx="1865644" cy="492443"/>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1D78FA"/>
                </a:solidFill>
                <a:effectLst/>
                <a:uLnTx/>
                <a:uFillTx/>
                <a:latin typeface="+mj-ea"/>
                <a:ea typeface="+mj-ea"/>
                <a:cs typeface="+mn-cs"/>
              </a:rPr>
              <a:t>工作改善</a:t>
            </a:r>
          </a:p>
        </p:txBody>
      </p:sp>
      <p:sp>
        <p:nvSpPr>
          <p:cNvPr id="31" name="文本框 30">
            <a:extLst>
              <a:ext uri="{FF2B5EF4-FFF2-40B4-BE49-F238E27FC236}">
                <a16:creationId xmlns:a16="http://schemas.microsoft.com/office/drawing/2014/main" id="{869BBD08-F70B-4B5B-9ACD-0D170E35DC23}"/>
              </a:ext>
            </a:extLst>
          </p:cNvPr>
          <p:cNvSpPr txBox="1"/>
          <p:nvPr/>
        </p:nvSpPr>
        <p:spPr>
          <a:xfrm>
            <a:off x="3563680" y="4623993"/>
            <a:ext cx="1839996" cy="215444"/>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D78FA"/>
                </a:solidFill>
                <a:effectLst/>
                <a:uLnTx/>
                <a:uFillTx/>
                <a:latin typeface="+mn-ea"/>
                <a:cs typeface="+mn-cs"/>
              </a:rPr>
              <a:t>Work improvement</a:t>
            </a:r>
          </a:p>
        </p:txBody>
      </p:sp>
      <p:sp>
        <p:nvSpPr>
          <p:cNvPr id="16" name="文本框 15">
            <a:extLst>
              <a:ext uri="{FF2B5EF4-FFF2-40B4-BE49-F238E27FC236}">
                <a16:creationId xmlns:a16="http://schemas.microsoft.com/office/drawing/2014/main" id="{AB4B385C-1015-4DC8-9915-886EAFD9A1F8}"/>
              </a:ext>
            </a:extLst>
          </p:cNvPr>
          <p:cNvSpPr txBox="1"/>
          <p:nvPr/>
        </p:nvSpPr>
        <p:spPr>
          <a:xfrm>
            <a:off x="2567606" y="2959370"/>
            <a:ext cx="792216" cy="707886"/>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D78FA"/>
                </a:solidFill>
                <a:effectLst/>
                <a:uLnTx/>
                <a:uFillTx/>
                <a:latin typeface="+mj-lt"/>
                <a:cs typeface="+mn-cs"/>
              </a:rPr>
              <a:t>01</a:t>
            </a:r>
            <a:endParaRPr kumimoji="0" lang="zh-CN" altLang="en-US" sz="2400" b="0" i="0" u="none" strike="noStrike" kern="1200" cap="none" spc="0" normalizeH="0" baseline="0" noProof="0" dirty="0">
              <a:ln>
                <a:noFill/>
              </a:ln>
              <a:solidFill>
                <a:prstClr val="black"/>
              </a:solidFill>
              <a:effectLst/>
              <a:uLnTx/>
              <a:uFillTx/>
              <a:latin typeface="+mj-lt"/>
              <a:cs typeface="+mn-cs"/>
            </a:endParaRPr>
          </a:p>
        </p:txBody>
      </p:sp>
      <p:sp>
        <p:nvSpPr>
          <p:cNvPr id="18" name="文本框 17">
            <a:extLst>
              <a:ext uri="{FF2B5EF4-FFF2-40B4-BE49-F238E27FC236}">
                <a16:creationId xmlns:a16="http://schemas.microsoft.com/office/drawing/2014/main" id="{24269A8E-A473-42BC-AF8E-ACDED344538C}"/>
              </a:ext>
            </a:extLst>
          </p:cNvPr>
          <p:cNvSpPr txBox="1"/>
          <p:nvPr/>
        </p:nvSpPr>
        <p:spPr>
          <a:xfrm>
            <a:off x="2515536" y="4161539"/>
            <a:ext cx="896355" cy="707886"/>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D78FA"/>
                </a:solidFill>
                <a:effectLst/>
                <a:uLnTx/>
                <a:uFillTx/>
                <a:latin typeface="+mj-lt"/>
                <a:cs typeface="+mn-cs"/>
              </a:rPr>
              <a:t>03</a:t>
            </a:r>
            <a:endParaRPr kumimoji="0" lang="zh-CN" altLang="en-US" sz="2400" b="0" i="0" u="none" strike="noStrike" kern="1200" cap="none" spc="0" normalizeH="0" baseline="0" noProof="0" dirty="0">
              <a:ln>
                <a:noFill/>
              </a:ln>
              <a:solidFill>
                <a:prstClr val="black"/>
              </a:solidFill>
              <a:effectLst/>
              <a:uLnTx/>
              <a:uFillTx/>
              <a:latin typeface="+mj-lt"/>
              <a:cs typeface="+mn-cs"/>
            </a:endParaRPr>
          </a:p>
        </p:txBody>
      </p:sp>
      <p:sp>
        <p:nvSpPr>
          <p:cNvPr id="27" name="文本框 26">
            <a:extLst>
              <a:ext uri="{FF2B5EF4-FFF2-40B4-BE49-F238E27FC236}">
                <a16:creationId xmlns:a16="http://schemas.microsoft.com/office/drawing/2014/main" id="{7EBF843F-1909-4255-AB87-9349587A7A4D}"/>
              </a:ext>
            </a:extLst>
          </p:cNvPr>
          <p:cNvSpPr txBox="1"/>
          <p:nvPr/>
        </p:nvSpPr>
        <p:spPr>
          <a:xfrm>
            <a:off x="7618903" y="2998113"/>
            <a:ext cx="1901616" cy="492443"/>
          </a:xfrm>
          <a:prstGeom prst="rect">
            <a:avLst/>
          </a:prstGeom>
          <a:noFill/>
        </p:spPr>
        <p:txBody>
          <a:bodyPr wrap="square" lIns="0" tIns="0" rIns="0" bIns="0" rtlCol="0" anchor="t">
            <a:noAutofit/>
          </a:bodyPr>
          <a:lstStyle/>
          <a:p>
            <a:pPr marL="0" marR="0" lvl="0" indent="0" algn="dist" defTabSz="914400" rtl="0" eaLnBrk="1" fontAlgn="auto" latinLnBrk="0" hangingPunct="1">
              <a:spcBef>
                <a:spcPts val="0"/>
              </a:spcBef>
              <a:spcAft>
                <a:spcPts val="0"/>
              </a:spcAft>
              <a:buClrTx/>
              <a:buSzTx/>
              <a:buFontTx/>
              <a:buNone/>
              <a:tabLst/>
              <a:defRPr/>
            </a:pPr>
            <a:r>
              <a:rPr lang="zh-CN" altLang="en-US" sz="3200" dirty="0">
                <a:solidFill>
                  <a:srgbClr val="1D78FA"/>
                </a:solidFill>
                <a:latin typeface="+mj-ea"/>
                <a:ea typeface="+mj-ea"/>
              </a:rPr>
              <a:t>工作不足</a:t>
            </a:r>
            <a:endParaRPr kumimoji="0" lang="zh-CN" altLang="en-US" sz="3200" b="0" i="0" u="none" strike="noStrike" kern="1200" cap="none" spc="0" normalizeH="0" baseline="0" noProof="0" dirty="0">
              <a:ln>
                <a:noFill/>
              </a:ln>
              <a:solidFill>
                <a:srgbClr val="1D78FA"/>
              </a:solidFill>
              <a:effectLst/>
              <a:uLnTx/>
              <a:uFillTx/>
              <a:latin typeface="+mj-ea"/>
              <a:ea typeface="+mj-ea"/>
              <a:cs typeface="+mn-cs"/>
            </a:endParaRPr>
          </a:p>
        </p:txBody>
      </p:sp>
      <p:sp>
        <p:nvSpPr>
          <p:cNvPr id="28" name="文本框 27">
            <a:extLst>
              <a:ext uri="{FF2B5EF4-FFF2-40B4-BE49-F238E27FC236}">
                <a16:creationId xmlns:a16="http://schemas.microsoft.com/office/drawing/2014/main" id="{313A9B3F-B997-41D1-9F77-FCB8F7C14D7B}"/>
              </a:ext>
            </a:extLst>
          </p:cNvPr>
          <p:cNvSpPr txBox="1"/>
          <p:nvPr/>
        </p:nvSpPr>
        <p:spPr>
          <a:xfrm>
            <a:off x="7638957" y="3430578"/>
            <a:ext cx="1881561" cy="215444"/>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D78FA"/>
                </a:solidFill>
                <a:effectLst/>
                <a:uLnTx/>
                <a:uFillTx/>
                <a:latin typeface="+mn-ea"/>
                <a:cs typeface="+mn-cs"/>
              </a:rPr>
              <a:t>Insufficient work</a:t>
            </a:r>
          </a:p>
        </p:txBody>
      </p:sp>
      <p:sp>
        <p:nvSpPr>
          <p:cNvPr id="33" name="文本框 32">
            <a:extLst>
              <a:ext uri="{FF2B5EF4-FFF2-40B4-BE49-F238E27FC236}">
                <a16:creationId xmlns:a16="http://schemas.microsoft.com/office/drawing/2014/main" id="{018942A7-203F-4168-BFD6-A09EE01C8D4F}"/>
              </a:ext>
            </a:extLst>
          </p:cNvPr>
          <p:cNvSpPr txBox="1"/>
          <p:nvPr/>
        </p:nvSpPr>
        <p:spPr>
          <a:xfrm>
            <a:off x="7618902" y="4191527"/>
            <a:ext cx="1901616" cy="492443"/>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1D78FA"/>
                </a:solidFill>
                <a:effectLst/>
                <a:uLnTx/>
                <a:uFillTx/>
                <a:latin typeface="+mj-ea"/>
                <a:ea typeface="+mj-ea"/>
                <a:cs typeface="+mn-cs"/>
              </a:rPr>
              <a:t>工作计划</a:t>
            </a:r>
          </a:p>
        </p:txBody>
      </p:sp>
      <p:sp>
        <p:nvSpPr>
          <p:cNvPr id="34" name="文本框 33">
            <a:extLst>
              <a:ext uri="{FF2B5EF4-FFF2-40B4-BE49-F238E27FC236}">
                <a16:creationId xmlns:a16="http://schemas.microsoft.com/office/drawing/2014/main" id="{B15A6441-4CB2-4181-B1F8-B090D2450DCF}"/>
              </a:ext>
            </a:extLst>
          </p:cNvPr>
          <p:cNvSpPr txBox="1"/>
          <p:nvPr/>
        </p:nvSpPr>
        <p:spPr>
          <a:xfrm>
            <a:off x="7681580" y="4623993"/>
            <a:ext cx="1763633" cy="215444"/>
          </a:xfrm>
          <a:prstGeom prst="rect">
            <a:avLst/>
          </a:prstGeom>
          <a:noFill/>
        </p:spPr>
        <p:txBody>
          <a:bodyPr wrap="square" lIns="0" tIns="0" rIns="0" bIns="0" rtlCol="0" anchor="t">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D78FA"/>
                </a:solidFill>
                <a:effectLst/>
                <a:uLnTx/>
                <a:uFillTx/>
                <a:latin typeface="+mn-ea"/>
                <a:cs typeface="+mn-cs"/>
              </a:rPr>
              <a:t>Work plan</a:t>
            </a:r>
          </a:p>
        </p:txBody>
      </p:sp>
      <p:sp>
        <p:nvSpPr>
          <p:cNvPr id="19" name="文本框 18">
            <a:extLst>
              <a:ext uri="{FF2B5EF4-FFF2-40B4-BE49-F238E27FC236}">
                <a16:creationId xmlns:a16="http://schemas.microsoft.com/office/drawing/2014/main" id="{C4C1EF8F-8FF6-4763-80F6-B695E9D9E5C7}"/>
              </a:ext>
            </a:extLst>
          </p:cNvPr>
          <p:cNvSpPr txBox="1"/>
          <p:nvPr/>
        </p:nvSpPr>
        <p:spPr>
          <a:xfrm>
            <a:off x="6678719" y="2959370"/>
            <a:ext cx="896355" cy="707886"/>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D78FA"/>
                </a:solidFill>
                <a:effectLst/>
                <a:uLnTx/>
                <a:uFillTx/>
                <a:latin typeface="+mj-lt"/>
                <a:cs typeface="+mn-cs"/>
              </a:rPr>
              <a:t>02</a:t>
            </a:r>
            <a:endParaRPr kumimoji="0" lang="zh-CN" altLang="en-US" sz="2400" b="0" i="0" u="none" strike="noStrike" kern="1200" cap="none" spc="0" normalizeH="0" baseline="0" noProof="0" dirty="0">
              <a:ln>
                <a:noFill/>
              </a:ln>
              <a:solidFill>
                <a:prstClr val="black"/>
              </a:solidFill>
              <a:effectLst/>
              <a:uLnTx/>
              <a:uFillTx/>
              <a:latin typeface="+mj-lt"/>
              <a:cs typeface="+mn-cs"/>
            </a:endParaRPr>
          </a:p>
        </p:txBody>
      </p:sp>
      <p:sp>
        <p:nvSpPr>
          <p:cNvPr id="20" name="文本框 19">
            <a:extLst>
              <a:ext uri="{FF2B5EF4-FFF2-40B4-BE49-F238E27FC236}">
                <a16:creationId xmlns:a16="http://schemas.microsoft.com/office/drawing/2014/main" id="{01C80163-A243-4F07-9092-741CAC46A714}"/>
              </a:ext>
            </a:extLst>
          </p:cNvPr>
          <p:cNvSpPr txBox="1"/>
          <p:nvPr/>
        </p:nvSpPr>
        <p:spPr>
          <a:xfrm>
            <a:off x="6678719" y="4161539"/>
            <a:ext cx="896355" cy="707886"/>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D78FA"/>
                </a:solidFill>
                <a:effectLst/>
                <a:uLnTx/>
                <a:uFillTx/>
                <a:latin typeface="+mj-lt"/>
                <a:cs typeface="+mn-cs"/>
              </a:rPr>
              <a:t>04</a:t>
            </a:r>
            <a:endParaRPr kumimoji="0" lang="zh-CN" altLang="en-US" sz="2400" b="0" i="0" u="none" strike="noStrike" kern="1200" cap="none" spc="0" normalizeH="0" baseline="0" noProof="0" dirty="0">
              <a:ln>
                <a:noFill/>
              </a:ln>
              <a:solidFill>
                <a:prstClr val="black"/>
              </a:solidFill>
              <a:effectLst/>
              <a:uLnTx/>
              <a:uFillTx/>
              <a:latin typeface="+mj-lt"/>
              <a:cs typeface="+mn-cs"/>
            </a:endParaRPr>
          </a:p>
        </p:txBody>
      </p:sp>
      <p:sp>
        <p:nvSpPr>
          <p:cNvPr id="2" name="文本框 1">
            <a:extLst>
              <a:ext uri="{FF2B5EF4-FFF2-40B4-BE49-F238E27FC236}">
                <a16:creationId xmlns:a16="http://schemas.microsoft.com/office/drawing/2014/main" id="{F558E31D-7F1D-424D-AC58-F190EAE4B812}"/>
              </a:ext>
            </a:extLst>
          </p:cNvPr>
          <p:cNvSpPr txBox="1"/>
          <p:nvPr/>
        </p:nvSpPr>
        <p:spPr>
          <a:xfrm>
            <a:off x="1389529" y="5669281"/>
            <a:ext cx="9412941" cy="156966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gradFill>
                    <a:gsLst>
                      <a:gs pos="0">
                        <a:srgbClr val="1D78FA">
                          <a:lumMod val="5000"/>
                          <a:lumOff val="95000"/>
                        </a:srgbClr>
                      </a:gs>
                      <a:gs pos="100000">
                        <a:prstClr val="white">
                          <a:alpha val="0"/>
                        </a:prstClr>
                      </a:gs>
                    </a:gsLst>
                    <a:lin ang="5400000" scaled="1"/>
                  </a:gradFill>
                </a:ln>
                <a:noFill/>
                <a:effectLst/>
                <a:uLnTx/>
                <a:uFillTx/>
                <a:latin typeface="OPPOSans H"/>
                <a:ea typeface="OPPOSans H"/>
                <a:cs typeface="+mn-cs"/>
              </a:rPr>
              <a:t>CONTENTS</a:t>
            </a:r>
            <a:endParaRPr kumimoji="0" lang="zh-CN" altLang="en-US" sz="9600" b="0" i="0" u="none" strike="noStrike" kern="1200" cap="none" spc="0" normalizeH="0" baseline="0" noProof="0" dirty="0">
              <a:ln>
                <a:gradFill>
                  <a:gsLst>
                    <a:gs pos="0">
                      <a:srgbClr val="1D78FA">
                        <a:lumMod val="5000"/>
                        <a:lumOff val="95000"/>
                      </a:srgbClr>
                    </a:gs>
                    <a:gs pos="100000">
                      <a:prstClr val="white">
                        <a:alpha val="0"/>
                      </a:prstClr>
                    </a:gs>
                  </a:gsLst>
                  <a:lin ang="5400000" scaled="1"/>
                </a:gradFill>
              </a:ln>
              <a:noFill/>
              <a:effectLst/>
              <a:uLnTx/>
              <a:uFillTx/>
              <a:latin typeface="OPPOSans H"/>
              <a:ea typeface="OPPOSans H"/>
              <a:cs typeface="+mn-cs"/>
            </a:endParaRPr>
          </a:p>
        </p:txBody>
      </p:sp>
    </p:spTree>
    <p:extLst>
      <p:ext uri="{BB962C8B-B14F-4D97-AF65-F5344CB8AC3E}">
        <p14:creationId xmlns:p14="http://schemas.microsoft.com/office/powerpoint/2010/main" val="38360416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C32266-8BAE-484B-A23A-345B2CDB839B}"/>
              </a:ext>
            </a:extLst>
          </p:cNvPr>
          <p:cNvSpPr>
            <a:spLocks noGrp="1"/>
          </p:cNvSpPr>
          <p:nvPr>
            <p:ph type="title"/>
          </p:nvPr>
        </p:nvSpPr>
        <p:spPr/>
        <p:txBody>
          <a:bodyPr/>
          <a:lstStyle/>
          <a:p>
            <a:r>
              <a:rPr lang="zh-CN" altLang="en-US" dirty="0"/>
              <a:t>工作改善</a:t>
            </a:r>
          </a:p>
        </p:txBody>
      </p:sp>
      <p:grpSp>
        <p:nvGrpSpPr>
          <p:cNvPr id="67" name="组合 66">
            <a:extLst>
              <a:ext uri="{FF2B5EF4-FFF2-40B4-BE49-F238E27FC236}">
                <a16:creationId xmlns:a16="http://schemas.microsoft.com/office/drawing/2014/main" id="{DF84FC19-C36A-6D13-7502-708BDE60BC27}"/>
              </a:ext>
            </a:extLst>
          </p:cNvPr>
          <p:cNvGrpSpPr/>
          <p:nvPr/>
        </p:nvGrpSpPr>
        <p:grpSpPr>
          <a:xfrm>
            <a:off x="459185" y="2082522"/>
            <a:ext cx="2606040" cy="2986151"/>
            <a:chOff x="546889" y="2177772"/>
            <a:chExt cx="2606040" cy="2986151"/>
          </a:xfrm>
        </p:grpSpPr>
        <p:sp>
          <p:nvSpPr>
            <p:cNvPr id="43" name="矩形: 圆角 42">
              <a:extLst>
                <a:ext uri="{FF2B5EF4-FFF2-40B4-BE49-F238E27FC236}">
                  <a16:creationId xmlns:a16="http://schemas.microsoft.com/office/drawing/2014/main" id="{0F82D11C-6836-BD33-6256-EE2604193476}"/>
                </a:ext>
              </a:extLst>
            </p:cNvPr>
            <p:cNvSpPr/>
            <p:nvPr/>
          </p:nvSpPr>
          <p:spPr>
            <a:xfrm>
              <a:off x="546889" y="2177772"/>
              <a:ext cx="2606040" cy="2986151"/>
            </a:xfrm>
            <a:prstGeom prst="roundRect">
              <a:avLst>
                <a:gd name="adj" fmla="val 4957"/>
              </a:avLst>
            </a:prstGeom>
            <a:solidFill>
              <a:schemeClr val="bg1"/>
            </a:solid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4" name="文本框 43">
              <a:extLst>
                <a:ext uri="{FF2B5EF4-FFF2-40B4-BE49-F238E27FC236}">
                  <a16:creationId xmlns:a16="http://schemas.microsoft.com/office/drawing/2014/main" id="{4296AEAF-4C02-F22B-32C9-EFE81E31E6A5}"/>
                </a:ext>
              </a:extLst>
            </p:cNvPr>
            <p:cNvSpPr txBox="1"/>
            <p:nvPr/>
          </p:nvSpPr>
          <p:spPr>
            <a:xfrm>
              <a:off x="813589" y="3345135"/>
              <a:ext cx="2072640" cy="1167564"/>
            </a:xfrm>
            <a:prstGeom prst="rect">
              <a:avLst/>
            </a:prstGeom>
            <a:noFill/>
          </p:spPr>
          <p:txBody>
            <a:bodyPr wrap="square" lIns="0" tIns="0" rIns="0" bIns="0" rtlCol="0" anchor="t">
              <a:noAutofit/>
            </a:bodyPr>
            <a:lstStyle/>
            <a:p>
              <a:pPr>
                <a:lnSpc>
                  <a:spcPct val="120000"/>
                </a:lnSpc>
              </a:pPr>
              <a:r>
                <a:rPr lang="zh-CN" altLang="en-US" sz="1600" dirty="0">
                  <a:solidFill>
                    <a:schemeClr val="accent1"/>
                  </a:solidFill>
                  <a:latin typeface="+mn-ea"/>
                  <a:sym typeface="+mn-ea"/>
                </a:rPr>
                <a:t>拓宽自己的理论知识面，遇到问题多查阅书籍，熟悉相关知识，提高自己解决问题的能力</a:t>
              </a:r>
            </a:p>
          </p:txBody>
        </p:sp>
        <p:cxnSp>
          <p:nvCxnSpPr>
            <p:cNvPr id="50" name="直接连接符 49">
              <a:extLst>
                <a:ext uri="{FF2B5EF4-FFF2-40B4-BE49-F238E27FC236}">
                  <a16:creationId xmlns:a16="http://schemas.microsoft.com/office/drawing/2014/main" id="{FF869999-2093-2FAB-06F4-C27AA93C2A25}"/>
                </a:ext>
              </a:extLst>
            </p:cNvPr>
            <p:cNvCxnSpPr>
              <a:cxnSpLocks/>
            </p:cNvCxnSpPr>
            <p:nvPr/>
          </p:nvCxnSpPr>
          <p:spPr>
            <a:xfrm>
              <a:off x="1477358" y="3247676"/>
              <a:ext cx="745102" cy="0"/>
            </a:xfrm>
            <a:prstGeom prst="line">
              <a:avLst/>
            </a:prstGeom>
            <a:ln w="31750" cap="rnd">
              <a:solidFill>
                <a:schemeClr val="accent1"/>
              </a:solidFill>
              <a:round/>
            </a:ln>
            <a:effectLst/>
          </p:spPr>
          <p:style>
            <a:lnRef idx="1">
              <a:schemeClr val="dk1"/>
            </a:lnRef>
            <a:fillRef idx="0">
              <a:schemeClr val="dk1"/>
            </a:fillRef>
            <a:effectRef idx="0">
              <a:schemeClr val="dk1"/>
            </a:effectRef>
            <a:fontRef idx="minor">
              <a:schemeClr val="tx1"/>
            </a:fontRef>
          </p:style>
        </p:cxnSp>
        <p:sp>
          <p:nvSpPr>
            <p:cNvPr id="54" name="矩形: 圆角 53">
              <a:extLst>
                <a:ext uri="{FF2B5EF4-FFF2-40B4-BE49-F238E27FC236}">
                  <a16:creationId xmlns:a16="http://schemas.microsoft.com/office/drawing/2014/main" id="{1215CAF4-ACDA-CE0B-7A3F-B87CA5A58C22}"/>
                </a:ext>
              </a:extLst>
            </p:cNvPr>
            <p:cNvSpPr/>
            <p:nvPr/>
          </p:nvSpPr>
          <p:spPr>
            <a:xfrm flipH="1">
              <a:off x="900674" y="2557813"/>
              <a:ext cx="1898470" cy="4572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sp>
          <p:nvSpPr>
            <p:cNvPr id="58" name="文本框 57">
              <a:extLst>
                <a:ext uri="{FF2B5EF4-FFF2-40B4-BE49-F238E27FC236}">
                  <a16:creationId xmlns:a16="http://schemas.microsoft.com/office/drawing/2014/main" id="{E44891A9-F85A-2CD1-A6CF-DDE6E3D4A0CA}"/>
                </a:ext>
              </a:extLst>
            </p:cNvPr>
            <p:cNvSpPr txBox="1"/>
            <p:nvPr/>
          </p:nvSpPr>
          <p:spPr>
            <a:xfrm>
              <a:off x="1336948" y="2632525"/>
              <a:ext cx="1025922" cy="307777"/>
            </a:xfrm>
            <a:prstGeom prst="rect">
              <a:avLst/>
            </a:prstGeom>
            <a:noFill/>
          </p:spPr>
          <p:txBody>
            <a:bodyPr wrap="square" lIns="0" tIns="0" rIns="0" bIns="0" rtlCol="0" anchor="t">
              <a:noAutofit/>
            </a:bodyPr>
            <a:lstStyle/>
            <a:p>
              <a:pPr algn="ctr"/>
              <a:r>
                <a:rPr lang="zh-CN" altLang="en-US" sz="2000" b="1" dirty="0">
                  <a:solidFill>
                    <a:schemeClr val="bg1"/>
                  </a:solidFill>
                  <a:latin typeface="+mj-ea"/>
                  <a:ea typeface="+mj-ea"/>
                </a:rPr>
                <a:t>学习方面</a:t>
              </a:r>
            </a:p>
          </p:txBody>
        </p:sp>
      </p:grpSp>
      <p:grpSp>
        <p:nvGrpSpPr>
          <p:cNvPr id="66" name="组合 65">
            <a:extLst>
              <a:ext uri="{FF2B5EF4-FFF2-40B4-BE49-F238E27FC236}">
                <a16:creationId xmlns:a16="http://schemas.microsoft.com/office/drawing/2014/main" id="{924F142C-E046-68FD-44B9-260C022171A0}"/>
              </a:ext>
            </a:extLst>
          </p:cNvPr>
          <p:cNvGrpSpPr/>
          <p:nvPr/>
        </p:nvGrpSpPr>
        <p:grpSpPr>
          <a:xfrm>
            <a:off x="3394211" y="2082522"/>
            <a:ext cx="2606040" cy="2988000"/>
            <a:chOff x="3286074" y="2177772"/>
            <a:chExt cx="2606040" cy="2988000"/>
          </a:xfrm>
        </p:grpSpPr>
        <p:sp>
          <p:nvSpPr>
            <p:cNvPr id="41" name="矩形: 圆角 40">
              <a:extLst>
                <a:ext uri="{FF2B5EF4-FFF2-40B4-BE49-F238E27FC236}">
                  <a16:creationId xmlns:a16="http://schemas.microsoft.com/office/drawing/2014/main" id="{19E9A467-5EA0-ACA9-AF92-4763E373D94F}"/>
                </a:ext>
              </a:extLst>
            </p:cNvPr>
            <p:cNvSpPr/>
            <p:nvPr/>
          </p:nvSpPr>
          <p:spPr>
            <a:xfrm>
              <a:off x="3286074" y="2177772"/>
              <a:ext cx="2606040" cy="2988000"/>
            </a:xfrm>
            <a:prstGeom prst="roundRect">
              <a:avLst>
                <a:gd name="adj" fmla="val 4957"/>
              </a:avLst>
            </a:prstGeom>
            <a:solidFill>
              <a:schemeClr val="bg1"/>
            </a:solid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5" name="文本框 44">
              <a:extLst>
                <a:ext uri="{FF2B5EF4-FFF2-40B4-BE49-F238E27FC236}">
                  <a16:creationId xmlns:a16="http://schemas.microsoft.com/office/drawing/2014/main" id="{66ACCD4D-298D-7BE2-1036-15FFA4598B42}"/>
                </a:ext>
              </a:extLst>
            </p:cNvPr>
            <p:cNvSpPr txBox="1"/>
            <p:nvPr/>
          </p:nvSpPr>
          <p:spPr>
            <a:xfrm>
              <a:off x="3671361" y="3447921"/>
              <a:ext cx="1835466" cy="1167564"/>
            </a:xfrm>
            <a:prstGeom prst="rect">
              <a:avLst/>
            </a:prstGeom>
            <a:noFill/>
          </p:spPr>
          <p:txBody>
            <a:bodyPr wrap="square" lIns="0" tIns="0" rIns="0" bIns="0" rtlCol="0" anchor="t">
              <a:noAutofit/>
            </a:bodyPr>
            <a:lstStyle/>
            <a:p>
              <a:pPr>
                <a:lnSpc>
                  <a:spcPct val="120000"/>
                </a:lnSpc>
              </a:pPr>
              <a:r>
                <a:rPr lang="zh-CN" altLang="en-US" sz="1600" dirty="0">
                  <a:solidFill>
                    <a:schemeClr val="accent1"/>
                  </a:solidFill>
                  <a:latin typeface="+mn-ea"/>
                  <a:sym typeface="+mn-ea"/>
                </a:rPr>
                <a:t>努力提高自己的思想理论水平，加强自己的事业心和责任感</a:t>
              </a:r>
              <a:r>
                <a:rPr lang="en-US" altLang="zh-CN" sz="1600" dirty="0">
                  <a:solidFill>
                    <a:schemeClr val="accent1"/>
                  </a:solidFill>
                  <a:latin typeface="+mn-ea"/>
                  <a:sym typeface="+mn-ea"/>
                </a:rPr>
                <a:t>,</a:t>
              </a:r>
              <a:r>
                <a:rPr lang="zh-CN" altLang="en-US" sz="1600" dirty="0">
                  <a:solidFill>
                    <a:schemeClr val="accent1"/>
                  </a:solidFill>
                  <a:latin typeface="+mn-ea"/>
                  <a:sym typeface="+mn-ea"/>
                </a:rPr>
                <a:t>让自己变得更优秀</a:t>
              </a:r>
            </a:p>
          </p:txBody>
        </p:sp>
        <p:cxnSp>
          <p:nvCxnSpPr>
            <p:cNvPr id="51" name="直接连接符 50">
              <a:extLst>
                <a:ext uri="{FF2B5EF4-FFF2-40B4-BE49-F238E27FC236}">
                  <a16:creationId xmlns:a16="http://schemas.microsoft.com/office/drawing/2014/main" id="{6C18C3FB-39E2-C925-8DEB-068F9C22DA02}"/>
                </a:ext>
              </a:extLst>
            </p:cNvPr>
            <p:cNvCxnSpPr>
              <a:cxnSpLocks/>
            </p:cNvCxnSpPr>
            <p:nvPr/>
          </p:nvCxnSpPr>
          <p:spPr>
            <a:xfrm>
              <a:off x="4216543" y="3247676"/>
              <a:ext cx="745102" cy="0"/>
            </a:xfrm>
            <a:prstGeom prst="line">
              <a:avLst/>
            </a:prstGeom>
            <a:ln w="31750" cap="rnd">
              <a:solidFill>
                <a:schemeClr val="accent1"/>
              </a:solidFill>
              <a:round/>
            </a:ln>
            <a:effectLst/>
          </p:spPr>
          <p:style>
            <a:lnRef idx="1">
              <a:schemeClr val="dk1"/>
            </a:lnRef>
            <a:fillRef idx="0">
              <a:schemeClr val="dk1"/>
            </a:fillRef>
            <a:effectRef idx="0">
              <a:schemeClr val="dk1"/>
            </a:effectRef>
            <a:fontRef idx="minor">
              <a:schemeClr val="tx1"/>
            </a:fontRef>
          </p:style>
        </p:cxnSp>
        <p:sp>
          <p:nvSpPr>
            <p:cNvPr id="55" name="矩形: 圆角 54">
              <a:extLst>
                <a:ext uri="{FF2B5EF4-FFF2-40B4-BE49-F238E27FC236}">
                  <a16:creationId xmlns:a16="http://schemas.microsoft.com/office/drawing/2014/main" id="{4763B252-0248-5105-A8B2-AF09EF7AF643}"/>
                </a:ext>
              </a:extLst>
            </p:cNvPr>
            <p:cNvSpPr/>
            <p:nvPr/>
          </p:nvSpPr>
          <p:spPr>
            <a:xfrm flipH="1">
              <a:off x="3639859" y="2557813"/>
              <a:ext cx="1898470" cy="4572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sp>
          <p:nvSpPr>
            <p:cNvPr id="59" name="文本框 58">
              <a:extLst>
                <a:ext uri="{FF2B5EF4-FFF2-40B4-BE49-F238E27FC236}">
                  <a16:creationId xmlns:a16="http://schemas.microsoft.com/office/drawing/2014/main" id="{474C7E74-B165-9671-68E4-9F0CD1F85A8C}"/>
                </a:ext>
              </a:extLst>
            </p:cNvPr>
            <p:cNvSpPr txBox="1"/>
            <p:nvPr/>
          </p:nvSpPr>
          <p:spPr>
            <a:xfrm>
              <a:off x="4076133" y="2632525"/>
              <a:ext cx="1025922" cy="307777"/>
            </a:xfrm>
            <a:prstGeom prst="rect">
              <a:avLst/>
            </a:prstGeom>
            <a:noFill/>
          </p:spPr>
          <p:txBody>
            <a:bodyPr wrap="none" lIns="0" tIns="0" rIns="0" bIns="0" rtlCol="0" anchor="t">
              <a:noAutofit/>
            </a:bodyPr>
            <a:lstStyle/>
            <a:p>
              <a:pPr algn="ctr"/>
              <a:r>
                <a:rPr lang="zh-CN" altLang="en-US" sz="2000" b="1" dirty="0">
                  <a:solidFill>
                    <a:schemeClr val="bg1"/>
                  </a:solidFill>
                  <a:latin typeface="+mj-ea"/>
                  <a:ea typeface="+mj-ea"/>
                </a:rPr>
                <a:t>思想方面</a:t>
              </a:r>
            </a:p>
          </p:txBody>
        </p:sp>
      </p:grpSp>
      <p:grpSp>
        <p:nvGrpSpPr>
          <p:cNvPr id="64" name="组合 63">
            <a:extLst>
              <a:ext uri="{FF2B5EF4-FFF2-40B4-BE49-F238E27FC236}">
                <a16:creationId xmlns:a16="http://schemas.microsoft.com/office/drawing/2014/main" id="{DE2B240B-31E0-1B3C-E2C3-F8609931807C}"/>
              </a:ext>
            </a:extLst>
          </p:cNvPr>
          <p:cNvGrpSpPr/>
          <p:nvPr/>
        </p:nvGrpSpPr>
        <p:grpSpPr>
          <a:xfrm>
            <a:off x="6329237" y="2082522"/>
            <a:ext cx="2606040" cy="2988000"/>
            <a:chOff x="6158814" y="2177772"/>
            <a:chExt cx="2606040" cy="2988000"/>
          </a:xfrm>
        </p:grpSpPr>
        <p:sp>
          <p:nvSpPr>
            <p:cNvPr id="40" name="矩形: 圆角 39">
              <a:extLst>
                <a:ext uri="{FF2B5EF4-FFF2-40B4-BE49-F238E27FC236}">
                  <a16:creationId xmlns:a16="http://schemas.microsoft.com/office/drawing/2014/main" id="{2C28A754-D25D-DC7B-B422-991607E58F58}"/>
                </a:ext>
              </a:extLst>
            </p:cNvPr>
            <p:cNvSpPr/>
            <p:nvPr/>
          </p:nvSpPr>
          <p:spPr>
            <a:xfrm>
              <a:off x="6158814" y="2177772"/>
              <a:ext cx="2606040" cy="2988000"/>
            </a:xfrm>
            <a:prstGeom prst="roundRect">
              <a:avLst>
                <a:gd name="adj" fmla="val 4957"/>
              </a:avLst>
            </a:prstGeom>
            <a:solidFill>
              <a:schemeClr val="bg1"/>
            </a:solid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6" name="文本框 45">
              <a:extLst>
                <a:ext uri="{FF2B5EF4-FFF2-40B4-BE49-F238E27FC236}">
                  <a16:creationId xmlns:a16="http://schemas.microsoft.com/office/drawing/2014/main" id="{EA897205-B5EE-DC1F-22F5-FFFDF8E67535}"/>
                </a:ext>
              </a:extLst>
            </p:cNvPr>
            <p:cNvSpPr txBox="1"/>
            <p:nvPr/>
          </p:nvSpPr>
          <p:spPr>
            <a:xfrm>
              <a:off x="6436475" y="3447922"/>
              <a:ext cx="2050717" cy="1167564"/>
            </a:xfrm>
            <a:prstGeom prst="rect">
              <a:avLst/>
            </a:prstGeom>
            <a:noFill/>
          </p:spPr>
          <p:txBody>
            <a:bodyPr wrap="square" lIns="0" tIns="0" rIns="0" bIns="0" rtlCol="0" anchor="t">
              <a:noAutofit/>
            </a:bodyPr>
            <a:lstStyle/>
            <a:p>
              <a:pPr>
                <a:lnSpc>
                  <a:spcPct val="120000"/>
                </a:lnSpc>
              </a:pPr>
              <a:r>
                <a:rPr lang="zh-CN" altLang="en-US" sz="1600" dirty="0">
                  <a:solidFill>
                    <a:schemeClr val="accent1"/>
                  </a:solidFill>
                  <a:latin typeface="+mn-ea"/>
                  <a:sym typeface="+mn-ea"/>
                </a:rPr>
                <a:t>把生活上的事情不带去工作中，做到公事私事分明，做事绝对不含糊，要做到严谨负责</a:t>
              </a:r>
            </a:p>
          </p:txBody>
        </p:sp>
        <p:cxnSp>
          <p:nvCxnSpPr>
            <p:cNvPr id="52" name="直接连接符 51">
              <a:extLst>
                <a:ext uri="{FF2B5EF4-FFF2-40B4-BE49-F238E27FC236}">
                  <a16:creationId xmlns:a16="http://schemas.microsoft.com/office/drawing/2014/main" id="{E6BCD843-8AC2-873A-B262-BF1818F254A4}"/>
                </a:ext>
              </a:extLst>
            </p:cNvPr>
            <p:cNvCxnSpPr>
              <a:cxnSpLocks/>
            </p:cNvCxnSpPr>
            <p:nvPr/>
          </p:nvCxnSpPr>
          <p:spPr>
            <a:xfrm>
              <a:off x="7089283" y="3247676"/>
              <a:ext cx="745102" cy="0"/>
            </a:xfrm>
            <a:prstGeom prst="line">
              <a:avLst/>
            </a:prstGeom>
            <a:ln w="31750" cap="rnd">
              <a:solidFill>
                <a:schemeClr val="accent1"/>
              </a:solidFill>
              <a:round/>
            </a:ln>
            <a:effectLst/>
          </p:spPr>
          <p:style>
            <a:lnRef idx="1">
              <a:schemeClr val="dk1"/>
            </a:lnRef>
            <a:fillRef idx="0">
              <a:schemeClr val="dk1"/>
            </a:fillRef>
            <a:effectRef idx="0">
              <a:schemeClr val="dk1"/>
            </a:effectRef>
            <a:fontRef idx="minor">
              <a:schemeClr val="tx1"/>
            </a:fontRef>
          </p:style>
        </p:cxnSp>
        <p:sp>
          <p:nvSpPr>
            <p:cNvPr id="56" name="矩形: 圆角 55">
              <a:extLst>
                <a:ext uri="{FF2B5EF4-FFF2-40B4-BE49-F238E27FC236}">
                  <a16:creationId xmlns:a16="http://schemas.microsoft.com/office/drawing/2014/main" id="{199D8D3C-375E-02BF-60E6-52879705D2E0}"/>
                </a:ext>
              </a:extLst>
            </p:cNvPr>
            <p:cNvSpPr/>
            <p:nvPr/>
          </p:nvSpPr>
          <p:spPr>
            <a:xfrm flipH="1">
              <a:off x="6512599" y="2557813"/>
              <a:ext cx="1898470" cy="4572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dirty="0">
                <a:solidFill>
                  <a:schemeClr val="bg1"/>
                </a:solidFill>
              </a:endParaRPr>
            </a:p>
          </p:txBody>
        </p:sp>
        <p:sp>
          <p:nvSpPr>
            <p:cNvPr id="60" name="文本框 59">
              <a:extLst>
                <a:ext uri="{FF2B5EF4-FFF2-40B4-BE49-F238E27FC236}">
                  <a16:creationId xmlns:a16="http://schemas.microsoft.com/office/drawing/2014/main" id="{829AFF07-C7B1-9D7B-8BAD-5EC0EDFB221E}"/>
                </a:ext>
              </a:extLst>
            </p:cNvPr>
            <p:cNvSpPr txBox="1"/>
            <p:nvPr/>
          </p:nvSpPr>
          <p:spPr>
            <a:xfrm>
              <a:off x="6948874" y="2632525"/>
              <a:ext cx="1025922" cy="307777"/>
            </a:xfrm>
            <a:prstGeom prst="rect">
              <a:avLst/>
            </a:prstGeom>
            <a:noFill/>
          </p:spPr>
          <p:txBody>
            <a:bodyPr wrap="none" lIns="0" tIns="0" rIns="0" bIns="0" rtlCol="0" anchor="t">
              <a:noAutofit/>
            </a:bodyPr>
            <a:lstStyle/>
            <a:p>
              <a:pPr algn="ctr"/>
              <a:r>
                <a:rPr lang="zh-CN" altLang="en-US" sz="2000" b="1" dirty="0">
                  <a:solidFill>
                    <a:schemeClr val="bg1"/>
                  </a:solidFill>
                  <a:latin typeface="+mj-ea"/>
                  <a:ea typeface="+mj-ea"/>
                </a:rPr>
                <a:t>情绪方面</a:t>
              </a:r>
            </a:p>
          </p:txBody>
        </p:sp>
      </p:grpSp>
      <p:grpSp>
        <p:nvGrpSpPr>
          <p:cNvPr id="65" name="组合 64">
            <a:extLst>
              <a:ext uri="{FF2B5EF4-FFF2-40B4-BE49-F238E27FC236}">
                <a16:creationId xmlns:a16="http://schemas.microsoft.com/office/drawing/2014/main" id="{D76C02BC-D555-0CE7-0CD8-32EAE4EA5346}"/>
              </a:ext>
            </a:extLst>
          </p:cNvPr>
          <p:cNvGrpSpPr/>
          <p:nvPr/>
        </p:nvGrpSpPr>
        <p:grpSpPr>
          <a:xfrm>
            <a:off x="9264264" y="2082522"/>
            <a:ext cx="2606040" cy="2988000"/>
            <a:chOff x="9039070" y="2177772"/>
            <a:chExt cx="2606040" cy="2988000"/>
          </a:xfrm>
        </p:grpSpPr>
        <p:sp>
          <p:nvSpPr>
            <p:cNvPr id="39" name="矩形: 圆角 38">
              <a:extLst>
                <a:ext uri="{FF2B5EF4-FFF2-40B4-BE49-F238E27FC236}">
                  <a16:creationId xmlns:a16="http://schemas.microsoft.com/office/drawing/2014/main" id="{0A23D88E-CA04-3F35-7B31-4D15B9F08B67}"/>
                </a:ext>
              </a:extLst>
            </p:cNvPr>
            <p:cNvSpPr/>
            <p:nvPr/>
          </p:nvSpPr>
          <p:spPr>
            <a:xfrm>
              <a:off x="9039070" y="2177772"/>
              <a:ext cx="2606040" cy="2988000"/>
            </a:xfrm>
            <a:prstGeom prst="roundRect">
              <a:avLst>
                <a:gd name="adj" fmla="val 4957"/>
              </a:avLst>
            </a:prstGeom>
            <a:solidFill>
              <a:schemeClr val="bg1"/>
            </a:solid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9" name="文本框 48">
              <a:extLst>
                <a:ext uri="{FF2B5EF4-FFF2-40B4-BE49-F238E27FC236}">
                  <a16:creationId xmlns:a16="http://schemas.microsoft.com/office/drawing/2014/main" id="{54A913DC-8423-6080-7F2B-ACC493635214}"/>
                </a:ext>
              </a:extLst>
            </p:cNvPr>
            <p:cNvSpPr txBox="1"/>
            <p:nvPr/>
          </p:nvSpPr>
          <p:spPr>
            <a:xfrm>
              <a:off x="9278214" y="3432438"/>
              <a:ext cx="2127751" cy="1463029"/>
            </a:xfrm>
            <a:prstGeom prst="rect">
              <a:avLst/>
            </a:prstGeom>
            <a:noFill/>
          </p:spPr>
          <p:txBody>
            <a:bodyPr wrap="square" lIns="0" tIns="0" rIns="0" bIns="0" rtlCol="0" anchor="t">
              <a:noAutofit/>
            </a:bodyPr>
            <a:lstStyle/>
            <a:p>
              <a:pPr>
                <a:lnSpc>
                  <a:spcPct val="120000"/>
                </a:lnSpc>
              </a:pPr>
              <a:r>
                <a:rPr lang="zh-CN" altLang="en-US" sz="1600" dirty="0">
                  <a:solidFill>
                    <a:schemeClr val="accent1"/>
                  </a:solidFill>
                  <a:latin typeface="+mn-ea"/>
                  <a:sym typeface="+mn-ea"/>
                </a:rPr>
                <a:t>上班期间不做其他无关的事情，认真完成工作中的任务，做到又快又好</a:t>
              </a:r>
              <a:r>
                <a:rPr lang="en-US" altLang="zh-CN" sz="1600" dirty="0">
                  <a:solidFill>
                    <a:schemeClr val="accent1"/>
                  </a:solidFill>
                  <a:latin typeface="+mn-ea"/>
                  <a:sym typeface="+mn-ea"/>
                </a:rPr>
                <a:t>,</a:t>
              </a:r>
              <a:r>
                <a:rPr lang="zh-CN" altLang="en-US" sz="1600" dirty="0">
                  <a:solidFill>
                    <a:schemeClr val="accent1"/>
                  </a:solidFill>
                  <a:latin typeface="+mn-ea"/>
                  <a:sym typeface="+mn-ea"/>
                </a:rPr>
                <a:t>有不懂的及时和他人沟通</a:t>
              </a:r>
            </a:p>
          </p:txBody>
        </p:sp>
        <p:cxnSp>
          <p:nvCxnSpPr>
            <p:cNvPr id="53" name="直接连接符 52">
              <a:extLst>
                <a:ext uri="{FF2B5EF4-FFF2-40B4-BE49-F238E27FC236}">
                  <a16:creationId xmlns:a16="http://schemas.microsoft.com/office/drawing/2014/main" id="{4435C761-5274-D1B3-135C-06FDEC51C301}"/>
                </a:ext>
              </a:extLst>
            </p:cNvPr>
            <p:cNvCxnSpPr>
              <a:cxnSpLocks/>
            </p:cNvCxnSpPr>
            <p:nvPr/>
          </p:nvCxnSpPr>
          <p:spPr>
            <a:xfrm>
              <a:off x="9969539" y="3247676"/>
              <a:ext cx="745102" cy="0"/>
            </a:xfrm>
            <a:prstGeom prst="line">
              <a:avLst/>
            </a:prstGeom>
            <a:ln w="31750" cap="rnd">
              <a:solidFill>
                <a:schemeClr val="accent1"/>
              </a:solidFill>
              <a:round/>
            </a:ln>
            <a:effectLst/>
          </p:spPr>
          <p:style>
            <a:lnRef idx="1">
              <a:schemeClr val="dk1"/>
            </a:lnRef>
            <a:fillRef idx="0">
              <a:schemeClr val="dk1"/>
            </a:fillRef>
            <a:effectRef idx="0">
              <a:schemeClr val="dk1"/>
            </a:effectRef>
            <a:fontRef idx="minor">
              <a:schemeClr val="tx1"/>
            </a:fontRef>
          </p:style>
        </p:cxnSp>
        <p:sp>
          <p:nvSpPr>
            <p:cNvPr id="57" name="矩形: 圆角 56">
              <a:extLst>
                <a:ext uri="{FF2B5EF4-FFF2-40B4-BE49-F238E27FC236}">
                  <a16:creationId xmlns:a16="http://schemas.microsoft.com/office/drawing/2014/main" id="{485EBB6A-6D86-02F5-A071-E8F0022E232E}"/>
                </a:ext>
              </a:extLst>
            </p:cNvPr>
            <p:cNvSpPr/>
            <p:nvPr/>
          </p:nvSpPr>
          <p:spPr>
            <a:xfrm flipH="1">
              <a:off x="9392855" y="2557813"/>
              <a:ext cx="1898470" cy="4572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endParaRPr>
            </a:p>
          </p:txBody>
        </p:sp>
        <p:sp>
          <p:nvSpPr>
            <p:cNvPr id="61" name="文本框 60">
              <a:extLst>
                <a:ext uri="{FF2B5EF4-FFF2-40B4-BE49-F238E27FC236}">
                  <a16:creationId xmlns:a16="http://schemas.microsoft.com/office/drawing/2014/main" id="{FE9E802A-884A-8867-4288-48D237DC2DE5}"/>
                </a:ext>
              </a:extLst>
            </p:cNvPr>
            <p:cNvSpPr txBox="1"/>
            <p:nvPr/>
          </p:nvSpPr>
          <p:spPr>
            <a:xfrm>
              <a:off x="9829129" y="2632525"/>
              <a:ext cx="1025922" cy="307777"/>
            </a:xfrm>
            <a:prstGeom prst="rect">
              <a:avLst/>
            </a:prstGeom>
            <a:noFill/>
          </p:spPr>
          <p:txBody>
            <a:bodyPr wrap="none" lIns="0" tIns="0" rIns="0" bIns="0" rtlCol="0" anchor="t">
              <a:noAutofit/>
            </a:bodyPr>
            <a:lstStyle/>
            <a:p>
              <a:pPr algn="ctr"/>
              <a:r>
                <a:rPr lang="zh-CN" altLang="en-US" sz="2000" b="1" dirty="0">
                  <a:solidFill>
                    <a:schemeClr val="bg1"/>
                  </a:solidFill>
                  <a:latin typeface="+mj-ea"/>
                  <a:ea typeface="+mj-ea"/>
                </a:rPr>
                <a:t>态度方面</a:t>
              </a:r>
            </a:p>
          </p:txBody>
        </p:sp>
      </p:grpSp>
    </p:spTree>
    <p:extLst>
      <p:ext uri="{BB962C8B-B14F-4D97-AF65-F5344CB8AC3E}">
        <p14:creationId xmlns:p14="http://schemas.microsoft.com/office/powerpoint/2010/main" val="1437441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grpSp>
        <p:nvGrpSpPr>
          <p:cNvPr id="29" name="组合 28">
            <a:extLst>
              <a:ext uri="{FF2B5EF4-FFF2-40B4-BE49-F238E27FC236}">
                <a16:creationId xmlns:a16="http://schemas.microsoft.com/office/drawing/2014/main" id="{94668360-F8D7-7A8A-C7BE-9293C70761B7}"/>
              </a:ext>
            </a:extLst>
          </p:cNvPr>
          <p:cNvGrpSpPr/>
          <p:nvPr/>
        </p:nvGrpSpPr>
        <p:grpSpPr>
          <a:xfrm>
            <a:off x="4112379" y="1773946"/>
            <a:ext cx="3947391" cy="3947393"/>
            <a:chOff x="4112379" y="1773946"/>
            <a:chExt cx="3947391" cy="3947393"/>
          </a:xfrm>
        </p:grpSpPr>
        <p:sp>
          <p:nvSpPr>
            <p:cNvPr id="3" name="任意多边形: 形状 2">
              <a:extLst>
                <a:ext uri="{FF2B5EF4-FFF2-40B4-BE49-F238E27FC236}">
                  <a16:creationId xmlns:a16="http://schemas.microsoft.com/office/drawing/2014/main" id="{BFBD96EB-484A-4A62-90C5-0DEF1C1B88FE}"/>
                </a:ext>
              </a:extLst>
            </p:cNvPr>
            <p:cNvSpPr/>
            <p:nvPr/>
          </p:nvSpPr>
          <p:spPr>
            <a:xfrm>
              <a:off x="4112379" y="1773946"/>
              <a:ext cx="1950837" cy="1950838"/>
            </a:xfrm>
            <a:custGeom>
              <a:avLst/>
              <a:gdLst>
                <a:gd name="connsiteX0" fmla="*/ 1950837 w 1950837"/>
                <a:gd name="connsiteY0" fmla="*/ 0 h 1950838"/>
                <a:gd name="connsiteX1" fmla="*/ 1950837 w 1950837"/>
                <a:gd name="connsiteY1" fmla="*/ 809017 h 1950838"/>
                <a:gd name="connsiteX2" fmla="*/ 1854496 w 1950837"/>
                <a:gd name="connsiteY2" fmla="*/ 813882 h 1950838"/>
                <a:gd name="connsiteX3" fmla="*/ 813882 w 1950837"/>
                <a:gd name="connsiteY3" fmla="*/ 1854496 h 1950838"/>
                <a:gd name="connsiteX4" fmla="*/ 809017 w 1950837"/>
                <a:gd name="connsiteY4" fmla="*/ 1950838 h 1950838"/>
                <a:gd name="connsiteX5" fmla="*/ 0 w 1950837"/>
                <a:gd name="connsiteY5" fmla="*/ 1950837 h 1950838"/>
                <a:gd name="connsiteX6" fmla="*/ 9042 w 1950837"/>
                <a:gd name="connsiteY6" fmla="*/ 1771779 h 1950838"/>
                <a:gd name="connsiteX7" fmla="*/ 1771779 w 1950837"/>
                <a:gd name="connsiteY7" fmla="*/ 9042 h 1950838"/>
                <a:gd name="connsiteX8" fmla="*/ 1950837 w 1950837"/>
                <a:gd name="connsiteY8" fmla="*/ 0 h 195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837" h="1950838">
                  <a:moveTo>
                    <a:pt x="1950837" y="0"/>
                  </a:moveTo>
                  <a:lnTo>
                    <a:pt x="1950837" y="809017"/>
                  </a:lnTo>
                  <a:lnTo>
                    <a:pt x="1854496" y="813882"/>
                  </a:lnTo>
                  <a:cubicBezTo>
                    <a:pt x="1305810" y="869604"/>
                    <a:pt x="869604" y="1305810"/>
                    <a:pt x="813882" y="1854496"/>
                  </a:cubicBezTo>
                  <a:lnTo>
                    <a:pt x="809017" y="1950838"/>
                  </a:lnTo>
                  <a:lnTo>
                    <a:pt x="0" y="1950837"/>
                  </a:lnTo>
                  <a:lnTo>
                    <a:pt x="9042" y="1771779"/>
                  </a:lnTo>
                  <a:cubicBezTo>
                    <a:pt x="103432" y="842337"/>
                    <a:pt x="842337" y="103432"/>
                    <a:pt x="1771779" y="9042"/>
                  </a:cubicBezTo>
                  <a:lnTo>
                    <a:pt x="1950837" y="0"/>
                  </a:lnTo>
                  <a:close/>
                </a:path>
              </a:pathLst>
            </a:custGeom>
            <a:gradFill>
              <a:gsLst>
                <a:gs pos="0">
                  <a:schemeClr val="accent1"/>
                </a:gs>
                <a:gs pos="99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OPPOSans R"/>
                <a:cs typeface="+mn-cs"/>
              </a:endParaRPr>
            </a:p>
          </p:txBody>
        </p:sp>
        <p:sp>
          <p:nvSpPr>
            <p:cNvPr id="4" name="任意多边形: 形状 3">
              <a:extLst>
                <a:ext uri="{FF2B5EF4-FFF2-40B4-BE49-F238E27FC236}">
                  <a16:creationId xmlns:a16="http://schemas.microsoft.com/office/drawing/2014/main" id="{D2AC78E3-7B35-462F-B87C-6B2FB38E2D3A}"/>
                </a:ext>
              </a:extLst>
            </p:cNvPr>
            <p:cNvSpPr/>
            <p:nvPr/>
          </p:nvSpPr>
          <p:spPr>
            <a:xfrm>
              <a:off x="6108934" y="1773946"/>
              <a:ext cx="1950836" cy="1950838"/>
            </a:xfrm>
            <a:custGeom>
              <a:avLst/>
              <a:gdLst>
                <a:gd name="connsiteX0" fmla="*/ 0 w 1950836"/>
                <a:gd name="connsiteY0" fmla="*/ 0 h 1950838"/>
                <a:gd name="connsiteX1" fmla="*/ 179057 w 1950836"/>
                <a:gd name="connsiteY1" fmla="*/ 9042 h 1950838"/>
                <a:gd name="connsiteX2" fmla="*/ 1941794 w 1950836"/>
                <a:gd name="connsiteY2" fmla="*/ 1771779 h 1950838"/>
                <a:gd name="connsiteX3" fmla="*/ 1950836 w 1950836"/>
                <a:gd name="connsiteY3" fmla="*/ 1950838 h 1950838"/>
                <a:gd name="connsiteX4" fmla="*/ 1141819 w 1950836"/>
                <a:gd name="connsiteY4" fmla="*/ 1950838 h 1950838"/>
                <a:gd name="connsiteX5" fmla="*/ 1136954 w 1950836"/>
                <a:gd name="connsiteY5" fmla="*/ 1854496 h 1950838"/>
                <a:gd name="connsiteX6" fmla="*/ 96340 w 1950836"/>
                <a:gd name="connsiteY6" fmla="*/ 813882 h 1950838"/>
                <a:gd name="connsiteX7" fmla="*/ 0 w 1950836"/>
                <a:gd name="connsiteY7" fmla="*/ 809017 h 1950838"/>
                <a:gd name="connsiteX8" fmla="*/ 0 w 1950836"/>
                <a:gd name="connsiteY8" fmla="*/ 0 h 195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836" h="1950838">
                  <a:moveTo>
                    <a:pt x="0" y="0"/>
                  </a:moveTo>
                  <a:lnTo>
                    <a:pt x="179057" y="9042"/>
                  </a:lnTo>
                  <a:cubicBezTo>
                    <a:pt x="1108499" y="103432"/>
                    <a:pt x="1847404" y="842337"/>
                    <a:pt x="1941794" y="1771779"/>
                  </a:cubicBezTo>
                  <a:lnTo>
                    <a:pt x="1950836" y="1950838"/>
                  </a:lnTo>
                  <a:lnTo>
                    <a:pt x="1141819" y="1950838"/>
                  </a:lnTo>
                  <a:lnTo>
                    <a:pt x="1136954" y="1854496"/>
                  </a:lnTo>
                  <a:cubicBezTo>
                    <a:pt x="1081232" y="1305810"/>
                    <a:pt x="645027" y="869604"/>
                    <a:pt x="96340" y="813882"/>
                  </a:cubicBezTo>
                  <a:lnTo>
                    <a:pt x="0" y="809017"/>
                  </a:lnTo>
                  <a:lnTo>
                    <a:pt x="0" y="0"/>
                  </a:lnTo>
                  <a:close/>
                </a:path>
              </a:pathLst>
            </a:custGeom>
            <a:gradFill>
              <a:gsLst>
                <a:gs pos="0">
                  <a:schemeClr val="accent1"/>
                </a:gs>
                <a:gs pos="99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latin typeface="Arial"/>
                <a:ea typeface="OPPOSans R"/>
              </a:endParaRPr>
            </a:p>
          </p:txBody>
        </p:sp>
        <p:sp>
          <p:nvSpPr>
            <p:cNvPr id="5" name="任意多边形: 形状 4">
              <a:extLst>
                <a:ext uri="{FF2B5EF4-FFF2-40B4-BE49-F238E27FC236}">
                  <a16:creationId xmlns:a16="http://schemas.microsoft.com/office/drawing/2014/main" id="{24CA79A3-7498-480F-B958-45EB9200BD5D}"/>
                </a:ext>
              </a:extLst>
            </p:cNvPr>
            <p:cNvSpPr/>
            <p:nvPr/>
          </p:nvSpPr>
          <p:spPr>
            <a:xfrm>
              <a:off x="4112379" y="3770502"/>
              <a:ext cx="1950837" cy="1950836"/>
            </a:xfrm>
            <a:custGeom>
              <a:avLst/>
              <a:gdLst>
                <a:gd name="connsiteX0" fmla="*/ 0 w 1950837"/>
                <a:gd name="connsiteY0" fmla="*/ 0 h 1950836"/>
                <a:gd name="connsiteX1" fmla="*/ 809018 w 1950837"/>
                <a:gd name="connsiteY1" fmla="*/ 1 h 1950836"/>
                <a:gd name="connsiteX2" fmla="*/ 813882 w 1950837"/>
                <a:gd name="connsiteY2" fmla="*/ 96340 h 1950836"/>
                <a:gd name="connsiteX3" fmla="*/ 1854496 w 1950837"/>
                <a:gd name="connsiteY3" fmla="*/ 1136954 h 1950836"/>
                <a:gd name="connsiteX4" fmla="*/ 1950837 w 1950837"/>
                <a:gd name="connsiteY4" fmla="*/ 1141819 h 1950836"/>
                <a:gd name="connsiteX5" fmla="*/ 1950837 w 1950837"/>
                <a:gd name="connsiteY5" fmla="*/ 1950836 h 1950836"/>
                <a:gd name="connsiteX6" fmla="*/ 1771779 w 1950837"/>
                <a:gd name="connsiteY6" fmla="*/ 1941794 h 1950836"/>
                <a:gd name="connsiteX7" fmla="*/ 9042 w 1950837"/>
                <a:gd name="connsiteY7" fmla="*/ 179057 h 1950836"/>
                <a:gd name="connsiteX8" fmla="*/ 0 w 1950837"/>
                <a:gd name="connsiteY8" fmla="*/ 0 h 195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837" h="1950836">
                  <a:moveTo>
                    <a:pt x="0" y="0"/>
                  </a:moveTo>
                  <a:lnTo>
                    <a:pt x="809018" y="1"/>
                  </a:lnTo>
                  <a:lnTo>
                    <a:pt x="813882" y="96340"/>
                  </a:lnTo>
                  <a:cubicBezTo>
                    <a:pt x="869604" y="645026"/>
                    <a:pt x="1305810" y="1081232"/>
                    <a:pt x="1854496" y="1136954"/>
                  </a:cubicBezTo>
                  <a:lnTo>
                    <a:pt x="1950837" y="1141819"/>
                  </a:lnTo>
                  <a:lnTo>
                    <a:pt x="1950837" y="1950836"/>
                  </a:lnTo>
                  <a:lnTo>
                    <a:pt x="1771779" y="1941794"/>
                  </a:lnTo>
                  <a:cubicBezTo>
                    <a:pt x="842337" y="1847404"/>
                    <a:pt x="103432" y="1108499"/>
                    <a:pt x="9042" y="179057"/>
                  </a:cubicBezTo>
                  <a:lnTo>
                    <a:pt x="0" y="0"/>
                  </a:lnTo>
                  <a:close/>
                </a:path>
              </a:pathLst>
            </a:custGeom>
            <a:gradFill>
              <a:gsLst>
                <a:gs pos="0">
                  <a:schemeClr val="accent1"/>
                </a:gs>
                <a:gs pos="99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latin typeface="Arial"/>
                <a:ea typeface="OPPOSans R"/>
              </a:endParaRPr>
            </a:p>
          </p:txBody>
        </p:sp>
        <p:sp>
          <p:nvSpPr>
            <p:cNvPr id="6" name="任意多边形: 形状 5">
              <a:extLst>
                <a:ext uri="{FF2B5EF4-FFF2-40B4-BE49-F238E27FC236}">
                  <a16:creationId xmlns:a16="http://schemas.microsoft.com/office/drawing/2014/main" id="{337E16A5-0D80-429F-995A-8760380EF609}"/>
                </a:ext>
              </a:extLst>
            </p:cNvPr>
            <p:cNvSpPr/>
            <p:nvPr/>
          </p:nvSpPr>
          <p:spPr>
            <a:xfrm>
              <a:off x="6108934" y="3770504"/>
              <a:ext cx="1950836" cy="1950835"/>
            </a:xfrm>
            <a:custGeom>
              <a:avLst/>
              <a:gdLst>
                <a:gd name="connsiteX0" fmla="*/ 1141819 w 1950836"/>
                <a:gd name="connsiteY0" fmla="*/ 0 h 1950835"/>
                <a:gd name="connsiteX1" fmla="*/ 1950836 w 1950836"/>
                <a:gd name="connsiteY1" fmla="*/ 0 h 1950835"/>
                <a:gd name="connsiteX2" fmla="*/ 1941794 w 1950836"/>
                <a:gd name="connsiteY2" fmla="*/ 179056 h 1950835"/>
                <a:gd name="connsiteX3" fmla="*/ 179057 w 1950836"/>
                <a:gd name="connsiteY3" fmla="*/ 1941793 h 1950835"/>
                <a:gd name="connsiteX4" fmla="*/ 0 w 1950836"/>
                <a:gd name="connsiteY4" fmla="*/ 1950835 h 1950835"/>
                <a:gd name="connsiteX5" fmla="*/ 0 w 1950836"/>
                <a:gd name="connsiteY5" fmla="*/ 1141818 h 1950835"/>
                <a:gd name="connsiteX6" fmla="*/ 96340 w 1950836"/>
                <a:gd name="connsiteY6" fmla="*/ 1136953 h 1950835"/>
                <a:gd name="connsiteX7" fmla="*/ 1136954 w 1950836"/>
                <a:gd name="connsiteY7" fmla="*/ 96339 h 1950835"/>
                <a:gd name="connsiteX8" fmla="*/ 1141819 w 1950836"/>
                <a:gd name="connsiteY8" fmla="*/ 0 h 195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836" h="1950835">
                  <a:moveTo>
                    <a:pt x="1141819" y="0"/>
                  </a:moveTo>
                  <a:lnTo>
                    <a:pt x="1950836" y="0"/>
                  </a:lnTo>
                  <a:lnTo>
                    <a:pt x="1941794" y="179056"/>
                  </a:lnTo>
                  <a:cubicBezTo>
                    <a:pt x="1847404" y="1108498"/>
                    <a:pt x="1108499" y="1847403"/>
                    <a:pt x="179057" y="1941793"/>
                  </a:cubicBezTo>
                  <a:lnTo>
                    <a:pt x="0" y="1950835"/>
                  </a:lnTo>
                  <a:lnTo>
                    <a:pt x="0" y="1141818"/>
                  </a:lnTo>
                  <a:lnTo>
                    <a:pt x="96340" y="1136953"/>
                  </a:lnTo>
                  <a:cubicBezTo>
                    <a:pt x="645027" y="1081231"/>
                    <a:pt x="1081232" y="645025"/>
                    <a:pt x="1136954" y="96339"/>
                  </a:cubicBezTo>
                  <a:lnTo>
                    <a:pt x="1141819" y="0"/>
                  </a:lnTo>
                  <a:close/>
                </a:path>
              </a:pathLst>
            </a:custGeom>
            <a:gradFill>
              <a:gsLst>
                <a:gs pos="0">
                  <a:schemeClr val="accent1"/>
                </a:gs>
                <a:gs pos="99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latin typeface="Arial"/>
                <a:ea typeface="OPPOSans R"/>
              </a:endParaRPr>
            </a:p>
          </p:txBody>
        </p:sp>
        <p:sp>
          <p:nvSpPr>
            <p:cNvPr id="7" name="文本框 6">
              <a:extLst>
                <a:ext uri="{FF2B5EF4-FFF2-40B4-BE49-F238E27FC236}">
                  <a16:creationId xmlns:a16="http://schemas.microsoft.com/office/drawing/2014/main" id="{06E3ABD5-EBA8-430A-B79A-BFA24D88D232}"/>
                </a:ext>
              </a:extLst>
            </p:cNvPr>
            <p:cNvSpPr txBox="1"/>
            <p:nvPr/>
          </p:nvSpPr>
          <p:spPr>
            <a:xfrm rot="2700824">
              <a:off x="5596915" y="2626708"/>
              <a:ext cx="2443162" cy="1019728"/>
            </a:xfrm>
            <a:prstGeom prst="rect">
              <a:avLst/>
            </a:prstGeom>
            <a:noFill/>
          </p:spPr>
          <p:txBody>
            <a:bodyPr wrap="square" lIns="0" tIns="0" rIns="0" bIns="0" rtlCol="0">
              <a:prstTxWarp prst="textArchUp">
                <a:avLst>
                  <a:gd name="adj" fmla="val 9828540"/>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schemeClr val="bg1"/>
                  </a:solidFill>
                  <a:effectLst/>
                  <a:uLnTx/>
                  <a:uFillTx/>
                  <a:latin typeface="OPPOSans H"/>
                  <a:ea typeface="OPPOSans H"/>
                  <a:cs typeface="OPPOSans R"/>
                  <a:sym typeface="+mn-lt"/>
                </a:rPr>
                <a:t>劣势</a:t>
              </a:r>
            </a:p>
          </p:txBody>
        </p:sp>
        <p:sp>
          <p:nvSpPr>
            <p:cNvPr id="8" name="文本框 7">
              <a:extLst>
                <a:ext uri="{FF2B5EF4-FFF2-40B4-BE49-F238E27FC236}">
                  <a16:creationId xmlns:a16="http://schemas.microsoft.com/office/drawing/2014/main" id="{FCDDFB8F-8628-4EF9-AAC8-7C4441C4A24B}"/>
                </a:ext>
              </a:extLst>
            </p:cNvPr>
            <p:cNvSpPr txBox="1"/>
            <p:nvPr/>
          </p:nvSpPr>
          <p:spPr>
            <a:xfrm rot="8070721">
              <a:off x="5502067" y="3969175"/>
              <a:ext cx="2443162" cy="1019728"/>
            </a:xfrm>
            <a:prstGeom prst="rect">
              <a:avLst/>
            </a:prstGeom>
            <a:noFill/>
          </p:spPr>
          <p:txBody>
            <a:bodyPr wrap="square" lIns="0" tIns="0" rIns="0" bIns="0" rtlCol="0">
              <a:prstTxWarp prst="textArchUp">
                <a:avLst>
                  <a:gd name="adj" fmla="val 10398303"/>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prstClr val="white"/>
                  </a:solidFill>
                  <a:effectLst/>
                  <a:uLnTx/>
                  <a:uFillTx/>
                  <a:latin typeface="OPPOSans H"/>
                  <a:ea typeface="OPPOSans H"/>
                  <a:cs typeface="OPPOSans R"/>
                  <a:sym typeface="+mn-lt"/>
                </a:rPr>
                <a:t>威胁</a:t>
              </a:r>
              <a:endParaRPr kumimoji="0" lang="zh-CN" altLang="en-US" sz="2400" b="0" i="0" u="none" strike="noStrike" kern="1200" cap="none" spc="300" normalizeH="0" baseline="0" noProof="0" dirty="0">
                <a:ln>
                  <a:noFill/>
                </a:ln>
                <a:solidFill>
                  <a:prstClr val="white"/>
                </a:solidFill>
                <a:effectLst/>
                <a:uLnTx/>
                <a:uFillTx/>
                <a:latin typeface="OPPOSans H"/>
                <a:ea typeface="OPPOSans H"/>
                <a:cs typeface="OPPOSans R"/>
                <a:sym typeface="+mn-lt"/>
              </a:endParaRPr>
            </a:p>
          </p:txBody>
        </p:sp>
        <p:sp>
          <p:nvSpPr>
            <p:cNvPr id="9" name="文本框 8">
              <a:extLst>
                <a:ext uri="{FF2B5EF4-FFF2-40B4-BE49-F238E27FC236}">
                  <a16:creationId xmlns:a16="http://schemas.microsoft.com/office/drawing/2014/main" id="{77FCEF9A-2998-46E5-ACF8-878FF358ED99}"/>
                </a:ext>
              </a:extLst>
            </p:cNvPr>
            <p:cNvSpPr txBox="1"/>
            <p:nvPr/>
          </p:nvSpPr>
          <p:spPr>
            <a:xfrm rot="18943517">
              <a:off x="4166561" y="2540462"/>
              <a:ext cx="2443162" cy="909997"/>
            </a:xfrm>
            <a:prstGeom prst="rect">
              <a:avLst/>
            </a:prstGeom>
            <a:noFill/>
          </p:spPr>
          <p:txBody>
            <a:bodyPr spcFirstLastPara="1" wrap="square" lIns="0" tIns="0" rIns="0" bIns="0" numCol="1" rtlCol="0">
              <a:prstTxWarp prst="textArchUp">
                <a:avLst>
                  <a:gd name="adj" fmla="val 9828540"/>
                </a:avLst>
              </a:prstTxWarp>
              <a:noAutofit/>
            </a:bodyPr>
            <a:lstStyle>
              <a:defPPr>
                <a:defRPr lang="zh-CN"/>
              </a:defPPr>
              <a:lvl1pPr algn="ctr">
                <a:defRPr sz="2200" spc="300">
                  <a:solidFill>
                    <a:schemeClr val="accent1"/>
                  </a:solidFill>
                  <a:latin typeface="+mj-ea"/>
                  <a:ea typeface="+mj-ea"/>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prstClr val="white"/>
                  </a:solidFill>
                  <a:effectLst/>
                  <a:uLnTx/>
                  <a:uFillTx/>
                  <a:latin typeface="OPPOSans H"/>
                  <a:ea typeface="OPPOSans H"/>
                  <a:cs typeface="OPPOSans R"/>
                  <a:sym typeface="+mn-lt"/>
                </a:rPr>
                <a:t>优势</a:t>
              </a:r>
            </a:p>
          </p:txBody>
        </p:sp>
        <p:sp>
          <p:nvSpPr>
            <p:cNvPr id="10" name="文本框 9">
              <a:extLst>
                <a:ext uri="{FF2B5EF4-FFF2-40B4-BE49-F238E27FC236}">
                  <a16:creationId xmlns:a16="http://schemas.microsoft.com/office/drawing/2014/main" id="{2EE2CD57-4A8D-436A-9178-736F726EA437}"/>
                </a:ext>
              </a:extLst>
            </p:cNvPr>
            <p:cNvSpPr txBox="1"/>
            <p:nvPr/>
          </p:nvSpPr>
          <p:spPr>
            <a:xfrm rot="13564216">
              <a:off x="4145730" y="3978602"/>
              <a:ext cx="2443162" cy="900706"/>
            </a:xfrm>
            <a:prstGeom prst="rect">
              <a:avLst/>
            </a:prstGeom>
            <a:noFill/>
          </p:spPr>
          <p:txBody>
            <a:bodyPr spcFirstLastPara="1" wrap="square" lIns="0" tIns="0" rIns="0" bIns="0" numCol="1" rtlCol="0">
              <a:prstTxWarp prst="textArchUp">
                <a:avLst>
                  <a:gd name="adj" fmla="val 9828540"/>
                </a:avLst>
              </a:prstTxWarp>
              <a:noAutofit/>
            </a:bodyPr>
            <a:lstStyle>
              <a:defPPr>
                <a:defRPr lang="zh-CN"/>
              </a:defPPr>
              <a:lvl1pPr algn="ctr">
                <a:defRPr sz="2200" spc="300">
                  <a:solidFill>
                    <a:schemeClr val="bg1"/>
                  </a:solidFill>
                  <a:latin typeface="+mj-ea"/>
                  <a:ea typeface="+mj-ea"/>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effectLst/>
                  <a:uLnTx/>
                  <a:uFillTx/>
                  <a:latin typeface="OPPOSans H"/>
                  <a:ea typeface="OPPOSans H"/>
                  <a:cs typeface="OPPOSans R"/>
                  <a:sym typeface="+mn-lt"/>
                </a:rPr>
                <a:t>机会</a:t>
              </a:r>
              <a:endParaRPr kumimoji="0" lang="zh-CN" altLang="en-US" sz="2400" b="0" i="0" u="none" strike="noStrike" kern="1200" cap="none" spc="300" normalizeH="0" baseline="0" noProof="0" dirty="0">
                <a:ln>
                  <a:noFill/>
                </a:ln>
                <a:effectLst/>
                <a:uLnTx/>
                <a:uFillTx/>
                <a:latin typeface="OPPOSans H"/>
                <a:ea typeface="OPPOSans H"/>
                <a:cs typeface="OPPOSans R"/>
                <a:sym typeface="+mn-lt"/>
              </a:endParaRPr>
            </a:p>
          </p:txBody>
        </p:sp>
        <p:sp>
          <p:nvSpPr>
            <p:cNvPr id="11" name="椭圆 10">
              <a:extLst>
                <a:ext uri="{FF2B5EF4-FFF2-40B4-BE49-F238E27FC236}">
                  <a16:creationId xmlns:a16="http://schemas.microsoft.com/office/drawing/2014/main" id="{95C32E14-0044-4C7D-916F-F2CBC9F22CF8}"/>
                </a:ext>
              </a:extLst>
            </p:cNvPr>
            <p:cNvSpPr/>
            <p:nvPr/>
          </p:nvSpPr>
          <p:spPr>
            <a:xfrm>
              <a:off x="5168225" y="2829793"/>
              <a:ext cx="1835698" cy="1835698"/>
            </a:xfrm>
            <a:prstGeom prst="ellipse">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12" name="图片 11">
              <a:extLst>
                <a:ext uri="{FF2B5EF4-FFF2-40B4-BE49-F238E27FC236}">
                  <a16:creationId xmlns:a16="http://schemas.microsoft.com/office/drawing/2014/main" id="{F174DE5E-DC9F-47F5-A6AB-4C17FAC811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08851" y="3315766"/>
              <a:ext cx="954447" cy="863753"/>
            </a:xfrm>
            <a:prstGeom prst="rect">
              <a:avLst/>
            </a:prstGeom>
          </p:spPr>
        </p:pic>
      </p:grpSp>
      <p:grpSp>
        <p:nvGrpSpPr>
          <p:cNvPr id="25" name="组合 24">
            <a:extLst>
              <a:ext uri="{FF2B5EF4-FFF2-40B4-BE49-F238E27FC236}">
                <a16:creationId xmlns:a16="http://schemas.microsoft.com/office/drawing/2014/main" id="{DA474527-3950-4630-F74A-B0A394EDB88B}"/>
              </a:ext>
            </a:extLst>
          </p:cNvPr>
          <p:cNvGrpSpPr/>
          <p:nvPr/>
        </p:nvGrpSpPr>
        <p:grpSpPr>
          <a:xfrm>
            <a:off x="956736" y="1518743"/>
            <a:ext cx="3029712" cy="1862048"/>
            <a:chOff x="956736" y="1518743"/>
            <a:chExt cx="3029712" cy="1862048"/>
          </a:xfrm>
        </p:grpSpPr>
        <p:sp>
          <p:nvSpPr>
            <p:cNvPr id="13" name="一个圆顶角并剪去另一个顶角的矩形 19">
              <a:extLst>
                <a:ext uri="{FF2B5EF4-FFF2-40B4-BE49-F238E27FC236}">
                  <a16:creationId xmlns:a16="http://schemas.microsoft.com/office/drawing/2014/main" id="{0C2E5F0D-36C5-42C1-AF78-5DC130BF6C2F}"/>
                </a:ext>
              </a:extLst>
            </p:cNvPr>
            <p:cNvSpPr/>
            <p:nvPr/>
          </p:nvSpPr>
          <p:spPr>
            <a:xfrm>
              <a:off x="956736" y="1719728"/>
              <a:ext cx="3029712" cy="1357758"/>
            </a:xfrm>
            <a:prstGeom prst="snip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4" name="文本框 13">
              <a:extLst>
                <a:ext uri="{FF2B5EF4-FFF2-40B4-BE49-F238E27FC236}">
                  <a16:creationId xmlns:a16="http://schemas.microsoft.com/office/drawing/2014/main" id="{84E7FB26-4C66-4A14-BB7E-B5763D9587E3}"/>
                </a:ext>
              </a:extLst>
            </p:cNvPr>
            <p:cNvSpPr txBox="1"/>
            <p:nvPr/>
          </p:nvSpPr>
          <p:spPr>
            <a:xfrm>
              <a:off x="997488" y="1518743"/>
              <a:ext cx="1353155" cy="1862048"/>
            </a:xfrm>
            <a:prstGeom prst="rect">
              <a:avLst/>
            </a:prstGeom>
            <a:noFill/>
          </p:spPr>
          <p:txBody>
            <a:bodyPr wrap="square" rtlCol="0">
              <a:noAutofit/>
            </a:bodyPr>
            <a:lstStyle/>
            <a:p>
              <a:r>
                <a:rPr lang="en-US" altLang="zh-CN" sz="11500" dirty="0">
                  <a:ln w="12700">
                    <a:solidFill>
                      <a:schemeClr val="accent1">
                        <a:alpha val="50000"/>
                      </a:schemeClr>
                    </a:solidFill>
                  </a:ln>
                  <a:noFill/>
                </a:rPr>
                <a:t>S</a:t>
              </a:r>
              <a:endParaRPr lang="zh-CN" altLang="en-US" sz="11500" dirty="0">
                <a:ln w="12700">
                  <a:solidFill>
                    <a:schemeClr val="accent1">
                      <a:alpha val="50000"/>
                    </a:schemeClr>
                  </a:solidFill>
                </a:ln>
                <a:noFill/>
              </a:endParaRPr>
            </a:p>
          </p:txBody>
        </p:sp>
        <p:sp>
          <p:nvSpPr>
            <p:cNvPr id="15" name="文本框 14">
              <a:extLst>
                <a:ext uri="{FF2B5EF4-FFF2-40B4-BE49-F238E27FC236}">
                  <a16:creationId xmlns:a16="http://schemas.microsoft.com/office/drawing/2014/main" id="{6008BA61-F6F9-4BEA-A395-1A940CE56D3E}"/>
                </a:ext>
              </a:extLst>
            </p:cNvPr>
            <p:cNvSpPr txBox="1"/>
            <p:nvPr/>
          </p:nvSpPr>
          <p:spPr>
            <a:xfrm>
              <a:off x="1129191" y="2038629"/>
              <a:ext cx="2814783" cy="619721"/>
            </a:xfrm>
            <a:prstGeom prst="rect">
              <a:avLst/>
            </a:prstGeom>
            <a:noFill/>
          </p:spPr>
          <p:txBody>
            <a:bodyPr wrap="square" lIns="0" tIns="0" rIns="0" bIns="0" rtlCol="0" anchor="t">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产品的实用性强，有很多客户复购，好评率高</a:t>
              </a:r>
            </a:p>
          </p:txBody>
        </p:sp>
      </p:grpSp>
      <p:grpSp>
        <p:nvGrpSpPr>
          <p:cNvPr id="27" name="组合 26">
            <a:extLst>
              <a:ext uri="{FF2B5EF4-FFF2-40B4-BE49-F238E27FC236}">
                <a16:creationId xmlns:a16="http://schemas.microsoft.com/office/drawing/2014/main" id="{5C8C37D4-DB4B-376E-AC9C-5F81D658E218}"/>
              </a:ext>
            </a:extLst>
          </p:cNvPr>
          <p:cNvGrpSpPr/>
          <p:nvPr/>
        </p:nvGrpSpPr>
        <p:grpSpPr>
          <a:xfrm>
            <a:off x="8123756" y="1518743"/>
            <a:ext cx="3029712" cy="1862048"/>
            <a:chOff x="8123756" y="1518743"/>
            <a:chExt cx="3029712" cy="1862048"/>
          </a:xfrm>
        </p:grpSpPr>
        <p:sp>
          <p:nvSpPr>
            <p:cNvPr id="16" name="一个圆顶角并剪去另一个顶角的矩形 23">
              <a:extLst>
                <a:ext uri="{FF2B5EF4-FFF2-40B4-BE49-F238E27FC236}">
                  <a16:creationId xmlns:a16="http://schemas.microsoft.com/office/drawing/2014/main" id="{941241ED-8FC9-4A8C-997F-44419530F535}"/>
                </a:ext>
              </a:extLst>
            </p:cNvPr>
            <p:cNvSpPr/>
            <p:nvPr/>
          </p:nvSpPr>
          <p:spPr>
            <a:xfrm flipH="1">
              <a:off x="8123756" y="1719728"/>
              <a:ext cx="3029712" cy="1357758"/>
            </a:xfrm>
            <a:prstGeom prst="snip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7" name="文本框 16">
              <a:extLst>
                <a:ext uri="{FF2B5EF4-FFF2-40B4-BE49-F238E27FC236}">
                  <a16:creationId xmlns:a16="http://schemas.microsoft.com/office/drawing/2014/main" id="{940BE7E3-398F-44F0-806F-FFB720B98CBB}"/>
                </a:ext>
              </a:extLst>
            </p:cNvPr>
            <p:cNvSpPr txBox="1"/>
            <p:nvPr/>
          </p:nvSpPr>
          <p:spPr>
            <a:xfrm>
              <a:off x="9465139" y="1518743"/>
              <a:ext cx="1353155" cy="1862048"/>
            </a:xfrm>
            <a:prstGeom prst="rect">
              <a:avLst/>
            </a:prstGeom>
            <a:noFill/>
          </p:spPr>
          <p:txBody>
            <a:bodyPr wrap="square" rtlCol="0">
              <a:noAutofit/>
            </a:bodyPr>
            <a:lstStyle/>
            <a:p>
              <a:r>
                <a:rPr lang="en-US" altLang="zh-CN" sz="11500">
                  <a:ln w="12700">
                    <a:solidFill>
                      <a:schemeClr val="accent1">
                        <a:alpha val="30000"/>
                      </a:schemeClr>
                    </a:solidFill>
                  </a:ln>
                  <a:noFill/>
                </a:rPr>
                <a:t>W</a:t>
              </a:r>
              <a:endParaRPr lang="zh-CN" altLang="en-US" sz="11500">
                <a:ln w="12700">
                  <a:solidFill>
                    <a:schemeClr val="accent1">
                      <a:alpha val="30000"/>
                    </a:schemeClr>
                  </a:solidFill>
                </a:ln>
                <a:noFill/>
              </a:endParaRPr>
            </a:p>
          </p:txBody>
        </p:sp>
        <p:sp>
          <p:nvSpPr>
            <p:cNvPr id="18" name="文本框 17">
              <a:extLst>
                <a:ext uri="{FF2B5EF4-FFF2-40B4-BE49-F238E27FC236}">
                  <a16:creationId xmlns:a16="http://schemas.microsoft.com/office/drawing/2014/main" id="{E8DED94E-7825-4B81-AB90-83A30A66A57C}"/>
                </a:ext>
              </a:extLst>
            </p:cNvPr>
            <p:cNvSpPr txBox="1"/>
            <p:nvPr/>
          </p:nvSpPr>
          <p:spPr>
            <a:xfrm flipH="1">
              <a:off x="8295812" y="2038629"/>
              <a:ext cx="2728026" cy="619721"/>
            </a:xfrm>
            <a:prstGeom prst="rect">
              <a:avLst/>
            </a:prstGeom>
            <a:noFill/>
          </p:spPr>
          <p:txBody>
            <a:bodyPr wrap="square" lIns="0" tIns="0" rIns="0" bIns="0" rtlCol="0" anchor="t">
              <a:noAutofit/>
            </a:bodyPr>
            <a:lstStyle/>
            <a:p>
              <a:pPr marR="0" lvl="0" indent="0" fontAlgn="auto">
                <a:lnSpc>
                  <a:spcPct val="130000"/>
                </a:lnSpc>
                <a:spcBef>
                  <a:spcPts val="0"/>
                </a:spcBef>
                <a:spcAft>
                  <a:spcPts val="0"/>
                </a:spcAft>
                <a:buClrTx/>
                <a:buSzTx/>
                <a:buFontTx/>
                <a:buNone/>
                <a:tabLst/>
                <a:defRPr/>
              </a:pPr>
              <a:r>
                <a:rPr lang="zh-CN" altLang="en-US" sz="1600" dirty="0">
                  <a:solidFill>
                    <a:schemeClr val="tx1">
                      <a:lumMod val="75000"/>
                      <a:lumOff val="25000"/>
                    </a:schemeClr>
                  </a:solidFill>
                  <a:latin typeface="+mn-ea"/>
                </a:rPr>
                <a:t>渠道比较少，很多人不知道，导致损失了很多客户</a:t>
              </a:r>
            </a:p>
          </p:txBody>
        </p:sp>
      </p:grpSp>
      <p:grpSp>
        <p:nvGrpSpPr>
          <p:cNvPr id="26" name="组合 25">
            <a:extLst>
              <a:ext uri="{FF2B5EF4-FFF2-40B4-BE49-F238E27FC236}">
                <a16:creationId xmlns:a16="http://schemas.microsoft.com/office/drawing/2014/main" id="{1A8BA7E5-5396-DC9F-57B4-F2006C8C4F47}"/>
              </a:ext>
            </a:extLst>
          </p:cNvPr>
          <p:cNvGrpSpPr/>
          <p:nvPr/>
        </p:nvGrpSpPr>
        <p:grpSpPr>
          <a:xfrm>
            <a:off x="956736" y="4066068"/>
            <a:ext cx="3029712" cy="1862048"/>
            <a:chOff x="956736" y="4066068"/>
            <a:chExt cx="3029712" cy="1862048"/>
          </a:xfrm>
        </p:grpSpPr>
        <p:sp>
          <p:nvSpPr>
            <p:cNvPr id="19" name="一个圆顶角并剪去另一个顶角的矩形 30">
              <a:extLst>
                <a:ext uri="{FF2B5EF4-FFF2-40B4-BE49-F238E27FC236}">
                  <a16:creationId xmlns:a16="http://schemas.microsoft.com/office/drawing/2014/main" id="{ACB66227-4EB7-4BC7-9FB6-0777AC77DAE9}"/>
                </a:ext>
              </a:extLst>
            </p:cNvPr>
            <p:cNvSpPr/>
            <p:nvPr/>
          </p:nvSpPr>
          <p:spPr>
            <a:xfrm>
              <a:off x="956736" y="4266695"/>
              <a:ext cx="3029712" cy="1460795"/>
            </a:xfrm>
            <a:prstGeom prst="snip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0" name="文本框 19">
              <a:extLst>
                <a:ext uri="{FF2B5EF4-FFF2-40B4-BE49-F238E27FC236}">
                  <a16:creationId xmlns:a16="http://schemas.microsoft.com/office/drawing/2014/main" id="{35640AC7-1742-4805-9823-F8D8C7C789F3}"/>
                </a:ext>
              </a:extLst>
            </p:cNvPr>
            <p:cNvSpPr txBox="1"/>
            <p:nvPr/>
          </p:nvSpPr>
          <p:spPr>
            <a:xfrm>
              <a:off x="997487" y="4066068"/>
              <a:ext cx="1353155" cy="1862048"/>
            </a:xfrm>
            <a:prstGeom prst="rect">
              <a:avLst/>
            </a:prstGeom>
            <a:noFill/>
          </p:spPr>
          <p:txBody>
            <a:bodyPr wrap="square" rtlCol="0">
              <a:noAutofit/>
            </a:bodyPr>
            <a:lstStyle/>
            <a:p>
              <a:r>
                <a:rPr lang="en-US" altLang="zh-CN" sz="11500">
                  <a:ln w="12700">
                    <a:solidFill>
                      <a:schemeClr val="accent1">
                        <a:alpha val="30000"/>
                      </a:schemeClr>
                    </a:solidFill>
                  </a:ln>
                  <a:noFill/>
                </a:rPr>
                <a:t>T</a:t>
              </a:r>
              <a:endParaRPr lang="zh-CN" altLang="en-US" sz="11500">
                <a:ln w="12700">
                  <a:solidFill>
                    <a:schemeClr val="accent1">
                      <a:alpha val="30000"/>
                    </a:schemeClr>
                  </a:solidFill>
                </a:ln>
                <a:noFill/>
              </a:endParaRPr>
            </a:p>
          </p:txBody>
        </p:sp>
        <p:sp>
          <p:nvSpPr>
            <p:cNvPr id="21" name="文本框 20">
              <a:extLst>
                <a:ext uri="{FF2B5EF4-FFF2-40B4-BE49-F238E27FC236}">
                  <a16:creationId xmlns:a16="http://schemas.microsoft.com/office/drawing/2014/main" id="{28AA49A0-152A-47DD-A0C1-7B17A3134E93}"/>
                </a:ext>
              </a:extLst>
            </p:cNvPr>
            <p:cNvSpPr txBox="1"/>
            <p:nvPr/>
          </p:nvSpPr>
          <p:spPr>
            <a:xfrm>
              <a:off x="1129191" y="4665491"/>
              <a:ext cx="2684802" cy="619721"/>
            </a:xfrm>
            <a:prstGeom prst="rect">
              <a:avLst/>
            </a:prstGeom>
            <a:noFill/>
          </p:spPr>
          <p:txBody>
            <a:bodyPr wrap="square" lIns="0" tIns="0" rIns="0" bIns="0" rtlCol="0" anchor="t">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sz="1600" dirty="0">
                  <a:solidFill>
                    <a:schemeClr val="tx1">
                      <a:lumMod val="65000"/>
                      <a:lumOff val="35000"/>
                    </a:schemeClr>
                  </a:solidFill>
                  <a:latin typeface="+mn-ea"/>
                </a:rPr>
                <a:t>可以通过很多渠道去扩张自己的产品，人员安排也会合理</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grpSp>
      <p:grpSp>
        <p:nvGrpSpPr>
          <p:cNvPr id="28" name="组合 27">
            <a:extLst>
              <a:ext uri="{FF2B5EF4-FFF2-40B4-BE49-F238E27FC236}">
                <a16:creationId xmlns:a16="http://schemas.microsoft.com/office/drawing/2014/main" id="{88B7AC56-FD3A-DEEC-0E3B-6B75CCE18E95}"/>
              </a:ext>
            </a:extLst>
          </p:cNvPr>
          <p:cNvGrpSpPr/>
          <p:nvPr/>
        </p:nvGrpSpPr>
        <p:grpSpPr>
          <a:xfrm>
            <a:off x="8123756" y="4114494"/>
            <a:ext cx="3111509" cy="1862048"/>
            <a:chOff x="8123756" y="4114494"/>
            <a:chExt cx="3111509" cy="1862048"/>
          </a:xfrm>
        </p:grpSpPr>
        <p:sp>
          <p:nvSpPr>
            <p:cNvPr id="22" name="一个圆顶角并剪去另一个顶角的矩形 37">
              <a:extLst>
                <a:ext uri="{FF2B5EF4-FFF2-40B4-BE49-F238E27FC236}">
                  <a16:creationId xmlns:a16="http://schemas.microsoft.com/office/drawing/2014/main" id="{BF793328-97E3-4FDC-BAE8-3B2971421525}"/>
                </a:ext>
              </a:extLst>
            </p:cNvPr>
            <p:cNvSpPr/>
            <p:nvPr/>
          </p:nvSpPr>
          <p:spPr>
            <a:xfrm flipH="1">
              <a:off x="8123756" y="4318213"/>
              <a:ext cx="3029712" cy="1357758"/>
            </a:xfrm>
            <a:prstGeom prst="snip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3" name="文本框 22">
              <a:extLst>
                <a:ext uri="{FF2B5EF4-FFF2-40B4-BE49-F238E27FC236}">
                  <a16:creationId xmlns:a16="http://schemas.microsoft.com/office/drawing/2014/main" id="{5EE14170-4311-4DE8-A8E4-80D790BF193A}"/>
                </a:ext>
              </a:extLst>
            </p:cNvPr>
            <p:cNvSpPr txBox="1"/>
            <p:nvPr/>
          </p:nvSpPr>
          <p:spPr>
            <a:xfrm>
              <a:off x="9882110" y="4114494"/>
              <a:ext cx="1353155" cy="1862048"/>
            </a:xfrm>
            <a:prstGeom prst="rect">
              <a:avLst/>
            </a:prstGeom>
            <a:noFill/>
          </p:spPr>
          <p:txBody>
            <a:bodyPr wrap="square" rtlCol="0">
              <a:noAutofit/>
            </a:bodyPr>
            <a:lstStyle/>
            <a:p>
              <a:r>
                <a:rPr lang="en-US" altLang="zh-CN" sz="11500">
                  <a:ln w="12700">
                    <a:solidFill>
                      <a:schemeClr val="accent1">
                        <a:alpha val="50000"/>
                      </a:schemeClr>
                    </a:solidFill>
                  </a:ln>
                  <a:noFill/>
                </a:rPr>
                <a:t>O</a:t>
              </a:r>
              <a:endParaRPr lang="zh-CN" altLang="en-US" sz="11500">
                <a:ln w="12700">
                  <a:solidFill>
                    <a:schemeClr val="accent1">
                      <a:alpha val="50000"/>
                    </a:schemeClr>
                  </a:solidFill>
                </a:ln>
                <a:noFill/>
              </a:endParaRPr>
            </a:p>
          </p:txBody>
        </p:sp>
        <p:sp>
          <p:nvSpPr>
            <p:cNvPr id="24" name="文本框 23">
              <a:extLst>
                <a:ext uri="{FF2B5EF4-FFF2-40B4-BE49-F238E27FC236}">
                  <a16:creationId xmlns:a16="http://schemas.microsoft.com/office/drawing/2014/main" id="{0245E5E4-EB5D-4435-8DA4-EC84276B31C2}"/>
                </a:ext>
              </a:extLst>
            </p:cNvPr>
            <p:cNvSpPr txBox="1"/>
            <p:nvPr/>
          </p:nvSpPr>
          <p:spPr>
            <a:xfrm flipH="1">
              <a:off x="8295812" y="4665491"/>
              <a:ext cx="2685600" cy="619721"/>
            </a:xfrm>
            <a:prstGeom prst="rect">
              <a:avLst/>
            </a:prstGeom>
            <a:noFill/>
          </p:spPr>
          <p:txBody>
            <a:bodyPr wrap="square" lIns="0" tIns="0" rIns="0" bIns="0" rtlCol="0" anchor="t">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sz="1600" dirty="0">
                  <a:solidFill>
                    <a:schemeClr val="tx1">
                      <a:lumMod val="65000"/>
                      <a:lumOff val="35000"/>
                    </a:schemeClr>
                  </a:solidFill>
                  <a:latin typeface="+mn-ea"/>
                </a:rPr>
                <a:t>其他公司正在多方面提升自己的产品</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grpSp>
    </p:spTree>
    <p:extLst>
      <p:ext uri="{BB962C8B-B14F-4D97-AF65-F5344CB8AC3E}">
        <p14:creationId xmlns:p14="http://schemas.microsoft.com/office/powerpoint/2010/main" val="1549609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grpSp>
        <p:nvGrpSpPr>
          <p:cNvPr id="126" name="组合 125">
            <a:extLst>
              <a:ext uri="{FF2B5EF4-FFF2-40B4-BE49-F238E27FC236}">
                <a16:creationId xmlns:a16="http://schemas.microsoft.com/office/drawing/2014/main" id="{69E0EF4E-AC7F-7EAA-E7F5-2F451127B4F1}"/>
              </a:ext>
            </a:extLst>
          </p:cNvPr>
          <p:cNvGrpSpPr/>
          <p:nvPr/>
        </p:nvGrpSpPr>
        <p:grpSpPr>
          <a:xfrm>
            <a:off x="1334832" y="2206128"/>
            <a:ext cx="9753800" cy="3225600"/>
            <a:chOff x="1015088" y="2277600"/>
            <a:chExt cx="9753800" cy="3225600"/>
          </a:xfrm>
        </p:grpSpPr>
        <p:grpSp>
          <p:nvGrpSpPr>
            <p:cNvPr id="120" name="组合 119">
              <a:extLst>
                <a:ext uri="{FF2B5EF4-FFF2-40B4-BE49-F238E27FC236}">
                  <a16:creationId xmlns:a16="http://schemas.microsoft.com/office/drawing/2014/main" id="{4AB5C2DE-8160-DBBD-34D2-D8E1ECECC701}"/>
                </a:ext>
              </a:extLst>
            </p:cNvPr>
            <p:cNvGrpSpPr/>
            <p:nvPr/>
          </p:nvGrpSpPr>
          <p:grpSpPr>
            <a:xfrm>
              <a:off x="8176556" y="2277600"/>
              <a:ext cx="2592332" cy="3225600"/>
              <a:chOff x="9792105" y="2046312"/>
              <a:chExt cx="2592332" cy="3225600"/>
            </a:xfrm>
          </p:grpSpPr>
          <p:sp>
            <p:nvSpPr>
              <p:cNvPr id="111" name="矩形: 圆顶角 110">
                <a:extLst>
                  <a:ext uri="{FF2B5EF4-FFF2-40B4-BE49-F238E27FC236}">
                    <a16:creationId xmlns:a16="http://schemas.microsoft.com/office/drawing/2014/main" id="{0C191AEC-E9B8-5046-FA8E-17E5A8D50E72}"/>
                  </a:ext>
                </a:extLst>
              </p:cNvPr>
              <p:cNvSpPr/>
              <p:nvPr/>
            </p:nvSpPr>
            <p:spPr>
              <a:xfrm rot="5400000">
                <a:off x="11854846" y="2659301"/>
                <a:ext cx="560329" cy="480457"/>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a:ea typeface="微软雅黑" panose="020B0503020204020204" charset="-122"/>
                </a:endParaRPr>
              </a:p>
            </p:txBody>
          </p:sp>
          <p:sp>
            <p:nvSpPr>
              <p:cNvPr id="112" name="矩形: 对角圆角 111">
                <a:extLst>
                  <a:ext uri="{FF2B5EF4-FFF2-40B4-BE49-F238E27FC236}">
                    <a16:creationId xmlns:a16="http://schemas.microsoft.com/office/drawing/2014/main" id="{B0B550A6-0E64-0847-A007-6B3FA44CE325}"/>
                  </a:ext>
                </a:extLst>
              </p:cNvPr>
              <p:cNvSpPr/>
              <p:nvPr/>
            </p:nvSpPr>
            <p:spPr>
              <a:xfrm>
                <a:off x="9792105" y="2046312"/>
                <a:ext cx="2144137" cy="3225600"/>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113" name="文本框 3">
                <a:extLst>
                  <a:ext uri="{FF2B5EF4-FFF2-40B4-BE49-F238E27FC236}">
                    <a16:creationId xmlns:a16="http://schemas.microsoft.com/office/drawing/2014/main" id="{DC7C5659-DA43-4EA2-04DF-404917B9EB47}"/>
                  </a:ext>
                </a:extLst>
              </p:cNvPr>
              <p:cNvSpPr txBox="1"/>
              <p:nvPr/>
            </p:nvSpPr>
            <p:spPr>
              <a:xfrm rot="10800000" flipV="1">
                <a:off x="11885582" y="2714863"/>
                <a:ext cx="498855"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微软雅黑" panose="020B0503020204020204" charset="-122"/>
                  </a:rPr>
                  <a:t>04</a:t>
                </a:r>
              </a:p>
            </p:txBody>
          </p:sp>
          <p:sp>
            <p:nvSpPr>
              <p:cNvPr id="114" name="文本框 20">
                <a:extLst>
                  <a:ext uri="{FF2B5EF4-FFF2-40B4-BE49-F238E27FC236}">
                    <a16:creationId xmlns:a16="http://schemas.microsoft.com/office/drawing/2014/main" id="{1D57DAF5-5E16-CC26-7E22-8EA84A395D00}"/>
                  </a:ext>
                </a:extLst>
              </p:cNvPr>
              <p:cNvSpPr txBox="1"/>
              <p:nvPr/>
            </p:nvSpPr>
            <p:spPr>
              <a:xfrm>
                <a:off x="10289317" y="3004152"/>
                <a:ext cx="121058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solidFill>
                      <a:schemeClr val="bg1"/>
                    </a:solidFill>
                    <a:latin typeface="+mj-ea"/>
                    <a:ea typeface="+mj-ea"/>
                  </a:rPr>
                  <a:t>态度方面</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115" name="文本框 24">
                <a:extLst>
                  <a:ext uri="{FF2B5EF4-FFF2-40B4-BE49-F238E27FC236}">
                    <a16:creationId xmlns:a16="http://schemas.microsoft.com/office/drawing/2014/main" id="{87572DD0-918D-1ACF-B59A-8C6ED0EC9D7E}"/>
                  </a:ext>
                </a:extLst>
              </p:cNvPr>
              <p:cNvSpPr txBox="1"/>
              <p:nvPr/>
            </p:nvSpPr>
            <p:spPr>
              <a:xfrm>
                <a:off x="9909923" y="3393604"/>
                <a:ext cx="1969377" cy="130606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rPr>
                  <a:t>上班期间不做其他无关的事情，认真完成工作中的任务，做到又快又好</a:t>
                </a:r>
              </a:p>
            </p:txBody>
          </p:sp>
          <p:sp>
            <p:nvSpPr>
              <p:cNvPr id="116" name="图形 23">
                <a:extLst>
                  <a:ext uri="{FF2B5EF4-FFF2-40B4-BE49-F238E27FC236}">
                    <a16:creationId xmlns:a16="http://schemas.microsoft.com/office/drawing/2014/main" id="{AD271E15-5CD8-189E-AD36-CA74DB38B099}"/>
                  </a:ext>
                </a:extLst>
              </p:cNvPr>
              <p:cNvSpPr/>
              <p:nvPr/>
            </p:nvSpPr>
            <p:spPr>
              <a:xfrm>
                <a:off x="10602166" y="2406809"/>
                <a:ext cx="459315" cy="459313"/>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bg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17" name="组合 116">
              <a:extLst>
                <a:ext uri="{FF2B5EF4-FFF2-40B4-BE49-F238E27FC236}">
                  <a16:creationId xmlns:a16="http://schemas.microsoft.com/office/drawing/2014/main" id="{B790AFF8-CA89-5E8C-0A73-C58CAE3A2F7A}"/>
                </a:ext>
              </a:extLst>
            </p:cNvPr>
            <p:cNvGrpSpPr/>
            <p:nvPr/>
          </p:nvGrpSpPr>
          <p:grpSpPr>
            <a:xfrm>
              <a:off x="5789400" y="2277600"/>
              <a:ext cx="2592332" cy="3225600"/>
              <a:chOff x="7411762" y="2046312"/>
              <a:chExt cx="2592332" cy="3225600"/>
            </a:xfrm>
          </p:grpSpPr>
          <p:sp>
            <p:nvSpPr>
              <p:cNvPr id="104" name="矩形: 圆顶角 103">
                <a:extLst>
                  <a:ext uri="{FF2B5EF4-FFF2-40B4-BE49-F238E27FC236}">
                    <a16:creationId xmlns:a16="http://schemas.microsoft.com/office/drawing/2014/main" id="{9DCCEF50-DC97-55BB-3151-093788010835}"/>
                  </a:ext>
                </a:extLst>
              </p:cNvPr>
              <p:cNvSpPr/>
              <p:nvPr/>
            </p:nvSpPr>
            <p:spPr>
              <a:xfrm rot="5400000">
                <a:off x="9474503" y="2659301"/>
                <a:ext cx="560329" cy="480457"/>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a:ea typeface="微软雅黑" panose="020B0503020204020204" charset="-122"/>
                </a:endParaRPr>
              </a:p>
            </p:txBody>
          </p:sp>
          <p:sp>
            <p:nvSpPr>
              <p:cNvPr id="105" name="矩形: 对角圆角 104">
                <a:extLst>
                  <a:ext uri="{FF2B5EF4-FFF2-40B4-BE49-F238E27FC236}">
                    <a16:creationId xmlns:a16="http://schemas.microsoft.com/office/drawing/2014/main" id="{38C9686E-D80E-9F6B-A255-C849748FA936}"/>
                  </a:ext>
                </a:extLst>
              </p:cNvPr>
              <p:cNvSpPr/>
              <p:nvPr/>
            </p:nvSpPr>
            <p:spPr>
              <a:xfrm>
                <a:off x="7411762" y="2046312"/>
                <a:ext cx="2144137" cy="3225600"/>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endParaRPr>
              </a:p>
            </p:txBody>
          </p:sp>
          <p:sp>
            <p:nvSpPr>
              <p:cNvPr id="106" name="文本框 3">
                <a:extLst>
                  <a:ext uri="{FF2B5EF4-FFF2-40B4-BE49-F238E27FC236}">
                    <a16:creationId xmlns:a16="http://schemas.microsoft.com/office/drawing/2014/main" id="{189D4722-C0AB-DD24-B551-92EBE37AD272}"/>
                  </a:ext>
                </a:extLst>
              </p:cNvPr>
              <p:cNvSpPr txBox="1"/>
              <p:nvPr/>
            </p:nvSpPr>
            <p:spPr>
              <a:xfrm rot="10800000" flipV="1">
                <a:off x="9505239" y="2714863"/>
                <a:ext cx="498855"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微软雅黑" panose="020B0503020204020204" charset="-122"/>
                  </a:rPr>
                  <a:t>03</a:t>
                </a:r>
                <a:endParaRPr kumimoji="0" lang="zh-CN" altLang="en-US" sz="1800" b="0" i="0" u="none" strike="noStrike" kern="1200" cap="none" spc="0" normalizeH="0" baseline="0" noProof="0" dirty="0">
                  <a:ln>
                    <a:noFill/>
                  </a:ln>
                  <a:solidFill>
                    <a:schemeClr val="accent1"/>
                  </a:solidFill>
                  <a:effectLst/>
                  <a:uLnTx/>
                  <a:uFillTx/>
                  <a:latin typeface="+mj-lt"/>
                  <a:ea typeface="微软雅黑" panose="020B0503020204020204" charset="-122"/>
                </a:endParaRPr>
              </a:p>
            </p:txBody>
          </p:sp>
          <p:sp>
            <p:nvSpPr>
              <p:cNvPr id="107" name="文本框 20">
                <a:extLst>
                  <a:ext uri="{FF2B5EF4-FFF2-40B4-BE49-F238E27FC236}">
                    <a16:creationId xmlns:a16="http://schemas.microsoft.com/office/drawing/2014/main" id="{441EA4ED-69E5-11D9-891B-299215F1DE70}"/>
                  </a:ext>
                </a:extLst>
              </p:cNvPr>
              <p:cNvSpPr txBox="1"/>
              <p:nvPr/>
            </p:nvSpPr>
            <p:spPr>
              <a:xfrm>
                <a:off x="7908974" y="3004152"/>
                <a:ext cx="121058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solidFill>
                      <a:schemeClr val="bg1"/>
                    </a:solidFill>
                    <a:latin typeface="+mj-ea"/>
                    <a:ea typeface="+mj-ea"/>
                  </a:rPr>
                  <a:t>情绪方面</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108" name="文本框 24">
                <a:extLst>
                  <a:ext uri="{FF2B5EF4-FFF2-40B4-BE49-F238E27FC236}">
                    <a16:creationId xmlns:a16="http://schemas.microsoft.com/office/drawing/2014/main" id="{95E63482-0A24-6ED1-8C83-5BD5B47ECE51}"/>
                  </a:ext>
                </a:extLst>
              </p:cNvPr>
              <p:cNvSpPr txBox="1"/>
              <p:nvPr/>
            </p:nvSpPr>
            <p:spPr>
              <a:xfrm>
                <a:off x="7529580" y="3393604"/>
                <a:ext cx="1969377" cy="16138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rPr>
                  <a:t>把生活上的事情不带去工作中，做到公事私事分明，做事绝对不含糊，要做到严谨负责</a:t>
                </a:r>
              </a:p>
            </p:txBody>
          </p:sp>
          <p:sp>
            <p:nvSpPr>
              <p:cNvPr id="109" name="图形 23">
                <a:extLst>
                  <a:ext uri="{FF2B5EF4-FFF2-40B4-BE49-F238E27FC236}">
                    <a16:creationId xmlns:a16="http://schemas.microsoft.com/office/drawing/2014/main" id="{CA34DBA8-2BAC-2BD8-5B66-A21869957913}"/>
                  </a:ext>
                </a:extLst>
              </p:cNvPr>
              <p:cNvSpPr/>
              <p:nvPr/>
            </p:nvSpPr>
            <p:spPr>
              <a:xfrm>
                <a:off x="8221823" y="2406809"/>
                <a:ext cx="459315" cy="459313"/>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bg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18" name="组合 117">
              <a:extLst>
                <a:ext uri="{FF2B5EF4-FFF2-40B4-BE49-F238E27FC236}">
                  <a16:creationId xmlns:a16="http://schemas.microsoft.com/office/drawing/2014/main" id="{D7392EF7-437A-1BB2-5E40-4B44CE084081}"/>
                </a:ext>
              </a:extLst>
            </p:cNvPr>
            <p:cNvGrpSpPr/>
            <p:nvPr/>
          </p:nvGrpSpPr>
          <p:grpSpPr>
            <a:xfrm>
              <a:off x="3402244" y="2277600"/>
              <a:ext cx="2592332" cy="3225600"/>
              <a:chOff x="4236762" y="2046312"/>
              <a:chExt cx="2592332" cy="3225600"/>
            </a:xfrm>
          </p:grpSpPr>
          <p:sp>
            <p:nvSpPr>
              <p:cNvPr id="97" name="矩形: 圆顶角 96">
                <a:extLst>
                  <a:ext uri="{FF2B5EF4-FFF2-40B4-BE49-F238E27FC236}">
                    <a16:creationId xmlns:a16="http://schemas.microsoft.com/office/drawing/2014/main" id="{1448FF65-2BC4-81A5-67A5-F70E4A38283D}"/>
                  </a:ext>
                </a:extLst>
              </p:cNvPr>
              <p:cNvSpPr/>
              <p:nvPr/>
            </p:nvSpPr>
            <p:spPr>
              <a:xfrm rot="5400000">
                <a:off x="6299503" y="2659301"/>
                <a:ext cx="560329" cy="480457"/>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a:ea typeface="微软雅黑" panose="020B0503020204020204" charset="-122"/>
                </a:endParaRPr>
              </a:p>
            </p:txBody>
          </p:sp>
          <p:sp>
            <p:nvSpPr>
              <p:cNvPr id="98" name="矩形: 对角圆角 97">
                <a:extLst>
                  <a:ext uri="{FF2B5EF4-FFF2-40B4-BE49-F238E27FC236}">
                    <a16:creationId xmlns:a16="http://schemas.microsoft.com/office/drawing/2014/main" id="{22DA76F8-B454-F952-2592-AC01DC966405}"/>
                  </a:ext>
                </a:extLst>
              </p:cNvPr>
              <p:cNvSpPr/>
              <p:nvPr/>
            </p:nvSpPr>
            <p:spPr>
              <a:xfrm>
                <a:off x="4236762" y="2046312"/>
                <a:ext cx="2144137" cy="3225600"/>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99" name="文本框 3">
                <a:extLst>
                  <a:ext uri="{FF2B5EF4-FFF2-40B4-BE49-F238E27FC236}">
                    <a16:creationId xmlns:a16="http://schemas.microsoft.com/office/drawing/2014/main" id="{FF3C30CA-F128-3B6E-7F15-727F3A4397AD}"/>
                  </a:ext>
                </a:extLst>
              </p:cNvPr>
              <p:cNvSpPr txBox="1"/>
              <p:nvPr/>
            </p:nvSpPr>
            <p:spPr>
              <a:xfrm rot="10800000" flipV="1">
                <a:off x="6330239" y="2714863"/>
                <a:ext cx="498855"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solidFill>
                    <a:effectLst/>
                    <a:uLnTx/>
                    <a:uFillTx/>
                    <a:latin typeface="+mj-lt"/>
                    <a:ea typeface="微软雅黑" panose="020B0503020204020204" charset="-122"/>
                  </a:rPr>
                  <a:t>02</a:t>
                </a:r>
                <a:endParaRPr kumimoji="0" lang="zh-CN" altLang="en-US" sz="1800" b="0" i="0" u="none" strike="noStrike" kern="1200" cap="none" spc="0" normalizeH="0" baseline="0" noProof="0" dirty="0">
                  <a:ln>
                    <a:noFill/>
                  </a:ln>
                  <a:solidFill>
                    <a:schemeClr val="accent1"/>
                  </a:solidFill>
                  <a:effectLst/>
                  <a:uLnTx/>
                  <a:uFillTx/>
                  <a:latin typeface="+mj-lt"/>
                  <a:ea typeface="微软雅黑" panose="020B0503020204020204" charset="-122"/>
                </a:endParaRPr>
              </a:p>
            </p:txBody>
          </p:sp>
          <p:sp>
            <p:nvSpPr>
              <p:cNvPr id="100" name="文本框 20">
                <a:extLst>
                  <a:ext uri="{FF2B5EF4-FFF2-40B4-BE49-F238E27FC236}">
                    <a16:creationId xmlns:a16="http://schemas.microsoft.com/office/drawing/2014/main" id="{7AC78190-7A8C-3E0D-2B86-26E5C851570B}"/>
                  </a:ext>
                </a:extLst>
              </p:cNvPr>
              <p:cNvSpPr txBox="1"/>
              <p:nvPr/>
            </p:nvSpPr>
            <p:spPr>
              <a:xfrm>
                <a:off x="4733974" y="3004152"/>
                <a:ext cx="121058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1"/>
                    </a:solidFill>
                    <a:effectLst/>
                    <a:uLnTx/>
                    <a:uFillTx/>
                    <a:latin typeface="+mj-ea"/>
                    <a:ea typeface="+mj-ea"/>
                  </a:rPr>
                  <a:t>思想方面</a:t>
                </a:r>
              </a:p>
            </p:txBody>
          </p:sp>
          <p:sp>
            <p:nvSpPr>
              <p:cNvPr id="101" name="文本框 24">
                <a:extLst>
                  <a:ext uri="{FF2B5EF4-FFF2-40B4-BE49-F238E27FC236}">
                    <a16:creationId xmlns:a16="http://schemas.microsoft.com/office/drawing/2014/main" id="{139197DB-0966-BF80-FF9A-7D52E2B0E15B}"/>
                  </a:ext>
                </a:extLst>
              </p:cNvPr>
              <p:cNvSpPr txBox="1"/>
              <p:nvPr/>
            </p:nvSpPr>
            <p:spPr>
              <a:xfrm>
                <a:off x="4354580" y="3393604"/>
                <a:ext cx="1969377" cy="16138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rPr>
                  <a:t>努力提高自己的思想理论水平，加强自己的事业心和责任感</a:t>
                </a:r>
                <a:r>
                  <a:rPr kumimoji="0" lang="en-US" altLang="zh-CN" sz="1600" b="0" i="0" u="none" strike="noStrike" kern="1200" cap="none" spc="0" normalizeH="0" baseline="0" noProof="0" dirty="0">
                    <a:ln>
                      <a:noFill/>
                    </a:ln>
                    <a:solidFill>
                      <a:schemeClr val="bg1"/>
                    </a:solidFill>
                    <a:effectLst/>
                    <a:uLnTx/>
                    <a:uFillTx/>
                    <a:latin typeface="+mn-ea"/>
                  </a:rPr>
                  <a:t>,</a:t>
                </a:r>
                <a:r>
                  <a:rPr kumimoji="0" lang="zh-CN" altLang="en-US" sz="1600" b="0" i="0" u="none" strike="noStrike" kern="1200" cap="none" spc="0" normalizeH="0" baseline="0" noProof="0" dirty="0">
                    <a:ln>
                      <a:noFill/>
                    </a:ln>
                    <a:solidFill>
                      <a:schemeClr val="bg1"/>
                    </a:solidFill>
                    <a:effectLst/>
                    <a:uLnTx/>
                    <a:uFillTx/>
                    <a:latin typeface="+mn-ea"/>
                  </a:rPr>
                  <a:t>让自己变得更优秀</a:t>
                </a:r>
              </a:p>
            </p:txBody>
          </p:sp>
          <p:sp>
            <p:nvSpPr>
              <p:cNvPr id="102" name="图形 23">
                <a:extLst>
                  <a:ext uri="{FF2B5EF4-FFF2-40B4-BE49-F238E27FC236}">
                    <a16:creationId xmlns:a16="http://schemas.microsoft.com/office/drawing/2014/main" id="{D688D22E-F20B-4363-6E54-793405992627}"/>
                  </a:ext>
                </a:extLst>
              </p:cNvPr>
              <p:cNvSpPr/>
              <p:nvPr/>
            </p:nvSpPr>
            <p:spPr>
              <a:xfrm>
                <a:off x="5046823" y="2406809"/>
                <a:ext cx="459315" cy="459313"/>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bg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19" name="组合 118">
              <a:extLst>
                <a:ext uri="{FF2B5EF4-FFF2-40B4-BE49-F238E27FC236}">
                  <a16:creationId xmlns:a16="http://schemas.microsoft.com/office/drawing/2014/main" id="{E8D0D7E0-CC2D-9DEE-9C46-8341D5A8CA32}"/>
                </a:ext>
              </a:extLst>
            </p:cNvPr>
            <p:cNvGrpSpPr/>
            <p:nvPr/>
          </p:nvGrpSpPr>
          <p:grpSpPr>
            <a:xfrm>
              <a:off x="1015088" y="2277600"/>
              <a:ext cx="2583134" cy="3224188"/>
              <a:chOff x="1239562" y="2046313"/>
              <a:chExt cx="2583134" cy="3224188"/>
            </a:xfrm>
          </p:grpSpPr>
          <p:sp>
            <p:nvSpPr>
              <p:cNvPr id="89" name="矩形: 圆顶角 88">
                <a:extLst>
                  <a:ext uri="{FF2B5EF4-FFF2-40B4-BE49-F238E27FC236}">
                    <a16:creationId xmlns:a16="http://schemas.microsoft.com/office/drawing/2014/main" id="{BCF9891C-D5BC-ED5F-27D4-FBA0A597364D}"/>
                  </a:ext>
                </a:extLst>
              </p:cNvPr>
              <p:cNvSpPr/>
              <p:nvPr/>
            </p:nvSpPr>
            <p:spPr>
              <a:xfrm rot="5400000">
                <a:off x="3302303" y="2659301"/>
                <a:ext cx="560329" cy="480457"/>
              </a:xfrm>
              <a:prstGeom prst="round2SameRect">
                <a:avLst/>
              </a:prstGeom>
              <a:solidFill>
                <a:schemeClr val="bg1"/>
              </a:solidFill>
              <a:ln>
                <a:noFill/>
              </a:ln>
              <a:effectLst>
                <a:outerShdw blurRad="889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a:ea typeface="微软雅黑" panose="020B0503020204020204" charset="-122"/>
                </a:endParaRPr>
              </a:p>
            </p:txBody>
          </p:sp>
          <p:sp>
            <p:nvSpPr>
              <p:cNvPr id="90" name="矩形: 对角圆角 89">
                <a:extLst>
                  <a:ext uri="{FF2B5EF4-FFF2-40B4-BE49-F238E27FC236}">
                    <a16:creationId xmlns:a16="http://schemas.microsoft.com/office/drawing/2014/main" id="{3F5A4539-80B1-67EE-4951-89F86554BD56}"/>
                  </a:ext>
                </a:extLst>
              </p:cNvPr>
              <p:cNvSpPr/>
              <p:nvPr/>
            </p:nvSpPr>
            <p:spPr>
              <a:xfrm>
                <a:off x="1239562" y="2046313"/>
                <a:ext cx="2144137" cy="3224188"/>
              </a:xfrm>
              <a:prstGeom prst="round2DiagRect">
                <a:avLst>
                  <a:gd name="adj1" fmla="val 39276"/>
                  <a:gd name="adj2" fmla="val 0"/>
                </a:avLst>
              </a:prstGeom>
              <a:gradFill>
                <a:gsLst>
                  <a:gs pos="5000">
                    <a:schemeClr val="accent1">
                      <a:lumMod val="90000"/>
                      <a:lumOff val="10000"/>
                    </a:schemeClr>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91" name="文本框 3">
                <a:extLst>
                  <a:ext uri="{FF2B5EF4-FFF2-40B4-BE49-F238E27FC236}">
                    <a16:creationId xmlns:a16="http://schemas.microsoft.com/office/drawing/2014/main" id="{A51C272F-0838-3EF5-A871-3AE65144FB08}"/>
                  </a:ext>
                </a:extLst>
              </p:cNvPr>
              <p:cNvSpPr txBox="1"/>
              <p:nvPr/>
            </p:nvSpPr>
            <p:spPr>
              <a:xfrm rot="10800000" flipV="1">
                <a:off x="3353076" y="2714863"/>
                <a:ext cx="458780" cy="369332"/>
              </a:xfrm>
              <a:prstGeom prst="rect">
                <a:avLst/>
              </a:prstGeom>
              <a:noFill/>
            </p:spPr>
            <p:txBody>
              <a:bodyPr vert="horz"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accent1"/>
                    </a:solidFill>
                    <a:effectLst/>
                    <a:uLnTx/>
                    <a:uFillTx/>
                    <a:latin typeface="+mj-lt"/>
                    <a:ea typeface="微软雅黑" panose="020B0503020204020204" charset="-122"/>
                  </a:rPr>
                  <a:t>01</a:t>
                </a:r>
                <a:endParaRPr kumimoji="0" lang="zh-CN" altLang="en-US" b="0" i="0" u="none" strike="noStrike" kern="1200" cap="none" spc="0" normalizeH="0" baseline="0" noProof="0" dirty="0">
                  <a:ln>
                    <a:noFill/>
                  </a:ln>
                  <a:solidFill>
                    <a:schemeClr val="accent1"/>
                  </a:solidFill>
                  <a:effectLst/>
                  <a:uLnTx/>
                  <a:uFillTx/>
                  <a:latin typeface="+mj-lt"/>
                  <a:ea typeface="微软雅黑" panose="020B0503020204020204" charset="-122"/>
                </a:endParaRPr>
              </a:p>
            </p:txBody>
          </p:sp>
          <p:sp>
            <p:nvSpPr>
              <p:cNvPr id="92" name="文本框 20">
                <a:extLst>
                  <a:ext uri="{FF2B5EF4-FFF2-40B4-BE49-F238E27FC236}">
                    <a16:creationId xmlns:a16="http://schemas.microsoft.com/office/drawing/2014/main" id="{64555734-5764-805C-22FE-1BD159D19106}"/>
                  </a:ext>
                </a:extLst>
              </p:cNvPr>
              <p:cNvSpPr txBox="1"/>
              <p:nvPr/>
            </p:nvSpPr>
            <p:spPr>
              <a:xfrm>
                <a:off x="1736774" y="3004152"/>
                <a:ext cx="121058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solidFill>
                      <a:schemeClr val="bg1"/>
                    </a:solidFill>
                    <a:latin typeface="+mj-ea"/>
                    <a:ea typeface="+mj-ea"/>
                  </a:rPr>
                  <a:t>学习方面</a:t>
                </a:r>
                <a:endParaRPr kumimoji="0" lang="zh-CN" altLang="en-US" sz="2000" i="0" u="none" strike="noStrike" kern="1200" cap="none" spc="0" normalizeH="0" baseline="0" noProof="0" dirty="0">
                  <a:ln>
                    <a:noFill/>
                  </a:ln>
                  <a:solidFill>
                    <a:schemeClr val="bg1"/>
                  </a:solidFill>
                  <a:effectLst/>
                  <a:uLnTx/>
                  <a:uFillTx/>
                  <a:latin typeface="+mj-ea"/>
                  <a:ea typeface="+mj-ea"/>
                </a:endParaRPr>
              </a:p>
            </p:txBody>
          </p:sp>
          <p:sp>
            <p:nvSpPr>
              <p:cNvPr id="93" name="文本框 24">
                <a:extLst>
                  <a:ext uri="{FF2B5EF4-FFF2-40B4-BE49-F238E27FC236}">
                    <a16:creationId xmlns:a16="http://schemas.microsoft.com/office/drawing/2014/main" id="{77ABDAF3-0069-CFD2-0BA4-6E0AFAACADA4}"/>
                  </a:ext>
                </a:extLst>
              </p:cNvPr>
              <p:cNvSpPr txBox="1"/>
              <p:nvPr/>
            </p:nvSpPr>
            <p:spPr>
              <a:xfrm>
                <a:off x="1357380" y="3393604"/>
                <a:ext cx="1969377" cy="16138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rPr>
                  <a:t>拓宽自己的理论知识面，遇到问题多查阅书籍，熟悉相关知识，提高自己解决问题的能力</a:t>
                </a:r>
              </a:p>
            </p:txBody>
          </p:sp>
          <p:sp>
            <p:nvSpPr>
              <p:cNvPr id="94" name="图形 23">
                <a:extLst>
                  <a:ext uri="{FF2B5EF4-FFF2-40B4-BE49-F238E27FC236}">
                    <a16:creationId xmlns:a16="http://schemas.microsoft.com/office/drawing/2014/main" id="{90077138-9934-48B8-5A50-DE0AA8B17BD0}"/>
                  </a:ext>
                </a:extLst>
              </p:cNvPr>
              <p:cNvSpPr/>
              <p:nvPr/>
            </p:nvSpPr>
            <p:spPr>
              <a:xfrm>
                <a:off x="2049623" y="2406809"/>
                <a:ext cx="459315" cy="459313"/>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bg1"/>
              </a:solidFill>
              <a:ln w="567"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sp>
        <p:nvSpPr>
          <p:cNvPr id="125" name="圆角矩形 7">
            <a:extLst>
              <a:ext uri="{FF2B5EF4-FFF2-40B4-BE49-F238E27FC236}">
                <a16:creationId xmlns:a16="http://schemas.microsoft.com/office/drawing/2014/main" id="{C6A3CD9A-3BC8-3D7D-6DD6-11901EA0B876}"/>
              </a:ext>
            </a:extLst>
          </p:cNvPr>
          <p:cNvSpPr/>
          <p:nvPr/>
        </p:nvSpPr>
        <p:spPr>
          <a:xfrm>
            <a:off x="457200" y="1562099"/>
            <a:ext cx="11277600" cy="4513659"/>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sz="1800" dirty="0"/>
          </a:p>
        </p:txBody>
      </p:sp>
    </p:spTree>
    <p:extLst>
      <p:ext uri="{BB962C8B-B14F-4D97-AF65-F5344CB8AC3E}">
        <p14:creationId xmlns:p14="http://schemas.microsoft.com/office/powerpoint/2010/main" val="316482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E3271829-4BA0-4128-A78F-7CF2B48D9134}"/>
              </a:ext>
            </a:extLst>
          </p:cNvPr>
          <p:cNvSpPr/>
          <p:nvPr/>
        </p:nvSpPr>
        <p:spPr>
          <a:xfrm>
            <a:off x="7651020" y="0"/>
            <a:ext cx="4540980" cy="6858000"/>
          </a:xfrm>
          <a:custGeom>
            <a:avLst/>
            <a:gdLst>
              <a:gd name="connsiteX0" fmla="*/ 1968333 w 4540980"/>
              <a:gd name="connsiteY0" fmla="*/ 0 h 6858000"/>
              <a:gd name="connsiteX1" fmla="*/ 4540980 w 4540980"/>
              <a:gd name="connsiteY1" fmla="*/ 0 h 6858000"/>
              <a:gd name="connsiteX2" fmla="*/ 4540980 w 4540980"/>
              <a:gd name="connsiteY2" fmla="*/ 6858000 h 6858000"/>
              <a:gd name="connsiteX3" fmla="*/ 1968333 w 4540980"/>
              <a:gd name="connsiteY3" fmla="*/ 6858000 h 6858000"/>
              <a:gd name="connsiteX4" fmla="*/ 1912260 w 4540980"/>
              <a:gd name="connsiteY4" fmla="*/ 6825759 h 6858000"/>
              <a:gd name="connsiteX5" fmla="*/ 0 w 4540980"/>
              <a:gd name="connsiteY5" fmla="*/ 3429000 h 6858000"/>
              <a:gd name="connsiteX6" fmla="*/ 1912260 w 4540980"/>
              <a:gd name="connsiteY6" fmla="*/ 3224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0980" h="6858000">
                <a:moveTo>
                  <a:pt x="1968333" y="0"/>
                </a:moveTo>
                <a:lnTo>
                  <a:pt x="4540980" y="0"/>
                </a:lnTo>
                <a:lnTo>
                  <a:pt x="4540980" y="6858000"/>
                </a:lnTo>
                <a:lnTo>
                  <a:pt x="1968333" y="6858000"/>
                </a:lnTo>
                <a:lnTo>
                  <a:pt x="1912260" y="6825759"/>
                </a:lnTo>
                <a:cubicBezTo>
                  <a:pt x="765815" y="6129162"/>
                  <a:pt x="0" y="4868514"/>
                  <a:pt x="0" y="3429000"/>
                </a:cubicBezTo>
                <a:cubicBezTo>
                  <a:pt x="0" y="1989486"/>
                  <a:pt x="765815" y="728838"/>
                  <a:pt x="1912260" y="32242"/>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工作改善</a:t>
            </a:r>
          </a:p>
        </p:txBody>
      </p:sp>
      <p:grpSp>
        <p:nvGrpSpPr>
          <p:cNvPr id="3" name="组合 2">
            <a:extLst>
              <a:ext uri="{FF2B5EF4-FFF2-40B4-BE49-F238E27FC236}">
                <a16:creationId xmlns:a16="http://schemas.microsoft.com/office/drawing/2014/main" id="{EE7C786D-B34E-53B1-A27C-8989FB558C33}"/>
              </a:ext>
            </a:extLst>
          </p:cNvPr>
          <p:cNvGrpSpPr/>
          <p:nvPr/>
        </p:nvGrpSpPr>
        <p:grpSpPr>
          <a:xfrm>
            <a:off x="6749143" y="667657"/>
            <a:ext cx="5442857" cy="6190343"/>
            <a:chOff x="6749143" y="667657"/>
            <a:chExt cx="5442857" cy="6190343"/>
          </a:xfrm>
        </p:grpSpPr>
        <p:pic>
          <p:nvPicPr>
            <p:cNvPr id="22" name="图片 21" descr="图片包含 物体, 烟, 飞机, 火车&#10;&#10;描述已自动生成">
              <a:extLst>
                <a:ext uri="{FF2B5EF4-FFF2-40B4-BE49-F238E27FC236}">
                  <a16:creationId xmlns:a16="http://schemas.microsoft.com/office/drawing/2014/main" id="{7AEC7F85-8A0D-4739-A8F1-1A76ED092D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23049" y="1162883"/>
              <a:ext cx="2321719" cy="4762438"/>
            </a:xfrm>
            <a:prstGeom prst="roundRect">
              <a:avLst>
                <a:gd name="adj" fmla="val 9976"/>
              </a:avLst>
            </a:prstGeom>
          </p:spPr>
        </p:pic>
        <p:pic>
          <p:nvPicPr>
            <p:cNvPr id="23" name="图片 22" descr="手里拿着手机&#10;&#10;描述已自动生成">
              <a:extLst>
                <a:ext uri="{FF2B5EF4-FFF2-40B4-BE49-F238E27FC236}">
                  <a16:creationId xmlns:a16="http://schemas.microsoft.com/office/drawing/2014/main" id="{4B90418F-3A79-4F1A-9205-455FF7B420C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6000"/>
            <a:stretch/>
          </p:blipFill>
          <p:spPr>
            <a:xfrm>
              <a:off x="6749143" y="667657"/>
              <a:ext cx="5442857" cy="6190343"/>
            </a:xfrm>
            <a:prstGeom prst="rect">
              <a:avLst/>
            </a:prstGeom>
          </p:spPr>
        </p:pic>
      </p:grpSp>
      <p:grpSp>
        <p:nvGrpSpPr>
          <p:cNvPr id="8" name="组合 7">
            <a:extLst>
              <a:ext uri="{FF2B5EF4-FFF2-40B4-BE49-F238E27FC236}">
                <a16:creationId xmlns:a16="http://schemas.microsoft.com/office/drawing/2014/main" id="{F889EA0B-7CE9-329C-55D8-B6843AEC4B1D}"/>
              </a:ext>
            </a:extLst>
          </p:cNvPr>
          <p:cNvGrpSpPr/>
          <p:nvPr/>
        </p:nvGrpSpPr>
        <p:grpSpPr>
          <a:xfrm>
            <a:off x="1750900" y="5083891"/>
            <a:ext cx="4363526" cy="1277204"/>
            <a:chOff x="1750900" y="5083891"/>
            <a:chExt cx="4363526" cy="1277204"/>
          </a:xfrm>
        </p:grpSpPr>
        <p:sp>
          <p:nvSpPr>
            <p:cNvPr id="30" name="椭圆 29">
              <a:extLst>
                <a:ext uri="{FF2B5EF4-FFF2-40B4-BE49-F238E27FC236}">
                  <a16:creationId xmlns:a16="http://schemas.microsoft.com/office/drawing/2014/main" id="{11A8AF20-7396-45EE-84D7-9880DEEB27B0}"/>
                </a:ext>
              </a:extLst>
            </p:cNvPr>
            <p:cNvSpPr/>
            <p:nvPr/>
          </p:nvSpPr>
          <p:spPr>
            <a:xfrm>
              <a:off x="1750900" y="5083891"/>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p>
          </p:txBody>
        </p:sp>
        <p:sp>
          <p:nvSpPr>
            <p:cNvPr id="31" name="文本框 30">
              <a:extLst>
                <a:ext uri="{FF2B5EF4-FFF2-40B4-BE49-F238E27FC236}">
                  <a16:creationId xmlns:a16="http://schemas.microsoft.com/office/drawing/2014/main" id="{740F2D97-B506-4534-8F6B-37A42EF34AEE}"/>
                </a:ext>
              </a:extLst>
            </p:cNvPr>
            <p:cNvSpPr txBox="1"/>
            <p:nvPr/>
          </p:nvSpPr>
          <p:spPr>
            <a:xfrm>
              <a:off x="2741226" y="5083891"/>
              <a:ext cx="1231106" cy="369332"/>
            </a:xfrm>
            <a:prstGeom prst="rect">
              <a:avLst/>
            </a:prstGeom>
            <a:noFill/>
          </p:spPr>
          <p:txBody>
            <a:bodyPr wrap="none" lIns="0" tIns="0" rIns="0" bIns="0" rtlCol="0" anchor="t">
              <a:noAutofit/>
            </a:bodyPr>
            <a:lstStyle/>
            <a:p>
              <a:r>
                <a:rPr lang="zh-CN" altLang="en-US" sz="2400" dirty="0">
                  <a:solidFill>
                    <a:schemeClr val="accent1"/>
                  </a:solidFill>
                  <a:latin typeface="+mj-ea"/>
                  <a:ea typeface="+mj-ea"/>
                </a:rPr>
                <a:t>开通渠道</a:t>
              </a:r>
            </a:p>
          </p:txBody>
        </p:sp>
        <p:sp>
          <p:nvSpPr>
            <p:cNvPr id="32" name="文本框 31">
              <a:extLst>
                <a:ext uri="{FF2B5EF4-FFF2-40B4-BE49-F238E27FC236}">
                  <a16:creationId xmlns:a16="http://schemas.microsoft.com/office/drawing/2014/main" id="{6EC02862-5ABF-49CE-8152-65CB7723C71E}"/>
                </a:ext>
              </a:extLst>
            </p:cNvPr>
            <p:cNvSpPr txBox="1"/>
            <p:nvPr/>
          </p:nvSpPr>
          <p:spPr>
            <a:xfrm>
              <a:off x="2741226" y="5488997"/>
              <a:ext cx="3373200" cy="872098"/>
            </a:xfrm>
            <a:prstGeom prst="rect">
              <a:avLst/>
            </a:prstGeom>
            <a:noFill/>
          </p:spPr>
          <p:txBody>
            <a:bodyPr wrap="square" lIns="0" tIns="0" rIns="0" bIns="0" rtlCol="0" anchor="t">
              <a:noAutofit/>
            </a:bodyPr>
            <a:lstStyle/>
            <a:p>
              <a:pPr>
                <a:lnSpc>
                  <a:spcPct val="120000"/>
                </a:lnSpc>
                <a:defRPr/>
              </a:pPr>
              <a:r>
                <a:rPr lang="zh-CN" altLang="en-US" sz="1600" dirty="0">
                  <a:solidFill>
                    <a:schemeClr val="tx1">
                      <a:lumMod val="75000"/>
                      <a:lumOff val="25000"/>
                    </a:schemeClr>
                  </a:solidFill>
                  <a:latin typeface="+mn-ea"/>
                </a:rPr>
                <a:t>除开用最原始的方法，再通过某信，某</a:t>
              </a:r>
              <a:r>
                <a:rPr lang="en-US" altLang="zh-CN" sz="1600" dirty="0">
                  <a:solidFill>
                    <a:schemeClr val="tx1">
                      <a:lumMod val="75000"/>
                      <a:lumOff val="25000"/>
                    </a:schemeClr>
                  </a:solidFill>
                  <a:latin typeface="+mn-ea"/>
                </a:rPr>
                <a:t>Q</a:t>
              </a:r>
              <a:r>
                <a:rPr lang="zh-CN" altLang="en-US" sz="1600" dirty="0">
                  <a:solidFill>
                    <a:schemeClr val="tx1">
                      <a:lumMod val="75000"/>
                      <a:lumOff val="25000"/>
                    </a:schemeClr>
                  </a:solidFill>
                  <a:latin typeface="+mn-ea"/>
                </a:rPr>
                <a:t>或者多参加或举办业内系列活动等不同渠道推广</a:t>
              </a:r>
            </a:p>
          </p:txBody>
        </p:sp>
        <p:sp>
          <p:nvSpPr>
            <p:cNvPr id="35" name="任意多边形: 形状 34">
              <a:extLst>
                <a:ext uri="{FF2B5EF4-FFF2-40B4-BE49-F238E27FC236}">
                  <a16:creationId xmlns:a16="http://schemas.microsoft.com/office/drawing/2014/main" id="{A1A3F121-6CDF-40C4-8836-5727362644C2}"/>
                </a:ext>
              </a:extLst>
            </p:cNvPr>
            <p:cNvSpPr/>
            <p:nvPr/>
          </p:nvSpPr>
          <p:spPr>
            <a:xfrm>
              <a:off x="1914648" y="5247638"/>
              <a:ext cx="367830" cy="367830"/>
            </a:xfrm>
            <a:custGeom>
              <a:avLst/>
              <a:gdLst>
                <a:gd name="connsiteX0" fmla="*/ 226401 w 453813"/>
                <a:gd name="connsiteY0" fmla="*/ 241660 h 453813"/>
                <a:gd name="connsiteX1" fmla="*/ 343847 w 453813"/>
                <a:gd name="connsiteY1" fmla="*/ 241660 h 453813"/>
                <a:gd name="connsiteX2" fmla="*/ 357808 w 453813"/>
                <a:gd name="connsiteY2" fmla="*/ 227699 h 453813"/>
                <a:gd name="connsiteX3" fmla="*/ 343847 w 453813"/>
                <a:gd name="connsiteY3" fmla="*/ 213738 h 453813"/>
                <a:gd name="connsiteX4" fmla="*/ 240362 w 453813"/>
                <a:gd name="connsiteY4" fmla="*/ 213738 h 453813"/>
                <a:gd name="connsiteX5" fmla="*/ 240362 w 453813"/>
                <a:gd name="connsiteY5" fmla="*/ 76171 h 453813"/>
                <a:gd name="connsiteX6" fmla="*/ 226817 w 453813"/>
                <a:gd name="connsiteY6" fmla="*/ 61806 h 453813"/>
                <a:gd name="connsiteX7" fmla="*/ 212452 w 453813"/>
                <a:gd name="connsiteY7" fmla="*/ 75352 h 453813"/>
                <a:gd name="connsiteX8" fmla="*/ 212452 w 453813"/>
                <a:gd name="connsiteY8" fmla="*/ 76171 h 453813"/>
                <a:gd name="connsiteX9" fmla="*/ 212452 w 453813"/>
                <a:gd name="connsiteY9" fmla="*/ 241660 h 453813"/>
                <a:gd name="connsiteX10" fmla="*/ 226188 w 453813"/>
                <a:gd name="connsiteY10" fmla="*/ 453496 h 453813"/>
                <a:gd name="connsiteX11" fmla="*/ -725 w 453813"/>
                <a:gd name="connsiteY11" fmla="*/ 226595 h 453813"/>
                <a:gd name="connsiteX12" fmla="*/ 226188 w 453813"/>
                <a:gd name="connsiteY12" fmla="*/ -282 h 453813"/>
                <a:gd name="connsiteX13" fmla="*/ 453089 w 453813"/>
                <a:gd name="connsiteY13" fmla="*/ 226631 h 453813"/>
                <a:gd name="connsiteX14" fmla="*/ 226188 w 453813"/>
                <a:gd name="connsiteY14" fmla="*/ 453532 h 45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813" h="453813">
                  <a:moveTo>
                    <a:pt x="226401" y="241660"/>
                  </a:moveTo>
                  <a:lnTo>
                    <a:pt x="343847" y="241660"/>
                  </a:lnTo>
                  <a:cubicBezTo>
                    <a:pt x="351551" y="241660"/>
                    <a:pt x="357808" y="235404"/>
                    <a:pt x="357808" y="227699"/>
                  </a:cubicBezTo>
                  <a:cubicBezTo>
                    <a:pt x="357808" y="219995"/>
                    <a:pt x="351551" y="213738"/>
                    <a:pt x="343847" y="213738"/>
                  </a:cubicBezTo>
                  <a:lnTo>
                    <a:pt x="240362" y="213738"/>
                  </a:lnTo>
                  <a:lnTo>
                    <a:pt x="240362" y="76171"/>
                  </a:lnTo>
                  <a:cubicBezTo>
                    <a:pt x="240588" y="68466"/>
                    <a:pt x="234522" y="62032"/>
                    <a:pt x="226817" y="61806"/>
                  </a:cubicBezTo>
                  <a:cubicBezTo>
                    <a:pt x="219112" y="61581"/>
                    <a:pt x="212678" y="67647"/>
                    <a:pt x="212452" y="75352"/>
                  </a:cubicBezTo>
                  <a:cubicBezTo>
                    <a:pt x="212440" y="75625"/>
                    <a:pt x="212440" y="75898"/>
                    <a:pt x="212452" y="76171"/>
                  </a:cubicBezTo>
                  <a:lnTo>
                    <a:pt x="212452" y="241660"/>
                  </a:lnTo>
                  <a:close/>
                  <a:moveTo>
                    <a:pt x="226188" y="453496"/>
                  </a:moveTo>
                  <a:cubicBezTo>
                    <a:pt x="100872" y="453496"/>
                    <a:pt x="-725" y="351911"/>
                    <a:pt x="-725" y="226595"/>
                  </a:cubicBezTo>
                  <a:cubicBezTo>
                    <a:pt x="-725" y="101279"/>
                    <a:pt x="100872" y="-282"/>
                    <a:pt x="226188" y="-282"/>
                  </a:cubicBezTo>
                  <a:cubicBezTo>
                    <a:pt x="351504" y="-282"/>
                    <a:pt x="453089" y="101303"/>
                    <a:pt x="453089" y="226631"/>
                  </a:cubicBezTo>
                  <a:cubicBezTo>
                    <a:pt x="453089" y="351959"/>
                    <a:pt x="351504" y="453532"/>
                    <a:pt x="226188" y="453532"/>
                  </a:cubicBezTo>
                  <a:close/>
                </a:path>
              </a:pathLst>
            </a:custGeom>
            <a:solidFill>
              <a:schemeClr val="bg1"/>
            </a:solidFill>
            <a:ln w="1185" cap="flat">
              <a:noFill/>
              <a:prstDash val="solid"/>
              <a:miter/>
            </a:ln>
          </p:spPr>
          <p:txBody>
            <a:bodyPr rtlCol="0" anchor="ctr">
              <a:noAutofit/>
            </a:bodyPr>
            <a:lstStyle/>
            <a:p>
              <a:endParaRPr lang="zh-CN" altLang="en-US"/>
            </a:p>
          </p:txBody>
        </p:sp>
      </p:grpSp>
      <p:grpSp>
        <p:nvGrpSpPr>
          <p:cNvPr id="6" name="组合 5">
            <a:extLst>
              <a:ext uri="{FF2B5EF4-FFF2-40B4-BE49-F238E27FC236}">
                <a16:creationId xmlns:a16="http://schemas.microsoft.com/office/drawing/2014/main" id="{43D76481-ED52-C6B8-363A-44432B80AFF5}"/>
              </a:ext>
            </a:extLst>
          </p:cNvPr>
          <p:cNvGrpSpPr/>
          <p:nvPr/>
        </p:nvGrpSpPr>
        <p:grpSpPr>
          <a:xfrm>
            <a:off x="1733094" y="1375484"/>
            <a:ext cx="4362906" cy="1400259"/>
            <a:chOff x="1733094" y="1375484"/>
            <a:chExt cx="4362906" cy="1400259"/>
          </a:xfrm>
        </p:grpSpPr>
        <p:sp>
          <p:nvSpPr>
            <p:cNvPr id="24" name="椭圆 23">
              <a:extLst>
                <a:ext uri="{FF2B5EF4-FFF2-40B4-BE49-F238E27FC236}">
                  <a16:creationId xmlns:a16="http://schemas.microsoft.com/office/drawing/2014/main" id="{A78A3DB6-569E-4515-A20B-5D70293601B5}"/>
                </a:ext>
              </a:extLst>
            </p:cNvPr>
            <p:cNvSpPr/>
            <p:nvPr/>
          </p:nvSpPr>
          <p:spPr>
            <a:xfrm>
              <a:off x="1733094" y="1375484"/>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p>
          </p:txBody>
        </p:sp>
        <p:sp>
          <p:nvSpPr>
            <p:cNvPr id="25" name="文本框 24">
              <a:extLst>
                <a:ext uri="{FF2B5EF4-FFF2-40B4-BE49-F238E27FC236}">
                  <a16:creationId xmlns:a16="http://schemas.microsoft.com/office/drawing/2014/main" id="{63A3083D-4317-47EC-8822-F96888D04A70}"/>
                </a:ext>
              </a:extLst>
            </p:cNvPr>
            <p:cNvSpPr txBox="1"/>
            <p:nvPr/>
          </p:nvSpPr>
          <p:spPr>
            <a:xfrm>
              <a:off x="2723420" y="1375484"/>
              <a:ext cx="1231106" cy="369332"/>
            </a:xfrm>
            <a:prstGeom prst="rect">
              <a:avLst/>
            </a:prstGeom>
            <a:noFill/>
          </p:spPr>
          <p:txBody>
            <a:bodyPr wrap="none" lIns="0" tIns="0" rIns="0" bIns="0" rtlCol="0" anchor="t">
              <a:noAutofit/>
            </a:bodyPr>
            <a:lstStyle/>
            <a:p>
              <a:r>
                <a:rPr lang="zh-CN" altLang="en-US" sz="2400" dirty="0">
                  <a:solidFill>
                    <a:schemeClr val="accent1"/>
                  </a:solidFill>
                  <a:latin typeface="+mj-ea"/>
                  <a:ea typeface="+mj-ea"/>
                </a:rPr>
                <a:t>质量方面</a:t>
              </a:r>
            </a:p>
          </p:txBody>
        </p:sp>
        <p:sp>
          <p:nvSpPr>
            <p:cNvPr id="26" name="文本框 25">
              <a:extLst>
                <a:ext uri="{FF2B5EF4-FFF2-40B4-BE49-F238E27FC236}">
                  <a16:creationId xmlns:a16="http://schemas.microsoft.com/office/drawing/2014/main" id="{813412D5-26E5-4540-9BB6-7A0A636A36D3}"/>
                </a:ext>
              </a:extLst>
            </p:cNvPr>
            <p:cNvSpPr txBox="1"/>
            <p:nvPr/>
          </p:nvSpPr>
          <p:spPr>
            <a:xfrm>
              <a:off x="2723420" y="1780590"/>
              <a:ext cx="3372580" cy="872098"/>
            </a:xfrm>
            <a:prstGeom prst="rect">
              <a:avLst/>
            </a:prstGeom>
            <a:noFill/>
          </p:spPr>
          <p:txBody>
            <a:bodyPr wrap="square" lIns="0" tIns="0" rIns="0" bIns="0" rtlCol="0" anchor="t">
              <a:noAutofit/>
            </a:bodyPr>
            <a:lstStyle/>
            <a:p>
              <a:pPr>
                <a:lnSpc>
                  <a:spcPct val="120000"/>
                </a:lnSpc>
                <a:defRPr/>
              </a:pPr>
              <a:r>
                <a:rPr lang="zh-CN" altLang="en-US" sz="1600" dirty="0">
                  <a:solidFill>
                    <a:schemeClr val="tx1">
                      <a:lumMod val="75000"/>
                      <a:lumOff val="25000"/>
                    </a:schemeClr>
                  </a:solidFill>
                  <a:latin typeface="+mn-ea"/>
                </a:rPr>
                <a:t>要有更严控的把关，并在销售宣传中，把质量的优势尽可能最大的凸显出来，争取更多信任和更大的购买力</a:t>
              </a:r>
            </a:p>
          </p:txBody>
        </p:sp>
        <p:sp>
          <p:nvSpPr>
            <p:cNvPr id="33" name="任意多边形: 形状 32">
              <a:extLst>
                <a:ext uri="{FF2B5EF4-FFF2-40B4-BE49-F238E27FC236}">
                  <a16:creationId xmlns:a16="http://schemas.microsoft.com/office/drawing/2014/main" id="{A72791CC-3F93-47D7-A6CA-C80BC4ED1D02}"/>
                </a:ext>
              </a:extLst>
            </p:cNvPr>
            <p:cNvSpPr/>
            <p:nvPr/>
          </p:nvSpPr>
          <p:spPr>
            <a:xfrm>
              <a:off x="1895984" y="1538433"/>
              <a:ext cx="369543" cy="369427"/>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bg1"/>
            </a:solidFill>
            <a:ln w="1185" cap="flat">
              <a:noFill/>
              <a:prstDash val="solid"/>
              <a:miter/>
            </a:ln>
          </p:spPr>
          <p:txBody>
            <a:bodyPr rtlCol="0" anchor="ctr">
              <a:noAutofit/>
            </a:bodyPr>
            <a:lstStyle/>
            <a:p>
              <a:endParaRPr lang="zh-CN" altLang="en-US"/>
            </a:p>
          </p:txBody>
        </p:sp>
        <p:cxnSp>
          <p:nvCxnSpPr>
            <p:cNvPr id="36" name="直接连接符 35">
              <a:extLst>
                <a:ext uri="{FF2B5EF4-FFF2-40B4-BE49-F238E27FC236}">
                  <a16:creationId xmlns:a16="http://schemas.microsoft.com/office/drawing/2014/main" id="{D2315A2F-2191-4DF1-9A6B-54C94D2381BB}"/>
                </a:ext>
              </a:extLst>
            </p:cNvPr>
            <p:cNvCxnSpPr>
              <a:cxnSpLocks/>
            </p:cNvCxnSpPr>
            <p:nvPr/>
          </p:nvCxnSpPr>
          <p:spPr>
            <a:xfrm>
              <a:off x="1733094" y="2775743"/>
              <a:ext cx="436290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48292657-D21C-6966-BEF2-E54DD2DD0B72}"/>
              </a:ext>
            </a:extLst>
          </p:cNvPr>
          <p:cNvGrpSpPr/>
          <p:nvPr/>
        </p:nvGrpSpPr>
        <p:grpSpPr>
          <a:xfrm>
            <a:off x="1733094" y="3230086"/>
            <a:ext cx="4363526" cy="1399463"/>
            <a:chOff x="1733094" y="3229687"/>
            <a:chExt cx="4363526" cy="1399463"/>
          </a:xfrm>
        </p:grpSpPr>
        <p:sp>
          <p:nvSpPr>
            <p:cNvPr id="27" name="椭圆 26">
              <a:extLst>
                <a:ext uri="{FF2B5EF4-FFF2-40B4-BE49-F238E27FC236}">
                  <a16:creationId xmlns:a16="http://schemas.microsoft.com/office/drawing/2014/main" id="{494E8496-B948-4E92-BFB8-76C70394174F}"/>
                </a:ext>
              </a:extLst>
            </p:cNvPr>
            <p:cNvSpPr/>
            <p:nvPr/>
          </p:nvSpPr>
          <p:spPr>
            <a:xfrm>
              <a:off x="1733094" y="3229687"/>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p>
          </p:txBody>
        </p:sp>
        <p:sp>
          <p:nvSpPr>
            <p:cNvPr id="28" name="文本框 27">
              <a:extLst>
                <a:ext uri="{FF2B5EF4-FFF2-40B4-BE49-F238E27FC236}">
                  <a16:creationId xmlns:a16="http://schemas.microsoft.com/office/drawing/2014/main" id="{DE975F42-3AAC-457F-842C-1FB05F54D2B4}"/>
                </a:ext>
              </a:extLst>
            </p:cNvPr>
            <p:cNvSpPr txBox="1"/>
            <p:nvPr/>
          </p:nvSpPr>
          <p:spPr>
            <a:xfrm>
              <a:off x="2723420" y="3229687"/>
              <a:ext cx="1231106" cy="369332"/>
            </a:xfrm>
            <a:prstGeom prst="rect">
              <a:avLst/>
            </a:prstGeom>
            <a:noFill/>
          </p:spPr>
          <p:txBody>
            <a:bodyPr wrap="none" lIns="0" tIns="0" rIns="0" bIns="0" rtlCol="0" anchor="t">
              <a:noAutofit/>
            </a:bodyPr>
            <a:lstStyle/>
            <a:p>
              <a:r>
                <a:rPr lang="zh-CN" altLang="en-US" sz="2400" dirty="0">
                  <a:solidFill>
                    <a:schemeClr val="accent1"/>
                  </a:solidFill>
                  <a:latin typeface="+mj-ea"/>
                  <a:ea typeface="+mj-ea"/>
                </a:rPr>
                <a:t>价格方面</a:t>
              </a:r>
            </a:p>
          </p:txBody>
        </p:sp>
        <p:sp>
          <p:nvSpPr>
            <p:cNvPr id="29" name="文本框 28">
              <a:extLst>
                <a:ext uri="{FF2B5EF4-FFF2-40B4-BE49-F238E27FC236}">
                  <a16:creationId xmlns:a16="http://schemas.microsoft.com/office/drawing/2014/main" id="{0D33C2F0-77B2-43B3-92A9-E22065E752E2}"/>
                </a:ext>
              </a:extLst>
            </p:cNvPr>
            <p:cNvSpPr txBox="1"/>
            <p:nvPr/>
          </p:nvSpPr>
          <p:spPr>
            <a:xfrm>
              <a:off x="2723420" y="3634793"/>
              <a:ext cx="3373200" cy="872098"/>
            </a:xfrm>
            <a:prstGeom prst="rect">
              <a:avLst/>
            </a:prstGeom>
            <a:noFill/>
          </p:spPr>
          <p:txBody>
            <a:bodyPr wrap="square" lIns="0" tIns="0" rIns="0" bIns="0" rtlCol="0" anchor="t">
              <a:noAutofit/>
            </a:bodyPr>
            <a:lstStyle/>
            <a:p>
              <a:pPr>
                <a:lnSpc>
                  <a:spcPct val="120000"/>
                </a:lnSpc>
                <a:defRPr/>
              </a:pPr>
              <a:r>
                <a:rPr lang="zh-CN" altLang="en-US" sz="1600" dirty="0">
                  <a:solidFill>
                    <a:schemeClr val="tx1">
                      <a:lumMod val="75000"/>
                      <a:lumOff val="25000"/>
                    </a:schemeClr>
                  </a:solidFill>
                  <a:latin typeface="+mn-ea"/>
                </a:rPr>
                <a:t>推出系列消费者拉动促销活动，加大价格的可控范围，减少掉客户对价格的挑剔</a:t>
              </a:r>
            </a:p>
          </p:txBody>
        </p:sp>
        <p:sp>
          <p:nvSpPr>
            <p:cNvPr id="34" name="任意多边形: 形状 33">
              <a:extLst>
                <a:ext uri="{FF2B5EF4-FFF2-40B4-BE49-F238E27FC236}">
                  <a16:creationId xmlns:a16="http://schemas.microsoft.com/office/drawing/2014/main" id="{B23DC676-2E48-4198-8C4B-6492DE1AC378}"/>
                </a:ext>
              </a:extLst>
            </p:cNvPr>
            <p:cNvSpPr/>
            <p:nvPr/>
          </p:nvSpPr>
          <p:spPr>
            <a:xfrm>
              <a:off x="1906257" y="3384141"/>
              <a:ext cx="343849" cy="371515"/>
            </a:xfrm>
            <a:custGeom>
              <a:avLst/>
              <a:gdLst>
                <a:gd name="connsiteX0" fmla="*/ 396316 w 424226"/>
                <a:gd name="connsiteY0" fmla="*/ 389331 h 458360"/>
                <a:gd name="connsiteX1" fmla="*/ 423502 w 424226"/>
                <a:gd name="connsiteY1" fmla="*/ 343031 h 458360"/>
                <a:gd name="connsiteX2" fmla="*/ 408140 w 424226"/>
                <a:gd name="connsiteY2" fmla="*/ 41114 h 458360"/>
                <a:gd name="connsiteX3" fmla="*/ 364738 w 424226"/>
                <a:gd name="connsiteY3" fmla="*/ -282 h 458360"/>
                <a:gd name="connsiteX4" fmla="*/ 285495 w 424226"/>
                <a:gd name="connsiteY4" fmla="*/ -282 h 458360"/>
                <a:gd name="connsiteX5" fmla="*/ 285495 w 424226"/>
                <a:gd name="connsiteY5" fmla="*/ 244153 h 458360"/>
                <a:gd name="connsiteX6" fmla="*/ 224380 w 424226"/>
                <a:gd name="connsiteY6" fmla="*/ 183051 h 458360"/>
                <a:gd name="connsiteX7" fmla="*/ 163278 w 424226"/>
                <a:gd name="connsiteY7" fmla="*/ 244153 h 458360"/>
                <a:gd name="connsiteX8" fmla="*/ 163278 w 424226"/>
                <a:gd name="connsiteY8" fmla="*/ -282 h 458360"/>
                <a:gd name="connsiteX9" fmla="*/ 61336 w 424226"/>
                <a:gd name="connsiteY9" fmla="*/ -282 h 458360"/>
                <a:gd name="connsiteX10" fmla="*/ 17970 w 424226"/>
                <a:gd name="connsiteY10" fmla="*/ 41114 h 458360"/>
                <a:gd name="connsiteX11" fmla="*/ -657 w 424226"/>
                <a:gd name="connsiteY11" fmla="*/ 407340 h 458360"/>
                <a:gd name="connsiteX12" fmla="*/ 43185 w 424226"/>
                <a:gd name="connsiteY12" fmla="*/ 458079 h 458360"/>
                <a:gd name="connsiteX13" fmla="*/ 382961 w 424226"/>
                <a:gd name="connsiteY13" fmla="*/ 458079 h 458360"/>
                <a:gd name="connsiteX14" fmla="*/ 420949 w 424226"/>
                <a:gd name="connsiteY14" fmla="*/ 434205 h 458360"/>
                <a:gd name="connsiteX15" fmla="*/ 396316 w 424226"/>
                <a:gd name="connsiteY15" fmla="*/ 389331 h 458360"/>
                <a:gd name="connsiteX16" fmla="*/ 365759 w 424226"/>
                <a:gd name="connsiteY16" fmla="*/ 381685 h 458360"/>
                <a:gd name="connsiteX17" fmla="*/ 381037 w 424226"/>
                <a:gd name="connsiteY17" fmla="*/ 427521 h 458360"/>
                <a:gd name="connsiteX18" fmla="*/ 75499 w 424226"/>
                <a:gd name="connsiteY18" fmla="*/ 427521 h 458360"/>
                <a:gd name="connsiteX19" fmla="*/ 29663 w 424226"/>
                <a:gd name="connsiteY19" fmla="*/ 381685 h 458360"/>
                <a:gd name="connsiteX20" fmla="*/ 75499 w 424226"/>
                <a:gd name="connsiteY20" fmla="*/ 335849 h 458360"/>
                <a:gd name="connsiteX21" fmla="*/ 381037 w 424226"/>
                <a:gd name="connsiteY21" fmla="*/ 335849 h 458360"/>
                <a:gd name="connsiteX22" fmla="*/ 365806 w 424226"/>
                <a:gd name="connsiteY22" fmla="*/ 381685 h 458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4226" h="458360">
                  <a:moveTo>
                    <a:pt x="396316" y="389331"/>
                  </a:moveTo>
                  <a:cubicBezTo>
                    <a:pt x="396364" y="370122"/>
                    <a:pt x="406751" y="352434"/>
                    <a:pt x="423502" y="343031"/>
                  </a:cubicBezTo>
                  <a:lnTo>
                    <a:pt x="408140" y="41114"/>
                  </a:lnTo>
                  <a:cubicBezTo>
                    <a:pt x="406858" y="18024"/>
                    <a:pt x="387863" y="-92"/>
                    <a:pt x="364738" y="-282"/>
                  </a:cubicBezTo>
                  <a:lnTo>
                    <a:pt x="285495" y="-282"/>
                  </a:lnTo>
                  <a:lnTo>
                    <a:pt x="285495" y="244153"/>
                  </a:lnTo>
                  <a:lnTo>
                    <a:pt x="224380" y="183051"/>
                  </a:lnTo>
                  <a:lnTo>
                    <a:pt x="163278" y="244153"/>
                  </a:lnTo>
                  <a:lnTo>
                    <a:pt x="163278" y="-282"/>
                  </a:lnTo>
                  <a:lnTo>
                    <a:pt x="61336" y="-282"/>
                  </a:lnTo>
                  <a:cubicBezTo>
                    <a:pt x="38228" y="-68"/>
                    <a:pt x="19252" y="18036"/>
                    <a:pt x="17970" y="41114"/>
                  </a:cubicBezTo>
                  <a:lnTo>
                    <a:pt x="-657" y="407340"/>
                  </a:lnTo>
                  <a:cubicBezTo>
                    <a:pt x="-2034" y="435226"/>
                    <a:pt x="17602" y="458079"/>
                    <a:pt x="43185" y="458079"/>
                  </a:cubicBezTo>
                  <a:lnTo>
                    <a:pt x="382961" y="458079"/>
                  </a:lnTo>
                  <a:cubicBezTo>
                    <a:pt x="399486" y="458079"/>
                    <a:pt x="413423" y="448463"/>
                    <a:pt x="420949" y="434205"/>
                  </a:cubicBezTo>
                  <a:cubicBezTo>
                    <a:pt x="405635" y="424423"/>
                    <a:pt x="396352" y="407506"/>
                    <a:pt x="396316" y="389331"/>
                  </a:cubicBezTo>
                  <a:close/>
                  <a:moveTo>
                    <a:pt x="365759" y="381685"/>
                  </a:moveTo>
                  <a:cubicBezTo>
                    <a:pt x="365759" y="395670"/>
                    <a:pt x="364417" y="419876"/>
                    <a:pt x="381037" y="427521"/>
                  </a:cubicBezTo>
                  <a:lnTo>
                    <a:pt x="75499" y="427521"/>
                  </a:lnTo>
                  <a:cubicBezTo>
                    <a:pt x="50184" y="427521"/>
                    <a:pt x="29663" y="406995"/>
                    <a:pt x="29663" y="381685"/>
                  </a:cubicBezTo>
                  <a:cubicBezTo>
                    <a:pt x="29663" y="356375"/>
                    <a:pt x="50184" y="335849"/>
                    <a:pt x="75499" y="335849"/>
                  </a:cubicBezTo>
                  <a:lnTo>
                    <a:pt x="381037" y="335849"/>
                  </a:lnTo>
                  <a:cubicBezTo>
                    <a:pt x="364405" y="346011"/>
                    <a:pt x="365806" y="367736"/>
                    <a:pt x="365806" y="381685"/>
                  </a:cubicBezTo>
                  <a:close/>
                </a:path>
              </a:pathLst>
            </a:custGeom>
            <a:solidFill>
              <a:schemeClr val="bg1"/>
            </a:solidFill>
            <a:ln w="1185" cap="flat">
              <a:noFill/>
              <a:prstDash val="solid"/>
              <a:miter/>
            </a:ln>
          </p:spPr>
          <p:txBody>
            <a:bodyPr rtlCol="0" anchor="ctr">
              <a:noAutofit/>
            </a:bodyPr>
            <a:lstStyle/>
            <a:p>
              <a:endParaRPr lang="zh-CN" altLang="en-US"/>
            </a:p>
          </p:txBody>
        </p:sp>
        <p:cxnSp>
          <p:nvCxnSpPr>
            <p:cNvPr id="37" name="直接连接符 36">
              <a:extLst>
                <a:ext uri="{FF2B5EF4-FFF2-40B4-BE49-F238E27FC236}">
                  <a16:creationId xmlns:a16="http://schemas.microsoft.com/office/drawing/2014/main" id="{276BF182-4F3E-4E7B-83B6-313EA7E7416B}"/>
                </a:ext>
              </a:extLst>
            </p:cNvPr>
            <p:cNvCxnSpPr/>
            <p:nvPr/>
          </p:nvCxnSpPr>
          <p:spPr>
            <a:xfrm>
              <a:off x="1733094" y="4629150"/>
              <a:ext cx="43632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6474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F7940EF-DB16-4538-BC8E-4BF00B51D13D}"/>
              </a:ext>
            </a:extLst>
          </p:cNvPr>
          <p:cNvSpPr txBox="1"/>
          <p:nvPr/>
        </p:nvSpPr>
        <p:spPr>
          <a:xfrm>
            <a:off x="5349001" y="1826824"/>
            <a:ext cx="1494000" cy="1769715"/>
          </a:xfrm>
          <a:prstGeom prst="rect">
            <a:avLst/>
          </a:prstGeom>
          <a:noFill/>
        </p:spPr>
        <p:txBody>
          <a:bodyPr wrap="none" lIns="0" tIns="0" rIns="0" bIns="0" rtlCol="0" anchor="t">
            <a:noAutofit/>
          </a:bodyPr>
          <a:lstStyle/>
          <a:p>
            <a:pPr algn="ctr"/>
            <a:r>
              <a:rPr lang="en-US" altLang="zh-CN" sz="11500" dirty="0">
                <a:solidFill>
                  <a:schemeClr val="accent1"/>
                </a:solidFill>
                <a:latin typeface="+mj-ea"/>
                <a:ea typeface="+mj-ea"/>
              </a:rPr>
              <a:t>04</a:t>
            </a:r>
            <a:endParaRPr lang="zh-CN" altLang="en-US" sz="11500" dirty="0">
              <a:solidFill>
                <a:schemeClr val="accent1"/>
              </a:solidFill>
              <a:latin typeface="+mj-ea"/>
              <a:ea typeface="+mj-ea"/>
            </a:endParaRPr>
          </a:p>
        </p:txBody>
      </p:sp>
      <p:grpSp>
        <p:nvGrpSpPr>
          <p:cNvPr id="3" name="组合 2">
            <a:extLst>
              <a:ext uri="{FF2B5EF4-FFF2-40B4-BE49-F238E27FC236}">
                <a16:creationId xmlns:a16="http://schemas.microsoft.com/office/drawing/2014/main" id="{190C2F5B-33D3-4C10-BAE0-634F16D0A04B}"/>
              </a:ext>
            </a:extLst>
          </p:cNvPr>
          <p:cNvGrpSpPr/>
          <p:nvPr/>
        </p:nvGrpSpPr>
        <p:grpSpPr>
          <a:xfrm>
            <a:off x="4249343" y="4333629"/>
            <a:ext cx="3693319" cy="1661994"/>
            <a:chOff x="2008243" y="1971973"/>
            <a:chExt cx="3693319" cy="1661994"/>
          </a:xfrm>
        </p:grpSpPr>
        <p:sp>
          <p:nvSpPr>
            <p:cNvPr id="4" name="文本框 3">
              <a:extLst>
                <a:ext uri="{FF2B5EF4-FFF2-40B4-BE49-F238E27FC236}">
                  <a16:creationId xmlns:a16="http://schemas.microsoft.com/office/drawing/2014/main" id="{EC5D9463-B37B-4511-899E-F218ACB622D3}"/>
                </a:ext>
              </a:extLst>
            </p:cNvPr>
            <p:cNvSpPr txBox="1"/>
            <p:nvPr/>
          </p:nvSpPr>
          <p:spPr>
            <a:xfrm>
              <a:off x="2008243" y="1971973"/>
              <a:ext cx="3693319" cy="1107996"/>
            </a:xfrm>
            <a:prstGeom prst="rect">
              <a:avLst/>
            </a:prstGeom>
            <a:noFill/>
          </p:spPr>
          <p:txBody>
            <a:bodyPr wrap="none" lIns="0" tIns="0" rIns="0" bIns="0" rtlCol="0" anchor="t">
              <a:noAutofit/>
            </a:bodyPr>
            <a:lstStyle/>
            <a:p>
              <a:pPr algn="ctr"/>
              <a:r>
                <a:rPr kumimoji="1" lang="zh-CN" altLang="en-US" sz="7200" dirty="0">
                  <a:solidFill>
                    <a:schemeClr val="bg1"/>
                  </a:solidFill>
                  <a:latin typeface="+mj-ea"/>
                  <a:ea typeface="+mj-ea"/>
                </a:rPr>
                <a:t>工作计划</a:t>
              </a:r>
            </a:p>
          </p:txBody>
        </p:sp>
        <p:sp>
          <p:nvSpPr>
            <p:cNvPr id="5" name="文本框 4">
              <a:extLst>
                <a:ext uri="{FF2B5EF4-FFF2-40B4-BE49-F238E27FC236}">
                  <a16:creationId xmlns:a16="http://schemas.microsoft.com/office/drawing/2014/main" id="{8D00CA99-F82D-413F-BA57-63A6C20B471D}"/>
                </a:ext>
              </a:extLst>
            </p:cNvPr>
            <p:cNvSpPr txBox="1"/>
            <p:nvPr/>
          </p:nvSpPr>
          <p:spPr>
            <a:xfrm>
              <a:off x="2080630" y="3079969"/>
              <a:ext cx="3548538" cy="553998"/>
            </a:xfrm>
            <a:prstGeom prst="rect">
              <a:avLst/>
            </a:prstGeom>
            <a:noFill/>
          </p:spPr>
          <p:txBody>
            <a:bodyPr wrap="square" lIns="0" tIns="0" rIns="0" bIns="0" rtlCol="0" anchor="t">
              <a:noAutofit/>
            </a:bodyPr>
            <a:lstStyle/>
            <a:p>
              <a:pPr algn="dist"/>
              <a:r>
                <a:rPr kumimoji="0" lang="en-US" altLang="zh-CN" sz="1800" b="0" i="0" u="none" strike="noStrike" kern="1200" cap="none" spc="0" normalizeH="0" baseline="0" noProof="0" dirty="0">
                  <a:ln>
                    <a:noFill/>
                  </a:ln>
                  <a:solidFill>
                    <a:schemeClr val="bg1"/>
                  </a:solidFill>
                  <a:effectLst/>
                  <a:uLnTx/>
                  <a:uFillTx/>
                  <a:latin typeface="OPPOSans R"/>
                  <a:ea typeface="OPPOSans R"/>
                  <a:cs typeface="+mn-cs"/>
                </a:rPr>
                <a:t>Work plan</a:t>
              </a:r>
            </a:p>
            <a:p>
              <a:pPr algn="dist"/>
              <a:endParaRPr kumimoji="1" lang="en-US" altLang="zh-CN" dirty="0">
                <a:solidFill>
                  <a:schemeClr val="bg1"/>
                </a:solidFill>
              </a:endParaRPr>
            </a:p>
          </p:txBody>
        </p:sp>
      </p:grpSp>
    </p:spTree>
    <p:extLst>
      <p:ext uri="{BB962C8B-B14F-4D97-AF65-F5344CB8AC3E}">
        <p14:creationId xmlns:p14="http://schemas.microsoft.com/office/powerpoint/2010/main" val="30716051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工作计划</a:t>
            </a:r>
          </a:p>
        </p:txBody>
      </p:sp>
      <p:grpSp>
        <p:nvGrpSpPr>
          <p:cNvPr id="50" name="组合 49">
            <a:extLst>
              <a:ext uri="{FF2B5EF4-FFF2-40B4-BE49-F238E27FC236}">
                <a16:creationId xmlns:a16="http://schemas.microsoft.com/office/drawing/2014/main" id="{ABBB1C58-8C2C-4441-B500-F0707DCC403B}"/>
              </a:ext>
            </a:extLst>
          </p:cNvPr>
          <p:cNvGrpSpPr/>
          <p:nvPr/>
        </p:nvGrpSpPr>
        <p:grpSpPr>
          <a:xfrm>
            <a:off x="6626269" y="1848901"/>
            <a:ext cx="1068749" cy="1068980"/>
            <a:chOff x="6626269" y="1848901"/>
            <a:chExt cx="1068749" cy="1068980"/>
          </a:xfrm>
        </p:grpSpPr>
        <p:grpSp>
          <p:nvGrpSpPr>
            <p:cNvPr id="11" name="组合 10">
              <a:extLst>
                <a:ext uri="{FF2B5EF4-FFF2-40B4-BE49-F238E27FC236}">
                  <a16:creationId xmlns:a16="http://schemas.microsoft.com/office/drawing/2014/main" id="{A1648785-C5EA-470F-87F8-DF7E16EC740A}"/>
                </a:ext>
              </a:extLst>
            </p:cNvPr>
            <p:cNvGrpSpPr/>
            <p:nvPr/>
          </p:nvGrpSpPr>
          <p:grpSpPr>
            <a:xfrm>
              <a:off x="6626269" y="1848901"/>
              <a:ext cx="1068749" cy="1068980"/>
              <a:chOff x="2017184" y="1561151"/>
              <a:chExt cx="2219535" cy="2220015"/>
            </a:xfrm>
            <a:effectLst>
              <a:outerShdw blurRad="495300" dist="241300" dir="5400000" sx="95000" sy="95000" algn="t" rotWithShape="0">
                <a:schemeClr val="accent1">
                  <a:lumMod val="75000"/>
                  <a:alpha val="40000"/>
                </a:schemeClr>
              </a:outerShdw>
            </a:effectLst>
          </p:grpSpPr>
          <p:sp>
            <p:nvSpPr>
              <p:cNvPr id="12" name="椭圆 11">
                <a:extLst>
                  <a:ext uri="{FF2B5EF4-FFF2-40B4-BE49-F238E27FC236}">
                    <a16:creationId xmlns:a16="http://schemas.microsoft.com/office/drawing/2014/main" id="{DE615134-90B0-4759-B4D3-67CA5415DA6A}"/>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3D80C237-A1C0-4D4C-9072-CB54217B5BDA}"/>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noAutofit/>
              </a:bodyPr>
              <a:lstStyle/>
              <a:p>
                <a:endParaRPr lang="zh-CN" altLang="en-US"/>
              </a:p>
            </p:txBody>
          </p:sp>
          <p:sp>
            <p:nvSpPr>
              <p:cNvPr id="14" name="任意多边形: 形状 13">
                <a:extLst>
                  <a:ext uri="{FF2B5EF4-FFF2-40B4-BE49-F238E27FC236}">
                    <a16:creationId xmlns:a16="http://schemas.microsoft.com/office/drawing/2014/main" id="{489AC7A7-6A30-479C-A2AC-C89E5788F282}"/>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noAutofit/>
              </a:bodyPr>
              <a:lstStyle/>
              <a:p>
                <a:endParaRPr lang="zh-CN" altLang="en-US"/>
              </a:p>
            </p:txBody>
          </p:sp>
          <p:sp>
            <p:nvSpPr>
              <p:cNvPr id="15" name="任意多边形: 形状 14">
                <a:extLst>
                  <a:ext uri="{FF2B5EF4-FFF2-40B4-BE49-F238E27FC236}">
                    <a16:creationId xmlns:a16="http://schemas.microsoft.com/office/drawing/2014/main" id="{824B3F76-342A-4056-A344-8968463D8494}"/>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noAutofit/>
              </a:bodyPr>
              <a:lstStyle/>
              <a:p>
                <a:endParaRPr lang="zh-CN" altLang="en-US"/>
              </a:p>
            </p:txBody>
          </p:sp>
        </p:grpSp>
        <p:sp>
          <p:nvSpPr>
            <p:cNvPr id="36" name="任意多边形: 形状 35">
              <a:extLst>
                <a:ext uri="{FF2B5EF4-FFF2-40B4-BE49-F238E27FC236}">
                  <a16:creationId xmlns:a16="http://schemas.microsoft.com/office/drawing/2014/main" id="{47C7E1F6-1C80-408D-80FA-A4610B8BAB3E}"/>
                </a:ext>
              </a:extLst>
            </p:cNvPr>
            <p:cNvSpPr/>
            <p:nvPr/>
          </p:nvSpPr>
          <p:spPr>
            <a:xfrm>
              <a:off x="6907744" y="2113145"/>
              <a:ext cx="505797" cy="473482"/>
            </a:xfrm>
            <a:custGeom>
              <a:avLst/>
              <a:gdLst>
                <a:gd name="connsiteX0" fmla="*/ 369621 w 606368"/>
                <a:gd name="connsiteY0" fmla="*/ 483514 h 567628"/>
                <a:gd name="connsiteX1" fmla="*/ 426567 w 606368"/>
                <a:gd name="connsiteY1" fmla="*/ 483514 h 567628"/>
                <a:gd name="connsiteX2" fmla="*/ 426567 w 606368"/>
                <a:gd name="connsiteY2" fmla="*/ 501296 h 567628"/>
                <a:gd name="connsiteX3" fmla="*/ 369621 w 606368"/>
                <a:gd name="connsiteY3" fmla="*/ 501296 h 567628"/>
                <a:gd name="connsiteX4" fmla="*/ 274781 w 606368"/>
                <a:gd name="connsiteY4" fmla="*/ 483514 h 567628"/>
                <a:gd name="connsiteX5" fmla="*/ 331727 w 606368"/>
                <a:gd name="connsiteY5" fmla="*/ 483514 h 567628"/>
                <a:gd name="connsiteX6" fmla="*/ 331727 w 606368"/>
                <a:gd name="connsiteY6" fmla="*/ 501296 h 567628"/>
                <a:gd name="connsiteX7" fmla="*/ 274781 w 606368"/>
                <a:gd name="connsiteY7" fmla="*/ 501296 h 567628"/>
                <a:gd name="connsiteX8" fmla="*/ 179800 w 606368"/>
                <a:gd name="connsiteY8" fmla="*/ 483514 h 567628"/>
                <a:gd name="connsiteX9" fmla="*/ 236746 w 606368"/>
                <a:gd name="connsiteY9" fmla="*/ 483514 h 567628"/>
                <a:gd name="connsiteX10" fmla="*/ 236746 w 606368"/>
                <a:gd name="connsiteY10" fmla="*/ 501296 h 567628"/>
                <a:gd name="connsiteX11" fmla="*/ 179800 w 606368"/>
                <a:gd name="connsiteY11" fmla="*/ 501296 h 567628"/>
                <a:gd name="connsiteX12" fmla="*/ 84820 w 606368"/>
                <a:gd name="connsiteY12" fmla="*/ 483514 h 567628"/>
                <a:gd name="connsiteX13" fmla="*/ 141766 w 606368"/>
                <a:gd name="connsiteY13" fmla="*/ 483514 h 567628"/>
                <a:gd name="connsiteX14" fmla="*/ 141766 w 606368"/>
                <a:gd name="connsiteY14" fmla="*/ 501296 h 567628"/>
                <a:gd name="connsiteX15" fmla="*/ 84820 w 606368"/>
                <a:gd name="connsiteY15" fmla="*/ 501296 h 567628"/>
                <a:gd name="connsiteX16" fmla="*/ 463966 w 606368"/>
                <a:gd name="connsiteY16" fmla="*/ 444362 h 567628"/>
                <a:gd name="connsiteX17" fmla="*/ 463966 w 606368"/>
                <a:gd name="connsiteY17" fmla="*/ 546743 h 567628"/>
                <a:gd name="connsiteX18" fmla="*/ 566495 w 606368"/>
                <a:gd name="connsiteY18" fmla="*/ 444362 h 567628"/>
                <a:gd name="connsiteX19" fmla="*/ 369621 w 606368"/>
                <a:gd name="connsiteY19" fmla="*/ 426638 h 567628"/>
                <a:gd name="connsiteX20" fmla="*/ 426567 w 606368"/>
                <a:gd name="connsiteY20" fmla="*/ 426638 h 567628"/>
                <a:gd name="connsiteX21" fmla="*/ 426567 w 606368"/>
                <a:gd name="connsiteY21" fmla="*/ 444350 h 567628"/>
                <a:gd name="connsiteX22" fmla="*/ 369621 w 606368"/>
                <a:gd name="connsiteY22" fmla="*/ 444350 h 567628"/>
                <a:gd name="connsiteX23" fmla="*/ 274781 w 606368"/>
                <a:gd name="connsiteY23" fmla="*/ 426638 h 567628"/>
                <a:gd name="connsiteX24" fmla="*/ 331727 w 606368"/>
                <a:gd name="connsiteY24" fmla="*/ 426638 h 567628"/>
                <a:gd name="connsiteX25" fmla="*/ 331727 w 606368"/>
                <a:gd name="connsiteY25" fmla="*/ 444350 h 567628"/>
                <a:gd name="connsiteX26" fmla="*/ 274781 w 606368"/>
                <a:gd name="connsiteY26" fmla="*/ 444350 h 567628"/>
                <a:gd name="connsiteX27" fmla="*/ 179800 w 606368"/>
                <a:gd name="connsiteY27" fmla="*/ 426638 h 567628"/>
                <a:gd name="connsiteX28" fmla="*/ 236746 w 606368"/>
                <a:gd name="connsiteY28" fmla="*/ 426638 h 567628"/>
                <a:gd name="connsiteX29" fmla="*/ 236746 w 606368"/>
                <a:gd name="connsiteY29" fmla="*/ 444350 h 567628"/>
                <a:gd name="connsiteX30" fmla="*/ 179800 w 606368"/>
                <a:gd name="connsiteY30" fmla="*/ 444350 h 567628"/>
                <a:gd name="connsiteX31" fmla="*/ 84820 w 606368"/>
                <a:gd name="connsiteY31" fmla="*/ 426638 h 567628"/>
                <a:gd name="connsiteX32" fmla="*/ 141766 w 606368"/>
                <a:gd name="connsiteY32" fmla="*/ 426638 h 567628"/>
                <a:gd name="connsiteX33" fmla="*/ 141766 w 606368"/>
                <a:gd name="connsiteY33" fmla="*/ 444350 h 567628"/>
                <a:gd name="connsiteX34" fmla="*/ 84820 w 606368"/>
                <a:gd name="connsiteY34" fmla="*/ 444350 h 567628"/>
                <a:gd name="connsiteX35" fmla="*/ 464602 w 606368"/>
                <a:gd name="connsiteY35" fmla="*/ 369763 h 567628"/>
                <a:gd name="connsiteX36" fmla="*/ 521548 w 606368"/>
                <a:gd name="connsiteY36" fmla="*/ 369763 h 567628"/>
                <a:gd name="connsiteX37" fmla="*/ 521548 w 606368"/>
                <a:gd name="connsiteY37" fmla="*/ 387475 h 567628"/>
                <a:gd name="connsiteX38" fmla="*/ 464602 w 606368"/>
                <a:gd name="connsiteY38" fmla="*/ 387475 h 567628"/>
                <a:gd name="connsiteX39" fmla="*/ 369621 w 606368"/>
                <a:gd name="connsiteY39" fmla="*/ 369763 h 567628"/>
                <a:gd name="connsiteX40" fmla="*/ 426567 w 606368"/>
                <a:gd name="connsiteY40" fmla="*/ 369763 h 567628"/>
                <a:gd name="connsiteX41" fmla="*/ 426567 w 606368"/>
                <a:gd name="connsiteY41" fmla="*/ 387475 h 567628"/>
                <a:gd name="connsiteX42" fmla="*/ 369621 w 606368"/>
                <a:gd name="connsiteY42" fmla="*/ 387475 h 567628"/>
                <a:gd name="connsiteX43" fmla="*/ 274781 w 606368"/>
                <a:gd name="connsiteY43" fmla="*/ 369763 h 567628"/>
                <a:gd name="connsiteX44" fmla="*/ 331727 w 606368"/>
                <a:gd name="connsiteY44" fmla="*/ 369763 h 567628"/>
                <a:gd name="connsiteX45" fmla="*/ 331727 w 606368"/>
                <a:gd name="connsiteY45" fmla="*/ 387475 h 567628"/>
                <a:gd name="connsiteX46" fmla="*/ 274781 w 606368"/>
                <a:gd name="connsiteY46" fmla="*/ 387475 h 567628"/>
                <a:gd name="connsiteX47" fmla="*/ 179800 w 606368"/>
                <a:gd name="connsiteY47" fmla="*/ 369763 h 567628"/>
                <a:gd name="connsiteX48" fmla="*/ 236746 w 606368"/>
                <a:gd name="connsiteY48" fmla="*/ 369763 h 567628"/>
                <a:gd name="connsiteX49" fmla="*/ 236746 w 606368"/>
                <a:gd name="connsiteY49" fmla="*/ 387475 h 567628"/>
                <a:gd name="connsiteX50" fmla="*/ 179800 w 606368"/>
                <a:gd name="connsiteY50" fmla="*/ 387475 h 567628"/>
                <a:gd name="connsiteX51" fmla="*/ 84820 w 606368"/>
                <a:gd name="connsiteY51" fmla="*/ 369763 h 567628"/>
                <a:gd name="connsiteX52" fmla="*/ 141766 w 606368"/>
                <a:gd name="connsiteY52" fmla="*/ 369763 h 567628"/>
                <a:gd name="connsiteX53" fmla="*/ 141766 w 606368"/>
                <a:gd name="connsiteY53" fmla="*/ 387475 h 567628"/>
                <a:gd name="connsiteX54" fmla="*/ 84820 w 606368"/>
                <a:gd name="connsiteY54" fmla="*/ 387475 h 567628"/>
                <a:gd name="connsiteX55" fmla="*/ 464602 w 606368"/>
                <a:gd name="connsiteY55" fmla="*/ 312816 h 567628"/>
                <a:gd name="connsiteX56" fmla="*/ 521548 w 606368"/>
                <a:gd name="connsiteY56" fmla="*/ 312816 h 567628"/>
                <a:gd name="connsiteX57" fmla="*/ 521548 w 606368"/>
                <a:gd name="connsiteY57" fmla="*/ 330598 h 567628"/>
                <a:gd name="connsiteX58" fmla="*/ 464602 w 606368"/>
                <a:gd name="connsiteY58" fmla="*/ 330598 h 567628"/>
                <a:gd name="connsiteX59" fmla="*/ 369621 w 606368"/>
                <a:gd name="connsiteY59" fmla="*/ 312816 h 567628"/>
                <a:gd name="connsiteX60" fmla="*/ 426567 w 606368"/>
                <a:gd name="connsiteY60" fmla="*/ 312816 h 567628"/>
                <a:gd name="connsiteX61" fmla="*/ 426567 w 606368"/>
                <a:gd name="connsiteY61" fmla="*/ 330598 h 567628"/>
                <a:gd name="connsiteX62" fmla="*/ 369621 w 606368"/>
                <a:gd name="connsiteY62" fmla="*/ 330598 h 567628"/>
                <a:gd name="connsiteX63" fmla="*/ 274781 w 606368"/>
                <a:gd name="connsiteY63" fmla="*/ 312816 h 567628"/>
                <a:gd name="connsiteX64" fmla="*/ 331727 w 606368"/>
                <a:gd name="connsiteY64" fmla="*/ 312816 h 567628"/>
                <a:gd name="connsiteX65" fmla="*/ 331727 w 606368"/>
                <a:gd name="connsiteY65" fmla="*/ 330598 h 567628"/>
                <a:gd name="connsiteX66" fmla="*/ 274781 w 606368"/>
                <a:gd name="connsiteY66" fmla="*/ 330598 h 567628"/>
                <a:gd name="connsiteX67" fmla="*/ 179800 w 606368"/>
                <a:gd name="connsiteY67" fmla="*/ 312816 h 567628"/>
                <a:gd name="connsiteX68" fmla="*/ 236746 w 606368"/>
                <a:gd name="connsiteY68" fmla="*/ 312816 h 567628"/>
                <a:gd name="connsiteX69" fmla="*/ 236746 w 606368"/>
                <a:gd name="connsiteY69" fmla="*/ 330598 h 567628"/>
                <a:gd name="connsiteX70" fmla="*/ 179800 w 606368"/>
                <a:gd name="connsiteY70" fmla="*/ 330598 h 567628"/>
                <a:gd name="connsiteX71" fmla="*/ 84820 w 606368"/>
                <a:gd name="connsiteY71" fmla="*/ 312816 h 567628"/>
                <a:gd name="connsiteX72" fmla="*/ 141766 w 606368"/>
                <a:gd name="connsiteY72" fmla="*/ 312816 h 567628"/>
                <a:gd name="connsiteX73" fmla="*/ 141766 w 606368"/>
                <a:gd name="connsiteY73" fmla="*/ 330598 h 567628"/>
                <a:gd name="connsiteX74" fmla="*/ 84820 w 606368"/>
                <a:gd name="connsiteY74" fmla="*/ 330598 h 567628"/>
                <a:gd name="connsiteX75" fmla="*/ 464602 w 606368"/>
                <a:gd name="connsiteY75" fmla="*/ 255941 h 567628"/>
                <a:gd name="connsiteX76" fmla="*/ 521548 w 606368"/>
                <a:gd name="connsiteY76" fmla="*/ 255941 h 567628"/>
                <a:gd name="connsiteX77" fmla="*/ 521548 w 606368"/>
                <a:gd name="connsiteY77" fmla="*/ 273723 h 567628"/>
                <a:gd name="connsiteX78" fmla="*/ 464602 w 606368"/>
                <a:gd name="connsiteY78" fmla="*/ 273723 h 567628"/>
                <a:gd name="connsiteX79" fmla="*/ 369621 w 606368"/>
                <a:gd name="connsiteY79" fmla="*/ 255941 h 567628"/>
                <a:gd name="connsiteX80" fmla="*/ 426567 w 606368"/>
                <a:gd name="connsiteY80" fmla="*/ 255941 h 567628"/>
                <a:gd name="connsiteX81" fmla="*/ 426567 w 606368"/>
                <a:gd name="connsiteY81" fmla="*/ 273723 h 567628"/>
                <a:gd name="connsiteX82" fmla="*/ 369621 w 606368"/>
                <a:gd name="connsiteY82" fmla="*/ 273723 h 567628"/>
                <a:gd name="connsiteX83" fmla="*/ 274781 w 606368"/>
                <a:gd name="connsiteY83" fmla="*/ 255941 h 567628"/>
                <a:gd name="connsiteX84" fmla="*/ 331727 w 606368"/>
                <a:gd name="connsiteY84" fmla="*/ 255941 h 567628"/>
                <a:gd name="connsiteX85" fmla="*/ 331727 w 606368"/>
                <a:gd name="connsiteY85" fmla="*/ 273723 h 567628"/>
                <a:gd name="connsiteX86" fmla="*/ 274781 w 606368"/>
                <a:gd name="connsiteY86" fmla="*/ 273723 h 567628"/>
                <a:gd name="connsiteX87" fmla="*/ 179800 w 606368"/>
                <a:gd name="connsiteY87" fmla="*/ 255941 h 567628"/>
                <a:gd name="connsiteX88" fmla="*/ 236746 w 606368"/>
                <a:gd name="connsiteY88" fmla="*/ 255941 h 567628"/>
                <a:gd name="connsiteX89" fmla="*/ 236746 w 606368"/>
                <a:gd name="connsiteY89" fmla="*/ 273723 h 567628"/>
                <a:gd name="connsiteX90" fmla="*/ 179800 w 606368"/>
                <a:gd name="connsiteY90" fmla="*/ 273723 h 567628"/>
                <a:gd name="connsiteX91" fmla="*/ 84820 w 606368"/>
                <a:gd name="connsiteY91" fmla="*/ 255941 h 567628"/>
                <a:gd name="connsiteX92" fmla="*/ 141766 w 606368"/>
                <a:gd name="connsiteY92" fmla="*/ 255941 h 567628"/>
                <a:gd name="connsiteX93" fmla="*/ 141766 w 606368"/>
                <a:gd name="connsiteY93" fmla="*/ 273723 h 567628"/>
                <a:gd name="connsiteX94" fmla="*/ 84820 w 606368"/>
                <a:gd name="connsiteY94" fmla="*/ 273723 h 567628"/>
                <a:gd name="connsiteX95" fmla="*/ 464602 w 606368"/>
                <a:gd name="connsiteY95" fmla="*/ 199065 h 567628"/>
                <a:gd name="connsiteX96" fmla="*/ 521548 w 606368"/>
                <a:gd name="connsiteY96" fmla="*/ 199065 h 567628"/>
                <a:gd name="connsiteX97" fmla="*/ 521548 w 606368"/>
                <a:gd name="connsiteY97" fmla="*/ 216847 h 567628"/>
                <a:gd name="connsiteX98" fmla="*/ 464602 w 606368"/>
                <a:gd name="connsiteY98" fmla="*/ 216847 h 567628"/>
                <a:gd name="connsiteX99" fmla="*/ 369621 w 606368"/>
                <a:gd name="connsiteY99" fmla="*/ 199065 h 567628"/>
                <a:gd name="connsiteX100" fmla="*/ 426567 w 606368"/>
                <a:gd name="connsiteY100" fmla="*/ 199065 h 567628"/>
                <a:gd name="connsiteX101" fmla="*/ 426567 w 606368"/>
                <a:gd name="connsiteY101" fmla="*/ 216847 h 567628"/>
                <a:gd name="connsiteX102" fmla="*/ 369621 w 606368"/>
                <a:gd name="connsiteY102" fmla="*/ 216847 h 567628"/>
                <a:gd name="connsiteX103" fmla="*/ 274781 w 606368"/>
                <a:gd name="connsiteY103" fmla="*/ 199065 h 567628"/>
                <a:gd name="connsiteX104" fmla="*/ 331727 w 606368"/>
                <a:gd name="connsiteY104" fmla="*/ 199065 h 567628"/>
                <a:gd name="connsiteX105" fmla="*/ 331727 w 606368"/>
                <a:gd name="connsiteY105" fmla="*/ 216847 h 567628"/>
                <a:gd name="connsiteX106" fmla="*/ 274781 w 606368"/>
                <a:gd name="connsiteY106" fmla="*/ 216847 h 567628"/>
                <a:gd name="connsiteX107" fmla="*/ 179800 w 606368"/>
                <a:gd name="connsiteY107" fmla="*/ 199065 h 567628"/>
                <a:gd name="connsiteX108" fmla="*/ 236746 w 606368"/>
                <a:gd name="connsiteY108" fmla="*/ 199065 h 567628"/>
                <a:gd name="connsiteX109" fmla="*/ 236746 w 606368"/>
                <a:gd name="connsiteY109" fmla="*/ 216847 h 567628"/>
                <a:gd name="connsiteX110" fmla="*/ 179800 w 606368"/>
                <a:gd name="connsiteY110" fmla="*/ 216847 h 567628"/>
                <a:gd name="connsiteX111" fmla="*/ 84820 w 606368"/>
                <a:gd name="connsiteY111" fmla="*/ 199065 h 567628"/>
                <a:gd name="connsiteX112" fmla="*/ 141766 w 606368"/>
                <a:gd name="connsiteY112" fmla="*/ 199065 h 567628"/>
                <a:gd name="connsiteX113" fmla="*/ 141766 w 606368"/>
                <a:gd name="connsiteY113" fmla="*/ 216847 h 567628"/>
                <a:gd name="connsiteX114" fmla="*/ 84820 w 606368"/>
                <a:gd name="connsiteY114" fmla="*/ 216847 h 567628"/>
                <a:gd name="connsiteX115" fmla="*/ 36757 w 606368"/>
                <a:gd name="connsiteY115" fmla="*/ 150550 h 567628"/>
                <a:gd name="connsiteX116" fmla="*/ 36757 w 606368"/>
                <a:gd name="connsiteY116" fmla="*/ 549854 h 567628"/>
                <a:gd name="connsiteX117" fmla="*/ 446165 w 606368"/>
                <a:gd name="connsiteY117" fmla="*/ 549854 h 567628"/>
                <a:gd name="connsiteX118" fmla="*/ 446165 w 606368"/>
                <a:gd name="connsiteY118" fmla="*/ 426587 h 567628"/>
                <a:gd name="connsiteX119" fmla="*/ 569611 w 606368"/>
                <a:gd name="connsiteY119" fmla="*/ 426587 h 567628"/>
                <a:gd name="connsiteX120" fmla="*/ 569611 w 606368"/>
                <a:gd name="connsiteY120" fmla="*/ 150550 h 567628"/>
                <a:gd name="connsiteX121" fmla="*/ 17800 w 606368"/>
                <a:gd name="connsiteY121" fmla="*/ 55723 h 567628"/>
                <a:gd name="connsiteX122" fmla="*/ 17800 w 606368"/>
                <a:gd name="connsiteY122" fmla="*/ 132775 h 567628"/>
                <a:gd name="connsiteX123" fmla="*/ 18957 w 606368"/>
                <a:gd name="connsiteY123" fmla="*/ 132775 h 567628"/>
                <a:gd name="connsiteX124" fmla="*/ 587411 w 606368"/>
                <a:gd name="connsiteY124" fmla="*/ 132775 h 567628"/>
                <a:gd name="connsiteX125" fmla="*/ 588568 w 606368"/>
                <a:gd name="connsiteY125" fmla="*/ 132775 h 567628"/>
                <a:gd name="connsiteX126" fmla="*/ 588568 w 606368"/>
                <a:gd name="connsiteY126" fmla="*/ 55723 h 567628"/>
                <a:gd name="connsiteX127" fmla="*/ 539973 w 606368"/>
                <a:gd name="connsiteY127" fmla="*/ 55723 h 567628"/>
                <a:gd name="connsiteX128" fmla="*/ 539973 w 606368"/>
                <a:gd name="connsiteY128" fmla="*/ 93671 h 567628"/>
                <a:gd name="connsiteX129" fmla="*/ 484169 w 606368"/>
                <a:gd name="connsiteY129" fmla="*/ 93671 h 567628"/>
                <a:gd name="connsiteX130" fmla="*/ 484169 w 606368"/>
                <a:gd name="connsiteY130" fmla="*/ 55723 h 567628"/>
                <a:gd name="connsiteX131" fmla="*/ 435485 w 606368"/>
                <a:gd name="connsiteY131" fmla="*/ 55723 h 567628"/>
                <a:gd name="connsiteX132" fmla="*/ 435485 w 606368"/>
                <a:gd name="connsiteY132" fmla="*/ 93671 h 567628"/>
                <a:gd name="connsiteX133" fmla="*/ 379770 w 606368"/>
                <a:gd name="connsiteY133" fmla="*/ 93671 h 567628"/>
                <a:gd name="connsiteX134" fmla="*/ 379770 w 606368"/>
                <a:gd name="connsiteY134" fmla="*/ 55723 h 567628"/>
                <a:gd name="connsiteX135" fmla="*/ 331086 w 606368"/>
                <a:gd name="connsiteY135" fmla="*/ 55723 h 567628"/>
                <a:gd name="connsiteX136" fmla="*/ 331086 w 606368"/>
                <a:gd name="connsiteY136" fmla="*/ 93671 h 567628"/>
                <a:gd name="connsiteX137" fmla="*/ 275282 w 606368"/>
                <a:gd name="connsiteY137" fmla="*/ 93671 h 567628"/>
                <a:gd name="connsiteX138" fmla="*/ 275282 w 606368"/>
                <a:gd name="connsiteY138" fmla="*/ 55723 h 567628"/>
                <a:gd name="connsiteX139" fmla="*/ 226687 w 606368"/>
                <a:gd name="connsiteY139" fmla="*/ 55723 h 567628"/>
                <a:gd name="connsiteX140" fmla="*/ 226687 w 606368"/>
                <a:gd name="connsiteY140" fmla="*/ 93671 h 567628"/>
                <a:gd name="connsiteX141" fmla="*/ 170883 w 606368"/>
                <a:gd name="connsiteY141" fmla="*/ 93671 h 567628"/>
                <a:gd name="connsiteX142" fmla="*/ 170883 w 606368"/>
                <a:gd name="connsiteY142" fmla="*/ 55723 h 567628"/>
                <a:gd name="connsiteX143" fmla="*/ 122199 w 606368"/>
                <a:gd name="connsiteY143" fmla="*/ 55723 h 567628"/>
                <a:gd name="connsiteX144" fmla="*/ 122199 w 606368"/>
                <a:gd name="connsiteY144" fmla="*/ 93671 h 567628"/>
                <a:gd name="connsiteX145" fmla="*/ 66484 w 606368"/>
                <a:gd name="connsiteY145" fmla="*/ 93671 h 567628"/>
                <a:gd name="connsiteX146" fmla="*/ 66484 w 606368"/>
                <a:gd name="connsiteY146" fmla="*/ 55723 h 567628"/>
                <a:gd name="connsiteX147" fmla="*/ 501969 w 606368"/>
                <a:gd name="connsiteY147" fmla="*/ 17774 h 567628"/>
                <a:gd name="connsiteX148" fmla="*/ 501969 w 606368"/>
                <a:gd name="connsiteY148" fmla="*/ 75897 h 567628"/>
                <a:gd name="connsiteX149" fmla="*/ 522173 w 606368"/>
                <a:gd name="connsiteY149" fmla="*/ 75897 h 567628"/>
                <a:gd name="connsiteX150" fmla="*/ 522173 w 606368"/>
                <a:gd name="connsiteY150" fmla="*/ 17774 h 567628"/>
                <a:gd name="connsiteX151" fmla="*/ 397570 w 606368"/>
                <a:gd name="connsiteY151" fmla="*/ 17774 h 567628"/>
                <a:gd name="connsiteX152" fmla="*/ 397570 w 606368"/>
                <a:gd name="connsiteY152" fmla="*/ 75897 h 567628"/>
                <a:gd name="connsiteX153" fmla="*/ 417685 w 606368"/>
                <a:gd name="connsiteY153" fmla="*/ 75897 h 567628"/>
                <a:gd name="connsiteX154" fmla="*/ 417685 w 606368"/>
                <a:gd name="connsiteY154" fmla="*/ 17774 h 567628"/>
                <a:gd name="connsiteX155" fmla="*/ 293082 w 606368"/>
                <a:gd name="connsiteY155" fmla="*/ 17774 h 567628"/>
                <a:gd name="connsiteX156" fmla="*/ 293082 w 606368"/>
                <a:gd name="connsiteY156" fmla="*/ 75897 h 567628"/>
                <a:gd name="connsiteX157" fmla="*/ 313285 w 606368"/>
                <a:gd name="connsiteY157" fmla="*/ 75897 h 567628"/>
                <a:gd name="connsiteX158" fmla="*/ 313285 w 606368"/>
                <a:gd name="connsiteY158" fmla="*/ 17774 h 567628"/>
                <a:gd name="connsiteX159" fmla="*/ 188683 w 606368"/>
                <a:gd name="connsiteY159" fmla="*/ 17774 h 567628"/>
                <a:gd name="connsiteX160" fmla="*/ 188683 w 606368"/>
                <a:gd name="connsiteY160" fmla="*/ 75897 h 567628"/>
                <a:gd name="connsiteX161" fmla="*/ 208887 w 606368"/>
                <a:gd name="connsiteY161" fmla="*/ 75897 h 567628"/>
                <a:gd name="connsiteX162" fmla="*/ 208887 w 606368"/>
                <a:gd name="connsiteY162" fmla="*/ 17774 h 567628"/>
                <a:gd name="connsiteX163" fmla="*/ 84284 w 606368"/>
                <a:gd name="connsiteY163" fmla="*/ 17774 h 567628"/>
                <a:gd name="connsiteX164" fmla="*/ 84284 w 606368"/>
                <a:gd name="connsiteY164" fmla="*/ 75897 h 567628"/>
                <a:gd name="connsiteX165" fmla="*/ 104399 w 606368"/>
                <a:gd name="connsiteY165" fmla="*/ 75897 h 567628"/>
                <a:gd name="connsiteX166" fmla="*/ 104399 w 606368"/>
                <a:gd name="connsiteY166" fmla="*/ 17774 h 567628"/>
                <a:gd name="connsiteX167" fmla="*/ 66484 w 606368"/>
                <a:gd name="connsiteY167" fmla="*/ 0 h 567628"/>
                <a:gd name="connsiteX168" fmla="*/ 122199 w 606368"/>
                <a:gd name="connsiteY168" fmla="*/ 0 h 567628"/>
                <a:gd name="connsiteX169" fmla="*/ 122199 w 606368"/>
                <a:gd name="connsiteY169" fmla="*/ 37948 h 567628"/>
                <a:gd name="connsiteX170" fmla="*/ 170883 w 606368"/>
                <a:gd name="connsiteY170" fmla="*/ 37948 h 567628"/>
                <a:gd name="connsiteX171" fmla="*/ 170883 w 606368"/>
                <a:gd name="connsiteY171" fmla="*/ 0 h 567628"/>
                <a:gd name="connsiteX172" fmla="*/ 226687 w 606368"/>
                <a:gd name="connsiteY172" fmla="*/ 0 h 567628"/>
                <a:gd name="connsiteX173" fmla="*/ 226687 w 606368"/>
                <a:gd name="connsiteY173" fmla="*/ 37948 h 567628"/>
                <a:gd name="connsiteX174" fmla="*/ 275282 w 606368"/>
                <a:gd name="connsiteY174" fmla="*/ 37948 h 567628"/>
                <a:gd name="connsiteX175" fmla="*/ 275282 w 606368"/>
                <a:gd name="connsiteY175" fmla="*/ 0 h 567628"/>
                <a:gd name="connsiteX176" fmla="*/ 331086 w 606368"/>
                <a:gd name="connsiteY176" fmla="*/ 0 h 567628"/>
                <a:gd name="connsiteX177" fmla="*/ 331086 w 606368"/>
                <a:gd name="connsiteY177" fmla="*/ 37948 h 567628"/>
                <a:gd name="connsiteX178" fmla="*/ 379770 w 606368"/>
                <a:gd name="connsiteY178" fmla="*/ 37948 h 567628"/>
                <a:gd name="connsiteX179" fmla="*/ 379770 w 606368"/>
                <a:gd name="connsiteY179" fmla="*/ 0 h 567628"/>
                <a:gd name="connsiteX180" fmla="*/ 435485 w 606368"/>
                <a:gd name="connsiteY180" fmla="*/ 0 h 567628"/>
                <a:gd name="connsiteX181" fmla="*/ 435485 w 606368"/>
                <a:gd name="connsiteY181" fmla="*/ 37948 h 567628"/>
                <a:gd name="connsiteX182" fmla="*/ 484169 w 606368"/>
                <a:gd name="connsiteY182" fmla="*/ 37948 h 567628"/>
                <a:gd name="connsiteX183" fmla="*/ 484169 w 606368"/>
                <a:gd name="connsiteY183" fmla="*/ 0 h 567628"/>
                <a:gd name="connsiteX184" fmla="*/ 539973 w 606368"/>
                <a:gd name="connsiteY184" fmla="*/ 0 h 567628"/>
                <a:gd name="connsiteX185" fmla="*/ 539973 w 606368"/>
                <a:gd name="connsiteY185" fmla="*/ 37948 h 567628"/>
                <a:gd name="connsiteX186" fmla="*/ 606368 w 606368"/>
                <a:gd name="connsiteY186" fmla="*/ 37948 h 567628"/>
                <a:gd name="connsiteX187" fmla="*/ 606368 w 606368"/>
                <a:gd name="connsiteY187" fmla="*/ 150550 h 567628"/>
                <a:gd name="connsiteX188" fmla="*/ 587411 w 606368"/>
                <a:gd name="connsiteY188" fmla="*/ 150550 h 567628"/>
                <a:gd name="connsiteX189" fmla="*/ 587411 w 606368"/>
                <a:gd name="connsiteY189" fmla="*/ 435475 h 567628"/>
                <a:gd name="connsiteX190" fmla="*/ 587411 w 606368"/>
                <a:gd name="connsiteY190" fmla="*/ 444362 h 567628"/>
                <a:gd name="connsiteX191" fmla="*/ 587411 w 606368"/>
                <a:gd name="connsiteY191" fmla="*/ 448628 h 567628"/>
                <a:gd name="connsiteX192" fmla="*/ 468238 w 606368"/>
                <a:gd name="connsiteY192" fmla="*/ 567628 h 567628"/>
                <a:gd name="connsiteX193" fmla="*/ 463966 w 606368"/>
                <a:gd name="connsiteY193" fmla="*/ 567628 h 567628"/>
                <a:gd name="connsiteX194" fmla="*/ 455065 w 606368"/>
                <a:gd name="connsiteY194" fmla="*/ 567628 h 567628"/>
                <a:gd name="connsiteX195" fmla="*/ 18957 w 606368"/>
                <a:gd name="connsiteY195" fmla="*/ 567628 h 567628"/>
                <a:gd name="connsiteX196" fmla="*/ 18957 w 606368"/>
                <a:gd name="connsiteY196" fmla="*/ 150550 h 567628"/>
                <a:gd name="connsiteX197" fmla="*/ 0 w 606368"/>
                <a:gd name="connsiteY197" fmla="*/ 150550 h 567628"/>
                <a:gd name="connsiteX198" fmla="*/ 0 w 606368"/>
                <a:gd name="connsiteY198" fmla="*/ 37948 h 567628"/>
                <a:gd name="connsiteX199" fmla="*/ 66484 w 606368"/>
                <a:gd name="connsiteY199" fmla="*/ 37948 h 567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06368" h="567628">
                  <a:moveTo>
                    <a:pt x="369621" y="483514"/>
                  </a:moveTo>
                  <a:lnTo>
                    <a:pt x="426567" y="483514"/>
                  </a:lnTo>
                  <a:lnTo>
                    <a:pt x="426567" y="501296"/>
                  </a:lnTo>
                  <a:lnTo>
                    <a:pt x="369621" y="501296"/>
                  </a:lnTo>
                  <a:close/>
                  <a:moveTo>
                    <a:pt x="274781" y="483514"/>
                  </a:moveTo>
                  <a:lnTo>
                    <a:pt x="331727" y="483514"/>
                  </a:lnTo>
                  <a:lnTo>
                    <a:pt x="331727" y="501296"/>
                  </a:lnTo>
                  <a:lnTo>
                    <a:pt x="274781" y="501296"/>
                  </a:lnTo>
                  <a:close/>
                  <a:moveTo>
                    <a:pt x="179800" y="483514"/>
                  </a:moveTo>
                  <a:lnTo>
                    <a:pt x="236746" y="483514"/>
                  </a:lnTo>
                  <a:lnTo>
                    <a:pt x="236746" y="501296"/>
                  </a:lnTo>
                  <a:lnTo>
                    <a:pt x="179800" y="501296"/>
                  </a:lnTo>
                  <a:close/>
                  <a:moveTo>
                    <a:pt x="84820" y="483514"/>
                  </a:moveTo>
                  <a:lnTo>
                    <a:pt x="141766" y="483514"/>
                  </a:lnTo>
                  <a:lnTo>
                    <a:pt x="141766" y="501296"/>
                  </a:lnTo>
                  <a:lnTo>
                    <a:pt x="84820" y="501296"/>
                  </a:lnTo>
                  <a:close/>
                  <a:moveTo>
                    <a:pt x="463966" y="444362"/>
                  </a:moveTo>
                  <a:lnTo>
                    <a:pt x="463966" y="546743"/>
                  </a:lnTo>
                  <a:lnTo>
                    <a:pt x="566495" y="444362"/>
                  </a:lnTo>
                  <a:close/>
                  <a:moveTo>
                    <a:pt x="369621" y="426638"/>
                  </a:moveTo>
                  <a:lnTo>
                    <a:pt x="426567" y="426638"/>
                  </a:lnTo>
                  <a:lnTo>
                    <a:pt x="426567" y="444350"/>
                  </a:lnTo>
                  <a:lnTo>
                    <a:pt x="369621" y="444350"/>
                  </a:lnTo>
                  <a:close/>
                  <a:moveTo>
                    <a:pt x="274781" y="426638"/>
                  </a:moveTo>
                  <a:lnTo>
                    <a:pt x="331727" y="426638"/>
                  </a:lnTo>
                  <a:lnTo>
                    <a:pt x="331727" y="444350"/>
                  </a:lnTo>
                  <a:lnTo>
                    <a:pt x="274781" y="444350"/>
                  </a:lnTo>
                  <a:close/>
                  <a:moveTo>
                    <a:pt x="179800" y="426638"/>
                  </a:moveTo>
                  <a:lnTo>
                    <a:pt x="236746" y="426638"/>
                  </a:lnTo>
                  <a:lnTo>
                    <a:pt x="236746" y="444350"/>
                  </a:lnTo>
                  <a:lnTo>
                    <a:pt x="179800" y="444350"/>
                  </a:lnTo>
                  <a:close/>
                  <a:moveTo>
                    <a:pt x="84820" y="426638"/>
                  </a:moveTo>
                  <a:lnTo>
                    <a:pt x="141766" y="426638"/>
                  </a:lnTo>
                  <a:lnTo>
                    <a:pt x="141766" y="444350"/>
                  </a:lnTo>
                  <a:lnTo>
                    <a:pt x="84820" y="444350"/>
                  </a:lnTo>
                  <a:close/>
                  <a:moveTo>
                    <a:pt x="464602" y="369763"/>
                  </a:moveTo>
                  <a:lnTo>
                    <a:pt x="521548" y="369763"/>
                  </a:lnTo>
                  <a:lnTo>
                    <a:pt x="521548" y="387475"/>
                  </a:lnTo>
                  <a:lnTo>
                    <a:pt x="464602" y="387475"/>
                  </a:lnTo>
                  <a:close/>
                  <a:moveTo>
                    <a:pt x="369621" y="369763"/>
                  </a:moveTo>
                  <a:lnTo>
                    <a:pt x="426567" y="369763"/>
                  </a:lnTo>
                  <a:lnTo>
                    <a:pt x="426567" y="387475"/>
                  </a:lnTo>
                  <a:lnTo>
                    <a:pt x="369621" y="387475"/>
                  </a:lnTo>
                  <a:close/>
                  <a:moveTo>
                    <a:pt x="274781" y="369763"/>
                  </a:moveTo>
                  <a:lnTo>
                    <a:pt x="331727" y="369763"/>
                  </a:lnTo>
                  <a:lnTo>
                    <a:pt x="331727" y="387475"/>
                  </a:lnTo>
                  <a:lnTo>
                    <a:pt x="274781" y="387475"/>
                  </a:lnTo>
                  <a:close/>
                  <a:moveTo>
                    <a:pt x="179800" y="369763"/>
                  </a:moveTo>
                  <a:lnTo>
                    <a:pt x="236746" y="369763"/>
                  </a:lnTo>
                  <a:lnTo>
                    <a:pt x="236746" y="387475"/>
                  </a:lnTo>
                  <a:lnTo>
                    <a:pt x="179800" y="387475"/>
                  </a:lnTo>
                  <a:close/>
                  <a:moveTo>
                    <a:pt x="84820" y="369763"/>
                  </a:moveTo>
                  <a:lnTo>
                    <a:pt x="141766" y="369763"/>
                  </a:lnTo>
                  <a:lnTo>
                    <a:pt x="141766" y="387475"/>
                  </a:lnTo>
                  <a:lnTo>
                    <a:pt x="84820" y="387475"/>
                  </a:lnTo>
                  <a:close/>
                  <a:moveTo>
                    <a:pt x="464602" y="312816"/>
                  </a:moveTo>
                  <a:lnTo>
                    <a:pt x="521548" y="312816"/>
                  </a:lnTo>
                  <a:lnTo>
                    <a:pt x="521548" y="330598"/>
                  </a:lnTo>
                  <a:lnTo>
                    <a:pt x="464602" y="330598"/>
                  </a:lnTo>
                  <a:close/>
                  <a:moveTo>
                    <a:pt x="369621" y="312816"/>
                  </a:moveTo>
                  <a:lnTo>
                    <a:pt x="426567" y="312816"/>
                  </a:lnTo>
                  <a:lnTo>
                    <a:pt x="426567" y="330598"/>
                  </a:lnTo>
                  <a:lnTo>
                    <a:pt x="369621" y="330598"/>
                  </a:lnTo>
                  <a:close/>
                  <a:moveTo>
                    <a:pt x="274781" y="312816"/>
                  </a:moveTo>
                  <a:lnTo>
                    <a:pt x="331727" y="312816"/>
                  </a:lnTo>
                  <a:lnTo>
                    <a:pt x="331727" y="330598"/>
                  </a:lnTo>
                  <a:lnTo>
                    <a:pt x="274781" y="330598"/>
                  </a:lnTo>
                  <a:close/>
                  <a:moveTo>
                    <a:pt x="179800" y="312816"/>
                  </a:moveTo>
                  <a:lnTo>
                    <a:pt x="236746" y="312816"/>
                  </a:lnTo>
                  <a:lnTo>
                    <a:pt x="236746" y="330598"/>
                  </a:lnTo>
                  <a:lnTo>
                    <a:pt x="179800" y="330598"/>
                  </a:lnTo>
                  <a:close/>
                  <a:moveTo>
                    <a:pt x="84820" y="312816"/>
                  </a:moveTo>
                  <a:lnTo>
                    <a:pt x="141766" y="312816"/>
                  </a:lnTo>
                  <a:lnTo>
                    <a:pt x="141766" y="330598"/>
                  </a:lnTo>
                  <a:lnTo>
                    <a:pt x="84820" y="330598"/>
                  </a:lnTo>
                  <a:close/>
                  <a:moveTo>
                    <a:pt x="464602" y="255941"/>
                  </a:moveTo>
                  <a:lnTo>
                    <a:pt x="521548" y="255941"/>
                  </a:lnTo>
                  <a:lnTo>
                    <a:pt x="521548" y="273723"/>
                  </a:lnTo>
                  <a:lnTo>
                    <a:pt x="464602" y="273723"/>
                  </a:lnTo>
                  <a:close/>
                  <a:moveTo>
                    <a:pt x="369621" y="255941"/>
                  </a:moveTo>
                  <a:lnTo>
                    <a:pt x="426567" y="255941"/>
                  </a:lnTo>
                  <a:lnTo>
                    <a:pt x="426567" y="273723"/>
                  </a:lnTo>
                  <a:lnTo>
                    <a:pt x="369621" y="273723"/>
                  </a:lnTo>
                  <a:close/>
                  <a:moveTo>
                    <a:pt x="274781" y="255941"/>
                  </a:moveTo>
                  <a:lnTo>
                    <a:pt x="331727" y="255941"/>
                  </a:lnTo>
                  <a:lnTo>
                    <a:pt x="331727" y="273723"/>
                  </a:lnTo>
                  <a:lnTo>
                    <a:pt x="274781" y="273723"/>
                  </a:lnTo>
                  <a:close/>
                  <a:moveTo>
                    <a:pt x="179800" y="255941"/>
                  </a:moveTo>
                  <a:lnTo>
                    <a:pt x="236746" y="255941"/>
                  </a:lnTo>
                  <a:lnTo>
                    <a:pt x="236746" y="273723"/>
                  </a:lnTo>
                  <a:lnTo>
                    <a:pt x="179800" y="273723"/>
                  </a:lnTo>
                  <a:close/>
                  <a:moveTo>
                    <a:pt x="84820" y="255941"/>
                  </a:moveTo>
                  <a:lnTo>
                    <a:pt x="141766" y="255941"/>
                  </a:lnTo>
                  <a:lnTo>
                    <a:pt x="141766" y="273723"/>
                  </a:lnTo>
                  <a:lnTo>
                    <a:pt x="84820" y="273723"/>
                  </a:lnTo>
                  <a:close/>
                  <a:moveTo>
                    <a:pt x="464602" y="199065"/>
                  </a:moveTo>
                  <a:lnTo>
                    <a:pt x="521548" y="199065"/>
                  </a:lnTo>
                  <a:lnTo>
                    <a:pt x="521548" y="216847"/>
                  </a:lnTo>
                  <a:lnTo>
                    <a:pt x="464602" y="216847"/>
                  </a:lnTo>
                  <a:close/>
                  <a:moveTo>
                    <a:pt x="369621" y="199065"/>
                  </a:moveTo>
                  <a:lnTo>
                    <a:pt x="426567" y="199065"/>
                  </a:lnTo>
                  <a:lnTo>
                    <a:pt x="426567" y="216847"/>
                  </a:lnTo>
                  <a:lnTo>
                    <a:pt x="369621" y="216847"/>
                  </a:lnTo>
                  <a:close/>
                  <a:moveTo>
                    <a:pt x="274781" y="199065"/>
                  </a:moveTo>
                  <a:lnTo>
                    <a:pt x="331727" y="199065"/>
                  </a:lnTo>
                  <a:lnTo>
                    <a:pt x="331727" y="216847"/>
                  </a:lnTo>
                  <a:lnTo>
                    <a:pt x="274781" y="216847"/>
                  </a:lnTo>
                  <a:close/>
                  <a:moveTo>
                    <a:pt x="179800" y="199065"/>
                  </a:moveTo>
                  <a:lnTo>
                    <a:pt x="236746" y="199065"/>
                  </a:lnTo>
                  <a:lnTo>
                    <a:pt x="236746" y="216847"/>
                  </a:lnTo>
                  <a:lnTo>
                    <a:pt x="179800" y="216847"/>
                  </a:lnTo>
                  <a:close/>
                  <a:moveTo>
                    <a:pt x="84820" y="199065"/>
                  </a:moveTo>
                  <a:lnTo>
                    <a:pt x="141766" y="199065"/>
                  </a:lnTo>
                  <a:lnTo>
                    <a:pt x="141766" y="216847"/>
                  </a:lnTo>
                  <a:lnTo>
                    <a:pt x="84820" y="216847"/>
                  </a:lnTo>
                  <a:close/>
                  <a:moveTo>
                    <a:pt x="36757" y="150550"/>
                  </a:moveTo>
                  <a:lnTo>
                    <a:pt x="36757" y="549854"/>
                  </a:lnTo>
                  <a:lnTo>
                    <a:pt x="446165" y="549854"/>
                  </a:lnTo>
                  <a:lnTo>
                    <a:pt x="446165" y="426587"/>
                  </a:lnTo>
                  <a:lnTo>
                    <a:pt x="569611" y="426587"/>
                  </a:lnTo>
                  <a:lnTo>
                    <a:pt x="569611" y="150550"/>
                  </a:lnTo>
                  <a:close/>
                  <a:moveTo>
                    <a:pt x="17800" y="55723"/>
                  </a:moveTo>
                  <a:lnTo>
                    <a:pt x="17800" y="132775"/>
                  </a:lnTo>
                  <a:lnTo>
                    <a:pt x="18957" y="132775"/>
                  </a:lnTo>
                  <a:lnTo>
                    <a:pt x="587411" y="132775"/>
                  </a:lnTo>
                  <a:lnTo>
                    <a:pt x="588568" y="132775"/>
                  </a:lnTo>
                  <a:lnTo>
                    <a:pt x="588568" y="55723"/>
                  </a:lnTo>
                  <a:lnTo>
                    <a:pt x="539973" y="55723"/>
                  </a:lnTo>
                  <a:lnTo>
                    <a:pt x="539973" y="93671"/>
                  </a:lnTo>
                  <a:lnTo>
                    <a:pt x="484169" y="93671"/>
                  </a:lnTo>
                  <a:lnTo>
                    <a:pt x="484169" y="55723"/>
                  </a:lnTo>
                  <a:lnTo>
                    <a:pt x="435485" y="55723"/>
                  </a:lnTo>
                  <a:lnTo>
                    <a:pt x="435485" y="93671"/>
                  </a:lnTo>
                  <a:lnTo>
                    <a:pt x="379770" y="93671"/>
                  </a:lnTo>
                  <a:lnTo>
                    <a:pt x="379770" y="55723"/>
                  </a:lnTo>
                  <a:lnTo>
                    <a:pt x="331086" y="55723"/>
                  </a:lnTo>
                  <a:lnTo>
                    <a:pt x="331086" y="93671"/>
                  </a:lnTo>
                  <a:lnTo>
                    <a:pt x="275282" y="93671"/>
                  </a:lnTo>
                  <a:lnTo>
                    <a:pt x="275282" y="55723"/>
                  </a:lnTo>
                  <a:lnTo>
                    <a:pt x="226687" y="55723"/>
                  </a:lnTo>
                  <a:lnTo>
                    <a:pt x="226687" y="93671"/>
                  </a:lnTo>
                  <a:lnTo>
                    <a:pt x="170883" y="93671"/>
                  </a:lnTo>
                  <a:lnTo>
                    <a:pt x="170883" y="55723"/>
                  </a:lnTo>
                  <a:lnTo>
                    <a:pt x="122199" y="55723"/>
                  </a:lnTo>
                  <a:lnTo>
                    <a:pt x="122199" y="93671"/>
                  </a:lnTo>
                  <a:lnTo>
                    <a:pt x="66484" y="93671"/>
                  </a:lnTo>
                  <a:lnTo>
                    <a:pt x="66484" y="55723"/>
                  </a:lnTo>
                  <a:close/>
                  <a:moveTo>
                    <a:pt x="501969" y="17774"/>
                  </a:moveTo>
                  <a:lnTo>
                    <a:pt x="501969" y="75897"/>
                  </a:lnTo>
                  <a:lnTo>
                    <a:pt x="522173" y="75897"/>
                  </a:lnTo>
                  <a:lnTo>
                    <a:pt x="522173" y="17774"/>
                  </a:lnTo>
                  <a:close/>
                  <a:moveTo>
                    <a:pt x="397570" y="17774"/>
                  </a:moveTo>
                  <a:lnTo>
                    <a:pt x="397570" y="75897"/>
                  </a:lnTo>
                  <a:lnTo>
                    <a:pt x="417685" y="75897"/>
                  </a:lnTo>
                  <a:lnTo>
                    <a:pt x="417685" y="17774"/>
                  </a:lnTo>
                  <a:close/>
                  <a:moveTo>
                    <a:pt x="293082" y="17774"/>
                  </a:moveTo>
                  <a:lnTo>
                    <a:pt x="293082" y="75897"/>
                  </a:lnTo>
                  <a:lnTo>
                    <a:pt x="313285" y="75897"/>
                  </a:lnTo>
                  <a:lnTo>
                    <a:pt x="313285" y="17774"/>
                  </a:lnTo>
                  <a:close/>
                  <a:moveTo>
                    <a:pt x="188683" y="17774"/>
                  </a:moveTo>
                  <a:lnTo>
                    <a:pt x="188683" y="75897"/>
                  </a:lnTo>
                  <a:lnTo>
                    <a:pt x="208887" y="75897"/>
                  </a:lnTo>
                  <a:lnTo>
                    <a:pt x="208887" y="17774"/>
                  </a:lnTo>
                  <a:close/>
                  <a:moveTo>
                    <a:pt x="84284" y="17774"/>
                  </a:moveTo>
                  <a:lnTo>
                    <a:pt x="84284" y="75897"/>
                  </a:lnTo>
                  <a:lnTo>
                    <a:pt x="104399" y="75897"/>
                  </a:lnTo>
                  <a:lnTo>
                    <a:pt x="104399" y="17774"/>
                  </a:lnTo>
                  <a:close/>
                  <a:moveTo>
                    <a:pt x="66484" y="0"/>
                  </a:moveTo>
                  <a:lnTo>
                    <a:pt x="122199" y="0"/>
                  </a:lnTo>
                  <a:lnTo>
                    <a:pt x="122199" y="37948"/>
                  </a:lnTo>
                  <a:lnTo>
                    <a:pt x="170883" y="37948"/>
                  </a:lnTo>
                  <a:lnTo>
                    <a:pt x="170883" y="0"/>
                  </a:lnTo>
                  <a:lnTo>
                    <a:pt x="226687" y="0"/>
                  </a:lnTo>
                  <a:lnTo>
                    <a:pt x="226687" y="37948"/>
                  </a:lnTo>
                  <a:lnTo>
                    <a:pt x="275282" y="37948"/>
                  </a:lnTo>
                  <a:lnTo>
                    <a:pt x="275282" y="0"/>
                  </a:lnTo>
                  <a:lnTo>
                    <a:pt x="331086" y="0"/>
                  </a:lnTo>
                  <a:lnTo>
                    <a:pt x="331086" y="37948"/>
                  </a:lnTo>
                  <a:lnTo>
                    <a:pt x="379770" y="37948"/>
                  </a:lnTo>
                  <a:lnTo>
                    <a:pt x="379770" y="0"/>
                  </a:lnTo>
                  <a:lnTo>
                    <a:pt x="435485" y="0"/>
                  </a:lnTo>
                  <a:lnTo>
                    <a:pt x="435485" y="37948"/>
                  </a:lnTo>
                  <a:lnTo>
                    <a:pt x="484169" y="37948"/>
                  </a:lnTo>
                  <a:lnTo>
                    <a:pt x="484169" y="0"/>
                  </a:lnTo>
                  <a:lnTo>
                    <a:pt x="539973" y="0"/>
                  </a:lnTo>
                  <a:lnTo>
                    <a:pt x="539973" y="37948"/>
                  </a:lnTo>
                  <a:lnTo>
                    <a:pt x="606368" y="37948"/>
                  </a:lnTo>
                  <a:lnTo>
                    <a:pt x="606368" y="150550"/>
                  </a:lnTo>
                  <a:lnTo>
                    <a:pt x="587411" y="150550"/>
                  </a:lnTo>
                  <a:lnTo>
                    <a:pt x="587411" y="435475"/>
                  </a:lnTo>
                  <a:lnTo>
                    <a:pt x="587411" y="444362"/>
                  </a:lnTo>
                  <a:lnTo>
                    <a:pt x="587411" y="448628"/>
                  </a:lnTo>
                  <a:lnTo>
                    <a:pt x="468238" y="567628"/>
                  </a:lnTo>
                  <a:lnTo>
                    <a:pt x="463966" y="567628"/>
                  </a:lnTo>
                  <a:lnTo>
                    <a:pt x="455065" y="567628"/>
                  </a:lnTo>
                  <a:lnTo>
                    <a:pt x="18957" y="567628"/>
                  </a:lnTo>
                  <a:lnTo>
                    <a:pt x="18957" y="150550"/>
                  </a:lnTo>
                  <a:lnTo>
                    <a:pt x="0" y="150550"/>
                  </a:lnTo>
                  <a:lnTo>
                    <a:pt x="0" y="37948"/>
                  </a:lnTo>
                  <a:lnTo>
                    <a:pt x="66484" y="37948"/>
                  </a:lnTo>
                  <a:close/>
                </a:path>
              </a:pathLst>
            </a:custGeom>
            <a:solidFill>
              <a:schemeClr val="bg1"/>
            </a:solidFill>
            <a:ln w="8037"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2" name="组合 51">
            <a:extLst>
              <a:ext uri="{FF2B5EF4-FFF2-40B4-BE49-F238E27FC236}">
                <a16:creationId xmlns:a16="http://schemas.microsoft.com/office/drawing/2014/main" id="{82B2706E-CA7D-4F6A-9570-8135EECA8A88}"/>
              </a:ext>
            </a:extLst>
          </p:cNvPr>
          <p:cNvGrpSpPr/>
          <p:nvPr/>
        </p:nvGrpSpPr>
        <p:grpSpPr>
          <a:xfrm>
            <a:off x="6626269" y="4413690"/>
            <a:ext cx="1068749" cy="1068980"/>
            <a:chOff x="6626269" y="4413690"/>
            <a:chExt cx="1068749" cy="1068980"/>
          </a:xfrm>
        </p:grpSpPr>
        <p:grpSp>
          <p:nvGrpSpPr>
            <p:cNvPr id="27" name="组合 26">
              <a:extLst>
                <a:ext uri="{FF2B5EF4-FFF2-40B4-BE49-F238E27FC236}">
                  <a16:creationId xmlns:a16="http://schemas.microsoft.com/office/drawing/2014/main" id="{EBF564B7-6742-4110-B836-B8C2FAC7CE9A}"/>
                </a:ext>
              </a:extLst>
            </p:cNvPr>
            <p:cNvGrpSpPr/>
            <p:nvPr/>
          </p:nvGrpSpPr>
          <p:grpSpPr>
            <a:xfrm>
              <a:off x="6626269" y="4413690"/>
              <a:ext cx="1068749" cy="1068980"/>
              <a:chOff x="2017184" y="1561151"/>
              <a:chExt cx="2219535" cy="2220015"/>
            </a:xfrm>
            <a:effectLst>
              <a:outerShdw blurRad="495300" dist="241300" dir="5400000" sx="95000" sy="95000" algn="t" rotWithShape="0">
                <a:schemeClr val="accent1">
                  <a:lumMod val="75000"/>
                  <a:alpha val="40000"/>
                </a:schemeClr>
              </a:outerShdw>
            </a:effectLst>
          </p:grpSpPr>
          <p:sp>
            <p:nvSpPr>
              <p:cNvPr id="28" name="椭圆 27">
                <a:extLst>
                  <a:ext uri="{FF2B5EF4-FFF2-40B4-BE49-F238E27FC236}">
                    <a16:creationId xmlns:a16="http://schemas.microsoft.com/office/drawing/2014/main" id="{7B25E580-772A-4C88-A5E1-B32F67ACD021}"/>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F1292D91-255B-4F95-8DDD-2639C0075BF0}"/>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noAutofit/>
              </a:bodyPr>
              <a:lstStyle/>
              <a:p>
                <a:endParaRPr lang="zh-CN" altLang="en-US"/>
              </a:p>
            </p:txBody>
          </p:sp>
          <p:sp>
            <p:nvSpPr>
              <p:cNvPr id="30" name="任意多边形: 形状 29">
                <a:extLst>
                  <a:ext uri="{FF2B5EF4-FFF2-40B4-BE49-F238E27FC236}">
                    <a16:creationId xmlns:a16="http://schemas.microsoft.com/office/drawing/2014/main" id="{3A2046CE-9D8C-4229-BD71-6E8DD1C02124}"/>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noAutofit/>
              </a:bodyPr>
              <a:lstStyle/>
              <a:p>
                <a:endParaRPr lang="zh-CN" altLang="en-US"/>
              </a:p>
            </p:txBody>
          </p:sp>
          <p:sp>
            <p:nvSpPr>
              <p:cNvPr id="31" name="任意多边形: 形状 30">
                <a:extLst>
                  <a:ext uri="{FF2B5EF4-FFF2-40B4-BE49-F238E27FC236}">
                    <a16:creationId xmlns:a16="http://schemas.microsoft.com/office/drawing/2014/main" id="{E7D6736A-73B5-4F15-AE86-CFCE9F9E44DF}"/>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noAutofit/>
              </a:bodyPr>
              <a:lstStyle/>
              <a:p>
                <a:endParaRPr lang="zh-CN" altLang="en-US"/>
              </a:p>
            </p:txBody>
          </p:sp>
        </p:grpSp>
        <p:sp>
          <p:nvSpPr>
            <p:cNvPr id="37" name="任意多边形: 形状 36">
              <a:extLst>
                <a:ext uri="{FF2B5EF4-FFF2-40B4-BE49-F238E27FC236}">
                  <a16:creationId xmlns:a16="http://schemas.microsoft.com/office/drawing/2014/main" id="{92707F86-61F5-4A0C-BA26-E36E0B48722B}"/>
                </a:ext>
              </a:extLst>
            </p:cNvPr>
            <p:cNvSpPr/>
            <p:nvPr/>
          </p:nvSpPr>
          <p:spPr>
            <a:xfrm>
              <a:off x="6931354" y="4695281"/>
              <a:ext cx="488806" cy="505797"/>
            </a:xfrm>
            <a:custGeom>
              <a:avLst/>
              <a:gdLst>
                <a:gd name="connsiteX0" fmla="*/ 373591 w 584705"/>
                <a:gd name="connsiteY0" fmla="*/ 524301 h 605028"/>
                <a:gd name="connsiteX1" fmla="*/ 393807 w 584705"/>
                <a:gd name="connsiteY1" fmla="*/ 524301 h 605028"/>
                <a:gd name="connsiteX2" fmla="*/ 403916 w 584705"/>
                <a:gd name="connsiteY2" fmla="*/ 534392 h 605028"/>
                <a:gd name="connsiteX3" fmla="*/ 393807 w 584705"/>
                <a:gd name="connsiteY3" fmla="*/ 544483 h 605028"/>
                <a:gd name="connsiteX4" fmla="*/ 373591 w 584705"/>
                <a:gd name="connsiteY4" fmla="*/ 544483 h 605028"/>
                <a:gd name="connsiteX5" fmla="*/ 363482 w 584705"/>
                <a:gd name="connsiteY5" fmla="*/ 534392 h 605028"/>
                <a:gd name="connsiteX6" fmla="*/ 373591 w 584705"/>
                <a:gd name="connsiteY6" fmla="*/ 524301 h 605028"/>
                <a:gd name="connsiteX7" fmla="*/ 333281 w 584705"/>
                <a:gd name="connsiteY7" fmla="*/ 524301 h 605028"/>
                <a:gd name="connsiteX8" fmla="*/ 343372 w 584705"/>
                <a:gd name="connsiteY8" fmla="*/ 534392 h 605028"/>
                <a:gd name="connsiteX9" fmla="*/ 333281 w 584705"/>
                <a:gd name="connsiteY9" fmla="*/ 544483 h 605028"/>
                <a:gd name="connsiteX10" fmla="*/ 323190 w 584705"/>
                <a:gd name="connsiteY10" fmla="*/ 534392 h 605028"/>
                <a:gd name="connsiteX11" fmla="*/ 333281 w 584705"/>
                <a:gd name="connsiteY11" fmla="*/ 524301 h 605028"/>
                <a:gd name="connsiteX12" fmla="*/ 272611 w 584705"/>
                <a:gd name="connsiteY12" fmla="*/ 524301 h 605028"/>
                <a:gd name="connsiteX13" fmla="*/ 292829 w 584705"/>
                <a:gd name="connsiteY13" fmla="*/ 524301 h 605028"/>
                <a:gd name="connsiteX14" fmla="*/ 302937 w 584705"/>
                <a:gd name="connsiteY14" fmla="*/ 534392 h 605028"/>
                <a:gd name="connsiteX15" fmla="*/ 292829 w 584705"/>
                <a:gd name="connsiteY15" fmla="*/ 544483 h 605028"/>
                <a:gd name="connsiteX16" fmla="*/ 272611 w 584705"/>
                <a:gd name="connsiteY16" fmla="*/ 544483 h 605028"/>
                <a:gd name="connsiteX17" fmla="*/ 262503 w 584705"/>
                <a:gd name="connsiteY17" fmla="*/ 534392 h 605028"/>
                <a:gd name="connsiteX18" fmla="*/ 272611 w 584705"/>
                <a:gd name="connsiteY18" fmla="*/ 524301 h 605028"/>
                <a:gd name="connsiteX19" fmla="*/ 383735 w 584705"/>
                <a:gd name="connsiteY19" fmla="*/ 473988 h 605028"/>
                <a:gd name="connsiteX20" fmla="*/ 393826 w 584705"/>
                <a:gd name="connsiteY20" fmla="*/ 473988 h 605028"/>
                <a:gd name="connsiteX21" fmla="*/ 403917 w 584705"/>
                <a:gd name="connsiteY21" fmla="*/ 484079 h 605028"/>
                <a:gd name="connsiteX22" fmla="*/ 393826 w 584705"/>
                <a:gd name="connsiteY22" fmla="*/ 494170 h 605028"/>
                <a:gd name="connsiteX23" fmla="*/ 383735 w 584705"/>
                <a:gd name="connsiteY23" fmla="*/ 494170 h 605028"/>
                <a:gd name="connsiteX24" fmla="*/ 373644 w 584705"/>
                <a:gd name="connsiteY24" fmla="*/ 484079 h 605028"/>
                <a:gd name="connsiteX25" fmla="*/ 383735 w 584705"/>
                <a:gd name="connsiteY25" fmla="*/ 473988 h 605028"/>
                <a:gd name="connsiteX26" fmla="*/ 343336 w 584705"/>
                <a:gd name="connsiteY26" fmla="*/ 473988 h 605028"/>
                <a:gd name="connsiteX27" fmla="*/ 353392 w 584705"/>
                <a:gd name="connsiteY27" fmla="*/ 484079 h 605028"/>
                <a:gd name="connsiteX28" fmla="*/ 343336 w 584705"/>
                <a:gd name="connsiteY28" fmla="*/ 494170 h 605028"/>
                <a:gd name="connsiteX29" fmla="*/ 333280 w 584705"/>
                <a:gd name="connsiteY29" fmla="*/ 484079 h 605028"/>
                <a:gd name="connsiteX30" fmla="*/ 343336 w 584705"/>
                <a:gd name="connsiteY30" fmla="*/ 473988 h 605028"/>
                <a:gd name="connsiteX31" fmla="*/ 272622 w 584705"/>
                <a:gd name="connsiteY31" fmla="*/ 473988 h 605028"/>
                <a:gd name="connsiteX32" fmla="*/ 302979 w 584705"/>
                <a:gd name="connsiteY32" fmla="*/ 473988 h 605028"/>
                <a:gd name="connsiteX33" fmla="*/ 313098 w 584705"/>
                <a:gd name="connsiteY33" fmla="*/ 484079 h 605028"/>
                <a:gd name="connsiteX34" fmla="*/ 302979 w 584705"/>
                <a:gd name="connsiteY34" fmla="*/ 494170 h 605028"/>
                <a:gd name="connsiteX35" fmla="*/ 272622 w 584705"/>
                <a:gd name="connsiteY35" fmla="*/ 494170 h 605028"/>
                <a:gd name="connsiteX36" fmla="*/ 262503 w 584705"/>
                <a:gd name="connsiteY36" fmla="*/ 484079 h 605028"/>
                <a:gd name="connsiteX37" fmla="*/ 272622 w 584705"/>
                <a:gd name="connsiteY37" fmla="*/ 473988 h 605028"/>
                <a:gd name="connsiteX38" fmla="*/ 529213 w 584705"/>
                <a:gd name="connsiteY38" fmla="*/ 470872 h 605028"/>
                <a:gd name="connsiteX39" fmla="*/ 509994 w 584705"/>
                <a:gd name="connsiteY39" fmla="*/ 478981 h 605028"/>
                <a:gd name="connsiteX40" fmla="*/ 508009 w 584705"/>
                <a:gd name="connsiteY40" fmla="*/ 480963 h 605028"/>
                <a:gd name="connsiteX41" fmla="*/ 495827 w 584705"/>
                <a:gd name="connsiteY41" fmla="*/ 498082 h 605028"/>
                <a:gd name="connsiteX42" fmla="*/ 501963 w 584705"/>
                <a:gd name="connsiteY42" fmla="*/ 508173 h 605028"/>
                <a:gd name="connsiteX43" fmla="*/ 517032 w 584705"/>
                <a:gd name="connsiteY43" fmla="*/ 552592 h 605028"/>
                <a:gd name="connsiteX44" fmla="*/ 558448 w 584705"/>
                <a:gd name="connsiteY44" fmla="*/ 515291 h 605028"/>
                <a:gd name="connsiteX45" fmla="*/ 566569 w 584705"/>
                <a:gd name="connsiteY45" fmla="*/ 501145 h 605028"/>
                <a:gd name="connsiteX46" fmla="*/ 554568 w 584705"/>
                <a:gd name="connsiteY46" fmla="*/ 482765 h 605028"/>
                <a:gd name="connsiteX47" fmla="*/ 549425 w 584705"/>
                <a:gd name="connsiteY47" fmla="*/ 479972 h 605028"/>
                <a:gd name="connsiteX48" fmla="*/ 547349 w 584705"/>
                <a:gd name="connsiteY48" fmla="*/ 477990 h 605028"/>
                <a:gd name="connsiteX49" fmla="*/ 531108 w 584705"/>
                <a:gd name="connsiteY49" fmla="*/ 470963 h 605028"/>
                <a:gd name="connsiteX50" fmla="*/ 529213 w 584705"/>
                <a:gd name="connsiteY50" fmla="*/ 470872 h 605028"/>
                <a:gd name="connsiteX51" fmla="*/ 60561 w 584705"/>
                <a:gd name="connsiteY51" fmla="*/ 453806 h 605028"/>
                <a:gd name="connsiteX52" fmla="*/ 70669 w 584705"/>
                <a:gd name="connsiteY52" fmla="*/ 463891 h 605028"/>
                <a:gd name="connsiteX53" fmla="*/ 121115 w 584705"/>
                <a:gd name="connsiteY53" fmla="*/ 524313 h 605028"/>
                <a:gd name="connsiteX54" fmla="*/ 171652 w 584705"/>
                <a:gd name="connsiteY54" fmla="*/ 463891 h 605028"/>
                <a:gd name="connsiteX55" fmla="*/ 181760 w 584705"/>
                <a:gd name="connsiteY55" fmla="*/ 453806 h 605028"/>
                <a:gd name="connsiteX56" fmla="*/ 191867 w 584705"/>
                <a:gd name="connsiteY56" fmla="*/ 463891 h 605028"/>
                <a:gd name="connsiteX57" fmla="*/ 121115 w 584705"/>
                <a:gd name="connsiteY57" fmla="*/ 544483 h 605028"/>
                <a:gd name="connsiteX58" fmla="*/ 50454 w 584705"/>
                <a:gd name="connsiteY58" fmla="*/ 463891 h 605028"/>
                <a:gd name="connsiteX59" fmla="*/ 60561 w 584705"/>
                <a:gd name="connsiteY59" fmla="*/ 453806 h 605028"/>
                <a:gd name="connsiteX60" fmla="*/ 373591 w 584705"/>
                <a:gd name="connsiteY60" fmla="*/ 423463 h 605028"/>
                <a:gd name="connsiteX61" fmla="*/ 393807 w 584705"/>
                <a:gd name="connsiteY61" fmla="*/ 423463 h 605028"/>
                <a:gd name="connsiteX62" fmla="*/ 403916 w 584705"/>
                <a:gd name="connsiteY62" fmla="*/ 433554 h 605028"/>
                <a:gd name="connsiteX63" fmla="*/ 393807 w 584705"/>
                <a:gd name="connsiteY63" fmla="*/ 443645 h 605028"/>
                <a:gd name="connsiteX64" fmla="*/ 373591 w 584705"/>
                <a:gd name="connsiteY64" fmla="*/ 443645 h 605028"/>
                <a:gd name="connsiteX65" fmla="*/ 363482 w 584705"/>
                <a:gd name="connsiteY65" fmla="*/ 433554 h 605028"/>
                <a:gd name="connsiteX66" fmla="*/ 373591 w 584705"/>
                <a:gd name="connsiteY66" fmla="*/ 423463 h 605028"/>
                <a:gd name="connsiteX67" fmla="*/ 333281 w 584705"/>
                <a:gd name="connsiteY67" fmla="*/ 423463 h 605028"/>
                <a:gd name="connsiteX68" fmla="*/ 343372 w 584705"/>
                <a:gd name="connsiteY68" fmla="*/ 433554 h 605028"/>
                <a:gd name="connsiteX69" fmla="*/ 333281 w 584705"/>
                <a:gd name="connsiteY69" fmla="*/ 443645 h 605028"/>
                <a:gd name="connsiteX70" fmla="*/ 323190 w 584705"/>
                <a:gd name="connsiteY70" fmla="*/ 433554 h 605028"/>
                <a:gd name="connsiteX71" fmla="*/ 333281 w 584705"/>
                <a:gd name="connsiteY71" fmla="*/ 423463 h 605028"/>
                <a:gd name="connsiteX72" fmla="*/ 272611 w 584705"/>
                <a:gd name="connsiteY72" fmla="*/ 423463 h 605028"/>
                <a:gd name="connsiteX73" fmla="*/ 292829 w 584705"/>
                <a:gd name="connsiteY73" fmla="*/ 423463 h 605028"/>
                <a:gd name="connsiteX74" fmla="*/ 302937 w 584705"/>
                <a:gd name="connsiteY74" fmla="*/ 433554 h 605028"/>
                <a:gd name="connsiteX75" fmla="*/ 292829 w 584705"/>
                <a:gd name="connsiteY75" fmla="*/ 443645 h 605028"/>
                <a:gd name="connsiteX76" fmla="*/ 272611 w 584705"/>
                <a:gd name="connsiteY76" fmla="*/ 443645 h 605028"/>
                <a:gd name="connsiteX77" fmla="*/ 262503 w 584705"/>
                <a:gd name="connsiteY77" fmla="*/ 433554 h 605028"/>
                <a:gd name="connsiteX78" fmla="*/ 272611 w 584705"/>
                <a:gd name="connsiteY78" fmla="*/ 423463 h 605028"/>
                <a:gd name="connsiteX79" fmla="*/ 383735 w 584705"/>
                <a:gd name="connsiteY79" fmla="*/ 373150 h 605028"/>
                <a:gd name="connsiteX80" fmla="*/ 393826 w 584705"/>
                <a:gd name="connsiteY80" fmla="*/ 373150 h 605028"/>
                <a:gd name="connsiteX81" fmla="*/ 403917 w 584705"/>
                <a:gd name="connsiteY81" fmla="*/ 383241 h 605028"/>
                <a:gd name="connsiteX82" fmla="*/ 393826 w 584705"/>
                <a:gd name="connsiteY82" fmla="*/ 393332 h 605028"/>
                <a:gd name="connsiteX83" fmla="*/ 383735 w 584705"/>
                <a:gd name="connsiteY83" fmla="*/ 393332 h 605028"/>
                <a:gd name="connsiteX84" fmla="*/ 373644 w 584705"/>
                <a:gd name="connsiteY84" fmla="*/ 383241 h 605028"/>
                <a:gd name="connsiteX85" fmla="*/ 383735 w 584705"/>
                <a:gd name="connsiteY85" fmla="*/ 373150 h 605028"/>
                <a:gd name="connsiteX86" fmla="*/ 343336 w 584705"/>
                <a:gd name="connsiteY86" fmla="*/ 373150 h 605028"/>
                <a:gd name="connsiteX87" fmla="*/ 353392 w 584705"/>
                <a:gd name="connsiteY87" fmla="*/ 383241 h 605028"/>
                <a:gd name="connsiteX88" fmla="*/ 343336 w 584705"/>
                <a:gd name="connsiteY88" fmla="*/ 393332 h 605028"/>
                <a:gd name="connsiteX89" fmla="*/ 333280 w 584705"/>
                <a:gd name="connsiteY89" fmla="*/ 383241 h 605028"/>
                <a:gd name="connsiteX90" fmla="*/ 343336 w 584705"/>
                <a:gd name="connsiteY90" fmla="*/ 373150 h 605028"/>
                <a:gd name="connsiteX91" fmla="*/ 272622 w 584705"/>
                <a:gd name="connsiteY91" fmla="*/ 373150 h 605028"/>
                <a:gd name="connsiteX92" fmla="*/ 302979 w 584705"/>
                <a:gd name="connsiteY92" fmla="*/ 373150 h 605028"/>
                <a:gd name="connsiteX93" fmla="*/ 313098 w 584705"/>
                <a:gd name="connsiteY93" fmla="*/ 383241 h 605028"/>
                <a:gd name="connsiteX94" fmla="*/ 302979 w 584705"/>
                <a:gd name="connsiteY94" fmla="*/ 393332 h 605028"/>
                <a:gd name="connsiteX95" fmla="*/ 272622 w 584705"/>
                <a:gd name="connsiteY95" fmla="*/ 393332 h 605028"/>
                <a:gd name="connsiteX96" fmla="*/ 262503 w 584705"/>
                <a:gd name="connsiteY96" fmla="*/ 383241 h 605028"/>
                <a:gd name="connsiteX97" fmla="*/ 272622 w 584705"/>
                <a:gd name="connsiteY97" fmla="*/ 373150 h 605028"/>
                <a:gd name="connsiteX98" fmla="*/ 373591 w 584705"/>
                <a:gd name="connsiteY98" fmla="*/ 322696 h 605028"/>
                <a:gd name="connsiteX99" fmla="*/ 393807 w 584705"/>
                <a:gd name="connsiteY99" fmla="*/ 322696 h 605028"/>
                <a:gd name="connsiteX100" fmla="*/ 403916 w 584705"/>
                <a:gd name="connsiteY100" fmla="*/ 332787 h 605028"/>
                <a:gd name="connsiteX101" fmla="*/ 393807 w 584705"/>
                <a:gd name="connsiteY101" fmla="*/ 342878 h 605028"/>
                <a:gd name="connsiteX102" fmla="*/ 373591 w 584705"/>
                <a:gd name="connsiteY102" fmla="*/ 342878 h 605028"/>
                <a:gd name="connsiteX103" fmla="*/ 363482 w 584705"/>
                <a:gd name="connsiteY103" fmla="*/ 332787 h 605028"/>
                <a:gd name="connsiteX104" fmla="*/ 373591 w 584705"/>
                <a:gd name="connsiteY104" fmla="*/ 322696 h 605028"/>
                <a:gd name="connsiteX105" fmla="*/ 333281 w 584705"/>
                <a:gd name="connsiteY105" fmla="*/ 322696 h 605028"/>
                <a:gd name="connsiteX106" fmla="*/ 343372 w 584705"/>
                <a:gd name="connsiteY106" fmla="*/ 332787 h 605028"/>
                <a:gd name="connsiteX107" fmla="*/ 333281 w 584705"/>
                <a:gd name="connsiteY107" fmla="*/ 342878 h 605028"/>
                <a:gd name="connsiteX108" fmla="*/ 323190 w 584705"/>
                <a:gd name="connsiteY108" fmla="*/ 332787 h 605028"/>
                <a:gd name="connsiteX109" fmla="*/ 333281 w 584705"/>
                <a:gd name="connsiteY109" fmla="*/ 322696 h 605028"/>
                <a:gd name="connsiteX110" fmla="*/ 272611 w 584705"/>
                <a:gd name="connsiteY110" fmla="*/ 322696 h 605028"/>
                <a:gd name="connsiteX111" fmla="*/ 292829 w 584705"/>
                <a:gd name="connsiteY111" fmla="*/ 322696 h 605028"/>
                <a:gd name="connsiteX112" fmla="*/ 302937 w 584705"/>
                <a:gd name="connsiteY112" fmla="*/ 332787 h 605028"/>
                <a:gd name="connsiteX113" fmla="*/ 292829 w 584705"/>
                <a:gd name="connsiteY113" fmla="*/ 342878 h 605028"/>
                <a:gd name="connsiteX114" fmla="*/ 272611 w 584705"/>
                <a:gd name="connsiteY114" fmla="*/ 342878 h 605028"/>
                <a:gd name="connsiteX115" fmla="*/ 262503 w 584705"/>
                <a:gd name="connsiteY115" fmla="*/ 332787 h 605028"/>
                <a:gd name="connsiteX116" fmla="*/ 272611 w 584705"/>
                <a:gd name="connsiteY116" fmla="*/ 322696 h 605028"/>
                <a:gd name="connsiteX117" fmla="*/ 121080 w 584705"/>
                <a:gd name="connsiteY117" fmla="*/ 322696 h 605028"/>
                <a:gd name="connsiteX118" fmla="*/ 131181 w 584705"/>
                <a:gd name="connsiteY118" fmla="*/ 332787 h 605028"/>
                <a:gd name="connsiteX119" fmla="*/ 131181 w 584705"/>
                <a:gd name="connsiteY119" fmla="*/ 373150 h 605028"/>
                <a:gd name="connsiteX120" fmla="*/ 121080 w 584705"/>
                <a:gd name="connsiteY120" fmla="*/ 383241 h 605028"/>
                <a:gd name="connsiteX121" fmla="*/ 111070 w 584705"/>
                <a:gd name="connsiteY121" fmla="*/ 373150 h 605028"/>
                <a:gd name="connsiteX122" fmla="*/ 111070 w 584705"/>
                <a:gd name="connsiteY122" fmla="*/ 332787 h 605028"/>
                <a:gd name="connsiteX123" fmla="*/ 121080 w 584705"/>
                <a:gd name="connsiteY123" fmla="*/ 322696 h 605028"/>
                <a:gd name="connsiteX124" fmla="*/ 518205 w 584705"/>
                <a:gd name="connsiteY124" fmla="*/ 292387 h 605028"/>
                <a:gd name="connsiteX125" fmla="*/ 523077 w 584705"/>
                <a:gd name="connsiteY125" fmla="*/ 450330 h 605028"/>
                <a:gd name="connsiteX126" fmla="*/ 547349 w 584705"/>
                <a:gd name="connsiteY126" fmla="*/ 454114 h 605028"/>
                <a:gd name="connsiteX127" fmla="*/ 552402 w 584705"/>
                <a:gd name="connsiteY127" fmla="*/ 292387 h 605028"/>
                <a:gd name="connsiteX128" fmla="*/ 60561 w 584705"/>
                <a:gd name="connsiteY128" fmla="*/ 282403 h 605028"/>
                <a:gd name="connsiteX129" fmla="*/ 181760 w 584705"/>
                <a:gd name="connsiteY129" fmla="*/ 282403 h 605028"/>
                <a:gd name="connsiteX130" fmla="*/ 191867 w 584705"/>
                <a:gd name="connsiteY130" fmla="*/ 292402 h 605028"/>
                <a:gd name="connsiteX131" fmla="*/ 191867 w 584705"/>
                <a:gd name="connsiteY131" fmla="*/ 342844 h 605028"/>
                <a:gd name="connsiteX132" fmla="*/ 181760 w 584705"/>
                <a:gd name="connsiteY132" fmla="*/ 352933 h 605028"/>
                <a:gd name="connsiteX133" fmla="*/ 171652 w 584705"/>
                <a:gd name="connsiteY133" fmla="*/ 342844 h 605028"/>
                <a:gd name="connsiteX134" fmla="*/ 171652 w 584705"/>
                <a:gd name="connsiteY134" fmla="*/ 302490 h 605028"/>
                <a:gd name="connsiteX135" fmla="*/ 70669 w 584705"/>
                <a:gd name="connsiteY135" fmla="*/ 302490 h 605028"/>
                <a:gd name="connsiteX136" fmla="*/ 70669 w 584705"/>
                <a:gd name="connsiteY136" fmla="*/ 403286 h 605028"/>
                <a:gd name="connsiteX137" fmla="*/ 181760 w 584705"/>
                <a:gd name="connsiteY137" fmla="*/ 403286 h 605028"/>
                <a:gd name="connsiteX138" fmla="*/ 191867 w 584705"/>
                <a:gd name="connsiteY138" fmla="*/ 413374 h 605028"/>
                <a:gd name="connsiteX139" fmla="*/ 181760 w 584705"/>
                <a:gd name="connsiteY139" fmla="*/ 423463 h 605028"/>
                <a:gd name="connsiteX140" fmla="*/ 60561 w 584705"/>
                <a:gd name="connsiteY140" fmla="*/ 423463 h 605028"/>
                <a:gd name="connsiteX141" fmla="*/ 50454 w 584705"/>
                <a:gd name="connsiteY141" fmla="*/ 413374 h 605028"/>
                <a:gd name="connsiteX142" fmla="*/ 50454 w 584705"/>
                <a:gd name="connsiteY142" fmla="*/ 292402 h 605028"/>
                <a:gd name="connsiteX143" fmla="*/ 60561 w 584705"/>
                <a:gd name="connsiteY143" fmla="*/ 282403 h 605028"/>
                <a:gd name="connsiteX144" fmla="*/ 383735 w 584705"/>
                <a:gd name="connsiteY144" fmla="*/ 272312 h 605028"/>
                <a:gd name="connsiteX145" fmla="*/ 393826 w 584705"/>
                <a:gd name="connsiteY145" fmla="*/ 272312 h 605028"/>
                <a:gd name="connsiteX146" fmla="*/ 403917 w 584705"/>
                <a:gd name="connsiteY146" fmla="*/ 282413 h 605028"/>
                <a:gd name="connsiteX147" fmla="*/ 393826 w 584705"/>
                <a:gd name="connsiteY147" fmla="*/ 292423 h 605028"/>
                <a:gd name="connsiteX148" fmla="*/ 383735 w 584705"/>
                <a:gd name="connsiteY148" fmla="*/ 292423 h 605028"/>
                <a:gd name="connsiteX149" fmla="*/ 373644 w 584705"/>
                <a:gd name="connsiteY149" fmla="*/ 282413 h 605028"/>
                <a:gd name="connsiteX150" fmla="*/ 383735 w 584705"/>
                <a:gd name="connsiteY150" fmla="*/ 272312 h 605028"/>
                <a:gd name="connsiteX151" fmla="*/ 343336 w 584705"/>
                <a:gd name="connsiteY151" fmla="*/ 272312 h 605028"/>
                <a:gd name="connsiteX152" fmla="*/ 353392 w 584705"/>
                <a:gd name="connsiteY152" fmla="*/ 282368 h 605028"/>
                <a:gd name="connsiteX153" fmla="*/ 343336 w 584705"/>
                <a:gd name="connsiteY153" fmla="*/ 292424 h 605028"/>
                <a:gd name="connsiteX154" fmla="*/ 333280 w 584705"/>
                <a:gd name="connsiteY154" fmla="*/ 282368 h 605028"/>
                <a:gd name="connsiteX155" fmla="*/ 343336 w 584705"/>
                <a:gd name="connsiteY155" fmla="*/ 272312 h 605028"/>
                <a:gd name="connsiteX156" fmla="*/ 272622 w 584705"/>
                <a:gd name="connsiteY156" fmla="*/ 272312 h 605028"/>
                <a:gd name="connsiteX157" fmla="*/ 302979 w 584705"/>
                <a:gd name="connsiteY157" fmla="*/ 272312 h 605028"/>
                <a:gd name="connsiteX158" fmla="*/ 313098 w 584705"/>
                <a:gd name="connsiteY158" fmla="*/ 282413 h 605028"/>
                <a:gd name="connsiteX159" fmla="*/ 302979 w 584705"/>
                <a:gd name="connsiteY159" fmla="*/ 292423 h 605028"/>
                <a:gd name="connsiteX160" fmla="*/ 272622 w 584705"/>
                <a:gd name="connsiteY160" fmla="*/ 292423 h 605028"/>
                <a:gd name="connsiteX161" fmla="*/ 262503 w 584705"/>
                <a:gd name="connsiteY161" fmla="*/ 282413 h 605028"/>
                <a:gd name="connsiteX162" fmla="*/ 272622 w 584705"/>
                <a:gd name="connsiteY162" fmla="*/ 272312 h 605028"/>
                <a:gd name="connsiteX163" fmla="*/ 517032 w 584705"/>
                <a:gd name="connsiteY163" fmla="*/ 242022 h 605028"/>
                <a:gd name="connsiteX164" fmla="*/ 518114 w 584705"/>
                <a:gd name="connsiteY164" fmla="*/ 272295 h 605028"/>
                <a:gd name="connsiteX165" fmla="*/ 552402 w 584705"/>
                <a:gd name="connsiteY165" fmla="*/ 272295 h 605028"/>
                <a:gd name="connsiteX166" fmla="*/ 553395 w 584705"/>
                <a:gd name="connsiteY166" fmla="*/ 242022 h 605028"/>
                <a:gd name="connsiteX167" fmla="*/ 161541 w 584705"/>
                <a:gd name="connsiteY167" fmla="*/ 231949 h 605028"/>
                <a:gd name="connsiteX168" fmla="*/ 181759 w 584705"/>
                <a:gd name="connsiteY168" fmla="*/ 231949 h 605028"/>
                <a:gd name="connsiteX169" fmla="*/ 191867 w 584705"/>
                <a:gd name="connsiteY169" fmla="*/ 242040 h 605028"/>
                <a:gd name="connsiteX170" fmla="*/ 181759 w 584705"/>
                <a:gd name="connsiteY170" fmla="*/ 252131 h 605028"/>
                <a:gd name="connsiteX171" fmla="*/ 161541 w 584705"/>
                <a:gd name="connsiteY171" fmla="*/ 252131 h 605028"/>
                <a:gd name="connsiteX172" fmla="*/ 151433 w 584705"/>
                <a:gd name="connsiteY172" fmla="*/ 242040 h 605028"/>
                <a:gd name="connsiteX173" fmla="*/ 161541 w 584705"/>
                <a:gd name="connsiteY173" fmla="*/ 231949 h 605028"/>
                <a:gd name="connsiteX174" fmla="*/ 121080 w 584705"/>
                <a:gd name="connsiteY174" fmla="*/ 231949 h 605028"/>
                <a:gd name="connsiteX175" fmla="*/ 131181 w 584705"/>
                <a:gd name="connsiteY175" fmla="*/ 242040 h 605028"/>
                <a:gd name="connsiteX176" fmla="*/ 121080 w 584705"/>
                <a:gd name="connsiteY176" fmla="*/ 252131 h 605028"/>
                <a:gd name="connsiteX177" fmla="*/ 111070 w 584705"/>
                <a:gd name="connsiteY177" fmla="*/ 242040 h 605028"/>
                <a:gd name="connsiteX178" fmla="*/ 121080 w 584705"/>
                <a:gd name="connsiteY178" fmla="*/ 231949 h 605028"/>
                <a:gd name="connsiteX179" fmla="*/ 60563 w 584705"/>
                <a:gd name="connsiteY179" fmla="*/ 231949 h 605028"/>
                <a:gd name="connsiteX180" fmla="*/ 80779 w 584705"/>
                <a:gd name="connsiteY180" fmla="*/ 231949 h 605028"/>
                <a:gd name="connsiteX181" fmla="*/ 90888 w 584705"/>
                <a:gd name="connsiteY181" fmla="*/ 242040 h 605028"/>
                <a:gd name="connsiteX182" fmla="*/ 80779 w 584705"/>
                <a:gd name="connsiteY182" fmla="*/ 252131 h 605028"/>
                <a:gd name="connsiteX183" fmla="*/ 60563 w 584705"/>
                <a:gd name="connsiteY183" fmla="*/ 252131 h 605028"/>
                <a:gd name="connsiteX184" fmla="*/ 50454 w 584705"/>
                <a:gd name="connsiteY184" fmla="*/ 242040 h 605028"/>
                <a:gd name="connsiteX185" fmla="*/ 60563 w 584705"/>
                <a:gd name="connsiteY185" fmla="*/ 231949 h 605028"/>
                <a:gd name="connsiteX186" fmla="*/ 373591 w 584705"/>
                <a:gd name="connsiteY186" fmla="*/ 221858 h 605028"/>
                <a:gd name="connsiteX187" fmla="*/ 393807 w 584705"/>
                <a:gd name="connsiteY187" fmla="*/ 221858 h 605028"/>
                <a:gd name="connsiteX188" fmla="*/ 403916 w 584705"/>
                <a:gd name="connsiteY188" fmla="*/ 231949 h 605028"/>
                <a:gd name="connsiteX189" fmla="*/ 393807 w 584705"/>
                <a:gd name="connsiteY189" fmla="*/ 242040 h 605028"/>
                <a:gd name="connsiteX190" fmla="*/ 373591 w 584705"/>
                <a:gd name="connsiteY190" fmla="*/ 242040 h 605028"/>
                <a:gd name="connsiteX191" fmla="*/ 363482 w 584705"/>
                <a:gd name="connsiteY191" fmla="*/ 231949 h 605028"/>
                <a:gd name="connsiteX192" fmla="*/ 373591 w 584705"/>
                <a:gd name="connsiteY192" fmla="*/ 221858 h 605028"/>
                <a:gd name="connsiteX193" fmla="*/ 333281 w 584705"/>
                <a:gd name="connsiteY193" fmla="*/ 221858 h 605028"/>
                <a:gd name="connsiteX194" fmla="*/ 343372 w 584705"/>
                <a:gd name="connsiteY194" fmla="*/ 231949 h 605028"/>
                <a:gd name="connsiteX195" fmla="*/ 333281 w 584705"/>
                <a:gd name="connsiteY195" fmla="*/ 242040 h 605028"/>
                <a:gd name="connsiteX196" fmla="*/ 323190 w 584705"/>
                <a:gd name="connsiteY196" fmla="*/ 231949 h 605028"/>
                <a:gd name="connsiteX197" fmla="*/ 333281 w 584705"/>
                <a:gd name="connsiteY197" fmla="*/ 221858 h 605028"/>
                <a:gd name="connsiteX198" fmla="*/ 272611 w 584705"/>
                <a:gd name="connsiteY198" fmla="*/ 221858 h 605028"/>
                <a:gd name="connsiteX199" fmla="*/ 292829 w 584705"/>
                <a:gd name="connsiteY199" fmla="*/ 221858 h 605028"/>
                <a:gd name="connsiteX200" fmla="*/ 302937 w 584705"/>
                <a:gd name="connsiteY200" fmla="*/ 231949 h 605028"/>
                <a:gd name="connsiteX201" fmla="*/ 292829 w 584705"/>
                <a:gd name="connsiteY201" fmla="*/ 242040 h 605028"/>
                <a:gd name="connsiteX202" fmla="*/ 272611 w 584705"/>
                <a:gd name="connsiteY202" fmla="*/ 242040 h 605028"/>
                <a:gd name="connsiteX203" fmla="*/ 262503 w 584705"/>
                <a:gd name="connsiteY203" fmla="*/ 231949 h 605028"/>
                <a:gd name="connsiteX204" fmla="*/ 272611 w 584705"/>
                <a:gd name="connsiteY204" fmla="*/ 221858 h 605028"/>
                <a:gd name="connsiteX205" fmla="*/ 383735 w 584705"/>
                <a:gd name="connsiteY205" fmla="*/ 171474 h 605028"/>
                <a:gd name="connsiteX206" fmla="*/ 393826 w 584705"/>
                <a:gd name="connsiteY206" fmla="*/ 171474 h 605028"/>
                <a:gd name="connsiteX207" fmla="*/ 403917 w 584705"/>
                <a:gd name="connsiteY207" fmla="*/ 181484 h 605028"/>
                <a:gd name="connsiteX208" fmla="*/ 393826 w 584705"/>
                <a:gd name="connsiteY208" fmla="*/ 191585 h 605028"/>
                <a:gd name="connsiteX209" fmla="*/ 383735 w 584705"/>
                <a:gd name="connsiteY209" fmla="*/ 191585 h 605028"/>
                <a:gd name="connsiteX210" fmla="*/ 373644 w 584705"/>
                <a:gd name="connsiteY210" fmla="*/ 181484 h 605028"/>
                <a:gd name="connsiteX211" fmla="*/ 383735 w 584705"/>
                <a:gd name="connsiteY211" fmla="*/ 171474 h 605028"/>
                <a:gd name="connsiteX212" fmla="*/ 343336 w 584705"/>
                <a:gd name="connsiteY212" fmla="*/ 171474 h 605028"/>
                <a:gd name="connsiteX213" fmla="*/ 353392 w 584705"/>
                <a:gd name="connsiteY213" fmla="*/ 181530 h 605028"/>
                <a:gd name="connsiteX214" fmla="*/ 343336 w 584705"/>
                <a:gd name="connsiteY214" fmla="*/ 191586 h 605028"/>
                <a:gd name="connsiteX215" fmla="*/ 333280 w 584705"/>
                <a:gd name="connsiteY215" fmla="*/ 181530 h 605028"/>
                <a:gd name="connsiteX216" fmla="*/ 343336 w 584705"/>
                <a:gd name="connsiteY216" fmla="*/ 171474 h 605028"/>
                <a:gd name="connsiteX217" fmla="*/ 272622 w 584705"/>
                <a:gd name="connsiteY217" fmla="*/ 171474 h 605028"/>
                <a:gd name="connsiteX218" fmla="*/ 302979 w 584705"/>
                <a:gd name="connsiteY218" fmla="*/ 171474 h 605028"/>
                <a:gd name="connsiteX219" fmla="*/ 313098 w 584705"/>
                <a:gd name="connsiteY219" fmla="*/ 181484 h 605028"/>
                <a:gd name="connsiteX220" fmla="*/ 302979 w 584705"/>
                <a:gd name="connsiteY220" fmla="*/ 191585 h 605028"/>
                <a:gd name="connsiteX221" fmla="*/ 272622 w 584705"/>
                <a:gd name="connsiteY221" fmla="*/ 191585 h 605028"/>
                <a:gd name="connsiteX222" fmla="*/ 262503 w 584705"/>
                <a:gd name="connsiteY222" fmla="*/ 181484 h 605028"/>
                <a:gd name="connsiteX223" fmla="*/ 272622 w 584705"/>
                <a:gd name="connsiteY223" fmla="*/ 171474 h 605028"/>
                <a:gd name="connsiteX224" fmla="*/ 535258 w 584705"/>
                <a:gd name="connsiteY224" fmla="*/ 151293 h 605028"/>
                <a:gd name="connsiteX225" fmla="*/ 515047 w 584705"/>
                <a:gd name="connsiteY225" fmla="*/ 172466 h 605028"/>
                <a:gd name="connsiteX226" fmla="*/ 515047 w 584705"/>
                <a:gd name="connsiteY226" fmla="*/ 191567 h 605028"/>
                <a:gd name="connsiteX227" fmla="*/ 516039 w 584705"/>
                <a:gd name="connsiteY227" fmla="*/ 221840 h 605028"/>
                <a:gd name="connsiteX228" fmla="*/ 554568 w 584705"/>
                <a:gd name="connsiteY228" fmla="*/ 221840 h 605028"/>
                <a:gd name="connsiteX229" fmla="*/ 555470 w 584705"/>
                <a:gd name="connsiteY229" fmla="*/ 192648 h 605028"/>
                <a:gd name="connsiteX230" fmla="*/ 555470 w 584705"/>
                <a:gd name="connsiteY230" fmla="*/ 172466 h 605028"/>
                <a:gd name="connsiteX231" fmla="*/ 535258 w 584705"/>
                <a:gd name="connsiteY231" fmla="*/ 151293 h 605028"/>
                <a:gd name="connsiteX232" fmla="*/ 535258 w 584705"/>
                <a:gd name="connsiteY232" fmla="*/ 131111 h 605028"/>
                <a:gd name="connsiteX233" fmla="*/ 575682 w 584705"/>
                <a:gd name="connsiteY233" fmla="*/ 172466 h 605028"/>
                <a:gd name="connsiteX234" fmla="*/ 575682 w 584705"/>
                <a:gd name="connsiteY234" fmla="*/ 193639 h 605028"/>
                <a:gd name="connsiteX235" fmla="*/ 566749 w 584705"/>
                <a:gd name="connsiteY235" fmla="*/ 468800 h 605028"/>
                <a:gd name="connsiteX236" fmla="*/ 584705 w 584705"/>
                <a:gd name="connsiteY236" fmla="*/ 501145 h 605028"/>
                <a:gd name="connsiteX237" fmla="*/ 570629 w 584705"/>
                <a:gd name="connsiteY237" fmla="*/ 529346 h 605028"/>
                <a:gd name="connsiteX238" fmla="*/ 499888 w 584705"/>
                <a:gd name="connsiteY238" fmla="*/ 590884 h 605028"/>
                <a:gd name="connsiteX239" fmla="*/ 494835 w 584705"/>
                <a:gd name="connsiteY239" fmla="*/ 594938 h 605028"/>
                <a:gd name="connsiteX240" fmla="*/ 487797 w 584705"/>
                <a:gd name="connsiteY240" fmla="*/ 592866 h 605028"/>
                <a:gd name="connsiteX241" fmla="*/ 485721 w 584705"/>
                <a:gd name="connsiteY241" fmla="*/ 579801 h 605028"/>
                <a:gd name="connsiteX242" fmla="*/ 486804 w 584705"/>
                <a:gd name="connsiteY242" fmla="*/ 523310 h 605028"/>
                <a:gd name="connsiteX243" fmla="*/ 474623 w 584705"/>
                <a:gd name="connsiteY243" fmla="*/ 498082 h 605028"/>
                <a:gd name="connsiteX244" fmla="*/ 492850 w 584705"/>
                <a:gd name="connsiteY244" fmla="*/ 465827 h 605028"/>
                <a:gd name="connsiteX245" fmla="*/ 494835 w 584705"/>
                <a:gd name="connsiteY245" fmla="*/ 463845 h 605028"/>
                <a:gd name="connsiteX246" fmla="*/ 502775 w 584705"/>
                <a:gd name="connsiteY246" fmla="*/ 457538 h 605028"/>
                <a:gd name="connsiteX247" fmla="*/ 496549 w 584705"/>
                <a:gd name="connsiteY247" fmla="*/ 249951 h 605028"/>
                <a:gd name="connsiteX248" fmla="*/ 495827 w 584705"/>
                <a:gd name="connsiteY248" fmla="*/ 231931 h 605028"/>
                <a:gd name="connsiteX249" fmla="*/ 496008 w 584705"/>
                <a:gd name="connsiteY249" fmla="*/ 230219 h 605028"/>
                <a:gd name="connsiteX250" fmla="*/ 494835 w 584705"/>
                <a:gd name="connsiteY250" fmla="*/ 191567 h 605028"/>
                <a:gd name="connsiteX251" fmla="*/ 494835 w 584705"/>
                <a:gd name="connsiteY251" fmla="*/ 172466 h 605028"/>
                <a:gd name="connsiteX252" fmla="*/ 535258 w 584705"/>
                <a:gd name="connsiteY252" fmla="*/ 131111 h 605028"/>
                <a:gd name="connsiteX253" fmla="*/ 373591 w 584705"/>
                <a:gd name="connsiteY253" fmla="*/ 121020 h 605028"/>
                <a:gd name="connsiteX254" fmla="*/ 393807 w 584705"/>
                <a:gd name="connsiteY254" fmla="*/ 121020 h 605028"/>
                <a:gd name="connsiteX255" fmla="*/ 403916 w 584705"/>
                <a:gd name="connsiteY255" fmla="*/ 131111 h 605028"/>
                <a:gd name="connsiteX256" fmla="*/ 393807 w 584705"/>
                <a:gd name="connsiteY256" fmla="*/ 141202 h 605028"/>
                <a:gd name="connsiteX257" fmla="*/ 373591 w 584705"/>
                <a:gd name="connsiteY257" fmla="*/ 141202 h 605028"/>
                <a:gd name="connsiteX258" fmla="*/ 363482 w 584705"/>
                <a:gd name="connsiteY258" fmla="*/ 131111 h 605028"/>
                <a:gd name="connsiteX259" fmla="*/ 373591 w 584705"/>
                <a:gd name="connsiteY259" fmla="*/ 121020 h 605028"/>
                <a:gd name="connsiteX260" fmla="*/ 333281 w 584705"/>
                <a:gd name="connsiteY260" fmla="*/ 121020 h 605028"/>
                <a:gd name="connsiteX261" fmla="*/ 343372 w 584705"/>
                <a:gd name="connsiteY261" fmla="*/ 131111 h 605028"/>
                <a:gd name="connsiteX262" fmla="*/ 333281 w 584705"/>
                <a:gd name="connsiteY262" fmla="*/ 141202 h 605028"/>
                <a:gd name="connsiteX263" fmla="*/ 323190 w 584705"/>
                <a:gd name="connsiteY263" fmla="*/ 131111 h 605028"/>
                <a:gd name="connsiteX264" fmla="*/ 333281 w 584705"/>
                <a:gd name="connsiteY264" fmla="*/ 121020 h 605028"/>
                <a:gd name="connsiteX265" fmla="*/ 272611 w 584705"/>
                <a:gd name="connsiteY265" fmla="*/ 121020 h 605028"/>
                <a:gd name="connsiteX266" fmla="*/ 292829 w 584705"/>
                <a:gd name="connsiteY266" fmla="*/ 121020 h 605028"/>
                <a:gd name="connsiteX267" fmla="*/ 302937 w 584705"/>
                <a:gd name="connsiteY267" fmla="*/ 131111 h 605028"/>
                <a:gd name="connsiteX268" fmla="*/ 292829 w 584705"/>
                <a:gd name="connsiteY268" fmla="*/ 141202 h 605028"/>
                <a:gd name="connsiteX269" fmla="*/ 272611 w 584705"/>
                <a:gd name="connsiteY269" fmla="*/ 141202 h 605028"/>
                <a:gd name="connsiteX270" fmla="*/ 262503 w 584705"/>
                <a:gd name="connsiteY270" fmla="*/ 131111 h 605028"/>
                <a:gd name="connsiteX271" fmla="*/ 272611 w 584705"/>
                <a:gd name="connsiteY271" fmla="*/ 121020 h 605028"/>
                <a:gd name="connsiteX272" fmla="*/ 100994 w 584705"/>
                <a:gd name="connsiteY272" fmla="*/ 121020 h 605028"/>
                <a:gd name="connsiteX273" fmla="*/ 141327 w 584705"/>
                <a:gd name="connsiteY273" fmla="*/ 121020 h 605028"/>
                <a:gd name="connsiteX274" fmla="*/ 151433 w 584705"/>
                <a:gd name="connsiteY274" fmla="*/ 131111 h 605028"/>
                <a:gd name="connsiteX275" fmla="*/ 141327 w 584705"/>
                <a:gd name="connsiteY275" fmla="*/ 141202 h 605028"/>
                <a:gd name="connsiteX276" fmla="*/ 100994 w 584705"/>
                <a:gd name="connsiteY276" fmla="*/ 141202 h 605028"/>
                <a:gd name="connsiteX277" fmla="*/ 90888 w 584705"/>
                <a:gd name="connsiteY277" fmla="*/ 131111 h 605028"/>
                <a:gd name="connsiteX278" fmla="*/ 100994 w 584705"/>
                <a:gd name="connsiteY278" fmla="*/ 121020 h 605028"/>
                <a:gd name="connsiteX279" fmla="*/ 121115 w 584705"/>
                <a:gd name="connsiteY279" fmla="*/ 80659 h 605028"/>
                <a:gd name="connsiteX280" fmla="*/ 70669 w 584705"/>
                <a:gd name="connsiteY280" fmla="*/ 131121 h 605028"/>
                <a:gd name="connsiteX281" fmla="*/ 121115 w 584705"/>
                <a:gd name="connsiteY281" fmla="*/ 181492 h 605028"/>
                <a:gd name="connsiteX282" fmla="*/ 171652 w 584705"/>
                <a:gd name="connsiteY282" fmla="*/ 131121 h 605028"/>
                <a:gd name="connsiteX283" fmla="*/ 121115 w 584705"/>
                <a:gd name="connsiteY283" fmla="*/ 80659 h 605028"/>
                <a:gd name="connsiteX284" fmla="*/ 383735 w 584705"/>
                <a:gd name="connsiteY284" fmla="*/ 70565 h 605028"/>
                <a:gd name="connsiteX285" fmla="*/ 393826 w 584705"/>
                <a:gd name="connsiteY285" fmla="*/ 70565 h 605028"/>
                <a:gd name="connsiteX286" fmla="*/ 403917 w 584705"/>
                <a:gd name="connsiteY286" fmla="*/ 80656 h 605028"/>
                <a:gd name="connsiteX287" fmla="*/ 393826 w 584705"/>
                <a:gd name="connsiteY287" fmla="*/ 90747 h 605028"/>
                <a:gd name="connsiteX288" fmla="*/ 383735 w 584705"/>
                <a:gd name="connsiteY288" fmla="*/ 90747 h 605028"/>
                <a:gd name="connsiteX289" fmla="*/ 373644 w 584705"/>
                <a:gd name="connsiteY289" fmla="*/ 80656 h 605028"/>
                <a:gd name="connsiteX290" fmla="*/ 383735 w 584705"/>
                <a:gd name="connsiteY290" fmla="*/ 70565 h 605028"/>
                <a:gd name="connsiteX291" fmla="*/ 343336 w 584705"/>
                <a:gd name="connsiteY291" fmla="*/ 70565 h 605028"/>
                <a:gd name="connsiteX292" fmla="*/ 353392 w 584705"/>
                <a:gd name="connsiteY292" fmla="*/ 80656 h 605028"/>
                <a:gd name="connsiteX293" fmla="*/ 343336 w 584705"/>
                <a:gd name="connsiteY293" fmla="*/ 90747 h 605028"/>
                <a:gd name="connsiteX294" fmla="*/ 333280 w 584705"/>
                <a:gd name="connsiteY294" fmla="*/ 80656 h 605028"/>
                <a:gd name="connsiteX295" fmla="*/ 343336 w 584705"/>
                <a:gd name="connsiteY295" fmla="*/ 70565 h 605028"/>
                <a:gd name="connsiteX296" fmla="*/ 272622 w 584705"/>
                <a:gd name="connsiteY296" fmla="*/ 70565 h 605028"/>
                <a:gd name="connsiteX297" fmla="*/ 302979 w 584705"/>
                <a:gd name="connsiteY297" fmla="*/ 70565 h 605028"/>
                <a:gd name="connsiteX298" fmla="*/ 313098 w 584705"/>
                <a:gd name="connsiteY298" fmla="*/ 80656 h 605028"/>
                <a:gd name="connsiteX299" fmla="*/ 302979 w 584705"/>
                <a:gd name="connsiteY299" fmla="*/ 90747 h 605028"/>
                <a:gd name="connsiteX300" fmla="*/ 272622 w 584705"/>
                <a:gd name="connsiteY300" fmla="*/ 90747 h 605028"/>
                <a:gd name="connsiteX301" fmla="*/ 262503 w 584705"/>
                <a:gd name="connsiteY301" fmla="*/ 80656 h 605028"/>
                <a:gd name="connsiteX302" fmla="*/ 272622 w 584705"/>
                <a:gd name="connsiteY302" fmla="*/ 70565 h 605028"/>
                <a:gd name="connsiteX303" fmla="*/ 121115 w 584705"/>
                <a:gd name="connsiteY303" fmla="*/ 60475 h 605028"/>
                <a:gd name="connsiteX304" fmla="*/ 191867 w 584705"/>
                <a:gd name="connsiteY304" fmla="*/ 131121 h 605028"/>
                <a:gd name="connsiteX305" fmla="*/ 121115 w 584705"/>
                <a:gd name="connsiteY305" fmla="*/ 201676 h 605028"/>
                <a:gd name="connsiteX306" fmla="*/ 50454 w 584705"/>
                <a:gd name="connsiteY306" fmla="*/ 131121 h 605028"/>
                <a:gd name="connsiteX307" fmla="*/ 121115 w 584705"/>
                <a:gd name="connsiteY307" fmla="*/ 60475 h 605028"/>
                <a:gd name="connsiteX308" fmla="*/ 484750 w 584705"/>
                <a:gd name="connsiteY308" fmla="*/ 20183 h 605028"/>
                <a:gd name="connsiteX309" fmla="*/ 444407 w 584705"/>
                <a:gd name="connsiteY309" fmla="*/ 60458 h 605028"/>
                <a:gd name="connsiteX310" fmla="*/ 484750 w 584705"/>
                <a:gd name="connsiteY310" fmla="*/ 100823 h 605028"/>
                <a:gd name="connsiteX311" fmla="*/ 525183 w 584705"/>
                <a:gd name="connsiteY311" fmla="*/ 60458 h 605028"/>
                <a:gd name="connsiteX312" fmla="*/ 484750 w 584705"/>
                <a:gd name="connsiteY312" fmla="*/ 20183 h 605028"/>
                <a:gd name="connsiteX313" fmla="*/ 242330 w 584705"/>
                <a:gd name="connsiteY313" fmla="*/ 20183 h 605028"/>
                <a:gd name="connsiteX314" fmla="*/ 242330 w 584705"/>
                <a:gd name="connsiteY314" fmla="*/ 584845 h 605028"/>
                <a:gd name="connsiteX315" fmla="*/ 414082 w 584705"/>
                <a:gd name="connsiteY315" fmla="*/ 584845 h 605028"/>
                <a:gd name="connsiteX316" fmla="*/ 424190 w 584705"/>
                <a:gd name="connsiteY316" fmla="*/ 574754 h 605028"/>
                <a:gd name="connsiteX317" fmla="*/ 424190 w 584705"/>
                <a:gd name="connsiteY317" fmla="*/ 60458 h 605028"/>
                <a:gd name="connsiteX318" fmla="*/ 424280 w 584705"/>
                <a:gd name="connsiteY318" fmla="*/ 57665 h 605028"/>
                <a:gd name="connsiteX319" fmla="*/ 433937 w 584705"/>
                <a:gd name="connsiteY319" fmla="*/ 27661 h 605028"/>
                <a:gd name="connsiteX320" fmla="*/ 439353 w 584705"/>
                <a:gd name="connsiteY320" fmla="*/ 20183 h 605028"/>
                <a:gd name="connsiteX321" fmla="*/ 47383 w 584705"/>
                <a:gd name="connsiteY321" fmla="*/ 20183 h 605028"/>
                <a:gd name="connsiteX322" fmla="*/ 20126 w 584705"/>
                <a:gd name="connsiteY322" fmla="*/ 47393 h 605028"/>
                <a:gd name="connsiteX323" fmla="*/ 20126 w 584705"/>
                <a:gd name="connsiteY323" fmla="*/ 572772 h 605028"/>
                <a:gd name="connsiteX324" fmla="*/ 32311 w 584705"/>
                <a:gd name="connsiteY324" fmla="*/ 584845 h 605028"/>
                <a:gd name="connsiteX325" fmla="*/ 222203 w 584705"/>
                <a:gd name="connsiteY325" fmla="*/ 584845 h 605028"/>
                <a:gd name="connsiteX326" fmla="*/ 222203 w 584705"/>
                <a:gd name="connsiteY326" fmla="*/ 20183 h 605028"/>
                <a:gd name="connsiteX327" fmla="*/ 46390 w 584705"/>
                <a:gd name="connsiteY327" fmla="*/ 0 h 605028"/>
                <a:gd name="connsiteX328" fmla="*/ 47383 w 584705"/>
                <a:gd name="connsiteY328" fmla="*/ 0 h 605028"/>
                <a:gd name="connsiteX329" fmla="*/ 232221 w 584705"/>
                <a:gd name="connsiteY329" fmla="*/ 0 h 605028"/>
                <a:gd name="connsiteX330" fmla="*/ 484750 w 584705"/>
                <a:gd name="connsiteY330" fmla="*/ 0 h 605028"/>
                <a:gd name="connsiteX331" fmla="*/ 545400 w 584705"/>
                <a:gd name="connsiteY331" fmla="*/ 60458 h 605028"/>
                <a:gd name="connsiteX332" fmla="*/ 484750 w 584705"/>
                <a:gd name="connsiteY332" fmla="*/ 121006 h 605028"/>
                <a:gd name="connsiteX333" fmla="*/ 444407 w 584705"/>
                <a:gd name="connsiteY333" fmla="*/ 105508 h 605028"/>
                <a:gd name="connsiteX334" fmla="*/ 444407 w 584705"/>
                <a:gd name="connsiteY334" fmla="*/ 574754 h 605028"/>
                <a:gd name="connsiteX335" fmla="*/ 414082 w 584705"/>
                <a:gd name="connsiteY335" fmla="*/ 605028 h 605028"/>
                <a:gd name="connsiteX336" fmla="*/ 232221 w 584705"/>
                <a:gd name="connsiteY336" fmla="*/ 605028 h 605028"/>
                <a:gd name="connsiteX337" fmla="*/ 32311 w 584705"/>
                <a:gd name="connsiteY337" fmla="*/ 605028 h 605028"/>
                <a:gd name="connsiteX338" fmla="*/ 30235 w 584705"/>
                <a:gd name="connsiteY338" fmla="*/ 605028 h 605028"/>
                <a:gd name="connsiteX339" fmla="*/ 0 w 584705"/>
                <a:gd name="connsiteY339" fmla="*/ 574754 h 605028"/>
                <a:gd name="connsiteX340" fmla="*/ 0 w 584705"/>
                <a:gd name="connsiteY340" fmla="*/ 572772 h 605028"/>
                <a:gd name="connsiteX341" fmla="*/ 0 w 584705"/>
                <a:gd name="connsiteY341" fmla="*/ 47393 h 605028"/>
                <a:gd name="connsiteX342" fmla="*/ 0 w 584705"/>
                <a:gd name="connsiteY342" fmla="*/ 46402 h 605028"/>
                <a:gd name="connsiteX343" fmla="*/ 46390 w 584705"/>
                <a:gd name="connsiteY343"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Lst>
              <a:rect l="l" t="t" r="r" b="b"/>
              <a:pathLst>
                <a:path w="584705" h="605028">
                  <a:moveTo>
                    <a:pt x="373591" y="524301"/>
                  </a:moveTo>
                  <a:lnTo>
                    <a:pt x="393807" y="524301"/>
                  </a:lnTo>
                  <a:cubicBezTo>
                    <a:pt x="399855" y="524301"/>
                    <a:pt x="403916" y="528355"/>
                    <a:pt x="403916" y="534392"/>
                  </a:cubicBezTo>
                  <a:cubicBezTo>
                    <a:pt x="403916" y="540519"/>
                    <a:pt x="399855" y="544483"/>
                    <a:pt x="393807" y="544483"/>
                  </a:cubicBezTo>
                  <a:lnTo>
                    <a:pt x="373591" y="544483"/>
                  </a:lnTo>
                  <a:cubicBezTo>
                    <a:pt x="367543" y="544483"/>
                    <a:pt x="363482" y="540519"/>
                    <a:pt x="363482" y="534392"/>
                  </a:cubicBezTo>
                  <a:cubicBezTo>
                    <a:pt x="363482" y="528355"/>
                    <a:pt x="367543" y="524301"/>
                    <a:pt x="373591" y="524301"/>
                  </a:cubicBezTo>
                  <a:close/>
                  <a:moveTo>
                    <a:pt x="333281" y="524301"/>
                  </a:moveTo>
                  <a:cubicBezTo>
                    <a:pt x="339318" y="524301"/>
                    <a:pt x="343372" y="529347"/>
                    <a:pt x="343372" y="534392"/>
                  </a:cubicBezTo>
                  <a:cubicBezTo>
                    <a:pt x="343372" y="540519"/>
                    <a:pt x="339318" y="544483"/>
                    <a:pt x="333281" y="544483"/>
                  </a:cubicBezTo>
                  <a:cubicBezTo>
                    <a:pt x="327154" y="544483"/>
                    <a:pt x="323190" y="540519"/>
                    <a:pt x="323190" y="534392"/>
                  </a:cubicBezTo>
                  <a:cubicBezTo>
                    <a:pt x="323190" y="528355"/>
                    <a:pt x="327154" y="524301"/>
                    <a:pt x="333281" y="524301"/>
                  </a:cubicBezTo>
                  <a:close/>
                  <a:moveTo>
                    <a:pt x="272611" y="524301"/>
                  </a:moveTo>
                  <a:lnTo>
                    <a:pt x="292829" y="524301"/>
                  </a:lnTo>
                  <a:cubicBezTo>
                    <a:pt x="298876" y="524301"/>
                    <a:pt x="302937" y="528355"/>
                    <a:pt x="302937" y="534392"/>
                  </a:cubicBezTo>
                  <a:cubicBezTo>
                    <a:pt x="302937" y="540519"/>
                    <a:pt x="298876" y="544483"/>
                    <a:pt x="292829" y="544483"/>
                  </a:cubicBezTo>
                  <a:lnTo>
                    <a:pt x="272611" y="544483"/>
                  </a:lnTo>
                  <a:cubicBezTo>
                    <a:pt x="266564" y="544483"/>
                    <a:pt x="262503" y="540519"/>
                    <a:pt x="262503" y="534392"/>
                  </a:cubicBezTo>
                  <a:cubicBezTo>
                    <a:pt x="262503" y="528355"/>
                    <a:pt x="266564" y="524301"/>
                    <a:pt x="272611" y="524301"/>
                  </a:cubicBezTo>
                  <a:close/>
                  <a:moveTo>
                    <a:pt x="383735" y="473988"/>
                  </a:moveTo>
                  <a:lnTo>
                    <a:pt x="393826" y="473988"/>
                  </a:lnTo>
                  <a:cubicBezTo>
                    <a:pt x="399863" y="473988"/>
                    <a:pt x="403917" y="478042"/>
                    <a:pt x="403917" y="484079"/>
                  </a:cubicBezTo>
                  <a:cubicBezTo>
                    <a:pt x="403917" y="490116"/>
                    <a:pt x="399863" y="494170"/>
                    <a:pt x="393826" y="494170"/>
                  </a:cubicBezTo>
                  <a:lnTo>
                    <a:pt x="383735" y="494170"/>
                  </a:lnTo>
                  <a:cubicBezTo>
                    <a:pt x="377698" y="494170"/>
                    <a:pt x="373644" y="490116"/>
                    <a:pt x="373644" y="484079"/>
                  </a:cubicBezTo>
                  <a:cubicBezTo>
                    <a:pt x="373644" y="478042"/>
                    <a:pt x="377698" y="473988"/>
                    <a:pt x="383735" y="473988"/>
                  </a:cubicBezTo>
                  <a:close/>
                  <a:moveTo>
                    <a:pt x="343336" y="473988"/>
                  </a:moveTo>
                  <a:cubicBezTo>
                    <a:pt x="348890" y="473988"/>
                    <a:pt x="353392" y="478506"/>
                    <a:pt x="353392" y="484079"/>
                  </a:cubicBezTo>
                  <a:cubicBezTo>
                    <a:pt x="353392" y="489652"/>
                    <a:pt x="348890" y="494170"/>
                    <a:pt x="343336" y="494170"/>
                  </a:cubicBezTo>
                  <a:cubicBezTo>
                    <a:pt x="337782" y="494170"/>
                    <a:pt x="333280" y="489652"/>
                    <a:pt x="333280" y="484079"/>
                  </a:cubicBezTo>
                  <a:cubicBezTo>
                    <a:pt x="333280" y="478506"/>
                    <a:pt x="337782" y="473988"/>
                    <a:pt x="343336" y="473988"/>
                  </a:cubicBezTo>
                  <a:close/>
                  <a:moveTo>
                    <a:pt x="272622" y="473988"/>
                  </a:moveTo>
                  <a:lnTo>
                    <a:pt x="302979" y="473988"/>
                  </a:lnTo>
                  <a:cubicBezTo>
                    <a:pt x="309032" y="473988"/>
                    <a:pt x="313098" y="478042"/>
                    <a:pt x="313098" y="484079"/>
                  </a:cubicBezTo>
                  <a:cubicBezTo>
                    <a:pt x="313098" y="490116"/>
                    <a:pt x="309032" y="494170"/>
                    <a:pt x="302979" y="494170"/>
                  </a:cubicBezTo>
                  <a:lnTo>
                    <a:pt x="272622" y="494170"/>
                  </a:lnTo>
                  <a:cubicBezTo>
                    <a:pt x="266569" y="494170"/>
                    <a:pt x="262503" y="490116"/>
                    <a:pt x="262503" y="484079"/>
                  </a:cubicBezTo>
                  <a:cubicBezTo>
                    <a:pt x="262503" y="478042"/>
                    <a:pt x="266569" y="473988"/>
                    <a:pt x="272622" y="473988"/>
                  </a:cubicBezTo>
                  <a:close/>
                  <a:moveTo>
                    <a:pt x="529213" y="470872"/>
                  </a:moveTo>
                  <a:cubicBezTo>
                    <a:pt x="522085" y="470872"/>
                    <a:pt x="515047" y="473936"/>
                    <a:pt x="509994" y="478981"/>
                  </a:cubicBezTo>
                  <a:lnTo>
                    <a:pt x="508009" y="480963"/>
                  </a:lnTo>
                  <a:cubicBezTo>
                    <a:pt x="501963" y="487000"/>
                    <a:pt x="495827" y="493127"/>
                    <a:pt x="495827" y="498082"/>
                  </a:cubicBezTo>
                  <a:cubicBezTo>
                    <a:pt x="495827" y="501145"/>
                    <a:pt x="497903" y="504209"/>
                    <a:pt x="501963" y="508173"/>
                  </a:cubicBezTo>
                  <a:cubicBezTo>
                    <a:pt x="516039" y="522319"/>
                    <a:pt x="519107" y="538446"/>
                    <a:pt x="517032" y="552592"/>
                  </a:cubicBezTo>
                  <a:cubicBezTo>
                    <a:pt x="531198" y="540519"/>
                    <a:pt x="546357" y="526373"/>
                    <a:pt x="558448" y="515291"/>
                  </a:cubicBezTo>
                  <a:cubicBezTo>
                    <a:pt x="563501" y="510245"/>
                    <a:pt x="566569" y="505200"/>
                    <a:pt x="566569" y="501145"/>
                  </a:cubicBezTo>
                  <a:cubicBezTo>
                    <a:pt x="566569" y="495109"/>
                    <a:pt x="560704" y="488351"/>
                    <a:pt x="554568" y="482765"/>
                  </a:cubicBezTo>
                  <a:cubicBezTo>
                    <a:pt x="552763" y="482315"/>
                    <a:pt x="550868" y="481414"/>
                    <a:pt x="549425" y="479972"/>
                  </a:cubicBezTo>
                  <a:lnTo>
                    <a:pt x="547349" y="477990"/>
                  </a:lnTo>
                  <a:cubicBezTo>
                    <a:pt x="542657" y="473846"/>
                    <a:pt x="536973" y="471503"/>
                    <a:pt x="531108" y="470963"/>
                  </a:cubicBezTo>
                  <a:cubicBezTo>
                    <a:pt x="530476" y="470963"/>
                    <a:pt x="529844" y="470872"/>
                    <a:pt x="529213" y="470872"/>
                  </a:cubicBezTo>
                  <a:close/>
                  <a:moveTo>
                    <a:pt x="60561" y="453806"/>
                  </a:moveTo>
                  <a:cubicBezTo>
                    <a:pt x="66608" y="453806"/>
                    <a:pt x="70669" y="457858"/>
                    <a:pt x="70669" y="463891"/>
                  </a:cubicBezTo>
                  <a:cubicBezTo>
                    <a:pt x="70669" y="492076"/>
                    <a:pt x="83754" y="524313"/>
                    <a:pt x="121115" y="524313"/>
                  </a:cubicBezTo>
                  <a:cubicBezTo>
                    <a:pt x="158567" y="524313"/>
                    <a:pt x="171652" y="492076"/>
                    <a:pt x="171652" y="463891"/>
                  </a:cubicBezTo>
                  <a:cubicBezTo>
                    <a:pt x="171652" y="457858"/>
                    <a:pt x="175713" y="453806"/>
                    <a:pt x="181760" y="453806"/>
                  </a:cubicBezTo>
                  <a:cubicBezTo>
                    <a:pt x="187806" y="453806"/>
                    <a:pt x="191867" y="457858"/>
                    <a:pt x="191867" y="463891"/>
                  </a:cubicBezTo>
                  <a:cubicBezTo>
                    <a:pt x="191867" y="512246"/>
                    <a:pt x="163621" y="544483"/>
                    <a:pt x="121115" y="544483"/>
                  </a:cubicBezTo>
                  <a:cubicBezTo>
                    <a:pt x="78701" y="544483"/>
                    <a:pt x="50454" y="512246"/>
                    <a:pt x="50454" y="463891"/>
                  </a:cubicBezTo>
                  <a:cubicBezTo>
                    <a:pt x="50454" y="457858"/>
                    <a:pt x="54515" y="453806"/>
                    <a:pt x="60561" y="453806"/>
                  </a:cubicBezTo>
                  <a:close/>
                  <a:moveTo>
                    <a:pt x="373591" y="423463"/>
                  </a:moveTo>
                  <a:lnTo>
                    <a:pt x="393807" y="423463"/>
                  </a:lnTo>
                  <a:cubicBezTo>
                    <a:pt x="399855" y="423463"/>
                    <a:pt x="403916" y="427517"/>
                    <a:pt x="403916" y="433554"/>
                  </a:cubicBezTo>
                  <a:cubicBezTo>
                    <a:pt x="403916" y="439591"/>
                    <a:pt x="399855" y="443645"/>
                    <a:pt x="393807" y="443645"/>
                  </a:cubicBezTo>
                  <a:lnTo>
                    <a:pt x="373591" y="443645"/>
                  </a:lnTo>
                  <a:cubicBezTo>
                    <a:pt x="367543" y="443645"/>
                    <a:pt x="363482" y="439591"/>
                    <a:pt x="363482" y="433554"/>
                  </a:cubicBezTo>
                  <a:cubicBezTo>
                    <a:pt x="363482" y="427517"/>
                    <a:pt x="367543" y="423463"/>
                    <a:pt x="373591" y="423463"/>
                  </a:cubicBezTo>
                  <a:close/>
                  <a:moveTo>
                    <a:pt x="333281" y="423463"/>
                  </a:moveTo>
                  <a:cubicBezTo>
                    <a:pt x="339318" y="423463"/>
                    <a:pt x="343372" y="428509"/>
                    <a:pt x="343372" y="433554"/>
                  </a:cubicBezTo>
                  <a:cubicBezTo>
                    <a:pt x="343372" y="439591"/>
                    <a:pt x="339318" y="443645"/>
                    <a:pt x="333281" y="443645"/>
                  </a:cubicBezTo>
                  <a:cubicBezTo>
                    <a:pt x="327154" y="443645"/>
                    <a:pt x="323190" y="439591"/>
                    <a:pt x="323190" y="433554"/>
                  </a:cubicBezTo>
                  <a:cubicBezTo>
                    <a:pt x="323190" y="427517"/>
                    <a:pt x="327154" y="423463"/>
                    <a:pt x="333281" y="423463"/>
                  </a:cubicBezTo>
                  <a:close/>
                  <a:moveTo>
                    <a:pt x="272611" y="423463"/>
                  </a:moveTo>
                  <a:lnTo>
                    <a:pt x="292829" y="423463"/>
                  </a:lnTo>
                  <a:cubicBezTo>
                    <a:pt x="298876" y="423463"/>
                    <a:pt x="302937" y="427517"/>
                    <a:pt x="302937" y="433554"/>
                  </a:cubicBezTo>
                  <a:cubicBezTo>
                    <a:pt x="302937" y="439591"/>
                    <a:pt x="298876" y="443645"/>
                    <a:pt x="292829" y="443645"/>
                  </a:cubicBezTo>
                  <a:lnTo>
                    <a:pt x="272611" y="443645"/>
                  </a:lnTo>
                  <a:cubicBezTo>
                    <a:pt x="266564" y="443645"/>
                    <a:pt x="262503" y="439591"/>
                    <a:pt x="262503" y="433554"/>
                  </a:cubicBezTo>
                  <a:cubicBezTo>
                    <a:pt x="262503" y="427517"/>
                    <a:pt x="266564" y="423463"/>
                    <a:pt x="272611" y="423463"/>
                  </a:cubicBezTo>
                  <a:close/>
                  <a:moveTo>
                    <a:pt x="383735" y="373150"/>
                  </a:moveTo>
                  <a:lnTo>
                    <a:pt x="393826" y="373150"/>
                  </a:lnTo>
                  <a:cubicBezTo>
                    <a:pt x="399863" y="373150"/>
                    <a:pt x="403917" y="377204"/>
                    <a:pt x="403917" y="383241"/>
                  </a:cubicBezTo>
                  <a:cubicBezTo>
                    <a:pt x="403917" y="389278"/>
                    <a:pt x="399863" y="393332"/>
                    <a:pt x="393826" y="393332"/>
                  </a:cubicBezTo>
                  <a:lnTo>
                    <a:pt x="383735" y="393332"/>
                  </a:lnTo>
                  <a:cubicBezTo>
                    <a:pt x="377698" y="393332"/>
                    <a:pt x="373644" y="389278"/>
                    <a:pt x="373644" y="383241"/>
                  </a:cubicBezTo>
                  <a:cubicBezTo>
                    <a:pt x="373644" y="377204"/>
                    <a:pt x="377698" y="373150"/>
                    <a:pt x="383735" y="373150"/>
                  </a:cubicBezTo>
                  <a:close/>
                  <a:moveTo>
                    <a:pt x="343336" y="373150"/>
                  </a:moveTo>
                  <a:cubicBezTo>
                    <a:pt x="348890" y="373150"/>
                    <a:pt x="353392" y="377668"/>
                    <a:pt x="353392" y="383241"/>
                  </a:cubicBezTo>
                  <a:cubicBezTo>
                    <a:pt x="353392" y="388814"/>
                    <a:pt x="348890" y="393332"/>
                    <a:pt x="343336" y="393332"/>
                  </a:cubicBezTo>
                  <a:cubicBezTo>
                    <a:pt x="337782" y="393332"/>
                    <a:pt x="333280" y="388814"/>
                    <a:pt x="333280" y="383241"/>
                  </a:cubicBezTo>
                  <a:cubicBezTo>
                    <a:pt x="333280" y="377668"/>
                    <a:pt x="337782" y="373150"/>
                    <a:pt x="343336" y="373150"/>
                  </a:cubicBezTo>
                  <a:close/>
                  <a:moveTo>
                    <a:pt x="272622" y="373150"/>
                  </a:moveTo>
                  <a:lnTo>
                    <a:pt x="302979" y="373150"/>
                  </a:lnTo>
                  <a:cubicBezTo>
                    <a:pt x="309032" y="373150"/>
                    <a:pt x="313098" y="377204"/>
                    <a:pt x="313098" y="383241"/>
                  </a:cubicBezTo>
                  <a:cubicBezTo>
                    <a:pt x="313098" y="389278"/>
                    <a:pt x="309032" y="393332"/>
                    <a:pt x="302979" y="393332"/>
                  </a:cubicBezTo>
                  <a:lnTo>
                    <a:pt x="272622" y="393332"/>
                  </a:lnTo>
                  <a:cubicBezTo>
                    <a:pt x="266569" y="393332"/>
                    <a:pt x="262503" y="389278"/>
                    <a:pt x="262503" y="383241"/>
                  </a:cubicBezTo>
                  <a:cubicBezTo>
                    <a:pt x="262503" y="377204"/>
                    <a:pt x="266569" y="373150"/>
                    <a:pt x="272622" y="373150"/>
                  </a:cubicBezTo>
                  <a:close/>
                  <a:moveTo>
                    <a:pt x="373591" y="322696"/>
                  </a:moveTo>
                  <a:lnTo>
                    <a:pt x="393807" y="322696"/>
                  </a:lnTo>
                  <a:cubicBezTo>
                    <a:pt x="399855" y="322696"/>
                    <a:pt x="403916" y="326750"/>
                    <a:pt x="403916" y="332787"/>
                  </a:cubicBezTo>
                  <a:cubicBezTo>
                    <a:pt x="403916" y="338824"/>
                    <a:pt x="399855" y="342878"/>
                    <a:pt x="393807" y="342878"/>
                  </a:cubicBezTo>
                  <a:lnTo>
                    <a:pt x="373591" y="342878"/>
                  </a:lnTo>
                  <a:cubicBezTo>
                    <a:pt x="367543" y="342878"/>
                    <a:pt x="363482" y="338824"/>
                    <a:pt x="363482" y="332787"/>
                  </a:cubicBezTo>
                  <a:cubicBezTo>
                    <a:pt x="363482" y="326750"/>
                    <a:pt x="367543" y="322696"/>
                    <a:pt x="373591" y="322696"/>
                  </a:cubicBezTo>
                  <a:close/>
                  <a:moveTo>
                    <a:pt x="333281" y="322696"/>
                  </a:moveTo>
                  <a:cubicBezTo>
                    <a:pt x="339318" y="322696"/>
                    <a:pt x="343372" y="327741"/>
                    <a:pt x="343372" y="332787"/>
                  </a:cubicBezTo>
                  <a:cubicBezTo>
                    <a:pt x="343372" y="338824"/>
                    <a:pt x="339318" y="342878"/>
                    <a:pt x="333281" y="342878"/>
                  </a:cubicBezTo>
                  <a:cubicBezTo>
                    <a:pt x="327154" y="342878"/>
                    <a:pt x="323190" y="338824"/>
                    <a:pt x="323190" y="332787"/>
                  </a:cubicBezTo>
                  <a:cubicBezTo>
                    <a:pt x="323190" y="326750"/>
                    <a:pt x="327154" y="322696"/>
                    <a:pt x="333281" y="322696"/>
                  </a:cubicBezTo>
                  <a:close/>
                  <a:moveTo>
                    <a:pt x="272611" y="322696"/>
                  </a:moveTo>
                  <a:lnTo>
                    <a:pt x="292829" y="322696"/>
                  </a:lnTo>
                  <a:cubicBezTo>
                    <a:pt x="298876" y="322696"/>
                    <a:pt x="302937" y="326750"/>
                    <a:pt x="302937" y="332787"/>
                  </a:cubicBezTo>
                  <a:cubicBezTo>
                    <a:pt x="302937" y="338824"/>
                    <a:pt x="298876" y="342878"/>
                    <a:pt x="292829" y="342878"/>
                  </a:cubicBezTo>
                  <a:lnTo>
                    <a:pt x="272611" y="342878"/>
                  </a:lnTo>
                  <a:cubicBezTo>
                    <a:pt x="266564" y="342878"/>
                    <a:pt x="262503" y="338824"/>
                    <a:pt x="262503" y="332787"/>
                  </a:cubicBezTo>
                  <a:cubicBezTo>
                    <a:pt x="262503" y="326750"/>
                    <a:pt x="266564" y="322696"/>
                    <a:pt x="272611" y="322696"/>
                  </a:cubicBezTo>
                  <a:close/>
                  <a:moveTo>
                    <a:pt x="121080" y="322696"/>
                  </a:moveTo>
                  <a:cubicBezTo>
                    <a:pt x="127213" y="322696"/>
                    <a:pt x="131181" y="326750"/>
                    <a:pt x="131181" y="332787"/>
                  </a:cubicBezTo>
                  <a:lnTo>
                    <a:pt x="131181" y="373150"/>
                  </a:lnTo>
                  <a:cubicBezTo>
                    <a:pt x="131181" y="379187"/>
                    <a:pt x="127213" y="383241"/>
                    <a:pt x="121080" y="383241"/>
                  </a:cubicBezTo>
                  <a:cubicBezTo>
                    <a:pt x="115038" y="383241"/>
                    <a:pt x="111070" y="379187"/>
                    <a:pt x="111070" y="373150"/>
                  </a:cubicBezTo>
                  <a:lnTo>
                    <a:pt x="111070" y="332787"/>
                  </a:lnTo>
                  <a:cubicBezTo>
                    <a:pt x="111070" y="326750"/>
                    <a:pt x="115038" y="322696"/>
                    <a:pt x="121080" y="322696"/>
                  </a:cubicBezTo>
                  <a:close/>
                  <a:moveTo>
                    <a:pt x="518205" y="292387"/>
                  </a:moveTo>
                  <a:lnTo>
                    <a:pt x="523077" y="450330"/>
                  </a:lnTo>
                  <a:cubicBezTo>
                    <a:pt x="531378" y="449519"/>
                    <a:pt x="539770" y="450780"/>
                    <a:pt x="547349" y="454114"/>
                  </a:cubicBezTo>
                  <a:lnTo>
                    <a:pt x="552402" y="292387"/>
                  </a:lnTo>
                  <a:close/>
                  <a:moveTo>
                    <a:pt x="60561" y="282403"/>
                  </a:moveTo>
                  <a:lnTo>
                    <a:pt x="181760" y="282403"/>
                  </a:lnTo>
                  <a:cubicBezTo>
                    <a:pt x="187806" y="282403"/>
                    <a:pt x="191867" y="286366"/>
                    <a:pt x="191867" y="292402"/>
                  </a:cubicBezTo>
                  <a:lnTo>
                    <a:pt x="191867" y="342844"/>
                  </a:lnTo>
                  <a:cubicBezTo>
                    <a:pt x="191867" y="348880"/>
                    <a:pt x="187806" y="352933"/>
                    <a:pt x="181760" y="352933"/>
                  </a:cubicBezTo>
                  <a:cubicBezTo>
                    <a:pt x="175713" y="352933"/>
                    <a:pt x="171652" y="348880"/>
                    <a:pt x="171652" y="342844"/>
                  </a:cubicBezTo>
                  <a:lnTo>
                    <a:pt x="171652" y="302490"/>
                  </a:lnTo>
                  <a:lnTo>
                    <a:pt x="70669" y="302490"/>
                  </a:lnTo>
                  <a:lnTo>
                    <a:pt x="70669" y="403286"/>
                  </a:lnTo>
                  <a:lnTo>
                    <a:pt x="181760" y="403286"/>
                  </a:lnTo>
                  <a:cubicBezTo>
                    <a:pt x="187806" y="403286"/>
                    <a:pt x="191867" y="407339"/>
                    <a:pt x="191867" y="413374"/>
                  </a:cubicBezTo>
                  <a:cubicBezTo>
                    <a:pt x="191867" y="419500"/>
                    <a:pt x="187806" y="423463"/>
                    <a:pt x="181760" y="423463"/>
                  </a:cubicBezTo>
                  <a:lnTo>
                    <a:pt x="60561" y="423463"/>
                  </a:lnTo>
                  <a:cubicBezTo>
                    <a:pt x="54515" y="423463"/>
                    <a:pt x="50454" y="419500"/>
                    <a:pt x="50454" y="413374"/>
                  </a:cubicBezTo>
                  <a:lnTo>
                    <a:pt x="50454" y="292402"/>
                  </a:lnTo>
                  <a:cubicBezTo>
                    <a:pt x="50454" y="286366"/>
                    <a:pt x="54515" y="282403"/>
                    <a:pt x="60561" y="282403"/>
                  </a:cubicBezTo>
                  <a:close/>
                  <a:moveTo>
                    <a:pt x="383735" y="272312"/>
                  </a:moveTo>
                  <a:lnTo>
                    <a:pt x="393826" y="272312"/>
                  </a:lnTo>
                  <a:cubicBezTo>
                    <a:pt x="399863" y="272312"/>
                    <a:pt x="403917" y="276280"/>
                    <a:pt x="403917" y="282413"/>
                  </a:cubicBezTo>
                  <a:cubicBezTo>
                    <a:pt x="403917" y="288455"/>
                    <a:pt x="399863" y="292423"/>
                    <a:pt x="393826" y="292423"/>
                  </a:cubicBezTo>
                  <a:lnTo>
                    <a:pt x="383735" y="292423"/>
                  </a:lnTo>
                  <a:cubicBezTo>
                    <a:pt x="377698" y="292423"/>
                    <a:pt x="373644" y="288455"/>
                    <a:pt x="373644" y="282413"/>
                  </a:cubicBezTo>
                  <a:cubicBezTo>
                    <a:pt x="373644" y="276280"/>
                    <a:pt x="377698" y="272312"/>
                    <a:pt x="383735" y="272312"/>
                  </a:cubicBezTo>
                  <a:close/>
                  <a:moveTo>
                    <a:pt x="343336" y="272312"/>
                  </a:moveTo>
                  <a:cubicBezTo>
                    <a:pt x="348890" y="272312"/>
                    <a:pt x="353392" y="276814"/>
                    <a:pt x="353392" y="282368"/>
                  </a:cubicBezTo>
                  <a:cubicBezTo>
                    <a:pt x="353392" y="287922"/>
                    <a:pt x="348890" y="292424"/>
                    <a:pt x="343336" y="292424"/>
                  </a:cubicBezTo>
                  <a:cubicBezTo>
                    <a:pt x="337782" y="292424"/>
                    <a:pt x="333280" y="287922"/>
                    <a:pt x="333280" y="282368"/>
                  </a:cubicBezTo>
                  <a:cubicBezTo>
                    <a:pt x="333280" y="276814"/>
                    <a:pt x="337782" y="272312"/>
                    <a:pt x="343336" y="272312"/>
                  </a:cubicBezTo>
                  <a:close/>
                  <a:moveTo>
                    <a:pt x="272622" y="272312"/>
                  </a:moveTo>
                  <a:lnTo>
                    <a:pt x="302979" y="272312"/>
                  </a:lnTo>
                  <a:cubicBezTo>
                    <a:pt x="309032" y="272312"/>
                    <a:pt x="313098" y="276280"/>
                    <a:pt x="313098" y="282413"/>
                  </a:cubicBezTo>
                  <a:cubicBezTo>
                    <a:pt x="313098" y="288455"/>
                    <a:pt x="309032" y="292423"/>
                    <a:pt x="302979" y="292423"/>
                  </a:cubicBezTo>
                  <a:lnTo>
                    <a:pt x="272622" y="292423"/>
                  </a:lnTo>
                  <a:cubicBezTo>
                    <a:pt x="266569" y="292423"/>
                    <a:pt x="262503" y="288455"/>
                    <a:pt x="262503" y="282413"/>
                  </a:cubicBezTo>
                  <a:cubicBezTo>
                    <a:pt x="262503" y="276280"/>
                    <a:pt x="266569" y="272312"/>
                    <a:pt x="272622" y="272312"/>
                  </a:cubicBezTo>
                  <a:close/>
                  <a:moveTo>
                    <a:pt x="517032" y="242022"/>
                  </a:moveTo>
                  <a:lnTo>
                    <a:pt x="518114" y="272295"/>
                  </a:lnTo>
                  <a:lnTo>
                    <a:pt x="552402" y="272295"/>
                  </a:lnTo>
                  <a:lnTo>
                    <a:pt x="553395" y="242022"/>
                  </a:lnTo>
                  <a:close/>
                  <a:moveTo>
                    <a:pt x="161541" y="231949"/>
                  </a:moveTo>
                  <a:lnTo>
                    <a:pt x="181759" y="231949"/>
                  </a:lnTo>
                  <a:cubicBezTo>
                    <a:pt x="187806" y="231949"/>
                    <a:pt x="191867" y="236003"/>
                    <a:pt x="191867" y="242040"/>
                  </a:cubicBezTo>
                  <a:cubicBezTo>
                    <a:pt x="191867" y="248077"/>
                    <a:pt x="187806" y="252131"/>
                    <a:pt x="181759" y="252131"/>
                  </a:cubicBezTo>
                  <a:lnTo>
                    <a:pt x="161541" y="252131"/>
                  </a:lnTo>
                  <a:cubicBezTo>
                    <a:pt x="155494" y="252131"/>
                    <a:pt x="151433" y="248077"/>
                    <a:pt x="151433" y="242040"/>
                  </a:cubicBezTo>
                  <a:cubicBezTo>
                    <a:pt x="151433" y="236003"/>
                    <a:pt x="155494" y="231949"/>
                    <a:pt x="161541" y="231949"/>
                  </a:cubicBezTo>
                  <a:close/>
                  <a:moveTo>
                    <a:pt x="121080" y="231949"/>
                  </a:moveTo>
                  <a:cubicBezTo>
                    <a:pt x="127213" y="231949"/>
                    <a:pt x="131181" y="236995"/>
                    <a:pt x="131181" y="242040"/>
                  </a:cubicBezTo>
                  <a:cubicBezTo>
                    <a:pt x="131181" y="248077"/>
                    <a:pt x="127213" y="252131"/>
                    <a:pt x="121080" y="252131"/>
                  </a:cubicBezTo>
                  <a:cubicBezTo>
                    <a:pt x="115038" y="252131"/>
                    <a:pt x="111070" y="248077"/>
                    <a:pt x="111070" y="242040"/>
                  </a:cubicBezTo>
                  <a:cubicBezTo>
                    <a:pt x="111070" y="236003"/>
                    <a:pt x="115038" y="231949"/>
                    <a:pt x="121080" y="231949"/>
                  </a:cubicBezTo>
                  <a:close/>
                  <a:moveTo>
                    <a:pt x="60563" y="231949"/>
                  </a:moveTo>
                  <a:lnTo>
                    <a:pt x="80779" y="231949"/>
                  </a:lnTo>
                  <a:cubicBezTo>
                    <a:pt x="86827" y="231949"/>
                    <a:pt x="90888" y="236003"/>
                    <a:pt x="90888" y="242040"/>
                  </a:cubicBezTo>
                  <a:cubicBezTo>
                    <a:pt x="90888" y="248077"/>
                    <a:pt x="86827" y="252131"/>
                    <a:pt x="80779" y="252131"/>
                  </a:cubicBezTo>
                  <a:lnTo>
                    <a:pt x="60563" y="252131"/>
                  </a:lnTo>
                  <a:cubicBezTo>
                    <a:pt x="54515" y="252131"/>
                    <a:pt x="50454" y="248077"/>
                    <a:pt x="50454" y="242040"/>
                  </a:cubicBezTo>
                  <a:cubicBezTo>
                    <a:pt x="50454" y="236003"/>
                    <a:pt x="54515" y="231949"/>
                    <a:pt x="60563" y="231949"/>
                  </a:cubicBezTo>
                  <a:close/>
                  <a:moveTo>
                    <a:pt x="373591" y="221858"/>
                  </a:moveTo>
                  <a:lnTo>
                    <a:pt x="393807" y="221858"/>
                  </a:lnTo>
                  <a:cubicBezTo>
                    <a:pt x="399855" y="221858"/>
                    <a:pt x="403916" y="225912"/>
                    <a:pt x="403916" y="231949"/>
                  </a:cubicBezTo>
                  <a:cubicBezTo>
                    <a:pt x="403916" y="237986"/>
                    <a:pt x="399855" y="242040"/>
                    <a:pt x="393807" y="242040"/>
                  </a:cubicBezTo>
                  <a:lnTo>
                    <a:pt x="373591" y="242040"/>
                  </a:lnTo>
                  <a:cubicBezTo>
                    <a:pt x="367543" y="242040"/>
                    <a:pt x="363482" y="237986"/>
                    <a:pt x="363482" y="231949"/>
                  </a:cubicBezTo>
                  <a:cubicBezTo>
                    <a:pt x="363482" y="225912"/>
                    <a:pt x="367543" y="221858"/>
                    <a:pt x="373591" y="221858"/>
                  </a:cubicBezTo>
                  <a:close/>
                  <a:moveTo>
                    <a:pt x="333281" y="221858"/>
                  </a:moveTo>
                  <a:cubicBezTo>
                    <a:pt x="339318" y="221858"/>
                    <a:pt x="343372" y="226903"/>
                    <a:pt x="343372" y="231949"/>
                  </a:cubicBezTo>
                  <a:cubicBezTo>
                    <a:pt x="343372" y="237986"/>
                    <a:pt x="339318" y="242040"/>
                    <a:pt x="333281" y="242040"/>
                  </a:cubicBezTo>
                  <a:cubicBezTo>
                    <a:pt x="327154" y="242040"/>
                    <a:pt x="323190" y="237986"/>
                    <a:pt x="323190" y="231949"/>
                  </a:cubicBezTo>
                  <a:cubicBezTo>
                    <a:pt x="323190" y="225912"/>
                    <a:pt x="327154" y="221858"/>
                    <a:pt x="333281" y="221858"/>
                  </a:cubicBezTo>
                  <a:close/>
                  <a:moveTo>
                    <a:pt x="272611" y="221858"/>
                  </a:moveTo>
                  <a:lnTo>
                    <a:pt x="292829" y="221858"/>
                  </a:lnTo>
                  <a:cubicBezTo>
                    <a:pt x="298876" y="221858"/>
                    <a:pt x="302937" y="225912"/>
                    <a:pt x="302937" y="231949"/>
                  </a:cubicBezTo>
                  <a:cubicBezTo>
                    <a:pt x="302937" y="237986"/>
                    <a:pt x="298876" y="242040"/>
                    <a:pt x="292829" y="242040"/>
                  </a:cubicBezTo>
                  <a:lnTo>
                    <a:pt x="272611" y="242040"/>
                  </a:lnTo>
                  <a:cubicBezTo>
                    <a:pt x="266564" y="242040"/>
                    <a:pt x="262503" y="237986"/>
                    <a:pt x="262503" y="231949"/>
                  </a:cubicBezTo>
                  <a:cubicBezTo>
                    <a:pt x="262503" y="225912"/>
                    <a:pt x="266564" y="221858"/>
                    <a:pt x="272611" y="221858"/>
                  </a:cubicBezTo>
                  <a:close/>
                  <a:moveTo>
                    <a:pt x="383735" y="171474"/>
                  </a:moveTo>
                  <a:lnTo>
                    <a:pt x="393826" y="171474"/>
                  </a:lnTo>
                  <a:cubicBezTo>
                    <a:pt x="399863" y="171474"/>
                    <a:pt x="403917" y="175442"/>
                    <a:pt x="403917" y="181484"/>
                  </a:cubicBezTo>
                  <a:cubicBezTo>
                    <a:pt x="403917" y="187617"/>
                    <a:pt x="399863" y="191585"/>
                    <a:pt x="393826" y="191585"/>
                  </a:cubicBezTo>
                  <a:lnTo>
                    <a:pt x="383735" y="191585"/>
                  </a:lnTo>
                  <a:cubicBezTo>
                    <a:pt x="377698" y="191585"/>
                    <a:pt x="373644" y="187617"/>
                    <a:pt x="373644" y="181484"/>
                  </a:cubicBezTo>
                  <a:cubicBezTo>
                    <a:pt x="373644" y="175442"/>
                    <a:pt x="377698" y="171474"/>
                    <a:pt x="383735" y="171474"/>
                  </a:cubicBezTo>
                  <a:close/>
                  <a:moveTo>
                    <a:pt x="343336" y="171474"/>
                  </a:moveTo>
                  <a:cubicBezTo>
                    <a:pt x="348890" y="171474"/>
                    <a:pt x="353392" y="175976"/>
                    <a:pt x="353392" y="181530"/>
                  </a:cubicBezTo>
                  <a:cubicBezTo>
                    <a:pt x="353392" y="187084"/>
                    <a:pt x="348890" y="191586"/>
                    <a:pt x="343336" y="191586"/>
                  </a:cubicBezTo>
                  <a:cubicBezTo>
                    <a:pt x="337782" y="191586"/>
                    <a:pt x="333280" y="187084"/>
                    <a:pt x="333280" y="181530"/>
                  </a:cubicBezTo>
                  <a:cubicBezTo>
                    <a:pt x="333280" y="175976"/>
                    <a:pt x="337782" y="171474"/>
                    <a:pt x="343336" y="171474"/>
                  </a:cubicBezTo>
                  <a:close/>
                  <a:moveTo>
                    <a:pt x="272622" y="171474"/>
                  </a:moveTo>
                  <a:lnTo>
                    <a:pt x="302979" y="171474"/>
                  </a:lnTo>
                  <a:cubicBezTo>
                    <a:pt x="309032" y="171474"/>
                    <a:pt x="313098" y="175442"/>
                    <a:pt x="313098" y="181484"/>
                  </a:cubicBezTo>
                  <a:cubicBezTo>
                    <a:pt x="313098" y="187617"/>
                    <a:pt x="309032" y="191585"/>
                    <a:pt x="302979" y="191585"/>
                  </a:cubicBezTo>
                  <a:lnTo>
                    <a:pt x="272622" y="191585"/>
                  </a:lnTo>
                  <a:cubicBezTo>
                    <a:pt x="266569" y="191585"/>
                    <a:pt x="262503" y="187617"/>
                    <a:pt x="262503" y="181484"/>
                  </a:cubicBezTo>
                  <a:cubicBezTo>
                    <a:pt x="262503" y="175442"/>
                    <a:pt x="266569" y="171474"/>
                    <a:pt x="272622" y="171474"/>
                  </a:cubicBezTo>
                  <a:close/>
                  <a:moveTo>
                    <a:pt x="535258" y="151293"/>
                  </a:moveTo>
                  <a:cubicBezTo>
                    <a:pt x="524160" y="151293"/>
                    <a:pt x="515047" y="160303"/>
                    <a:pt x="515047" y="172466"/>
                  </a:cubicBezTo>
                  <a:lnTo>
                    <a:pt x="515047" y="191567"/>
                  </a:lnTo>
                  <a:lnTo>
                    <a:pt x="516039" y="221840"/>
                  </a:lnTo>
                  <a:lnTo>
                    <a:pt x="554568" y="221840"/>
                  </a:lnTo>
                  <a:lnTo>
                    <a:pt x="555470" y="192648"/>
                  </a:lnTo>
                  <a:lnTo>
                    <a:pt x="555470" y="172466"/>
                  </a:lnTo>
                  <a:cubicBezTo>
                    <a:pt x="555470" y="160303"/>
                    <a:pt x="546357" y="151293"/>
                    <a:pt x="535258" y="151293"/>
                  </a:cubicBezTo>
                  <a:close/>
                  <a:moveTo>
                    <a:pt x="535258" y="131111"/>
                  </a:moveTo>
                  <a:cubicBezTo>
                    <a:pt x="557455" y="131111"/>
                    <a:pt x="575682" y="149221"/>
                    <a:pt x="575682" y="172466"/>
                  </a:cubicBezTo>
                  <a:lnTo>
                    <a:pt x="575682" y="193639"/>
                  </a:lnTo>
                  <a:lnTo>
                    <a:pt x="566749" y="468800"/>
                  </a:lnTo>
                  <a:cubicBezTo>
                    <a:pt x="575231" y="476729"/>
                    <a:pt x="584705" y="487721"/>
                    <a:pt x="584705" y="501145"/>
                  </a:cubicBezTo>
                  <a:cubicBezTo>
                    <a:pt x="584705" y="511237"/>
                    <a:pt x="579652" y="520336"/>
                    <a:pt x="570629" y="529346"/>
                  </a:cubicBezTo>
                  <a:cubicBezTo>
                    <a:pt x="545364" y="553583"/>
                    <a:pt x="501963" y="589893"/>
                    <a:pt x="499888" y="590884"/>
                  </a:cubicBezTo>
                  <a:cubicBezTo>
                    <a:pt x="499888" y="593947"/>
                    <a:pt x="496910" y="594938"/>
                    <a:pt x="494835" y="594938"/>
                  </a:cubicBezTo>
                  <a:cubicBezTo>
                    <a:pt x="492850" y="594938"/>
                    <a:pt x="489782" y="593947"/>
                    <a:pt x="487797" y="592866"/>
                  </a:cubicBezTo>
                  <a:cubicBezTo>
                    <a:pt x="483736" y="589893"/>
                    <a:pt x="482744" y="583856"/>
                    <a:pt x="485721" y="579801"/>
                  </a:cubicBezTo>
                  <a:cubicBezTo>
                    <a:pt x="485721" y="579801"/>
                    <a:pt x="508009" y="543492"/>
                    <a:pt x="486804" y="523310"/>
                  </a:cubicBezTo>
                  <a:cubicBezTo>
                    <a:pt x="478683" y="515291"/>
                    <a:pt x="474623" y="507182"/>
                    <a:pt x="474623" y="498082"/>
                  </a:cubicBezTo>
                  <a:cubicBezTo>
                    <a:pt x="474623" y="484027"/>
                    <a:pt x="485721" y="472945"/>
                    <a:pt x="492850" y="465827"/>
                  </a:cubicBezTo>
                  <a:lnTo>
                    <a:pt x="494835" y="463845"/>
                  </a:lnTo>
                  <a:cubicBezTo>
                    <a:pt x="497271" y="461412"/>
                    <a:pt x="499978" y="459340"/>
                    <a:pt x="502775" y="457538"/>
                  </a:cubicBezTo>
                  <a:lnTo>
                    <a:pt x="496549" y="249951"/>
                  </a:lnTo>
                  <a:lnTo>
                    <a:pt x="495827" y="231931"/>
                  </a:lnTo>
                  <a:cubicBezTo>
                    <a:pt x="495827" y="231301"/>
                    <a:pt x="495918" y="230760"/>
                    <a:pt x="496008" y="230219"/>
                  </a:cubicBezTo>
                  <a:lnTo>
                    <a:pt x="494835" y="191567"/>
                  </a:lnTo>
                  <a:lnTo>
                    <a:pt x="494835" y="172466"/>
                  </a:lnTo>
                  <a:cubicBezTo>
                    <a:pt x="494835" y="149221"/>
                    <a:pt x="513061" y="131111"/>
                    <a:pt x="535258" y="131111"/>
                  </a:cubicBezTo>
                  <a:close/>
                  <a:moveTo>
                    <a:pt x="373591" y="121020"/>
                  </a:moveTo>
                  <a:lnTo>
                    <a:pt x="393807" y="121020"/>
                  </a:lnTo>
                  <a:cubicBezTo>
                    <a:pt x="399855" y="121020"/>
                    <a:pt x="403916" y="125074"/>
                    <a:pt x="403916" y="131111"/>
                  </a:cubicBezTo>
                  <a:cubicBezTo>
                    <a:pt x="403916" y="137148"/>
                    <a:pt x="399855" y="141202"/>
                    <a:pt x="393807" y="141202"/>
                  </a:cubicBezTo>
                  <a:lnTo>
                    <a:pt x="373591" y="141202"/>
                  </a:lnTo>
                  <a:cubicBezTo>
                    <a:pt x="367543" y="141202"/>
                    <a:pt x="363482" y="137148"/>
                    <a:pt x="363482" y="131111"/>
                  </a:cubicBezTo>
                  <a:cubicBezTo>
                    <a:pt x="363482" y="125074"/>
                    <a:pt x="367543" y="121020"/>
                    <a:pt x="373591" y="121020"/>
                  </a:cubicBezTo>
                  <a:close/>
                  <a:moveTo>
                    <a:pt x="333281" y="121020"/>
                  </a:moveTo>
                  <a:cubicBezTo>
                    <a:pt x="339318" y="121020"/>
                    <a:pt x="343372" y="126065"/>
                    <a:pt x="343372" y="131111"/>
                  </a:cubicBezTo>
                  <a:cubicBezTo>
                    <a:pt x="343372" y="137148"/>
                    <a:pt x="339318" y="141202"/>
                    <a:pt x="333281" y="141202"/>
                  </a:cubicBezTo>
                  <a:cubicBezTo>
                    <a:pt x="327154" y="141202"/>
                    <a:pt x="323190" y="137148"/>
                    <a:pt x="323190" y="131111"/>
                  </a:cubicBezTo>
                  <a:cubicBezTo>
                    <a:pt x="323190" y="125074"/>
                    <a:pt x="327154" y="121020"/>
                    <a:pt x="333281" y="121020"/>
                  </a:cubicBezTo>
                  <a:close/>
                  <a:moveTo>
                    <a:pt x="272611" y="121020"/>
                  </a:moveTo>
                  <a:lnTo>
                    <a:pt x="292829" y="121020"/>
                  </a:lnTo>
                  <a:cubicBezTo>
                    <a:pt x="298876" y="121020"/>
                    <a:pt x="302937" y="125074"/>
                    <a:pt x="302937" y="131111"/>
                  </a:cubicBezTo>
                  <a:cubicBezTo>
                    <a:pt x="302937" y="137148"/>
                    <a:pt x="298876" y="141202"/>
                    <a:pt x="292829" y="141202"/>
                  </a:cubicBezTo>
                  <a:lnTo>
                    <a:pt x="272611" y="141202"/>
                  </a:lnTo>
                  <a:cubicBezTo>
                    <a:pt x="266564" y="141202"/>
                    <a:pt x="262503" y="137148"/>
                    <a:pt x="262503" y="131111"/>
                  </a:cubicBezTo>
                  <a:cubicBezTo>
                    <a:pt x="262503" y="125074"/>
                    <a:pt x="266564" y="121020"/>
                    <a:pt x="272611" y="121020"/>
                  </a:cubicBezTo>
                  <a:close/>
                  <a:moveTo>
                    <a:pt x="100994" y="121020"/>
                  </a:moveTo>
                  <a:lnTo>
                    <a:pt x="141327" y="121020"/>
                  </a:lnTo>
                  <a:cubicBezTo>
                    <a:pt x="147373" y="121020"/>
                    <a:pt x="151433" y="125074"/>
                    <a:pt x="151433" y="131111"/>
                  </a:cubicBezTo>
                  <a:cubicBezTo>
                    <a:pt x="151433" y="137148"/>
                    <a:pt x="147373" y="141202"/>
                    <a:pt x="141327" y="141202"/>
                  </a:cubicBezTo>
                  <a:lnTo>
                    <a:pt x="100994" y="141202"/>
                  </a:lnTo>
                  <a:cubicBezTo>
                    <a:pt x="94858" y="141202"/>
                    <a:pt x="90888" y="137148"/>
                    <a:pt x="90888" y="131111"/>
                  </a:cubicBezTo>
                  <a:cubicBezTo>
                    <a:pt x="90888" y="125074"/>
                    <a:pt x="94858" y="121020"/>
                    <a:pt x="100994" y="121020"/>
                  </a:cubicBezTo>
                  <a:close/>
                  <a:moveTo>
                    <a:pt x="121115" y="80659"/>
                  </a:moveTo>
                  <a:cubicBezTo>
                    <a:pt x="92869" y="80659"/>
                    <a:pt x="70669" y="102916"/>
                    <a:pt x="70669" y="131121"/>
                  </a:cubicBezTo>
                  <a:cubicBezTo>
                    <a:pt x="70669" y="159325"/>
                    <a:pt x="92869" y="181492"/>
                    <a:pt x="121115" y="181492"/>
                  </a:cubicBezTo>
                  <a:cubicBezTo>
                    <a:pt x="149452" y="181492"/>
                    <a:pt x="171652" y="159325"/>
                    <a:pt x="171652" y="131121"/>
                  </a:cubicBezTo>
                  <a:cubicBezTo>
                    <a:pt x="171652" y="102916"/>
                    <a:pt x="149452" y="80659"/>
                    <a:pt x="121115" y="80659"/>
                  </a:cubicBezTo>
                  <a:close/>
                  <a:moveTo>
                    <a:pt x="383735" y="70565"/>
                  </a:moveTo>
                  <a:lnTo>
                    <a:pt x="393826" y="70565"/>
                  </a:lnTo>
                  <a:cubicBezTo>
                    <a:pt x="399863" y="70565"/>
                    <a:pt x="403917" y="74619"/>
                    <a:pt x="403917" y="80656"/>
                  </a:cubicBezTo>
                  <a:cubicBezTo>
                    <a:pt x="403917" y="86693"/>
                    <a:pt x="399863" y="90747"/>
                    <a:pt x="393826" y="90747"/>
                  </a:cubicBezTo>
                  <a:lnTo>
                    <a:pt x="383735" y="90747"/>
                  </a:lnTo>
                  <a:cubicBezTo>
                    <a:pt x="377698" y="90747"/>
                    <a:pt x="373644" y="86693"/>
                    <a:pt x="373644" y="80656"/>
                  </a:cubicBezTo>
                  <a:cubicBezTo>
                    <a:pt x="373644" y="74619"/>
                    <a:pt x="377698" y="70565"/>
                    <a:pt x="383735" y="70565"/>
                  </a:cubicBezTo>
                  <a:close/>
                  <a:moveTo>
                    <a:pt x="343336" y="70565"/>
                  </a:moveTo>
                  <a:cubicBezTo>
                    <a:pt x="348890" y="70565"/>
                    <a:pt x="353392" y="75083"/>
                    <a:pt x="353392" y="80656"/>
                  </a:cubicBezTo>
                  <a:cubicBezTo>
                    <a:pt x="353392" y="86229"/>
                    <a:pt x="348890" y="90747"/>
                    <a:pt x="343336" y="90747"/>
                  </a:cubicBezTo>
                  <a:cubicBezTo>
                    <a:pt x="337782" y="90747"/>
                    <a:pt x="333280" y="86229"/>
                    <a:pt x="333280" y="80656"/>
                  </a:cubicBezTo>
                  <a:cubicBezTo>
                    <a:pt x="333280" y="75083"/>
                    <a:pt x="337782" y="70565"/>
                    <a:pt x="343336" y="70565"/>
                  </a:cubicBezTo>
                  <a:close/>
                  <a:moveTo>
                    <a:pt x="272622" y="70565"/>
                  </a:moveTo>
                  <a:lnTo>
                    <a:pt x="302979" y="70565"/>
                  </a:lnTo>
                  <a:cubicBezTo>
                    <a:pt x="309032" y="70565"/>
                    <a:pt x="313098" y="74619"/>
                    <a:pt x="313098" y="80656"/>
                  </a:cubicBezTo>
                  <a:cubicBezTo>
                    <a:pt x="313098" y="86693"/>
                    <a:pt x="309032" y="90747"/>
                    <a:pt x="302979" y="90747"/>
                  </a:cubicBezTo>
                  <a:lnTo>
                    <a:pt x="272622" y="90747"/>
                  </a:lnTo>
                  <a:cubicBezTo>
                    <a:pt x="266569" y="90747"/>
                    <a:pt x="262503" y="86693"/>
                    <a:pt x="262503" y="80656"/>
                  </a:cubicBezTo>
                  <a:cubicBezTo>
                    <a:pt x="262503" y="74619"/>
                    <a:pt x="266569" y="70565"/>
                    <a:pt x="272622" y="70565"/>
                  </a:cubicBezTo>
                  <a:close/>
                  <a:moveTo>
                    <a:pt x="121115" y="60475"/>
                  </a:moveTo>
                  <a:cubicBezTo>
                    <a:pt x="160552" y="60475"/>
                    <a:pt x="191867" y="91743"/>
                    <a:pt x="191867" y="131121"/>
                  </a:cubicBezTo>
                  <a:cubicBezTo>
                    <a:pt x="191867" y="170408"/>
                    <a:pt x="160552" y="201676"/>
                    <a:pt x="121115" y="201676"/>
                  </a:cubicBezTo>
                  <a:cubicBezTo>
                    <a:pt x="81769" y="201676"/>
                    <a:pt x="50454" y="170408"/>
                    <a:pt x="50454" y="131121"/>
                  </a:cubicBezTo>
                  <a:cubicBezTo>
                    <a:pt x="50454" y="91743"/>
                    <a:pt x="81769" y="60475"/>
                    <a:pt x="121115" y="60475"/>
                  </a:cubicBezTo>
                  <a:close/>
                  <a:moveTo>
                    <a:pt x="484750" y="20183"/>
                  </a:moveTo>
                  <a:cubicBezTo>
                    <a:pt x="462548" y="20183"/>
                    <a:pt x="444407" y="38293"/>
                    <a:pt x="444407" y="60458"/>
                  </a:cubicBezTo>
                  <a:cubicBezTo>
                    <a:pt x="444407" y="82713"/>
                    <a:pt x="462548" y="100823"/>
                    <a:pt x="484750" y="100823"/>
                  </a:cubicBezTo>
                  <a:cubicBezTo>
                    <a:pt x="507042" y="100823"/>
                    <a:pt x="525183" y="82713"/>
                    <a:pt x="525183" y="60458"/>
                  </a:cubicBezTo>
                  <a:cubicBezTo>
                    <a:pt x="525183" y="38293"/>
                    <a:pt x="507042" y="20183"/>
                    <a:pt x="484750" y="20183"/>
                  </a:cubicBezTo>
                  <a:close/>
                  <a:moveTo>
                    <a:pt x="242330" y="20183"/>
                  </a:moveTo>
                  <a:lnTo>
                    <a:pt x="242330" y="584845"/>
                  </a:lnTo>
                  <a:lnTo>
                    <a:pt x="414082" y="584845"/>
                  </a:lnTo>
                  <a:cubicBezTo>
                    <a:pt x="420129" y="584845"/>
                    <a:pt x="424190" y="580791"/>
                    <a:pt x="424190" y="574754"/>
                  </a:cubicBezTo>
                  <a:lnTo>
                    <a:pt x="424190" y="60458"/>
                  </a:lnTo>
                  <a:cubicBezTo>
                    <a:pt x="424190" y="59557"/>
                    <a:pt x="424190" y="58566"/>
                    <a:pt x="424280" y="57665"/>
                  </a:cubicBezTo>
                  <a:cubicBezTo>
                    <a:pt x="424731" y="46672"/>
                    <a:pt x="428251" y="36401"/>
                    <a:pt x="433937" y="27661"/>
                  </a:cubicBezTo>
                  <a:cubicBezTo>
                    <a:pt x="435562" y="25048"/>
                    <a:pt x="437367" y="22525"/>
                    <a:pt x="439353" y="20183"/>
                  </a:cubicBezTo>
                  <a:close/>
                  <a:moveTo>
                    <a:pt x="47383" y="20183"/>
                  </a:moveTo>
                  <a:cubicBezTo>
                    <a:pt x="32311" y="20183"/>
                    <a:pt x="20126" y="32256"/>
                    <a:pt x="20126" y="47393"/>
                  </a:cubicBezTo>
                  <a:lnTo>
                    <a:pt x="20126" y="572772"/>
                  </a:lnTo>
                  <a:cubicBezTo>
                    <a:pt x="20126" y="579800"/>
                    <a:pt x="25181" y="584845"/>
                    <a:pt x="32311" y="584845"/>
                  </a:cubicBezTo>
                  <a:lnTo>
                    <a:pt x="222203" y="584845"/>
                  </a:lnTo>
                  <a:lnTo>
                    <a:pt x="222203" y="20183"/>
                  </a:lnTo>
                  <a:close/>
                  <a:moveTo>
                    <a:pt x="46390" y="0"/>
                  </a:moveTo>
                  <a:lnTo>
                    <a:pt x="47383" y="0"/>
                  </a:lnTo>
                  <a:lnTo>
                    <a:pt x="232221" y="0"/>
                  </a:lnTo>
                  <a:lnTo>
                    <a:pt x="484750" y="0"/>
                  </a:lnTo>
                  <a:cubicBezTo>
                    <a:pt x="518144" y="0"/>
                    <a:pt x="545400" y="27210"/>
                    <a:pt x="545400" y="60458"/>
                  </a:cubicBezTo>
                  <a:cubicBezTo>
                    <a:pt x="545400" y="93795"/>
                    <a:pt x="518144" y="121006"/>
                    <a:pt x="484750" y="121006"/>
                  </a:cubicBezTo>
                  <a:cubicBezTo>
                    <a:pt x="469317" y="121006"/>
                    <a:pt x="455147" y="115149"/>
                    <a:pt x="444407" y="105508"/>
                  </a:cubicBezTo>
                  <a:lnTo>
                    <a:pt x="444407" y="574754"/>
                  </a:lnTo>
                  <a:cubicBezTo>
                    <a:pt x="444407" y="591873"/>
                    <a:pt x="431230" y="605028"/>
                    <a:pt x="414082" y="605028"/>
                  </a:cubicBezTo>
                  <a:lnTo>
                    <a:pt x="232221" y="605028"/>
                  </a:lnTo>
                  <a:lnTo>
                    <a:pt x="32311" y="605028"/>
                  </a:lnTo>
                  <a:lnTo>
                    <a:pt x="30235" y="605028"/>
                  </a:lnTo>
                  <a:cubicBezTo>
                    <a:pt x="13087" y="605028"/>
                    <a:pt x="0" y="591873"/>
                    <a:pt x="0" y="574754"/>
                  </a:cubicBezTo>
                  <a:lnTo>
                    <a:pt x="0" y="572772"/>
                  </a:lnTo>
                  <a:lnTo>
                    <a:pt x="0" y="47393"/>
                  </a:lnTo>
                  <a:lnTo>
                    <a:pt x="0" y="46402"/>
                  </a:lnTo>
                  <a:cubicBezTo>
                    <a:pt x="0" y="21174"/>
                    <a:pt x="21209" y="0"/>
                    <a:pt x="46390" y="0"/>
                  </a:cubicBezTo>
                  <a:close/>
                </a:path>
              </a:pathLst>
            </a:custGeom>
            <a:solidFill>
              <a:schemeClr val="bg1"/>
            </a:solidFill>
            <a:ln w="8037"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9" name="组合 48">
            <a:extLst>
              <a:ext uri="{FF2B5EF4-FFF2-40B4-BE49-F238E27FC236}">
                <a16:creationId xmlns:a16="http://schemas.microsoft.com/office/drawing/2014/main" id="{341B2722-C332-4310-A53B-E7DF7F4DB23C}"/>
              </a:ext>
            </a:extLst>
          </p:cNvPr>
          <p:cNvGrpSpPr/>
          <p:nvPr/>
        </p:nvGrpSpPr>
        <p:grpSpPr>
          <a:xfrm>
            <a:off x="768942" y="4413690"/>
            <a:ext cx="1068749" cy="1068980"/>
            <a:chOff x="1808033" y="4413690"/>
            <a:chExt cx="1068749" cy="1068980"/>
          </a:xfrm>
        </p:grpSpPr>
        <p:grpSp>
          <p:nvGrpSpPr>
            <p:cNvPr id="19" name="组合 18">
              <a:extLst>
                <a:ext uri="{FF2B5EF4-FFF2-40B4-BE49-F238E27FC236}">
                  <a16:creationId xmlns:a16="http://schemas.microsoft.com/office/drawing/2014/main" id="{6A7ED22D-320D-4779-AD15-8E0DCFF54B1D}"/>
                </a:ext>
              </a:extLst>
            </p:cNvPr>
            <p:cNvGrpSpPr/>
            <p:nvPr/>
          </p:nvGrpSpPr>
          <p:grpSpPr>
            <a:xfrm>
              <a:off x="1808033" y="4413690"/>
              <a:ext cx="1068749" cy="1068980"/>
              <a:chOff x="2017184" y="1561151"/>
              <a:chExt cx="2219535" cy="2220015"/>
            </a:xfrm>
            <a:effectLst>
              <a:outerShdw blurRad="495300" dist="241300" dir="5400000" sx="95000" sy="95000" algn="t" rotWithShape="0">
                <a:schemeClr val="accent1">
                  <a:lumMod val="75000"/>
                  <a:alpha val="40000"/>
                </a:schemeClr>
              </a:outerShdw>
            </a:effectLst>
          </p:grpSpPr>
          <p:sp>
            <p:nvSpPr>
              <p:cNvPr id="20" name="椭圆 19">
                <a:extLst>
                  <a:ext uri="{FF2B5EF4-FFF2-40B4-BE49-F238E27FC236}">
                    <a16:creationId xmlns:a16="http://schemas.microsoft.com/office/drawing/2014/main" id="{E2C9B70C-DAAB-4AD9-AD62-73D2EBCB5F4E}"/>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28400552-0FB2-45ED-9665-8D410B91AFDC}"/>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noAutofit/>
              </a:bodyPr>
              <a:lstStyle/>
              <a:p>
                <a:endParaRPr lang="zh-CN" altLang="en-US"/>
              </a:p>
            </p:txBody>
          </p:sp>
          <p:sp>
            <p:nvSpPr>
              <p:cNvPr id="22" name="任意多边形: 形状 21">
                <a:extLst>
                  <a:ext uri="{FF2B5EF4-FFF2-40B4-BE49-F238E27FC236}">
                    <a16:creationId xmlns:a16="http://schemas.microsoft.com/office/drawing/2014/main" id="{36AC8F4E-FDFF-44DD-8423-3FB8986E8B7A}"/>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noAutofit/>
              </a:bodyPr>
              <a:lstStyle/>
              <a:p>
                <a:endParaRPr lang="zh-CN" altLang="en-US"/>
              </a:p>
            </p:txBody>
          </p:sp>
          <p:sp>
            <p:nvSpPr>
              <p:cNvPr id="23" name="任意多边形: 形状 22">
                <a:extLst>
                  <a:ext uri="{FF2B5EF4-FFF2-40B4-BE49-F238E27FC236}">
                    <a16:creationId xmlns:a16="http://schemas.microsoft.com/office/drawing/2014/main" id="{BF175D64-F23C-449B-B105-5A9CA129268F}"/>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noAutofit/>
              </a:bodyPr>
              <a:lstStyle/>
              <a:p>
                <a:endParaRPr lang="zh-CN" altLang="en-US"/>
              </a:p>
            </p:txBody>
          </p:sp>
        </p:grpSp>
        <p:grpSp>
          <p:nvGrpSpPr>
            <p:cNvPr id="38" name="图形 66">
              <a:extLst>
                <a:ext uri="{FF2B5EF4-FFF2-40B4-BE49-F238E27FC236}">
                  <a16:creationId xmlns:a16="http://schemas.microsoft.com/office/drawing/2014/main" id="{A03A4782-FB19-4873-88E9-5D3E4A2C36A8}"/>
                </a:ext>
              </a:extLst>
            </p:cNvPr>
            <p:cNvGrpSpPr/>
            <p:nvPr/>
          </p:nvGrpSpPr>
          <p:grpSpPr>
            <a:xfrm>
              <a:off x="2089509" y="4695282"/>
              <a:ext cx="505797" cy="505797"/>
              <a:chOff x="6907744" y="4786721"/>
              <a:chExt cx="505797" cy="505797"/>
            </a:xfrm>
            <a:solidFill>
              <a:schemeClr val="bg1"/>
            </a:solidFill>
          </p:grpSpPr>
          <p:sp>
            <p:nvSpPr>
              <p:cNvPr id="39" name="任意多边形: 形状 38">
                <a:extLst>
                  <a:ext uri="{FF2B5EF4-FFF2-40B4-BE49-F238E27FC236}">
                    <a16:creationId xmlns:a16="http://schemas.microsoft.com/office/drawing/2014/main" id="{AA2E5644-3755-4B3D-BE8D-161B8BC10FA8}"/>
                  </a:ext>
                </a:extLst>
              </p:cNvPr>
              <p:cNvSpPr/>
              <p:nvPr/>
            </p:nvSpPr>
            <p:spPr>
              <a:xfrm>
                <a:off x="7258539" y="4851985"/>
                <a:ext cx="65264" cy="114212"/>
              </a:xfrm>
              <a:custGeom>
                <a:avLst/>
                <a:gdLst>
                  <a:gd name="connsiteX0" fmla="*/ 40790 w 65264"/>
                  <a:gd name="connsiteY0" fmla="*/ 114212 h 114212"/>
                  <a:gd name="connsiteX1" fmla="*/ 40790 w 65264"/>
                  <a:gd name="connsiteY1" fmla="*/ 97896 h 114212"/>
                  <a:gd name="connsiteX2" fmla="*/ 65264 w 65264"/>
                  <a:gd name="connsiteY2" fmla="*/ 73422 h 114212"/>
                  <a:gd name="connsiteX3" fmla="*/ 40790 w 65264"/>
                  <a:gd name="connsiteY3" fmla="*/ 48948 h 114212"/>
                  <a:gd name="connsiteX4" fmla="*/ 24474 w 65264"/>
                  <a:gd name="connsiteY4" fmla="*/ 48948 h 114212"/>
                  <a:gd name="connsiteX5" fmla="*/ 16316 w 65264"/>
                  <a:gd name="connsiteY5" fmla="*/ 40790 h 114212"/>
                  <a:gd name="connsiteX6" fmla="*/ 24474 w 65264"/>
                  <a:gd name="connsiteY6" fmla="*/ 32632 h 114212"/>
                  <a:gd name="connsiteX7" fmla="*/ 48948 w 65264"/>
                  <a:gd name="connsiteY7" fmla="*/ 32632 h 114212"/>
                  <a:gd name="connsiteX8" fmla="*/ 48948 w 65264"/>
                  <a:gd name="connsiteY8" fmla="*/ 40790 h 114212"/>
                  <a:gd name="connsiteX9" fmla="*/ 65264 w 65264"/>
                  <a:gd name="connsiteY9" fmla="*/ 40790 h 114212"/>
                  <a:gd name="connsiteX10" fmla="*/ 65264 w 65264"/>
                  <a:gd name="connsiteY10" fmla="*/ 16316 h 114212"/>
                  <a:gd name="connsiteX11" fmla="*/ 40790 w 65264"/>
                  <a:gd name="connsiteY11" fmla="*/ 16316 h 114212"/>
                  <a:gd name="connsiteX12" fmla="*/ 40790 w 65264"/>
                  <a:gd name="connsiteY12" fmla="*/ 0 h 114212"/>
                  <a:gd name="connsiteX13" fmla="*/ 24474 w 65264"/>
                  <a:gd name="connsiteY13" fmla="*/ 0 h 114212"/>
                  <a:gd name="connsiteX14" fmla="*/ 24474 w 65264"/>
                  <a:gd name="connsiteY14" fmla="*/ 16316 h 114212"/>
                  <a:gd name="connsiteX15" fmla="*/ 0 w 65264"/>
                  <a:gd name="connsiteY15" fmla="*/ 40790 h 114212"/>
                  <a:gd name="connsiteX16" fmla="*/ 24474 w 65264"/>
                  <a:gd name="connsiteY16" fmla="*/ 65264 h 114212"/>
                  <a:gd name="connsiteX17" fmla="*/ 40790 w 65264"/>
                  <a:gd name="connsiteY17" fmla="*/ 65264 h 114212"/>
                  <a:gd name="connsiteX18" fmla="*/ 48948 w 65264"/>
                  <a:gd name="connsiteY18" fmla="*/ 73422 h 114212"/>
                  <a:gd name="connsiteX19" fmla="*/ 40790 w 65264"/>
                  <a:gd name="connsiteY19" fmla="*/ 81580 h 114212"/>
                  <a:gd name="connsiteX20" fmla="*/ 16316 w 65264"/>
                  <a:gd name="connsiteY20" fmla="*/ 81580 h 114212"/>
                  <a:gd name="connsiteX21" fmla="*/ 16316 w 65264"/>
                  <a:gd name="connsiteY21" fmla="*/ 73422 h 114212"/>
                  <a:gd name="connsiteX22" fmla="*/ 0 w 65264"/>
                  <a:gd name="connsiteY22" fmla="*/ 73422 h 114212"/>
                  <a:gd name="connsiteX23" fmla="*/ 0 w 65264"/>
                  <a:gd name="connsiteY23" fmla="*/ 97896 h 114212"/>
                  <a:gd name="connsiteX24" fmla="*/ 24474 w 65264"/>
                  <a:gd name="connsiteY24" fmla="*/ 97896 h 114212"/>
                  <a:gd name="connsiteX25" fmla="*/ 24474 w 65264"/>
                  <a:gd name="connsiteY25" fmla="*/ 114212 h 11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264" h="114212">
                    <a:moveTo>
                      <a:pt x="40790" y="114212"/>
                    </a:moveTo>
                    <a:lnTo>
                      <a:pt x="40790" y="97896"/>
                    </a:lnTo>
                    <a:cubicBezTo>
                      <a:pt x="54284" y="97896"/>
                      <a:pt x="65264" y="86916"/>
                      <a:pt x="65264" y="73422"/>
                    </a:cubicBezTo>
                    <a:cubicBezTo>
                      <a:pt x="65264" y="59929"/>
                      <a:pt x="54284" y="48948"/>
                      <a:pt x="40790" y="48948"/>
                    </a:cubicBezTo>
                    <a:lnTo>
                      <a:pt x="24474" y="48948"/>
                    </a:lnTo>
                    <a:cubicBezTo>
                      <a:pt x="19971" y="48948"/>
                      <a:pt x="16316" y="45293"/>
                      <a:pt x="16316" y="40790"/>
                    </a:cubicBezTo>
                    <a:cubicBezTo>
                      <a:pt x="16316" y="36287"/>
                      <a:pt x="19971" y="32632"/>
                      <a:pt x="24474" y="32632"/>
                    </a:cubicBezTo>
                    <a:lnTo>
                      <a:pt x="48948" y="32632"/>
                    </a:lnTo>
                    <a:lnTo>
                      <a:pt x="48948" y="40790"/>
                    </a:lnTo>
                    <a:lnTo>
                      <a:pt x="65264" y="40790"/>
                    </a:lnTo>
                    <a:lnTo>
                      <a:pt x="65264" y="16316"/>
                    </a:lnTo>
                    <a:lnTo>
                      <a:pt x="40790" y="16316"/>
                    </a:lnTo>
                    <a:lnTo>
                      <a:pt x="40790" y="0"/>
                    </a:lnTo>
                    <a:lnTo>
                      <a:pt x="24474" y="0"/>
                    </a:lnTo>
                    <a:lnTo>
                      <a:pt x="24474" y="16316"/>
                    </a:lnTo>
                    <a:cubicBezTo>
                      <a:pt x="10981" y="16316"/>
                      <a:pt x="0" y="27297"/>
                      <a:pt x="0" y="40790"/>
                    </a:cubicBezTo>
                    <a:cubicBezTo>
                      <a:pt x="0" y="54284"/>
                      <a:pt x="10981" y="65264"/>
                      <a:pt x="24474" y="65264"/>
                    </a:cubicBezTo>
                    <a:lnTo>
                      <a:pt x="40790" y="65264"/>
                    </a:lnTo>
                    <a:cubicBezTo>
                      <a:pt x="45293" y="65264"/>
                      <a:pt x="48948" y="68919"/>
                      <a:pt x="48948" y="73422"/>
                    </a:cubicBezTo>
                    <a:cubicBezTo>
                      <a:pt x="48948" y="77926"/>
                      <a:pt x="45293" y="81580"/>
                      <a:pt x="40790" y="81580"/>
                    </a:cubicBezTo>
                    <a:lnTo>
                      <a:pt x="16316" y="81580"/>
                    </a:lnTo>
                    <a:lnTo>
                      <a:pt x="16316" y="73422"/>
                    </a:lnTo>
                    <a:lnTo>
                      <a:pt x="0" y="73422"/>
                    </a:lnTo>
                    <a:lnTo>
                      <a:pt x="0" y="97896"/>
                    </a:lnTo>
                    <a:lnTo>
                      <a:pt x="24474" y="97896"/>
                    </a:lnTo>
                    <a:lnTo>
                      <a:pt x="24474" y="114212"/>
                    </a:lnTo>
                    <a:close/>
                  </a:path>
                </a:pathLst>
              </a:custGeom>
              <a:solidFill>
                <a:schemeClr val="bg1"/>
              </a:solidFill>
              <a:ln w="8037" cap="flat">
                <a:noFill/>
                <a:prstDash val="solid"/>
                <a:miter/>
              </a:ln>
            </p:spPr>
            <p:txBody>
              <a:bodyPr rtlCol="0" anchor="ctr">
                <a:noAutofit/>
              </a:bodyPr>
              <a:lstStyle/>
              <a:p>
                <a:endParaRPr lang="zh-CN" altLang="en-US"/>
              </a:p>
            </p:txBody>
          </p:sp>
          <p:sp>
            <p:nvSpPr>
              <p:cNvPr id="40" name="任意多边形: 形状 39">
                <a:extLst>
                  <a:ext uri="{FF2B5EF4-FFF2-40B4-BE49-F238E27FC236}">
                    <a16:creationId xmlns:a16="http://schemas.microsoft.com/office/drawing/2014/main" id="{150B0B63-42A9-41C1-8555-7F9D463FFB5A}"/>
                  </a:ext>
                </a:extLst>
              </p:cNvPr>
              <p:cNvSpPr/>
              <p:nvPr/>
            </p:nvSpPr>
            <p:spPr>
              <a:xfrm>
                <a:off x="7201433" y="4819353"/>
                <a:ext cx="179476" cy="179476"/>
              </a:xfrm>
              <a:custGeom>
                <a:avLst/>
                <a:gdLst>
                  <a:gd name="connsiteX0" fmla="*/ 179477 w 179476"/>
                  <a:gd name="connsiteY0" fmla="*/ 89738 h 179476"/>
                  <a:gd name="connsiteX1" fmla="*/ 89738 w 179476"/>
                  <a:gd name="connsiteY1" fmla="*/ 0 h 179476"/>
                  <a:gd name="connsiteX2" fmla="*/ 0 w 179476"/>
                  <a:gd name="connsiteY2" fmla="*/ 89738 h 179476"/>
                  <a:gd name="connsiteX3" fmla="*/ 89738 w 179476"/>
                  <a:gd name="connsiteY3" fmla="*/ 179477 h 179476"/>
                  <a:gd name="connsiteX4" fmla="*/ 179477 w 179476"/>
                  <a:gd name="connsiteY4" fmla="*/ 89738 h 179476"/>
                  <a:gd name="connsiteX5" fmla="*/ 16316 w 179476"/>
                  <a:gd name="connsiteY5" fmla="*/ 89738 h 179476"/>
                  <a:gd name="connsiteX6" fmla="*/ 89738 w 179476"/>
                  <a:gd name="connsiteY6" fmla="*/ 16316 h 179476"/>
                  <a:gd name="connsiteX7" fmla="*/ 163161 w 179476"/>
                  <a:gd name="connsiteY7" fmla="*/ 89738 h 179476"/>
                  <a:gd name="connsiteX8" fmla="*/ 89738 w 179476"/>
                  <a:gd name="connsiteY8" fmla="*/ 163161 h 179476"/>
                  <a:gd name="connsiteX9" fmla="*/ 16316 w 179476"/>
                  <a:gd name="connsiteY9" fmla="*/ 89738 h 17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476" h="179476">
                    <a:moveTo>
                      <a:pt x="179477" y="89738"/>
                    </a:moveTo>
                    <a:cubicBezTo>
                      <a:pt x="179477" y="40260"/>
                      <a:pt x="139217" y="0"/>
                      <a:pt x="89738" y="0"/>
                    </a:cubicBezTo>
                    <a:cubicBezTo>
                      <a:pt x="40260" y="0"/>
                      <a:pt x="0" y="40260"/>
                      <a:pt x="0" y="89738"/>
                    </a:cubicBezTo>
                    <a:cubicBezTo>
                      <a:pt x="0" y="139217"/>
                      <a:pt x="40260" y="179477"/>
                      <a:pt x="89738" y="179477"/>
                    </a:cubicBezTo>
                    <a:cubicBezTo>
                      <a:pt x="139217" y="179477"/>
                      <a:pt x="179477" y="139217"/>
                      <a:pt x="179477" y="89738"/>
                    </a:cubicBezTo>
                    <a:close/>
                    <a:moveTo>
                      <a:pt x="16316" y="89738"/>
                    </a:moveTo>
                    <a:cubicBezTo>
                      <a:pt x="16316" y="49250"/>
                      <a:pt x="49250" y="16316"/>
                      <a:pt x="89738" y="16316"/>
                    </a:cubicBezTo>
                    <a:cubicBezTo>
                      <a:pt x="130227" y="16316"/>
                      <a:pt x="163161" y="49250"/>
                      <a:pt x="163161" y="89738"/>
                    </a:cubicBezTo>
                    <a:cubicBezTo>
                      <a:pt x="163161" y="130227"/>
                      <a:pt x="130227" y="163161"/>
                      <a:pt x="89738" y="163161"/>
                    </a:cubicBezTo>
                    <a:cubicBezTo>
                      <a:pt x="49250" y="163161"/>
                      <a:pt x="16316" y="130227"/>
                      <a:pt x="16316" y="89738"/>
                    </a:cubicBezTo>
                    <a:close/>
                  </a:path>
                </a:pathLst>
              </a:custGeom>
              <a:solidFill>
                <a:schemeClr val="bg1"/>
              </a:solidFill>
              <a:ln w="8037" cap="flat">
                <a:noFill/>
                <a:prstDash val="solid"/>
                <a:miter/>
              </a:ln>
            </p:spPr>
            <p:txBody>
              <a:bodyPr rtlCol="0" anchor="ctr">
                <a:noAutofit/>
              </a:bodyPr>
              <a:lstStyle/>
              <a:p>
                <a:endParaRPr lang="zh-CN" altLang="en-US"/>
              </a:p>
            </p:txBody>
          </p:sp>
          <p:sp>
            <p:nvSpPr>
              <p:cNvPr id="41" name="任意多边形: 形状 40">
                <a:extLst>
                  <a:ext uri="{FF2B5EF4-FFF2-40B4-BE49-F238E27FC236}">
                    <a16:creationId xmlns:a16="http://schemas.microsoft.com/office/drawing/2014/main" id="{F49C54A6-151A-4988-BF48-460DEF94DDB3}"/>
                  </a:ext>
                </a:extLst>
              </p:cNvPr>
              <p:cNvSpPr/>
              <p:nvPr/>
            </p:nvSpPr>
            <p:spPr>
              <a:xfrm>
                <a:off x="6907744" y="4786721"/>
                <a:ext cx="505797" cy="505797"/>
              </a:xfrm>
              <a:custGeom>
                <a:avLst/>
                <a:gdLst>
                  <a:gd name="connsiteX0" fmla="*/ 505798 w 505797"/>
                  <a:gd name="connsiteY0" fmla="*/ 122370 h 505797"/>
                  <a:gd name="connsiteX1" fmla="*/ 383427 w 505797"/>
                  <a:gd name="connsiteY1" fmla="*/ 0 h 505797"/>
                  <a:gd name="connsiteX2" fmla="*/ 261057 w 505797"/>
                  <a:gd name="connsiteY2" fmla="*/ 122370 h 505797"/>
                  <a:gd name="connsiteX3" fmla="*/ 339423 w 505797"/>
                  <a:gd name="connsiteY3" fmla="*/ 236420 h 505797"/>
                  <a:gd name="connsiteX4" fmla="*/ 322944 w 505797"/>
                  <a:gd name="connsiteY4" fmla="*/ 252899 h 505797"/>
                  <a:gd name="connsiteX5" fmla="*/ 257353 w 505797"/>
                  <a:gd name="connsiteY5" fmla="*/ 252899 h 505797"/>
                  <a:gd name="connsiteX6" fmla="*/ 200247 w 505797"/>
                  <a:gd name="connsiteY6" fmla="*/ 318163 h 505797"/>
                  <a:gd name="connsiteX7" fmla="*/ 102489 w 505797"/>
                  <a:gd name="connsiteY7" fmla="*/ 318163 h 505797"/>
                  <a:gd name="connsiteX8" fmla="*/ 2170 w 505797"/>
                  <a:gd name="connsiteY8" fmla="*/ 426836 h 505797"/>
                  <a:gd name="connsiteX9" fmla="*/ 14154 w 505797"/>
                  <a:gd name="connsiteY9" fmla="*/ 437907 h 505797"/>
                  <a:gd name="connsiteX10" fmla="*/ 109628 w 505797"/>
                  <a:gd name="connsiteY10" fmla="*/ 334479 h 505797"/>
                  <a:gd name="connsiteX11" fmla="*/ 207663 w 505797"/>
                  <a:gd name="connsiteY11" fmla="*/ 334479 h 505797"/>
                  <a:gd name="connsiteX12" fmla="*/ 264769 w 505797"/>
                  <a:gd name="connsiteY12" fmla="*/ 269215 h 505797"/>
                  <a:gd name="connsiteX13" fmla="*/ 329707 w 505797"/>
                  <a:gd name="connsiteY13" fmla="*/ 269215 h 505797"/>
                  <a:gd name="connsiteX14" fmla="*/ 357110 w 505797"/>
                  <a:gd name="connsiteY14" fmla="*/ 241812 h 505797"/>
                  <a:gd name="connsiteX15" fmla="*/ 380221 w 505797"/>
                  <a:gd name="connsiteY15" fmla="*/ 244578 h 505797"/>
                  <a:gd name="connsiteX16" fmla="*/ 339260 w 505797"/>
                  <a:gd name="connsiteY16" fmla="*/ 285531 h 505797"/>
                  <a:gd name="connsiteX17" fmla="*/ 265136 w 505797"/>
                  <a:gd name="connsiteY17" fmla="*/ 285531 h 505797"/>
                  <a:gd name="connsiteX18" fmla="*/ 216188 w 505797"/>
                  <a:gd name="connsiteY18" fmla="*/ 350795 h 505797"/>
                  <a:gd name="connsiteX19" fmla="*/ 118667 w 505797"/>
                  <a:gd name="connsiteY19" fmla="*/ 350795 h 505797"/>
                  <a:gd name="connsiteX20" fmla="*/ 0 w 505797"/>
                  <a:gd name="connsiteY20" fmla="*/ 486414 h 505797"/>
                  <a:gd name="connsiteX21" fmla="*/ 0 w 505797"/>
                  <a:gd name="connsiteY21" fmla="*/ 505798 h 505797"/>
                  <a:gd name="connsiteX22" fmla="*/ 473166 w 505797"/>
                  <a:gd name="connsiteY22" fmla="*/ 505798 h 505797"/>
                  <a:gd name="connsiteX23" fmla="*/ 473166 w 505797"/>
                  <a:gd name="connsiteY23" fmla="*/ 205289 h 505797"/>
                  <a:gd name="connsiteX24" fmla="*/ 505798 w 505797"/>
                  <a:gd name="connsiteY24" fmla="*/ 122370 h 505797"/>
                  <a:gd name="connsiteX25" fmla="*/ 277373 w 505797"/>
                  <a:gd name="connsiteY25" fmla="*/ 122370 h 505797"/>
                  <a:gd name="connsiteX26" fmla="*/ 383427 w 505797"/>
                  <a:gd name="connsiteY26" fmla="*/ 16316 h 505797"/>
                  <a:gd name="connsiteX27" fmla="*/ 489482 w 505797"/>
                  <a:gd name="connsiteY27" fmla="*/ 122370 h 505797"/>
                  <a:gd name="connsiteX28" fmla="*/ 383427 w 505797"/>
                  <a:gd name="connsiteY28" fmla="*/ 228425 h 505797"/>
                  <a:gd name="connsiteX29" fmla="*/ 277373 w 505797"/>
                  <a:gd name="connsiteY29" fmla="*/ 122370 h 505797"/>
                  <a:gd name="connsiteX30" fmla="*/ 407902 w 505797"/>
                  <a:gd name="connsiteY30" fmla="*/ 242277 h 505797"/>
                  <a:gd name="connsiteX31" fmla="*/ 407902 w 505797"/>
                  <a:gd name="connsiteY31" fmla="*/ 489482 h 505797"/>
                  <a:gd name="connsiteX32" fmla="*/ 375269 w 505797"/>
                  <a:gd name="connsiteY32" fmla="*/ 489482 h 505797"/>
                  <a:gd name="connsiteX33" fmla="*/ 375269 w 505797"/>
                  <a:gd name="connsiteY33" fmla="*/ 272592 h 505797"/>
                  <a:gd name="connsiteX34" fmla="*/ 405169 w 505797"/>
                  <a:gd name="connsiteY34" fmla="*/ 242693 h 505797"/>
                  <a:gd name="connsiteX35" fmla="*/ 407902 w 505797"/>
                  <a:gd name="connsiteY35" fmla="*/ 242277 h 505797"/>
                  <a:gd name="connsiteX36" fmla="*/ 346015 w 505797"/>
                  <a:gd name="connsiteY36" fmla="*/ 301847 h 505797"/>
                  <a:gd name="connsiteX37" fmla="*/ 358953 w 505797"/>
                  <a:gd name="connsiteY37" fmla="*/ 288909 h 505797"/>
                  <a:gd name="connsiteX38" fmla="*/ 358953 w 505797"/>
                  <a:gd name="connsiteY38" fmla="*/ 489482 h 505797"/>
                  <a:gd name="connsiteX39" fmla="*/ 326321 w 505797"/>
                  <a:gd name="connsiteY39" fmla="*/ 489482 h 505797"/>
                  <a:gd name="connsiteX40" fmla="*/ 326321 w 505797"/>
                  <a:gd name="connsiteY40" fmla="*/ 301847 h 505797"/>
                  <a:gd name="connsiteX41" fmla="*/ 114212 w 505797"/>
                  <a:gd name="connsiteY41" fmla="*/ 489482 h 505797"/>
                  <a:gd name="connsiteX42" fmla="*/ 81580 w 505797"/>
                  <a:gd name="connsiteY42" fmla="*/ 489482 h 505797"/>
                  <a:gd name="connsiteX43" fmla="*/ 81580 w 505797"/>
                  <a:gd name="connsiteY43" fmla="*/ 417960 h 505797"/>
                  <a:gd name="connsiteX44" fmla="*/ 114212 w 505797"/>
                  <a:gd name="connsiteY44" fmla="*/ 380670 h 505797"/>
                  <a:gd name="connsiteX45" fmla="*/ 130529 w 505797"/>
                  <a:gd name="connsiteY45" fmla="*/ 367111 h 505797"/>
                  <a:gd name="connsiteX46" fmla="*/ 163161 w 505797"/>
                  <a:gd name="connsiteY46" fmla="*/ 367111 h 505797"/>
                  <a:gd name="connsiteX47" fmla="*/ 163161 w 505797"/>
                  <a:gd name="connsiteY47" fmla="*/ 489482 h 505797"/>
                  <a:gd name="connsiteX48" fmla="*/ 130529 w 505797"/>
                  <a:gd name="connsiteY48" fmla="*/ 489482 h 505797"/>
                  <a:gd name="connsiteX49" fmla="*/ 179477 w 505797"/>
                  <a:gd name="connsiteY49" fmla="*/ 367111 h 505797"/>
                  <a:gd name="connsiteX50" fmla="*/ 212109 w 505797"/>
                  <a:gd name="connsiteY50" fmla="*/ 367111 h 505797"/>
                  <a:gd name="connsiteX51" fmla="*/ 212109 w 505797"/>
                  <a:gd name="connsiteY51" fmla="*/ 489482 h 505797"/>
                  <a:gd name="connsiteX52" fmla="*/ 179477 w 505797"/>
                  <a:gd name="connsiteY52" fmla="*/ 489482 h 505797"/>
                  <a:gd name="connsiteX53" fmla="*/ 228425 w 505797"/>
                  <a:gd name="connsiteY53" fmla="*/ 361670 h 505797"/>
                  <a:gd name="connsiteX54" fmla="*/ 261057 w 505797"/>
                  <a:gd name="connsiteY54" fmla="*/ 318163 h 505797"/>
                  <a:gd name="connsiteX55" fmla="*/ 261057 w 505797"/>
                  <a:gd name="connsiteY55" fmla="*/ 489482 h 505797"/>
                  <a:gd name="connsiteX56" fmla="*/ 228425 w 505797"/>
                  <a:gd name="connsiteY56" fmla="*/ 489482 h 505797"/>
                  <a:gd name="connsiteX57" fmla="*/ 277373 w 505797"/>
                  <a:gd name="connsiteY57" fmla="*/ 301847 h 505797"/>
                  <a:gd name="connsiteX58" fmla="*/ 310005 w 505797"/>
                  <a:gd name="connsiteY58" fmla="*/ 301847 h 505797"/>
                  <a:gd name="connsiteX59" fmla="*/ 310005 w 505797"/>
                  <a:gd name="connsiteY59" fmla="*/ 489482 h 505797"/>
                  <a:gd name="connsiteX60" fmla="*/ 277373 w 505797"/>
                  <a:gd name="connsiteY60" fmla="*/ 489482 h 505797"/>
                  <a:gd name="connsiteX61" fmla="*/ 65264 w 505797"/>
                  <a:gd name="connsiteY61" fmla="*/ 436610 h 505797"/>
                  <a:gd name="connsiteX62" fmla="*/ 65264 w 505797"/>
                  <a:gd name="connsiteY62" fmla="*/ 489482 h 505797"/>
                  <a:gd name="connsiteX63" fmla="*/ 19000 w 505797"/>
                  <a:gd name="connsiteY63" fmla="*/ 489482 h 505797"/>
                  <a:gd name="connsiteX64" fmla="*/ 424218 w 505797"/>
                  <a:gd name="connsiteY64" fmla="*/ 489482 h 505797"/>
                  <a:gd name="connsiteX65" fmla="*/ 424218 w 505797"/>
                  <a:gd name="connsiteY65" fmla="*/ 237603 h 505797"/>
                  <a:gd name="connsiteX66" fmla="*/ 456850 w 505797"/>
                  <a:gd name="connsiteY66" fmla="*/ 220038 h 505797"/>
                  <a:gd name="connsiteX67" fmla="*/ 456850 w 505797"/>
                  <a:gd name="connsiteY67" fmla="*/ 489482 h 50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05797" h="505797">
                    <a:moveTo>
                      <a:pt x="505798" y="122370"/>
                    </a:moveTo>
                    <a:cubicBezTo>
                      <a:pt x="505798" y="54895"/>
                      <a:pt x="450903" y="0"/>
                      <a:pt x="383427" y="0"/>
                    </a:cubicBezTo>
                    <a:cubicBezTo>
                      <a:pt x="315952" y="0"/>
                      <a:pt x="261057" y="54895"/>
                      <a:pt x="261057" y="122370"/>
                    </a:cubicBezTo>
                    <a:cubicBezTo>
                      <a:pt x="261057" y="174321"/>
                      <a:pt x="293648" y="218701"/>
                      <a:pt x="339423" y="236420"/>
                    </a:cubicBezTo>
                    <a:lnTo>
                      <a:pt x="322944" y="252899"/>
                    </a:lnTo>
                    <a:lnTo>
                      <a:pt x="257353" y="252899"/>
                    </a:lnTo>
                    <a:lnTo>
                      <a:pt x="200247" y="318163"/>
                    </a:lnTo>
                    <a:lnTo>
                      <a:pt x="102489" y="318163"/>
                    </a:lnTo>
                    <a:lnTo>
                      <a:pt x="2170" y="426836"/>
                    </a:lnTo>
                    <a:lnTo>
                      <a:pt x="14154" y="437907"/>
                    </a:lnTo>
                    <a:lnTo>
                      <a:pt x="109628" y="334479"/>
                    </a:lnTo>
                    <a:lnTo>
                      <a:pt x="207663" y="334479"/>
                    </a:lnTo>
                    <a:lnTo>
                      <a:pt x="264769" y="269215"/>
                    </a:lnTo>
                    <a:lnTo>
                      <a:pt x="329707" y="269215"/>
                    </a:lnTo>
                    <a:lnTo>
                      <a:pt x="357110" y="241812"/>
                    </a:lnTo>
                    <a:cubicBezTo>
                      <a:pt x="364582" y="243460"/>
                      <a:pt x="372308" y="244374"/>
                      <a:pt x="380221" y="244578"/>
                    </a:cubicBezTo>
                    <a:lnTo>
                      <a:pt x="339260" y="285531"/>
                    </a:lnTo>
                    <a:lnTo>
                      <a:pt x="265136" y="285531"/>
                    </a:lnTo>
                    <a:lnTo>
                      <a:pt x="216188" y="350795"/>
                    </a:lnTo>
                    <a:lnTo>
                      <a:pt x="118667" y="350795"/>
                    </a:lnTo>
                    <a:lnTo>
                      <a:pt x="0" y="486414"/>
                    </a:lnTo>
                    <a:lnTo>
                      <a:pt x="0" y="505798"/>
                    </a:lnTo>
                    <a:lnTo>
                      <a:pt x="473166" y="505798"/>
                    </a:lnTo>
                    <a:lnTo>
                      <a:pt x="473166" y="205289"/>
                    </a:lnTo>
                    <a:cubicBezTo>
                      <a:pt x="493349" y="183458"/>
                      <a:pt x="505798" y="154374"/>
                      <a:pt x="505798" y="122370"/>
                    </a:cubicBezTo>
                    <a:close/>
                    <a:moveTo>
                      <a:pt x="277373" y="122370"/>
                    </a:moveTo>
                    <a:cubicBezTo>
                      <a:pt x="277373" y="63894"/>
                      <a:pt x="324951" y="16316"/>
                      <a:pt x="383427" y="16316"/>
                    </a:cubicBezTo>
                    <a:cubicBezTo>
                      <a:pt x="441904" y="16316"/>
                      <a:pt x="489482" y="63894"/>
                      <a:pt x="489482" y="122370"/>
                    </a:cubicBezTo>
                    <a:cubicBezTo>
                      <a:pt x="489482" y="180847"/>
                      <a:pt x="441904" y="228425"/>
                      <a:pt x="383427" y="228425"/>
                    </a:cubicBezTo>
                    <a:cubicBezTo>
                      <a:pt x="324951" y="228425"/>
                      <a:pt x="277373" y="180847"/>
                      <a:pt x="277373" y="122370"/>
                    </a:cubicBezTo>
                    <a:close/>
                    <a:moveTo>
                      <a:pt x="407902" y="242277"/>
                    </a:moveTo>
                    <a:lnTo>
                      <a:pt x="407902" y="489482"/>
                    </a:lnTo>
                    <a:lnTo>
                      <a:pt x="375269" y="489482"/>
                    </a:lnTo>
                    <a:lnTo>
                      <a:pt x="375269" y="272592"/>
                    </a:lnTo>
                    <a:lnTo>
                      <a:pt x="405169" y="242693"/>
                    </a:lnTo>
                    <a:cubicBezTo>
                      <a:pt x="406074" y="242530"/>
                      <a:pt x="407004" y="242457"/>
                      <a:pt x="407902" y="242277"/>
                    </a:cubicBezTo>
                    <a:close/>
                    <a:moveTo>
                      <a:pt x="346015" y="301847"/>
                    </a:moveTo>
                    <a:lnTo>
                      <a:pt x="358953" y="288909"/>
                    </a:lnTo>
                    <a:lnTo>
                      <a:pt x="358953" y="489482"/>
                    </a:lnTo>
                    <a:lnTo>
                      <a:pt x="326321" y="489482"/>
                    </a:lnTo>
                    <a:lnTo>
                      <a:pt x="326321" y="301847"/>
                    </a:lnTo>
                    <a:close/>
                    <a:moveTo>
                      <a:pt x="114212" y="489482"/>
                    </a:moveTo>
                    <a:lnTo>
                      <a:pt x="81580" y="489482"/>
                    </a:lnTo>
                    <a:lnTo>
                      <a:pt x="81580" y="417960"/>
                    </a:lnTo>
                    <a:lnTo>
                      <a:pt x="114212" y="380670"/>
                    </a:lnTo>
                    <a:close/>
                    <a:moveTo>
                      <a:pt x="130529" y="367111"/>
                    </a:moveTo>
                    <a:lnTo>
                      <a:pt x="163161" y="367111"/>
                    </a:lnTo>
                    <a:lnTo>
                      <a:pt x="163161" y="489482"/>
                    </a:lnTo>
                    <a:lnTo>
                      <a:pt x="130529" y="489482"/>
                    </a:lnTo>
                    <a:close/>
                    <a:moveTo>
                      <a:pt x="179477" y="367111"/>
                    </a:moveTo>
                    <a:lnTo>
                      <a:pt x="212109" y="367111"/>
                    </a:lnTo>
                    <a:lnTo>
                      <a:pt x="212109" y="489482"/>
                    </a:lnTo>
                    <a:lnTo>
                      <a:pt x="179477" y="489482"/>
                    </a:lnTo>
                    <a:close/>
                    <a:moveTo>
                      <a:pt x="228425" y="361670"/>
                    </a:moveTo>
                    <a:lnTo>
                      <a:pt x="261057" y="318163"/>
                    </a:lnTo>
                    <a:lnTo>
                      <a:pt x="261057" y="489482"/>
                    </a:lnTo>
                    <a:lnTo>
                      <a:pt x="228425" y="489482"/>
                    </a:lnTo>
                    <a:close/>
                    <a:moveTo>
                      <a:pt x="277373" y="301847"/>
                    </a:moveTo>
                    <a:lnTo>
                      <a:pt x="310005" y="301847"/>
                    </a:lnTo>
                    <a:lnTo>
                      <a:pt x="310005" y="489482"/>
                    </a:lnTo>
                    <a:lnTo>
                      <a:pt x="277373" y="489482"/>
                    </a:lnTo>
                    <a:close/>
                    <a:moveTo>
                      <a:pt x="65264" y="436610"/>
                    </a:moveTo>
                    <a:lnTo>
                      <a:pt x="65264" y="489482"/>
                    </a:lnTo>
                    <a:lnTo>
                      <a:pt x="19000" y="489482"/>
                    </a:lnTo>
                    <a:close/>
                    <a:moveTo>
                      <a:pt x="424218" y="489482"/>
                    </a:moveTo>
                    <a:lnTo>
                      <a:pt x="424218" y="237603"/>
                    </a:lnTo>
                    <a:cubicBezTo>
                      <a:pt x="436039" y="233401"/>
                      <a:pt x="447011" y="227454"/>
                      <a:pt x="456850" y="220038"/>
                    </a:cubicBezTo>
                    <a:lnTo>
                      <a:pt x="456850" y="489482"/>
                    </a:lnTo>
                    <a:close/>
                  </a:path>
                </a:pathLst>
              </a:custGeom>
              <a:solidFill>
                <a:schemeClr val="bg1"/>
              </a:solidFill>
              <a:ln w="8037" cap="flat">
                <a:noFill/>
                <a:prstDash val="solid"/>
                <a:miter/>
              </a:ln>
            </p:spPr>
            <p:txBody>
              <a:bodyPr rtlCol="0" anchor="ctr">
                <a:noAutofit/>
              </a:bodyPr>
              <a:lstStyle/>
              <a:p>
                <a:endParaRPr lang="zh-CN" altLang="en-US"/>
              </a:p>
            </p:txBody>
          </p:sp>
          <p:sp>
            <p:nvSpPr>
              <p:cNvPr id="42" name="任意多边形: 形状 41">
                <a:extLst>
                  <a:ext uri="{FF2B5EF4-FFF2-40B4-BE49-F238E27FC236}">
                    <a16:creationId xmlns:a16="http://schemas.microsoft.com/office/drawing/2014/main" id="{087CB6D9-5ECA-41F7-B226-88E68759173A}"/>
                  </a:ext>
                </a:extLst>
              </p:cNvPr>
              <p:cNvSpPr/>
              <p:nvPr/>
            </p:nvSpPr>
            <p:spPr>
              <a:xfrm>
                <a:off x="6940376" y="4925407"/>
                <a:ext cx="48948" cy="163160"/>
              </a:xfrm>
              <a:custGeom>
                <a:avLst/>
                <a:gdLst>
                  <a:gd name="connsiteX0" fmla="*/ 16316 w 48948"/>
                  <a:gd name="connsiteY0" fmla="*/ 163161 h 163160"/>
                  <a:gd name="connsiteX1" fmla="*/ 32632 w 48948"/>
                  <a:gd name="connsiteY1" fmla="*/ 163161 h 163160"/>
                  <a:gd name="connsiteX2" fmla="*/ 32632 w 48948"/>
                  <a:gd name="connsiteY2" fmla="*/ 130529 h 163160"/>
                  <a:gd name="connsiteX3" fmla="*/ 48948 w 48948"/>
                  <a:gd name="connsiteY3" fmla="*/ 130529 h 163160"/>
                  <a:gd name="connsiteX4" fmla="*/ 48948 w 48948"/>
                  <a:gd name="connsiteY4" fmla="*/ 32632 h 163160"/>
                  <a:gd name="connsiteX5" fmla="*/ 32632 w 48948"/>
                  <a:gd name="connsiteY5" fmla="*/ 32632 h 163160"/>
                  <a:gd name="connsiteX6" fmla="*/ 32632 w 48948"/>
                  <a:gd name="connsiteY6" fmla="*/ 0 h 163160"/>
                  <a:gd name="connsiteX7" fmla="*/ 16316 w 48948"/>
                  <a:gd name="connsiteY7" fmla="*/ 0 h 163160"/>
                  <a:gd name="connsiteX8" fmla="*/ 16316 w 48948"/>
                  <a:gd name="connsiteY8" fmla="*/ 32632 h 163160"/>
                  <a:gd name="connsiteX9" fmla="*/ 0 w 48948"/>
                  <a:gd name="connsiteY9" fmla="*/ 32632 h 163160"/>
                  <a:gd name="connsiteX10" fmla="*/ 0 w 48948"/>
                  <a:gd name="connsiteY10" fmla="*/ 130529 h 163160"/>
                  <a:gd name="connsiteX11" fmla="*/ 16316 w 48948"/>
                  <a:gd name="connsiteY11" fmla="*/ 130529 h 163160"/>
                  <a:gd name="connsiteX12" fmla="*/ 16316 w 48948"/>
                  <a:gd name="connsiteY12" fmla="*/ 48948 h 163160"/>
                  <a:gd name="connsiteX13" fmla="*/ 32632 w 48948"/>
                  <a:gd name="connsiteY13" fmla="*/ 48948 h 163160"/>
                  <a:gd name="connsiteX14" fmla="*/ 32632 w 48948"/>
                  <a:gd name="connsiteY14" fmla="*/ 114212 h 163160"/>
                  <a:gd name="connsiteX15" fmla="*/ 16316 w 48948"/>
                  <a:gd name="connsiteY15" fmla="*/ 114212 h 16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948" h="163160">
                    <a:moveTo>
                      <a:pt x="16316" y="163161"/>
                    </a:moveTo>
                    <a:lnTo>
                      <a:pt x="32632" y="163161"/>
                    </a:lnTo>
                    <a:lnTo>
                      <a:pt x="32632" y="130529"/>
                    </a:lnTo>
                    <a:lnTo>
                      <a:pt x="48948" y="130529"/>
                    </a:lnTo>
                    <a:lnTo>
                      <a:pt x="48948" y="32632"/>
                    </a:lnTo>
                    <a:lnTo>
                      <a:pt x="32632" y="32632"/>
                    </a:lnTo>
                    <a:lnTo>
                      <a:pt x="32632" y="0"/>
                    </a:lnTo>
                    <a:lnTo>
                      <a:pt x="16316" y="0"/>
                    </a:lnTo>
                    <a:lnTo>
                      <a:pt x="16316" y="32632"/>
                    </a:lnTo>
                    <a:lnTo>
                      <a:pt x="0" y="32632"/>
                    </a:lnTo>
                    <a:lnTo>
                      <a:pt x="0" y="130529"/>
                    </a:lnTo>
                    <a:lnTo>
                      <a:pt x="16316" y="130529"/>
                    </a:lnTo>
                    <a:close/>
                    <a:moveTo>
                      <a:pt x="16316" y="48948"/>
                    </a:moveTo>
                    <a:lnTo>
                      <a:pt x="32632" y="48948"/>
                    </a:lnTo>
                    <a:lnTo>
                      <a:pt x="32632" y="114212"/>
                    </a:lnTo>
                    <a:lnTo>
                      <a:pt x="16316" y="114212"/>
                    </a:lnTo>
                    <a:close/>
                  </a:path>
                </a:pathLst>
              </a:custGeom>
              <a:solidFill>
                <a:schemeClr val="bg1"/>
              </a:solidFill>
              <a:ln w="8037" cap="flat">
                <a:noFill/>
                <a:prstDash val="solid"/>
                <a:miter/>
              </a:ln>
            </p:spPr>
            <p:txBody>
              <a:bodyPr rtlCol="0" anchor="ctr">
                <a:noAutofit/>
              </a:bodyPr>
              <a:lstStyle/>
              <a:p>
                <a:endParaRPr lang="zh-CN" altLang="en-US"/>
              </a:p>
            </p:txBody>
          </p:sp>
          <p:sp>
            <p:nvSpPr>
              <p:cNvPr id="43" name="任意多边形: 形状 42">
                <a:extLst>
                  <a:ext uri="{FF2B5EF4-FFF2-40B4-BE49-F238E27FC236}">
                    <a16:creationId xmlns:a16="http://schemas.microsoft.com/office/drawing/2014/main" id="{731D6272-A4FF-4E4D-A8B2-D2B198C330FF}"/>
                  </a:ext>
                </a:extLst>
              </p:cNvPr>
              <p:cNvSpPr/>
              <p:nvPr/>
            </p:nvSpPr>
            <p:spPr>
              <a:xfrm>
                <a:off x="7005640" y="4900933"/>
                <a:ext cx="48948" cy="146844"/>
              </a:xfrm>
              <a:custGeom>
                <a:avLst/>
                <a:gdLst>
                  <a:gd name="connsiteX0" fmla="*/ 16316 w 48948"/>
                  <a:gd name="connsiteY0" fmla="*/ 146845 h 146844"/>
                  <a:gd name="connsiteX1" fmla="*/ 32632 w 48948"/>
                  <a:gd name="connsiteY1" fmla="*/ 146845 h 146844"/>
                  <a:gd name="connsiteX2" fmla="*/ 32632 w 48948"/>
                  <a:gd name="connsiteY2" fmla="*/ 114212 h 146844"/>
                  <a:gd name="connsiteX3" fmla="*/ 48948 w 48948"/>
                  <a:gd name="connsiteY3" fmla="*/ 114212 h 146844"/>
                  <a:gd name="connsiteX4" fmla="*/ 48948 w 48948"/>
                  <a:gd name="connsiteY4" fmla="*/ 32632 h 146844"/>
                  <a:gd name="connsiteX5" fmla="*/ 32632 w 48948"/>
                  <a:gd name="connsiteY5" fmla="*/ 32632 h 146844"/>
                  <a:gd name="connsiteX6" fmla="*/ 32632 w 48948"/>
                  <a:gd name="connsiteY6" fmla="*/ 0 h 146844"/>
                  <a:gd name="connsiteX7" fmla="*/ 16316 w 48948"/>
                  <a:gd name="connsiteY7" fmla="*/ 0 h 146844"/>
                  <a:gd name="connsiteX8" fmla="*/ 16316 w 48948"/>
                  <a:gd name="connsiteY8" fmla="*/ 32632 h 146844"/>
                  <a:gd name="connsiteX9" fmla="*/ 0 w 48948"/>
                  <a:gd name="connsiteY9" fmla="*/ 32632 h 146844"/>
                  <a:gd name="connsiteX10" fmla="*/ 0 w 48948"/>
                  <a:gd name="connsiteY10" fmla="*/ 114212 h 146844"/>
                  <a:gd name="connsiteX11" fmla="*/ 16316 w 48948"/>
                  <a:gd name="connsiteY11" fmla="*/ 114212 h 146844"/>
                  <a:gd name="connsiteX12" fmla="*/ 16316 w 48948"/>
                  <a:gd name="connsiteY12" fmla="*/ 48948 h 146844"/>
                  <a:gd name="connsiteX13" fmla="*/ 32632 w 48948"/>
                  <a:gd name="connsiteY13" fmla="*/ 48948 h 146844"/>
                  <a:gd name="connsiteX14" fmla="*/ 32632 w 48948"/>
                  <a:gd name="connsiteY14" fmla="*/ 97896 h 146844"/>
                  <a:gd name="connsiteX15" fmla="*/ 16316 w 48948"/>
                  <a:gd name="connsiteY15" fmla="*/ 97896 h 14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948" h="146844">
                    <a:moveTo>
                      <a:pt x="16316" y="146845"/>
                    </a:moveTo>
                    <a:lnTo>
                      <a:pt x="32632" y="146845"/>
                    </a:lnTo>
                    <a:lnTo>
                      <a:pt x="32632" y="114212"/>
                    </a:lnTo>
                    <a:lnTo>
                      <a:pt x="48948" y="114212"/>
                    </a:lnTo>
                    <a:lnTo>
                      <a:pt x="48948" y="32632"/>
                    </a:lnTo>
                    <a:lnTo>
                      <a:pt x="32632" y="32632"/>
                    </a:lnTo>
                    <a:lnTo>
                      <a:pt x="32632" y="0"/>
                    </a:lnTo>
                    <a:lnTo>
                      <a:pt x="16316" y="0"/>
                    </a:lnTo>
                    <a:lnTo>
                      <a:pt x="16316" y="32632"/>
                    </a:lnTo>
                    <a:lnTo>
                      <a:pt x="0" y="32632"/>
                    </a:lnTo>
                    <a:lnTo>
                      <a:pt x="0" y="114212"/>
                    </a:lnTo>
                    <a:lnTo>
                      <a:pt x="16316" y="114212"/>
                    </a:lnTo>
                    <a:close/>
                    <a:moveTo>
                      <a:pt x="16316" y="48948"/>
                    </a:moveTo>
                    <a:lnTo>
                      <a:pt x="32632" y="48948"/>
                    </a:lnTo>
                    <a:lnTo>
                      <a:pt x="32632" y="97896"/>
                    </a:lnTo>
                    <a:lnTo>
                      <a:pt x="16316" y="97896"/>
                    </a:lnTo>
                    <a:close/>
                  </a:path>
                </a:pathLst>
              </a:custGeom>
              <a:solidFill>
                <a:schemeClr val="bg1"/>
              </a:solidFill>
              <a:ln w="8037" cap="flat">
                <a:noFill/>
                <a:prstDash val="solid"/>
                <a:miter/>
              </a:ln>
            </p:spPr>
            <p:txBody>
              <a:bodyPr rtlCol="0" anchor="ctr">
                <a:noAutofit/>
              </a:bodyPr>
              <a:lstStyle/>
              <a:p>
                <a:endParaRPr lang="zh-CN" altLang="en-US"/>
              </a:p>
            </p:txBody>
          </p:sp>
          <p:sp>
            <p:nvSpPr>
              <p:cNvPr id="44" name="任意多边形: 形状 43">
                <a:extLst>
                  <a:ext uri="{FF2B5EF4-FFF2-40B4-BE49-F238E27FC236}">
                    <a16:creationId xmlns:a16="http://schemas.microsoft.com/office/drawing/2014/main" id="{19B5A864-B1F0-4F61-BFCB-94FC79635BC3}"/>
                  </a:ext>
                </a:extLst>
              </p:cNvPr>
              <p:cNvSpPr/>
              <p:nvPr/>
            </p:nvSpPr>
            <p:spPr>
              <a:xfrm>
                <a:off x="7070904" y="4860143"/>
                <a:ext cx="48948" cy="130528"/>
              </a:xfrm>
              <a:custGeom>
                <a:avLst/>
                <a:gdLst>
                  <a:gd name="connsiteX0" fmla="*/ 16316 w 48948"/>
                  <a:gd name="connsiteY0" fmla="*/ 130529 h 130528"/>
                  <a:gd name="connsiteX1" fmla="*/ 32632 w 48948"/>
                  <a:gd name="connsiteY1" fmla="*/ 130529 h 130528"/>
                  <a:gd name="connsiteX2" fmla="*/ 32632 w 48948"/>
                  <a:gd name="connsiteY2" fmla="*/ 97896 h 130528"/>
                  <a:gd name="connsiteX3" fmla="*/ 48948 w 48948"/>
                  <a:gd name="connsiteY3" fmla="*/ 97896 h 130528"/>
                  <a:gd name="connsiteX4" fmla="*/ 48948 w 48948"/>
                  <a:gd name="connsiteY4" fmla="*/ 32632 h 130528"/>
                  <a:gd name="connsiteX5" fmla="*/ 32632 w 48948"/>
                  <a:gd name="connsiteY5" fmla="*/ 32632 h 130528"/>
                  <a:gd name="connsiteX6" fmla="*/ 32632 w 48948"/>
                  <a:gd name="connsiteY6" fmla="*/ 0 h 130528"/>
                  <a:gd name="connsiteX7" fmla="*/ 16316 w 48948"/>
                  <a:gd name="connsiteY7" fmla="*/ 0 h 130528"/>
                  <a:gd name="connsiteX8" fmla="*/ 16316 w 48948"/>
                  <a:gd name="connsiteY8" fmla="*/ 32632 h 130528"/>
                  <a:gd name="connsiteX9" fmla="*/ 0 w 48948"/>
                  <a:gd name="connsiteY9" fmla="*/ 32632 h 130528"/>
                  <a:gd name="connsiteX10" fmla="*/ 0 w 48948"/>
                  <a:gd name="connsiteY10" fmla="*/ 97896 h 130528"/>
                  <a:gd name="connsiteX11" fmla="*/ 16316 w 48948"/>
                  <a:gd name="connsiteY11" fmla="*/ 97896 h 130528"/>
                  <a:gd name="connsiteX12" fmla="*/ 16316 w 48948"/>
                  <a:gd name="connsiteY12" fmla="*/ 48948 h 130528"/>
                  <a:gd name="connsiteX13" fmla="*/ 32632 w 48948"/>
                  <a:gd name="connsiteY13" fmla="*/ 48948 h 130528"/>
                  <a:gd name="connsiteX14" fmla="*/ 32632 w 48948"/>
                  <a:gd name="connsiteY14" fmla="*/ 81580 h 130528"/>
                  <a:gd name="connsiteX15" fmla="*/ 16316 w 48948"/>
                  <a:gd name="connsiteY15" fmla="*/ 81580 h 13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948" h="130528">
                    <a:moveTo>
                      <a:pt x="16316" y="130529"/>
                    </a:moveTo>
                    <a:lnTo>
                      <a:pt x="32632" y="130529"/>
                    </a:lnTo>
                    <a:lnTo>
                      <a:pt x="32632" y="97896"/>
                    </a:lnTo>
                    <a:lnTo>
                      <a:pt x="48948" y="97896"/>
                    </a:lnTo>
                    <a:lnTo>
                      <a:pt x="48948" y="32632"/>
                    </a:lnTo>
                    <a:lnTo>
                      <a:pt x="32632" y="32632"/>
                    </a:lnTo>
                    <a:lnTo>
                      <a:pt x="32632" y="0"/>
                    </a:lnTo>
                    <a:lnTo>
                      <a:pt x="16316" y="0"/>
                    </a:lnTo>
                    <a:lnTo>
                      <a:pt x="16316" y="32632"/>
                    </a:lnTo>
                    <a:lnTo>
                      <a:pt x="0" y="32632"/>
                    </a:lnTo>
                    <a:lnTo>
                      <a:pt x="0" y="97896"/>
                    </a:lnTo>
                    <a:lnTo>
                      <a:pt x="16316" y="97896"/>
                    </a:lnTo>
                    <a:close/>
                    <a:moveTo>
                      <a:pt x="16316" y="48948"/>
                    </a:moveTo>
                    <a:lnTo>
                      <a:pt x="32632" y="48948"/>
                    </a:lnTo>
                    <a:lnTo>
                      <a:pt x="32632" y="81580"/>
                    </a:lnTo>
                    <a:lnTo>
                      <a:pt x="16316" y="81580"/>
                    </a:lnTo>
                    <a:close/>
                  </a:path>
                </a:pathLst>
              </a:custGeom>
              <a:solidFill>
                <a:schemeClr val="bg1"/>
              </a:solidFill>
              <a:ln w="8037" cap="flat">
                <a:noFill/>
                <a:prstDash val="solid"/>
                <a:miter/>
              </a:ln>
            </p:spPr>
            <p:txBody>
              <a:bodyPr rtlCol="0" anchor="ctr">
                <a:noAutofit/>
              </a:bodyPr>
              <a:lstStyle/>
              <a:p>
                <a:endParaRPr lang="zh-CN" altLang="en-US"/>
              </a:p>
            </p:txBody>
          </p:sp>
        </p:grpSp>
      </p:grpSp>
      <p:grpSp>
        <p:nvGrpSpPr>
          <p:cNvPr id="53" name="组合 52">
            <a:extLst>
              <a:ext uri="{FF2B5EF4-FFF2-40B4-BE49-F238E27FC236}">
                <a16:creationId xmlns:a16="http://schemas.microsoft.com/office/drawing/2014/main" id="{4BD1D6D8-7110-4AE2-8173-1F4ABF044957}"/>
              </a:ext>
            </a:extLst>
          </p:cNvPr>
          <p:cNvGrpSpPr/>
          <p:nvPr/>
        </p:nvGrpSpPr>
        <p:grpSpPr>
          <a:xfrm>
            <a:off x="768942" y="1848901"/>
            <a:ext cx="1068749" cy="1068980"/>
            <a:chOff x="768942" y="1848901"/>
            <a:chExt cx="1068749" cy="1068980"/>
          </a:xfrm>
        </p:grpSpPr>
        <p:grpSp>
          <p:nvGrpSpPr>
            <p:cNvPr id="3" name="组合 2">
              <a:extLst>
                <a:ext uri="{FF2B5EF4-FFF2-40B4-BE49-F238E27FC236}">
                  <a16:creationId xmlns:a16="http://schemas.microsoft.com/office/drawing/2014/main" id="{CEDC73E2-E364-44AE-AF72-F71E9E758FEB}"/>
                </a:ext>
              </a:extLst>
            </p:cNvPr>
            <p:cNvGrpSpPr/>
            <p:nvPr/>
          </p:nvGrpSpPr>
          <p:grpSpPr>
            <a:xfrm>
              <a:off x="768942" y="1848901"/>
              <a:ext cx="1068749" cy="1068980"/>
              <a:chOff x="2017184" y="1561151"/>
              <a:chExt cx="2219535" cy="2220015"/>
            </a:xfrm>
            <a:effectLst>
              <a:outerShdw blurRad="495300" dist="241300" dir="5400000" sx="95000" sy="95000" algn="t" rotWithShape="0">
                <a:schemeClr val="accent1">
                  <a:lumMod val="75000"/>
                  <a:alpha val="40000"/>
                </a:schemeClr>
              </a:outerShdw>
            </a:effectLst>
          </p:grpSpPr>
          <p:sp>
            <p:nvSpPr>
              <p:cNvPr id="4" name="椭圆 3">
                <a:extLst>
                  <a:ext uri="{FF2B5EF4-FFF2-40B4-BE49-F238E27FC236}">
                    <a16:creationId xmlns:a16="http://schemas.microsoft.com/office/drawing/2014/main" id="{9161768A-E4B7-41DC-8E8C-017737F0608A}"/>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CF7819AF-9C05-433A-B0A0-1729B0894E02}"/>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noAutofit/>
              </a:bodyPr>
              <a:lstStyle/>
              <a:p>
                <a:endParaRPr lang="zh-CN" altLang="en-US"/>
              </a:p>
            </p:txBody>
          </p:sp>
          <p:sp>
            <p:nvSpPr>
              <p:cNvPr id="6" name="任意多边形: 形状 5">
                <a:extLst>
                  <a:ext uri="{FF2B5EF4-FFF2-40B4-BE49-F238E27FC236}">
                    <a16:creationId xmlns:a16="http://schemas.microsoft.com/office/drawing/2014/main" id="{56567F7A-9934-4636-BC63-249AEAE9F8D8}"/>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noAutofit/>
              </a:bodyPr>
              <a:lstStyle/>
              <a:p>
                <a:endParaRPr lang="zh-CN" altLang="en-US"/>
              </a:p>
            </p:txBody>
          </p:sp>
          <p:sp>
            <p:nvSpPr>
              <p:cNvPr id="7" name="任意多边形: 形状 6">
                <a:extLst>
                  <a:ext uri="{FF2B5EF4-FFF2-40B4-BE49-F238E27FC236}">
                    <a16:creationId xmlns:a16="http://schemas.microsoft.com/office/drawing/2014/main" id="{AB4840A2-4ECD-4801-AA76-1ABA9621F1A2}"/>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noAutofit/>
              </a:bodyPr>
              <a:lstStyle/>
              <a:p>
                <a:endParaRPr lang="zh-CN" altLang="en-US"/>
              </a:p>
            </p:txBody>
          </p:sp>
        </p:grpSp>
        <p:sp>
          <p:nvSpPr>
            <p:cNvPr id="35" name="任意多边形: 形状 34">
              <a:extLst>
                <a:ext uri="{FF2B5EF4-FFF2-40B4-BE49-F238E27FC236}">
                  <a16:creationId xmlns:a16="http://schemas.microsoft.com/office/drawing/2014/main" id="{F5D6AF64-7773-4E16-9B1A-4E9401EC2987}"/>
                </a:ext>
              </a:extLst>
            </p:cNvPr>
            <p:cNvSpPr/>
            <p:nvPr/>
          </p:nvSpPr>
          <p:spPr>
            <a:xfrm>
              <a:off x="1050417" y="2130996"/>
              <a:ext cx="505798" cy="505087"/>
            </a:xfrm>
            <a:custGeom>
              <a:avLst/>
              <a:gdLst>
                <a:gd name="connsiteX0" fmla="*/ 536947 w 607614"/>
                <a:gd name="connsiteY0" fmla="*/ 434602 h 606761"/>
                <a:gd name="connsiteX1" fmla="*/ 556685 w 607614"/>
                <a:gd name="connsiteY1" fmla="*/ 434602 h 606761"/>
                <a:gd name="connsiteX2" fmla="*/ 556685 w 607614"/>
                <a:gd name="connsiteY2" fmla="*/ 455071 h 606761"/>
                <a:gd name="connsiteX3" fmla="*/ 536947 w 607614"/>
                <a:gd name="connsiteY3" fmla="*/ 455071 h 606761"/>
                <a:gd name="connsiteX4" fmla="*/ 496009 w 607614"/>
                <a:gd name="connsiteY4" fmla="*/ 434602 h 606761"/>
                <a:gd name="connsiteX5" fmla="*/ 516478 w 607614"/>
                <a:gd name="connsiteY5" fmla="*/ 434602 h 606761"/>
                <a:gd name="connsiteX6" fmla="*/ 516478 w 607614"/>
                <a:gd name="connsiteY6" fmla="*/ 455071 h 606761"/>
                <a:gd name="connsiteX7" fmla="*/ 496009 w 607614"/>
                <a:gd name="connsiteY7" fmla="*/ 455071 h 606761"/>
                <a:gd name="connsiteX8" fmla="*/ 455680 w 607614"/>
                <a:gd name="connsiteY8" fmla="*/ 434602 h 606761"/>
                <a:gd name="connsiteX9" fmla="*/ 476271 w 607614"/>
                <a:gd name="connsiteY9" fmla="*/ 434602 h 606761"/>
                <a:gd name="connsiteX10" fmla="*/ 476271 w 607614"/>
                <a:gd name="connsiteY10" fmla="*/ 455071 h 606761"/>
                <a:gd name="connsiteX11" fmla="*/ 455680 w 607614"/>
                <a:gd name="connsiteY11" fmla="*/ 455071 h 606761"/>
                <a:gd name="connsiteX12" fmla="*/ 415473 w 607614"/>
                <a:gd name="connsiteY12" fmla="*/ 434602 h 606761"/>
                <a:gd name="connsiteX13" fmla="*/ 435211 w 607614"/>
                <a:gd name="connsiteY13" fmla="*/ 434602 h 606761"/>
                <a:gd name="connsiteX14" fmla="*/ 435211 w 607614"/>
                <a:gd name="connsiteY14" fmla="*/ 455071 h 606761"/>
                <a:gd name="connsiteX15" fmla="*/ 415473 w 607614"/>
                <a:gd name="connsiteY15" fmla="*/ 455071 h 606761"/>
                <a:gd name="connsiteX16" fmla="*/ 172403 w 607614"/>
                <a:gd name="connsiteY16" fmla="*/ 434602 h 606761"/>
                <a:gd name="connsiteX17" fmla="*/ 192141 w 607614"/>
                <a:gd name="connsiteY17" fmla="*/ 434602 h 606761"/>
                <a:gd name="connsiteX18" fmla="*/ 192141 w 607614"/>
                <a:gd name="connsiteY18" fmla="*/ 455071 h 606761"/>
                <a:gd name="connsiteX19" fmla="*/ 172403 w 607614"/>
                <a:gd name="connsiteY19" fmla="*/ 455071 h 606761"/>
                <a:gd name="connsiteX20" fmla="*/ 131343 w 607614"/>
                <a:gd name="connsiteY20" fmla="*/ 434602 h 606761"/>
                <a:gd name="connsiteX21" fmla="*/ 151934 w 607614"/>
                <a:gd name="connsiteY21" fmla="*/ 434602 h 606761"/>
                <a:gd name="connsiteX22" fmla="*/ 151934 w 607614"/>
                <a:gd name="connsiteY22" fmla="*/ 455071 h 606761"/>
                <a:gd name="connsiteX23" fmla="*/ 131343 w 607614"/>
                <a:gd name="connsiteY23" fmla="*/ 455071 h 606761"/>
                <a:gd name="connsiteX24" fmla="*/ 91136 w 607614"/>
                <a:gd name="connsiteY24" fmla="*/ 434602 h 606761"/>
                <a:gd name="connsiteX25" fmla="*/ 111605 w 607614"/>
                <a:gd name="connsiteY25" fmla="*/ 434602 h 606761"/>
                <a:gd name="connsiteX26" fmla="*/ 111605 w 607614"/>
                <a:gd name="connsiteY26" fmla="*/ 455071 h 606761"/>
                <a:gd name="connsiteX27" fmla="*/ 91136 w 607614"/>
                <a:gd name="connsiteY27" fmla="*/ 455071 h 606761"/>
                <a:gd name="connsiteX28" fmla="*/ 50929 w 607614"/>
                <a:gd name="connsiteY28" fmla="*/ 434602 h 606761"/>
                <a:gd name="connsiteX29" fmla="*/ 70667 w 607614"/>
                <a:gd name="connsiteY29" fmla="*/ 434602 h 606761"/>
                <a:gd name="connsiteX30" fmla="*/ 70667 w 607614"/>
                <a:gd name="connsiteY30" fmla="*/ 455071 h 606761"/>
                <a:gd name="connsiteX31" fmla="*/ 50929 w 607614"/>
                <a:gd name="connsiteY31" fmla="*/ 455071 h 606761"/>
                <a:gd name="connsiteX32" fmla="*/ 536947 w 607614"/>
                <a:gd name="connsiteY32" fmla="*/ 394395 h 606761"/>
                <a:gd name="connsiteX33" fmla="*/ 556685 w 607614"/>
                <a:gd name="connsiteY33" fmla="*/ 394395 h 606761"/>
                <a:gd name="connsiteX34" fmla="*/ 556685 w 607614"/>
                <a:gd name="connsiteY34" fmla="*/ 414864 h 606761"/>
                <a:gd name="connsiteX35" fmla="*/ 536947 w 607614"/>
                <a:gd name="connsiteY35" fmla="*/ 414864 h 606761"/>
                <a:gd name="connsiteX36" fmla="*/ 496009 w 607614"/>
                <a:gd name="connsiteY36" fmla="*/ 394395 h 606761"/>
                <a:gd name="connsiteX37" fmla="*/ 516478 w 607614"/>
                <a:gd name="connsiteY37" fmla="*/ 394395 h 606761"/>
                <a:gd name="connsiteX38" fmla="*/ 516478 w 607614"/>
                <a:gd name="connsiteY38" fmla="*/ 414864 h 606761"/>
                <a:gd name="connsiteX39" fmla="*/ 496009 w 607614"/>
                <a:gd name="connsiteY39" fmla="*/ 414864 h 606761"/>
                <a:gd name="connsiteX40" fmla="*/ 455680 w 607614"/>
                <a:gd name="connsiteY40" fmla="*/ 394395 h 606761"/>
                <a:gd name="connsiteX41" fmla="*/ 476271 w 607614"/>
                <a:gd name="connsiteY41" fmla="*/ 394395 h 606761"/>
                <a:gd name="connsiteX42" fmla="*/ 476271 w 607614"/>
                <a:gd name="connsiteY42" fmla="*/ 414864 h 606761"/>
                <a:gd name="connsiteX43" fmla="*/ 455680 w 607614"/>
                <a:gd name="connsiteY43" fmla="*/ 414864 h 606761"/>
                <a:gd name="connsiteX44" fmla="*/ 415473 w 607614"/>
                <a:gd name="connsiteY44" fmla="*/ 394395 h 606761"/>
                <a:gd name="connsiteX45" fmla="*/ 435211 w 607614"/>
                <a:gd name="connsiteY45" fmla="*/ 394395 h 606761"/>
                <a:gd name="connsiteX46" fmla="*/ 435211 w 607614"/>
                <a:gd name="connsiteY46" fmla="*/ 414864 h 606761"/>
                <a:gd name="connsiteX47" fmla="*/ 415473 w 607614"/>
                <a:gd name="connsiteY47" fmla="*/ 414864 h 606761"/>
                <a:gd name="connsiteX48" fmla="*/ 172403 w 607614"/>
                <a:gd name="connsiteY48" fmla="*/ 394395 h 606761"/>
                <a:gd name="connsiteX49" fmla="*/ 192141 w 607614"/>
                <a:gd name="connsiteY49" fmla="*/ 394395 h 606761"/>
                <a:gd name="connsiteX50" fmla="*/ 192141 w 607614"/>
                <a:gd name="connsiteY50" fmla="*/ 414864 h 606761"/>
                <a:gd name="connsiteX51" fmla="*/ 172403 w 607614"/>
                <a:gd name="connsiteY51" fmla="*/ 414864 h 606761"/>
                <a:gd name="connsiteX52" fmla="*/ 131343 w 607614"/>
                <a:gd name="connsiteY52" fmla="*/ 394395 h 606761"/>
                <a:gd name="connsiteX53" fmla="*/ 151934 w 607614"/>
                <a:gd name="connsiteY53" fmla="*/ 394395 h 606761"/>
                <a:gd name="connsiteX54" fmla="*/ 151934 w 607614"/>
                <a:gd name="connsiteY54" fmla="*/ 414864 h 606761"/>
                <a:gd name="connsiteX55" fmla="*/ 131343 w 607614"/>
                <a:gd name="connsiteY55" fmla="*/ 414864 h 606761"/>
                <a:gd name="connsiteX56" fmla="*/ 91136 w 607614"/>
                <a:gd name="connsiteY56" fmla="*/ 394395 h 606761"/>
                <a:gd name="connsiteX57" fmla="*/ 111605 w 607614"/>
                <a:gd name="connsiteY57" fmla="*/ 394395 h 606761"/>
                <a:gd name="connsiteX58" fmla="*/ 111605 w 607614"/>
                <a:gd name="connsiteY58" fmla="*/ 414864 h 606761"/>
                <a:gd name="connsiteX59" fmla="*/ 91136 w 607614"/>
                <a:gd name="connsiteY59" fmla="*/ 414864 h 606761"/>
                <a:gd name="connsiteX60" fmla="*/ 50929 w 607614"/>
                <a:gd name="connsiteY60" fmla="*/ 394395 h 606761"/>
                <a:gd name="connsiteX61" fmla="*/ 70667 w 607614"/>
                <a:gd name="connsiteY61" fmla="*/ 394395 h 606761"/>
                <a:gd name="connsiteX62" fmla="*/ 70667 w 607614"/>
                <a:gd name="connsiteY62" fmla="*/ 414864 h 606761"/>
                <a:gd name="connsiteX63" fmla="*/ 50929 w 607614"/>
                <a:gd name="connsiteY63" fmla="*/ 414864 h 606761"/>
                <a:gd name="connsiteX64" fmla="*/ 364578 w 607614"/>
                <a:gd name="connsiteY64" fmla="*/ 376187 h 606761"/>
                <a:gd name="connsiteX65" fmla="*/ 313682 w 607614"/>
                <a:gd name="connsiteY65" fmla="*/ 393632 h 606761"/>
                <a:gd name="connsiteX66" fmla="*/ 313682 w 607614"/>
                <a:gd name="connsiteY66" fmla="*/ 540775 h 606761"/>
                <a:gd name="connsiteX67" fmla="*/ 364578 w 607614"/>
                <a:gd name="connsiteY67" fmla="*/ 577181 h 606761"/>
                <a:gd name="connsiteX68" fmla="*/ 243036 w 607614"/>
                <a:gd name="connsiteY68" fmla="*/ 376187 h 606761"/>
                <a:gd name="connsiteX69" fmla="*/ 243036 w 607614"/>
                <a:gd name="connsiteY69" fmla="*/ 577181 h 606761"/>
                <a:gd name="connsiteX70" fmla="*/ 293932 w 607614"/>
                <a:gd name="connsiteY70" fmla="*/ 540775 h 606761"/>
                <a:gd name="connsiteX71" fmla="*/ 293932 w 607614"/>
                <a:gd name="connsiteY71" fmla="*/ 393632 h 606761"/>
                <a:gd name="connsiteX72" fmla="*/ 243036 w 607614"/>
                <a:gd name="connsiteY72" fmla="*/ 376187 h 606761"/>
                <a:gd name="connsiteX73" fmla="*/ 536947 w 607614"/>
                <a:gd name="connsiteY73" fmla="*/ 354188 h 606761"/>
                <a:gd name="connsiteX74" fmla="*/ 556685 w 607614"/>
                <a:gd name="connsiteY74" fmla="*/ 354188 h 606761"/>
                <a:gd name="connsiteX75" fmla="*/ 556685 w 607614"/>
                <a:gd name="connsiteY75" fmla="*/ 373926 h 606761"/>
                <a:gd name="connsiteX76" fmla="*/ 536947 w 607614"/>
                <a:gd name="connsiteY76" fmla="*/ 373926 h 606761"/>
                <a:gd name="connsiteX77" fmla="*/ 496009 w 607614"/>
                <a:gd name="connsiteY77" fmla="*/ 354188 h 606761"/>
                <a:gd name="connsiteX78" fmla="*/ 516478 w 607614"/>
                <a:gd name="connsiteY78" fmla="*/ 354188 h 606761"/>
                <a:gd name="connsiteX79" fmla="*/ 516478 w 607614"/>
                <a:gd name="connsiteY79" fmla="*/ 373926 h 606761"/>
                <a:gd name="connsiteX80" fmla="*/ 496009 w 607614"/>
                <a:gd name="connsiteY80" fmla="*/ 373926 h 606761"/>
                <a:gd name="connsiteX81" fmla="*/ 455680 w 607614"/>
                <a:gd name="connsiteY81" fmla="*/ 354188 h 606761"/>
                <a:gd name="connsiteX82" fmla="*/ 476271 w 607614"/>
                <a:gd name="connsiteY82" fmla="*/ 354188 h 606761"/>
                <a:gd name="connsiteX83" fmla="*/ 476271 w 607614"/>
                <a:gd name="connsiteY83" fmla="*/ 373926 h 606761"/>
                <a:gd name="connsiteX84" fmla="*/ 455680 w 607614"/>
                <a:gd name="connsiteY84" fmla="*/ 373926 h 606761"/>
                <a:gd name="connsiteX85" fmla="*/ 415473 w 607614"/>
                <a:gd name="connsiteY85" fmla="*/ 354188 h 606761"/>
                <a:gd name="connsiteX86" fmla="*/ 435211 w 607614"/>
                <a:gd name="connsiteY86" fmla="*/ 354188 h 606761"/>
                <a:gd name="connsiteX87" fmla="*/ 435211 w 607614"/>
                <a:gd name="connsiteY87" fmla="*/ 373926 h 606761"/>
                <a:gd name="connsiteX88" fmla="*/ 415473 w 607614"/>
                <a:gd name="connsiteY88" fmla="*/ 373926 h 606761"/>
                <a:gd name="connsiteX89" fmla="*/ 172403 w 607614"/>
                <a:gd name="connsiteY89" fmla="*/ 354188 h 606761"/>
                <a:gd name="connsiteX90" fmla="*/ 192141 w 607614"/>
                <a:gd name="connsiteY90" fmla="*/ 354188 h 606761"/>
                <a:gd name="connsiteX91" fmla="*/ 192141 w 607614"/>
                <a:gd name="connsiteY91" fmla="*/ 373926 h 606761"/>
                <a:gd name="connsiteX92" fmla="*/ 172403 w 607614"/>
                <a:gd name="connsiteY92" fmla="*/ 373926 h 606761"/>
                <a:gd name="connsiteX93" fmla="*/ 131343 w 607614"/>
                <a:gd name="connsiteY93" fmla="*/ 354188 h 606761"/>
                <a:gd name="connsiteX94" fmla="*/ 151934 w 607614"/>
                <a:gd name="connsiteY94" fmla="*/ 354188 h 606761"/>
                <a:gd name="connsiteX95" fmla="*/ 151934 w 607614"/>
                <a:gd name="connsiteY95" fmla="*/ 373926 h 606761"/>
                <a:gd name="connsiteX96" fmla="*/ 131343 w 607614"/>
                <a:gd name="connsiteY96" fmla="*/ 373926 h 606761"/>
                <a:gd name="connsiteX97" fmla="*/ 91136 w 607614"/>
                <a:gd name="connsiteY97" fmla="*/ 354188 h 606761"/>
                <a:gd name="connsiteX98" fmla="*/ 111605 w 607614"/>
                <a:gd name="connsiteY98" fmla="*/ 354188 h 606761"/>
                <a:gd name="connsiteX99" fmla="*/ 111605 w 607614"/>
                <a:gd name="connsiteY99" fmla="*/ 373926 h 606761"/>
                <a:gd name="connsiteX100" fmla="*/ 91136 w 607614"/>
                <a:gd name="connsiteY100" fmla="*/ 373926 h 606761"/>
                <a:gd name="connsiteX101" fmla="*/ 50929 w 607614"/>
                <a:gd name="connsiteY101" fmla="*/ 354188 h 606761"/>
                <a:gd name="connsiteX102" fmla="*/ 70667 w 607614"/>
                <a:gd name="connsiteY102" fmla="*/ 354188 h 606761"/>
                <a:gd name="connsiteX103" fmla="*/ 70667 w 607614"/>
                <a:gd name="connsiteY103" fmla="*/ 373926 h 606761"/>
                <a:gd name="connsiteX104" fmla="*/ 50929 w 607614"/>
                <a:gd name="connsiteY104" fmla="*/ 373926 h 606761"/>
                <a:gd name="connsiteX105" fmla="*/ 536947 w 607614"/>
                <a:gd name="connsiteY105" fmla="*/ 313250 h 606761"/>
                <a:gd name="connsiteX106" fmla="*/ 556685 w 607614"/>
                <a:gd name="connsiteY106" fmla="*/ 313250 h 606761"/>
                <a:gd name="connsiteX107" fmla="*/ 556685 w 607614"/>
                <a:gd name="connsiteY107" fmla="*/ 333719 h 606761"/>
                <a:gd name="connsiteX108" fmla="*/ 536947 w 607614"/>
                <a:gd name="connsiteY108" fmla="*/ 333719 h 606761"/>
                <a:gd name="connsiteX109" fmla="*/ 496009 w 607614"/>
                <a:gd name="connsiteY109" fmla="*/ 313250 h 606761"/>
                <a:gd name="connsiteX110" fmla="*/ 516478 w 607614"/>
                <a:gd name="connsiteY110" fmla="*/ 313250 h 606761"/>
                <a:gd name="connsiteX111" fmla="*/ 516478 w 607614"/>
                <a:gd name="connsiteY111" fmla="*/ 333719 h 606761"/>
                <a:gd name="connsiteX112" fmla="*/ 496009 w 607614"/>
                <a:gd name="connsiteY112" fmla="*/ 333719 h 606761"/>
                <a:gd name="connsiteX113" fmla="*/ 455680 w 607614"/>
                <a:gd name="connsiteY113" fmla="*/ 313250 h 606761"/>
                <a:gd name="connsiteX114" fmla="*/ 476271 w 607614"/>
                <a:gd name="connsiteY114" fmla="*/ 313250 h 606761"/>
                <a:gd name="connsiteX115" fmla="*/ 476271 w 607614"/>
                <a:gd name="connsiteY115" fmla="*/ 333719 h 606761"/>
                <a:gd name="connsiteX116" fmla="*/ 455680 w 607614"/>
                <a:gd name="connsiteY116" fmla="*/ 333719 h 606761"/>
                <a:gd name="connsiteX117" fmla="*/ 131343 w 607614"/>
                <a:gd name="connsiteY117" fmla="*/ 313250 h 606761"/>
                <a:gd name="connsiteX118" fmla="*/ 151934 w 607614"/>
                <a:gd name="connsiteY118" fmla="*/ 313250 h 606761"/>
                <a:gd name="connsiteX119" fmla="*/ 151934 w 607614"/>
                <a:gd name="connsiteY119" fmla="*/ 333719 h 606761"/>
                <a:gd name="connsiteX120" fmla="*/ 131343 w 607614"/>
                <a:gd name="connsiteY120" fmla="*/ 333719 h 606761"/>
                <a:gd name="connsiteX121" fmla="*/ 91136 w 607614"/>
                <a:gd name="connsiteY121" fmla="*/ 313250 h 606761"/>
                <a:gd name="connsiteX122" fmla="*/ 111605 w 607614"/>
                <a:gd name="connsiteY122" fmla="*/ 313250 h 606761"/>
                <a:gd name="connsiteX123" fmla="*/ 111605 w 607614"/>
                <a:gd name="connsiteY123" fmla="*/ 333719 h 606761"/>
                <a:gd name="connsiteX124" fmla="*/ 91136 w 607614"/>
                <a:gd name="connsiteY124" fmla="*/ 333719 h 606761"/>
                <a:gd name="connsiteX125" fmla="*/ 50929 w 607614"/>
                <a:gd name="connsiteY125" fmla="*/ 313250 h 606761"/>
                <a:gd name="connsiteX126" fmla="*/ 70667 w 607614"/>
                <a:gd name="connsiteY126" fmla="*/ 313250 h 606761"/>
                <a:gd name="connsiteX127" fmla="*/ 70667 w 607614"/>
                <a:gd name="connsiteY127" fmla="*/ 333719 h 606761"/>
                <a:gd name="connsiteX128" fmla="*/ 50929 w 607614"/>
                <a:gd name="connsiteY128" fmla="*/ 333719 h 606761"/>
                <a:gd name="connsiteX129" fmla="*/ 536947 w 607614"/>
                <a:gd name="connsiteY129" fmla="*/ 273042 h 606761"/>
                <a:gd name="connsiteX130" fmla="*/ 556685 w 607614"/>
                <a:gd name="connsiteY130" fmla="*/ 273042 h 606761"/>
                <a:gd name="connsiteX131" fmla="*/ 556685 w 607614"/>
                <a:gd name="connsiteY131" fmla="*/ 293511 h 606761"/>
                <a:gd name="connsiteX132" fmla="*/ 536947 w 607614"/>
                <a:gd name="connsiteY132" fmla="*/ 293511 h 606761"/>
                <a:gd name="connsiteX133" fmla="*/ 496009 w 607614"/>
                <a:gd name="connsiteY133" fmla="*/ 273042 h 606761"/>
                <a:gd name="connsiteX134" fmla="*/ 516478 w 607614"/>
                <a:gd name="connsiteY134" fmla="*/ 273042 h 606761"/>
                <a:gd name="connsiteX135" fmla="*/ 516478 w 607614"/>
                <a:gd name="connsiteY135" fmla="*/ 293511 h 606761"/>
                <a:gd name="connsiteX136" fmla="*/ 496009 w 607614"/>
                <a:gd name="connsiteY136" fmla="*/ 293511 h 606761"/>
                <a:gd name="connsiteX137" fmla="*/ 91136 w 607614"/>
                <a:gd name="connsiteY137" fmla="*/ 273042 h 606761"/>
                <a:gd name="connsiteX138" fmla="*/ 111605 w 607614"/>
                <a:gd name="connsiteY138" fmla="*/ 273042 h 606761"/>
                <a:gd name="connsiteX139" fmla="*/ 111605 w 607614"/>
                <a:gd name="connsiteY139" fmla="*/ 293511 h 606761"/>
                <a:gd name="connsiteX140" fmla="*/ 91136 w 607614"/>
                <a:gd name="connsiteY140" fmla="*/ 293511 h 606761"/>
                <a:gd name="connsiteX141" fmla="*/ 50929 w 607614"/>
                <a:gd name="connsiteY141" fmla="*/ 273042 h 606761"/>
                <a:gd name="connsiteX142" fmla="*/ 70667 w 607614"/>
                <a:gd name="connsiteY142" fmla="*/ 273042 h 606761"/>
                <a:gd name="connsiteX143" fmla="*/ 70667 w 607614"/>
                <a:gd name="connsiteY143" fmla="*/ 293511 h 606761"/>
                <a:gd name="connsiteX144" fmla="*/ 50929 w 607614"/>
                <a:gd name="connsiteY144" fmla="*/ 293511 h 606761"/>
                <a:gd name="connsiteX145" fmla="*/ 536947 w 607614"/>
                <a:gd name="connsiteY145" fmla="*/ 232835 h 606761"/>
                <a:gd name="connsiteX146" fmla="*/ 556685 w 607614"/>
                <a:gd name="connsiteY146" fmla="*/ 232835 h 606761"/>
                <a:gd name="connsiteX147" fmla="*/ 556685 w 607614"/>
                <a:gd name="connsiteY147" fmla="*/ 252573 h 606761"/>
                <a:gd name="connsiteX148" fmla="*/ 536947 w 607614"/>
                <a:gd name="connsiteY148" fmla="*/ 252573 h 606761"/>
                <a:gd name="connsiteX149" fmla="*/ 50929 w 607614"/>
                <a:gd name="connsiteY149" fmla="*/ 232835 h 606761"/>
                <a:gd name="connsiteX150" fmla="*/ 70667 w 607614"/>
                <a:gd name="connsiteY150" fmla="*/ 232835 h 606761"/>
                <a:gd name="connsiteX151" fmla="*/ 70667 w 607614"/>
                <a:gd name="connsiteY151" fmla="*/ 252573 h 606761"/>
                <a:gd name="connsiteX152" fmla="*/ 50929 w 607614"/>
                <a:gd name="connsiteY152" fmla="*/ 252573 h 606761"/>
                <a:gd name="connsiteX153" fmla="*/ 307613 w 607614"/>
                <a:gd name="connsiteY153" fmla="*/ 223778 h 606761"/>
                <a:gd name="connsiteX154" fmla="*/ 313692 w 607614"/>
                <a:gd name="connsiteY154" fmla="*/ 232877 h 606761"/>
                <a:gd name="connsiteX155" fmla="*/ 313692 w 607614"/>
                <a:gd name="connsiteY155" fmla="*/ 313247 h 606761"/>
                <a:gd name="connsiteX156" fmla="*/ 334206 w 607614"/>
                <a:gd name="connsiteY156" fmla="*/ 313247 h 606761"/>
                <a:gd name="connsiteX157" fmla="*/ 334206 w 607614"/>
                <a:gd name="connsiteY157" fmla="*/ 333718 h 606761"/>
                <a:gd name="connsiteX158" fmla="*/ 273423 w 607614"/>
                <a:gd name="connsiteY158" fmla="*/ 333718 h 606761"/>
                <a:gd name="connsiteX159" fmla="*/ 273423 w 607614"/>
                <a:gd name="connsiteY159" fmla="*/ 313247 h 606761"/>
                <a:gd name="connsiteX160" fmla="*/ 293937 w 607614"/>
                <a:gd name="connsiteY160" fmla="*/ 313247 h 606761"/>
                <a:gd name="connsiteX161" fmla="*/ 293937 w 607614"/>
                <a:gd name="connsiteY161" fmla="*/ 257140 h 606761"/>
                <a:gd name="connsiteX162" fmla="*/ 280261 w 607614"/>
                <a:gd name="connsiteY162" fmla="*/ 270029 h 606761"/>
                <a:gd name="connsiteX163" fmla="*/ 266585 w 607614"/>
                <a:gd name="connsiteY163" fmla="*/ 255623 h 606761"/>
                <a:gd name="connsiteX164" fmla="*/ 296976 w 607614"/>
                <a:gd name="connsiteY164" fmla="*/ 225295 h 606761"/>
                <a:gd name="connsiteX165" fmla="*/ 307613 w 607614"/>
                <a:gd name="connsiteY165" fmla="*/ 223778 h 606761"/>
                <a:gd name="connsiteX166" fmla="*/ 303807 w 607614"/>
                <a:gd name="connsiteY166" fmla="*/ 191879 h 606761"/>
                <a:gd name="connsiteX167" fmla="*/ 212651 w 607614"/>
                <a:gd name="connsiteY167" fmla="*/ 282896 h 606761"/>
                <a:gd name="connsiteX168" fmla="*/ 303807 w 607614"/>
                <a:gd name="connsiteY168" fmla="*/ 373912 h 606761"/>
                <a:gd name="connsiteX169" fmla="*/ 394963 w 607614"/>
                <a:gd name="connsiteY169" fmla="*/ 282896 h 606761"/>
                <a:gd name="connsiteX170" fmla="*/ 303807 w 607614"/>
                <a:gd name="connsiteY170" fmla="*/ 191879 h 606761"/>
                <a:gd name="connsiteX171" fmla="*/ 303807 w 607614"/>
                <a:gd name="connsiteY171" fmla="*/ 172159 h 606761"/>
                <a:gd name="connsiteX172" fmla="*/ 415473 w 607614"/>
                <a:gd name="connsiteY172" fmla="*/ 282896 h 606761"/>
                <a:gd name="connsiteX173" fmla="*/ 385088 w 607614"/>
                <a:gd name="connsiteY173" fmla="*/ 360259 h 606761"/>
                <a:gd name="connsiteX174" fmla="*/ 385088 w 607614"/>
                <a:gd name="connsiteY174" fmla="*/ 596901 h 606761"/>
                <a:gd name="connsiteX175" fmla="*/ 379770 w 607614"/>
                <a:gd name="connsiteY175" fmla="*/ 606003 h 606761"/>
                <a:gd name="connsiteX176" fmla="*/ 374453 w 607614"/>
                <a:gd name="connsiteY176" fmla="*/ 606761 h 606761"/>
                <a:gd name="connsiteX177" fmla="*/ 368376 w 607614"/>
                <a:gd name="connsiteY177" fmla="*/ 604486 h 606761"/>
                <a:gd name="connsiteX178" fmla="*/ 303807 w 607614"/>
                <a:gd name="connsiteY178" fmla="*/ 558219 h 606761"/>
                <a:gd name="connsiteX179" fmla="*/ 239238 w 607614"/>
                <a:gd name="connsiteY179" fmla="*/ 604486 h 606761"/>
                <a:gd name="connsiteX180" fmla="*/ 233161 w 607614"/>
                <a:gd name="connsiteY180" fmla="*/ 606761 h 606761"/>
                <a:gd name="connsiteX181" fmla="*/ 227844 w 607614"/>
                <a:gd name="connsiteY181" fmla="*/ 606003 h 606761"/>
                <a:gd name="connsiteX182" fmla="*/ 222526 w 607614"/>
                <a:gd name="connsiteY182" fmla="*/ 596901 h 606761"/>
                <a:gd name="connsiteX183" fmla="*/ 222526 w 607614"/>
                <a:gd name="connsiteY183" fmla="*/ 360259 h 606761"/>
                <a:gd name="connsiteX184" fmla="*/ 192141 w 607614"/>
                <a:gd name="connsiteY184" fmla="*/ 282896 h 606761"/>
                <a:gd name="connsiteX185" fmla="*/ 303807 w 607614"/>
                <a:gd name="connsiteY185" fmla="*/ 172159 h 606761"/>
                <a:gd name="connsiteX186" fmla="*/ 101005 w 607614"/>
                <a:gd name="connsiteY186" fmla="*/ 40207 h 606761"/>
                <a:gd name="connsiteX187" fmla="*/ 142065 w 607614"/>
                <a:gd name="connsiteY187" fmla="*/ 40207 h 606761"/>
                <a:gd name="connsiteX188" fmla="*/ 142065 w 607614"/>
                <a:gd name="connsiteY188" fmla="*/ 60676 h 606761"/>
                <a:gd name="connsiteX189" fmla="*/ 101005 w 607614"/>
                <a:gd name="connsiteY189" fmla="*/ 60676 h 606761"/>
                <a:gd name="connsiteX190" fmla="*/ 40207 w 607614"/>
                <a:gd name="connsiteY190" fmla="*/ 40207 h 606761"/>
                <a:gd name="connsiteX191" fmla="*/ 81267 w 607614"/>
                <a:gd name="connsiteY191" fmla="*/ 40207 h 606761"/>
                <a:gd name="connsiteX192" fmla="*/ 81267 w 607614"/>
                <a:gd name="connsiteY192" fmla="*/ 60676 h 606761"/>
                <a:gd name="connsiteX193" fmla="*/ 40207 w 607614"/>
                <a:gd name="connsiteY193" fmla="*/ 60676 h 606761"/>
                <a:gd name="connsiteX194" fmla="*/ 20507 w 607614"/>
                <a:gd name="connsiteY194" fmla="*/ 20478 h 606761"/>
                <a:gd name="connsiteX195" fmla="*/ 20507 w 607614"/>
                <a:gd name="connsiteY195" fmla="*/ 81153 h 606761"/>
                <a:gd name="connsiteX196" fmla="*/ 587107 w 607614"/>
                <a:gd name="connsiteY196" fmla="*/ 81153 h 606761"/>
                <a:gd name="connsiteX197" fmla="*/ 587107 w 607614"/>
                <a:gd name="connsiteY197" fmla="*/ 20478 h 606761"/>
                <a:gd name="connsiteX198" fmla="*/ 9874 w 607614"/>
                <a:gd name="connsiteY198" fmla="*/ 0 h 606761"/>
                <a:gd name="connsiteX199" fmla="*/ 597740 w 607614"/>
                <a:gd name="connsiteY199" fmla="*/ 0 h 606761"/>
                <a:gd name="connsiteX200" fmla="*/ 607614 w 607614"/>
                <a:gd name="connsiteY200" fmla="*/ 9859 h 606761"/>
                <a:gd name="connsiteX201" fmla="*/ 607614 w 607614"/>
                <a:gd name="connsiteY201" fmla="*/ 495260 h 606761"/>
                <a:gd name="connsiteX202" fmla="*/ 597740 w 607614"/>
                <a:gd name="connsiteY202" fmla="*/ 505878 h 606761"/>
                <a:gd name="connsiteX203" fmla="*/ 415456 w 607614"/>
                <a:gd name="connsiteY203" fmla="*/ 505878 h 606761"/>
                <a:gd name="connsiteX204" fmla="*/ 415456 w 607614"/>
                <a:gd name="connsiteY204" fmla="*/ 485400 h 606761"/>
                <a:gd name="connsiteX205" fmla="*/ 587107 w 607614"/>
                <a:gd name="connsiteY205" fmla="*/ 485400 h 606761"/>
                <a:gd name="connsiteX206" fmla="*/ 587107 w 607614"/>
                <a:gd name="connsiteY206" fmla="*/ 100872 h 606761"/>
                <a:gd name="connsiteX207" fmla="*/ 20507 w 607614"/>
                <a:gd name="connsiteY207" fmla="*/ 100872 h 606761"/>
                <a:gd name="connsiteX208" fmla="*/ 20507 w 607614"/>
                <a:gd name="connsiteY208" fmla="*/ 485400 h 606761"/>
                <a:gd name="connsiteX209" fmla="*/ 192158 w 607614"/>
                <a:gd name="connsiteY209" fmla="*/ 485400 h 606761"/>
                <a:gd name="connsiteX210" fmla="*/ 192158 w 607614"/>
                <a:gd name="connsiteY210" fmla="*/ 505878 h 606761"/>
                <a:gd name="connsiteX211" fmla="*/ 9874 w 607614"/>
                <a:gd name="connsiteY211" fmla="*/ 505878 h 606761"/>
                <a:gd name="connsiteX212" fmla="*/ 0 w 607614"/>
                <a:gd name="connsiteY212" fmla="*/ 495260 h 606761"/>
                <a:gd name="connsiteX213" fmla="*/ 0 w 607614"/>
                <a:gd name="connsiteY213" fmla="*/ 9859 h 606761"/>
                <a:gd name="connsiteX214" fmla="*/ 9874 w 607614"/>
                <a:gd name="connsiteY214"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07614" h="606761">
                  <a:moveTo>
                    <a:pt x="536947" y="434602"/>
                  </a:moveTo>
                  <a:lnTo>
                    <a:pt x="556685" y="434602"/>
                  </a:lnTo>
                  <a:lnTo>
                    <a:pt x="556685" y="455071"/>
                  </a:lnTo>
                  <a:lnTo>
                    <a:pt x="536947" y="455071"/>
                  </a:lnTo>
                  <a:close/>
                  <a:moveTo>
                    <a:pt x="496009" y="434602"/>
                  </a:moveTo>
                  <a:lnTo>
                    <a:pt x="516478" y="434602"/>
                  </a:lnTo>
                  <a:lnTo>
                    <a:pt x="516478" y="455071"/>
                  </a:lnTo>
                  <a:lnTo>
                    <a:pt x="496009" y="455071"/>
                  </a:lnTo>
                  <a:close/>
                  <a:moveTo>
                    <a:pt x="455680" y="434602"/>
                  </a:moveTo>
                  <a:lnTo>
                    <a:pt x="476271" y="434602"/>
                  </a:lnTo>
                  <a:lnTo>
                    <a:pt x="476271" y="455071"/>
                  </a:lnTo>
                  <a:lnTo>
                    <a:pt x="455680" y="455071"/>
                  </a:lnTo>
                  <a:close/>
                  <a:moveTo>
                    <a:pt x="415473" y="434602"/>
                  </a:moveTo>
                  <a:lnTo>
                    <a:pt x="435211" y="434602"/>
                  </a:lnTo>
                  <a:lnTo>
                    <a:pt x="435211" y="455071"/>
                  </a:lnTo>
                  <a:lnTo>
                    <a:pt x="415473" y="455071"/>
                  </a:lnTo>
                  <a:close/>
                  <a:moveTo>
                    <a:pt x="172403" y="434602"/>
                  </a:moveTo>
                  <a:lnTo>
                    <a:pt x="192141" y="434602"/>
                  </a:lnTo>
                  <a:lnTo>
                    <a:pt x="192141" y="455071"/>
                  </a:lnTo>
                  <a:lnTo>
                    <a:pt x="172403" y="455071"/>
                  </a:lnTo>
                  <a:close/>
                  <a:moveTo>
                    <a:pt x="131343" y="434602"/>
                  </a:moveTo>
                  <a:lnTo>
                    <a:pt x="151934" y="434602"/>
                  </a:lnTo>
                  <a:lnTo>
                    <a:pt x="151934" y="455071"/>
                  </a:lnTo>
                  <a:lnTo>
                    <a:pt x="131343" y="455071"/>
                  </a:lnTo>
                  <a:close/>
                  <a:moveTo>
                    <a:pt x="91136" y="434602"/>
                  </a:moveTo>
                  <a:lnTo>
                    <a:pt x="111605" y="434602"/>
                  </a:lnTo>
                  <a:lnTo>
                    <a:pt x="111605" y="455071"/>
                  </a:lnTo>
                  <a:lnTo>
                    <a:pt x="91136" y="455071"/>
                  </a:lnTo>
                  <a:close/>
                  <a:moveTo>
                    <a:pt x="50929" y="434602"/>
                  </a:moveTo>
                  <a:lnTo>
                    <a:pt x="70667" y="434602"/>
                  </a:lnTo>
                  <a:lnTo>
                    <a:pt x="70667" y="455071"/>
                  </a:lnTo>
                  <a:lnTo>
                    <a:pt x="50929" y="455071"/>
                  </a:lnTo>
                  <a:close/>
                  <a:moveTo>
                    <a:pt x="536947" y="394395"/>
                  </a:moveTo>
                  <a:lnTo>
                    <a:pt x="556685" y="394395"/>
                  </a:lnTo>
                  <a:lnTo>
                    <a:pt x="556685" y="414864"/>
                  </a:lnTo>
                  <a:lnTo>
                    <a:pt x="536947" y="414864"/>
                  </a:lnTo>
                  <a:close/>
                  <a:moveTo>
                    <a:pt x="496009" y="394395"/>
                  </a:moveTo>
                  <a:lnTo>
                    <a:pt x="516478" y="394395"/>
                  </a:lnTo>
                  <a:lnTo>
                    <a:pt x="516478" y="414864"/>
                  </a:lnTo>
                  <a:lnTo>
                    <a:pt x="496009" y="414864"/>
                  </a:lnTo>
                  <a:close/>
                  <a:moveTo>
                    <a:pt x="455680" y="394395"/>
                  </a:moveTo>
                  <a:lnTo>
                    <a:pt x="476271" y="394395"/>
                  </a:lnTo>
                  <a:lnTo>
                    <a:pt x="476271" y="414864"/>
                  </a:lnTo>
                  <a:lnTo>
                    <a:pt x="455680" y="414864"/>
                  </a:lnTo>
                  <a:close/>
                  <a:moveTo>
                    <a:pt x="415473" y="394395"/>
                  </a:moveTo>
                  <a:lnTo>
                    <a:pt x="435211" y="394395"/>
                  </a:lnTo>
                  <a:lnTo>
                    <a:pt x="435211" y="414864"/>
                  </a:lnTo>
                  <a:lnTo>
                    <a:pt x="415473" y="414864"/>
                  </a:lnTo>
                  <a:close/>
                  <a:moveTo>
                    <a:pt x="172403" y="394395"/>
                  </a:moveTo>
                  <a:lnTo>
                    <a:pt x="192141" y="394395"/>
                  </a:lnTo>
                  <a:lnTo>
                    <a:pt x="192141" y="414864"/>
                  </a:lnTo>
                  <a:lnTo>
                    <a:pt x="172403" y="414864"/>
                  </a:lnTo>
                  <a:close/>
                  <a:moveTo>
                    <a:pt x="131343" y="394395"/>
                  </a:moveTo>
                  <a:lnTo>
                    <a:pt x="151934" y="394395"/>
                  </a:lnTo>
                  <a:lnTo>
                    <a:pt x="151934" y="414864"/>
                  </a:lnTo>
                  <a:lnTo>
                    <a:pt x="131343" y="414864"/>
                  </a:lnTo>
                  <a:close/>
                  <a:moveTo>
                    <a:pt x="91136" y="394395"/>
                  </a:moveTo>
                  <a:lnTo>
                    <a:pt x="111605" y="394395"/>
                  </a:lnTo>
                  <a:lnTo>
                    <a:pt x="111605" y="414864"/>
                  </a:lnTo>
                  <a:lnTo>
                    <a:pt x="91136" y="414864"/>
                  </a:lnTo>
                  <a:close/>
                  <a:moveTo>
                    <a:pt x="50929" y="394395"/>
                  </a:moveTo>
                  <a:lnTo>
                    <a:pt x="70667" y="394395"/>
                  </a:lnTo>
                  <a:lnTo>
                    <a:pt x="70667" y="414864"/>
                  </a:lnTo>
                  <a:lnTo>
                    <a:pt x="50929" y="414864"/>
                  </a:lnTo>
                  <a:close/>
                  <a:moveTo>
                    <a:pt x="364578" y="376187"/>
                  </a:moveTo>
                  <a:cubicBezTo>
                    <a:pt x="349385" y="385289"/>
                    <a:pt x="331913" y="391356"/>
                    <a:pt x="313682" y="393632"/>
                  </a:cubicBezTo>
                  <a:lnTo>
                    <a:pt x="313682" y="540775"/>
                  </a:lnTo>
                  <a:lnTo>
                    <a:pt x="364578" y="577181"/>
                  </a:lnTo>
                  <a:close/>
                  <a:moveTo>
                    <a:pt x="243036" y="376187"/>
                  </a:moveTo>
                  <a:lnTo>
                    <a:pt x="243036" y="577181"/>
                  </a:lnTo>
                  <a:lnTo>
                    <a:pt x="293932" y="540775"/>
                  </a:lnTo>
                  <a:lnTo>
                    <a:pt x="293932" y="393632"/>
                  </a:lnTo>
                  <a:cubicBezTo>
                    <a:pt x="275701" y="392115"/>
                    <a:pt x="258229" y="385289"/>
                    <a:pt x="243036" y="376187"/>
                  </a:cubicBezTo>
                  <a:close/>
                  <a:moveTo>
                    <a:pt x="536947" y="354188"/>
                  </a:moveTo>
                  <a:lnTo>
                    <a:pt x="556685" y="354188"/>
                  </a:lnTo>
                  <a:lnTo>
                    <a:pt x="556685" y="373926"/>
                  </a:lnTo>
                  <a:lnTo>
                    <a:pt x="536947" y="373926"/>
                  </a:lnTo>
                  <a:close/>
                  <a:moveTo>
                    <a:pt x="496009" y="354188"/>
                  </a:moveTo>
                  <a:lnTo>
                    <a:pt x="516478" y="354188"/>
                  </a:lnTo>
                  <a:lnTo>
                    <a:pt x="516478" y="373926"/>
                  </a:lnTo>
                  <a:lnTo>
                    <a:pt x="496009" y="373926"/>
                  </a:lnTo>
                  <a:close/>
                  <a:moveTo>
                    <a:pt x="455680" y="354188"/>
                  </a:moveTo>
                  <a:lnTo>
                    <a:pt x="476271" y="354188"/>
                  </a:lnTo>
                  <a:lnTo>
                    <a:pt x="476271" y="373926"/>
                  </a:lnTo>
                  <a:lnTo>
                    <a:pt x="455680" y="373926"/>
                  </a:lnTo>
                  <a:close/>
                  <a:moveTo>
                    <a:pt x="415473" y="354188"/>
                  </a:moveTo>
                  <a:lnTo>
                    <a:pt x="435211" y="354188"/>
                  </a:lnTo>
                  <a:lnTo>
                    <a:pt x="435211" y="373926"/>
                  </a:lnTo>
                  <a:lnTo>
                    <a:pt x="415473" y="373926"/>
                  </a:lnTo>
                  <a:close/>
                  <a:moveTo>
                    <a:pt x="172403" y="354188"/>
                  </a:moveTo>
                  <a:lnTo>
                    <a:pt x="192141" y="354188"/>
                  </a:lnTo>
                  <a:lnTo>
                    <a:pt x="192141" y="373926"/>
                  </a:lnTo>
                  <a:lnTo>
                    <a:pt x="172403" y="373926"/>
                  </a:lnTo>
                  <a:close/>
                  <a:moveTo>
                    <a:pt x="131343" y="354188"/>
                  </a:moveTo>
                  <a:lnTo>
                    <a:pt x="151934" y="354188"/>
                  </a:lnTo>
                  <a:lnTo>
                    <a:pt x="151934" y="373926"/>
                  </a:lnTo>
                  <a:lnTo>
                    <a:pt x="131343" y="373926"/>
                  </a:lnTo>
                  <a:close/>
                  <a:moveTo>
                    <a:pt x="91136" y="354188"/>
                  </a:moveTo>
                  <a:lnTo>
                    <a:pt x="111605" y="354188"/>
                  </a:lnTo>
                  <a:lnTo>
                    <a:pt x="111605" y="373926"/>
                  </a:lnTo>
                  <a:lnTo>
                    <a:pt x="91136" y="373926"/>
                  </a:lnTo>
                  <a:close/>
                  <a:moveTo>
                    <a:pt x="50929" y="354188"/>
                  </a:moveTo>
                  <a:lnTo>
                    <a:pt x="70667" y="354188"/>
                  </a:lnTo>
                  <a:lnTo>
                    <a:pt x="70667" y="373926"/>
                  </a:lnTo>
                  <a:lnTo>
                    <a:pt x="50929" y="373926"/>
                  </a:lnTo>
                  <a:close/>
                  <a:moveTo>
                    <a:pt x="536947" y="313250"/>
                  </a:moveTo>
                  <a:lnTo>
                    <a:pt x="556685" y="313250"/>
                  </a:lnTo>
                  <a:lnTo>
                    <a:pt x="556685" y="333719"/>
                  </a:lnTo>
                  <a:lnTo>
                    <a:pt x="536947" y="333719"/>
                  </a:lnTo>
                  <a:close/>
                  <a:moveTo>
                    <a:pt x="496009" y="313250"/>
                  </a:moveTo>
                  <a:lnTo>
                    <a:pt x="516478" y="313250"/>
                  </a:lnTo>
                  <a:lnTo>
                    <a:pt x="516478" y="333719"/>
                  </a:lnTo>
                  <a:lnTo>
                    <a:pt x="496009" y="333719"/>
                  </a:lnTo>
                  <a:close/>
                  <a:moveTo>
                    <a:pt x="455680" y="313250"/>
                  </a:moveTo>
                  <a:lnTo>
                    <a:pt x="476271" y="313250"/>
                  </a:lnTo>
                  <a:lnTo>
                    <a:pt x="476271" y="333719"/>
                  </a:lnTo>
                  <a:lnTo>
                    <a:pt x="455680" y="333719"/>
                  </a:lnTo>
                  <a:close/>
                  <a:moveTo>
                    <a:pt x="131343" y="313250"/>
                  </a:moveTo>
                  <a:lnTo>
                    <a:pt x="151934" y="313250"/>
                  </a:lnTo>
                  <a:lnTo>
                    <a:pt x="151934" y="333719"/>
                  </a:lnTo>
                  <a:lnTo>
                    <a:pt x="131343" y="333719"/>
                  </a:lnTo>
                  <a:close/>
                  <a:moveTo>
                    <a:pt x="91136" y="313250"/>
                  </a:moveTo>
                  <a:lnTo>
                    <a:pt x="111605" y="313250"/>
                  </a:lnTo>
                  <a:lnTo>
                    <a:pt x="111605" y="333719"/>
                  </a:lnTo>
                  <a:lnTo>
                    <a:pt x="91136" y="333719"/>
                  </a:lnTo>
                  <a:close/>
                  <a:moveTo>
                    <a:pt x="50929" y="313250"/>
                  </a:moveTo>
                  <a:lnTo>
                    <a:pt x="70667" y="313250"/>
                  </a:lnTo>
                  <a:lnTo>
                    <a:pt x="70667" y="333719"/>
                  </a:lnTo>
                  <a:lnTo>
                    <a:pt x="50929" y="333719"/>
                  </a:lnTo>
                  <a:close/>
                  <a:moveTo>
                    <a:pt x="536947" y="273042"/>
                  </a:moveTo>
                  <a:lnTo>
                    <a:pt x="556685" y="273042"/>
                  </a:lnTo>
                  <a:lnTo>
                    <a:pt x="556685" y="293511"/>
                  </a:lnTo>
                  <a:lnTo>
                    <a:pt x="536947" y="293511"/>
                  </a:lnTo>
                  <a:close/>
                  <a:moveTo>
                    <a:pt x="496009" y="273042"/>
                  </a:moveTo>
                  <a:lnTo>
                    <a:pt x="516478" y="273042"/>
                  </a:lnTo>
                  <a:lnTo>
                    <a:pt x="516478" y="293511"/>
                  </a:lnTo>
                  <a:lnTo>
                    <a:pt x="496009" y="293511"/>
                  </a:lnTo>
                  <a:close/>
                  <a:moveTo>
                    <a:pt x="91136" y="273042"/>
                  </a:moveTo>
                  <a:lnTo>
                    <a:pt x="111605" y="273042"/>
                  </a:lnTo>
                  <a:lnTo>
                    <a:pt x="111605" y="293511"/>
                  </a:lnTo>
                  <a:lnTo>
                    <a:pt x="91136" y="293511"/>
                  </a:lnTo>
                  <a:close/>
                  <a:moveTo>
                    <a:pt x="50929" y="273042"/>
                  </a:moveTo>
                  <a:lnTo>
                    <a:pt x="70667" y="273042"/>
                  </a:lnTo>
                  <a:lnTo>
                    <a:pt x="70667" y="293511"/>
                  </a:lnTo>
                  <a:lnTo>
                    <a:pt x="50929" y="293511"/>
                  </a:lnTo>
                  <a:close/>
                  <a:moveTo>
                    <a:pt x="536947" y="232835"/>
                  </a:moveTo>
                  <a:lnTo>
                    <a:pt x="556685" y="232835"/>
                  </a:lnTo>
                  <a:lnTo>
                    <a:pt x="556685" y="252573"/>
                  </a:lnTo>
                  <a:lnTo>
                    <a:pt x="536947" y="252573"/>
                  </a:lnTo>
                  <a:close/>
                  <a:moveTo>
                    <a:pt x="50929" y="232835"/>
                  </a:moveTo>
                  <a:lnTo>
                    <a:pt x="70667" y="232835"/>
                  </a:lnTo>
                  <a:lnTo>
                    <a:pt x="70667" y="252573"/>
                  </a:lnTo>
                  <a:lnTo>
                    <a:pt x="50929" y="252573"/>
                  </a:lnTo>
                  <a:close/>
                  <a:moveTo>
                    <a:pt x="307613" y="223778"/>
                  </a:moveTo>
                  <a:cubicBezTo>
                    <a:pt x="312172" y="225295"/>
                    <a:pt x="313692" y="228328"/>
                    <a:pt x="313692" y="232877"/>
                  </a:cubicBezTo>
                  <a:lnTo>
                    <a:pt x="313692" y="313247"/>
                  </a:lnTo>
                  <a:lnTo>
                    <a:pt x="334206" y="313247"/>
                  </a:lnTo>
                  <a:lnTo>
                    <a:pt x="334206" y="333718"/>
                  </a:lnTo>
                  <a:lnTo>
                    <a:pt x="273423" y="333718"/>
                  </a:lnTo>
                  <a:lnTo>
                    <a:pt x="273423" y="313247"/>
                  </a:lnTo>
                  <a:lnTo>
                    <a:pt x="293937" y="313247"/>
                  </a:lnTo>
                  <a:lnTo>
                    <a:pt x="293937" y="257140"/>
                  </a:lnTo>
                  <a:lnTo>
                    <a:pt x="280261" y="270029"/>
                  </a:lnTo>
                  <a:lnTo>
                    <a:pt x="266585" y="255623"/>
                  </a:lnTo>
                  <a:lnTo>
                    <a:pt x="296976" y="225295"/>
                  </a:lnTo>
                  <a:cubicBezTo>
                    <a:pt x="300016" y="222262"/>
                    <a:pt x="303815" y="221504"/>
                    <a:pt x="307613" y="223778"/>
                  </a:cubicBezTo>
                  <a:close/>
                  <a:moveTo>
                    <a:pt x="303807" y="191879"/>
                  </a:moveTo>
                  <a:cubicBezTo>
                    <a:pt x="252912" y="191879"/>
                    <a:pt x="212651" y="232837"/>
                    <a:pt x="212651" y="282896"/>
                  </a:cubicBezTo>
                  <a:cubicBezTo>
                    <a:pt x="212651" y="333713"/>
                    <a:pt x="252912" y="373912"/>
                    <a:pt x="303807" y="373912"/>
                  </a:cubicBezTo>
                  <a:cubicBezTo>
                    <a:pt x="354702" y="373912"/>
                    <a:pt x="394963" y="333713"/>
                    <a:pt x="394963" y="282896"/>
                  </a:cubicBezTo>
                  <a:cubicBezTo>
                    <a:pt x="394963" y="232837"/>
                    <a:pt x="354702" y="191879"/>
                    <a:pt x="303807" y="191879"/>
                  </a:cubicBezTo>
                  <a:close/>
                  <a:moveTo>
                    <a:pt x="303807" y="172159"/>
                  </a:moveTo>
                  <a:cubicBezTo>
                    <a:pt x="365337" y="172159"/>
                    <a:pt x="415473" y="221459"/>
                    <a:pt x="415473" y="282896"/>
                  </a:cubicBezTo>
                  <a:cubicBezTo>
                    <a:pt x="415473" y="312476"/>
                    <a:pt x="404079" y="339781"/>
                    <a:pt x="385088" y="360259"/>
                  </a:cubicBezTo>
                  <a:lnTo>
                    <a:pt x="385088" y="596901"/>
                  </a:lnTo>
                  <a:cubicBezTo>
                    <a:pt x="385088" y="600693"/>
                    <a:pt x="382809" y="603727"/>
                    <a:pt x="379770" y="606003"/>
                  </a:cubicBezTo>
                  <a:cubicBezTo>
                    <a:pt x="377491" y="606761"/>
                    <a:pt x="376732" y="606761"/>
                    <a:pt x="374453" y="606761"/>
                  </a:cubicBezTo>
                  <a:cubicBezTo>
                    <a:pt x="372934" y="606761"/>
                    <a:pt x="370655" y="606003"/>
                    <a:pt x="368376" y="604486"/>
                  </a:cubicBezTo>
                  <a:lnTo>
                    <a:pt x="303807" y="558219"/>
                  </a:lnTo>
                  <a:lnTo>
                    <a:pt x="239238" y="604486"/>
                  </a:lnTo>
                  <a:cubicBezTo>
                    <a:pt x="236959" y="606003"/>
                    <a:pt x="234680" y="606761"/>
                    <a:pt x="233161" y="606761"/>
                  </a:cubicBezTo>
                  <a:cubicBezTo>
                    <a:pt x="230882" y="606761"/>
                    <a:pt x="230123" y="606761"/>
                    <a:pt x="227844" y="606003"/>
                  </a:cubicBezTo>
                  <a:cubicBezTo>
                    <a:pt x="224805" y="603727"/>
                    <a:pt x="222526" y="600693"/>
                    <a:pt x="222526" y="596901"/>
                  </a:cubicBezTo>
                  <a:lnTo>
                    <a:pt x="222526" y="360259"/>
                  </a:lnTo>
                  <a:cubicBezTo>
                    <a:pt x="203535" y="339781"/>
                    <a:pt x="192141" y="312476"/>
                    <a:pt x="192141" y="282896"/>
                  </a:cubicBezTo>
                  <a:cubicBezTo>
                    <a:pt x="192141" y="221459"/>
                    <a:pt x="242277" y="172159"/>
                    <a:pt x="303807" y="172159"/>
                  </a:cubicBezTo>
                  <a:close/>
                  <a:moveTo>
                    <a:pt x="101005" y="40207"/>
                  </a:moveTo>
                  <a:lnTo>
                    <a:pt x="142065" y="40207"/>
                  </a:lnTo>
                  <a:lnTo>
                    <a:pt x="142065" y="60676"/>
                  </a:lnTo>
                  <a:lnTo>
                    <a:pt x="101005" y="60676"/>
                  </a:lnTo>
                  <a:close/>
                  <a:moveTo>
                    <a:pt x="40207" y="40207"/>
                  </a:moveTo>
                  <a:lnTo>
                    <a:pt x="81267" y="40207"/>
                  </a:lnTo>
                  <a:lnTo>
                    <a:pt x="81267" y="60676"/>
                  </a:lnTo>
                  <a:lnTo>
                    <a:pt x="40207" y="60676"/>
                  </a:lnTo>
                  <a:close/>
                  <a:moveTo>
                    <a:pt x="20507" y="20478"/>
                  </a:moveTo>
                  <a:lnTo>
                    <a:pt x="20507" y="81153"/>
                  </a:lnTo>
                  <a:lnTo>
                    <a:pt x="587107" y="81153"/>
                  </a:lnTo>
                  <a:lnTo>
                    <a:pt x="587107" y="20478"/>
                  </a:lnTo>
                  <a:close/>
                  <a:moveTo>
                    <a:pt x="9874" y="0"/>
                  </a:moveTo>
                  <a:lnTo>
                    <a:pt x="597740" y="0"/>
                  </a:lnTo>
                  <a:cubicBezTo>
                    <a:pt x="603816" y="0"/>
                    <a:pt x="607614" y="3792"/>
                    <a:pt x="607614" y="9859"/>
                  </a:cubicBezTo>
                  <a:lnTo>
                    <a:pt x="607614" y="495260"/>
                  </a:lnTo>
                  <a:cubicBezTo>
                    <a:pt x="607614" y="501328"/>
                    <a:pt x="603816" y="505878"/>
                    <a:pt x="597740" y="505878"/>
                  </a:cubicBezTo>
                  <a:lnTo>
                    <a:pt x="415456" y="505878"/>
                  </a:lnTo>
                  <a:lnTo>
                    <a:pt x="415456" y="485400"/>
                  </a:lnTo>
                  <a:lnTo>
                    <a:pt x="587107" y="485400"/>
                  </a:lnTo>
                  <a:lnTo>
                    <a:pt x="587107" y="100872"/>
                  </a:lnTo>
                  <a:lnTo>
                    <a:pt x="20507" y="100872"/>
                  </a:lnTo>
                  <a:lnTo>
                    <a:pt x="20507" y="485400"/>
                  </a:lnTo>
                  <a:lnTo>
                    <a:pt x="192158" y="485400"/>
                  </a:lnTo>
                  <a:lnTo>
                    <a:pt x="192158" y="505878"/>
                  </a:lnTo>
                  <a:lnTo>
                    <a:pt x="9874" y="505878"/>
                  </a:lnTo>
                  <a:cubicBezTo>
                    <a:pt x="3798" y="505878"/>
                    <a:pt x="0" y="501328"/>
                    <a:pt x="0" y="495260"/>
                  </a:cubicBezTo>
                  <a:lnTo>
                    <a:pt x="0" y="9859"/>
                  </a:lnTo>
                  <a:cubicBezTo>
                    <a:pt x="0" y="3792"/>
                    <a:pt x="3798" y="0"/>
                    <a:pt x="9874" y="0"/>
                  </a:cubicBezTo>
                  <a:close/>
                </a:path>
              </a:pathLst>
            </a:custGeom>
            <a:solidFill>
              <a:schemeClr val="bg1"/>
            </a:solidFill>
            <a:ln w="8037"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5" name="组合 44">
            <a:extLst>
              <a:ext uri="{FF2B5EF4-FFF2-40B4-BE49-F238E27FC236}">
                <a16:creationId xmlns:a16="http://schemas.microsoft.com/office/drawing/2014/main" id="{52B8A90D-E90A-4247-9F73-9664C768E008}"/>
              </a:ext>
            </a:extLst>
          </p:cNvPr>
          <p:cNvGrpSpPr/>
          <p:nvPr/>
        </p:nvGrpSpPr>
        <p:grpSpPr>
          <a:xfrm>
            <a:off x="2016597" y="1848901"/>
            <a:ext cx="3900944" cy="1116069"/>
            <a:chOff x="1183108" y="2276497"/>
            <a:chExt cx="3900944" cy="1116069"/>
          </a:xfrm>
        </p:grpSpPr>
        <p:sp>
          <p:nvSpPr>
            <p:cNvPr id="46" name="矩形 45">
              <a:extLst>
                <a:ext uri="{FF2B5EF4-FFF2-40B4-BE49-F238E27FC236}">
                  <a16:creationId xmlns:a16="http://schemas.microsoft.com/office/drawing/2014/main" id="{30ED1FEA-678B-4B6C-8D8C-2E7A0A4475C2}"/>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质量控制是产品的重点，特别是产品质量的制作过程更要严格控制。</a:t>
              </a:r>
            </a:p>
          </p:txBody>
        </p:sp>
        <p:sp>
          <p:nvSpPr>
            <p:cNvPr id="47" name="文本框 12">
              <a:extLst>
                <a:ext uri="{FF2B5EF4-FFF2-40B4-BE49-F238E27FC236}">
                  <a16:creationId xmlns:a16="http://schemas.microsoft.com/office/drawing/2014/main" id="{3E37827A-09D8-4C7C-8AEF-425394AF20A7}"/>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加强质量控制</a:t>
              </a:r>
            </a:p>
          </p:txBody>
        </p:sp>
      </p:grpSp>
      <p:grpSp>
        <p:nvGrpSpPr>
          <p:cNvPr id="54" name="组合 53">
            <a:extLst>
              <a:ext uri="{FF2B5EF4-FFF2-40B4-BE49-F238E27FC236}">
                <a16:creationId xmlns:a16="http://schemas.microsoft.com/office/drawing/2014/main" id="{49881BC0-DC47-42ED-ADFF-D2600FB1DFC1}"/>
              </a:ext>
            </a:extLst>
          </p:cNvPr>
          <p:cNvGrpSpPr/>
          <p:nvPr/>
        </p:nvGrpSpPr>
        <p:grpSpPr>
          <a:xfrm>
            <a:off x="2016597" y="4413690"/>
            <a:ext cx="3900944" cy="1193527"/>
            <a:chOff x="1183108" y="2276497"/>
            <a:chExt cx="3900944" cy="1193527"/>
          </a:xfrm>
        </p:grpSpPr>
        <p:sp>
          <p:nvSpPr>
            <p:cNvPr id="55" name="矩形 54">
              <a:extLst>
                <a:ext uri="{FF2B5EF4-FFF2-40B4-BE49-F238E27FC236}">
                  <a16:creationId xmlns:a16="http://schemas.microsoft.com/office/drawing/2014/main" id="{B8BBD8CA-B489-4E3F-840B-BC8DD5C17306}"/>
                </a:ext>
              </a:extLst>
            </p:cNvPr>
            <p:cNvSpPr/>
            <p:nvPr/>
          </p:nvSpPr>
          <p:spPr>
            <a:xfrm>
              <a:off x="1183108" y="2772845"/>
              <a:ext cx="3900944" cy="697179"/>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b="0" dirty="0">
                  <a:solidFill>
                    <a:schemeClr val="tx1">
                      <a:lumMod val="75000"/>
                      <a:lumOff val="25000"/>
                    </a:schemeClr>
                  </a:solidFill>
                  <a:effectLst/>
                  <a:latin typeface="+mn-ea"/>
                </a:rPr>
                <a:t>推进制度建设和规范化管理工作、提高工作效率。</a:t>
              </a:r>
            </a:p>
          </p:txBody>
        </p:sp>
        <p:sp>
          <p:nvSpPr>
            <p:cNvPr id="56" name="文本框 12">
              <a:extLst>
                <a:ext uri="{FF2B5EF4-FFF2-40B4-BE49-F238E27FC236}">
                  <a16:creationId xmlns:a16="http://schemas.microsoft.com/office/drawing/2014/main" id="{A6C46BC1-FE45-402A-A5A1-50FCFFE303C6}"/>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高效工作</a:t>
              </a:r>
            </a:p>
          </p:txBody>
        </p:sp>
      </p:grpSp>
      <p:grpSp>
        <p:nvGrpSpPr>
          <p:cNvPr id="57" name="组合 56">
            <a:extLst>
              <a:ext uri="{FF2B5EF4-FFF2-40B4-BE49-F238E27FC236}">
                <a16:creationId xmlns:a16="http://schemas.microsoft.com/office/drawing/2014/main" id="{BA77C40A-7141-494F-AEBE-AD0BDD8E3535}"/>
              </a:ext>
            </a:extLst>
          </p:cNvPr>
          <p:cNvGrpSpPr/>
          <p:nvPr/>
        </p:nvGrpSpPr>
        <p:grpSpPr>
          <a:xfrm>
            <a:off x="7848824" y="1848901"/>
            <a:ext cx="3900944" cy="1116069"/>
            <a:chOff x="1183108" y="2276497"/>
            <a:chExt cx="3900944" cy="1116069"/>
          </a:xfrm>
        </p:grpSpPr>
        <p:sp>
          <p:nvSpPr>
            <p:cNvPr id="58" name="矩形 57">
              <a:extLst>
                <a:ext uri="{FF2B5EF4-FFF2-40B4-BE49-F238E27FC236}">
                  <a16:creationId xmlns:a16="http://schemas.microsoft.com/office/drawing/2014/main" id="{239588A8-C689-401B-89A4-98F1B82D9D15}"/>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合理调整组织架构、明确岗位职责及工作目标。明确自己的工作任务。</a:t>
              </a:r>
            </a:p>
          </p:txBody>
        </p:sp>
        <p:sp>
          <p:nvSpPr>
            <p:cNvPr id="59" name="文本框 12">
              <a:extLst>
                <a:ext uri="{FF2B5EF4-FFF2-40B4-BE49-F238E27FC236}">
                  <a16:creationId xmlns:a16="http://schemas.microsoft.com/office/drawing/2014/main" id="{D83AD92D-769A-4AE4-B508-76D167D05E32}"/>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明确工作任务</a:t>
              </a:r>
            </a:p>
          </p:txBody>
        </p:sp>
      </p:grpSp>
      <p:grpSp>
        <p:nvGrpSpPr>
          <p:cNvPr id="60" name="组合 59">
            <a:extLst>
              <a:ext uri="{FF2B5EF4-FFF2-40B4-BE49-F238E27FC236}">
                <a16:creationId xmlns:a16="http://schemas.microsoft.com/office/drawing/2014/main" id="{DBC322FC-1E16-4E74-B380-8B95DBBBC001}"/>
              </a:ext>
            </a:extLst>
          </p:cNvPr>
          <p:cNvGrpSpPr/>
          <p:nvPr/>
        </p:nvGrpSpPr>
        <p:grpSpPr>
          <a:xfrm>
            <a:off x="7848824" y="4413690"/>
            <a:ext cx="3900944" cy="1116069"/>
            <a:chOff x="1183108" y="2276497"/>
            <a:chExt cx="3900944" cy="1116069"/>
          </a:xfrm>
        </p:grpSpPr>
        <p:sp>
          <p:nvSpPr>
            <p:cNvPr id="61" name="矩形 60">
              <a:extLst>
                <a:ext uri="{FF2B5EF4-FFF2-40B4-BE49-F238E27FC236}">
                  <a16:creationId xmlns:a16="http://schemas.microsoft.com/office/drawing/2014/main" id="{E38CB771-95E8-47DC-976A-F22C8391766E}"/>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紧紧把握关键时间节点，科学合理地细化每一单位的进度情况。</a:t>
              </a:r>
            </a:p>
          </p:txBody>
        </p:sp>
        <p:sp>
          <p:nvSpPr>
            <p:cNvPr id="62" name="文本框 12">
              <a:extLst>
                <a:ext uri="{FF2B5EF4-FFF2-40B4-BE49-F238E27FC236}">
                  <a16:creationId xmlns:a16="http://schemas.microsoft.com/office/drawing/2014/main" id="{D52952FA-203F-4CCF-80EE-81ED7E09BF01}"/>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强化进度管理</a:t>
              </a:r>
            </a:p>
          </p:txBody>
        </p:sp>
      </p:grpSp>
    </p:spTree>
    <p:extLst>
      <p:ext uri="{BB962C8B-B14F-4D97-AF65-F5344CB8AC3E}">
        <p14:creationId xmlns:p14="http://schemas.microsoft.com/office/powerpoint/2010/main" val="2858902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工作计划</a:t>
            </a:r>
          </a:p>
        </p:txBody>
      </p:sp>
      <p:grpSp>
        <p:nvGrpSpPr>
          <p:cNvPr id="36" name="组合 35">
            <a:extLst>
              <a:ext uri="{FF2B5EF4-FFF2-40B4-BE49-F238E27FC236}">
                <a16:creationId xmlns:a16="http://schemas.microsoft.com/office/drawing/2014/main" id="{766A0267-8D2F-4EAF-A401-B5CEA251B439}"/>
              </a:ext>
            </a:extLst>
          </p:cNvPr>
          <p:cNvGrpSpPr/>
          <p:nvPr/>
        </p:nvGrpSpPr>
        <p:grpSpPr>
          <a:xfrm>
            <a:off x="1299106" y="1997162"/>
            <a:ext cx="4137869" cy="1508760"/>
            <a:chOff x="2267458" y="2189734"/>
            <a:chExt cx="4137869" cy="1508760"/>
          </a:xfrm>
        </p:grpSpPr>
        <p:grpSp>
          <p:nvGrpSpPr>
            <p:cNvPr id="35" name="组合 34">
              <a:extLst>
                <a:ext uri="{FF2B5EF4-FFF2-40B4-BE49-F238E27FC236}">
                  <a16:creationId xmlns:a16="http://schemas.microsoft.com/office/drawing/2014/main" id="{2F23765F-2E7A-4E75-859E-04BE42E74D80}"/>
                </a:ext>
              </a:extLst>
            </p:cNvPr>
            <p:cNvGrpSpPr/>
            <p:nvPr/>
          </p:nvGrpSpPr>
          <p:grpSpPr>
            <a:xfrm>
              <a:off x="2267458" y="2189734"/>
              <a:ext cx="95250" cy="1508760"/>
              <a:chOff x="2267458" y="2189734"/>
              <a:chExt cx="95250" cy="1508760"/>
            </a:xfrm>
          </p:grpSpPr>
          <p:sp>
            <p:nvSpPr>
              <p:cNvPr id="6" name="椭圆 5">
                <a:extLst>
                  <a:ext uri="{FF2B5EF4-FFF2-40B4-BE49-F238E27FC236}">
                    <a16:creationId xmlns:a16="http://schemas.microsoft.com/office/drawing/2014/main" id="{250B6838-C047-41E7-A57D-59F60D5381B1}"/>
                  </a:ext>
                </a:extLst>
              </p:cNvPr>
              <p:cNvSpPr/>
              <p:nvPr/>
            </p:nvSpPr>
            <p:spPr>
              <a:xfrm>
                <a:off x="2267458" y="218973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7" name="椭圆 6">
                <a:extLst>
                  <a:ext uri="{FF2B5EF4-FFF2-40B4-BE49-F238E27FC236}">
                    <a16:creationId xmlns:a16="http://schemas.microsoft.com/office/drawing/2014/main" id="{A8FEFC5A-9E49-4592-84D5-ED10EB068BD3}"/>
                  </a:ext>
                </a:extLst>
              </p:cNvPr>
              <p:cNvSpPr/>
              <p:nvPr/>
            </p:nvSpPr>
            <p:spPr>
              <a:xfrm>
                <a:off x="2267458" y="360324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cxnSp>
            <p:nvCxnSpPr>
              <p:cNvPr id="8" name="直接连接符 7">
                <a:extLst>
                  <a:ext uri="{FF2B5EF4-FFF2-40B4-BE49-F238E27FC236}">
                    <a16:creationId xmlns:a16="http://schemas.microsoft.com/office/drawing/2014/main" id="{BD718084-26C2-458C-8705-A53911AC3A7A}"/>
                  </a:ext>
                </a:extLst>
              </p:cNvPr>
              <p:cNvCxnSpPr>
                <a:stCxn id="6" idx="4"/>
                <a:endCxn id="7" idx="0"/>
              </p:cNvCxnSpPr>
              <p:nvPr/>
            </p:nvCxnSpPr>
            <p:spPr>
              <a:xfrm>
                <a:off x="2315083" y="2284984"/>
                <a:ext cx="0" cy="131826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EB8F1AC5-9CF3-449D-A266-533247537AB2}"/>
                </a:ext>
              </a:extLst>
            </p:cNvPr>
            <p:cNvGrpSpPr/>
            <p:nvPr/>
          </p:nvGrpSpPr>
          <p:grpSpPr>
            <a:xfrm>
              <a:off x="2504383" y="2189734"/>
              <a:ext cx="3900944" cy="1116069"/>
              <a:chOff x="1183108" y="2276497"/>
              <a:chExt cx="3900944" cy="1116069"/>
            </a:xfrm>
          </p:grpSpPr>
          <p:sp>
            <p:nvSpPr>
              <p:cNvPr id="28" name="矩形 27">
                <a:extLst>
                  <a:ext uri="{FF2B5EF4-FFF2-40B4-BE49-F238E27FC236}">
                    <a16:creationId xmlns:a16="http://schemas.microsoft.com/office/drawing/2014/main" id="{97BD31E0-5B3F-4FD0-8828-61398A57DFB6}"/>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将成本用到它该用的地方，不占用成本的一分一毫，诚信做事。</a:t>
                </a:r>
              </a:p>
            </p:txBody>
          </p:sp>
          <p:sp>
            <p:nvSpPr>
              <p:cNvPr id="29" name="文本框 12">
                <a:extLst>
                  <a:ext uri="{FF2B5EF4-FFF2-40B4-BE49-F238E27FC236}">
                    <a16:creationId xmlns:a16="http://schemas.microsoft.com/office/drawing/2014/main" id="{A747B941-793A-4BF7-A90B-140C855840F1}"/>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严格把关成本</a:t>
                </a:r>
              </a:p>
            </p:txBody>
          </p:sp>
        </p:grpSp>
      </p:grpSp>
      <p:grpSp>
        <p:nvGrpSpPr>
          <p:cNvPr id="37" name="组合 36">
            <a:extLst>
              <a:ext uri="{FF2B5EF4-FFF2-40B4-BE49-F238E27FC236}">
                <a16:creationId xmlns:a16="http://schemas.microsoft.com/office/drawing/2014/main" id="{29DF66B7-0228-428A-B61C-F228F3E0FDEE}"/>
              </a:ext>
            </a:extLst>
          </p:cNvPr>
          <p:cNvGrpSpPr/>
          <p:nvPr/>
        </p:nvGrpSpPr>
        <p:grpSpPr>
          <a:xfrm>
            <a:off x="6755026" y="1997162"/>
            <a:ext cx="4137869" cy="1508760"/>
            <a:chOff x="2267458" y="2189734"/>
            <a:chExt cx="4137869" cy="1508760"/>
          </a:xfrm>
        </p:grpSpPr>
        <p:grpSp>
          <p:nvGrpSpPr>
            <p:cNvPr id="38" name="组合 37">
              <a:extLst>
                <a:ext uri="{FF2B5EF4-FFF2-40B4-BE49-F238E27FC236}">
                  <a16:creationId xmlns:a16="http://schemas.microsoft.com/office/drawing/2014/main" id="{45282739-DF14-4640-A673-A98BCEB82BFC}"/>
                </a:ext>
              </a:extLst>
            </p:cNvPr>
            <p:cNvGrpSpPr/>
            <p:nvPr/>
          </p:nvGrpSpPr>
          <p:grpSpPr>
            <a:xfrm>
              <a:off x="2267458" y="2189734"/>
              <a:ext cx="95250" cy="1508760"/>
              <a:chOff x="2267458" y="2189734"/>
              <a:chExt cx="95250" cy="1508760"/>
            </a:xfrm>
          </p:grpSpPr>
          <p:sp>
            <p:nvSpPr>
              <p:cNvPr id="42" name="椭圆 41">
                <a:extLst>
                  <a:ext uri="{FF2B5EF4-FFF2-40B4-BE49-F238E27FC236}">
                    <a16:creationId xmlns:a16="http://schemas.microsoft.com/office/drawing/2014/main" id="{9E8DF651-8985-4573-B310-8380B9434350}"/>
                  </a:ext>
                </a:extLst>
              </p:cNvPr>
              <p:cNvSpPr/>
              <p:nvPr/>
            </p:nvSpPr>
            <p:spPr>
              <a:xfrm>
                <a:off x="2267458" y="218973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43" name="椭圆 42">
                <a:extLst>
                  <a:ext uri="{FF2B5EF4-FFF2-40B4-BE49-F238E27FC236}">
                    <a16:creationId xmlns:a16="http://schemas.microsoft.com/office/drawing/2014/main" id="{532E256F-EB05-49B2-B924-B8EC6154CB5F}"/>
                  </a:ext>
                </a:extLst>
              </p:cNvPr>
              <p:cNvSpPr/>
              <p:nvPr/>
            </p:nvSpPr>
            <p:spPr>
              <a:xfrm>
                <a:off x="2267458" y="360324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cxnSp>
            <p:nvCxnSpPr>
              <p:cNvPr id="44" name="直接连接符 43">
                <a:extLst>
                  <a:ext uri="{FF2B5EF4-FFF2-40B4-BE49-F238E27FC236}">
                    <a16:creationId xmlns:a16="http://schemas.microsoft.com/office/drawing/2014/main" id="{851D9F9C-C5C7-429E-BA2D-33CCF6F97E63}"/>
                  </a:ext>
                </a:extLst>
              </p:cNvPr>
              <p:cNvCxnSpPr>
                <a:stCxn id="42" idx="4"/>
                <a:endCxn id="43" idx="0"/>
              </p:cNvCxnSpPr>
              <p:nvPr/>
            </p:nvCxnSpPr>
            <p:spPr>
              <a:xfrm>
                <a:off x="2315083" y="2284984"/>
                <a:ext cx="0" cy="131826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FCD7FBD4-CC01-4C3E-9674-8A8F43C64C75}"/>
                </a:ext>
              </a:extLst>
            </p:cNvPr>
            <p:cNvGrpSpPr/>
            <p:nvPr/>
          </p:nvGrpSpPr>
          <p:grpSpPr>
            <a:xfrm>
              <a:off x="2504383" y="2189734"/>
              <a:ext cx="3900944" cy="1116069"/>
              <a:chOff x="1183108" y="2276497"/>
              <a:chExt cx="3900944" cy="1116069"/>
            </a:xfrm>
          </p:grpSpPr>
          <p:sp>
            <p:nvSpPr>
              <p:cNvPr id="40" name="矩形 39">
                <a:extLst>
                  <a:ext uri="{FF2B5EF4-FFF2-40B4-BE49-F238E27FC236}">
                    <a16:creationId xmlns:a16="http://schemas.microsoft.com/office/drawing/2014/main" id="{8A68A9E5-8B4A-4C77-9E9C-4976442B3C82}"/>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建立健全安全生产责任制，加强安全检查和巡视，增强全员参与安全管理的意识。</a:t>
                </a:r>
              </a:p>
            </p:txBody>
          </p:sp>
          <p:sp>
            <p:nvSpPr>
              <p:cNvPr id="41" name="文本框 12">
                <a:extLst>
                  <a:ext uri="{FF2B5EF4-FFF2-40B4-BE49-F238E27FC236}">
                    <a16:creationId xmlns:a16="http://schemas.microsoft.com/office/drawing/2014/main" id="{132EEF3E-4A90-457E-8C6F-5B767CE5ABEF}"/>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安全生产管理</a:t>
                </a:r>
              </a:p>
            </p:txBody>
          </p:sp>
        </p:grpSp>
      </p:grpSp>
      <p:grpSp>
        <p:nvGrpSpPr>
          <p:cNvPr id="45" name="组合 44">
            <a:extLst>
              <a:ext uri="{FF2B5EF4-FFF2-40B4-BE49-F238E27FC236}">
                <a16:creationId xmlns:a16="http://schemas.microsoft.com/office/drawing/2014/main" id="{82FEC2A5-EA84-4E5E-9B51-D0E16E7067A1}"/>
              </a:ext>
            </a:extLst>
          </p:cNvPr>
          <p:cNvGrpSpPr/>
          <p:nvPr/>
        </p:nvGrpSpPr>
        <p:grpSpPr>
          <a:xfrm>
            <a:off x="1299106" y="4465574"/>
            <a:ext cx="4137869" cy="1508760"/>
            <a:chOff x="2267458" y="2189734"/>
            <a:chExt cx="4137869" cy="1508760"/>
          </a:xfrm>
        </p:grpSpPr>
        <p:grpSp>
          <p:nvGrpSpPr>
            <p:cNvPr id="46" name="组合 45">
              <a:extLst>
                <a:ext uri="{FF2B5EF4-FFF2-40B4-BE49-F238E27FC236}">
                  <a16:creationId xmlns:a16="http://schemas.microsoft.com/office/drawing/2014/main" id="{916B4CD1-F041-4F3F-B168-E7D64BE9C3C3}"/>
                </a:ext>
              </a:extLst>
            </p:cNvPr>
            <p:cNvGrpSpPr/>
            <p:nvPr/>
          </p:nvGrpSpPr>
          <p:grpSpPr>
            <a:xfrm>
              <a:off x="2267458" y="2189734"/>
              <a:ext cx="95250" cy="1508760"/>
              <a:chOff x="2267458" y="2189734"/>
              <a:chExt cx="95250" cy="1508760"/>
            </a:xfrm>
          </p:grpSpPr>
          <p:sp>
            <p:nvSpPr>
              <p:cNvPr id="50" name="椭圆 49">
                <a:extLst>
                  <a:ext uri="{FF2B5EF4-FFF2-40B4-BE49-F238E27FC236}">
                    <a16:creationId xmlns:a16="http://schemas.microsoft.com/office/drawing/2014/main" id="{321267F1-5F5E-43C9-9D9E-33EC2FCF4ECA}"/>
                  </a:ext>
                </a:extLst>
              </p:cNvPr>
              <p:cNvSpPr/>
              <p:nvPr/>
            </p:nvSpPr>
            <p:spPr>
              <a:xfrm>
                <a:off x="2267458" y="218973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51" name="椭圆 50">
                <a:extLst>
                  <a:ext uri="{FF2B5EF4-FFF2-40B4-BE49-F238E27FC236}">
                    <a16:creationId xmlns:a16="http://schemas.microsoft.com/office/drawing/2014/main" id="{954173F3-943B-4949-9B7F-0EB71CEAC5F9}"/>
                  </a:ext>
                </a:extLst>
              </p:cNvPr>
              <p:cNvSpPr/>
              <p:nvPr/>
            </p:nvSpPr>
            <p:spPr>
              <a:xfrm>
                <a:off x="2267458" y="360324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cxnSp>
            <p:nvCxnSpPr>
              <p:cNvPr id="52" name="直接连接符 51">
                <a:extLst>
                  <a:ext uri="{FF2B5EF4-FFF2-40B4-BE49-F238E27FC236}">
                    <a16:creationId xmlns:a16="http://schemas.microsoft.com/office/drawing/2014/main" id="{D1A1F695-4FB1-4101-9810-8C2023C957EC}"/>
                  </a:ext>
                </a:extLst>
              </p:cNvPr>
              <p:cNvCxnSpPr>
                <a:stCxn id="50" idx="4"/>
                <a:endCxn id="51" idx="0"/>
              </p:cNvCxnSpPr>
              <p:nvPr/>
            </p:nvCxnSpPr>
            <p:spPr>
              <a:xfrm>
                <a:off x="2315083" y="2284984"/>
                <a:ext cx="0" cy="131826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3717228B-C8C7-4B3A-B209-4ED45174E1E6}"/>
                </a:ext>
              </a:extLst>
            </p:cNvPr>
            <p:cNvGrpSpPr/>
            <p:nvPr/>
          </p:nvGrpSpPr>
          <p:grpSpPr>
            <a:xfrm>
              <a:off x="2504383" y="2189734"/>
              <a:ext cx="3900944" cy="1116069"/>
              <a:chOff x="1183108" y="2276497"/>
              <a:chExt cx="3900944" cy="1116069"/>
            </a:xfrm>
          </p:grpSpPr>
          <p:sp>
            <p:nvSpPr>
              <p:cNvPr id="48" name="矩形 47">
                <a:extLst>
                  <a:ext uri="{FF2B5EF4-FFF2-40B4-BE49-F238E27FC236}">
                    <a16:creationId xmlns:a16="http://schemas.microsoft.com/office/drawing/2014/main" id="{A0CFDD9A-0BDB-42D8-BA5B-05072BD829AC}"/>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合理调整组织架构、明确岗位职责及工作目标，明确自己的工作任务</a:t>
                </a:r>
              </a:p>
            </p:txBody>
          </p:sp>
          <p:sp>
            <p:nvSpPr>
              <p:cNvPr id="49" name="文本框 12">
                <a:extLst>
                  <a:ext uri="{FF2B5EF4-FFF2-40B4-BE49-F238E27FC236}">
                    <a16:creationId xmlns:a16="http://schemas.microsoft.com/office/drawing/2014/main" id="{7FA59C5F-9A93-4759-BA62-198291B542B6}"/>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明确工作任务</a:t>
                </a:r>
              </a:p>
            </p:txBody>
          </p:sp>
        </p:grpSp>
      </p:grpSp>
      <p:grpSp>
        <p:nvGrpSpPr>
          <p:cNvPr id="53" name="组合 52">
            <a:extLst>
              <a:ext uri="{FF2B5EF4-FFF2-40B4-BE49-F238E27FC236}">
                <a16:creationId xmlns:a16="http://schemas.microsoft.com/office/drawing/2014/main" id="{6A6E57F7-3047-4BB7-A13E-A69BBCCD6811}"/>
              </a:ext>
            </a:extLst>
          </p:cNvPr>
          <p:cNvGrpSpPr/>
          <p:nvPr/>
        </p:nvGrpSpPr>
        <p:grpSpPr>
          <a:xfrm>
            <a:off x="6755026" y="4465574"/>
            <a:ext cx="4137869" cy="1508760"/>
            <a:chOff x="2267458" y="2189734"/>
            <a:chExt cx="4137869" cy="1508760"/>
          </a:xfrm>
        </p:grpSpPr>
        <p:grpSp>
          <p:nvGrpSpPr>
            <p:cNvPr id="54" name="组合 53">
              <a:extLst>
                <a:ext uri="{FF2B5EF4-FFF2-40B4-BE49-F238E27FC236}">
                  <a16:creationId xmlns:a16="http://schemas.microsoft.com/office/drawing/2014/main" id="{94F11B47-DBD9-480F-8E53-0C8D74537FE4}"/>
                </a:ext>
              </a:extLst>
            </p:cNvPr>
            <p:cNvGrpSpPr/>
            <p:nvPr/>
          </p:nvGrpSpPr>
          <p:grpSpPr>
            <a:xfrm>
              <a:off x="2267458" y="2189734"/>
              <a:ext cx="95250" cy="1508760"/>
              <a:chOff x="2267458" y="2189734"/>
              <a:chExt cx="95250" cy="1508760"/>
            </a:xfrm>
          </p:grpSpPr>
          <p:sp>
            <p:nvSpPr>
              <p:cNvPr id="58" name="椭圆 57">
                <a:extLst>
                  <a:ext uri="{FF2B5EF4-FFF2-40B4-BE49-F238E27FC236}">
                    <a16:creationId xmlns:a16="http://schemas.microsoft.com/office/drawing/2014/main" id="{37F3968C-9F93-4752-A23F-6A069143ECBD}"/>
                  </a:ext>
                </a:extLst>
              </p:cNvPr>
              <p:cNvSpPr/>
              <p:nvPr/>
            </p:nvSpPr>
            <p:spPr>
              <a:xfrm>
                <a:off x="2267458" y="218973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59" name="椭圆 58">
                <a:extLst>
                  <a:ext uri="{FF2B5EF4-FFF2-40B4-BE49-F238E27FC236}">
                    <a16:creationId xmlns:a16="http://schemas.microsoft.com/office/drawing/2014/main" id="{E8A62E09-E3BB-407B-86D8-F4A775C9D557}"/>
                  </a:ext>
                </a:extLst>
              </p:cNvPr>
              <p:cNvSpPr/>
              <p:nvPr/>
            </p:nvSpPr>
            <p:spPr>
              <a:xfrm>
                <a:off x="2267458" y="3603244"/>
                <a:ext cx="95250" cy="95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cxnSp>
            <p:nvCxnSpPr>
              <p:cNvPr id="60" name="直接连接符 59">
                <a:extLst>
                  <a:ext uri="{FF2B5EF4-FFF2-40B4-BE49-F238E27FC236}">
                    <a16:creationId xmlns:a16="http://schemas.microsoft.com/office/drawing/2014/main" id="{B210F71E-6183-4230-9790-1B6960B0AEF2}"/>
                  </a:ext>
                </a:extLst>
              </p:cNvPr>
              <p:cNvCxnSpPr>
                <a:stCxn id="58" idx="4"/>
                <a:endCxn id="59" idx="0"/>
              </p:cNvCxnSpPr>
              <p:nvPr/>
            </p:nvCxnSpPr>
            <p:spPr>
              <a:xfrm>
                <a:off x="2315083" y="2284984"/>
                <a:ext cx="0" cy="131826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id="{AC6AC381-B634-46CA-83D9-E7C7C16E27F2}"/>
                </a:ext>
              </a:extLst>
            </p:cNvPr>
            <p:cNvGrpSpPr/>
            <p:nvPr/>
          </p:nvGrpSpPr>
          <p:grpSpPr>
            <a:xfrm>
              <a:off x="2504383" y="2189734"/>
              <a:ext cx="3900944" cy="1116069"/>
              <a:chOff x="1183108" y="2276497"/>
              <a:chExt cx="3900944" cy="1116069"/>
            </a:xfrm>
          </p:grpSpPr>
          <p:sp>
            <p:nvSpPr>
              <p:cNvPr id="56" name="矩形 55">
                <a:extLst>
                  <a:ext uri="{FF2B5EF4-FFF2-40B4-BE49-F238E27FC236}">
                    <a16:creationId xmlns:a16="http://schemas.microsoft.com/office/drawing/2014/main" id="{B425DAA4-67C5-4215-8609-D41CE611E828}"/>
                  </a:ext>
                </a:extLst>
              </p:cNvPr>
              <p:cNvSpPr/>
              <p:nvPr/>
            </p:nvSpPr>
            <p:spPr>
              <a:xfrm>
                <a:off x="1183108" y="2772845"/>
                <a:ext cx="3900944" cy="6197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质量控制是生产管理的重点，特别是质量通病防治要严格控制。</a:t>
                </a:r>
              </a:p>
            </p:txBody>
          </p:sp>
          <p:sp>
            <p:nvSpPr>
              <p:cNvPr id="57" name="文本框 12">
                <a:extLst>
                  <a:ext uri="{FF2B5EF4-FFF2-40B4-BE49-F238E27FC236}">
                    <a16:creationId xmlns:a16="http://schemas.microsoft.com/office/drawing/2014/main" id="{418366E9-E8CF-42E7-B4BD-AE7D24D6AE3A}"/>
                  </a:ext>
                </a:extLst>
              </p:cNvPr>
              <p:cNvSpPr txBox="1"/>
              <p:nvPr/>
            </p:nvSpPr>
            <p:spPr>
              <a:xfrm>
                <a:off x="1183108" y="2276497"/>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加强质量控制</a:t>
                </a:r>
              </a:p>
            </p:txBody>
          </p:sp>
        </p:grpSp>
      </p:grpSp>
    </p:spTree>
    <p:extLst>
      <p:ext uri="{BB962C8B-B14F-4D97-AF65-F5344CB8AC3E}">
        <p14:creationId xmlns:p14="http://schemas.microsoft.com/office/powerpoint/2010/main" val="3733141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工作计划</a:t>
            </a:r>
          </a:p>
        </p:txBody>
      </p:sp>
      <p:sp>
        <p:nvSpPr>
          <p:cNvPr id="3" name="任意多边形: 形状 2">
            <a:extLst>
              <a:ext uri="{FF2B5EF4-FFF2-40B4-BE49-F238E27FC236}">
                <a16:creationId xmlns:a16="http://schemas.microsoft.com/office/drawing/2014/main" id="{F973535F-C173-486C-A8F5-05E81C9610F0}"/>
              </a:ext>
            </a:extLst>
          </p:cNvPr>
          <p:cNvSpPr/>
          <p:nvPr/>
        </p:nvSpPr>
        <p:spPr>
          <a:xfrm>
            <a:off x="763934" y="1644015"/>
            <a:ext cx="5137643" cy="1980000"/>
          </a:xfrm>
          <a:custGeom>
            <a:avLst/>
            <a:gdLst>
              <a:gd name="connsiteX0" fmla="*/ 198000 w 5400000"/>
              <a:gd name="connsiteY0" fmla="*/ 0 h 1980000"/>
              <a:gd name="connsiteX1" fmla="*/ 5202000 w 5400000"/>
              <a:gd name="connsiteY1" fmla="*/ 0 h 1980000"/>
              <a:gd name="connsiteX2" fmla="*/ 5400000 w 5400000"/>
              <a:gd name="connsiteY2" fmla="*/ 198000 h 1980000"/>
              <a:gd name="connsiteX3" fmla="*/ 5400000 w 5400000"/>
              <a:gd name="connsiteY3" fmla="*/ 1066150 h 1980000"/>
              <a:gd name="connsiteX4" fmla="*/ 5371162 w 5400000"/>
              <a:gd name="connsiteY4" fmla="*/ 1070551 h 1980000"/>
              <a:gd name="connsiteX5" fmla="*/ 4497012 w 5400000"/>
              <a:gd name="connsiteY5" fmla="*/ 1944701 h 1980000"/>
              <a:gd name="connsiteX6" fmla="*/ 4491625 w 5400000"/>
              <a:gd name="connsiteY6" fmla="*/ 1980000 h 1980000"/>
              <a:gd name="connsiteX7" fmla="*/ 198000 w 5400000"/>
              <a:gd name="connsiteY7" fmla="*/ 1980000 h 1980000"/>
              <a:gd name="connsiteX8" fmla="*/ 0 w 5400000"/>
              <a:gd name="connsiteY8" fmla="*/ 1782000 h 1980000"/>
              <a:gd name="connsiteX9" fmla="*/ 0 w 5400000"/>
              <a:gd name="connsiteY9" fmla="*/ 198000 h 1980000"/>
              <a:gd name="connsiteX10" fmla="*/ 198000 w 5400000"/>
              <a:gd name="connsiteY10" fmla="*/ 0 h 19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0" h="1980000">
                <a:moveTo>
                  <a:pt x="198000" y="0"/>
                </a:moveTo>
                <a:lnTo>
                  <a:pt x="5202000" y="0"/>
                </a:lnTo>
                <a:cubicBezTo>
                  <a:pt x="5311352" y="0"/>
                  <a:pt x="5400000" y="88648"/>
                  <a:pt x="5400000" y="198000"/>
                </a:cubicBezTo>
                <a:lnTo>
                  <a:pt x="5400000" y="1066150"/>
                </a:lnTo>
                <a:lnTo>
                  <a:pt x="5371162" y="1070551"/>
                </a:lnTo>
                <a:cubicBezTo>
                  <a:pt x="4932390" y="1160337"/>
                  <a:pt x="4586798" y="1505929"/>
                  <a:pt x="4497012" y="1944701"/>
                </a:cubicBezTo>
                <a:lnTo>
                  <a:pt x="4491625" y="1980000"/>
                </a:lnTo>
                <a:lnTo>
                  <a:pt x="198000" y="1980000"/>
                </a:lnTo>
                <a:cubicBezTo>
                  <a:pt x="88648" y="1980000"/>
                  <a:pt x="0" y="1891352"/>
                  <a:pt x="0" y="1782000"/>
                </a:cubicBezTo>
                <a:lnTo>
                  <a:pt x="0" y="198000"/>
                </a:lnTo>
                <a:cubicBezTo>
                  <a:pt x="0" y="88648"/>
                  <a:pt x="88648" y="0"/>
                  <a:pt x="198000" y="0"/>
                </a:cubicBezTo>
                <a:close/>
              </a:path>
            </a:pathLst>
          </a:custGeom>
          <a:solidFill>
            <a:schemeClr val="bg1"/>
          </a:solidFill>
          <a:ln w="25400">
            <a:gradFill>
              <a:gsLst>
                <a:gs pos="0">
                  <a:schemeClr val="accent1"/>
                </a:gs>
                <a:gs pos="100000">
                  <a:schemeClr val="accent1">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 name="任意多边形: 形状 3">
            <a:extLst>
              <a:ext uri="{FF2B5EF4-FFF2-40B4-BE49-F238E27FC236}">
                <a16:creationId xmlns:a16="http://schemas.microsoft.com/office/drawing/2014/main" id="{2A76909B-3F30-4EEA-B4E1-32D3FDEB80D6}"/>
              </a:ext>
            </a:extLst>
          </p:cNvPr>
          <p:cNvSpPr/>
          <p:nvPr/>
        </p:nvSpPr>
        <p:spPr>
          <a:xfrm>
            <a:off x="6296700" y="1644015"/>
            <a:ext cx="5131366" cy="1980000"/>
          </a:xfrm>
          <a:custGeom>
            <a:avLst/>
            <a:gdLst>
              <a:gd name="connsiteX0" fmla="*/ 198000 w 5400000"/>
              <a:gd name="connsiteY0" fmla="*/ 0 h 1980000"/>
              <a:gd name="connsiteX1" fmla="*/ 5202000 w 5400000"/>
              <a:gd name="connsiteY1" fmla="*/ 0 h 1980000"/>
              <a:gd name="connsiteX2" fmla="*/ 5400000 w 5400000"/>
              <a:gd name="connsiteY2" fmla="*/ 198000 h 1980000"/>
              <a:gd name="connsiteX3" fmla="*/ 5400000 w 5400000"/>
              <a:gd name="connsiteY3" fmla="*/ 1782000 h 1980000"/>
              <a:gd name="connsiteX4" fmla="*/ 5202000 w 5400000"/>
              <a:gd name="connsiteY4" fmla="*/ 1980000 h 1980000"/>
              <a:gd name="connsiteX5" fmla="*/ 908375 w 5400000"/>
              <a:gd name="connsiteY5" fmla="*/ 1980000 h 1980000"/>
              <a:gd name="connsiteX6" fmla="*/ 902988 w 5400000"/>
              <a:gd name="connsiteY6" fmla="*/ 1944701 h 1980000"/>
              <a:gd name="connsiteX7" fmla="*/ 28838 w 5400000"/>
              <a:gd name="connsiteY7" fmla="*/ 1070551 h 1980000"/>
              <a:gd name="connsiteX8" fmla="*/ 0 w 5400000"/>
              <a:gd name="connsiteY8" fmla="*/ 1066150 h 1980000"/>
              <a:gd name="connsiteX9" fmla="*/ 0 w 5400000"/>
              <a:gd name="connsiteY9" fmla="*/ 198000 h 1980000"/>
              <a:gd name="connsiteX10" fmla="*/ 198000 w 5400000"/>
              <a:gd name="connsiteY10" fmla="*/ 0 h 19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0" h="1980000">
                <a:moveTo>
                  <a:pt x="198000" y="0"/>
                </a:moveTo>
                <a:lnTo>
                  <a:pt x="5202000" y="0"/>
                </a:lnTo>
                <a:cubicBezTo>
                  <a:pt x="5311352" y="0"/>
                  <a:pt x="5400000" y="88648"/>
                  <a:pt x="5400000" y="198000"/>
                </a:cubicBezTo>
                <a:lnTo>
                  <a:pt x="5400000" y="1782000"/>
                </a:lnTo>
                <a:cubicBezTo>
                  <a:pt x="5400000" y="1891352"/>
                  <a:pt x="5311352" y="1980000"/>
                  <a:pt x="5202000" y="1980000"/>
                </a:cubicBezTo>
                <a:lnTo>
                  <a:pt x="908375" y="1980000"/>
                </a:lnTo>
                <a:lnTo>
                  <a:pt x="902988" y="1944701"/>
                </a:lnTo>
                <a:cubicBezTo>
                  <a:pt x="813202" y="1505929"/>
                  <a:pt x="467611" y="1160337"/>
                  <a:pt x="28838" y="1070551"/>
                </a:cubicBezTo>
                <a:lnTo>
                  <a:pt x="0" y="1066150"/>
                </a:lnTo>
                <a:lnTo>
                  <a:pt x="0" y="198000"/>
                </a:lnTo>
                <a:cubicBezTo>
                  <a:pt x="0" y="88648"/>
                  <a:pt x="88648" y="0"/>
                  <a:pt x="198000" y="0"/>
                </a:cubicBezTo>
                <a:close/>
              </a:path>
            </a:pathLst>
          </a:custGeom>
          <a:solidFill>
            <a:schemeClr val="bg1"/>
          </a:solidFill>
          <a:ln w="25400">
            <a:gradFill>
              <a:gsLst>
                <a:gs pos="0">
                  <a:schemeClr val="accent1"/>
                </a:gs>
                <a:gs pos="100000">
                  <a:schemeClr val="accent1">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任意多边形: 形状 4">
            <a:extLst>
              <a:ext uri="{FF2B5EF4-FFF2-40B4-BE49-F238E27FC236}">
                <a16:creationId xmlns:a16="http://schemas.microsoft.com/office/drawing/2014/main" id="{C453046B-4DDE-4A61-A16F-EEFE8A181CFD}"/>
              </a:ext>
            </a:extLst>
          </p:cNvPr>
          <p:cNvSpPr/>
          <p:nvPr/>
        </p:nvSpPr>
        <p:spPr>
          <a:xfrm>
            <a:off x="763934" y="4006215"/>
            <a:ext cx="5137643" cy="1980000"/>
          </a:xfrm>
          <a:custGeom>
            <a:avLst/>
            <a:gdLst>
              <a:gd name="connsiteX0" fmla="*/ 198000 w 5400000"/>
              <a:gd name="connsiteY0" fmla="*/ 0 h 1980000"/>
              <a:gd name="connsiteX1" fmla="*/ 4491625 w 5400000"/>
              <a:gd name="connsiteY1" fmla="*/ 0 h 1980000"/>
              <a:gd name="connsiteX2" fmla="*/ 4497012 w 5400000"/>
              <a:gd name="connsiteY2" fmla="*/ 35299 h 1980000"/>
              <a:gd name="connsiteX3" fmla="*/ 5371162 w 5400000"/>
              <a:gd name="connsiteY3" fmla="*/ 909449 h 1980000"/>
              <a:gd name="connsiteX4" fmla="*/ 5400000 w 5400000"/>
              <a:gd name="connsiteY4" fmla="*/ 913850 h 1980000"/>
              <a:gd name="connsiteX5" fmla="*/ 5400000 w 5400000"/>
              <a:gd name="connsiteY5" fmla="*/ 1782000 h 1980000"/>
              <a:gd name="connsiteX6" fmla="*/ 5202000 w 5400000"/>
              <a:gd name="connsiteY6" fmla="*/ 1980000 h 1980000"/>
              <a:gd name="connsiteX7" fmla="*/ 198000 w 5400000"/>
              <a:gd name="connsiteY7" fmla="*/ 1980000 h 1980000"/>
              <a:gd name="connsiteX8" fmla="*/ 0 w 5400000"/>
              <a:gd name="connsiteY8" fmla="*/ 1782000 h 1980000"/>
              <a:gd name="connsiteX9" fmla="*/ 0 w 5400000"/>
              <a:gd name="connsiteY9" fmla="*/ 198000 h 1980000"/>
              <a:gd name="connsiteX10" fmla="*/ 198000 w 5400000"/>
              <a:gd name="connsiteY10" fmla="*/ 0 h 19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0" h="1980000">
                <a:moveTo>
                  <a:pt x="198000" y="0"/>
                </a:moveTo>
                <a:lnTo>
                  <a:pt x="4491625" y="0"/>
                </a:lnTo>
                <a:lnTo>
                  <a:pt x="4497012" y="35299"/>
                </a:lnTo>
                <a:cubicBezTo>
                  <a:pt x="4586798" y="474072"/>
                  <a:pt x="4932390" y="819663"/>
                  <a:pt x="5371162" y="909449"/>
                </a:cubicBezTo>
                <a:lnTo>
                  <a:pt x="5400000" y="913850"/>
                </a:lnTo>
                <a:lnTo>
                  <a:pt x="5400000" y="1782000"/>
                </a:lnTo>
                <a:cubicBezTo>
                  <a:pt x="5400000" y="1891352"/>
                  <a:pt x="5311352" y="1980000"/>
                  <a:pt x="5202000" y="1980000"/>
                </a:cubicBezTo>
                <a:lnTo>
                  <a:pt x="198000" y="1980000"/>
                </a:lnTo>
                <a:cubicBezTo>
                  <a:pt x="88648" y="1980000"/>
                  <a:pt x="0" y="1891352"/>
                  <a:pt x="0" y="1782000"/>
                </a:cubicBezTo>
                <a:lnTo>
                  <a:pt x="0" y="198000"/>
                </a:lnTo>
                <a:cubicBezTo>
                  <a:pt x="0" y="88648"/>
                  <a:pt x="88648" y="0"/>
                  <a:pt x="198000" y="0"/>
                </a:cubicBezTo>
                <a:close/>
              </a:path>
            </a:pathLst>
          </a:custGeom>
          <a:solidFill>
            <a:schemeClr val="bg1"/>
          </a:solidFill>
          <a:ln w="25400">
            <a:gradFill>
              <a:gsLst>
                <a:gs pos="0">
                  <a:schemeClr val="accent1"/>
                </a:gs>
                <a:gs pos="100000">
                  <a:schemeClr val="accent1">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6" name="任意多边形: 形状 5">
            <a:extLst>
              <a:ext uri="{FF2B5EF4-FFF2-40B4-BE49-F238E27FC236}">
                <a16:creationId xmlns:a16="http://schemas.microsoft.com/office/drawing/2014/main" id="{7C7A5B26-894E-495D-85A2-541D499716EA}"/>
              </a:ext>
            </a:extLst>
          </p:cNvPr>
          <p:cNvSpPr/>
          <p:nvPr/>
        </p:nvSpPr>
        <p:spPr>
          <a:xfrm>
            <a:off x="6296700" y="4006215"/>
            <a:ext cx="5131366" cy="1980000"/>
          </a:xfrm>
          <a:custGeom>
            <a:avLst/>
            <a:gdLst>
              <a:gd name="connsiteX0" fmla="*/ 908375 w 5400000"/>
              <a:gd name="connsiteY0" fmla="*/ 0 h 1980000"/>
              <a:gd name="connsiteX1" fmla="*/ 5202000 w 5400000"/>
              <a:gd name="connsiteY1" fmla="*/ 0 h 1980000"/>
              <a:gd name="connsiteX2" fmla="*/ 5400000 w 5400000"/>
              <a:gd name="connsiteY2" fmla="*/ 198000 h 1980000"/>
              <a:gd name="connsiteX3" fmla="*/ 5400000 w 5400000"/>
              <a:gd name="connsiteY3" fmla="*/ 1782000 h 1980000"/>
              <a:gd name="connsiteX4" fmla="*/ 5202000 w 5400000"/>
              <a:gd name="connsiteY4" fmla="*/ 1980000 h 1980000"/>
              <a:gd name="connsiteX5" fmla="*/ 198000 w 5400000"/>
              <a:gd name="connsiteY5" fmla="*/ 1980000 h 1980000"/>
              <a:gd name="connsiteX6" fmla="*/ 0 w 5400000"/>
              <a:gd name="connsiteY6" fmla="*/ 1782000 h 1980000"/>
              <a:gd name="connsiteX7" fmla="*/ 0 w 5400000"/>
              <a:gd name="connsiteY7" fmla="*/ 913850 h 1980000"/>
              <a:gd name="connsiteX8" fmla="*/ 28838 w 5400000"/>
              <a:gd name="connsiteY8" fmla="*/ 909449 h 1980000"/>
              <a:gd name="connsiteX9" fmla="*/ 902988 w 5400000"/>
              <a:gd name="connsiteY9" fmla="*/ 35299 h 1980000"/>
              <a:gd name="connsiteX10" fmla="*/ 908375 w 5400000"/>
              <a:gd name="connsiteY10" fmla="*/ 0 h 19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0" h="1980000">
                <a:moveTo>
                  <a:pt x="908375" y="0"/>
                </a:moveTo>
                <a:lnTo>
                  <a:pt x="5202000" y="0"/>
                </a:lnTo>
                <a:cubicBezTo>
                  <a:pt x="5311352" y="0"/>
                  <a:pt x="5400000" y="88648"/>
                  <a:pt x="5400000" y="198000"/>
                </a:cubicBezTo>
                <a:lnTo>
                  <a:pt x="5400000" y="1782000"/>
                </a:lnTo>
                <a:cubicBezTo>
                  <a:pt x="5400000" y="1891352"/>
                  <a:pt x="5311352" y="1980000"/>
                  <a:pt x="5202000" y="1980000"/>
                </a:cubicBezTo>
                <a:lnTo>
                  <a:pt x="198000" y="1980000"/>
                </a:lnTo>
                <a:cubicBezTo>
                  <a:pt x="88648" y="1980000"/>
                  <a:pt x="0" y="1891352"/>
                  <a:pt x="0" y="1782000"/>
                </a:cubicBezTo>
                <a:lnTo>
                  <a:pt x="0" y="913850"/>
                </a:lnTo>
                <a:lnTo>
                  <a:pt x="28838" y="909449"/>
                </a:lnTo>
                <a:cubicBezTo>
                  <a:pt x="467611" y="819663"/>
                  <a:pt x="813202" y="474072"/>
                  <a:pt x="902988" y="35299"/>
                </a:cubicBezTo>
                <a:lnTo>
                  <a:pt x="908375" y="0"/>
                </a:lnTo>
                <a:close/>
              </a:path>
            </a:pathLst>
          </a:custGeom>
          <a:solidFill>
            <a:schemeClr val="bg1"/>
          </a:solidFill>
          <a:ln w="25400">
            <a:gradFill>
              <a:gsLst>
                <a:gs pos="0">
                  <a:schemeClr val="accent1"/>
                </a:gs>
                <a:gs pos="100000">
                  <a:schemeClr val="accent1">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7" name="椭圆 6">
            <a:extLst>
              <a:ext uri="{FF2B5EF4-FFF2-40B4-BE49-F238E27FC236}">
                <a16:creationId xmlns:a16="http://schemas.microsoft.com/office/drawing/2014/main" id="{731FDA65-C933-4426-8C68-C73DC7F3E235}"/>
              </a:ext>
            </a:extLst>
          </p:cNvPr>
          <p:cNvSpPr/>
          <p:nvPr/>
        </p:nvSpPr>
        <p:spPr>
          <a:xfrm>
            <a:off x="5213278" y="2929254"/>
            <a:ext cx="1771722" cy="1771722"/>
          </a:xfrm>
          <a:prstGeom prst="ellipse">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文本框 7">
            <a:extLst>
              <a:ext uri="{FF2B5EF4-FFF2-40B4-BE49-F238E27FC236}">
                <a16:creationId xmlns:a16="http://schemas.microsoft.com/office/drawing/2014/main" id="{9363A7BB-7BB7-4EB8-9AE1-F3F971D32D07}"/>
              </a:ext>
            </a:extLst>
          </p:cNvPr>
          <p:cNvSpPr txBox="1"/>
          <p:nvPr>
            <p:custDataLst>
              <p:tags r:id="rId1"/>
            </p:custDataLst>
          </p:nvPr>
        </p:nvSpPr>
        <p:spPr>
          <a:xfrm>
            <a:off x="1150589" y="1864280"/>
            <a:ext cx="1838149" cy="477054"/>
          </a:xfrm>
          <a:prstGeom prst="rect">
            <a:avLst/>
          </a:prstGeom>
          <a:noFill/>
          <a:effectLst/>
        </p:spPr>
        <p:txBody>
          <a:bodyPr wrap="square" lIns="0" tIns="22860" rIns="0" bIns="22860" rtlCol="0">
            <a:noAutofit/>
          </a:bodyPr>
          <a:lstStyle/>
          <a:p>
            <a:pPr algn="just"/>
            <a:r>
              <a:rPr lang="zh-CN" altLang="en-US" sz="2800" dirty="0">
                <a:solidFill>
                  <a:schemeClr val="accent1"/>
                </a:solidFill>
                <a:latin typeface="+mj-ea"/>
                <a:ea typeface="+mj-ea"/>
                <a:sym typeface="微软雅黑" panose="020B0503020204020204" pitchFamily="34" charset="-122"/>
              </a:rPr>
              <a:t>计划</a:t>
            </a:r>
          </a:p>
        </p:txBody>
      </p:sp>
      <p:sp>
        <p:nvSpPr>
          <p:cNvPr id="10" name="文本框 9">
            <a:extLst>
              <a:ext uri="{FF2B5EF4-FFF2-40B4-BE49-F238E27FC236}">
                <a16:creationId xmlns:a16="http://schemas.microsoft.com/office/drawing/2014/main" id="{8F9365EE-C7EA-4A1F-BC49-972CA9880E9E}"/>
              </a:ext>
            </a:extLst>
          </p:cNvPr>
          <p:cNvSpPr txBox="1"/>
          <p:nvPr>
            <p:custDataLst>
              <p:tags r:id="rId2"/>
            </p:custDataLst>
          </p:nvPr>
        </p:nvSpPr>
        <p:spPr>
          <a:xfrm>
            <a:off x="9518058" y="1864280"/>
            <a:ext cx="1697324" cy="477054"/>
          </a:xfrm>
          <a:prstGeom prst="rect">
            <a:avLst/>
          </a:prstGeom>
          <a:noFill/>
          <a:effectLst/>
        </p:spPr>
        <p:txBody>
          <a:bodyPr wrap="square" lIns="0" tIns="22860" rIns="0" bIns="22860" rtlCol="0">
            <a:noAutofit/>
          </a:bodyPr>
          <a:lstStyle/>
          <a:p>
            <a:pPr algn="r"/>
            <a:r>
              <a:rPr lang="zh-CN" altLang="en-US" sz="2800" dirty="0">
                <a:solidFill>
                  <a:schemeClr val="accent1"/>
                </a:solidFill>
                <a:latin typeface="+mj-ea"/>
                <a:ea typeface="+mj-ea"/>
                <a:sym typeface="微软雅黑" panose="020B0503020204020204" pitchFamily="34" charset="-122"/>
              </a:rPr>
              <a:t>执行</a:t>
            </a:r>
          </a:p>
        </p:txBody>
      </p:sp>
      <p:pic>
        <p:nvPicPr>
          <p:cNvPr id="12" name="图片 11">
            <a:extLst>
              <a:ext uri="{FF2B5EF4-FFF2-40B4-BE49-F238E27FC236}">
                <a16:creationId xmlns:a16="http://schemas.microsoft.com/office/drawing/2014/main" id="{C29DE1F1-E7EB-4B92-A7F3-A471C6DB0F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42464" y="3403787"/>
            <a:ext cx="954447" cy="863753"/>
          </a:xfrm>
          <a:prstGeom prst="rect">
            <a:avLst/>
          </a:prstGeom>
        </p:spPr>
      </p:pic>
      <p:sp>
        <p:nvSpPr>
          <p:cNvPr id="13" name="文本框 12">
            <a:extLst>
              <a:ext uri="{FF2B5EF4-FFF2-40B4-BE49-F238E27FC236}">
                <a16:creationId xmlns:a16="http://schemas.microsoft.com/office/drawing/2014/main" id="{541E961E-820B-43D6-BEAC-F18D0E7B87CA}"/>
              </a:ext>
            </a:extLst>
          </p:cNvPr>
          <p:cNvSpPr txBox="1"/>
          <p:nvPr/>
        </p:nvSpPr>
        <p:spPr>
          <a:xfrm>
            <a:off x="4743582" y="2240880"/>
            <a:ext cx="877824" cy="1263396"/>
          </a:xfrm>
          <a:custGeom>
            <a:avLst/>
            <a:gdLst/>
            <a:ahLst/>
            <a:cxnLst/>
            <a:rect l="l" t="t" r="r" b="b"/>
            <a:pathLst>
              <a:path w="877824" h="1263396">
                <a:moveTo>
                  <a:pt x="239268" y="187452"/>
                </a:moveTo>
                <a:lnTo>
                  <a:pt x="239268" y="635508"/>
                </a:lnTo>
                <a:lnTo>
                  <a:pt x="409956" y="635508"/>
                </a:lnTo>
                <a:cubicBezTo>
                  <a:pt x="483108" y="635508"/>
                  <a:pt x="539496" y="616204"/>
                  <a:pt x="579120" y="577596"/>
                </a:cubicBezTo>
                <a:cubicBezTo>
                  <a:pt x="618744" y="538988"/>
                  <a:pt x="638556" y="483616"/>
                  <a:pt x="638556" y="411480"/>
                </a:cubicBezTo>
                <a:cubicBezTo>
                  <a:pt x="638556" y="339344"/>
                  <a:pt x="618744" y="283972"/>
                  <a:pt x="579120" y="245364"/>
                </a:cubicBezTo>
                <a:cubicBezTo>
                  <a:pt x="539496" y="206756"/>
                  <a:pt x="483108" y="187452"/>
                  <a:pt x="409956" y="187452"/>
                </a:cubicBezTo>
                <a:close/>
                <a:moveTo>
                  <a:pt x="0" y="0"/>
                </a:moveTo>
                <a:lnTo>
                  <a:pt x="463296" y="0"/>
                </a:lnTo>
                <a:cubicBezTo>
                  <a:pt x="545592" y="0"/>
                  <a:pt x="617982" y="17272"/>
                  <a:pt x="680466" y="51816"/>
                </a:cubicBezTo>
                <a:cubicBezTo>
                  <a:pt x="742950" y="86360"/>
                  <a:pt x="791464" y="134620"/>
                  <a:pt x="826008" y="196596"/>
                </a:cubicBezTo>
                <a:cubicBezTo>
                  <a:pt x="860552" y="258572"/>
                  <a:pt x="877824" y="330200"/>
                  <a:pt x="877824" y="411480"/>
                </a:cubicBezTo>
                <a:cubicBezTo>
                  <a:pt x="877824" y="452120"/>
                  <a:pt x="873506" y="490347"/>
                  <a:pt x="864870" y="526161"/>
                </a:cubicBezTo>
                <a:lnTo>
                  <a:pt x="838691" y="593661"/>
                </a:lnTo>
                <a:lnTo>
                  <a:pt x="749801" y="647663"/>
                </a:lnTo>
                <a:cubicBezTo>
                  <a:pt x="690528" y="687708"/>
                  <a:pt x="635315" y="733306"/>
                  <a:pt x="584909" y="783712"/>
                </a:cubicBezTo>
                <a:lnTo>
                  <a:pt x="558944" y="812280"/>
                </a:lnTo>
                <a:lnTo>
                  <a:pt x="463296" y="822960"/>
                </a:lnTo>
                <a:lnTo>
                  <a:pt x="239268" y="822960"/>
                </a:lnTo>
                <a:lnTo>
                  <a:pt x="239268" y="1263396"/>
                </a:lnTo>
                <a:lnTo>
                  <a:pt x="0" y="1263396"/>
                </a:lnTo>
                <a:close/>
              </a:path>
            </a:pathLst>
          </a:custGeom>
          <a:noFill/>
          <a:ln w="19050">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0" b="0" i="0" u="none" strike="noStrike" kern="1200" cap="none" spc="0" normalizeH="0" noProof="0" dirty="0">
              <a:ln w="19050">
                <a:solidFill>
                  <a:schemeClr val="accent1"/>
                </a:solidFill>
              </a:ln>
              <a:noFill/>
              <a:effectLst/>
              <a:uLnTx/>
              <a:uFillTx/>
              <a:latin typeface="+mj-lt"/>
              <a:ea typeface="HarmonyOS Sans SC Bold"/>
              <a:cs typeface="+mn-cs"/>
            </a:endParaRPr>
          </a:p>
        </p:txBody>
      </p:sp>
      <p:sp>
        <p:nvSpPr>
          <p:cNvPr id="14" name="文本框 13">
            <a:extLst>
              <a:ext uri="{FF2B5EF4-FFF2-40B4-BE49-F238E27FC236}">
                <a16:creationId xmlns:a16="http://schemas.microsoft.com/office/drawing/2014/main" id="{13D27C36-9FC5-4969-A129-6104D3C97ECB}"/>
              </a:ext>
            </a:extLst>
          </p:cNvPr>
          <p:cNvSpPr txBox="1"/>
          <p:nvPr/>
        </p:nvSpPr>
        <p:spPr>
          <a:xfrm>
            <a:off x="6664050" y="2230720"/>
            <a:ext cx="1045465" cy="1263396"/>
          </a:xfrm>
          <a:custGeom>
            <a:avLst/>
            <a:gdLst/>
            <a:ahLst/>
            <a:cxnLst/>
            <a:rect l="l" t="t" r="r" b="b"/>
            <a:pathLst>
              <a:path w="1045465" h="1263396">
                <a:moveTo>
                  <a:pt x="0" y="0"/>
                </a:moveTo>
                <a:lnTo>
                  <a:pt x="483109" y="0"/>
                </a:lnTo>
                <a:cubicBezTo>
                  <a:pt x="596901" y="0"/>
                  <a:pt x="696215" y="26162"/>
                  <a:pt x="781051" y="78486"/>
                </a:cubicBezTo>
                <a:cubicBezTo>
                  <a:pt x="865887" y="130810"/>
                  <a:pt x="931165" y="204724"/>
                  <a:pt x="976885" y="300228"/>
                </a:cubicBezTo>
                <a:cubicBezTo>
                  <a:pt x="1022605" y="395732"/>
                  <a:pt x="1045465" y="506476"/>
                  <a:pt x="1045465" y="632460"/>
                </a:cubicBezTo>
                <a:cubicBezTo>
                  <a:pt x="1045465" y="759460"/>
                  <a:pt x="1022605" y="870458"/>
                  <a:pt x="976885" y="965454"/>
                </a:cubicBezTo>
                <a:cubicBezTo>
                  <a:pt x="931165" y="1060450"/>
                  <a:pt x="865887" y="1133856"/>
                  <a:pt x="781051" y="1185672"/>
                </a:cubicBezTo>
                <a:cubicBezTo>
                  <a:pt x="696215" y="1237488"/>
                  <a:pt x="596901" y="1263396"/>
                  <a:pt x="483109" y="1263396"/>
                </a:cubicBezTo>
                <a:lnTo>
                  <a:pt x="471253" y="1263396"/>
                </a:lnTo>
                <a:lnTo>
                  <a:pt x="463924" y="1234890"/>
                </a:lnTo>
                <a:cubicBezTo>
                  <a:pt x="453073" y="1200003"/>
                  <a:pt x="440553" y="1165850"/>
                  <a:pt x="426458" y="1132526"/>
                </a:cubicBezTo>
                <a:lnTo>
                  <a:pt x="393328" y="1063752"/>
                </a:lnTo>
                <a:lnTo>
                  <a:pt x="438913" y="1063752"/>
                </a:lnTo>
                <a:cubicBezTo>
                  <a:pt x="554737" y="1063752"/>
                  <a:pt x="645161" y="1024890"/>
                  <a:pt x="710185" y="947166"/>
                </a:cubicBezTo>
                <a:cubicBezTo>
                  <a:pt x="775209" y="869442"/>
                  <a:pt x="807721" y="764540"/>
                  <a:pt x="807721" y="632460"/>
                </a:cubicBezTo>
                <a:cubicBezTo>
                  <a:pt x="807721" y="500380"/>
                  <a:pt x="775209" y="395478"/>
                  <a:pt x="710185" y="317754"/>
                </a:cubicBezTo>
                <a:cubicBezTo>
                  <a:pt x="645161" y="240030"/>
                  <a:pt x="554737" y="201168"/>
                  <a:pt x="438913" y="201168"/>
                </a:cubicBezTo>
                <a:lnTo>
                  <a:pt x="239269" y="201168"/>
                </a:lnTo>
                <a:lnTo>
                  <a:pt x="239269" y="835135"/>
                </a:lnTo>
                <a:lnTo>
                  <a:pt x="187685" y="778378"/>
                </a:lnTo>
                <a:cubicBezTo>
                  <a:pt x="137279" y="727972"/>
                  <a:pt x="82066" y="682374"/>
                  <a:pt x="22792" y="642329"/>
                </a:cubicBezTo>
                <a:lnTo>
                  <a:pt x="0" y="628483"/>
                </a:lnTo>
                <a:close/>
              </a:path>
            </a:pathLst>
          </a:custGeom>
          <a:noFill/>
          <a:ln w="19050">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0" b="0" i="0" u="none" strike="noStrike" kern="1200" cap="none" spc="0" normalizeH="0" noProof="0" dirty="0">
              <a:ln w="19050">
                <a:solidFill>
                  <a:schemeClr val="accent1"/>
                </a:solidFill>
              </a:ln>
              <a:noFill/>
              <a:effectLst/>
              <a:uLnTx/>
              <a:uFillTx/>
              <a:latin typeface="OPPOSans H"/>
              <a:ea typeface="HarmonyOS Sans SC Bold"/>
              <a:cs typeface="+mn-cs"/>
            </a:endParaRPr>
          </a:p>
        </p:txBody>
      </p:sp>
      <p:sp>
        <p:nvSpPr>
          <p:cNvPr id="15" name="文本框 14">
            <a:extLst>
              <a:ext uri="{FF2B5EF4-FFF2-40B4-BE49-F238E27FC236}">
                <a16:creationId xmlns:a16="http://schemas.microsoft.com/office/drawing/2014/main" id="{038DFD7E-779E-4414-85B6-5608CD98FB70}"/>
              </a:ext>
            </a:extLst>
          </p:cNvPr>
          <p:cNvSpPr txBox="1"/>
          <p:nvPr>
            <p:custDataLst>
              <p:tags r:id="rId3"/>
            </p:custDataLst>
          </p:nvPr>
        </p:nvSpPr>
        <p:spPr>
          <a:xfrm>
            <a:off x="1150589" y="4248941"/>
            <a:ext cx="1771722" cy="477054"/>
          </a:xfrm>
          <a:prstGeom prst="rect">
            <a:avLst/>
          </a:prstGeom>
          <a:noFill/>
          <a:effectLst/>
        </p:spPr>
        <p:txBody>
          <a:bodyPr wrap="square" lIns="0" tIns="22860" rIns="0" bIns="22860" rtlCol="0">
            <a:noAutofit/>
          </a:bodyPr>
          <a:lstStyle/>
          <a:p>
            <a:r>
              <a:rPr lang="zh-CN" altLang="en-US" sz="2800" dirty="0">
                <a:solidFill>
                  <a:schemeClr val="accent1"/>
                </a:solidFill>
                <a:latin typeface="+mj-ea"/>
                <a:ea typeface="+mj-ea"/>
                <a:sym typeface="微软雅黑" panose="020B0503020204020204" pitchFamily="34" charset="-122"/>
              </a:rPr>
              <a:t>处理</a:t>
            </a:r>
          </a:p>
        </p:txBody>
      </p:sp>
      <p:sp>
        <p:nvSpPr>
          <p:cNvPr id="17" name="文本框 16">
            <a:extLst>
              <a:ext uri="{FF2B5EF4-FFF2-40B4-BE49-F238E27FC236}">
                <a16:creationId xmlns:a16="http://schemas.microsoft.com/office/drawing/2014/main" id="{91093177-D4C7-4A55-BBFA-8A532CBD65C9}"/>
              </a:ext>
            </a:extLst>
          </p:cNvPr>
          <p:cNvSpPr txBox="1"/>
          <p:nvPr>
            <p:custDataLst>
              <p:tags r:id="rId4"/>
            </p:custDataLst>
          </p:nvPr>
        </p:nvSpPr>
        <p:spPr>
          <a:xfrm>
            <a:off x="9611909" y="4218400"/>
            <a:ext cx="1603473" cy="477054"/>
          </a:xfrm>
          <a:prstGeom prst="rect">
            <a:avLst/>
          </a:prstGeom>
          <a:noFill/>
          <a:effectLst/>
        </p:spPr>
        <p:txBody>
          <a:bodyPr wrap="square" lIns="0" tIns="22860" rIns="0" bIns="22860" rtlCol="0">
            <a:noAutofit/>
          </a:bodyPr>
          <a:lstStyle/>
          <a:p>
            <a:pPr algn="r"/>
            <a:r>
              <a:rPr lang="zh-CN" altLang="en-US" sz="2800" dirty="0">
                <a:solidFill>
                  <a:schemeClr val="accent1"/>
                </a:solidFill>
                <a:latin typeface="+mj-ea"/>
                <a:ea typeface="+mj-ea"/>
                <a:sym typeface="微软雅黑" panose="020B0503020204020204" pitchFamily="34" charset="-122"/>
              </a:rPr>
              <a:t>检查</a:t>
            </a:r>
          </a:p>
        </p:txBody>
      </p:sp>
      <p:sp>
        <p:nvSpPr>
          <p:cNvPr id="19" name="文本框 18">
            <a:extLst>
              <a:ext uri="{FF2B5EF4-FFF2-40B4-BE49-F238E27FC236}">
                <a16:creationId xmlns:a16="http://schemas.microsoft.com/office/drawing/2014/main" id="{5A4EA55F-82BB-4219-B646-BB778CC3EE8B}"/>
              </a:ext>
            </a:extLst>
          </p:cNvPr>
          <p:cNvSpPr txBox="1"/>
          <p:nvPr/>
        </p:nvSpPr>
        <p:spPr>
          <a:xfrm>
            <a:off x="6641849" y="4238651"/>
            <a:ext cx="1042416" cy="1304544"/>
          </a:xfrm>
          <a:custGeom>
            <a:avLst/>
            <a:gdLst/>
            <a:ahLst/>
            <a:cxnLst/>
            <a:rect l="l" t="t" r="r" b="b"/>
            <a:pathLst>
              <a:path w="1042416" h="1304544">
                <a:moveTo>
                  <a:pt x="582168" y="0"/>
                </a:moveTo>
                <a:cubicBezTo>
                  <a:pt x="701040" y="0"/>
                  <a:pt x="800608" y="26670"/>
                  <a:pt x="880872" y="80010"/>
                </a:cubicBezTo>
                <a:cubicBezTo>
                  <a:pt x="961136" y="133350"/>
                  <a:pt x="1014984" y="207264"/>
                  <a:pt x="1042416" y="301752"/>
                </a:cubicBezTo>
                <a:lnTo>
                  <a:pt x="845820" y="394716"/>
                </a:lnTo>
                <a:cubicBezTo>
                  <a:pt x="805180" y="261620"/>
                  <a:pt x="715772" y="195072"/>
                  <a:pt x="577596" y="195072"/>
                </a:cubicBezTo>
                <a:cubicBezTo>
                  <a:pt x="511556" y="195072"/>
                  <a:pt x="452882" y="214122"/>
                  <a:pt x="401574" y="252222"/>
                </a:cubicBezTo>
                <a:cubicBezTo>
                  <a:pt x="350266" y="290322"/>
                  <a:pt x="310388" y="343916"/>
                  <a:pt x="281940" y="413004"/>
                </a:cubicBezTo>
                <a:cubicBezTo>
                  <a:pt x="253492" y="482092"/>
                  <a:pt x="239268" y="561848"/>
                  <a:pt x="239268" y="652272"/>
                </a:cubicBezTo>
                <a:cubicBezTo>
                  <a:pt x="239268" y="742696"/>
                  <a:pt x="253492" y="822452"/>
                  <a:pt x="281940" y="891540"/>
                </a:cubicBezTo>
                <a:cubicBezTo>
                  <a:pt x="310388" y="960628"/>
                  <a:pt x="350266" y="1014222"/>
                  <a:pt x="401574" y="1052322"/>
                </a:cubicBezTo>
                <a:cubicBezTo>
                  <a:pt x="452882" y="1090422"/>
                  <a:pt x="511556" y="1109472"/>
                  <a:pt x="577596" y="1109472"/>
                </a:cubicBezTo>
                <a:cubicBezTo>
                  <a:pt x="715772" y="1109472"/>
                  <a:pt x="805180" y="1042924"/>
                  <a:pt x="845820" y="909828"/>
                </a:cubicBezTo>
                <a:lnTo>
                  <a:pt x="1042416" y="1001268"/>
                </a:lnTo>
                <a:cubicBezTo>
                  <a:pt x="1014984" y="1095756"/>
                  <a:pt x="961136" y="1169924"/>
                  <a:pt x="880872" y="1223772"/>
                </a:cubicBezTo>
                <a:cubicBezTo>
                  <a:pt x="800608" y="1277620"/>
                  <a:pt x="701040" y="1304544"/>
                  <a:pt x="582168" y="1304544"/>
                </a:cubicBezTo>
                <a:cubicBezTo>
                  <a:pt x="468376" y="1304544"/>
                  <a:pt x="367284" y="1277366"/>
                  <a:pt x="278892" y="1223010"/>
                </a:cubicBezTo>
                <a:cubicBezTo>
                  <a:pt x="190500" y="1168654"/>
                  <a:pt x="121920" y="1092200"/>
                  <a:pt x="73152" y="993648"/>
                </a:cubicBezTo>
                <a:cubicBezTo>
                  <a:pt x="24384" y="895096"/>
                  <a:pt x="0" y="781304"/>
                  <a:pt x="0" y="652272"/>
                </a:cubicBezTo>
                <a:cubicBezTo>
                  <a:pt x="0" y="620268"/>
                  <a:pt x="1524" y="589185"/>
                  <a:pt x="4572" y="559023"/>
                </a:cubicBezTo>
                <a:lnTo>
                  <a:pt x="5825" y="551013"/>
                </a:lnTo>
                <a:lnTo>
                  <a:pt x="61954" y="515364"/>
                </a:lnTo>
                <a:cubicBezTo>
                  <a:pt x="235289" y="392943"/>
                  <a:pt x="373000" y="219583"/>
                  <a:pt x="455436" y="15830"/>
                </a:cubicBezTo>
                <a:lnTo>
                  <a:pt x="456207" y="13628"/>
                </a:lnTo>
                <a:lnTo>
                  <a:pt x="499205" y="5144"/>
                </a:lnTo>
                <a:cubicBezTo>
                  <a:pt x="526066" y="1715"/>
                  <a:pt x="553720" y="0"/>
                  <a:pt x="582168" y="0"/>
                </a:cubicBezTo>
                <a:close/>
              </a:path>
            </a:pathLst>
          </a:custGeom>
          <a:noFill/>
          <a:ln w="19050">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2000">
              <a:ln w="19050">
                <a:solidFill>
                  <a:schemeClr val="accent1"/>
                </a:solidFill>
              </a:ln>
              <a:noFill/>
              <a:latin typeface="+mj-lt"/>
            </a:endParaRPr>
          </a:p>
        </p:txBody>
      </p:sp>
      <p:sp>
        <p:nvSpPr>
          <p:cNvPr id="20" name="文本框 19">
            <a:extLst>
              <a:ext uri="{FF2B5EF4-FFF2-40B4-BE49-F238E27FC236}">
                <a16:creationId xmlns:a16="http://schemas.microsoft.com/office/drawing/2014/main" id="{3BEFB319-02C0-4F47-9BBB-B2480FAB8738}"/>
              </a:ext>
            </a:extLst>
          </p:cNvPr>
          <p:cNvSpPr txBox="1"/>
          <p:nvPr/>
        </p:nvSpPr>
        <p:spPr>
          <a:xfrm>
            <a:off x="4578242" y="4254653"/>
            <a:ext cx="1139952" cy="1263396"/>
          </a:xfrm>
          <a:custGeom>
            <a:avLst/>
            <a:gdLst/>
            <a:ahLst/>
            <a:cxnLst/>
            <a:rect l="l" t="t" r="r" b="b"/>
            <a:pathLst>
              <a:path w="1139952" h="1263396">
                <a:moveTo>
                  <a:pt x="563880" y="192024"/>
                </a:moveTo>
                <a:lnTo>
                  <a:pt x="400812" y="739140"/>
                </a:lnTo>
                <a:lnTo>
                  <a:pt x="725424" y="739140"/>
                </a:lnTo>
                <a:close/>
                <a:moveTo>
                  <a:pt x="422148" y="0"/>
                </a:moveTo>
                <a:lnTo>
                  <a:pt x="519474" y="0"/>
                </a:lnTo>
                <a:lnTo>
                  <a:pt x="563373" y="95267"/>
                </a:lnTo>
                <a:cubicBezTo>
                  <a:pt x="630249" y="223967"/>
                  <a:pt x="720237" y="337638"/>
                  <a:pt x="827513" y="430192"/>
                </a:cubicBezTo>
                <a:lnTo>
                  <a:pt x="873581" y="466205"/>
                </a:lnTo>
                <a:lnTo>
                  <a:pt x="1139952" y="1263396"/>
                </a:lnTo>
                <a:lnTo>
                  <a:pt x="882396" y="1263396"/>
                </a:lnTo>
                <a:lnTo>
                  <a:pt x="786384" y="940308"/>
                </a:lnTo>
                <a:lnTo>
                  <a:pt x="339852" y="940308"/>
                </a:lnTo>
                <a:lnTo>
                  <a:pt x="243840" y="1263396"/>
                </a:lnTo>
                <a:lnTo>
                  <a:pt x="0" y="1263396"/>
                </a:lnTo>
                <a:close/>
              </a:path>
            </a:pathLst>
          </a:custGeom>
          <a:noFill/>
          <a:ln w="19050">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2000">
              <a:ln w="19050">
                <a:solidFill>
                  <a:schemeClr val="accent1"/>
                </a:solidFill>
              </a:ln>
              <a:noFill/>
              <a:latin typeface="+mj-lt"/>
            </a:endParaRPr>
          </a:p>
        </p:txBody>
      </p:sp>
      <p:sp>
        <p:nvSpPr>
          <p:cNvPr id="21" name="矩形 20">
            <a:extLst>
              <a:ext uri="{FF2B5EF4-FFF2-40B4-BE49-F238E27FC236}">
                <a16:creationId xmlns:a16="http://schemas.microsoft.com/office/drawing/2014/main" id="{8D3D4781-01C9-4801-9CD8-4E7E7BD419CE}"/>
              </a:ext>
            </a:extLst>
          </p:cNvPr>
          <p:cNvSpPr/>
          <p:nvPr/>
        </p:nvSpPr>
        <p:spPr>
          <a:xfrm>
            <a:off x="1150589" y="2296081"/>
            <a:ext cx="3507754" cy="98110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b="0" dirty="0">
                <a:solidFill>
                  <a:schemeClr val="tx1">
                    <a:lumMod val="75000"/>
                    <a:lumOff val="25000"/>
                  </a:schemeClr>
                </a:solidFill>
                <a:effectLst/>
                <a:latin typeface="+mn-ea"/>
              </a:rPr>
              <a:t>今年突破去年的业绩</a:t>
            </a:r>
            <a:r>
              <a:rPr lang="en-US" altLang="zh-CN" b="0" dirty="0">
                <a:solidFill>
                  <a:schemeClr val="tx1">
                    <a:lumMod val="75000"/>
                    <a:lumOff val="25000"/>
                  </a:schemeClr>
                </a:solidFill>
                <a:effectLst/>
                <a:latin typeface="+mn-ea"/>
              </a:rPr>
              <a:t>20</a:t>
            </a:r>
            <a:r>
              <a:rPr lang="zh-CN" altLang="en-US" b="0" dirty="0">
                <a:solidFill>
                  <a:schemeClr val="tx1">
                    <a:lumMod val="75000"/>
                    <a:lumOff val="25000"/>
                  </a:schemeClr>
                </a:solidFill>
                <a:effectLst/>
                <a:latin typeface="+mn-ea"/>
              </a:rPr>
              <a:t>％，产品推销渠道也要从去年的原始方法改为多渠道扩散</a:t>
            </a:r>
          </a:p>
        </p:txBody>
      </p:sp>
      <p:sp>
        <p:nvSpPr>
          <p:cNvPr id="24" name="矩形 23">
            <a:extLst>
              <a:ext uri="{FF2B5EF4-FFF2-40B4-BE49-F238E27FC236}">
                <a16:creationId xmlns:a16="http://schemas.microsoft.com/office/drawing/2014/main" id="{CC6629D3-6E74-40FB-B8D6-0A0724BDC433}"/>
              </a:ext>
            </a:extLst>
          </p:cNvPr>
          <p:cNvSpPr/>
          <p:nvPr/>
        </p:nvSpPr>
        <p:spPr>
          <a:xfrm>
            <a:off x="1150589" y="4685346"/>
            <a:ext cx="3507754" cy="98110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dirty="0">
                <a:solidFill>
                  <a:schemeClr val="tx1">
                    <a:lumMod val="75000"/>
                    <a:lumOff val="25000"/>
                  </a:schemeClr>
                </a:solidFill>
                <a:latin typeface="+mn-ea"/>
              </a:rPr>
              <a:t>不合格的产品及时销毁，不让其流入市场；客户对产品的不满及时解决，减少客户的流失</a:t>
            </a:r>
            <a:endParaRPr lang="en-US" altLang="zh-CN" b="0" dirty="0">
              <a:solidFill>
                <a:schemeClr val="tx1">
                  <a:lumMod val="75000"/>
                  <a:lumOff val="25000"/>
                </a:schemeClr>
              </a:solidFill>
              <a:effectLst/>
              <a:latin typeface="+mn-ea"/>
            </a:endParaRPr>
          </a:p>
        </p:txBody>
      </p:sp>
      <p:sp>
        <p:nvSpPr>
          <p:cNvPr id="25" name="矩形 24">
            <a:extLst>
              <a:ext uri="{FF2B5EF4-FFF2-40B4-BE49-F238E27FC236}">
                <a16:creationId xmlns:a16="http://schemas.microsoft.com/office/drawing/2014/main" id="{5B07FEC2-0DB1-4CE1-8FC3-CF4D3C5EB307}"/>
              </a:ext>
            </a:extLst>
          </p:cNvPr>
          <p:cNvSpPr/>
          <p:nvPr/>
        </p:nvSpPr>
        <p:spPr>
          <a:xfrm>
            <a:off x="7707628" y="2296081"/>
            <a:ext cx="3507754" cy="98110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defRPr/>
            </a:pPr>
            <a:r>
              <a:rPr lang="zh-CN" altLang="en-US" b="0" dirty="0">
                <a:solidFill>
                  <a:schemeClr val="tx1">
                    <a:lumMod val="75000"/>
                    <a:lumOff val="25000"/>
                  </a:schemeClr>
                </a:solidFill>
                <a:effectLst/>
                <a:latin typeface="+mn-ea"/>
              </a:rPr>
              <a:t>加大工作人员的数量，集体培训销售课程，根据人流量的不同合理安排人员的数量，让大家都有事做。</a:t>
            </a:r>
          </a:p>
        </p:txBody>
      </p:sp>
      <p:sp>
        <p:nvSpPr>
          <p:cNvPr id="26" name="矩形 25">
            <a:extLst>
              <a:ext uri="{FF2B5EF4-FFF2-40B4-BE49-F238E27FC236}">
                <a16:creationId xmlns:a16="http://schemas.microsoft.com/office/drawing/2014/main" id="{A806EFCF-646A-467B-BC59-FF761018FF14}"/>
              </a:ext>
            </a:extLst>
          </p:cNvPr>
          <p:cNvSpPr/>
          <p:nvPr/>
        </p:nvSpPr>
        <p:spPr>
          <a:xfrm>
            <a:off x="7707628" y="4685346"/>
            <a:ext cx="3507754" cy="98110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defRPr/>
            </a:pPr>
            <a:r>
              <a:rPr lang="zh-CN" altLang="en-US" dirty="0">
                <a:solidFill>
                  <a:schemeClr val="tx1">
                    <a:lumMod val="75000"/>
                    <a:lumOff val="25000"/>
                  </a:schemeClr>
                </a:solidFill>
                <a:latin typeface="+mn-ea"/>
              </a:rPr>
              <a:t>产品出厂前，先检查一遍产品的合格情况，减少次品的流入；工作人员培训完后，逐一测试其现场发挥。</a:t>
            </a:r>
            <a:endParaRPr lang="zh-CN" altLang="en-US" b="0" dirty="0">
              <a:solidFill>
                <a:schemeClr val="tx1">
                  <a:lumMod val="75000"/>
                  <a:lumOff val="25000"/>
                </a:schemeClr>
              </a:solidFill>
              <a:effectLst/>
              <a:latin typeface="+mn-ea"/>
            </a:endParaRPr>
          </a:p>
        </p:txBody>
      </p:sp>
    </p:spTree>
    <p:extLst>
      <p:ext uri="{BB962C8B-B14F-4D97-AF65-F5344CB8AC3E}">
        <p14:creationId xmlns:p14="http://schemas.microsoft.com/office/powerpoint/2010/main" val="929604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F68CDF-A530-47C6-85BC-E38707AE71A7}"/>
              </a:ext>
            </a:extLst>
          </p:cNvPr>
          <p:cNvSpPr>
            <a:spLocks noGrp="1"/>
          </p:cNvSpPr>
          <p:nvPr>
            <p:ph type="title"/>
          </p:nvPr>
        </p:nvSpPr>
        <p:spPr/>
        <p:txBody>
          <a:bodyPr/>
          <a:lstStyle/>
          <a:p>
            <a:r>
              <a:rPr lang="zh-CN" altLang="en-US" dirty="0"/>
              <a:t>工作计划</a:t>
            </a:r>
          </a:p>
        </p:txBody>
      </p:sp>
      <p:sp>
        <p:nvSpPr>
          <p:cNvPr id="26" name="TextBox 6">
            <a:extLst>
              <a:ext uri="{FF2B5EF4-FFF2-40B4-BE49-F238E27FC236}">
                <a16:creationId xmlns:a16="http://schemas.microsoft.com/office/drawing/2014/main" id="{1529B163-1590-0B7B-0E64-257B226CA877}"/>
              </a:ext>
            </a:extLst>
          </p:cNvPr>
          <p:cNvSpPr txBox="1"/>
          <p:nvPr/>
        </p:nvSpPr>
        <p:spPr bwMode="auto">
          <a:xfrm>
            <a:off x="2215635" y="2501048"/>
            <a:ext cx="3464576" cy="705399"/>
          </a:xfrm>
          <a:prstGeom prst="rect">
            <a:avLst/>
          </a:prstGeom>
          <a:noFill/>
        </p:spPr>
        <p:txBody>
          <a:bodyPr wrap="square" lIns="96406" tIns="48203" rIns="96406" bIns="48203">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64005">
              <a:lnSpc>
                <a:spcPct val="120000"/>
              </a:lnSpc>
              <a:defRPr/>
            </a:pPr>
            <a:r>
              <a:rPr lang="zh-CN" altLang="en-US" sz="1687" dirty="0">
                <a:solidFill>
                  <a:schemeClr val="bg1">
                    <a:lumMod val="50000"/>
                  </a:schemeClr>
                </a:solidFill>
                <a:latin typeface="+mn-ea"/>
                <a:cs typeface="Clear Sans" panose="020B0503030202020304" pitchFamily="34" charset="0"/>
                <a:sym typeface="Arial" panose="020B0604020202020204" pitchFamily="34" charset="0"/>
              </a:rPr>
              <a:t>突破去年的业绩</a:t>
            </a:r>
            <a:r>
              <a:rPr lang="en-US" altLang="zh-CN" sz="1687" dirty="0">
                <a:solidFill>
                  <a:schemeClr val="bg1">
                    <a:lumMod val="50000"/>
                  </a:schemeClr>
                </a:solidFill>
                <a:latin typeface="+mn-ea"/>
                <a:cs typeface="Clear Sans" panose="020B0503030202020304" pitchFamily="34" charset="0"/>
                <a:sym typeface="Arial" panose="020B0604020202020204" pitchFamily="34" charset="0"/>
              </a:rPr>
              <a:t>20</a:t>
            </a:r>
            <a:r>
              <a:rPr lang="zh-CN" altLang="en-US" sz="1687" dirty="0">
                <a:solidFill>
                  <a:schemeClr val="bg1">
                    <a:lumMod val="50000"/>
                  </a:schemeClr>
                </a:solidFill>
                <a:latin typeface="+mn-ea"/>
                <a:cs typeface="Clear Sans" panose="020B0503030202020304" pitchFamily="34" charset="0"/>
                <a:sym typeface="Arial" panose="020B0604020202020204" pitchFamily="34" charset="0"/>
              </a:rPr>
              <a:t>％，推销渠道要从去年的原始方法改为多渠道扩散</a:t>
            </a:r>
          </a:p>
        </p:txBody>
      </p:sp>
      <p:sp>
        <p:nvSpPr>
          <p:cNvPr id="27" name="TextBox 30">
            <a:extLst>
              <a:ext uri="{FF2B5EF4-FFF2-40B4-BE49-F238E27FC236}">
                <a16:creationId xmlns:a16="http://schemas.microsoft.com/office/drawing/2014/main" id="{EA2FDBD2-4520-BBE8-A85A-83BBD72A3908}"/>
              </a:ext>
            </a:extLst>
          </p:cNvPr>
          <p:cNvSpPr txBox="1"/>
          <p:nvPr/>
        </p:nvSpPr>
        <p:spPr bwMode="auto">
          <a:xfrm>
            <a:off x="8371071" y="2501048"/>
            <a:ext cx="3464576" cy="705399"/>
          </a:xfrm>
          <a:prstGeom prst="rect">
            <a:avLst/>
          </a:prstGeom>
          <a:noFill/>
        </p:spPr>
        <p:txBody>
          <a:bodyPr lIns="96406" tIns="48203" rIns="96406" bIns="48203">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64005">
              <a:lnSpc>
                <a:spcPct val="120000"/>
              </a:lnSpc>
              <a:defRPr/>
            </a:pPr>
            <a:r>
              <a:rPr lang="zh-CN" altLang="en-US" sz="1687" dirty="0">
                <a:solidFill>
                  <a:schemeClr val="bg1">
                    <a:lumMod val="50000"/>
                  </a:schemeClr>
                </a:solidFill>
                <a:latin typeface="+mn-ea"/>
                <a:cs typeface="Clear Sans" panose="020B0503030202020304" pitchFamily="34" charset="0"/>
                <a:sym typeface="Arial" panose="020B0604020202020204" pitchFamily="34" charset="0"/>
              </a:rPr>
              <a:t>添加适当的文字，一页的文字最好不要超过</a:t>
            </a:r>
            <a:r>
              <a:rPr lang="en-US" altLang="zh-CN" sz="1687" dirty="0">
                <a:solidFill>
                  <a:schemeClr val="bg1">
                    <a:lumMod val="50000"/>
                  </a:schemeClr>
                </a:solidFill>
                <a:latin typeface="+mn-ea"/>
                <a:cs typeface="Clear Sans" panose="020B0503030202020304" pitchFamily="34" charset="0"/>
                <a:sym typeface="Arial" panose="020B0604020202020204" pitchFamily="34" charset="0"/>
              </a:rPr>
              <a:t>200,</a:t>
            </a:r>
            <a:r>
              <a:rPr lang="zh-CN" altLang="en-US" sz="1687" dirty="0">
                <a:solidFill>
                  <a:schemeClr val="bg1">
                    <a:lumMod val="50000"/>
                  </a:schemeClr>
                </a:solidFill>
                <a:latin typeface="+mn-ea"/>
                <a:cs typeface="Clear Sans" panose="020B0503030202020304" pitchFamily="34" charset="0"/>
                <a:sym typeface="Arial" panose="020B0604020202020204" pitchFamily="34" charset="0"/>
              </a:rPr>
              <a:t>添加适当的文字添</a:t>
            </a:r>
            <a:endParaRPr lang="en-US" altLang="zh-CN" sz="1687" dirty="0">
              <a:solidFill>
                <a:schemeClr val="bg1">
                  <a:lumMod val="50000"/>
                </a:schemeClr>
              </a:solidFill>
              <a:latin typeface="+mn-ea"/>
              <a:cs typeface="Clear Sans" panose="020B0503030202020304" pitchFamily="34" charset="0"/>
              <a:sym typeface="Arial" panose="020B0604020202020204" pitchFamily="34" charset="0"/>
            </a:endParaRPr>
          </a:p>
        </p:txBody>
      </p:sp>
      <p:sp>
        <p:nvSpPr>
          <p:cNvPr id="28" name="TextBox 31">
            <a:extLst>
              <a:ext uri="{FF2B5EF4-FFF2-40B4-BE49-F238E27FC236}">
                <a16:creationId xmlns:a16="http://schemas.microsoft.com/office/drawing/2014/main" id="{0130E4D5-5A20-39CD-F3AE-BDFD416D475F}"/>
              </a:ext>
            </a:extLst>
          </p:cNvPr>
          <p:cNvSpPr txBox="1"/>
          <p:nvPr/>
        </p:nvSpPr>
        <p:spPr bwMode="auto">
          <a:xfrm>
            <a:off x="2215635" y="5069311"/>
            <a:ext cx="3464576" cy="705399"/>
          </a:xfrm>
          <a:prstGeom prst="rect">
            <a:avLst/>
          </a:prstGeom>
          <a:noFill/>
        </p:spPr>
        <p:txBody>
          <a:bodyPr lIns="96406" tIns="48203" rIns="96406" bIns="48203">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64005">
              <a:lnSpc>
                <a:spcPct val="120000"/>
              </a:lnSpc>
              <a:defRPr/>
            </a:pPr>
            <a:r>
              <a:rPr lang="zh-CN" altLang="en-US" sz="1687" dirty="0">
                <a:solidFill>
                  <a:schemeClr val="bg1">
                    <a:lumMod val="50000"/>
                  </a:schemeClr>
                </a:solidFill>
                <a:latin typeface="+mn-ea"/>
                <a:cs typeface="Clear Sans" panose="020B0503030202020304" pitchFamily="34" charset="0"/>
                <a:sym typeface="Arial" panose="020B0604020202020204" pitchFamily="34" charset="0"/>
              </a:rPr>
              <a:t>不合格产品及时销毁，不让其流入市场；客户对产品的不满及时解决</a:t>
            </a:r>
          </a:p>
        </p:txBody>
      </p:sp>
      <p:sp>
        <p:nvSpPr>
          <p:cNvPr id="31" name="TextBox 32">
            <a:extLst>
              <a:ext uri="{FF2B5EF4-FFF2-40B4-BE49-F238E27FC236}">
                <a16:creationId xmlns:a16="http://schemas.microsoft.com/office/drawing/2014/main" id="{A361B2FD-172E-2C7D-C448-1DDDC52CAAAD}"/>
              </a:ext>
            </a:extLst>
          </p:cNvPr>
          <p:cNvSpPr txBox="1"/>
          <p:nvPr/>
        </p:nvSpPr>
        <p:spPr bwMode="auto">
          <a:xfrm>
            <a:off x="8371071" y="5069311"/>
            <a:ext cx="3464576" cy="705399"/>
          </a:xfrm>
          <a:prstGeom prst="rect">
            <a:avLst/>
          </a:prstGeom>
          <a:noFill/>
        </p:spPr>
        <p:txBody>
          <a:bodyPr lIns="96406" tIns="48203" rIns="96406" bIns="48203">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64005">
              <a:lnSpc>
                <a:spcPct val="120000"/>
              </a:lnSpc>
              <a:defRPr/>
            </a:pPr>
            <a:r>
              <a:rPr lang="zh-CN" altLang="en-US" sz="1687" dirty="0">
                <a:solidFill>
                  <a:schemeClr val="bg1">
                    <a:lumMod val="50000"/>
                  </a:schemeClr>
                </a:solidFill>
                <a:latin typeface="+mn-ea"/>
                <a:cs typeface="Clear Sans" panose="020B0503030202020304" pitchFamily="34" charset="0"/>
                <a:sym typeface="Arial" panose="020B0604020202020204" pitchFamily="34" charset="0"/>
              </a:rPr>
              <a:t>出厂前，先检查一遍产品的合格情况，工作人员培训完后，现场考察。</a:t>
            </a:r>
          </a:p>
        </p:txBody>
      </p:sp>
      <p:sp>
        <p:nvSpPr>
          <p:cNvPr id="33" name="圆角矩形 6">
            <a:extLst>
              <a:ext uri="{FF2B5EF4-FFF2-40B4-BE49-F238E27FC236}">
                <a16:creationId xmlns:a16="http://schemas.microsoft.com/office/drawing/2014/main" id="{DD1C5D4C-7E91-43F8-2CCD-136B67770F63}"/>
              </a:ext>
            </a:extLst>
          </p:cNvPr>
          <p:cNvSpPr/>
          <p:nvPr/>
        </p:nvSpPr>
        <p:spPr bwMode="auto">
          <a:xfrm>
            <a:off x="6696457" y="1786153"/>
            <a:ext cx="5375951" cy="1687618"/>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1D78FA"/>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p>
            <a:pPr algn="ctr" defTabSz="964005">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燕尾形 23">
            <a:extLst>
              <a:ext uri="{FF2B5EF4-FFF2-40B4-BE49-F238E27FC236}">
                <a16:creationId xmlns:a16="http://schemas.microsoft.com/office/drawing/2014/main" id="{7F8BCE0B-624B-7708-7ED9-E5437E1163B0}"/>
              </a:ext>
            </a:extLst>
          </p:cNvPr>
          <p:cNvSpPr/>
          <p:nvPr/>
        </p:nvSpPr>
        <p:spPr bwMode="auto">
          <a:xfrm>
            <a:off x="7772651" y="2300141"/>
            <a:ext cx="309636" cy="313079"/>
          </a:xfrm>
          <a:prstGeom prst="chevron">
            <a:avLst/>
          </a:prstGeom>
          <a:solidFill>
            <a:srgbClr val="1D78FA"/>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燕尾形 24">
            <a:extLst>
              <a:ext uri="{FF2B5EF4-FFF2-40B4-BE49-F238E27FC236}">
                <a16:creationId xmlns:a16="http://schemas.microsoft.com/office/drawing/2014/main" id="{C4EF45FC-F78F-F933-7C96-57AF65F3843C}"/>
              </a:ext>
            </a:extLst>
          </p:cNvPr>
          <p:cNvSpPr/>
          <p:nvPr/>
        </p:nvSpPr>
        <p:spPr bwMode="auto">
          <a:xfrm>
            <a:off x="8008645" y="2300141"/>
            <a:ext cx="309635" cy="313079"/>
          </a:xfrm>
          <a:prstGeom prst="chevron">
            <a:avLst/>
          </a:prstGeom>
          <a:solidFill>
            <a:srgbClr val="1D78FA"/>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1">
            <a:extLst>
              <a:ext uri="{FF2B5EF4-FFF2-40B4-BE49-F238E27FC236}">
                <a16:creationId xmlns:a16="http://schemas.microsoft.com/office/drawing/2014/main" id="{27DCE530-5220-8168-D46A-348D037BEBF7}"/>
              </a:ext>
            </a:extLst>
          </p:cNvPr>
          <p:cNvSpPr txBox="1"/>
          <p:nvPr/>
        </p:nvSpPr>
        <p:spPr bwMode="auto">
          <a:xfrm>
            <a:off x="6939146" y="2427381"/>
            <a:ext cx="923887" cy="1040093"/>
          </a:xfrm>
          <a:prstGeom prst="rect">
            <a:avLst/>
          </a:prstGeom>
          <a:noFill/>
        </p:spPr>
        <p:txBody>
          <a:bodyPr>
            <a:noAutofit/>
          </a:bodyPr>
          <a:lstStyle/>
          <a:p>
            <a:pPr algn="ctr" defTabSz="964005">
              <a:lnSpc>
                <a:spcPct val="130000"/>
              </a:lnSpc>
              <a:defRPr/>
            </a:pPr>
            <a:r>
              <a:rPr lang="en-US" altLang="zh-CN" sz="5061" b="1" kern="0" dirty="0">
                <a:solidFill>
                  <a:schemeClr val="bg1">
                    <a:lumMod val="75000"/>
                  </a:schemeClr>
                </a:solidFill>
                <a:latin typeface="+mj-ea"/>
                <a:ea typeface="+mj-ea"/>
                <a:cs typeface="Calibri" pitchFamily="34" charset="0"/>
                <a:sym typeface="Arial" panose="020B0604020202020204" pitchFamily="34" charset="0"/>
              </a:rPr>
              <a:t>D</a:t>
            </a:r>
          </a:p>
        </p:txBody>
      </p:sp>
      <p:sp>
        <p:nvSpPr>
          <p:cNvPr id="38" name="圆角矩形 6">
            <a:extLst>
              <a:ext uri="{FF2B5EF4-FFF2-40B4-BE49-F238E27FC236}">
                <a16:creationId xmlns:a16="http://schemas.microsoft.com/office/drawing/2014/main" id="{8316970C-72E7-6449-C6EF-B7E59448027A}"/>
              </a:ext>
            </a:extLst>
          </p:cNvPr>
          <p:cNvSpPr/>
          <p:nvPr/>
        </p:nvSpPr>
        <p:spPr bwMode="auto">
          <a:xfrm>
            <a:off x="545581" y="4349392"/>
            <a:ext cx="5377625" cy="1685943"/>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p>
            <a:pPr algn="ctr" defTabSz="964005">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燕尾形 26">
            <a:extLst>
              <a:ext uri="{FF2B5EF4-FFF2-40B4-BE49-F238E27FC236}">
                <a16:creationId xmlns:a16="http://schemas.microsoft.com/office/drawing/2014/main" id="{95209E57-B451-12AF-EB76-D8F92279AF2B}"/>
              </a:ext>
            </a:extLst>
          </p:cNvPr>
          <p:cNvSpPr/>
          <p:nvPr/>
        </p:nvSpPr>
        <p:spPr bwMode="auto">
          <a:xfrm>
            <a:off x="1621776" y="4863379"/>
            <a:ext cx="309636" cy="313081"/>
          </a:xfrm>
          <a:prstGeom prst="chevron">
            <a:avLst/>
          </a:pr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燕尾形 27">
            <a:extLst>
              <a:ext uri="{FF2B5EF4-FFF2-40B4-BE49-F238E27FC236}">
                <a16:creationId xmlns:a16="http://schemas.microsoft.com/office/drawing/2014/main" id="{8B6FC0D9-BC0C-2D63-2E2D-3C83D32B112F}"/>
              </a:ext>
            </a:extLst>
          </p:cNvPr>
          <p:cNvSpPr/>
          <p:nvPr/>
        </p:nvSpPr>
        <p:spPr bwMode="auto">
          <a:xfrm>
            <a:off x="1857768" y="4863379"/>
            <a:ext cx="309637" cy="313081"/>
          </a:xfrm>
          <a:prstGeom prst="chevron">
            <a:avLst/>
          </a:pr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7">
            <a:extLst>
              <a:ext uri="{FF2B5EF4-FFF2-40B4-BE49-F238E27FC236}">
                <a16:creationId xmlns:a16="http://schemas.microsoft.com/office/drawing/2014/main" id="{46A4851E-1DF3-A937-9EFF-E0DBBFBF555F}"/>
              </a:ext>
            </a:extLst>
          </p:cNvPr>
          <p:cNvSpPr txBox="1"/>
          <p:nvPr/>
        </p:nvSpPr>
        <p:spPr bwMode="auto">
          <a:xfrm>
            <a:off x="856891" y="4980575"/>
            <a:ext cx="923887" cy="1040093"/>
          </a:xfrm>
          <a:prstGeom prst="rect">
            <a:avLst/>
          </a:prstGeom>
          <a:noFill/>
        </p:spPr>
        <p:txBody>
          <a:bodyPr>
            <a:noAutofit/>
          </a:bodyPr>
          <a:lstStyle/>
          <a:p>
            <a:pPr algn="ctr" defTabSz="964005">
              <a:lnSpc>
                <a:spcPct val="130000"/>
              </a:lnSpc>
              <a:defRPr/>
            </a:pPr>
            <a:r>
              <a:rPr lang="en-US" altLang="zh-CN" sz="5061" b="1" kern="0" dirty="0">
                <a:solidFill>
                  <a:schemeClr val="bg1">
                    <a:lumMod val="75000"/>
                  </a:schemeClr>
                </a:solidFill>
                <a:latin typeface="+mj-ea"/>
                <a:ea typeface="+mj-ea"/>
                <a:cs typeface="Calibri" pitchFamily="34" charset="0"/>
                <a:sym typeface="Arial" panose="020B0604020202020204" pitchFamily="34" charset="0"/>
              </a:rPr>
              <a:t>A</a:t>
            </a:r>
          </a:p>
        </p:txBody>
      </p:sp>
      <p:sp>
        <p:nvSpPr>
          <p:cNvPr id="43" name="圆角矩形 6">
            <a:extLst>
              <a:ext uri="{FF2B5EF4-FFF2-40B4-BE49-F238E27FC236}">
                <a16:creationId xmlns:a16="http://schemas.microsoft.com/office/drawing/2014/main" id="{AA3CD750-122C-37C7-1856-38FB170CB860}"/>
              </a:ext>
            </a:extLst>
          </p:cNvPr>
          <p:cNvSpPr/>
          <p:nvPr/>
        </p:nvSpPr>
        <p:spPr bwMode="auto">
          <a:xfrm>
            <a:off x="6694784" y="4349392"/>
            <a:ext cx="5377625" cy="1685943"/>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p>
            <a:pPr algn="ctr" defTabSz="964005">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燕尾形 26">
            <a:extLst>
              <a:ext uri="{FF2B5EF4-FFF2-40B4-BE49-F238E27FC236}">
                <a16:creationId xmlns:a16="http://schemas.microsoft.com/office/drawing/2014/main" id="{41EF2C07-C426-FE25-0C0A-55BA876A809D}"/>
              </a:ext>
            </a:extLst>
          </p:cNvPr>
          <p:cNvSpPr/>
          <p:nvPr/>
        </p:nvSpPr>
        <p:spPr bwMode="auto">
          <a:xfrm>
            <a:off x="7770979" y="4863379"/>
            <a:ext cx="309636" cy="313081"/>
          </a:xfrm>
          <a:prstGeom prst="chevron">
            <a:avLst/>
          </a:pr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燕尾形 27">
            <a:extLst>
              <a:ext uri="{FF2B5EF4-FFF2-40B4-BE49-F238E27FC236}">
                <a16:creationId xmlns:a16="http://schemas.microsoft.com/office/drawing/2014/main" id="{B5104615-BC1C-1946-9D37-B51871912939}"/>
              </a:ext>
            </a:extLst>
          </p:cNvPr>
          <p:cNvSpPr/>
          <p:nvPr/>
        </p:nvSpPr>
        <p:spPr bwMode="auto">
          <a:xfrm>
            <a:off x="8006973" y="4863379"/>
            <a:ext cx="309637" cy="313081"/>
          </a:xfrm>
          <a:prstGeom prst="chevron">
            <a:avLst/>
          </a:pr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23">
            <a:extLst>
              <a:ext uri="{FF2B5EF4-FFF2-40B4-BE49-F238E27FC236}">
                <a16:creationId xmlns:a16="http://schemas.microsoft.com/office/drawing/2014/main" id="{C1CC04BB-FF55-5A8C-7E60-75ACC33FFD82}"/>
              </a:ext>
            </a:extLst>
          </p:cNvPr>
          <p:cNvSpPr txBox="1"/>
          <p:nvPr/>
        </p:nvSpPr>
        <p:spPr bwMode="auto">
          <a:xfrm>
            <a:off x="7006094" y="4980577"/>
            <a:ext cx="923887" cy="1040093"/>
          </a:xfrm>
          <a:prstGeom prst="rect">
            <a:avLst/>
          </a:prstGeom>
          <a:noFill/>
        </p:spPr>
        <p:txBody>
          <a:bodyPr>
            <a:noAutofit/>
          </a:bodyPr>
          <a:lstStyle/>
          <a:p>
            <a:pPr algn="ctr" defTabSz="964005">
              <a:lnSpc>
                <a:spcPct val="130000"/>
              </a:lnSpc>
              <a:defRPr/>
            </a:pPr>
            <a:r>
              <a:rPr lang="en-US" altLang="zh-CN" sz="5061" b="1" kern="0" dirty="0">
                <a:solidFill>
                  <a:schemeClr val="bg1">
                    <a:lumMod val="75000"/>
                  </a:schemeClr>
                </a:solidFill>
                <a:latin typeface="+mj-ea"/>
                <a:ea typeface="+mj-ea"/>
                <a:cs typeface="Calibri" pitchFamily="34" charset="0"/>
                <a:sym typeface="Arial" panose="020B0604020202020204" pitchFamily="34" charset="0"/>
              </a:rPr>
              <a:t>C</a:t>
            </a:r>
          </a:p>
        </p:txBody>
      </p:sp>
      <p:sp>
        <p:nvSpPr>
          <p:cNvPr id="47" name="TextBox 33">
            <a:extLst>
              <a:ext uri="{FF2B5EF4-FFF2-40B4-BE49-F238E27FC236}">
                <a16:creationId xmlns:a16="http://schemas.microsoft.com/office/drawing/2014/main" id="{0FBA89C4-6332-9C46-FB92-5A59AD98A71F}"/>
              </a:ext>
            </a:extLst>
          </p:cNvPr>
          <p:cNvSpPr txBox="1"/>
          <p:nvPr/>
        </p:nvSpPr>
        <p:spPr>
          <a:xfrm>
            <a:off x="3545180" y="2112629"/>
            <a:ext cx="810248" cy="466679"/>
          </a:xfrm>
          <a:prstGeom prst="rect">
            <a:avLst/>
          </a:prstGeom>
          <a:noFill/>
        </p:spPr>
        <p:txBody>
          <a:bodyPr wrap="none" lIns="96406" tIns="48203" rIns="96406" bIns="48203">
            <a:noAutofit/>
          </a:bodyPr>
          <a:lstStyle/>
          <a:p>
            <a:pPr algn="r" defTabSz="964005">
              <a:defRPr/>
            </a:pPr>
            <a:r>
              <a:rPr lang="zh-CN" altLang="en-US" sz="2400" dirty="0">
                <a:solidFill>
                  <a:schemeClr val="accent1"/>
                </a:solidFill>
                <a:latin typeface="+mj-ea"/>
                <a:ea typeface="+mj-ea"/>
                <a:cs typeface="Clear Sans" panose="020B0503030202020304" pitchFamily="34" charset="0"/>
                <a:sym typeface="Arial" panose="020B0604020202020204" pitchFamily="34" charset="0"/>
              </a:rPr>
              <a:t>计划</a:t>
            </a:r>
            <a:endParaRPr lang="en-GB" altLang="zh-CN" sz="2400" dirty="0">
              <a:solidFill>
                <a:schemeClr val="accent1"/>
              </a:solidFill>
              <a:latin typeface="+mj-ea"/>
              <a:ea typeface="+mj-ea"/>
              <a:cs typeface="Clear Sans" panose="020B0503030202020304" pitchFamily="34" charset="0"/>
              <a:sym typeface="Arial" panose="020B0604020202020204" pitchFamily="34" charset="0"/>
            </a:endParaRPr>
          </a:p>
        </p:txBody>
      </p:sp>
      <p:sp>
        <p:nvSpPr>
          <p:cNvPr id="48" name="TextBox 34">
            <a:extLst>
              <a:ext uri="{FF2B5EF4-FFF2-40B4-BE49-F238E27FC236}">
                <a16:creationId xmlns:a16="http://schemas.microsoft.com/office/drawing/2014/main" id="{8AD8455F-0DAA-8DC6-38C7-9CAA77A86AC1}"/>
              </a:ext>
            </a:extLst>
          </p:cNvPr>
          <p:cNvSpPr txBox="1"/>
          <p:nvPr/>
        </p:nvSpPr>
        <p:spPr>
          <a:xfrm>
            <a:off x="3640180" y="4685911"/>
            <a:ext cx="810248" cy="466679"/>
          </a:xfrm>
          <a:prstGeom prst="rect">
            <a:avLst/>
          </a:prstGeom>
          <a:noFill/>
        </p:spPr>
        <p:txBody>
          <a:bodyPr wrap="none" lIns="96406" tIns="48203" rIns="96406" bIns="48203">
            <a:noAutofit/>
          </a:bodyPr>
          <a:lstStyle/>
          <a:p>
            <a:pPr algn="r" defTabSz="964005">
              <a:defRPr/>
            </a:pPr>
            <a:r>
              <a:rPr lang="zh-CN" altLang="en-US" sz="2400" dirty="0">
                <a:solidFill>
                  <a:schemeClr val="accent1"/>
                </a:solidFill>
                <a:latin typeface="+mj-ea"/>
                <a:ea typeface="+mj-ea"/>
                <a:sym typeface="Arial" panose="020B0604020202020204" pitchFamily="34" charset="0"/>
              </a:rPr>
              <a:t>处理</a:t>
            </a:r>
            <a:endParaRPr lang="en-GB" altLang="zh-CN" sz="2400" dirty="0">
              <a:solidFill>
                <a:schemeClr val="accent1"/>
              </a:solidFill>
              <a:latin typeface="+mj-ea"/>
              <a:ea typeface="+mj-ea"/>
              <a:sym typeface="Arial" panose="020B0604020202020204" pitchFamily="34" charset="0"/>
            </a:endParaRPr>
          </a:p>
        </p:txBody>
      </p:sp>
      <p:sp>
        <p:nvSpPr>
          <p:cNvPr id="49" name="TextBox 35">
            <a:extLst>
              <a:ext uri="{FF2B5EF4-FFF2-40B4-BE49-F238E27FC236}">
                <a16:creationId xmlns:a16="http://schemas.microsoft.com/office/drawing/2014/main" id="{50ADC7F4-D4F9-FFC8-D6B4-F97A078FD847}"/>
              </a:ext>
            </a:extLst>
          </p:cNvPr>
          <p:cNvSpPr txBox="1"/>
          <p:nvPr/>
        </p:nvSpPr>
        <p:spPr>
          <a:xfrm>
            <a:off x="9720760" y="4685911"/>
            <a:ext cx="810249" cy="466679"/>
          </a:xfrm>
          <a:prstGeom prst="rect">
            <a:avLst/>
          </a:prstGeom>
          <a:noFill/>
        </p:spPr>
        <p:txBody>
          <a:bodyPr wrap="none" lIns="96406" tIns="48203" rIns="96406" bIns="48203">
            <a:noAutofit/>
          </a:bodyPr>
          <a:lstStyle/>
          <a:p>
            <a:pPr algn="r" defTabSz="964005">
              <a:defRPr/>
            </a:pPr>
            <a:r>
              <a:rPr lang="zh-CN" altLang="en-US" sz="2400" dirty="0">
                <a:solidFill>
                  <a:schemeClr val="accent1"/>
                </a:solidFill>
                <a:latin typeface="+mj-ea"/>
                <a:ea typeface="+mj-ea"/>
                <a:sym typeface="Arial" panose="020B0604020202020204" pitchFamily="34" charset="0"/>
              </a:rPr>
              <a:t>检查</a:t>
            </a:r>
            <a:endParaRPr lang="en-GB" altLang="zh-CN" sz="2400" dirty="0">
              <a:solidFill>
                <a:schemeClr val="accent1"/>
              </a:solidFill>
              <a:latin typeface="+mj-ea"/>
              <a:ea typeface="+mj-ea"/>
              <a:sym typeface="Arial" panose="020B0604020202020204" pitchFamily="34" charset="0"/>
            </a:endParaRPr>
          </a:p>
        </p:txBody>
      </p:sp>
      <p:sp>
        <p:nvSpPr>
          <p:cNvPr id="50" name="TextBox 36">
            <a:extLst>
              <a:ext uri="{FF2B5EF4-FFF2-40B4-BE49-F238E27FC236}">
                <a16:creationId xmlns:a16="http://schemas.microsoft.com/office/drawing/2014/main" id="{6FB855BE-9463-FBC3-1151-54EC8CD05F9B}"/>
              </a:ext>
            </a:extLst>
          </p:cNvPr>
          <p:cNvSpPr txBox="1"/>
          <p:nvPr/>
        </p:nvSpPr>
        <p:spPr>
          <a:xfrm>
            <a:off x="9787710" y="2074122"/>
            <a:ext cx="810249" cy="466679"/>
          </a:xfrm>
          <a:prstGeom prst="rect">
            <a:avLst/>
          </a:prstGeom>
          <a:noFill/>
        </p:spPr>
        <p:txBody>
          <a:bodyPr wrap="none" lIns="96406" tIns="48203" rIns="96406" bIns="48203">
            <a:noAutofit/>
          </a:bodyPr>
          <a:lstStyle/>
          <a:p>
            <a:pPr algn="r" defTabSz="964005">
              <a:defRPr/>
            </a:pPr>
            <a:r>
              <a:rPr lang="zh-CN" altLang="en-US" sz="2400" dirty="0">
                <a:solidFill>
                  <a:schemeClr val="accent1"/>
                </a:solidFill>
                <a:latin typeface="+mj-ea"/>
                <a:ea typeface="+mj-ea"/>
                <a:sym typeface="Arial" panose="020B0604020202020204" pitchFamily="34" charset="0"/>
              </a:rPr>
              <a:t>执行</a:t>
            </a:r>
            <a:endParaRPr lang="en-GB" altLang="zh-CN" sz="2400" dirty="0">
              <a:solidFill>
                <a:schemeClr val="accent1"/>
              </a:solidFill>
              <a:latin typeface="+mj-ea"/>
              <a:ea typeface="+mj-ea"/>
              <a:sym typeface="Arial" panose="020B0604020202020204" pitchFamily="34" charset="0"/>
            </a:endParaRPr>
          </a:p>
        </p:txBody>
      </p:sp>
      <p:sp>
        <p:nvSpPr>
          <p:cNvPr id="55" name="圆角矩形 6">
            <a:extLst>
              <a:ext uri="{FF2B5EF4-FFF2-40B4-BE49-F238E27FC236}">
                <a16:creationId xmlns:a16="http://schemas.microsoft.com/office/drawing/2014/main" id="{C8A88D91-7FE9-F077-F981-93FBA7969533}"/>
              </a:ext>
            </a:extLst>
          </p:cNvPr>
          <p:cNvSpPr/>
          <p:nvPr/>
        </p:nvSpPr>
        <p:spPr bwMode="auto">
          <a:xfrm>
            <a:off x="545581" y="1786155"/>
            <a:ext cx="5377625" cy="1689293"/>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1D78FA"/>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p>
            <a:pPr algn="ctr" defTabSz="964005">
              <a:defRPr/>
            </a:pPr>
            <a:endParaRPr lang="zh-CN" altLang="en-US"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
            <a:extLst>
              <a:ext uri="{FF2B5EF4-FFF2-40B4-BE49-F238E27FC236}">
                <a16:creationId xmlns:a16="http://schemas.microsoft.com/office/drawing/2014/main" id="{0CCC97BC-E7FF-4E28-6671-3E2B1D0BB680}"/>
              </a:ext>
            </a:extLst>
          </p:cNvPr>
          <p:cNvSpPr txBox="1"/>
          <p:nvPr/>
        </p:nvSpPr>
        <p:spPr bwMode="auto">
          <a:xfrm>
            <a:off x="820070" y="2427383"/>
            <a:ext cx="923886" cy="1040093"/>
          </a:xfrm>
          <a:prstGeom prst="rect">
            <a:avLst/>
          </a:prstGeom>
          <a:noFill/>
        </p:spPr>
        <p:txBody>
          <a:bodyPr>
            <a:noAutofit/>
          </a:bodyPr>
          <a:lstStyle/>
          <a:p>
            <a:pPr algn="ctr" defTabSz="964005">
              <a:lnSpc>
                <a:spcPct val="130000"/>
              </a:lnSpc>
              <a:defRPr/>
            </a:pPr>
            <a:r>
              <a:rPr lang="en-US" altLang="zh-CN" sz="5061" b="1" kern="0" dirty="0">
                <a:solidFill>
                  <a:schemeClr val="bg1">
                    <a:lumMod val="75000"/>
                  </a:schemeClr>
                </a:solidFill>
                <a:latin typeface="+mj-ea"/>
                <a:ea typeface="+mj-ea"/>
                <a:cs typeface="Calibri" pitchFamily="34" charset="0"/>
                <a:sym typeface="Arial" panose="020B0604020202020204" pitchFamily="34" charset="0"/>
              </a:rPr>
              <a:t>P</a:t>
            </a:r>
          </a:p>
        </p:txBody>
      </p:sp>
      <p:sp>
        <p:nvSpPr>
          <p:cNvPr id="53" name="燕尾形 20">
            <a:extLst>
              <a:ext uri="{FF2B5EF4-FFF2-40B4-BE49-F238E27FC236}">
                <a16:creationId xmlns:a16="http://schemas.microsoft.com/office/drawing/2014/main" id="{6A782A46-9488-DB3D-FEE7-C4C3FA1BE5FA}"/>
              </a:ext>
            </a:extLst>
          </p:cNvPr>
          <p:cNvSpPr/>
          <p:nvPr/>
        </p:nvSpPr>
        <p:spPr bwMode="auto">
          <a:xfrm>
            <a:off x="1621776" y="2301816"/>
            <a:ext cx="309635" cy="311406"/>
          </a:xfrm>
          <a:prstGeom prst="chevron">
            <a:avLst/>
          </a:prstGeom>
          <a:solidFill>
            <a:srgbClr val="1D78FA"/>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燕尾形 21">
            <a:extLst>
              <a:ext uri="{FF2B5EF4-FFF2-40B4-BE49-F238E27FC236}">
                <a16:creationId xmlns:a16="http://schemas.microsoft.com/office/drawing/2014/main" id="{F9438018-9AFD-2056-60E1-99BE7701591C}"/>
              </a:ext>
            </a:extLst>
          </p:cNvPr>
          <p:cNvSpPr/>
          <p:nvPr/>
        </p:nvSpPr>
        <p:spPr bwMode="auto">
          <a:xfrm>
            <a:off x="1857768" y="2301816"/>
            <a:ext cx="309636" cy="311406"/>
          </a:xfrm>
          <a:prstGeom prst="chevron">
            <a:avLst/>
          </a:prstGeom>
          <a:solidFill>
            <a:srgbClr val="1D78FA"/>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82239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3ED232-70A4-4F50-AA09-5341D34A309D}"/>
              </a:ext>
            </a:extLst>
          </p:cNvPr>
          <p:cNvSpPr>
            <a:spLocks noGrp="1"/>
          </p:cNvSpPr>
          <p:nvPr>
            <p:ph type="title"/>
          </p:nvPr>
        </p:nvSpPr>
        <p:spPr>
          <a:xfrm>
            <a:off x="165281" y="479730"/>
            <a:ext cx="2339102" cy="487378"/>
          </a:xfrm>
        </p:spPr>
        <p:txBody>
          <a:bodyPr/>
          <a:lstStyle/>
          <a:p>
            <a:r>
              <a:rPr lang="zh-CN" altLang="en-US" dirty="0"/>
              <a:t>工作计划</a:t>
            </a:r>
          </a:p>
        </p:txBody>
      </p:sp>
      <p:sp>
        <p:nvSpPr>
          <p:cNvPr id="3" name="任意多边形: 形状 2">
            <a:extLst>
              <a:ext uri="{FF2B5EF4-FFF2-40B4-BE49-F238E27FC236}">
                <a16:creationId xmlns:a16="http://schemas.microsoft.com/office/drawing/2014/main" id="{929CABBA-441F-4E2A-8EB0-EFF57C5E6B0F}"/>
              </a:ext>
            </a:extLst>
          </p:cNvPr>
          <p:cNvSpPr/>
          <p:nvPr/>
        </p:nvSpPr>
        <p:spPr>
          <a:xfrm>
            <a:off x="-9144" y="3435795"/>
            <a:ext cx="12201144" cy="796187"/>
          </a:xfrm>
          <a:custGeom>
            <a:avLst/>
            <a:gdLst>
              <a:gd name="connsiteX0" fmla="*/ 0 w 12865608"/>
              <a:gd name="connsiteY0" fmla="*/ 514413 h 796187"/>
              <a:gd name="connsiteX1" fmla="*/ 1755648 w 12865608"/>
              <a:gd name="connsiteY1" fmla="*/ 2349 h 796187"/>
              <a:gd name="connsiteX2" fmla="*/ 4626864 w 12865608"/>
              <a:gd name="connsiteY2" fmla="*/ 697293 h 796187"/>
              <a:gd name="connsiteX3" fmla="*/ 8220456 w 12865608"/>
              <a:gd name="connsiteY3" fmla="*/ 75501 h 796187"/>
              <a:gd name="connsiteX4" fmla="*/ 11567160 w 12865608"/>
              <a:gd name="connsiteY4" fmla="*/ 779589 h 796187"/>
              <a:gd name="connsiteX5" fmla="*/ 12865608 w 12865608"/>
              <a:gd name="connsiteY5" fmla="*/ 505269 h 79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5608" h="796187">
                <a:moveTo>
                  <a:pt x="0" y="514413"/>
                </a:moveTo>
                <a:cubicBezTo>
                  <a:pt x="492252" y="243141"/>
                  <a:pt x="984504" y="-28131"/>
                  <a:pt x="1755648" y="2349"/>
                </a:cubicBezTo>
                <a:cubicBezTo>
                  <a:pt x="2526792" y="32829"/>
                  <a:pt x="3549396" y="685101"/>
                  <a:pt x="4626864" y="697293"/>
                </a:cubicBezTo>
                <a:cubicBezTo>
                  <a:pt x="5704332" y="709485"/>
                  <a:pt x="7063740" y="61785"/>
                  <a:pt x="8220456" y="75501"/>
                </a:cubicBezTo>
                <a:cubicBezTo>
                  <a:pt x="9377172" y="89217"/>
                  <a:pt x="10792968" y="707961"/>
                  <a:pt x="11567160" y="779589"/>
                </a:cubicBezTo>
                <a:cubicBezTo>
                  <a:pt x="12341352" y="851217"/>
                  <a:pt x="12603480" y="678243"/>
                  <a:pt x="12865608" y="505269"/>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872B3B98-4C4E-48F0-9A0B-F62A7D52CB4E}"/>
              </a:ext>
            </a:extLst>
          </p:cNvPr>
          <p:cNvSpPr/>
          <p:nvPr/>
        </p:nvSpPr>
        <p:spPr>
          <a:xfrm>
            <a:off x="-9144" y="3638582"/>
            <a:ext cx="12201144" cy="476218"/>
          </a:xfrm>
          <a:custGeom>
            <a:avLst/>
            <a:gdLst>
              <a:gd name="connsiteX0" fmla="*/ 0 w 13459968"/>
              <a:gd name="connsiteY0" fmla="*/ 83026 h 476218"/>
              <a:gd name="connsiteX1" fmla="*/ 1261872 w 13459968"/>
              <a:gd name="connsiteY1" fmla="*/ 275050 h 476218"/>
              <a:gd name="connsiteX2" fmla="*/ 3493008 w 13459968"/>
              <a:gd name="connsiteY2" fmla="*/ 730 h 476218"/>
              <a:gd name="connsiteX3" fmla="*/ 7781544 w 13459968"/>
              <a:gd name="connsiteY3" fmla="*/ 375634 h 476218"/>
              <a:gd name="connsiteX4" fmla="*/ 10945368 w 13459968"/>
              <a:gd name="connsiteY4" fmla="*/ 110458 h 476218"/>
              <a:gd name="connsiteX5" fmla="*/ 13459968 w 13459968"/>
              <a:gd name="connsiteY5" fmla="*/ 476218 h 47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9968" h="476218">
                <a:moveTo>
                  <a:pt x="0" y="83026"/>
                </a:moveTo>
                <a:cubicBezTo>
                  <a:pt x="339852" y="185896"/>
                  <a:pt x="679704" y="288766"/>
                  <a:pt x="1261872" y="275050"/>
                </a:cubicBezTo>
                <a:cubicBezTo>
                  <a:pt x="1844040" y="261334"/>
                  <a:pt x="2406396" y="-16034"/>
                  <a:pt x="3493008" y="730"/>
                </a:cubicBezTo>
                <a:cubicBezTo>
                  <a:pt x="4579620" y="17494"/>
                  <a:pt x="6539484" y="357346"/>
                  <a:pt x="7781544" y="375634"/>
                </a:cubicBezTo>
                <a:cubicBezTo>
                  <a:pt x="9023604" y="393922"/>
                  <a:pt x="9998964" y="93694"/>
                  <a:pt x="10945368" y="110458"/>
                </a:cubicBezTo>
                <a:cubicBezTo>
                  <a:pt x="11891772" y="127222"/>
                  <a:pt x="12675870" y="301720"/>
                  <a:pt x="13459968" y="476218"/>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B2192FFC-D485-4320-B873-7A5C13238F93}"/>
              </a:ext>
            </a:extLst>
          </p:cNvPr>
          <p:cNvSpPr/>
          <p:nvPr/>
        </p:nvSpPr>
        <p:spPr>
          <a:xfrm>
            <a:off x="0" y="3547429"/>
            <a:ext cx="12192000" cy="476935"/>
          </a:xfrm>
          <a:custGeom>
            <a:avLst/>
            <a:gdLst>
              <a:gd name="connsiteX0" fmla="*/ 0 w 12243816"/>
              <a:gd name="connsiteY0" fmla="*/ 274763 h 476935"/>
              <a:gd name="connsiteX1" fmla="*/ 1216152 w 12243816"/>
              <a:gd name="connsiteY1" fmla="*/ 101027 h 476935"/>
              <a:gd name="connsiteX2" fmla="*/ 4434840 w 12243816"/>
              <a:gd name="connsiteY2" fmla="*/ 384491 h 476935"/>
              <a:gd name="connsiteX3" fmla="*/ 6437376 w 12243816"/>
              <a:gd name="connsiteY3" fmla="*/ 443 h 476935"/>
              <a:gd name="connsiteX4" fmla="*/ 9189720 w 12243816"/>
              <a:gd name="connsiteY4" fmla="*/ 475931 h 476935"/>
              <a:gd name="connsiteX5" fmla="*/ 12243816 w 12243816"/>
              <a:gd name="connsiteY5" fmla="*/ 101027 h 476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3816" h="476935">
                <a:moveTo>
                  <a:pt x="0" y="274763"/>
                </a:moveTo>
                <a:cubicBezTo>
                  <a:pt x="238506" y="178751"/>
                  <a:pt x="477012" y="82739"/>
                  <a:pt x="1216152" y="101027"/>
                </a:cubicBezTo>
                <a:cubicBezTo>
                  <a:pt x="1955292" y="119315"/>
                  <a:pt x="3564636" y="401255"/>
                  <a:pt x="4434840" y="384491"/>
                </a:cubicBezTo>
                <a:cubicBezTo>
                  <a:pt x="5305044" y="367727"/>
                  <a:pt x="5644896" y="-14797"/>
                  <a:pt x="6437376" y="443"/>
                </a:cubicBezTo>
                <a:cubicBezTo>
                  <a:pt x="7229856" y="15683"/>
                  <a:pt x="8221980" y="459167"/>
                  <a:pt x="9189720" y="475931"/>
                </a:cubicBezTo>
                <a:cubicBezTo>
                  <a:pt x="10157460" y="492695"/>
                  <a:pt x="11200638" y="296861"/>
                  <a:pt x="12243816" y="101027"/>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 name="直接连接符 11">
            <a:extLst>
              <a:ext uri="{FF2B5EF4-FFF2-40B4-BE49-F238E27FC236}">
                <a16:creationId xmlns:a16="http://schemas.microsoft.com/office/drawing/2014/main" id="{CE7AD3BB-6351-461E-A22E-9524627F3EA7}"/>
              </a:ext>
            </a:extLst>
          </p:cNvPr>
          <p:cNvCxnSpPr>
            <a:cxnSpLocks/>
            <a:stCxn id="13" idx="0"/>
          </p:cNvCxnSpPr>
          <p:nvPr/>
        </p:nvCxnSpPr>
        <p:spPr>
          <a:xfrm flipV="1">
            <a:off x="3283060" y="4153633"/>
            <a:ext cx="0" cy="1147044"/>
          </a:xfrm>
          <a:prstGeom prst="line">
            <a:avLst/>
          </a:prstGeom>
          <a:ln w="38100" cap="rnd">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A2060122-4439-4432-91DA-4FB19081A85C}"/>
              </a:ext>
            </a:extLst>
          </p:cNvPr>
          <p:cNvSpPr/>
          <p:nvPr/>
        </p:nvSpPr>
        <p:spPr>
          <a:xfrm>
            <a:off x="3215153" y="5300677"/>
            <a:ext cx="135813" cy="135813"/>
          </a:xfrm>
          <a:prstGeom prst="ellipse">
            <a:avLst/>
          </a:prstGeom>
          <a:solidFill>
            <a:schemeClr val="bg1"/>
          </a:solidFill>
          <a:ln w="41275">
            <a:solidFill>
              <a:schemeClr val="accent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cxnSp>
        <p:nvCxnSpPr>
          <p:cNvPr id="16" name="直接连接符 15">
            <a:extLst>
              <a:ext uri="{FF2B5EF4-FFF2-40B4-BE49-F238E27FC236}">
                <a16:creationId xmlns:a16="http://schemas.microsoft.com/office/drawing/2014/main" id="{A32BCF16-A849-451C-9EBB-7F5D6B9544DF}"/>
              </a:ext>
            </a:extLst>
          </p:cNvPr>
          <p:cNvCxnSpPr>
            <a:cxnSpLocks/>
            <a:stCxn id="17" idx="0"/>
          </p:cNvCxnSpPr>
          <p:nvPr/>
        </p:nvCxnSpPr>
        <p:spPr>
          <a:xfrm flipV="1">
            <a:off x="7868484" y="3596640"/>
            <a:ext cx="0" cy="1704037"/>
          </a:xfrm>
          <a:prstGeom prst="line">
            <a:avLst/>
          </a:prstGeom>
          <a:ln w="38100" cap="rnd">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1B8EE6A3-1184-450E-8EE6-756349C505DB}"/>
              </a:ext>
            </a:extLst>
          </p:cNvPr>
          <p:cNvSpPr/>
          <p:nvPr/>
        </p:nvSpPr>
        <p:spPr>
          <a:xfrm>
            <a:off x="7800577" y="5300677"/>
            <a:ext cx="135813" cy="135813"/>
          </a:xfrm>
          <a:prstGeom prst="ellipse">
            <a:avLst/>
          </a:prstGeom>
          <a:solidFill>
            <a:schemeClr val="bg1"/>
          </a:solidFill>
          <a:ln w="41275">
            <a:solidFill>
              <a:schemeClr val="accent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nvGrpSpPr>
          <p:cNvPr id="34" name="组合 33">
            <a:extLst>
              <a:ext uri="{FF2B5EF4-FFF2-40B4-BE49-F238E27FC236}">
                <a16:creationId xmlns:a16="http://schemas.microsoft.com/office/drawing/2014/main" id="{E638CDBD-FE1E-4A8B-A642-B367E92E737B}"/>
              </a:ext>
            </a:extLst>
          </p:cNvPr>
          <p:cNvGrpSpPr/>
          <p:nvPr/>
        </p:nvGrpSpPr>
        <p:grpSpPr>
          <a:xfrm>
            <a:off x="1021926" y="1903368"/>
            <a:ext cx="3701121" cy="1525632"/>
            <a:chOff x="1678597" y="1903368"/>
            <a:chExt cx="3701121" cy="1525632"/>
          </a:xfrm>
        </p:grpSpPr>
        <p:cxnSp>
          <p:nvCxnSpPr>
            <p:cNvPr id="6" name="直接连接符 5">
              <a:extLst>
                <a:ext uri="{FF2B5EF4-FFF2-40B4-BE49-F238E27FC236}">
                  <a16:creationId xmlns:a16="http://schemas.microsoft.com/office/drawing/2014/main" id="{3709EAD8-0F62-4CB7-BFC8-C9E534B8E0F1}"/>
                </a:ext>
              </a:extLst>
            </p:cNvPr>
            <p:cNvCxnSpPr>
              <a:cxnSpLocks/>
              <a:stCxn id="7" idx="4"/>
            </p:cNvCxnSpPr>
            <p:nvPr/>
          </p:nvCxnSpPr>
          <p:spPr>
            <a:xfrm>
              <a:off x="1746504" y="2056703"/>
              <a:ext cx="0" cy="1372297"/>
            </a:xfrm>
            <a:prstGeom prst="line">
              <a:avLst/>
            </a:prstGeom>
            <a:ln w="38100" cap="rnd">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9A822011-E714-42F4-94C2-BEEED0A9B752}"/>
                </a:ext>
              </a:extLst>
            </p:cNvPr>
            <p:cNvSpPr/>
            <p:nvPr/>
          </p:nvSpPr>
          <p:spPr>
            <a:xfrm>
              <a:off x="1678597" y="1920890"/>
              <a:ext cx="135813" cy="135813"/>
            </a:xfrm>
            <a:prstGeom prst="ellipse">
              <a:avLst/>
            </a:prstGeom>
            <a:solidFill>
              <a:schemeClr val="bg1"/>
            </a:solidFill>
            <a:ln w="41275">
              <a:solidFill>
                <a:schemeClr val="accent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nvGrpSpPr>
            <p:cNvPr id="32" name="组合 31">
              <a:extLst>
                <a:ext uri="{FF2B5EF4-FFF2-40B4-BE49-F238E27FC236}">
                  <a16:creationId xmlns:a16="http://schemas.microsoft.com/office/drawing/2014/main" id="{C95CE82E-630C-422C-9998-6DC1FC6310ED}"/>
                </a:ext>
              </a:extLst>
            </p:cNvPr>
            <p:cNvGrpSpPr/>
            <p:nvPr/>
          </p:nvGrpSpPr>
          <p:grpSpPr>
            <a:xfrm>
              <a:off x="1959129" y="1903368"/>
              <a:ext cx="3420589" cy="986811"/>
              <a:chOff x="1536031" y="1997162"/>
              <a:chExt cx="3420589" cy="986811"/>
            </a:xfrm>
          </p:grpSpPr>
          <p:sp>
            <p:nvSpPr>
              <p:cNvPr id="30" name="矩形 29">
                <a:extLst>
                  <a:ext uri="{FF2B5EF4-FFF2-40B4-BE49-F238E27FC236}">
                    <a16:creationId xmlns:a16="http://schemas.microsoft.com/office/drawing/2014/main" id="{D0E3A3A5-30C5-4F23-82DC-AAB376AB1CD8}"/>
                  </a:ext>
                </a:extLst>
              </p:cNvPr>
              <p:cNvSpPr/>
              <p:nvPr/>
            </p:nvSpPr>
            <p:spPr>
              <a:xfrm>
                <a:off x="1536031" y="2433117"/>
                <a:ext cx="3420589" cy="550856"/>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defRPr/>
                </a:pPr>
                <a:r>
                  <a:rPr lang="zh-CN" altLang="en-US" sz="1600" b="0" dirty="0">
                    <a:solidFill>
                      <a:schemeClr val="tx1">
                        <a:lumMod val="75000"/>
                        <a:lumOff val="25000"/>
                      </a:schemeClr>
                    </a:solidFill>
                    <a:effectLst/>
                    <a:latin typeface="+mn-ea"/>
                  </a:rPr>
                  <a:t>位于预热期，产品需要大力推广，推动业绩的提高</a:t>
                </a:r>
              </a:p>
            </p:txBody>
          </p:sp>
          <p:sp>
            <p:nvSpPr>
              <p:cNvPr id="31" name="文本框 12">
                <a:extLst>
                  <a:ext uri="{FF2B5EF4-FFF2-40B4-BE49-F238E27FC236}">
                    <a16:creationId xmlns:a16="http://schemas.microsoft.com/office/drawing/2014/main" id="{5B949F98-A4B8-46F9-972B-329E326249A0}"/>
                  </a:ext>
                </a:extLst>
              </p:cNvPr>
              <p:cNvSpPr txBox="1"/>
              <p:nvPr/>
            </p:nvSpPr>
            <p:spPr>
              <a:xfrm>
                <a:off x="1536031" y="1997162"/>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第一季度</a:t>
                </a:r>
              </a:p>
            </p:txBody>
          </p:sp>
        </p:grpSp>
      </p:grpSp>
      <p:cxnSp>
        <p:nvCxnSpPr>
          <p:cNvPr id="42" name="直接连接符 41">
            <a:extLst>
              <a:ext uri="{FF2B5EF4-FFF2-40B4-BE49-F238E27FC236}">
                <a16:creationId xmlns:a16="http://schemas.microsoft.com/office/drawing/2014/main" id="{6E3251EE-9532-4B23-899F-F2DF60068BF2}"/>
              </a:ext>
            </a:extLst>
          </p:cNvPr>
          <p:cNvCxnSpPr>
            <a:cxnSpLocks/>
            <a:stCxn id="43" idx="4"/>
          </p:cNvCxnSpPr>
          <p:nvPr/>
        </p:nvCxnSpPr>
        <p:spPr>
          <a:xfrm>
            <a:off x="5913559" y="1946316"/>
            <a:ext cx="0" cy="1650324"/>
          </a:xfrm>
          <a:prstGeom prst="line">
            <a:avLst/>
          </a:prstGeom>
          <a:ln w="38100" cap="rnd">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7077A528-0748-48C4-85B0-59D156508955}"/>
              </a:ext>
            </a:extLst>
          </p:cNvPr>
          <p:cNvSpPr/>
          <p:nvPr/>
        </p:nvSpPr>
        <p:spPr>
          <a:xfrm>
            <a:off x="5845652" y="1810503"/>
            <a:ext cx="135813" cy="135813"/>
          </a:xfrm>
          <a:prstGeom prst="ellipse">
            <a:avLst/>
          </a:prstGeom>
          <a:solidFill>
            <a:schemeClr val="bg1"/>
          </a:solidFill>
          <a:ln w="41275">
            <a:solidFill>
              <a:schemeClr val="accent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nvGrpSpPr>
          <p:cNvPr id="44" name="组合 43">
            <a:extLst>
              <a:ext uri="{FF2B5EF4-FFF2-40B4-BE49-F238E27FC236}">
                <a16:creationId xmlns:a16="http://schemas.microsoft.com/office/drawing/2014/main" id="{A4822CCD-0FCF-4DDD-9415-6DD507695AB7}"/>
              </a:ext>
            </a:extLst>
          </p:cNvPr>
          <p:cNvGrpSpPr/>
          <p:nvPr/>
        </p:nvGrpSpPr>
        <p:grpSpPr>
          <a:xfrm>
            <a:off x="6126184" y="1792981"/>
            <a:ext cx="3450015" cy="986811"/>
            <a:chOff x="1536031" y="1997162"/>
            <a:chExt cx="3450015" cy="986811"/>
          </a:xfrm>
        </p:grpSpPr>
        <p:sp>
          <p:nvSpPr>
            <p:cNvPr id="45" name="矩形 44">
              <a:extLst>
                <a:ext uri="{FF2B5EF4-FFF2-40B4-BE49-F238E27FC236}">
                  <a16:creationId xmlns:a16="http://schemas.microsoft.com/office/drawing/2014/main" id="{8524102B-4CD9-41A2-8E0D-9C56CCF1F5E4}"/>
                </a:ext>
              </a:extLst>
            </p:cNvPr>
            <p:cNvSpPr/>
            <p:nvPr/>
          </p:nvSpPr>
          <p:spPr>
            <a:xfrm>
              <a:off x="1536031" y="2433117"/>
              <a:ext cx="3450015" cy="550856"/>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defRPr/>
              </a:pPr>
              <a:r>
                <a:rPr lang="zh-CN" altLang="en-US" sz="1600" b="0" dirty="0">
                  <a:solidFill>
                    <a:schemeClr val="tx1">
                      <a:lumMod val="75000"/>
                      <a:lumOff val="25000"/>
                    </a:schemeClr>
                  </a:solidFill>
                  <a:effectLst/>
                  <a:latin typeface="+mn-ea"/>
                </a:rPr>
                <a:t>位于持续期，产品的销售也不差，单还是需要多挽留点客户已保证销量</a:t>
              </a:r>
            </a:p>
          </p:txBody>
        </p:sp>
        <p:sp>
          <p:nvSpPr>
            <p:cNvPr id="46" name="文本框 12">
              <a:extLst>
                <a:ext uri="{FF2B5EF4-FFF2-40B4-BE49-F238E27FC236}">
                  <a16:creationId xmlns:a16="http://schemas.microsoft.com/office/drawing/2014/main" id="{9434D9B5-CE12-4C7C-BC95-43192ED2C8C0}"/>
                </a:ext>
              </a:extLst>
            </p:cNvPr>
            <p:cNvSpPr txBox="1"/>
            <p:nvPr/>
          </p:nvSpPr>
          <p:spPr>
            <a:xfrm>
              <a:off x="1536031" y="1997162"/>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第三季度</a:t>
              </a:r>
            </a:p>
          </p:txBody>
        </p:sp>
      </p:grpSp>
      <p:grpSp>
        <p:nvGrpSpPr>
          <p:cNvPr id="48" name="组合 47">
            <a:extLst>
              <a:ext uri="{FF2B5EF4-FFF2-40B4-BE49-F238E27FC236}">
                <a16:creationId xmlns:a16="http://schemas.microsoft.com/office/drawing/2014/main" id="{3A8A9512-BE63-4735-AF9F-F438FD3086BF}"/>
              </a:ext>
            </a:extLst>
          </p:cNvPr>
          <p:cNvGrpSpPr/>
          <p:nvPr/>
        </p:nvGrpSpPr>
        <p:grpSpPr>
          <a:xfrm>
            <a:off x="3495073" y="4205953"/>
            <a:ext cx="3361382" cy="1267529"/>
            <a:chOff x="1536031" y="1997162"/>
            <a:chExt cx="3361382" cy="1267529"/>
          </a:xfrm>
        </p:grpSpPr>
        <p:sp>
          <p:nvSpPr>
            <p:cNvPr id="49" name="矩形 48">
              <a:extLst>
                <a:ext uri="{FF2B5EF4-FFF2-40B4-BE49-F238E27FC236}">
                  <a16:creationId xmlns:a16="http://schemas.microsoft.com/office/drawing/2014/main" id="{B1E04244-32EC-44F6-8B95-CFA788188A43}"/>
                </a:ext>
              </a:extLst>
            </p:cNvPr>
            <p:cNvSpPr/>
            <p:nvPr/>
          </p:nvSpPr>
          <p:spPr>
            <a:xfrm>
              <a:off x="1536031" y="2433117"/>
              <a:ext cx="3361382" cy="831574"/>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defRPr/>
              </a:pPr>
              <a:r>
                <a:rPr lang="zh-CN" altLang="en-US" sz="1600" b="0" dirty="0">
                  <a:solidFill>
                    <a:schemeClr val="tx1">
                      <a:lumMod val="75000"/>
                      <a:lumOff val="25000"/>
                    </a:schemeClr>
                  </a:solidFill>
                  <a:effectLst/>
                  <a:latin typeface="+mn-ea"/>
                </a:rPr>
                <a:t>位于强销售期，产品的销量会很高，但是为了突破一年的成绩，因此销售人员需要努力争取客户</a:t>
              </a:r>
            </a:p>
          </p:txBody>
        </p:sp>
        <p:sp>
          <p:nvSpPr>
            <p:cNvPr id="50" name="文本框 12">
              <a:extLst>
                <a:ext uri="{FF2B5EF4-FFF2-40B4-BE49-F238E27FC236}">
                  <a16:creationId xmlns:a16="http://schemas.microsoft.com/office/drawing/2014/main" id="{4C11A260-3277-4790-B155-0C8CB86080E9}"/>
                </a:ext>
              </a:extLst>
            </p:cNvPr>
            <p:cNvSpPr txBox="1"/>
            <p:nvPr/>
          </p:nvSpPr>
          <p:spPr>
            <a:xfrm>
              <a:off x="1536031" y="1997162"/>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第二季度</a:t>
              </a:r>
            </a:p>
          </p:txBody>
        </p:sp>
      </p:grpSp>
      <p:grpSp>
        <p:nvGrpSpPr>
          <p:cNvPr id="51" name="组合 50">
            <a:extLst>
              <a:ext uri="{FF2B5EF4-FFF2-40B4-BE49-F238E27FC236}">
                <a16:creationId xmlns:a16="http://schemas.microsoft.com/office/drawing/2014/main" id="{F83B6301-E036-492D-93E1-02331339DFD7}"/>
              </a:ext>
            </a:extLst>
          </p:cNvPr>
          <p:cNvGrpSpPr/>
          <p:nvPr/>
        </p:nvGrpSpPr>
        <p:grpSpPr>
          <a:xfrm>
            <a:off x="8080497" y="4205953"/>
            <a:ext cx="3089578" cy="1267529"/>
            <a:chOff x="1536031" y="1997162"/>
            <a:chExt cx="3089578" cy="1267529"/>
          </a:xfrm>
        </p:grpSpPr>
        <p:sp>
          <p:nvSpPr>
            <p:cNvPr id="52" name="矩形 51">
              <a:extLst>
                <a:ext uri="{FF2B5EF4-FFF2-40B4-BE49-F238E27FC236}">
                  <a16:creationId xmlns:a16="http://schemas.microsoft.com/office/drawing/2014/main" id="{EEE3AD1B-B2A0-42BF-8525-067BBF5297CB}"/>
                </a:ext>
              </a:extLst>
            </p:cNvPr>
            <p:cNvSpPr/>
            <p:nvPr/>
          </p:nvSpPr>
          <p:spPr>
            <a:xfrm>
              <a:off x="1536031" y="2433117"/>
              <a:ext cx="3089575" cy="831574"/>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defRPr/>
              </a:pPr>
              <a:r>
                <a:rPr lang="zh-CN" altLang="en-US" sz="1600" b="0" dirty="0">
                  <a:solidFill>
                    <a:schemeClr val="tx1">
                      <a:lumMod val="75000"/>
                      <a:lumOff val="25000"/>
                    </a:schemeClr>
                  </a:solidFill>
                  <a:effectLst/>
                  <a:latin typeface="+mn-ea"/>
                </a:rPr>
                <a:t>位于尾盘期，产品的销量直线下滑，销售量也是一年的低谷，需要工作人员极力推销，减少业绩下滑速度</a:t>
              </a:r>
            </a:p>
          </p:txBody>
        </p:sp>
        <p:sp>
          <p:nvSpPr>
            <p:cNvPr id="53" name="文本框 12">
              <a:extLst>
                <a:ext uri="{FF2B5EF4-FFF2-40B4-BE49-F238E27FC236}">
                  <a16:creationId xmlns:a16="http://schemas.microsoft.com/office/drawing/2014/main" id="{E6EE6CC6-375C-4C21-9CA6-D23F8E8191D4}"/>
                </a:ext>
              </a:extLst>
            </p:cNvPr>
            <p:cNvSpPr txBox="1"/>
            <p:nvPr/>
          </p:nvSpPr>
          <p:spPr>
            <a:xfrm>
              <a:off x="1536031" y="1997162"/>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第四季度</a:t>
              </a:r>
            </a:p>
          </p:txBody>
        </p:sp>
      </p:grpSp>
    </p:spTree>
    <p:extLst>
      <p:ext uri="{BB962C8B-B14F-4D97-AF65-F5344CB8AC3E}">
        <p14:creationId xmlns:p14="http://schemas.microsoft.com/office/powerpoint/2010/main" val="558609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F7940EF-DB16-4538-BC8E-4BF00B51D13D}"/>
              </a:ext>
            </a:extLst>
          </p:cNvPr>
          <p:cNvSpPr txBox="1"/>
          <p:nvPr/>
        </p:nvSpPr>
        <p:spPr>
          <a:xfrm>
            <a:off x="5219959" y="1826824"/>
            <a:ext cx="1752083" cy="1769715"/>
          </a:xfrm>
          <a:prstGeom prst="rect">
            <a:avLst/>
          </a:prstGeom>
          <a:noFill/>
        </p:spPr>
        <p:txBody>
          <a:bodyPr wrap="none" lIns="0" tIns="0" rIns="0" bIns="0" rtlCol="0" anchor="t">
            <a:noAutofit/>
          </a:bodyPr>
          <a:lstStyle/>
          <a:p>
            <a:pPr algn="ctr"/>
            <a:r>
              <a:rPr lang="en-US" altLang="zh-CN" sz="11500" dirty="0">
                <a:solidFill>
                  <a:schemeClr val="accent1"/>
                </a:solidFill>
                <a:latin typeface="+mj-ea"/>
                <a:ea typeface="+mj-ea"/>
              </a:rPr>
              <a:t>01</a:t>
            </a:r>
            <a:endParaRPr lang="zh-CN" altLang="en-US" sz="11500" dirty="0">
              <a:solidFill>
                <a:schemeClr val="accent1"/>
              </a:solidFill>
              <a:latin typeface="+mj-ea"/>
              <a:ea typeface="+mj-ea"/>
            </a:endParaRPr>
          </a:p>
        </p:txBody>
      </p:sp>
      <p:sp>
        <p:nvSpPr>
          <p:cNvPr id="4" name="文本框 3">
            <a:extLst>
              <a:ext uri="{FF2B5EF4-FFF2-40B4-BE49-F238E27FC236}">
                <a16:creationId xmlns:a16="http://schemas.microsoft.com/office/drawing/2014/main" id="{EC5D9463-B37B-4511-899E-F218ACB622D3}"/>
              </a:ext>
            </a:extLst>
          </p:cNvPr>
          <p:cNvSpPr txBox="1"/>
          <p:nvPr/>
        </p:nvSpPr>
        <p:spPr>
          <a:xfrm>
            <a:off x="4249340" y="4333629"/>
            <a:ext cx="3693319" cy="1107996"/>
          </a:xfrm>
          <a:prstGeom prst="rect">
            <a:avLst/>
          </a:prstGeom>
          <a:noFill/>
        </p:spPr>
        <p:txBody>
          <a:bodyPr wrap="none" lIns="0" tIns="0" rIns="0" bIns="0" rtlCol="0" anchor="t">
            <a:noAutofit/>
          </a:bodyPr>
          <a:lstStyle/>
          <a:p>
            <a:pPr algn="ctr"/>
            <a:r>
              <a:rPr kumimoji="1" lang="zh-CN" altLang="en-US" sz="7200" dirty="0">
                <a:solidFill>
                  <a:schemeClr val="bg1"/>
                </a:solidFill>
                <a:latin typeface="+mj-ea"/>
                <a:ea typeface="+mj-ea"/>
              </a:rPr>
              <a:t>项目概要</a:t>
            </a:r>
          </a:p>
        </p:txBody>
      </p:sp>
      <p:sp>
        <p:nvSpPr>
          <p:cNvPr id="5" name="文本框 4">
            <a:extLst>
              <a:ext uri="{FF2B5EF4-FFF2-40B4-BE49-F238E27FC236}">
                <a16:creationId xmlns:a16="http://schemas.microsoft.com/office/drawing/2014/main" id="{8D00CA99-F82D-413F-BA57-63A6C20B471D}"/>
              </a:ext>
            </a:extLst>
          </p:cNvPr>
          <p:cNvSpPr txBox="1"/>
          <p:nvPr/>
        </p:nvSpPr>
        <p:spPr>
          <a:xfrm>
            <a:off x="4321730" y="5441625"/>
            <a:ext cx="3548538" cy="276999"/>
          </a:xfrm>
          <a:prstGeom prst="rect">
            <a:avLst/>
          </a:prstGeom>
          <a:noFill/>
        </p:spPr>
        <p:txBody>
          <a:bodyPr wrap="square" lIns="0" tIns="0" rIns="0" bIns="0" rtlCol="0" anchor="t">
            <a:noAutofit/>
          </a:bodyPr>
          <a:lstStyle/>
          <a:p>
            <a:pPr algn="dist"/>
            <a:r>
              <a:rPr kumimoji="1" lang="en-US" altLang="zh-CN" dirty="0">
                <a:solidFill>
                  <a:schemeClr val="bg1"/>
                </a:solidFill>
              </a:rPr>
              <a:t>Project overview</a:t>
            </a:r>
          </a:p>
        </p:txBody>
      </p:sp>
    </p:spTree>
    <p:extLst>
      <p:ext uri="{BB962C8B-B14F-4D97-AF65-F5344CB8AC3E}">
        <p14:creationId xmlns:p14="http://schemas.microsoft.com/office/powerpoint/2010/main" val="35054002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id="{93178B8A-0E44-4AF0-8E6A-9CB85CA67AB4}"/>
              </a:ext>
            </a:extLst>
          </p:cNvPr>
          <p:cNvSpPr txBox="1"/>
          <p:nvPr/>
        </p:nvSpPr>
        <p:spPr>
          <a:xfrm>
            <a:off x="-187570" y="2368062"/>
            <a:ext cx="12567140" cy="5386090"/>
          </a:xfrm>
          <a:prstGeom prst="rect">
            <a:avLst/>
          </a:prstGeom>
          <a:noFill/>
          <a:scene3d>
            <a:camera prst="orthographicFront"/>
            <a:lightRig rig="soft" dir="t"/>
          </a:scene3d>
          <a:sp3d>
            <a:bevelT w="0" h="0"/>
          </a:sp3d>
        </p:spPr>
        <p:txBody>
          <a:bodyPr wrap="square" rtlCol="0">
            <a:noAutofit/>
            <a:sp3d extrusionH="76200" contourW="12700" prstMaterial="softEdge">
              <a:bevelT w="38100" h="38100"/>
              <a:extrusionClr>
                <a:schemeClr val="accent1">
                  <a:lumMod val="20000"/>
                  <a:lumOff val="80000"/>
                </a:schemeClr>
              </a:extrusionClr>
              <a:contourClr>
                <a:schemeClr val="bg1">
                  <a:lumMod val="95000"/>
                </a:schemeClr>
              </a:contourClr>
            </a:sp3d>
          </a:bodyPr>
          <a:lstStyle/>
          <a:p>
            <a:pPr algn="ctr"/>
            <a:r>
              <a:rPr lang="en-US" altLang="zh-CN" sz="34400" dirty="0">
                <a:gradFill>
                  <a:gsLst>
                    <a:gs pos="0">
                      <a:schemeClr val="bg1">
                        <a:alpha val="50000"/>
                      </a:schemeClr>
                    </a:gs>
                    <a:gs pos="100000">
                      <a:schemeClr val="accent1">
                        <a:lumMod val="20000"/>
                        <a:lumOff val="80000"/>
                        <a:alpha val="50000"/>
                      </a:schemeClr>
                    </a:gs>
                  </a:gsLst>
                  <a:lin ang="5400000" scaled="1"/>
                </a:gradFill>
                <a:latin typeface="Arial" panose="020B0604020202020204" pitchFamily="34" charset="0"/>
                <a:cs typeface="Arial" panose="020B0604020202020204" pitchFamily="34" charset="0"/>
              </a:rPr>
              <a:t>20XX</a:t>
            </a:r>
            <a:endParaRPr lang="zh-CN" altLang="en-US" sz="34400" dirty="0">
              <a:gradFill>
                <a:gsLst>
                  <a:gs pos="0">
                    <a:schemeClr val="bg1">
                      <a:alpha val="50000"/>
                    </a:schemeClr>
                  </a:gs>
                  <a:gs pos="100000">
                    <a:schemeClr val="accent1">
                      <a:lumMod val="20000"/>
                      <a:lumOff val="80000"/>
                      <a:alpha val="50000"/>
                    </a:schemeClr>
                  </a:gs>
                </a:gsLst>
                <a:lin ang="5400000" scaled="1"/>
              </a:gradFill>
              <a:latin typeface="Arial" panose="020B0604020202020204" pitchFamily="34" charset="0"/>
              <a:cs typeface="Arial" panose="020B0604020202020204" pitchFamily="34" charset="0"/>
            </a:endParaRPr>
          </a:p>
        </p:txBody>
      </p:sp>
      <p:pic>
        <p:nvPicPr>
          <p:cNvPr id="34" name="图片 33" descr="城市的高楼大厦&#10;&#10;描述已自动生成">
            <a:extLst>
              <a:ext uri="{FF2B5EF4-FFF2-40B4-BE49-F238E27FC236}">
                <a16:creationId xmlns:a16="http://schemas.microsoft.com/office/drawing/2014/main" id="{ABE56F80-5046-4C89-8192-C452EEF2360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867"/>
            <a:ext cx="12192000" cy="6864866"/>
          </a:xfrm>
          <a:prstGeom prst="rect">
            <a:avLst/>
          </a:prstGeom>
        </p:spPr>
      </p:pic>
      <p:sp>
        <p:nvSpPr>
          <p:cNvPr id="26" name="矩形 25">
            <a:extLst>
              <a:ext uri="{FF2B5EF4-FFF2-40B4-BE49-F238E27FC236}">
                <a16:creationId xmlns:a16="http://schemas.microsoft.com/office/drawing/2014/main" id="{CCC8F087-9481-4306-B0D6-F19A8285F21E}"/>
              </a:ext>
            </a:extLst>
          </p:cNvPr>
          <p:cNvSpPr/>
          <p:nvPr/>
        </p:nvSpPr>
        <p:spPr>
          <a:xfrm>
            <a:off x="0" y="-6867"/>
            <a:ext cx="12191998" cy="6871733"/>
          </a:xfrm>
          <a:prstGeom prst="rect">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文本框 26">
            <a:extLst>
              <a:ext uri="{FF2B5EF4-FFF2-40B4-BE49-F238E27FC236}">
                <a16:creationId xmlns:a16="http://schemas.microsoft.com/office/drawing/2014/main" id="{9781E0B2-42CC-4C28-9830-886D8391000E}"/>
              </a:ext>
            </a:extLst>
          </p:cNvPr>
          <p:cNvSpPr txBox="1"/>
          <p:nvPr/>
        </p:nvSpPr>
        <p:spPr>
          <a:xfrm>
            <a:off x="2591842" y="1343964"/>
            <a:ext cx="7008316" cy="1231106"/>
          </a:xfrm>
          <a:prstGeom prst="rect">
            <a:avLst/>
          </a:prstGeom>
          <a:noFill/>
        </p:spPr>
        <p:txBody>
          <a:bodyPr wrap="square" lIns="0" tIns="0" rIns="0" bIns="0" rtlCol="0">
            <a:noAutofit/>
          </a:bodyPr>
          <a:lstStyle/>
          <a:p>
            <a:pPr algn="dist"/>
            <a:r>
              <a:rPr lang="zh-CN" altLang="en-US" sz="8000" dirty="0">
                <a:solidFill>
                  <a:schemeClr val="accent1"/>
                </a:solidFill>
                <a:effectLst>
                  <a:outerShdw blurRad="152400" dist="76200" dir="5400000" algn="t" rotWithShape="0">
                    <a:schemeClr val="accent1">
                      <a:lumMod val="75000"/>
                      <a:alpha val="20000"/>
                    </a:schemeClr>
                  </a:outerShdw>
                </a:effectLst>
                <a:latin typeface="+mj-ea"/>
                <a:ea typeface="+mj-ea"/>
              </a:rPr>
              <a:t>感谢您的观看</a:t>
            </a:r>
          </a:p>
        </p:txBody>
      </p:sp>
      <p:grpSp>
        <p:nvGrpSpPr>
          <p:cNvPr id="2" name="组合 1">
            <a:extLst>
              <a:ext uri="{FF2B5EF4-FFF2-40B4-BE49-F238E27FC236}">
                <a16:creationId xmlns:a16="http://schemas.microsoft.com/office/drawing/2014/main" id="{C0F3BAA2-A8BC-EA17-4B66-59A6F90CD220}"/>
              </a:ext>
            </a:extLst>
          </p:cNvPr>
          <p:cNvGrpSpPr/>
          <p:nvPr/>
        </p:nvGrpSpPr>
        <p:grpSpPr>
          <a:xfrm>
            <a:off x="3012981" y="2674270"/>
            <a:ext cx="2756960" cy="307777"/>
            <a:chOff x="3183377" y="2674270"/>
            <a:chExt cx="2756960" cy="307777"/>
          </a:xfrm>
        </p:grpSpPr>
        <p:sp>
          <p:nvSpPr>
            <p:cNvPr id="29" name="矩形 28">
              <a:extLst>
                <a:ext uri="{FF2B5EF4-FFF2-40B4-BE49-F238E27FC236}">
                  <a16:creationId xmlns:a16="http://schemas.microsoft.com/office/drawing/2014/main" id="{A1F671B8-0739-4BB7-BEF7-A629CD2CFA74}"/>
                </a:ext>
              </a:extLst>
            </p:cNvPr>
            <p:cNvSpPr/>
            <p:nvPr/>
          </p:nvSpPr>
          <p:spPr>
            <a:xfrm>
              <a:off x="3183377" y="2705089"/>
              <a:ext cx="246141" cy="24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solidFill>
                <a:effectLst/>
                <a:uLnTx/>
                <a:uFillTx/>
                <a:latin typeface="+mn-ea"/>
                <a:cs typeface="+mn-ea"/>
                <a:sym typeface="+mn-lt"/>
              </a:endParaRPr>
            </a:p>
          </p:txBody>
        </p:sp>
        <p:sp>
          <p:nvSpPr>
            <p:cNvPr id="30" name="文本框 29">
              <a:extLst>
                <a:ext uri="{FF2B5EF4-FFF2-40B4-BE49-F238E27FC236}">
                  <a16:creationId xmlns:a16="http://schemas.microsoft.com/office/drawing/2014/main" id="{010EB04F-F66B-4942-81B4-939BFF596EB6}"/>
                </a:ext>
              </a:extLst>
            </p:cNvPr>
            <p:cNvSpPr txBox="1"/>
            <p:nvPr/>
          </p:nvSpPr>
          <p:spPr>
            <a:xfrm>
              <a:off x="3543847" y="2674270"/>
              <a:ext cx="2396490" cy="307777"/>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n-ea"/>
                  <a:cs typeface="+mn-ea"/>
                  <a:sym typeface="+mn-lt"/>
                </a:rPr>
                <a:t>汇报人：</a:t>
              </a:r>
              <a:r>
                <a:rPr kumimoji="0" lang="en-US" altLang="zh-CN" sz="2000" b="0" i="0" u="none" strike="noStrike" kern="1200" cap="none" spc="0" normalizeH="0" baseline="0" noProof="0" dirty="0">
                  <a:ln>
                    <a:noFill/>
                  </a:ln>
                  <a:solidFill>
                    <a:schemeClr val="accent1"/>
                  </a:solidFill>
                  <a:effectLst/>
                  <a:uLnTx/>
                  <a:uFillTx/>
                  <a:latin typeface="+mn-ea"/>
                  <a:cs typeface="+mn-ea"/>
                  <a:sym typeface="+mn-lt"/>
                </a:rPr>
                <a:t>XXX</a:t>
              </a:r>
              <a:endParaRPr kumimoji="0" lang="zh-CN" altLang="en-US" sz="2000" b="0" i="0" u="none" strike="noStrike" kern="1200" cap="none" spc="0" normalizeH="0" baseline="0" noProof="0" dirty="0">
                <a:ln>
                  <a:noFill/>
                </a:ln>
                <a:solidFill>
                  <a:schemeClr val="accent1"/>
                </a:solidFill>
                <a:effectLst/>
                <a:uLnTx/>
                <a:uFillTx/>
                <a:latin typeface="+mn-ea"/>
                <a:cs typeface="+mn-ea"/>
                <a:sym typeface="+mn-lt"/>
              </a:endParaRPr>
            </a:p>
          </p:txBody>
        </p:sp>
      </p:grpSp>
      <p:grpSp>
        <p:nvGrpSpPr>
          <p:cNvPr id="3" name="组合 2">
            <a:extLst>
              <a:ext uri="{FF2B5EF4-FFF2-40B4-BE49-F238E27FC236}">
                <a16:creationId xmlns:a16="http://schemas.microsoft.com/office/drawing/2014/main" id="{42B616DC-5428-3813-CB0E-6AB5C3129C67}"/>
              </a:ext>
            </a:extLst>
          </p:cNvPr>
          <p:cNvGrpSpPr/>
          <p:nvPr/>
        </p:nvGrpSpPr>
        <p:grpSpPr>
          <a:xfrm>
            <a:off x="6920320" y="2674270"/>
            <a:ext cx="2300104" cy="307777"/>
            <a:chOff x="7455519" y="2674270"/>
            <a:chExt cx="2300104" cy="307777"/>
          </a:xfrm>
        </p:grpSpPr>
        <p:sp>
          <p:nvSpPr>
            <p:cNvPr id="32" name="文本框 31">
              <a:extLst>
                <a:ext uri="{FF2B5EF4-FFF2-40B4-BE49-F238E27FC236}">
                  <a16:creationId xmlns:a16="http://schemas.microsoft.com/office/drawing/2014/main" id="{99E0BE66-460C-4E19-A5C8-1F0C1A63D848}"/>
                </a:ext>
              </a:extLst>
            </p:cNvPr>
            <p:cNvSpPr txBox="1"/>
            <p:nvPr/>
          </p:nvSpPr>
          <p:spPr>
            <a:xfrm>
              <a:off x="7815989" y="2674270"/>
              <a:ext cx="1939634" cy="307777"/>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n-ea"/>
                  <a:cs typeface="+mn-ea"/>
                  <a:sym typeface="+mn-lt"/>
                </a:rPr>
                <a:t>汇报时间：</a:t>
              </a:r>
              <a:r>
                <a:rPr lang="en-US" altLang="zh-CN" sz="2000" dirty="0">
                  <a:solidFill>
                    <a:schemeClr val="accent1"/>
                  </a:solidFill>
                  <a:latin typeface="+mn-ea"/>
                  <a:cs typeface="+mn-ea"/>
                  <a:sym typeface="+mn-lt"/>
                </a:rPr>
                <a:t>20XX</a:t>
              </a:r>
              <a:endParaRPr kumimoji="0" lang="zh-CN" altLang="en-US" sz="2000" b="0" i="0" u="none" strike="noStrike" kern="1200" cap="none" spc="0" normalizeH="0" baseline="0" noProof="0" dirty="0">
                <a:ln>
                  <a:noFill/>
                </a:ln>
                <a:solidFill>
                  <a:schemeClr val="accent1"/>
                </a:solidFill>
                <a:effectLst/>
                <a:uLnTx/>
                <a:uFillTx/>
                <a:latin typeface="+mn-ea"/>
                <a:cs typeface="+mn-ea"/>
                <a:sym typeface="+mn-lt"/>
              </a:endParaRPr>
            </a:p>
          </p:txBody>
        </p:sp>
        <p:sp>
          <p:nvSpPr>
            <p:cNvPr id="33" name="矩形 32">
              <a:extLst>
                <a:ext uri="{FF2B5EF4-FFF2-40B4-BE49-F238E27FC236}">
                  <a16:creationId xmlns:a16="http://schemas.microsoft.com/office/drawing/2014/main" id="{D11C1C5E-7854-4E79-AA1D-A175DC843CA2}"/>
                </a:ext>
              </a:extLst>
            </p:cNvPr>
            <p:cNvSpPr/>
            <p:nvPr/>
          </p:nvSpPr>
          <p:spPr>
            <a:xfrm>
              <a:off x="7455519" y="2705089"/>
              <a:ext cx="246141" cy="24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solidFill>
                <a:effectLst/>
                <a:uLnTx/>
                <a:uFillTx/>
                <a:latin typeface="+mn-ea"/>
                <a:cs typeface="+mn-ea"/>
                <a:sym typeface="+mn-lt"/>
              </a:endParaRPr>
            </a:p>
          </p:txBody>
        </p:sp>
      </p:grpSp>
    </p:spTree>
    <p:extLst>
      <p:ext uri="{BB962C8B-B14F-4D97-AF65-F5344CB8AC3E}">
        <p14:creationId xmlns:p14="http://schemas.microsoft.com/office/powerpoint/2010/main" val="16088582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60" y="2678556"/>
            <a:ext cx="5113977"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期盼</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一名</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和</a:t>
            </a:r>
            <a:r>
              <a:rPr lang="en-US" altLang="zh-CN" spc="100" dirty="0" err="1">
                <a:gradFill>
                  <a:gsLst>
                    <a:gs pos="0">
                      <a:schemeClr val="bg1"/>
                    </a:gs>
                    <a:gs pos="100000">
                      <a:srgbClr val="00FFFF"/>
                    </a:gs>
                  </a:gsLst>
                  <a:lin ang="2700000" scaled="1"/>
                </a:gradFill>
              </a:rPr>
              <a:t>ps</a:t>
            </a:r>
            <a:r>
              <a:rPr lang="zh-CN" altLang="en-US" spc="100" dirty="0">
                <a:gradFill>
                  <a:gsLst>
                    <a:gs pos="0">
                      <a:schemeClr val="bg1"/>
                    </a:gs>
                    <a:gs pos="100000">
                      <a:srgbClr val="00FFFF"/>
                    </a:gs>
                  </a:gsLst>
                  <a:lin ang="2700000" scaled="1"/>
                </a:gradFill>
              </a:rPr>
              <a:t>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52529"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:q2386984991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男孩手上拿着手机&#10;&#10;中度可信度描述已自动生成">
            <a:extLst>
              <a:ext uri="{FF2B5EF4-FFF2-40B4-BE49-F238E27FC236}">
                <a16:creationId xmlns:a16="http://schemas.microsoft.com/office/drawing/2014/main" id="{E51CBEC2-0F56-EDD1-16B9-C1347E9EFA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2" y="704428"/>
            <a:ext cx="1830408" cy="1830408"/>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3F3D5BF-E470-9EA6-D586-89D2D47D65F2}"/>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期盼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2940DEC-79D0-D48C-7296-18E70DECC4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968620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0227FD-616A-4EFA-90A3-0AFDED361448}"/>
              </a:ext>
            </a:extLst>
          </p:cNvPr>
          <p:cNvSpPr>
            <a:spLocks noGrp="1"/>
          </p:cNvSpPr>
          <p:nvPr>
            <p:ph type="title"/>
          </p:nvPr>
        </p:nvSpPr>
        <p:spPr/>
        <p:txBody>
          <a:bodyPr/>
          <a:lstStyle/>
          <a:p>
            <a:r>
              <a:rPr lang="zh-CN" altLang="en-US" dirty="0"/>
              <a:t>项目概要</a:t>
            </a:r>
          </a:p>
        </p:txBody>
      </p:sp>
      <p:sp>
        <p:nvSpPr>
          <p:cNvPr id="16" name="文本框 10">
            <a:extLst>
              <a:ext uri="{FF2B5EF4-FFF2-40B4-BE49-F238E27FC236}">
                <a16:creationId xmlns:a16="http://schemas.microsoft.com/office/drawing/2014/main" id="{9938F166-F76E-48B3-8577-06D70577485F}"/>
              </a:ext>
            </a:extLst>
          </p:cNvPr>
          <p:cNvSpPr txBox="1"/>
          <p:nvPr/>
        </p:nvSpPr>
        <p:spPr>
          <a:xfrm>
            <a:off x="455132" y="1395746"/>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13800" b="0" i="0" u="none" strike="noStrike" kern="1200" cap="none" spc="0" normalizeH="0" baseline="0" noProof="0" dirty="0">
              <a:ln>
                <a:noFill/>
              </a:ln>
              <a:solidFill>
                <a:srgbClr val="000000">
                  <a:lumMod val="75000"/>
                  <a:lumOff val="25000"/>
                </a:srgbClr>
              </a:solidFill>
              <a:effectLst/>
              <a:uLnTx/>
              <a:uFillTx/>
              <a:latin typeface="OPPOSans R" panose="00020600040101010101" charset="-122"/>
              <a:ea typeface="OPPOSans R" panose="00020600040101010101" charset="-122"/>
              <a:cs typeface="OPPOSans R" panose="00020600040101010101" charset="-122"/>
              <a:sym typeface="+mn-lt"/>
            </a:endParaRPr>
          </a:p>
        </p:txBody>
      </p:sp>
      <p:grpSp>
        <p:nvGrpSpPr>
          <p:cNvPr id="3" name="组合 2">
            <a:extLst>
              <a:ext uri="{FF2B5EF4-FFF2-40B4-BE49-F238E27FC236}">
                <a16:creationId xmlns:a16="http://schemas.microsoft.com/office/drawing/2014/main" id="{CB0F9F50-09D1-9676-9D29-DE7E3359531B}"/>
              </a:ext>
            </a:extLst>
          </p:cNvPr>
          <p:cNvGrpSpPr/>
          <p:nvPr/>
        </p:nvGrpSpPr>
        <p:grpSpPr>
          <a:xfrm>
            <a:off x="455132" y="2005904"/>
            <a:ext cx="5176087" cy="2076332"/>
            <a:chOff x="455132" y="2005904"/>
            <a:chExt cx="5176087" cy="2076332"/>
          </a:xfrm>
        </p:grpSpPr>
        <p:sp>
          <p:nvSpPr>
            <p:cNvPr id="15" name="矩形 14">
              <a:extLst>
                <a:ext uri="{FF2B5EF4-FFF2-40B4-BE49-F238E27FC236}">
                  <a16:creationId xmlns:a16="http://schemas.microsoft.com/office/drawing/2014/main" id="{8C57DA06-59BF-4A4D-A4F8-AC68B96534ED}"/>
                </a:ext>
              </a:extLst>
            </p:cNvPr>
            <p:cNvSpPr/>
            <p:nvPr/>
          </p:nvSpPr>
          <p:spPr>
            <a:xfrm>
              <a:off x="455132" y="2502252"/>
              <a:ext cx="5176087" cy="1579984"/>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b="0" dirty="0">
                  <a:solidFill>
                    <a:schemeClr val="tx1">
                      <a:lumMod val="75000"/>
                      <a:lumOff val="25000"/>
                    </a:schemeClr>
                  </a:solidFill>
                  <a:effectLst/>
                  <a:latin typeface="+mn-ea"/>
                </a:rPr>
                <a:t>对全体员工坚持不懈地进行思想教育和安全操作知识培训，积极组织开展安全宣传月活动。对全体环卫员工进行了一次</a:t>
              </a:r>
              <a:r>
                <a:rPr lang="en-US" altLang="zh-CN" sz="1600" b="0" dirty="0">
                  <a:solidFill>
                    <a:schemeClr val="tx1">
                      <a:lumMod val="75000"/>
                      <a:lumOff val="25000"/>
                    </a:schemeClr>
                  </a:solidFill>
                  <a:effectLst/>
                  <a:latin typeface="+mn-ea"/>
                </a:rPr>
                <a:t>"</a:t>
              </a:r>
              <a:r>
                <a:rPr lang="zh-CN" altLang="en-US" sz="1600" b="0" dirty="0">
                  <a:solidFill>
                    <a:schemeClr val="tx1">
                      <a:lumMod val="75000"/>
                      <a:lumOff val="25000"/>
                    </a:schemeClr>
                  </a:solidFill>
                  <a:effectLst/>
                  <a:latin typeface="+mn-ea"/>
                </a:rPr>
                <a:t>关爱生命、安全生产</a:t>
              </a:r>
              <a:r>
                <a:rPr lang="en-US" altLang="zh-CN" sz="1600" b="0" dirty="0">
                  <a:solidFill>
                    <a:schemeClr val="tx1">
                      <a:lumMod val="75000"/>
                      <a:lumOff val="25000"/>
                    </a:schemeClr>
                  </a:solidFill>
                  <a:effectLst/>
                  <a:latin typeface="+mn-ea"/>
                </a:rPr>
                <a:t>"</a:t>
              </a:r>
              <a:r>
                <a:rPr lang="zh-CN" altLang="en-US" sz="1600" b="0" dirty="0">
                  <a:solidFill>
                    <a:schemeClr val="tx1">
                      <a:lumMod val="75000"/>
                      <a:lumOff val="25000"/>
                    </a:schemeClr>
                  </a:solidFill>
                  <a:effectLst/>
                  <a:latin typeface="+mn-ea"/>
                </a:rPr>
                <a:t>的安全教育活动，并坚持新聘员工必须进行岗前安全培训和案卷答题考试合格的上岗制度，坚持每周班组会上必讲安全作业重要性的会议制度</a:t>
              </a:r>
            </a:p>
          </p:txBody>
        </p:sp>
        <p:sp>
          <p:nvSpPr>
            <p:cNvPr id="19" name="文本框 12">
              <a:extLst>
                <a:ext uri="{FF2B5EF4-FFF2-40B4-BE49-F238E27FC236}">
                  <a16:creationId xmlns:a16="http://schemas.microsoft.com/office/drawing/2014/main" id="{5070609C-1ABD-49C2-8792-4316C580F631}"/>
                </a:ext>
              </a:extLst>
            </p:cNvPr>
            <p:cNvSpPr txBox="1"/>
            <p:nvPr/>
          </p:nvSpPr>
          <p:spPr>
            <a:xfrm>
              <a:off x="455132" y="2005904"/>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安全制度</a:t>
              </a:r>
            </a:p>
          </p:txBody>
        </p:sp>
      </p:grpSp>
      <p:grpSp>
        <p:nvGrpSpPr>
          <p:cNvPr id="6" name="组合 5">
            <a:extLst>
              <a:ext uri="{FF2B5EF4-FFF2-40B4-BE49-F238E27FC236}">
                <a16:creationId xmlns:a16="http://schemas.microsoft.com/office/drawing/2014/main" id="{C0AFA4DC-947A-E78D-AA6C-0642CA4EF9EC}"/>
              </a:ext>
            </a:extLst>
          </p:cNvPr>
          <p:cNvGrpSpPr/>
          <p:nvPr/>
        </p:nvGrpSpPr>
        <p:grpSpPr>
          <a:xfrm>
            <a:off x="455132" y="4245855"/>
            <a:ext cx="5176086" cy="2076332"/>
            <a:chOff x="1131407" y="4245855"/>
            <a:chExt cx="5176086" cy="2076332"/>
          </a:xfrm>
        </p:grpSpPr>
        <p:sp>
          <p:nvSpPr>
            <p:cNvPr id="21" name="矩形 20">
              <a:extLst>
                <a:ext uri="{FF2B5EF4-FFF2-40B4-BE49-F238E27FC236}">
                  <a16:creationId xmlns:a16="http://schemas.microsoft.com/office/drawing/2014/main" id="{EAA3AFD2-51B0-40C8-A6BF-1634ED307E96}"/>
                </a:ext>
              </a:extLst>
            </p:cNvPr>
            <p:cNvSpPr/>
            <p:nvPr/>
          </p:nvSpPr>
          <p:spPr>
            <a:xfrm>
              <a:off x="1131407" y="4742203"/>
              <a:ext cx="5176086" cy="1579984"/>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dirty="0">
                  <a:solidFill>
                    <a:schemeClr val="tx1">
                      <a:lumMod val="75000"/>
                      <a:lumOff val="25000"/>
                    </a:schemeClr>
                  </a:solidFill>
                  <a:latin typeface="+mn-ea"/>
                </a:rPr>
                <a:t>加大了对违反安全作业规定的员工处罚力度。项目部还就对车辆较快的路段要求摆放安全锥，而一些工人以种种理由拒不按要求执行一事，在处罚工人时，首先采取对执行力不强的管理员处以重罚的处理方法后，便有效地起到了很好的警示作用</a:t>
              </a:r>
            </a:p>
          </p:txBody>
        </p:sp>
        <p:sp>
          <p:nvSpPr>
            <p:cNvPr id="22" name="文本框 12">
              <a:extLst>
                <a:ext uri="{FF2B5EF4-FFF2-40B4-BE49-F238E27FC236}">
                  <a16:creationId xmlns:a16="http://schemas.microsoft.com/office/drawing/2014/main" id="{AF4C6AE5-A534-4841-872B-D873EC5B3E2A}"/>
                </a:ext>
              </a:extLst>
            </p:cNvPr>
            <p:cNvSpPr txBox="1"/>
            <p:nvPr/>
          </p:nvSpPr>
          <p:spPr>
            <a:xfrm>
              <a:off x="1131407" y="4245855"/>
              <a:ext cx="3089578" cy="3693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dirty="0">
                  <a:solidFill>
                    <a:schemeClr val="accent1"/>
                  </a:solidFill>
                  <a:latin typeface="+mj-ea"/>
                  <a:ea typeface="+mj-ea"/>
                </a:rPr>
                <a:t>加强管理</a:t>
              </a:r>
            </a:p>
          </p:txBody>
        </p:sp>
      </p:grpSp>
      <p:pic>
        <p:nvPicPr>
          <p:cNvPr id="8" name="图片 7">
            <a:extLst>
              <a:ext uri="{FF2B5EF4-FFF2-40B4-BE49-F238E27FC236}">
                <a16:creationId xmlns:a16="http://schemas.microsoft.com/office/drawing/2014/main" id="{80E39CF9-FFBA-D994-FFB7-87220B435654}"/>
              </a:ext>
            </a:extLst>
          </p:cNvPr>
          <p:cNvPicPr>
            <a:picLocks noChangeAspect="1"/>
          </p:cNvPicPr>
          <p:nvPr/>
        </p:nvPicPr>
        <p:blipFill>
          <a:blip r:embed="rId3"/>
          <a:stretch>
            <a:fillRect/>
          </a:stretch>
        </p:blipFill>
        <p:spPr>
          <a:xfrm>
            <a:off x="5903432" y="2502252"/>
            <a:ext cx="5833436" cy="3633650"/>
          </a:xfrm>
          <a:prstGeom prst="rect">
            <a:avLst/>
          </a:prstGeom>
        </p:spPr>
      </p:pic>
    </p:spTree>
    <p:extLst>
      <p:ext uri="{BB962C8B-B14F-4D97-AF65-F5344CB8AC3E}">
        <p14:creationId xmlns:p14="http://schemas.microsoft.com/office/powerpoint/2010/main" val="3935745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72C8D3-BED9-42DE-80C6-8B487EB61960}"/>
              </a:ext>
            </a:extLst>
          </p:cNvPr>
          <p:cNvSpPr>
            <a:spLocks noGrp="1"/>
          </p:cNvSpPr>
          <p:nvPr>
            <p:ph type="title"/>
          </p:nvPr>
        </p:nvSpPr>
        <p:spPr/>
        <p:txBody>
          <a:bodyPr/>
          <a:lstStyle/>
          <a:p>
            <a:r>
              <a:rPr lang="zh-CN" altLang="en-US" dirty="0"/>
              <a:t>项目概要</a:t>
            </a:r>
          </a:p>
        </p:txBody>
      </p:sp>
      <p:grpSp>
        <p:nvGrpSpPr>
          <p:cNvPr id="4" name="组合 3">
            <a:extLst>
              <a:ext uri="{FF2B5EF4-FFF2-40B4-BE49-F238E27FC236}">
                <a16:creationId xmlns:a16="http://schemas.microsoft.com/office/drawing/2014/main" id="{0713BF07-3D50-8242-626A-2D7013925712}"/>
              </a:ext>
            </a:extLst>
          </p:cNvPr>
          <p:cNvGrpSpPr/>
          <p:nvPr/>
        </p:nvGrpSpPr>
        <p:grpSpPr>
          <a:xfrm>
            <a:off x="6779365" y="1657350"/>
            <a:ext cx="4859652" cy="1100668"/>
            <a:chOff x="6779365" y="1657350"/>
            <a:chExt cx="4859652" cy="1100668"/>
          </a:xfrm>
        </p:grpSpPr>
        <p:sp>
          <p:nvSpPr>
            <p:cNvPr id="17" name="文本框 16">
              <a:extLst>
                <a:ext uri="{FF2B5EF4-FFF2-40B4-BE49-F238E27FC236}">
                  <a16:creationId xmlns:a16="http://schemas.microsoft.com/office/drawing/2014/main" id="{D2069D4F-622F-4F8B-8D54-CC63C681C4E1}"/>
                </a:ext>
              </a:extLst>
            </p:cNvPr>
            <p:cNvSpPr txBox="1"/>
            <p:nvPr/>
          </p:nvSpPr>
          <p:spPr>
            <a:xfrm>
              <a:off x="7292567" y="1657350"/>
              <a:ext cx="1732157" cy="461665"/>
            </a:xfrm>
            <a:prstGeom prst="rect">
              <a:avLst/>
            </a:prstGeom>
            <a:noFill/>
          </p:spPr>
          <p:txBody>
            <a:bodyPr wrap="square" rtlCol="0">
              <a:noAutofit/>
            </a:bodyPr>
            <a:lstStyle/>
            <a:p>
              <a:r>
                <a:rPr lang="zh-CN" altLang="en-US" sz="2400" dirty="0">
                  <a:solidFill>
                    <a:schemeClr val="accent1"/>
                  </a:solidFill>
                  <a:latin typeface="+mj-ea"/>
                  <a:ea typeface="+mj-ea"/>
                </a:rPr>
                <a:t>市场一</a:t>
              </a:r>
            </a:p>
          </p:txBody>
        </p:sp>
        <p:sp>
          <p:nvSpPr>
            <p:cNvPr id="20" name="文本框 19">
              <a:extLst>
                <a:ext uri="{FF2B5EF4-FFF2-40B4-BE49-F238E27FC236}">
                  <a16:creationId xmlns:a16="http://schemas.microsoft.com/office/drawing/2014/main" id="{32F5983B-F50C-4437-AFCE-B8EA49F82858}"/>
                </a:ext>
              </a:extLst>
            </p:cNvPr>
            <p:cNvSpPr txBox="1"/>
            <p:nvPr/>
          </p:nvSpPr>
          <p:spPr>
            <a:xfrm>
              <a:off x="6779365" y="2045964"/>
              <a:ext cx="4859652" cy="712054"/>
            </a:xfrm>
            <a:prstGeom prst="rect">
              <a:avLst/>
            </a:prstGeom>
            <a:noFill/>
          </p:spPr>
          <p:txBody>
            <a:bodyPr wrap="square" rtlCol="0">
              <a:noAutofit/>
            </a:bodyPr>
            <a:lstStyle/>
            <a:p>
              <a:pPr>
                <a:lnSpc>
                  <a:spcPct val="130000"/>
                </a:lnSpc>
                <a:defRPr/>
              </a:pPr>
              <a:r>
                <a:rPr lang="zh-CN" altLang="en-US" sz="1600" dirty="0">
                  <a:solidFill>
                    <a:schemeClr val="tx1">
                      <a:lumMod val="75000"/>
                      <a:lumOff val="25000"/>
                    </a:schemeClr>
                  </a:solidFill>
                  <a:latin typeface="+mn-ea"/>
                </a:rPr>
                <a:t>根据综合分析，项目一的总体销量会超过四个点，但项目三的总体销量相对于不太理想</a:t>
              </a:r>
            </a:p>
          </p:txBody>
        </p:sp>
        <p:sp>
          <p:nvSpPr>
            <p:cNvPr id="24" name="任意多边形: 形状 23">
              <a:extLst>
                <a:ext uri="{FF2B5EF4-FFF2-40B4-BE49-F238E27FC236}">
                  <a16:creationId xmlns:a16="http://schemas.microsoft.com/office/drawing/2014/main" id="{8DA9CFCF-5515-46EE-970C-A77578212B72}"/>
                </a:ext>
              </a:extLst>
            </p:cNvPr>
            <p:cNvSpPr/>
            <p:nvPr/>
          </p:nvSpPr>
          <p:spPr>
            <a:xfrm rot="5400000">
              <a:off x="6948490" y="1686826"/>
              <a:ext cx="285441" cy="402713"/>
            </a:xfrm>
            <a:custGeom>
              <a:avLst/>
              <a:gdLst>
                <a:gd name="connsiteX0" fmla="*/ 298099 w 378533"/>
                <a:gd name="connsiteY0" fmla="*/ 224212 h 513970"/>
                <a:gd name="connsiteX1" fmla="*/ 378534 w 378533"/>
                <a:gd name="connsiteY1" fmla="*/ 224212 h 513970"/>
                <a:gd name="connsiteX2" fmla="*/ 189267 w 378533"/>
                <a:gd name="connsiteY2" fmla="*/ 0 h 513970"/>
                <a:gd name="connsiteX3" fmla="*/ 0 w 378533"/>
                <a:gd name="connsiteY3" fmla="*/ 224212 h 513970"/>
                <a:gd name="connsiteX4" fmla="*/ 80435 w 378533"/>
                <a:gd name="connsiteY4" fmla="*/ 224212 h 513970"/>
                <a:gd name="connsiteX5" fmla="*/ 80435 w 378533"/>
                <a:gd name="connsiteY5" fmla="*/ 513971 h 513970"/>
                <a:gd name="connsiteX6" fmla="*/ 298099 w 378533"/>
                <a:gd name="connsiteY6" fmla="*/ 513971 h 513970"/>
                <a:gd name="connsiteX7" fmla="*/ 298099 w 378533"/>
                <a:gd name="connsiteY7" fmla="*/ 224212 h 51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533" h="513970">
                  <a:moveTo>
                    <a:pt x="298099" y="224212"/>
                  </a:moveTo>
                  <a:lnTo>
                    <a:pt x="378534" y="224212"/>
                  </a:lnTo>
                  <a:lnTo>
                    <a:pt x="189267" y="0"/>
                  </a:lnTo>
                  <a:lnTo>
                    <a:pt x="0" y="224212"/>
                  </a:lnTo>
                  <a:lnTo>
                    <a:pt x="80435" y="224212"/>
                  </a:lnTo>
                  <a:lnTo>
                    <a:pt x="80435" y="513971"/>
                  </a:lnTo>
                  <a:lnTo>
                    <a:pt x="298099" y="513971"/>
                  </a:lnTo>
                  <a:lnTo>
                    <a:pt x="298099" y="224212"/>
                  </a:lnTo>
                  <a:close/>
                </a:path>
              </a:pathLst>
            </a:custGeom>
            <a:gradFill>
              <a:gsLst>
                <a:gs pos="33000">
                  <a:schemeClr val="accent1"/>
                </a:gs>
                <a:gs pos="77000">
                  <a:schemeClr val="accent1">
                    <a:lumMod val="45000"/>
                    <a:lumOff val="55000"/>
                  </a:schemeClr>
                </a:gs>
                <a:gs pos="75000">
                  <a:schemeClr val="accent1">
                    <a:lumMod val="45000"/>
                    <a:lumOff val="55000"/>
                  </a:schemeClr>
                </a:gs>
                <a:gs pos="0">
                  <a:schemeClr val="accent1"/>
                </a:gs>
              </a:gsLst>
              <a:lin ang="16200000" scaled="0"/>
            </a:gradFill>
            <a:ln w="6890"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 name="组合 7">
            <a:extLst>
              <a:ext uri="{FF2B5EF4-FFF2-40B4-BE49-F238E27FC236}">
                <a16:creationId xmlns:a16="http://schemas.microsoft.com/office/drawing/2014/main" id="{F887BEDC-F386-6A61-051B-F1B205DF4A78}"/>
              </a:ext>
            </a:extLst>
          </p:cNvPr>
          <p:cNvGrpSpPr/>
          <p:nvPr/>
        </p:nvGrpSpPr>
        <p:grpSpPr>
          <a:xfrm>
            <a:off x="6778486" y="2771485"/>
            <a:ext cx="4859652" cy="1079011"/>
            <a:chOff x="6778486" y="2764266"/>
            <a:chExt cx="4859652" cy="1079011"/>
          </a:xfrm>
        </p:grpSpPr>
        <p:sp>
          <p:nvSpPr>
            <p:cNvPr id="25" name="文本框 24">
              <a:extLst>
                <a:ext uri="{FF2B5EF4-FFF2-40B4-BE49-F238E27FC236}">
                  <a16:creationId xmlns:a16="http://schemas.microsoft.com/office/drawing/2014/main" id="{6FD3B324-D8A8-4BA9-81F0-3EB06CB1C612}"/>
                </a:ext>
              </a:extLst>
            </p:cNvPr>
            <p:cNvSpPr txBox="1"/>
            <p:nvPr/>
          </p:nvSpPr>
          <p:spPr>
            <a:xfrm>
              <a:off x="7291688" y="2764266"/>
              <a:ext cx="1732157" cy="461665"/>
            </a:xfrm>
            <a:prstGeom prst="rect">
              <a:avLst/>
            </a:prstGeom>
            <a:noFill/>
          </p:spPr>
          <p:txBody>
            <a:bodyPr wrap="square" rtlCol="0">
              <a:noAutofit/>
            </a:bodyPr>
            <a:lstStyle/>
            <a:p>
              <a:r>
                <a:rPr lang="zh-CN" altLang="en-US" sz="2400" dirty="0">
                  <a:solidFill>
                    <a:schemeClr val="accent1"/>
                  </a:solidFill>
                  <a:latin typeface="+mj-ea"/>
                  <a:ea typeface="+mj-ea"/>
                </a:rPr>
                <a:t>市场二</a:t>
              </a:r>
            </a:p>
          </p:txBody>
        </p:sp>
        <p:sp>
          <p:nvSpPr>
            <p:cNvPr id="26" name="文本框 25">
              <a:extLst>
                <a:ext uri="{FF2B5EF4-FFF2-40B4-BE49-F238E27FC236}">
                  <a16:creationId xmlns:a16="http://schemas.microsoft.com/office/drawing/2014/main" id="{54D011FC-CE4B-49F1-B1F3-5A725F907CBB}"/>
                </a:ext>
              </a:extLst>
            </p:cNvPr>
            <p:cNvSpPr txBox="1"/>
            <p:nvPr/>
          </p:nvSpPr>
          <p:spPr>
            <a:xfrm>
              <a:off x="6778486" y="3174311"/>
              <a:ext cx="4859652" cy="668966"/>
            </a:xfrm>
            <a:prstGeom prst="rect">
              <a:avLst/>
            </a:prstGeom>
            <a:noFill/>
          </p:spPr>
          <p:txBody>
            <a:bodyPr wrap="square" rtlCol="0">
              <a:noAutofit/>
            </a:bodyPr>
            <a:lstStyle/>
            <a:p>
              <a:pPr>
                <a:lnSpc>
                  <a:spcPct val="120000"/>
                </a:lnSpc>
                <a:defRPr/>
              </a:pPr>
              <a:r>
                <a:rPr lang="zh-CN" altLang="en-US" sz="1600" b="0" dirty="0">
                  <a:solidFill>
                    <a:schemeClr val="tx1">
                      <a:lumMod val="75000"/>
                      <a:lumOff val="25000"/>
                    </a:schemeClr>
                  </a:solidFill>
                  <a:effectLst/>
                  <a:latin typeface="+mn-ea"/>
                </a:rPr>
                <a:t>根据综合分析，项目</a:t>
              </a:r>
              <a:r>
                <a:rPr lang="zh-CN" altLang="en-US" sz="1600" dirty="0">
                  <a:solidFill>
                    <a:schemeClr val="tx1">
                      <a:lumMod val="75000"/>
                      <a:lumOff val="25000"/>
                    </a:schemeClr>
                  </a:solidFill>
                  <a:latin typeface="+mn-ea"/>
                </a:rPr>
                <a:t>二</a:t>
              </a:r>
              <a:r>
                <a:rPr lang="zh-CN" altLang="en-US" sz="1600" b="0" dirty="0">
                  <a:solidFill>
                    <a:schemeClr val="tx1">
                      <a:lumMod val="75000"/>
                      <a:lumOff val="25000"/>
                    </a:schemeClr>
                  </a:solidFill>
                  <a:effectLst/>
                  <a:latin typeface="+mn-ea"/>
                </a:rPr>
                <a:t>的总体销量超过四个点，但项目三的总体销量相对于不太理想</a:t>
              </a:r>
            </a:p>
          </p:txBody>
        </p:sp>
        <p:sp>
          <p:nvSpPr>
            <p:cNvPr id="27" name="任意多边形: 形状 26">
              <a:extLst>
                <a:ext uri="{FF2B5EF4-FFF2-40B4-BE49-F238E27FC236}">
                  <a16:creationId xmlns:a16="http://schemas.microsoft.com/office/drawing/2014/main" id="{E0AB9B34-90D0-4BF2-A9E7-8637BA574A05}"/>
                </a:ext>
              </a:extLst>
            </p:cNvPr>
            <p:cNvSpPr/>
            <p:nvPr/>
          </p:nvSpPr>
          <p:spPr>
            <a:xfrm rot="5400000">
              <a:off x="6947611" y="2793742"/>
              <a:ext cx="285441" cy="402713"/>
            </a:xfrm>
            <a:custGeom>
              <a:avLst/>
              <a:gdLst>
                <a:gd name="connsiteX0" fmla="*/ 298099 w 378533"/>
                <a:gd name="connsiteY0" fmla="*/ 224212 h 513970"/>
                <a:gd name="connsiteX1" fmla="*/ 378534 w 378533"/>
                <a:gd name="connsiteY1" fmla="*/ 224212 h 513970"/>
                <a:gd name="connsiteX2" fmla="*/ 189267 w 378533"/>
                <a:gd name="connsiteY2" fmla="*/ 0 h 513970"/>
                <a:gd name="connsiteX3" fmla="*/ 0 w 378533"/>
                <a:gd name="connsiteY3" fmla="*/ 224212 h 513970"/>
                <a:gd name="connsiteX4" fmla="*/ 80435 w 378533"/>
                <a:gd name="connsiteY4" fmla="*/ 224212 h 513970"/>
                <a:gd name="connsiteX5" fmla="*/ 80435 w 378533"/>
                <a:gd name="connsiteY5" fmla="*/ 513971 h 513970"/>
                <a:gd name="connsiteX6" fmla="*/ 298099 w 378533"/>
                <a:gd name="connsiteY6" fmla="*/ 513971 h 513970"/>
                <a:gd name="connsiteX7" fmla="*/ 298099 w 378533"/>
                <a:gd name="connsiteY7" fmla="*/ 224212 h 51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533" h="513970">
                  <a:moveTo>
                    <a:pt x="298099" y="224212"/>
                  </a:moveTo>
                  <a:lnTo>
                    <a:pt x="378534" y="224212"/>
                  </a:lnTo>
                  <a:lnTo>
                    <a:pt x="189267" y="0"/>
                  </a:lnTo>
                  <a:lnTo>
                    <a:pt x="0" y="224212"/>
                  </a:lnTo>
                  <a:lnTo>
                    <a:pt x="80435" y="224212"/>
                  </a:lnTo>
                  <a:lnTo>
                    <a:pt x="80435" y="513971"/>
                  </a:lnTo>
                  <a:lnTo>
                    <a:pt x="298099" y="513971"/>
                  </a:lnTo>
                  <a:lnTo>
                    <a:pt x="298099" y="224212"/>
                  </a:lnTo>
                  <a:close/>
                </a:path>
              </a:pathLst>
            </a:custGeom>
            <a:gradFill>
              <a:gsLst>
                <a:gs pos="33000">
                  <a:schemeClr val="accent1"/>
                </a:gs>
                <a:gs pos="77000">
                  <a:schemeClr val="accent1">
                    <a:lumMod val="45000"/>
                    <a:lumOff val="55000"/>
                  </a:schemeClr>
                </a:gs>
                <a:gs pos="75000">
                  <a:schemeClr val="accent1">
                    <a:lumMod val="45000"/>
                    <a:lumOff val="55000"/>
                  </a:schemeClr>
                </a:gs>
                <a:gs pos="0">
                  <a:schemeClr val="accent1"/>
                </a:gs>
              </a:gsLst>
              <a:lin ang="16200000" scaled="0"/>
            </a:gradFill>
            <a:ln w="6890"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a:extLst>
              <a:ext uri="{FF2B5EF4-FFF2-40B4-BE49-F238E27FC236}">
                <a16:creationId xmlns:a16="http://schemas.microsoft.com/office/drawing/2014/main" id="{42D9FB0C-2F13-33F1-F035-EE259D8B7BEA}"/>
              </a:ext>
            </a:extLst>
          </p:cNvPr>
          <p:cNvGrpSpPr/>
          <p:nvPr/>
        </p:nvGrpSpPr>
        <p:grpSpPr>
          <a:xfrm>
            <a:off x="6778486" y="3863963"/>
            <a:ext cx="4859652" cy="1100668"/>
            <a:chOff x="6521844" y="3971494"/>
            <a:chExt cx="4859652" cy="1100668"/>
          </a:xfrm>
        </p:grpSpPr>
        <p:sp>
          <p:nvSpPr>
            <p:cNvPr id="31" name="文本框 30">
              <a:extLst>
                <a:ext uri="{FF2B5EF4-FFF2-40B4-BE49-F238E27FC236}">
                  <a16:creationId xmlns:a16="http://schemas.microsoft.com/office/drawing/2014/main" id="{E59AB72D-FD3A-478D-BBA5-EAE76B3FFD83}"/>
                </a:ext>
              </a:extLst>
            </p:cNvPr>
            <p:cNvSpPr txBox="1"/>
            <p:nvPr/>
          </p:nvSpPr>
          <p:spPr>
            <a:xfrm>
              <a:off x="7035046" y="3971494"/>
              <a:ext cx="1732157" cy="461665"/>
            </a:xfrm>
            <a:prstGeom prst="rect">
              <a:avLst/>
            </a:prstGeom>
            <a:noFill/>
          </p:spPr>
          <p:txBody>
            <a:bodyPr wrap="square" rtlCol="0">
              <a:noAutofit/>
            </a:bodyPr>
            <a:lstStyle/>
            <a:p>
              <a:r>
                <a:rPr lang="zh-CN" altLang="en-US" sz="2400" dirty="0">
                  <a:solidFill>
                    <a:schemeClr val="accent1"/>
                  </a:solidFill>
                  <a:latin typeface="+mj-ea"/>
                  <a:ea typeface="+mj-ea"/>
                </a:rPr>
                <a:t>市场三</a:t>
              </a:r>
            </a:p>
          </p:txBody>
        </p:sp>
        <p:sp>
          <p:nvSpPr>
            <p:cNvPr id="32" name="文本框 31">
              <a:extLst>
                <a:ext uri="{FF2B5EF4-FFF2-40B4-BE49-F238E27FC236}">
                  <a16:creationId xmlns:a16="http://schemas.microsoft.com/office/drawing/2014/main" id="{EC991ACA-CFCD-4737-9698-B4E01DC97E97}"/>
                </a:ext>
              </a:extLst>
            </p:cNvPr>
            <p:cNvSpPr txBox="1"/>
            <p:nvPr/>
          </p:nvSpPr>
          <p:spPr>
            <a:xfrm>
              <a:off x="6521844" y="4360108"/>
              <a:ext cx="4859652" cy="712054"/>
            </a:xfrm>
            <a:prstGeom prst="rect">
              <a:avLst/>
            </a:prstGeom>
            <a:noFill/>
          </p:spPr>
          <p:txBody>
            <a:bodyPr wrap="square" rtlCol="0">
              <a:noAutofit/>
            </a:bodyPr>
            <a:lstStyle/>
            <a:p>
              <a:pPr>
                <a:lnSpc>
                  <a:spcPct val="130000"/>
                </a:lnSpc>
                <a:defRPr/>
              </a:pPr>
              <a:r>
                <a:rPr lang="zh-CN" altLang="en-US" sz="1600" dirty="0">
                  <a:solidFill>
                    <a:schemeClr val="tx1">
                      <a:lumMod val="75000"/>
                      <a:lumOff val="25000"/>
                    </a:schemeClr>
                  </a:solidFill>
                  <a:latin typeface="+mn-ea"/>
                </a:rPr>
                <a:t>根据综合分析，项目一和项目三总体销量处于中等水平，项目二的总体销量就不是很理想</a:t>
              </a:r>
            </a:p>
          </p:txBody>
        </p:sp>
        <p:sp>
          <p:nvSpPr>
            <p:cNvPr id="33" name="任意多边形: 形状 32">
              <a:extLst>
                <a:ext uri="{FF2B5EF4-FFF2-40B4-BE49-F238E27FC236}">
                  <a16:creationId xmlns:a16="http://schemas.microsoft.com/office/drawing/2014/main" id="{2EF11EF7-3FF6-4EB5-AE6D-C1C9945BA811}"/>
                </a:ext>
              </a:extLst>
            </p:cNvPr>
            <p:cNvSpPr/>
            <p:nvPr/>
          </p:nvSpPr>
          <p:spPr>
            <a:xfrm rot="5400000">
              <a:off x="6690969" y="4000970"/>
              <a:ext cx="285441" cy="402713"/>
            </a:xfrm>
            <a:custGeom>
              <a:avLst/>
              <a:gdLst>
                <a:gd name="connsiteX0" fmla="*/ 298099 w 378533"/>
                <a:gd name="connsiteY0" fmla="*/ 224212 h 513970"/>
                <a:gd name="connsiteX1" fmla="*/ 378534 w 378533"/>
                <a:gd name="connsiteY1" fmla="*/ 224212 h 513970"/>
                <a:gd name="connsiteX2" fmla="*/ 189267 w 378533"/>
                <a:gd name="connsiteY2" fmla="*/ 0 h 513970"/>
                <a:gd name="connsiteX3" fmla="*/ 0 w 378533"/>
                <a:gd name="connsiteY3" fmla="*/ 224212 h 513970"/>
                <a:gd name="connsiteX4" fmla="*/ 80435 w 378533"/>
                <a:gd name="connsiteY4" fmla="*/ 224212 h 513970"/>
                <a:gd name="connsiteX5" fmla="*/ 80435 w 378533"/>
                <a:gd name="connsiteY5" fmla="*/ 513971 h 513970"/>
                <a:gd name="connsiteX6" fmla="*/ 298099 w 378533"/>
                <a:gd name="connsiteY6" fmla="*/ 513971 h 513970"/>
                <a:gd name="connsiteX7" fmla="*/ 298099 w 378533"/>
                <a:gd name="connsiteY7" fmla="*/ 224212 h 51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533" h="513970">
                  <a:moveTo>
                    <a:pt x="298099" y="224212"/>
                  </a:moveTo>
                  <a:lnTo>
                    <a:pt x="378534" y="224212"/>
                  </a:lnTo>
                  <a:lnTo>
                    <a:pt x="189267" y="0"/>
                  </a:lnTo>
                  <a:lnTo>
                    <a:pt x="0" y="224212"/>
                  </a:lnTo>
                  <a:lnTo>
                    <a:pt x="80435" y="224212"/>
                  </a:lnTo>
                  <a:lnTo>
                    <a:pt x="80435" y="513971"/>
                  </a:lnTo>
                  <a:lnTo>
                    <a:pt x="298099" y="513971"/>
                  </a:lnTo>
                  <a:lnTo>
                    <a:pt x="298099" y="224212"/>
                  </a:lnTo>
                  <a:close/>
                </a:path>
              </a:pathLst>
            </a:custGeom>
            <a:gradFill>
              <a:gsLst>
                <a:gs pos="33000">
                  <a:schemeClr val="accent1"/>
                </a:gs>
                <a:gs pos="77000">
                  <a:schemeClr val="accent1">
                    <a:lumMod val="45000"/>
                    <a:lumOff val="55000"/>
                  </a:schemeClr>
                </a:gs>
                <a:gs pos="75000">
                  <a:schemeClr val="accent1">
                    <a:lumMod val="45000"/>
                    <a:lumOff val="55000"/>
                  </a:schemeClr>
                </a:gs>
                <a:gs pos="0">
                  <a:schemeClr val="accent1"/>
                </a:gs>
              </a:gsLst>
              <a:lin ang="16200000" scaled="0"/>
            </a:gradFill>
            <a:ln w="6890"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 name="组合 5">
            <a:extLst>
              <a:ext uri="{FF2B5EF4-FFF2-40B4-BE49-F238E27FC236}">
                <a16:creationId xmlns:a16="http://schemas.microsoft.com/office/drawing/2014/main" id="{83650338-2DFB-CC87-F8CF-0076E9B58520}"/>
              </a:ext>
            </a:extLst>
          </p:cNvPr>
          <p:cNvGrpSpPr/>
          <p:nvPr/>
        </p:nvGrpSpPr>
        <p:grpSpPr>
          <a:xfrm>
            <a:off x="6778486" y="4978098"/>
            <a:ext cx="4859652" cy="1100668"/>
            <a:chOff x="6521844" y="4978098"/>
            <a:chExt cx="4859652" cy="1100668"/>
          </a:xfrm>
        </p:grpSpPr>
        <p:sp>
          <p:nvSpPr>
            <p:cNvPr id="37" name="文本框 36">
              <a:extLst>
                <a:ext uri="{FF2B5EF4-FFF2-40B4-BE49-F238E27FC236}">
                  <a16:creationId xmlns:a16="http://schemas.microsoft.com/office/drawing/2014/main" id="{CCC070B2-2C0D-4D02-BEA0-C17603E377E8}"/>
                </a:ext>
              </a:extLst>
            </p:cNvPr>
            <p:cNvSpPr txBox="1"/>
            <p:nvPr/>
          </p:nvSpPr>
          <p:spPr>
            <a:xfrm>
              <a:off x="7035046" y="4978098"/>
              <a:ext cx="1732157" cy="461665"/>
            </a:xfrm>
            <a:prstGeom prst="rect">
              <a:avLst/>
            </a:prstGeom>
            <a:noFill/>
          </p:spPr>
          <p:txBody>
            <a:bodyPr wrap="square" rtlCol="0">
              <a:noAutofit/>
            </a:bodyPr>
            <a:lstStyle/>
            <a:p>
              <a:r>
                <a:rPr lang="zh-CN" altLang="en-US" sz="2400" dirty="0">
                  <a:solidFill>
                    <a:schemeClr val="accent1"/>
                  </a:solidFill>
                  <a:latin typeface="+mj-ea"/>
                  <a:ea typeface="+mj-ea"/>
                </a:rPr>
                <a:t>市场四</a:t>
              </a:r>
            </a:p>
          </p:txBody>
        </p:sp>
        <p:sp>
          <p:nvSpPr>
            <p:cNvPr id="38" name="文本框 37">
              <a:extLst>
                <a:ext uri="{FF2B5EF4-FFF2-40B4-BE49-F238E27FC236}">
                  <a16:creationId xmlns:a16="http://schemas.microsoft.com/office/drawing/2014/main" id="{457C107B-ED44-4B8E-9DDD-20F5C70F3523}"/>
                </a:ext>
              </a:extLst>
            </p:cNvPr>
            <p:cNvSpPr txBox="1"/>
            <p:nvPr/>
          </p:nvSpPr>
          <p:spPr>
            <a:xfrm>
              <a:off x="6521844" y="5366712"/>
              <a:ext cx="4859652" cy="712054"/>
            </a:xfrm>
            <a:prstGeom prst="rect">
              <a:avLst/>
            </a:prstGeom>
            <a:noFill/>
          </p:spPr>
          <p:txBody>
            <a:bodyPr wrap="square" rtlCol="0">
              <a:noAutofit/>
            </a:bodyPr>
            <a:lstStyle/>
            <a:p>
              <a:pPr>
                <a:lnSpc>
                  <a:spcPct val="130000"/>
                </a:lnSpc>
                <a:defRPr/>
              </a:pPr>
              <a:r>
                <a:rPr lang="zh-CN" altLang="en-US" sz="1600" dirty="0">
                  <a:solidFill>
                    <a:schemeClr val="tx1">
                      <a:lumMod val="75000"/>
                      <a:lumOff val="25000"/>
                    </a:schemeClr>
                  </a:solidFill>
                  <a:latin typeface="+mn-ea"/>
                </a:rPr>
                <a:t>根据综合分析，项目一和项目三总体销量都超过了四个点，项目二就相对落后了点</a:t>
              </a:r>
            </a:p>
          </p:txBody>
        </p:sp>
        <p:sp>
          <p:nvSpPr>
            <p:cNvPr id="39" name="任意多边形: 形状 38">
              <a:extLst>
                <a:ext uri="{FF2B5EF4-FFF2-40B4-BE49-F238E27FC236}">
                  <a16:creationId xmlns:a16="http://schemas.microsoft.com/office/drawing/2014/main" id="{CFF4EB72-FC10-4833-A817-0124F14EE6D5}"/>
                </a:ext>
              </a:extLst>
            </p:cNvPr>
            <p:cNvSpPr/>
            <p:nvPr/>
          </p:nvSpPr>
          <p:spPr>
            <a:xfrm rot="5400000">
              <a:off x="6690969" y="5007574"/>
              <a:ext cx="285441" cy="402713"/>
            </a:xfrm>
            <a:custGeom>
              <a:avLst/>
              <a:gdLst>
                <a:gd name="connsiteX0" fmla="*/ 298099 w 378533"/>
                <a:gd name="connsiteY0" fmla="*/ 224212 h 513970"/>
                <a:gd name="connsiteX1" fmla="*/ 378534 w 378533"/>
                <a:gd name="connsiteY1" fmla="*/ 224212 h 513970"/>
                <a:gd name="connsiteX2" fmla="*/ 189267 w 378533"/>
                <a:gd name="connsiteY2" fmla="*/ 0 h 513970"/>
                <a:gd name="connsiteX3" fmla="*/ 0 w 378533"/>
                <a:gd name="connsiteY3" fmla="*/ 224212 h 513970"/>
                <a:gd name="connsiteX4" fmla="*/ 80435 w 378533"/>
                <a:gd name="connsiteY4" fmla="*/ 224212 h 513970"/>
                <a:gd name="connsiteX5" fmla="*/ 80435 w 378533"/>
                <a:gd name="connsiteY5" fmla="*/ 513971 h 513970"/>
                <a:gd name="connsiteX6" fmla="*/ 298099 w 378533"/>
                <a:gd name="connsiteY6" fmla="*/ 513971 h 513970"/>
                <a:gd name="connsiteX7" fmla="*/ 298099 w 378533"/>
                <a:gd name="connsiteY7" fmla="*/ 224212 h 51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533" h="513970">
                  <a:moveTo>
                    <a:pt x="298099" y="224212"/>
                  </a:moveTo>
                  <a:lnTo>
                    <a:pt x="378534" y="224212"/>
                  </a:lnTo>
                  <a:lnTo>
                    <a:pt x="189267" y="0"/>
                  </a:lnTo>
                  <a:lnTo>
                    <a:pt x="0" y="224212"/>
                  </a:lnTo>
                  <a:lnTo>
                    <a:pt x="80435" y="224212"/>
                  </a:lnTo>
                  <a:lnTo>
                    <a:pt x="80435" y="513971"/>
                  </a:lnTo>
                  <a:lnTo>
                    <a:pt x="298099" y="513971"/>
                  </a:lnTo>
                  <a:lnTo>
                    <a:pt x="298099" y="224212"/>
                  </a:lnTo>
                  <a:close/>
                </a:path>
              </a:pathLst>
            </a:custGeom>
            <a:gradFill>
              <a:gsLst>
                <a:gs pos="33000">
                  <a:schemeClr val="accent1"/>
                </a:gs>
                <a:gs pos="77000">
                  <a:schemeClr val="accent1">
                    <a:lumMod val="45000"/>
                    <a:lumOff val="55000"/>
                  </a:schemeClr>
                </a:gs>
                <a:gs pos="75000">
                  <a:schemeClr val="accent1">
                    <a:lumMod val="45000"/>
                    <a:lumOff val="55000"/>
                  </a:schemeClr>
                </a:gs>
                <a:gs pos="0">
                  <a:schemeClr val="accent1"/>
                </a:gs>
              </a:gsLst>
              <a:lin ang="16200000" scaled="0"/>
            </a:gradFill>
            <a:ln w="6890"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aphicFrame>
        <p:nvGraphicFramePr>
          <p:cNvPr id="21" name="图表 20">
            <a:extLst>
              <a:ext uri="{FF2B5EF4-FFF2-40B4-BE49-F238E27FC236}">
                <a16:creationId xmlns:a16="http://schemas.microsoft.com/office/drawing/2014/main" id="{523241E9-895E-40EF-A83F-C5219A382054}"/>
              </a:ext>
            </a:extLst>
          </p:cNvPr>
          <p:cNvGraphicFramePr/>
          <p:nvPr>
            <p:extLst>
              <p:ext uri="{D42A27DB-BD31-4B8C-83A1-F6EECF244321}">
                <p14:modId xmlns:p14="http://schemas.microsoft.com/office/powerpoint/2010/main" val="1926007713"/>
              </p:ext>
            </p:extLst>
          </p:nvPr>
        </p:nvGraphicFramePr>
        <p:xfrm>
          <a:off x="552983" y="1657350"/>
          <a:ext cx="6134635" cy="43629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04788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F68CDF-A530-47C6-85BC-E38707AE71A7}"/>
              </a:ext>
            </a:extLst>
          </p:cNvPr>
          <p:cNvSpPr>
            <a:spLocks noGrp="1"/>
          </p:cNvSpPr>
          <p:nvPr>
            <p:ph type="title"/>
          </p:nvPr>
        </p:nvSpPr>
        <p:spPr/>
        <p:txBody>
          <a:bodyPr/>
          <a:lstStyle/>
          <a:p>
            <a:r>
              <a:rPr lang="zh-CN" altLang="en-US" dirty="0"/>
              <a:t>项目概要</a:t>
            </a:r>
          </a:p>
        </p:txBody>
      </p:sp>
      <p:graphicFrame>
        <p:nvGraphicFramePr>
          <p:cNvPr id="7" name="图表 6">
            <a:extLst>
              <a:ext uri="{FF2B5EF4-FFF2-40B4-BE49-F238E27FC236}">
                <a16:creationId xmlns:a16="http://schemas.microsoft.com/office/drawing/2014/main" id="{119B101B-D573-4EB9-AC87-DA9167EB2810}"/>
              </a:ext>
            </a:extLst>
          </p:cNvPr>
          <p:cNvGraphicFramePr/>
          <p:nvPr>
            <p:extLst>
              <p:ext uri="{D42A27DB-BD31-4B8C-83A1-F6EECF244321}">
                <p14:modId xmlns:p14="http://schemas.microsoft.com/office/powerpoint/2010/main" val="2115741525"/>
              </p:ext>
            </p:extLst>
          </p:nvPr>
        </p:nvGraphicFramePr>
        <p:xfrm>
          <a:off x="4055675" y="2128082"/>
          <a:ext cx="3986168" cy="308272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id="{8A2F6177-CDE8-2BD5-9B12-D111A44C2637}"/>
              </a:ext>
            </a:extLst>
          </p:cNvPr>
          <p:cNvGrpSpPr/>
          <p:nvPr/>
        </p:nvGrpSpPr>
        <p:grpSpPr>
          <a:xfrm>
            <a:off x="7881665" y="2268688"/>
            <a:ext cx="3709764" cy="1024827"/>
            <a:chOff x="7881665" y="2268688"/>
            <a:chExt cx="3709764" cy="1024827"/>
          </a:xfrm>
        </p:grpSpPr>
        <p:sp>
          <p:nvSpPr>
            <p:cNvPr id="14" name="椭圆 13">
              <a:extLst>
                <a:ext uri="{FF2B5EF4-FFF2-40B4-BE49-F238E27FC236}">
                  <a16:creationId xmlns:a16="http://schemas.microsoft.com/office/drawing/2014/main" id="{2AE889ED-09E8-4A62-9219-E2C388EE66BB}"/>
                </a:ext>
              </a:extLst>
            </p:cNvPr>
            <p:cNvSpPr/>
            <p:nvPr/>
          </p:nvSpPr>
          <p:spPr>
            <a:xfrm>
              <a:off x="7881665" y="2268688"/>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15" name="文本框 9">
              <a:extLst>
                <a:ext uri="{FF2B5EF4-FFF2-40B4-BE49-F238E27FC236}">
                  <a16:creationId xmlns:a16="http://schemas.microsoft.com/office/drawing/2014/main" id="{1DF601A1-C225-4CE2-A582-7C989B35C9F9}"/>
                </a:ext>
              </a:extLst>
            </p:cNvPr>
            <p:cNvSpPr txBox="1"/>
            <p:nvPr/>
          </p:nvSpPr>
          <p:spPr>
            <a:xfrm>
              <a:off x="8871991" y="2268688"/>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第二季度</a:t>
              </a:r>
            </a:p>
          </p:txBody>
        </p:sp>
        <p:sp>
          <p:nvSpPr>
            <p:cNvPr id="16" name="文本框 10">
              <a:extLst>
                <a:ext uri="{FF2B5EF4-FFF2-40B4-BE49-F238E27FC236}">
                  <a16:creationId xmlns:a16="http://schemas.microsoft.com/office/drawing/2014/main" id="{FAFD9CB2-FD99-434B-9DD5-EF4096F3C72D}"/>
                </a:ext>
              </a:extLst>
            </p:cNvPr>
            <p:cNvSpPr txBox="1"/>
            <p:nvPr/>
          </p:nvSpPr>
          <p:spPr>
            <a:xfrm>
              <a:off x="8871991" y="2673794"/>
              <a:ext cx="2719438" cy="619721"/>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75000"/>
                      <a:lumOff val="25000"/>
                    </a:schemeClr>
                  </a:solidFill>
                  <a:latin typeface="+mn-ea"/>
                </a:rPr>
                <a:t>强销售期，综合分析会是销售位于占比是全年销售额的顶峰</a:t>
              </a:r>
            </a:p>
          </p:txBody>
        </p:sp>
        <p:sp>
          <p:nvSpPr>
            <p:cNvPr id="20" name="任意多边形: 形状 19">
              <a:extLst>
                <a:ext uri="{FF2B5EF4-FFF2-40B4-BE49-F238E27FC236}">
                  <a16:creationId xmlns:a16="http://schemas.microsoft.com/office/drawing/2014/main" id="{D91E6A0F-06A4-4978-B86A-A37F7D01E921}"/>
                </a:ext>
              </a:extLst>
            </p:cNvPr>
            <p:cNvSpPr/>
            <p:nvPr/>
          </p:nvSpPr>
          <p:spPr>
            <a:xfrm>
              <a:off x="8044555" y="2419147"/>
              <a:ext cx="369543" cy="369427"/>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bg1"/>
            </a:solidFill>
            <a:ln w="1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a:extLst>
              <a:ext uri="{FF2B5EF4-FFF2-40B4-BE49-F238E27FC236}">
                <a16:creationId xmlns:a16="http://schemas.microsoft.com/office/drawing/2014/main" id="{356CFA9B-3C8E-31EE-DF61-4D2EA5A2F7A4}"/>
              </a:ext>
            </a:extLst>
          </p:cNvPr>
          <p:cNvGrpSpPr/>
          <p:nvPr/>
        </p:nvGrpSpPr>
        <p:grpSpPr>
          <a:xfrm>
            <a:off x="541579" y="2268688"/>
            <a:ext cx="3721099" cy="1024827"/>
            <a:chOff x="541579" y="2268688"/>
            <a:chExt cx="3721099" cy="1024827"/>
          </a:xfrm>
        </p:grpSpPr>
        <p:sp>
          <p:nvSpPr>
            <p:cNvPr id="8" name="椭圆 7">
              <a:extLst>
                <a:ext uri="{FF2B5EF4-FFF2-40B4-BE49-F238E27FC236}">
                  <a16:creationId xmlns:a16="http://schemas.microsoft.com/office/drawing/2014/main" id="{5EA4220A-1B65-4C07-8BDD-9C7823021E75}"/>
                </a:ext>
              </a:extLst>
            </p:cNvPr>
            <p:cNvSpPr/>
            <p:nvPr/>
          </p:nvSpPr>
          <p:spPr>
            <a:xfrm>
              <a:off x="3567353" y="2268688"/>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文本框 3">
              <a:extLst>
                <a:ext uri="{FF2B5EF4-FFF2-40B4-BE49-F238E27FC236}">
                  <a16:creationId xmlns:a16="http://schemas.microsoft.com/office/drawing/2014/main" id="{4570A319-7785-4A66-B0D7-EF2F6D7611EA}"/>
                </a:ext>
              </a:extLst>
            </p:cNvPr>
            <p:cNvSpPr txBox="1"/>
            <p:nvPr/>
          </p:nvSpPr>
          <p:spPr>
            <a:xfrm>
              <a:off x="2029910" y="2268688"/>
              <a:ext cx="1231107"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solidFill>
                  <a:latin typeface="+mj-ea"/>
                  <a:ea typeface="+mj-ea"/>
                </a:rPr>
                <a:t>第一季度</a:t>
              </a:r>
            </a:p>
          </p:txBody>
        </p:sp>
        <p:sp>
          <p:nvSpPr>
            <p:cNvPr id="10" name="文本框 4">
              <a:extLst>
                <a:ext uri="{FF2B5EF4-FFF2-40B4-BE49-F238E27FC236}">
                  <a16:creationId xmlns:a16="http://schemas.microsoft.com/office/drawing/2014/main" id="{2DA9EA0D-B32F-47D7-853B-0150D4CF6E8A}"/>
                </a:ext>
              </a:extLst>
            </p:cNvPr>
            <p:cNvSpPr txBox="1"/>
            <p:nvPr/>
          </p:nvSpPr>
          <p:spPr>
            <a:xfrm>
              <a:off x="541579" y="2673794"/>
              <a:ext cx="2719438" cy="619721"/>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75000"/>
                      <a:lumOff val="25000"/>
                    </a:schemeClr>
                  </a:solidFill>
                  <a:latin typeface="+mn-ea"/>
                </a:rPr>
                <a:t>位于</a:t>
              </a:r>
              <a:r>
                <a:rPr lang="zh-CN" altLang="en-US" sz="1600" b="0" dirty="0">
                  <a:solidFill>
                    <a:schemeClr val="tx1">
                      <a:lumMod val="75000"/>
                      <a:lumOff val="25000"/>
                    </a:schemeClr>
                  </a:solidFill>
                  <a:effectLst/>
                  <a:latin typeface="+mn-ea"/>
                </a:rPr>
                <a:t>预热期，综合分析会是销量占比是全年销售额的老二</a:t>
              </a:r>
            </a:p>
          </p:txBody>
        </p:sp>
        <p:grpSp>
          <p:nvGrpSpPr>
            <p:cNvPr id="21" name="组合 20">
              <a:extLst>
                <a:ext uri="{FF2B5EF4-FFF2-40B4-BE49-F238E27FC236}">
                  <a16:creationId xmlns:a16="http://schemas.microsoft.com/office/drawing/2014/main" id="{1526FF14-1AEE-4422-9E53-185184571BF6}"/>
                </a:ext>
              </a:extLst>
            </p:cNvPr>
            <p:cNvGrpSpPr/>
            <p:nvPr/>
          </p:nvGrpSpPr>
          <p:grpSpPr>
            <a:xfrm>
              <a:off x="3731010" y="2444127"/>
              <a:ext cx="368012" cy="344447"/>
              <a:chOff x="3615251" y="796519"/>
              <a:chExt cx="454038" cy="424965"/>
            </a:xfrm>
            <a:solidFill>
              <a:schemeClr val="bg1"/>
            </a:solidFill>
          </p:grpSpPr>
          <p:sp>
            <p:nvSpPr>
              <p:cNvPr id="24" name="任意多边形: 形状 23">
                <a:extLst>
                  <a:ext uri="{FF2B5EF4-FFF2-40B4-BE49-F238E27FC236}">
                    <a16:creationId xmlns:a16="http://schemas.microsoft.com/office/drawing/2014/main" id="{1D90EC93-F6D3-4DB8-AC84-03FD589B4DC3}"/>
                  </a:ext>
                </a:extLst>
              </p:cNvPr>
              <p:cNvSpPr/>
              <p:nvPr/>
            </p:nvSpPr>
            <p:spPr>
              <a:xfrm>
                <a:off x="3615251" y="796519"/>
                <a:ext cx="454038" cy="266824"/>
              </a:xfrm>
              <a:custGeom>
                <a:avLst/>
                <a:gdLst>
                  <a:gd name="connsiteX0" fmla="*/ 433704 w 454038"/>
                  <a:gd name="connsiteY0" fmla="*/ 125318 h 266824"/>
                  <a:gd name="connsiteX1" fmla="*/ 433704 w 454038"/>
                  <a:gd name="connsiteY1" fmla="*/ 209607 h 266824"/>
                  <a:gd name="connsiteX2" fmla="*/ 451013 w 454038"/>
                  <a:gd name="connsiteY2" fmla="*/ 232922 h 266824"/>
                  <a:gd name="connsiteX3" fmla="*/ 417500 w 454038"/>
                  <a:gd name="connsiteY3" fmla="*/ 266542 h 266824"/>
                  <a:gd name="connsiteX4" fmla="*/ 386705 w 454038"/>
                  <a:gd name="connsiteY4" fmla="*/ 232922 h 266824"/>
                  <a:gd name="connsiteX5" fmla="*/ 405177 w 454038"/>
                  <a:gd name="connsiteY5" fmla="*/ 209179 h 266824"/>
                  <a:gd name="connsiteX6" fmla="*/ 405177 w 454038"/>
                  <a:gd name="connsiteY6" fmla="*/ 139196 h 266824"/>
                  <a:gd name="connsiteX7" fmla="*/ 257412 w 454038"/>
                  <a:gd name="connsiteY7" fmla="*/ 211850 h 266824"/>
                  <a:gd name="connsiteX8" fmla="*/ 197769 w 454038"/>
                  <a:gd name="connsiteY8" fmla="*/ 213643 h 266824"/>
                  <a:gd name="connsiteX9" fmla="*/ 25738 w 454038"/>
                  <a:gd name="connsiteY9" fmla="*/ 132489 h 266824"/>
                  <a:gd name="connsiteX10" fmla="*/ 26498 w 454038"/>
                  <a:gd name="connsiteY10" fmla="*/ 85406 h 266824"/>
                  <a:gd name="connsiteX11" fmla="*/ 192700 w 454038"/>
                  <a:gd name="connsiteY11" fmla="*/ 11886 h 266824"/>
                  <a:gd name="connsiteX12" fmla="*/ 254266 w 454038"/>
                  <a:gd name="connsiteY12" fmla="*/ 6959 h 266824"/>
                  <a:gd name="connsiteX13" fmla="*/ 431686 w 454038"/>
                  <a:gd name="connsiteY13" fmla="*/ 89455 h 266824"/>
                  <a:gd name="connsiteX14" fmla="*/ 433609 w 454038"/>
                  <a:gd name="connsiteY14" fmla="*/ 125318 h 26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038" h="266824">
                    <a:moveTo>
                      <a:pt x="433704" y="125318"/>
                    </a:moveTo>
                    <a:lnTo>
                      <a:pt x="433704" y="209607"/>
                    </a:lnTo>
                    <a:lnTo>
                      <a:pt x="451013" y="232922"/>
                    </a:lnTo>
                    <a:lnTo>
                      <a:pt x="417500" y="266542"/>
                    </a:lnTo>
                    <a:lnTo>
                      <a:pt x="386705" y="232922"/>
                    </a:lnTo>
                    <a:lnTo>
                      <a:pt x="405177" y="209179"/>
                    </a:lnTo>
                    <a:lnTo>
                      <a:pt x="405177" y="139196"/>
                    </a:lnTo>
                    <a:cubicBezTo>
                      <a:pt x="306275" y="185840"/>
                      <a:pt x="279339" y="200644"/>
                      <a:pt x="257412" y="211850"/>
                    </a:cubicBezTo>
                    <a:cubicBezTo>
                      <a:pt x="235485" y="223057"/>
                      <a:pt x="219696" y="223057"/>
                      <a:pt x="197769" y="213643"/>
                    </a:cubicBezTo>
                    <a:cubicBezTo>
                      <a:pt x="176198" y="204229"/>
                      <a:pt x="77296" y="160743"/>
                      <a:pt x="25738" y="132489"/>
                    </a:cubicBezTo>
                    <a:cubicBezTo>
                      <a:pt x="-8511" y="113661"/>
                      <a:pt x="-10826" y="101552"/>
                      <a:pt x="26498" y="85406"/>
                    </a:cubicBezTo>
                    <a:cubicBezTo>
                      <a:pt x="74993" y="64346"/>
                      <a:pt x="150413" y="30275"/>
                      <a:pt x="192700" y="11886"/>
                    </a:cubicBezTo>
                    <a:cubicBezTo>
                      <a:pt x="217713" y="228"/>
                      <a:pt x="231176" y="-6040"/>
                      <a:pt x="254266" y="6959"/>
                    </a:cubicBezTo>
                    <a:cubicBezTo>
                      <a:pt x="295448" y="26678"/>
                      <a:pt x="384734" y="67029"/>
                      <a:pt x="431686" y="89455"/>
                    </a:cubicBezTo>
                    <a:cubicBezTo>
                      <a:pt x="472477" y="110064"/>
                      <a:pt x="445160" y="116759"/>
                      <a:pt x="433609" y="125318"/>
                    </a:cubicBezTo>
                    <a:close/>
                  </a:path>
                </a:pathLst>
              </a:custGeom>
              <a:grpFill/>
              <a:ln w="1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任意多边形: 形状 24">
                <a:extLst>
                  <a:ext uri="{FF2B5EF4-FFF2-40B4-BE49-F238E27FC236}">
                    <a16:creationId xmlns:a16="http://schemas.microsoft.com/office/drawing/2014/main" id="{8C8E84FA-19BE-4152-9906-5E2E21B04CAD}"/>
                  </a:ext>
                </a:extLst>
              </p:cNvPr>
              <p:cNvSpPr/>
              <p:nvPr/>
            </p:nvSpPr>
            <p:spPr>
              <a:xfrm>
                <a:off x="3690257" y="995462"/>
                <a:ext cx="300374" cy="226022"/>
              </a:xfrm>
              <a:custGeom>
                <a:avLst/>
                <a:gdLst>
                  <a:gd name="connsiteX0" fmla="*/ 193268 w 300374"/>
                  <a:gd name="connsiteY0" fmla="*/ 54909 h 226022"/>
                  <a:gd name="connsiteX1" fmla="*/ 299649 w 300374"/>
                  <a:gd name="connsiteY1" fmla="*/ -282 h 226022"/>
                  <a:gd name="connsiteX2" fmla="*/ 299649 w 300374"/>
                  <a:gd name="connsiteY2" fmla="*/ 161171 h 226022"/>
                  <a:gd name="connsiteX3" fmla="*/ 153487 w 300374"/>
                  <a:gd name="connsiteY3" fmla="*/ 225741 h 226022"/>
                  <a:gd name="connsiteX4" fmla="*/ -725 w 300374"/>
                  <a:gd name="connsiteY4" fmla="*/ 161171 h 226022"/>
                  <a:gd name="connsiteX5" fmla="*/ -725 w 300374"/>
                  <a:gd name="connsiteY5" fmla="*/ 10129 h 226022"/>
                  <a:gd name="connsiteX6" fmla="*/ 109229 w 300374"/>
                  <a:gd name="connsiteY6" fmla="*/ 54375 h 226022"/>
                  <a:gd name="connsiteX7" fmla="*/ 193268 w 300374"/>
                  <a:gd name="connsiteY7" fmla="*/ 54909 h 22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374" h="226022">
                    <a:moveTo>
                      <a:pt x="193268" y="54909"/>
                    </a:moveTo>
                    <a:cubicBezTo>
                      <a:pt x="220976" y="41850"/>
                      <a:pt x="258562" y="20018"/>
                      <a:pt x="299649" y="-282"/>
                    </a:cubicBezTo>
                    <a:lnTo>
                      <a:pt x="299649" y="161171"/>
                    </a:lnTo>
                    <a:cubicBezTo>
                      <a:pt x="299649" y="161171"/>
                      <a:pt x="246904" y="225741"/>
                      <a:pt x="153487" y="225741"/>
                    </a:cubicBezTo>
                    <a:cubicBezTo>
                      <a:pt x="53374" y="225741"/>
                      <a:pt x="-725" y="161171"/>
                      <a:pt x="-725" y="161171"/>
                    </a:cubicBezTo>
                    <a:lnTo>
                      <a:pt x="-725" y="10129"/>
                    </a:lnTo>
                    <a:cubicBezTo>
                      <a:pt x="31019" y="24708"/>
                      <a:pt x="66326" y="37719"/>
                      <a:pt x="109229" y="54375"/>
                    </a:cubicBezTo>
                    <a:cubicBezTo>
                      <a:pt x="135608" y="65843"/>
                      <a:pt x="169133" y="69487"/>
                      <a:pt x="193268" y="54909"/>
                    </a:cubicBezTo>
                    <a:close/>
                  </a:path>
                </a:pathLst>
              </a:custGeom>
              <a:grpFill/>
              <a:ln w="1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9" name="组合 28">
            <a:extLst>
              <a:ext uri="{FF2B5EF4-FFF2-40B4-BE49-F238E27FC236}">
                <a16:creationId xmlns:a16="http://schemas.microsoft.com/office/drawing/2014/main" id="{A76A18B6-19B1-E873-BC27-6794006F17BF}"/>
              </a:ext>
            </a:extLst>
          </p:cNvPr>
          <p:cNvGrpSpPr/>
          <p:nvPr/>
        </p:nvGrpSpPr>
        <p:grpSpPr>
          <a:xfrm>
            <a:off x="7881665" y="4122891"/>
            <a:ext cx="3709764" cy="1024827"/>
            <a:chOff x="7881665" y="4122891"/>
            <a:chExt cx="3709764" cy="1024827"/>
          </a:xfrm>
        </p:grpSpPr>
        <p:sp>
          <p:nvSpPr>
            <p:cNvPr id="17" name="椭圆 16">
              <a:extLst>
                <a:ext uri="{FF2B5EF4-FFF2-40B4-BE49-F238E27FC236}">
                  <a16:creationId xmlns:a16="http://schemas.microsoft.com/office/drawing/2014/main" id="{9496F3E3-E70F-44E8-B00F-7F6EEC658171}"/>
                </a:ext>
              </a:extLst>
            </p:cNvPr>
            <p:cNvSpPr/>
            <p:nvPr/>
          </p:nvSpPr>
          <p:spPr>
            <a:xfrm>
              <a:off x="7881665" y="4122891"/>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18" name="文本框 12">
              <a:extLst>
                <a:ext uri="{FF2B5EF4-FFF2-40B4-BE49-F238E27FC236}">
                  <a16:creationId xmlns:a16="http://schemas.microsoft.com/office/drawing/2014/main" id="{929142C4-26A3-4074-BD5E-1B75F31B84E5}"/>
                </a:ext>
              </a:extLst>
            </p:cNvPr>
            <p:cNvSpPr txBox="1"/>
            <p:nvPr/>
          </p:nvSpPr>
          <p:spPr>
            <a:xfrm>
              <a:off x="8871991" y="4122891"/>
              <a:ext cx="1231106"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第四季度</a:t>
              </a:r>
            </a:p>
          </p:txBody>
        </p:sp>
        <p:sp>
          <p:nvSpPr>
            <p:cNvPr id="19" name="文本框 13">
              <a:extLst>
                <a:ext uri="{FF2B5EF4-FFF2-40B4-BE49-F238E27FC236}">
                  <a16:creationId xmlns:a16="http://schemas.microsoft.com/office/drawing/2014/main" id="{5CDE496A-4F91-4912-A7B0-9609E6291AEE}"/>
                </a:ext>
              </a:extLst>
            </p:cNvPr>
            <p:cNvSpPr txBox="1"/>
            <p:nvPr/>
          </p:nvSpPr>
          <p:spPr>
            <a:xfrm>
              <a:off x="8871991" y="4527997"/>
              <a:ext cx="2719438" cy="619721"/>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75000"/>
                      <a:lumOff val="25000"/>
                    </a:schemeClr>
                  </a:solidFill>
                  <a:latin typeface="+mn-ea"/>
                </a:rPr>
                <a:t>位于尾盘期，</a:t>
              </a:r>
              <a:r>
                <a:rPr lang="zh-CN" altLang="en-US" sz="1600" b="0" dirty="0">
                  <a:solidFill>
                    <a:schemeClr val="tx1">
                      <a:lumMod val="75000"/>
                      <a:lumOff val="25000"/>
                    </a:schemeClr>
                  </a:solidFill>
                  <a:effectLst/>
                  <a:latin typeface="+mn-ea"/>
                </a:rPr>
                <a:t>综合分析会是</a:t>
              </a:r>
              <a:r>
                <a:rPr lang="zh-CN" altLang="en-US" sz="1600" dirty="0">
                  <a:solidFill>
                    <a:schemeClr val="tx1">
                      <a:lumMod val="75000"/>
                      <a:lumOff val="25000"/>
                    </a:schemeClr>
                  </a:solidFill>
                  <a:latin typeface="+mn-ea"/>
                </a:rPr>
                <a:t>销售占比是全年销售的低谷</a:t>
              </a:r>
              <a:endParaRPr lang="zh-CN" altLang="en-US" sz="1600" b="0" dirty="0">
                <a:solidFill>
                  <a:schemeClr val="tx1">
                    <a:lumMod val="75000"/>
                    <a:lumOff val="25000"/>
                  </a:schemeClr>
                </a:solidFill>
                <a:effectLst/>
                <a:latin typeface="+mn-ea"/>
              </a:endParaRPr>
            </a:p>
          </p:txBody>
        </p:sp>
        <p:sp>
          <p:nvSpPr>
            <p:cNvPr id="22" name="任意多边形: 形状 21">
              <a:extLst>
                <a:ext uri="{FF2B5EF4-FFF2-40B4-BE49-F238E27FC236}">
                  <a16:creationId xmlns:a16="http://schemas.microsoft.com/office/drawing/2014/main" id="{7919FBCF-FA9B-4C51-BC49-117CB79200F2}"/>
                </a:ext>
              </a:extLst>
            </p:cNvPr>
            <p:cNvSpPr/>
            <p:nvPr/>
          </p:nvSpPr>
          <p:spPr>
            <a:xfrm>
              <a:off x="8054828" y="4283666"/>
              <a:ext cx="343849" cy="371515"/>
            </a:xfrm>
            <a:custGeom>
              <a:avLst/>
              <a:gdLst>
                <a:gd name="connsiteX0" fmla="*/ 396316 w 424226"/>
                <a:gd name="connsiteY0" fmla="*/ 389331 h 458360"/>
                <a:gd name="connsiteX1" fmla="*/ 423502 w 424226"/>
                <a:gd name="connsiteY1" fmla="*/ 343031 h 458360"/>
                <a:gd name="connsiteX2" fmla="*/ 408140 w 424226"/>
                <a:gd name="connsiteY2" fmla="*/ 41114 h 458360"/>
                <a:gd name="connsiteX3" fmla="*/ 364738 w 424226"/>
                <a:gd name="connsiteY3" fmla="*/ -282 h 458360"/>
                <a:gd name="connsiteX4" fmla="*/ 285495 w 424226"/>
                <a:gd name="connsiteY4" fmla="*/ -282 h 458360"/>
                <a:gd name="connsiteX5" fmla="*/ 285495 w 424226"/>
                <a:gd name="connsiteY5" fmla="*/ 244153 h 458360"/>
                <a:gd name="connsiteX6" fmla="*/ 224380 w 424226"/>
                <a:gd name="connsiteY6" fmla="*/ 183051 h 458360"/>
                <a:gd name="connsiteX7" fmla="*/ 163278 w 424226"/>
                <a:gd name="connsiteY7" fmla="*/ 244153 h 458360"/>
                <a:gd name="connsiteX8" fmla="*/ 163278 w 424226"/>
                <a:gd name="connsiteY8" fmla="*/ -282 h 458360"/>
                <a:gd name="connsiteX9" fmla="*/ 61336 w 424226"/>
                <a:gd name="connsiteY9" fmla="*/ -282 h 458360"/>
                <a:gd name="connsiteX10" fmla="*/ 17970 w 424226"/>
                <a:gd name="connsiteY10" fmla="*/ 41114 h 458360"/>
                <a:gd name="connsiteX11" fmla="*/ -657 w 424226"/>
                <a:gd name="connsiteY11" fmla="*/ 407340 h 458360"/>
                <a:gd name="connsiteX12" fmla="*/ 43185 w 424226"/>
                <a:gd name="connsiteY12" fmla="*/ 458079 h 458360"/>
                <a:gd name="connsiteX13" fmla="*/ 382961 w 424226"/>
                <a:gd name="connsiteY13" fmla="*/ 458079 h 458360"/>
                <a:gd name="connsiteX14" fmla="*/ 420949 w 424226"/>
                <a:gd name="connsiteY14" fmla="*/ 434205 h 458360"/>
                <a:gd name="connsiteX15" fmla="*/ 396316 w 424226"/>
                <a:gd name="connsiteY15" fmla="*/ 389331 h 458360"/>
                <a:gd name="connsiteX16" fmla="*/ 365759 w 424226"/>
                <a:gd name="connsiteY16" fmla="*/ 381685 h 458360"/>
                <a:gd name="connsiteX17" fmla="*/ 381037 w 424226"/>
                <a:gd name="connsiteY17" fmla="*/ 427521 h 458360"/>
                <a:gd name="connsiteX18" fmla="*/ 75499 w 424226"/>
                <a:gd name="connsiteY18" fmla="*/ 427521 h 458360"/>
                <a:gd name="connsiteX19" fmla="*/ 29663 w 424226"/>
                <a:gd name="connsiteY19" fmla="*/ 381685 h 458360"/>
                <a:gd name="connsiteX20" fmla="*/ 75499 w 424226"/>
                <a:gd name="connsiteY20" fmla="*/ 335849 h 458360"/>
                <a:gd name="connsiteX21" fmla="*/ 381037 w 424226"/>
                <a:gd name="connsiteY21" fmla="*/ 335849 h 458360"/>
                <a:gd name="connsiteX22" fmla="*/ 365806 w 424226"/>
                <a:gd name="connsiteY22" fmla="*/ 381685 h 458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4226" h="458360">
                  <a:moveTo>
                    <a:pt x="396316" y="389331"/>
                  </a:moveTo>
                  <a:cubicBezTo>
                    <a:pt x="396364" y="370122"/>
                    <a:pt x="406751" y="352434"/>
                    <a:pt x="423502" y="343031"/>
                  </a:cubicBezTo>
                  <a:lnTo>
                    <a:pt x="408140" y="41114"/>
                  </a:lnTo>
                  <a:cubicBezTo>
                    <a:pt x="406858" y="18024"/>
                    <a:pt x="387863" y="-92"/>
                    <a:pt x="364738" y="-282"/>
                  </a:cubicBezTo>
                  <a:lnTo>
                    <a:pt x="285495" y="-282"/>
                  </a:lnTo>
                  <a:lnTo>
                    <a:pt x="285495" y="244153"/>
                  </a:lnTo>
                  <a:lnTo>
                    <a:pt x="224380" y="183051"/>
                  </a:lnTo>
                  <a:lnTo>
                    <a:pt x="163278" y="244153"/>
                  </a:lnTo>
                  <a:lnTo>
                    <a:pt x="163278" y="-282"/>
                  </a:lnTo>
                  <a:lnTo>
                    <a:pt x="61336" y="-282"/>
                  </a:lnTo>
                  <a:cubicBezTo>
                    <a:pt x="38228" y="-68"/>
                    <a:pt x="19252" y="18036"/>
                    <a:pt x="17970" y="41114"/>
                  </a:cubicBezTo>
                  <a:lnTo>
                    <a:pt x="-657" y="407340"/>
                  </a:lnTo>
                  <a:cubicBezTo>
                    <a:pt x="-2034" y="435226"/>
                    <a:pt x="17602" y="458079"/>
                    <a:pt x="43185" y="458079"/>
                  </a:cubicBezTo>
                  <a:lnTo>
                    <a:pt x="382961" y="458079"/>
                  </a:lnTo>
                  <a:cubicBezTo>
                    <a:pt x="399486" y="458079"/>
                    <a:pt x="413423" y="448463"/>
                    <a:pt x="420949" y="434205"/>
                  </a:cubicBezTo>
                  <a:cubicBezTo>
                    <a:pt x="405635" y="424423"/>
                    <a:pt x="396352" y="407506"/>
                    <a:pt x="396316" y="389331"/>
                  </a:cubicBezTo>
                  <a:close/>
                  <a:moveTo>
                    <a:pt x="365759" y="381685"/>
                  </a:moveTo>
                  <a:cubicBezTo>
                    <a:pt x="365759" y="395670"/>
                    <a:pt x="364417" y="419876"/>
                    <a:pt x="381037" y="427521"/>
                  </a:cubicBezTo>
                  <a:lnTo>
                    <a:pt x="75499" y="427521"/>
                  </a:lnTo>
                  <a:cubicBezTo>
                    <a:pt x="50184" y="427521"/>
                    <a:pt x="29663" y="406995"/>
                    <a:pt x="29663" y="381685"/>
                  </a:cubicBezTo>
                  <a:cubicBezTo>
                    <a:pt x="29663" y="356375"/>
                    <a:pt x="50184" y="335849"/>
                    <a:pt x="75499" y="335849"/>
                  </a:cubicBezTo>
                  <a:lnTo>
                    <a:pt x="381037" y="335849"/>
                  </a:lnTo>
                  <a:cubicBezTo>
                    <a:pt x="364405" y="346011"/>
                    <a:pt x="365806" y="367736"/>
                    <a:pt x="365806" y="381685"/>
                  </a:cubicBezTo>
                  <a:close/>
                </a:path>
              </a:pathLst>
            </a:custGeom>
            <a:solidFill>
              <a:schemeClr val="bg1"/>
            </a:solidFill>
            <a:ln w="1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0" name="组合 29">
            <a:extLst>
              <a:ext uri="{FF2B5EF4-FFF2-40B4-BE49-F238E27FC236}">
                <a16:creationId xmlns:a16="http://schemas.microsoft.com/office/drawing/2014/main" id="{1D01C6DE-775A-4D9B-0F00-64FC1E8E16C3}"/>
              </a:ext>
            </a:extLst>
          </p:cNvPr>
          <p:cNvGrpSpPr/>
          <p:nvPr/>
        </p:nvGrpSpPr>
        <p:grpSpPr>
          <a:xfrm>
            <a:off x="541579" y="4122891"/>
            <a:ext cx="3721099" cy="1024827"/>
            <a:chOff x="541579" y="4122891"/>
            <a:chExt cx="3721099" cy="1024827"/>
          </a:xfrm>
        </p:grpSpPr>
        <p:sp>
          <p:nvSpPr>
            <p:cNvPr id="11" name="椭圆 10">
              <a:extLst>
                <a:ext uri="{FF2B5EF4-FFF2-40B4-BE49-F238E27FC236}">
                  <a16:creationId xmlns:a16="http://schemas.microsoft.com/office/drawing/2014/main" id="{59531F29-AA00-4675-A879-9EE4B0E5DE35}"/>
                </a:ext>
              </a:extLst>
            </p:cNvPr>
            <p:cNvSpPr/>
            <p:nvPr/>
          </p:nvSpPr>
          <p:spPr>
            <a:xfrm>
              <a:off x="3567353" y="4122891"/>
              <a:ext cx="695325" cy="695325"/>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6">
              <a:extLst>
                <a:ext uri="{FF2B5EF4-FFF2-40B4-BE49-F238E27FC236}">
                  <a16:creationId xmlns:a16="http://schemas.microsoft.com/office/drawing/2014/main" id="{4922B38A-C541-4643-BA2B-86E075CA0D8B}"/>
                </a:ext>
              </a:extLst>
            </p:cNvPr>
            <p:cNvSpPr txBox="1"/>
            <p:nvPr/>
          </p:nvSpPr>
          <p:spPr>
            <a:xfrm>
              <a:off x="2029910" y="4122891"/>
              <a:ext cx="1231107" cy="369332"/>
            </a:xfrm>
            <a:prstGeom prst="rect">
              <a:avLst/>
            </a:prstGeom>
            <a:noFill/>
          </p:spPr>
          <p:txBody>
            <a:bodyPr wrap="non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solidFill>
                  <a:latin typeface="+mj-ea"/>
                  <a:ea typeface="+mj-ea"/>
                </a:rPr>
                <a:t>第三季度</a:t>
              </a:r>
            </a:p>
          </p:txBody>
        </p:sp>
        <p:sp>
          <p:nvSpPr>
            <p:cNvPr id="13" name="文本框 7">
              <a:extLst>
                <a:ext uri="{FF2B5EF4-FFF2-40B4-BE49-F238E27FC236}">
                  <a16:creationId xmlns:a16="http://schemas.microsoft.com/office/drawing/2014/main" id="{54BC5168-360C-434D-887F-159BAE16DDBF}"/>
                </a:ext>
              </a:extLst>
            </p:cNvPr>
            <p:cNvSpPr txBox="1"/>
            <p:nvPr/>
          </p:nvSpPr>
          <p:spPr>
            <a:xfrm>
              <a:off x="541579" y="4527997"/>
              <a:ext cx="2719438" cy="619721"/>
            </a:xfrm>
            <a:prstGeom prst="rect">
              <a:avLst/>
            </a:prstGeom>
            <a:noFill/>
          </p:spPr>
          <p:txBody>
            <a:bodyPr wrap="square" lIns="0" tIns="0" rIns="0" bIns="0"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75000"/>
                      <a:lumOff val="25000"/>
                    </a:schemeClr>
                  </a:solidFill>
                  <a:latin typeface="+mn-ea"/>
                </a:rPr>
                <a:t>位于持续期，</a:t>
              </a:r>
              <a:r>
                <a:rPr lang="zh-CN" altLang="en-US" sz="1600" b="0" dirty="0">
                  <a:solidFill>
                    <a:schemeClr val="tx1">
                      <a:lumMod val="75000"/>
                      <a:lumOff val="25000"/>
                    </a:schemeClr>
                  </a:solidFill>
                  <a:effectLst/>
                  <a:latin typeface="+mn-ea"/>
                </a:rPr>
                <a:t>综合分析会是</a:t>
              </a:r>
              <a:r>
                <a:rPr lang="zh-CN" altLang="en-US" sz="1600" dirty="0">
                  <a:solidFill>
                    <a:schemeClr val="tx1">
                      <a:lumMod val="75000"/>
                      <a:lumOff val="25000"/>
                    </a:schemeClr>
                  </a:solidFill>
                  <a:latin typeface="+mn-ea"/>
                </a:rPr>
                <a:t>销售占比是全年销售额的老三</a:t>
              </a:r>
              <a:endParaRPr lang="zh-CN" altLang="en-US" sz="1600" b="0" dirty="0">
                <a:solidFill>
                  <a:schemeClr val="tx1">
                    <a:lumMod val="75000"/>
                    <a:lumOff val="25000"/>
                  </a:schemeClr>
                </a:solidFill>
                <a:effectLst/>
                <a:latin typeface="+mn-ea"/>
              </a:endParaRPr>
            </a:p>
          </p:txBody>
        </p:sp>
        <p:sp>
          <p:nvSpPr>
            <p:cNvPr id="23" name="任意多边形: 形状 22">
              <a:extLst>
                <a:ext uri="{FF2B5EF4-FFF2-40B4-BE49-F238E27FC236}">
                  <a16:creationId xmlns:a16="http://schemas.microsoft.com/office/drawing/2014/main" id="{E8C8BC09-2C35-4745-B7A9-E1AD89077E5A}"/>
                </a:ext>
              </a:extLst>
            </p:cNvPr>
            <p:cNvSpPr/>
            <p:nvPr/>
          </p:nvSpPr>
          <p:spPr>
            <a:xfrm>
              <a:off x="3730388" y="4285926"/>
              <a:ext cx="369254" cy="369255"/>
            </a:xfrm>
            <a:custGeom>
              <a:avLst/>
              <a:gdLst>
                <a:gd name="connsiteX0" fmla="*/ 380114 w 455570"/>
                <a:gd name="connsiteY0" fmla="*/ 179501 h 455571"/>
                <a:gd name="connsiteX1" fmla="*/ 374772 w 455570"/>
                <a:gd name="connsiteY1" fmla="*/ 192833 h 455571"/>
                <a:gd name="connsiteX2" fmla="*/ 213723 w 455570"/>
                <a:gd name="connsiteY2" fmla="*/ 353882 h 455571"/>
                <a:gd name="connsiteX3" fmla="*/ 200071 w 455570"/>
                <a:gd name="connsiteY3" fmla="*/ 359533 h 455571"/>
                <a:gd name="connsiteX4" fmla="*/ 186727 w 455570"/>
                <a:gd name="connsiteY4" fmla="*/ 353882 h 455571"/>
                <a:gd name="connsiteX5" fmla="*/ 79349 w 455570"/>
                <a:gd name="connsiteY5" fmla="*/ 246504 h 455571"/>
                <a:gd name="connsiteX6" fmla="*/ 74006 w 455570"/>
                <a:gd name="connsiteY6" fmla="*/ 233160 h 455571"/>
                <a:gd name="connsiteX7" fmla="*/ 79349 w 455570"/>
                <a:gd name="connsiteY7" fmla="*/ 219508 h 455571"/>
                <a:gd name="connsiteX8" fmla="*/ 106345 w 455570"/>
                <a:gd name="connsiteY8" fmla="*/ 192833 h 455571"/>
                <a:gd name="connsiteX9" fmla="*/ 132604 w 455570"/>
                <a:gd name="connsiteY9" fmla="*/ 192417 h 455571"/>
                <a:gd name="connsiteX10" fmla="*/ 133020 w 455570"/>
                <a:gd name="connsiteY10" fmla="*/ 192833 h 455571"/>
                <a:gd name="connsiteX11" fmla="*/ 200023 w 455570"/>
                <a:gd name="connsiteY11" fmla="*/ 259836 h 455571"/>
                <a:gd name="connsiteX12" fmla="*/ 321006 w 455570"/>
                <a:gd name="connsiteY12" fmla="*/ 139126 h 455571"/>
                <a:gd name="connsiteX13" fmla="*/ 347230 w 455570"/>
                <a:gd name="connsiteY13" fmla="*/ 138675 h 455571"/>
                <a:gd name="connsiteX14" fmla="*/ 347681 w 455570"/>
                <a:gd name="connsiteY14" fmla="*/ 139126 h 455571"/>
                <a:gd name="connsiteX15" fmla="*/ 374665 w 455570"/>
                <a:gd name="connsiteY15" fmla="*/ 165801 h 455571"/>
                <a:gd name="connsiteX16" fmla="*/ 380114 w 455570"/>
                <a:gd name="connsiteY16" fmla="*/ 179501 h 455571"/>
                <a:gd name="connsiteX17" fmla="*/ 424277 w 455570"/>
                <a:gd name="connsiteY17" fmla="*/ 113163 h 455571"/>
                <a:gd name="connsiteX18" fmla="*/ 341389 w 455570"/>
                <a:gd name="connsiteY18" fmla="*/ 30287 h 455571"/>
                <a:gd name="connsiteX19" fmla="*/ 227055 w 455570"/>
                <a:gd name="connsiteY19" fmla="*/ -282 h 455571"/>
                <a:gd name="connsiteX20" fmla="*/ 112720 w 455570"/>
                <a:gd name="connsiteY20" fmla="*/ 30287 h 455571"/>
                <a:gd name="connsiteX21" fmla="*/ 29844 w 455570"/>
                <a:gd name="connsiteY21" fmla="*/ 113163 h 455571"/>
                <a:gd name="connsiteX22" fmla="*/ -725 w 455570"/>
                <a:gd name="connsiteY22" fmla="*/ 227498 h 455571"/>
                <a:gd name="connsiteX23" fmla="*/ 29844 w 455570"/>
                <a:gd name="connsiteY23" fmla="*/ 341833 h 455571"/>
                <a:gd name="connsiteX24" fmla="*/ 112720 w 455570"/>
                <a:gd name="connsiteY24" fmla="*/ 424720 h 455571"/>
                <a:gd name="connsiteX25" fmla="*/ 227055 w 455570"/>
                <a:gd name="connsiteY25" fmla="*/ 455289 h 455571"/>
                <a:gd name="connsiteX26" fmla="*/ 341389 w 455570"/>
                <a:gd name="connsiteY26" fmla="*/ 424720 h 455571"/>
                <a:gd name="connsiteX27" fmla="*/ 424277 w 455570"/>
                <a:gd name="connsiteY27" fmla="*/ 341833 h 455571"/>
                <a:gd name="connsiteX28" fmla="*/ 454846 w 455570"/>
                <a:gd name="connsiteY28" fmla="*/ 227498 h 455571"/>
                <a:gd name="connsiteX29" fmla="*/ 424277 w 455570"/>
                <a:gd name="connsiteY29" fmla="*/ 113163 h 45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55570" h="455571">
                  <a:moveTo>
                    <a:pt x="380114" y="179501"/>
                  </a:moveTo>
                  <a:cubicBezTo>
                    <a:pt x="380269" y="184499"/>
                    <a:pt x="378334" y="189331"/>
                    <a:pt x="374772" y="192833"/>
                  </a:cubicBezTo>
                  <a:lnTo>
                    <a:pt x="213723" y="353882"/>
                  </a:lnTo>
                  <a:cubicBezTo>
                    <a:pt x="210149" y="357562"/>
                    <a:pt x="205211" y="359604"/>
                    <a:pt x="200071" y="359533"/>
                  </a:cubicBezTo>
                  <a:cubicBezTo>
                    <a:pt x="195025" y="359592"/>
                    <a:pt x="190193" y="357539"/>
                    <a:pt x="186727" y="353882"/>
                  </a:cubicBezTo>
                  <a:lnTo>
                    <a:pt x="79349" y="246504"/>
                  </a:lnTo>
                  <a:cubicBezTo>
                    <a:pt x="75799" y="242990"/>
                    <a:pt x="73864" y="238158"/>
                    <a:pt x="74006" y="233160"/>
                  </a:cubicBezTo>
                  <a:cubicBezTo>
                    <a:pt x="73828" y="228068"/>
                    <a:pt x="75763" y="223129"/>
                    <a:pt x="79349" y="219508"/>
                  </a:cubicBezTo>
                  <a:lnTo>
                    <a:pt x="106345" y="192833"/>
                  </a:lnTo>
                  <a:cubicBezTo>
                    <a:pt x="113479" y="185472"/>
                    <a:pt x="125232" y="185282"/>
                    <a:pt x="132604" y="192417"/>
                  </a:cubicBezTo>
                  <a:cubicBezTo>
                    <a:pt x="132747" y="192548"/>
                    <a:pt x="132877" y="192690"/>
                    <a:pt x="133020" y="192833"/>
                  </a:cubicBezTo>
                  <a:lnTo>
                    <a:pt x="200023" y="259836"/>
                  </a:lnTo>
                  <a:lnTo>
                    <a:pt x="321006" y="139126"/>
                  </a:lnTo>
                  <a:cubicBezTo>
                    <a:pt x="328117" y="131766"/>
                    <a:pt x="339858" y="131552"/>
                    <a:pt x="347230" y="138675"/>
                  </a:cubicBezTo>
                  <a:cubicBezTo>
                    <a:pt x="347385" y="138817"/>
                    <a:pt x="347527" y="138972"/>
                    <a:pt x="347681" y="139126"/>
                  </a:cubicBezTo>
                  <a:lnTo>
                    <a:pt x="374665" y="165801"/>
                  </a:lnTo>
                  <a:cubicBezTo>
                    <a:pt x="378334" y="169398"/>
                    <a:pt x="380316" y="174373"/>
                    <a:pt x="380114" y="179501"/>
                  </a:cubicBezTo>
                  <a:close/>
                  <a:moveTo>
                    <a:pt x="424277" y="113163"/>
                  </a:moveTo>
                  <a:cubicBezTo>
                    <a:pt x="404392" y="78747"/>
                    <a:pt x="375805" y="50161"/>
                    <a:pt x="341389" y="30287"/>
                  </a:cubicBezTo>
                  <a:cubicBezTo>
                    <a:pt x="306523" y="9940"/>
                    <a:pt x="268415" y="-246"/>
                    <a:pt x="227055" y="-282"/>
                  </a:cubicBezTo>
                  <a:cubicBezTo>
                    <a:pt x="185694" y="-317"/>
                    <a:pt x="147586" y="9880"/>
                    <a:pt x="112720" y="30287"/>
                  </a:cubicBezTo>
                  <a:cubicBezTo>
                    <a:pt x="78304" y="50172"/>
                    <a:pt x="49729" y="78747"/>
                    <a:pt x="29844" y="113163"/>
                  </a:cubicBezTo>
                  <a:cubicBezTo>
                    <a:pt x="9496" y="148041"/>
                    <a:pt x="-689" y="186149"/>
                    <a:pt x="-725" y="227498"/>
                  </a:cubicBezTo>
                  <a:cubicBezTo>
                    <a:pt x="-761" y="268846"/>
                    <a:pt x="9437" y="306954"/>
                    <a:pt x="29844" y="341833"/>
                  </a:cubicBezTo>
                  <a:cubicBezTo>
                    <a:pt x="49729" y="376248"/>
                    <a:pt x="78304" y="404835"/>
                    <a:pt x="112720" y="424720"/>
                  </a:cubicBezTo>
                  <a:cubicBezTo>
                    <a:pt x="147598" y="445068"/>
                    <a:pt x="185706" y="455254"/>
                    <a:pt x="227055" y="455289"/>
                  </a:cubicBezTo>
                  <a:cubicBezTo>
                    <a:pt x="268403" y="455325"/>
                    <a:pt x="306511" y="445127"/>
                    <a:pt x="341389" y="424720"/>
                  </a:cubicBezTo>
                  <a:cubicBezTo>
                    <a:pt x="375805" y="404835"/>
                    <a:pt x="404392" y="376248"/>
                    <a:pt x="424277" y="341833"/>
                  </a:cubicBezTo>
                  <a:cubicBezTo>
                    <a:pt x="444625" y="306966"/>
                    <a:pt x="454810" y="268858"/>
                    <a:pt x="454846" y="227498"/>
                  </a:cubicBezTo>
                  <a:cubicBezTo>
                    <a:pt x="454881" y="186137"/>
                    <a:pt x="444684" y="148030"/>
                    <a:pt x="424277" y="113163"/>
                  </a:cubicBezTo>
                  <a:close/>
                </a:path>
              </a:pathLst>
            </a:custGeom>
            <a:solidFill>
              <a:schemeClr val="bg1"/>
            </a:solidFill>
            <a:ln w="1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117110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CBC1A6-1434-4E00-9FEF-1F6AC777B8EF}"/>
              </a:ext>
            </a:extLst>
          </p:cNvPr>
          <p:cNvSpPr>
            <a:spLocks noGrp="1"/>
          </p:cNvSpPr>
          <p:nvPr>
            <p:ph type="title"/>
          </p:nvPr>
        </p:nvSpPr>
        <p:spPr/>
        <p:txBody>
          <a:bodyPr/>
          <a:lstStyle/>
          <a:p>
            <a:r>
              <a:rPr lang="zh-CN" altLang="en-US" dirty="0"/>
              <a:t>项目概要</a:t>
            </a:r>
          </a:p>
        </p:txBody>
      </p:sp>
      <p:pic>
        <p:nvPicPr>
          <p:cNvPr id="15" name="图片 14">
            <a:extLst>
              <a:ext uri="{FF2B5EF4-FFF2-40B4-BE49-F238E27FC236}">
                <a16:creationId xmlns:a16="http://schemas.microsoft.com/office/drawing/2014/main" id="{CA59B0CF-9902-4B5A-9E96-57BF3DF03FDD}"/>
              </a:ext>
            </a:extLst>
          </p:cNvPr>
          <p:cNvPicPr>
            <a:picLocks noChangeAspect="1"/>
          </p:cNvPicPr>
          <p:nvPr/>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9"/>
                    </a14:imgEffect>
                    <a14:imgEffect>
                      <a14:saturation sat="0"/>
                    </a14:imgEffect>
                  </a14:imgLayer>
                </a14:imgProps>
              </a:ext>
              <a:ext uri="{28A0092B-C50C-407E-A947-70E740481C1C}">
                <a14:useLocalDpi xmlns:a14="http://schemas.microsoft.com/office/drawing/2010/main"/>
              </a:ext>
            </a:extLst>
          </a:blip>
          <a:srcRect/>
          <a:stretch>
            <a:fillRect/>
          </a:stretch>
        </p:blipFill>
        <p:spPr>
          <a:xfrm>
            <a:off x="695879" y="1117381"/>
            <a:ext cx="10800241" cy="5567136"/>
          </a:xfrm>
          <a:prstGeom prst="rect">
            <a:avLst/>
          </a:prstGeom>
          <a:blipFill>
            <a:blip r:embed="rId5">
              <a:duotone>
                <a:schemeClr val="accent1">
                  <a:shade val="45000"/>
                  <a:satMod val="135000"/>
                </a:schemeClr>
                <a:prstClr val="white"/>
              </a:duotone>
            </a:blip>
            <a:stretch>
              <a:fillRect/>
            </a:stretch>
          </a:blipFill>
        </p:spPr>
      </p:pic>
      <p:sp>
        <p:nvSpPr>
          <p:cNvPr id="16" name="矩形 15">
            <a:extLst>
              <a:ext uri="{FF2B5EF4-FFF2-40B4-BE49-F238E27FC236}">
                <a16:creationId xmlns:a16="http://schemas.microsoft.com/office/drawing/2014/main" id="{1CC28A6A-C813-4B57-B080-E3B901353693}"/>
              </a:ext>
            </a:extLst>
          </p:cNvPr>
          <p:cNvSpPr/>
          <p:nvPr/>
        </p:nvSpPr>
        <p:spPr>
          <a:xfrm>
            <a:off x="695880" y="1117381"/>
            <a:ext cx="5410004" cy="5567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a:extLst>
              <a:ext uri="{FF2B5EF4-FFF2-40B4-BE49-F238E27FC236}">
                <a16:creationId xmlns:a16="http://schemas.microsoft.com/office/drawing/2014/main" id="{65398183-3421-4120-901D-DEA68E023D9C}"/>
              </a:ext>
            </a:extLst>
          </p:cNvPr>
          <p:cNvSpPr/>
          <p:nvPr/>
        </p:nvSpPr>
        <p:spPr>
          <a:xfrm rot="5400000">
            <a:off x="309242" y="2339310"/>
            <a:ext cx="977902" cy="223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1"/>
              </a:solidFill>
            </a:endParaRPr>
          </a:p>
        </p:txBody>
      </p:sp>
      <p:grpSp>
        <p:nvGrpSpPr>
          <p:cNvPr id="6" name="组合 5">
            <a:extLst>
              <a:ext uri="{FF2B5EF4-FFF2-40B4-BE49-F238E27FC236}">
                <a16:creationId xmlns:a16="http://schemas.microsoft.com/office/drawing/2014/main" id="{79F4B065-E720-7EC5-B273-5A23F5C6231B}"/>
              </a:ext>
            </a:extLst>
          </p:cNvPr>
          <p:cNvGrpSpPr/>
          <p:nvPr/>
        </p:nvGrpSpPr>
        <p:grpSpPr>
          <a:xfrm>
            <a:off x="1787512" y="1475860"/>
            <a:ext cx="3984637" cy="1664579"/>
            <a:chOff x="1787512" y="1475860"/>
            <a:chExt cx="3984637" cy="1664579"/>
          </a:xfrm>
        </p:grpSpPr>
        <p:sp>
          <p:nvSpPr>
            <p:cNvPr id="18" name="文本框 9">
              <a:extLst>
                <a:ext uri="{FF2B5EF4-FFF2-40B4-BE49-F238E27FC236}">
                  <a16:creationId xmlns:a16="http://schemas.microsoft.com/office/drawing/2014/main" id="{8CC29D5E-C985-44F5-9DCF-45BFABE63B5E}"/>
                </a:ext>
              </a:extLst>
            </p:cNvPr>
            <p:cNvSpPr txBox="1"/>
            <p:nvPr/>
          </p:nvSpPr>
          <p:spPr>
            <a:xfrm>
              <a:off x="1787513" y="1475860"/>
              <a:ext cx="3389455"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找准客户</a:t>
              </a:r>
            </a:p>
          </p:txBody>
        </p:sp>
        <p:sp>
          <p:nvSpPr>
            <p:cNvPr id="19" name="Rectangle 66">
              <a:extLst>
                <a:ext uri="{FF2B5EF4-FFF2-40B4-BE49-F238E27FC236}">
                  <a16:creationId xmlns:a16="http://schemas.microsoft.com/office/drawing/2014/main" id="{D2CD5459-EDA7-4740-9465-37D0F4C26D7D}"/>
                </a:ext>
              </a:extLst>
            </p:cNvPr>
            <p:cNvSpPr/>
            <p:nvPr/>
          </p:nvSpPr>
          <p:spPr>
            <a:xfrm>
              <a:off x="1787512" y="1880542"/>
              <a:ext cx="3984637" cy="1259897"/>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600" b="0" dirty="0">
                  <a:solidFill>
                    <a:schemeClr val="tx1">
                      <a:lumMod val="75000"/>
                      <a:lumOff val="25000"/>
                    </a:schemeClr>
                  </a:solidFill>
                  <a:effectLst/>
                  <a:latin typeface="+mn-ea"/>
                </a:rPr>
                <a:t>像学生群体就不是我们销售的主题群体，很多学生有销售欲却没有销售能力，我们销售的对象是必须要有购买能力的人</a:t>
              </a:r>
              <a:r>
                <a:rPr lang="en-US" altLang="zh-CN" sz="1600" b="0" dirty="0">
                  <a:solidFill>
                    <a:schemeClr val="tx1">
                      <a:lumMod val="75000"/>
                      <a:lumOff val="25000"/>
                    </a:schemeClr>
                  </a:solidFill>
                  <a:effectLst/>
                  <a:latin typeface="+mn-ea"/>
                </a:rPr>
                <a:t>,</a:t>
              </a:r>
              <a:r>
                <a:rPr lang="zh-CN" altLang="en-US" sz="1600" dirty="0">
                  <a:solidFill>
                    <a:schemeClr val="tx1">
                      <a:lumMod val="75000"/>
                      <a:lumOff val="25000"/>
                    </a:schemeClr>
                  </a:solidFill>
                  <a:latin typeface="+mn-ea"/>
                </a:rPr>
                <a:t>比如一些</a:t>
              </a:r>
              <a:r>
                <a:rPr lang="zh-CN" altLang="en-US" sz="1600" b="0" dirty="0">
                  <a:solidFill>
                    <a:schemeClr val="tx1">
                      <a:lumMod val="75000"/>
                      <a:lumOff val="25000"/>
                    </a:schemeClr>
                  </a:solidFill>
                  <a:effectLst/>
                  <a:latin typeface="+mn-ea"/>
                </a:rPr>
                <a:t>企业老板，成功人士，公司高管类的</a:t>
              </a:r>
            </a:p>
          </p:txBody>
        </p:sp>
      </p:grpSp>
      <p:grpSp>
        <p:nvGrpSpPr>
          <p:cNvPr id="7" name="组合 6">
            <a:extLst>
              <a:ext uri="{FF2B5EF4-FFF2-40B4-BE49-F238E27FC236}">
                <a16:creationId xmlns:a16="http://schemas.microsoft.com/office/drawing/2014/main" id="{0271CB02-7FA3-ADAC-AB67-0DC2F182F812}"/>
              </a:ext>
            </a:extLst>
          </p:cNvPr>
          <p:cNvGrpSpPr/>
          <p:nvPr/>
        </p:nvGrpSpPr>
        <p:grpSpPr>
          <a:xfrm>
            <a:off x="1787513" y="3153962"/>
            <a:ext cx="3984636" cy="1651879"/>
            <a:chOff x="1787513" y="3153962"/>
            <a:chExt cx="3984636" cy="1651879"/>
          </a:xfrm>
        </p:grpSpPr>
        <p:sp>
          <p:nvSpPr>
            <p:cNvPr id="9" name="文本框 9">
              <a:extLst>
                <a:ext uri="{FF2B5EF4-FFF2-40B4-BE49-F238E27FC236}">
                  <a16:creationId xmlns:a16="http://schemas.microsoft.com/office/drawing/2014/main" id="{011869FC-4747-4999-8250-0D5B309FED72}"/>
                </a:ext>
              </a:extLst>
            </p:cNvPr>
            <p:cNvSpPr txBox="1"/>
            <p:nvPr/>
          </p:nvSpPr>
          <p:spPr>
            <a:xfrm>
              <a:off x="1787515" y="3153962"/>
              <a:ext cx="3389455"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扩大渠道</a:t>
              </a:r>
            </a:p>
          </p:txBody>
        </p:sp>
        <p:sp>
          <p:nvSpPr>
            <p:cNvPr id="10" name="Rectangle 66">
              <a:extLst>
                <a:ext uri="{FF2B5EF4-FFF2-40B4-BE49-F238E27FC236}">
                  <a16:creationId xmlns:a16="http://schemas.microsoft.com/office/drawing/2014/main" id="{14F3213C-CE08-4D1D-A3C3-52CF30C73D2E}"/>
                </a:ext>
              </a:extLst>
            </p:cNvPr>
            <p:cNvSpPr/>
            <p:nvPr/>
          </p:nvSpPr>
          <p:spPr>
            <a:xfrm>
              <a:off x="1787513" y="3545944"/>
              <a:ext cx="3984636" cy="1259897"/>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600" dirty="0">
                  <a:solidFill>
                    <a:schemeClr val="tx1">
                      <a:lumMod val="75000"/>
                      <a:lumOff val="25000"/>
                    </a:schemeClr>
                  </a:solidFill>
                  <a:latin typeface="+mn-ea"/>
                </a:rPr>
                <a:t>公司的广告是一方面，但是还可以通过某信朋友圈发给其他所客户，不管是潜在客户还是合作客户都是可以宣传的对象，从而带来更多的客户</a:t>
              </a:r>
            </a:p>
          </p:txBody>
        </p:sp>
      </p:grpSp>
      <p:grpSp>
        <p:nvGrpSpPr>
          <p:cNvPr id="8" name="组合 7">
            <a:extLst>
              <a:ext uri="{FF2B5EF4-FFF2-40B4-BE49-F238E27FC236}">
                <a16:creationId xmlns:a16="http://schemas.microsoft.com/office/drawing/2014/main" id="{E91CA9BC-FAE6-A2E6-6A39-3EB4578245EC}"/>
              </a:ext>
            </a:extLst>
          </p:cNvPr>
          <p:cNvGrpSpPr/>
          <p:nvPr/>
        </p:nvGrpSpPr>
        <p:grpSpPr>
          <a:xfrm>
            <a:off x="1787513" y="4832064"/>
            <a:ext cx="3985200" cy="1672199"/>
            <a:chOff x="1787513" y="4832064"/>
            <a:chExt cx="3985200" cy="1672199"/>
          </a:xfrm>
        </p:grpSpPr>
        <p:sp>
          <p:nvSpPr>
            <p:cNvPr id="13" name="文本框 9">
              <a:extLst>
                <a:ext uri="{FF2B5EF4-FFF2-40B4-BE49-F238E27FC236}">
                  <a16:creationId xmlns:a16="http://schemas.microsoft.com/office/drawing/2014/main" id="{6DB2722C-32D1-4C70-99C3-41643A584169}"/>
                </a:ext>
              </a:extLst>
            </p:cNvPr>
            <p:cNvSpPr txBox="1"/>
            <p:nvPr/>
          </p:nvSpPr>
          <p:spPr>
            <a:xfrm>
              <a:off x="1787515" y="4832064"/>
              <a:ext cx="3389455"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售后服务</a:t>
              </a:r>
            </a:p>
          </p:txBody>
        </p:sp>
        <p:sp>
          <p:nvSpPr>
            <p:cNvPr id="14" name="Rectangle 66">
              <a:extLst>
                <a:ext uri="{FF2B5EF4-FFF2-40B4-BE49-F238E27FC236}">
                  <a16:creationId xmlns:a16="http://schemas.microsoft.com/office/drawing/2014/main" id="{FFC4E9C1-5A3C-4968-93A1-04C34EE343E4}"/>
                </a:ext>
              </a:extLst>
            </p:cNvPr>
            <p:cNvSpPr/>
            <p:nvPr/>
          </p:nvSpPr>
          <p:spPr>
            <a:xfrm>
              <a:off x="1787513" y="5244366"/>
              <a:ext cx="3985200" cy="1259897"/>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600" dirty="0">
                  <a:solidFill>
                    <a:schemeClr val="tx1">
                      <a:lumMod val="75000"/>
                      <a:lumOff val="25000"/>
                    </a:schemeClr>
                  </a:solidFill>
                  <a:latin typeface="+mn-ea"/>
                </a:rPr>
                <a:t>售后服务也是十分重要的，在工作中经常遇到合作客户对产品的售后有所不满需要帮助，如果不去处理好客户的不满，销售这块会受到很大的影响</a:t>
              </a:r>
            </a:p>
          </p:txBody>
        </p:sp>
      </p:grpSp>
    </p:spTree>
    <p:extLst>
      <p:ext uri="{BB962C8B-B14F-4D97-AF65-F5344CB8AC3E}">
        <p14:creationId xmlns:p14="http://schemas.microsoft.com/office/powerpoint/2010/main" val="113155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D864CB-EA58-44A8-97AB-7224A1F54D0C}"/>
              </a:ext>
            </a:extLst>
          </p:cNvPr>
          <p:cNvSpPr>
            <a:spLocks noGrp="1"/>
          </p:cNvSpPr>
          <p:nvPr>
            <p:ph type="title"/>
          </p:nvPr>
        </p:nvSpPr>
        <p:spPr>
          <a:xfrm>
            <a:off x="165281" y="483353"/>
            <a:ext cx="2339102" cy="480131"/>
          </a:xfrm>
        </p:spPr>
        <p:txBody>
          <a:bodyPr/>
          <a:lstStyle/>
          <a:p>
            <a:r>
              <a:rPr lang="zh-CN" altLang="en-US" dirty="0"/>
              <a:t>项目概要</a:t>
            </a:r>
          </a:p>
        </p:txBody>
      </p:sp>
      <p:grpSp>
        <p:nvGrpSpPr>
          <p:cNvPr id="11" name="组合 10">
            <a:extLst>
              <a:ext uri="{FF2B5EF4-FFF2-40B4-BE49-F238E27FC236}">
                <a16:creationId xmlns:a16="http://schemas.microsoft.com/office/drawing/2014/main" id="{9B7B85D8-2F10-5794-E0AA-5C87815C7367}"/>
              </a:ext>
            </a:extLst>
          </p:cNvPr>
          <p:cNvGrpSpPr/>
          <p:nvPr/>
        </p:nvGrpSpPr>
        <p:grpSpPr>
          <a:xfrm>
            <a:off x="928231" y="1670283"/>
            <a:ext cx="4172400" cy="2928130"/>
            <a:chOff x="928231" y="1670283"/>
            <a:chExt cx="4172400" cy="2928130"/>
          </a:xfrm>
        </p:grpSpPr>
        <p:sp>
          <p:nvSpPr>
            <p:cNvPr id="4" name="文本框 3">
              <a:extLst>
                <a:ext uri="{FF2B5EF4-FFF2-40B4-BE49-F238E27FC236}">
                  <a16:creationId xmlns:a16="http://schemas.microsoft.com/office/drawing/2014/main" id="{3DEEE5EA-0E6D-4CCE-B37C-E6A024B2A6BE}"/>
                </a:ext>
              </a:extLst>
            </p:cNvPr>
            <p:cNvSpPr txBox="1"/>
            <p:nvPr/>
          </p:nvSpPr>
          <p:spPr>
            <a:xfrm>
              <a:off x="928231" y="167028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20000"/>
                </a:lnSpc>
              </a:pPr>
              <a:endParaRPr lang="zh-CN" altLang="en-US" sz="13800" dirty="0">
                <a:solidFill>
                  <a:schemeClr val="tx1">
                    <a:lumMod val="75000"/>
                    <a:lumOff val="25000"/>
                  </a:schemeClr>
                </a:solidFill>
                <a:cs typeface="+mn-ea"/>
                <a:sym typeface="+mn-lt"/>
              </a:endParaRPr>
            </a:p>
          </p:txBody>
        </p:sp>
        <p:cxnSp>
          <p:nvCxnSpPr>
            <p:cNvPr id="5" name="直接连接符 4">
              <a:extLst>
                <a:ext uri="{FF2B5EF4-FFF2-40B4-BE49-F238E27FC236}">
                  <a16:creationId xmlns:a16="http://schemas.microsoft.com/office/drawing/2014/main" id="{8EC48FEF-F2B9-41E3-A69D-9A7248EC9E55}"/>
                </a:ext>
              </a:extLst>
            </p:cNvPr>
            <p:cNvCxnSpPr/>
            <p:nvPr/>
          </p:nvCxnSpPr>
          <p:spPr>
            <a:xfrm>
              <a:off x="928231" y="2707670"/>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2B13B5A9-CBA0-40AF-823F-0C64F556A3B6}"/>
                </a:ext>
              </a:extLst>
            </p:cNvPr>
            <p:cNvSpPr txBox="1"/>
            <p:nvPr/>
          </p:nvSpPr>
          <p:spPr>
            <a:xfrm>
              <a:off x="928231" y="2235820"/>
              <a:ext cx="3089578" cy="338554"/>
            </a:xfrm>
            <a:prstGeom prst="rect">
              <a:avLst/>
            </a:prstGeom>
            <a:noFill/>
          </p:spPr>
          <p:txBody>
            <a:bodyPr wrap="square" lIns="0" tIns="0" rIns="0" bIns="0" rtlCol="0">
              <a:noAutofit/>
            </a:bodyPr>
            <a:lstStyle/>
            <a:p>
              <a:r>
                <a:rPr lang="zh-CN" altLang="en-US" sz="2200" spc="300" dirty="0">
                  <a:solidFill>
                    <a:schemeClr val="accent1"/>
                  </a:solidFill>
                  <a:latin typeface="+mj-ea"/>
                  <a:ea typeface="+mj-ea"/>
                  <a:cs typeface="+mn-ea"/>
                  <a:sym typeface="+mn-lt"/>
                </a:rPr>
                <a:t>坚持每日学习</a:t>
              </a:r>
            </a:p>
          </p:txBody>
        </p:sp>
        <p:sp>
          <p:nvSpPr>
            <p:cNvPr id="7" name="矩形 6">
              <a:extLst>
                <a:ext uri="{FF2B5EF4-FFF2-40B4-BE49-F238E27FC236}">
                  <a16:creationId xmlns:a16="http://schemas.microsoft.com/office/drawing/2014/main" id="{C267D0EC-971A-4643-8800-E154C9FEC476}"/>
                </a:ext>
              </a:extLst>
            </p:cNvPr>
            <p:cNvSpPr/>
            <p:nvPr/>
          </p:nvSpPr>
          <p:spPr>
            <a:xfrm>
              <a:off x="928231" y="2839918"/>
              <a:ext cx="4172400" cy="1758495"/>
            </a:xfrm>
            <a:prstGeom prst="rect">
              <a:avLst/>
            </a:prstGeom>
            <a:noFill/>
          </p:spPr>
          <p:txBody>
            <a:bodyPr wrap="square" lIns="0" tIns="0" rIns="0" bIns="0" rtlCol="0">
              <a:noAutofit/>
            </a:bodyPr>
            <a:lstStyle/>
            <a:p>
              <a:pPr>
                <a:lnSpc>
                  <a:spcPct val="120000"/>
                </a:lnSpc>
                <a:defRPr/>
              </a:pPr>
              <a:r>
                <a:rPr lang="zh-CN" altLang="en-US" sz="1600" dirty="0">
                  <a:solidFill>
                    <a:schemeClr val="tx1">
                      <a:lumMod val="75000"/>
                      <a:lumOff val="25000"/>
                    </a:schemeClr>
                  </a:solidFill>
                  <a:latin typeface="+mn-ea"/>
                  <a:sym typeface="+mn-lt"/>
                </a:rPr>
                <a:t>人要不断地学习才能进步。首先要学习我们的新产品，外面的产品知识要过关；其次是学习沟通技巧来提高自身的业务能力；有时间还可以学习一些同行的产品特点，并跟外面的作个比较，从而能了解到外产品的优势，从而做到在客户面前扬长避短</a:t>
              </a:r>
            </a:p>
          </p:txBody>
        </p:sp>
      </p:grpSp>
      <p:cxnSp>
        <p:nvCxnSpPr>
          <p:cNvPr id="8" name="直接连接符 7">
            <a:extLst>
              <a:ext uri="{FF2B5EF4-FFF2-40B4-BE49-F238E27FC236}">
                <a16:creationId xmlns:a16="http://schemas.microsoft.com/office/drawing/2014/main" id="{18A30BE1-3C5B-4A8D-97A0-52486A4CEEB5}"/>
              </a:ext>
            </a:extLst>
          </p:cNvPr>
          <p:cNvCxnSpPr>
            <a:cxnSpLocks/>
          </p:cNvCxnSpPr>
          <p:nvPr/>
        </p:nvCxnSpPr>
        <p:spPr>
          <a:xfrm>
            <a:off x="6096000" y="1543050"/>
            <a:ext cx="0" cy="421957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等腰三角形 8">
            <a:extLst>
              <a:ext uri="{FF2B5EF4-FFF2-40B4-BE49-F238E27FC236}">
                <a16:creationId xmlns:a16="http://schemas.microsoft.com/office/drawing/2014/main" id="{EC3A71A1-7BCF-4975-9CE7-7A3A978457EF}"/>
              </a:ext>
            </a:extLst>
          </p:cNvPr>
          <p:cNvSpPr/>
          <p:nvPr/>
        </p:nvSpPr>
        <p:spPr>
          <a:xfrm rot="5400000">
            <a:off x="916710" y="5320800"/>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 name="等腰三角形 9">
            <a:extLst>
              <a:ext uri="{FF2B5EF4-FFF2-40B4-BE49-F238E27FC236}">
                <a16:creationId xmlns:a16="http://schemas.microsoft.com/office/drawing/2014/main" id="{4825D9F7-4B6C-48F8-8D3D-72BD3CEA49E5}"/>
              </a:ext>
            </a:extLst>
          </p:cNvPr>
          <p:cNvSpPr/>
          <p:nvPr/>
        </p:nvSpPr>
        <p:spPr>
          <a:xfrm rot="5400000">
            <a:off x="988716" y="5320800"/>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18" name="组合 17">
            <a:extLst>
              <a:ext uri="{FF2B5EF4-FFF2-40B4-BE49-F238E27FC236}">
                <a16:creationId xmlns:a16="http://schemas.microsoft.com/office/drawing/2014/main" id="{BD56C304-5AEE-87E7-DA1B-81FE18A8CC95}"/>
              </a:ext>
            </a:extLst>
          </p:cNvPr>
          <p:cNvGrpSpPr/>
          <p:nvPr/>
        </p:nvGrpSpPr>
        <p:grpSpPr>
          <a:xfrm>
            <a:off x="7205205" y="1643971"/>
            <a:ext cx="4173991" cy="2960792"/>
            <a:chOff x="7205205" y="1643971"/>
            <a:chExt cx="4173991" cy="2960792"/>
          </a:xfrm>
        </p:grpSpPr>
        <p:sp>
          <p:nvSpPr>
            <p:cNvPr id="12" name="文本框 11">
              <a:extLst>
                <a:ext uri="{FF2B5EF4-FFF2-40B4-BE49-F238E27FC236}">
                  <a16:creationId xmlns:a16="http://schemas.microsoft.com/office/drawing/2014/main" id="{A50E3DF9-EACF-467B-8711-4071865A9EF2}"/>
                </a:ext>
              </a:extLst>
            </p:cNvPr>
            <p:cNvSpPr txBox="1"/>
            <p:nvPr/>
          </p:nvSpPr>
          <p:spPr>
            <a:xfrm>
              <a:off x="7205206" y="1643971"/>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20000"/>
                </a:lnSpc>
              </a:pPr>
              <a:endParaRPr lang="zh-CN" altLang="en-US" sz="13800" dirty="0">
                <a:solidFill>
                  <a:schemeClr val="tx1">
                    <a:lumMod val="75000"/>
                    <a:lumOff val="25000"/>
                  </a:schemeClr>
                </a:solidFill>
                <a:cs typeface="+mn-ea"/>
                <a:sym typeface="+mn-lt"/>
              </a:endParaRPr>
            </a:p>
          </p:txBody>
        </p:sp>
        <p:cxnSp>
          <p:nvCxnSpPr>
            <p:cNvPr id="13" name="直接连接符 12">
              <a:extLst>
                <a:ext uri="{FF2B5EF4-FFF2-40B4-BE49-F238E27FC236}">
                  <a16:creationId xmlns:a16="http://schemas.microsoft.com/office/drawing/2014/main" id="{FAFB9255-0AC9-445C-9697-C839BAC4EB20}"/>
                </a:ext>
              </a:extLst>
            </p:cNvPr>
            <p:cNvCxnSpPr/>
            <p:nvPr/>
          </p:nvCxnSpPr>
          <p:spPr>
            <a:xfrm>
              <a:off x="7205206" y="2707670"/>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C06EB5C1-6A15-4582-9D51-4DA38368DF1E}"/>
                </a:ext>
              </a:extLst>
            </p:cNvPr>
            <p:cNvSpPr txBox="1"/>
            <p:nvPr/>
          </p:nvSpPr>
          <p:spPr>
            <a:xfrm>
              <a:off x="7205206" y="2209508"/>
              <a:ext cx="3089578" cy="369332"/>
            </a:xfrm>
            <a:prstGeom prst="rect">
              <a:avLst/>
            </a:prstGeom>
            <a:noFill/>
          </p:spPr>
          <p:txBody>
            <a:bodyPr wrap="square" lIns="0" tIns="0" rIns="0" bIns="0" rtlCol="0">
              <a:noAutofit/>
            </a:bodyPr>
            <a:lstStyle/>
            <a:p>
              <a:r>
                <a:rPr lang="zh-CN" altLang="en-US" sz="2400" spc="300" dirty="0">
                  <a:solidFill>
                    <a:schemeClr val="accent1"/>
                  </a:solidFill>
                  <a:latin typeface="+mj-ea"/>
                  <a:ea typeface="+mj-ea"/>
                  <a:cs typeface="+mn-ea"/>
                  <a:sym typeface="+mn-lt"/>
                </a:rPr>
                <a:t>了解行业信息</a:t>
              </a:r>
            </a:p>
          </p:txBody>
        </p:sp>
        <p:sp>
          <p:nvSpPr>
            <p:cNvPr id="15" name="矩形 14">
              <a:extLst>
                <a:ext uri="{FF2B5EF4-FFF2-40B4-BE49-F238E27FC236}">
                  <a16:creationId xmlns:a16="http://schemas.microsoft.com/office/drawing/2014/main" id="{4EA0E901-7A4A-48AD-A2F0-F5D699296882}"/>
                </a:ext>
              </a:extLst>
            </p:cNvPr>
            <p:cNvSpPr/>
            <p:nvPr/>
          </p:nvSpPr>
          <p:spPr>
            <a:xfrm>
              <a:off x="7205205" y="2846268"/>
              <a:ext cx="4173991" cy="1758495"/>
            </a:xfrm>
            <a:prstGeom prst="rect">
              <a:avLst/>
            </a:prstGeom>
            <a:noFill/>
          </p:spPr>
          <p:txBody>
            <a:bodyPr wrap="square" lIns="0" tIns="0" rIns="0" bIns="0" rtlCol="0">
              <a:noAutofit/>
            </a:bodyPr>
            <a:lstStyle/>
            <a:p>
              <a:pPr>
                <a:lnSpc>
                  <a:spcPct val="120000"/>
                </a:lnSpc>
                <a:defRPr/>
              </a:pPr>
              <a:r>
                <a:rPr lang="zh-CN" altLang="en-US" sz="1600" dirty="0">
                  <a:solidFill>
                    <a:schemeClr val="tx1">
                      <a:lumMod val="75000"/>
                      <a:lumOff val="25000"/>
                    </a:schemeClr>
                  </a:solidFill>
                  <a:latin typeface="+mn-ea"/>
                  <a:sym typeface="+mn-lt"/>
                </a:rPr>
                <a:t>了解我们的竞争对手我们的同行，了解现在市场上做得比较好的产品，了解行业里的相关政策，这些都是一个优秀的业务员必须时刻都要关心的问题。只有了解了外面的世界才不会成为坐井观天的青蛙，才能对手中掌握的信息作出正确的判断，遇到问题才能随机应变</a:t>
              </a:r>
            </a:p>
          </p:txBody>
        </p:sp>
      </p:grpSp>
      <p:sp>
        <p:nvSpPr>
          <p:cNvPr id="16" name="等腰三角形 15">
            <a:extLst>
              <a:ext uri="{FF2B5EF4-FFF2-40B4-BE49-F238E27FC236}">
                <a16:creationId xmlns:a16="http://schemas.microsoft.com/office/drawing/2014/main" id="{22AACEEB-2632-4C93-8D02-564F8DA801D2}"/>
              </a:ext>
            </a:extLst>
          </p:cNvPr>
          <p:cNvSpPr/>
          <p:nvPr/>
        </p:nvSpPr>
        <p:spPr>
          <a:xfrm rot="5400000">
            <a:off x="7193685" y="5320800"/>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 name="等腰三角形 16">
            <a:extLst>
              <a:ext uri="{FF2B5EF4-FFF2-40B4-BE49-F238E27FC236}">
                <a16:creationId xmlns:a16="http://schemas.microsoft.com/office/drawing/2014/main" id="{816B959E-360D-4998-840E-24D99D43C7AC}"/>
              </a:ext>
            </a:extLst>
          </p:cNvPr>
          <p:cNvSpPr/>
          <p:nvPr/>
        </p:nvSpPr>
        <p:spPr>
          <a:xfrm rot="5400000">
            <a:off x="7265691" y="5320800"/>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737528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F7940EF-DB16-4538-BC8E-4BF00B51D13D}"/>
              </a:ext>
            </a:extLst>
          </p:cNvPr>
          <p:cNvSpPr txBox="1"/>
          <p:nvPr/>
        </p:nvSpPr>
        <p:spPr>
          <a:xfrm>
            <a:off x="5095727" y="1826824"/>
            <a:ext cx="2000548" cy="1769715"/>
          </a:xfrm>
          <a:prstGeom prst="rect">
            <a:avLst/>
          </a:prstGeom>
          <a:noFill/>
        </p:spPr>
        <p:txBody>
          <a:bodyPr wrap="none" lIns="0" tIns="0" rIns="0" bIns="0" rtlCol="0" anchor="t">
            <a:noAutofit/>
          </a:bodyPr>
          <a:lstStyle/>
          <a:p>
            <a:pPr algn="ctr"/>
            <a:r>
              <a:rPr lang="en-US" altLang="zh-CN" sz="11500" dirty="0">
                <a:solidFill>
                  <a:schemeClr val="accent1"/>
                </a:solidFill>
                <a:latin typeface="+mj-ea"/>
                <a:ea typeface="+mj-ea"/>
              </a:rPr>
              <a:t>02</a:t>
            </a:r>
          </a:p>
        </p:txBody>
      </p:sp>
      <p:grpSp>
        <p:nvGrpSpPr>
          <p:cNvPr id="3" name="组合 2">
            <a:extLst>
              <a:ext uri="{FF2B5EF4-FFF2-40B4-BE49-F238E27FC236}">
                <a16:creationId xmlns:a16="http://schemas.microsoft.com/office/drawing/2014/main" id="{190C2F5B-33D3-4C10-BAE0-634F16D0A04B}"/>
              </a:ext>
            </a:extLst>
          </p:cNvPr>
          <p:cNvGrpSpPr/>
          <p:nvPr/>
        </p:nvGrpSpPr>
        <p:grpSpPr>
          <a:xfrm>
            <a:off x="4249343" y="4333629"/>
            <a:ext cx="3693319" cy="1661994"/>
            <a:chOff x="2008243" y="1971973"/>
            <a:chExt cx="3693319" cy="1661994"/>
          </a:xfrm>
        </p:grpSpPr>
        <p:sp>
          <p:nvSpPr>
            <p:cNvPr id="4" name="文本框 3">
              <a:extLst>
                <a:ext uri="{FF2B5EF4-FFF2-40B4-BE49-F238E27FC236}">
                  <a16:creationId xmlns:a16="http://schemas.microsoft.com/office/drawing/2014/main" id="{EC5D9463-B37B-4511-899E-F218ACB622D3}"/>
                </a:ext>
              </a:extLst>
            </p:cNvPr>
            <p:cNvSpPr txBox="1"/>
            <p:nvPr/>
          </p:nvSpPr>
          <p:spPr>
            <a:xfrm>
              <a:off x="2008243" y="1971973"/>
              <a:ext cx="3693319" cy="1107996"/>
            </a:xfrm>
            <a:prstGeom prst="rect">
              <a:avLst/>
            </a:prstGeom>
            <a:noFill/>
          </p:spPr>
          <p:txBody>
            <a:bodyPr wrap="none" lIns="0" tIns="0" rIns="0" bIns="0" rtlCol="0" anchor="t">
              <a:noAutofit/>
            </a:bodyPr>
            <a:lstStyle/>
            <a:p>
              <a:pPr algn="ctr"/>
              <a:r>
                <a:rPr kumimoji="1" lang="zh-CN" altLang="en-US" sz="7200" dirty="0">
                  <a:solidFill>
                    <a:schemeClr val="bg1"/>
                  </a:solidFill>
                  <a:latin typeface="+mj-ea"/>
                  <a:ea typeface="+mj-ea"/>
                </a:rPr>
                <a:t>工作不足</a:t>
              </a:r>
            </a:p>
          </p:txBody>
        </p:sp>
        <p:sp>
          <p:nvSpPr>
            <p:cNvPr id="5" name="文本框 4">
              <a:extLst>
                <a:ext uri="{FF2B5EF4-FFF2-40B4-BE49-F238E27FC236}">
                  <a16:creationId xmlns:a16="http://schemas.microsoft.com/office/drawing/2014/main" id="{8D00CA99-F82D-413F-BA57-63A6C20B471D}"/>
                </a:ext>
              </a:extLst>
            </p:cNvPr>
            <p:cNvSpPr txBox="1"/>
            <p:nvPr/>
          </p:nvSpPr>
          <p:spPr>
            <a:xfrm>
              <a:off x="2080630" y="3079969"/>
              <a:ext cx="3548538" cy="553998"/>
            </a:xfrm>
            <a:prstGeom prst="rect">
              <a:avLst/>
            </a:prstGeom>
            <a:noFill/>
          </p:spPr>
          <p:txBody>
            <a:bodyPr wrap="square" lIns="0" tIns="0" rIns="0" bIns="0" rtlCol="0" anchor="t">
              <a:noAutofit/>
            </a:bodyPr>
            <a:lstStyle/>
            <a:p>
              <a:pPr algn="dist"/>
              <a:r>
                <a:rPr kumimoji="0" lang="en-US" altLang="zh-CN" sz="1800" b="0" i="0" u="none" strike="noStrike" kern="1200" cap="none" spc="0" normalizeH="0" baseline="0" noProof="0" dirty="0">
                  <a:ln>
                    <a:noFill/>
                  </a:ln>
                  <a:solidFill>
                    <a:schemeClr val="bg1"/>
                  </a:solidFill>
                  <a:effectLst/>
                  <a:uLnTx/>
                  <a:uFillTx/>
                  <a:latin typeface="OPPOSans R"/>
                  <a:ea typeface="OPPOSans R"/>
                  <a:cs typeface="+mn-cs"/>
                </a:rPr>
                <a:t>Insufficient work</a:t>
              </a:r>
            </a:p>
            <a:p>
              <a:pPr algn="dist"/>
              <a:endParaRPr kumimoji="1" lang="en-US" altLang="zh-CN" dirty="0">
                <a:solidFill>
                  <a:schemeClr val="bg1"/>
                </a:solidFill>
              </a:endParaRPr>
            </a:p>
          </p:txBody>
        </p:sp>
      </p:grpSp>
    </p:spTree>
    <p:extLst>
      <p:ext uri="{BB962C8B-B14F-4D97-AF65-F5344CB8AC3E}">
        <p14:creationId xmlns:p14="http://schemas.microsoft.com/office/powerpoint/2010/main" val="16336644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1.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2.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51PPT模板网  www.51pptmoban.com">
  <a:themeElements>
    <a:clrScheme name="自定义 2">
      <a:dk1>
        <a:sysClr val="windowText" lastClr="000000"/>
      </a:dk1>
      <a:lt1>
        <a:sysClr val="window" lastClr="FFFFFF"/>
      </a:lt1>
      <a:dk2>
        <a:srgbClr val="2D3847"/>
      </a:dk2>
      <a:lt2>
        <a:srgbClr val="E7E6E6"/>
      </a:lt2>
      <a:accent1>
        <a:srgbClr val="1D78FA"/>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自定义 3">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1435</TotalTime>
  <Words>2370</Words>
  <Application>Microsoft Office PowerPoint</Application>
  <PresentationFormat>宽屏</PresentationFormat>
  <Paragraphs>272</Paragraphs>
  <Slides>32</Slides>
  <Notes>32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等线</vt:lpstr>
      <vt:lpstr>Arial</vt:lpstr>
      <vt:lpstr>Segoe UI Light</vt:lpstr>
      <vt:lpstr>OPPOSans H</vt:lpstr>
      <vt:lpstr>汉仪雅酷黑 45W</vt:lpstr>
      <vt:lpstr>OPPOSans R</vt:lpstr>
      <vt:lpstr>思源黑体 CN Bold</vt:lpstr>
      <vt:lpstr>阿里巴巴普惠体 B</vt:lpstr>
      <vt:lpstr>Calibri</vt:lpstr>
      <vt:lpstr>思源黑体 CN Light</vt:lpstr>
      <vt:lpstr>微软雅黑</vt:lpstr>
      <vt:lpstr>51PPT模板网  www.51pptmoban.com</vt:lpstr>
      <vt:lpstr>PowerPoint 演示文稿</vt:lpstr>
      <vt:lpstr>PowerPoint 演示文稿</vt:lpstr>
      <vt:lpstr>PowerPoint 演示文稿</vt:lpstr>
      <vt:lpstr>项目概要</vt:lpstr>
      <vt:lpstr>项目概要</vt:lpstr>
      <vt:lpstr>项目概要</vt:lpstr>
      <vt:lpstr>项目概要</vt:lpstr>
      <vt:lpstr>项目概要</vt:lpstr>
      <vt:lpstr>PowerPoint 演示文稿</vt:lpstr>
      <vt:lpstr>工作不足</vt:lpstr>
      <vt:lpstr>工作不足</vt:lpstr>
      <vt:lpstr>工作不足</vt:lpstr>
      <vt:lpstr>工作不足</vt:lpstr>
      <vt:lpstr>PowerPoint 演示文稿</vt:lpstr>
      <vt:lpstr>工作改善</vt:lpstr>
      <vt:lpstr>工作改善</vt:lpstr>
      <vt:lpstr>工作改善</vt:lpstr>
      <vt:lpstr>工作改善</vt:lpstr>
      <vt:lpstr>工作改善</vt:lpstr>
      <vt:lpstr>工作改善</vt:lpstr>
      <vt:lpstr>工作改善</vt:lpstr>
      <vt:lpstr>工作改善</vt:lpstr>
      <vt:lpstr>工作改善</vt:lpstr>
      <vt:lpstr>PowerPoint 演示文稿</vt:lpstr>
      <vt:lpstr>工作计划</vt:lpstr>
      <vt:lpstr>工作计划</vt:lpstr>
      <vt:lpstr>工作计划</vt:lpstr>
      <vt:lpstr>工作计划</vt:lpstr>
      <vt:lpstr>工作计划</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蓝色商务风年中总结项目汇报ppt模板</dc:title>
  <dc:creator>期盼</dc:creator>
  <cp:keywords>P界达人·</cp:keywords>
  <dc:description>www.51pptmoban.com</dc:description>
  <cp:lastModifiedBy>Win user</cp:lastModifiedBy>
  <cp:revision>27</cp:revision>
  <dcterms:created xsi:type="dcterms:W3CDTF">2022-01-25T15:12:29Z</dcterms:created>
  <dcterms:modified xsi:type="dcterms:W3CDTF">2022-08-14T13:43:26Z</dcterms:modified>
</cp:coreProperties>
</file>