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10"/>
  </p:notesMasterIdLst>
  <p:sldIdLst>
    <p:sldId id="336" r:id="rId3"/>
    <p:sldId id="337" r:id="rId4"/>
    <p:sldId id="338" r:id="rId5"/>
    <p:sldId id="340" r:id="rId6"/>
    <p:sldId id="304" r:id="rId7"/>
    <p:sldId id="264" r:id="rId8"/>
    <p:sldId id="267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29" userDrawn="1">
          <p15:clr>
            <a:srgbClr val="A4A3A4"/>
          </p15:clr>
        </p15:guide>
        <p15:guide id="5" orient="horz" pos="346" userDrawn="1">
          <p15:clr>
            <a:srgbClr val="A4A3A4"/>
          </p15:clr>
        </p15:guide>
        <p15:guide id="6" orient="horz" pos="3884" userDrawn="1">
          <p15:clr>
            <a:srgbClr val="A4A3A4"/>
          </p15:clr>
        </p15:guide>
        <p15:guide id="7" pos="3613" userDrawn="1">
          <p15:clr>
            <a:srgbClr val="A4A3A4"/>
          </p15:clr>
        </p15:guide>
        <p15:guide id="8" orient="horz" pos="618" userDrawn="1">
          <p15:clr>
            <a:srgbClr val="A4A3A4"/>
          </p15:clr>
        </p15:guide>
        <p15:guide id="9" pos="3046" userDrawn="1">
          <p15:clr>
            <a:srgbClr val="A4A3A4"/>
          </p15:clr>
        </p15:guide>
        <p15:guide id="10" pos="4679" userDrawn="1">
          <p15:clr>
            <a:srgbClr val="A4A3A4"/>
          </p15:clr>
        </p15:guide>
        <p15:guide id="11" pos="3908" userDrawn="1">
          <p15:clr>
            <a:srgbClr val="A4A3A4"/>
          </p15:clr>
        </p15:guide>
        <p15:guide id="12" orient="horz" pos="2863" userDrawn="1">
          <p15:clr>
            <a:srgbClr val="A4A3A4"/>
          </p15:clr>
        </p15:guide>
        <p15:guide id="13" pos="1753" userDrawn="1">
          <p15:clr>
            <a:srgbClr val="A4A3A4"/>
          </p15:clr>
        </p15:guide>
        <p15:guide id="14" pos="59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151B"/>
    <a:srgbClr val="D3D3D3"/>
    <a:srgbClr val="FFFFFF"/>
    <a:srgbClr val="635125"/>
    <a:srgbClr val="0F8734"/>
    <a:srgbClr val="349652"/>
    <a:srgbClr val="EAEAEA"/>
    <a:srgbClr val="A9A9A9"/>
    <a:srgbClr val="939498"/>
    <a:srgbClr val="6E6E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4" d="100"/>
          <a:sy n="94" d="100"/>
        </p:scale>
        <p:origin x="78" y="360"/>
      </p:cViewPr>
      <p:guideLst>
        <p:guide orient="horz" pos="2160"/>
        <p:guide pos="3840"/>
        <p:guide pos="551"/>
        <p:guide pos="7129"/>
        <p:guide orient="horz" pos="346"/>
        <p:guide orient="horz" pos="3884"/>
        <p:guide pos="3613"/>
        <p:guide orient="horz" pos="618"/>
        <p:guide pos="3046"/>
        <p:guide pos="4679"/>
        <p:guide pos="3908"/>
        <p:guide orient="horz" pos="2863"/>
        <p:guide pos="1753"/>
        <p:guide pos="59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FF1DC5-8E89-4EA0-A93B-F38CA7CCA8F4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731C34-9DF7-4C78-8A2A-3304B0128D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436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731C34-9DF7-4C78-8A2A-3304B0128D2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4702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731C34-9DF7-4C78-8A2A-3304B0128D2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3973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731C34-9DF7-4C78-8A2A-3304B0128D2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0121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731C34-9DF7-4C78-8A2A-3304B0128D2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9648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8EA4D6-130F-48F5-97DA-B25FDFF56A9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514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731C34-9DF7-4C78-8A2A-3304B0128D2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2541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5C1216-4D7E-4F37-9C28-C592AF00C2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837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11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BBCD236-B755-486A-B324-8FF94AE2D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48170-234A-45A9-BA18-EB5F9F299700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D7E6CB6-B88B-4200-B58A-E52BE9222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99B88E0-5B8C-4106-9CA8-920230BBC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EB98F-7A2F-46AB-AD99-CC9999768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145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6AA9A-FFB3-4A32-80C6-1B6B54CDD4D2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31E26-7C9F-4882-87D1-A3663D103E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55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A50BC19-834B-BBC8-87D2-055FFF871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F2AE6BF-47D1-249B-DC90-978EEC1A7E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3B2AF55-B50D-97AC-AE8E-101C1271EC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E2DFA-40CE-402A-98A7-D4E9BFA155EB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022C610-3013-6F20-2BFB-1394B9D1EC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0C7C71-0136-C5D1-99A8-B0A3FBC617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581ED4-4B96-4FE9-985D-D2B5E8AB77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787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6AA9A-FFB3-4A32-80C6-1B6B54CDD4D2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31E26-7C9F-4882-87D1-A3663D103E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390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36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0" indent="-228590" algn="l" defTabSz="91436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72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4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36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17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4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4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1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3A308037-FD6D-ED16-3607-D6B195D1ADA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077" y="0"/>
            <a:ext cx="12213933" cy="6858000"/>
          </a:xfrm>
          <a:prstGeom prst="rect">
            <a:avLst/>
          </a:prstGeom>
        </p:spPr>
      </p:pic>
      <p:pic>
        <p:nvPicPr>
          <p:cNvPr id="23" name="图片 22" descr="c987ede36ea7053db24ae9b82e24be80f25ffe0355ddc-13wCQt">
            <a:extLst>
              <a:ext uri="{FF2B5EF4-FFF2-40B4-BE49-F238E27FC236}">
                <a16:creationId xmlns:a16="http://schemas.microsoft.com/office/drawing/2014/main" id="{428412EA-C77A-C93C-D205-7422AD4A941E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6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95"/>
          <a:stretch/>
        </p:blipFill>
        <p:spPr>
          <a:xfrm>
            <a:off x="3610083" y="8123"/>
            <a:ext cx="4571263" cy="634942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7DB602A-AD9D-74F7-EEBF-7BFC1023B009}"/>
              </a:ext>
            </a:extLst>
          </p:cNvPr>
          <p:cNvSpPr txBox="1"/>
          <p:nvPr/>
        </p:nvSpPr>
        <p:spPr>
          <a:xfrm>
            <a:off x="584200" y="1448384"/>
            <a:ext cx="54864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972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8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rgbClr val="C1151B"/>
                    </a:gs>
                  </a:gsLst>
                  <a:lin ang="0" scaled="1"/>
                  <a:tileRect/>
                </a:gradFill>
                <a:effectLst>
                  <a:outerShdw blurRad="127000" dist="190500" dir="8100000" algn="tr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  <a:sym typeface="+mn-ea"/>
              </a:rPr>
              <a:t>为爱筑家</a:t>
            </a:r>
            <a:endParaRPr lang="en-US" altLang="zh-CN" sz="8800" dirty="0">
              <a:gradFill flip="none" rotWithShape="1">
                <a:gsLst>
                  <a:gs pos="0">
                    <a:schemeClr val="accent1"/>
                  </a:gs>
                  <a:gs pos="100000">
                    <a:srgbClr val="C1151B"/>
                  </a:gs>
                </a:gsLst>
                <a:lin ang="0" scaled="1"/>
                <a:tileRect/>
              </a:gradFill>
              <a:effectLst>
                <a:outerShdw blurRad="127000" dist="190500" dir="8100000" algn="tr" rotWithShape="0">
                  <a:schemeClr val="accent1">
                    <a:lumMod val="50000"/>
                    <a:alpha val="40000"/>
                  </a:schemeClr>
                </a:outerShdw>
              </a:effectLst>
              <a:latin typeface="+mj-ea"/>
              <a:ea typeface="+mj-ea"/>
              <a:sym typeface="+mn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0161F36-9979-8679-A7A3-52B584DEBC37}"/>
              </a:ext>
            </a:extLst>
          </p:cNvPr>
          <p:cNvGrpSpPr/>
          <p:nvPr/>
        </p:nvGrpSpPr>
        <p:grpSpPr>
          <a:xfrm>
            <a:off x="843228" y="551893"/>
            <a:ext cx="1688123" cy="468389"/>
            <a:chOff x="1715073" y="1212786"/>
            <a:chExt cx="8883166" cy="2628479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7CF9A9E-1507-FFDC-5BD4-F518A01ECECD}"/>
                </a:ext>
              </a:extLst>
            </p:cNvPr>
            <p:cNvGrpSpPr/>
            <p:nvPr/>
          </p:nvGrpSpPr>
          <p:grpSpPr>
            <a:xfrm>
              <a:off x="1715073" y="1212786"/>
              <a:ext cx="2540186" cy="2628479"/>
              <a:chOff x="2477067" y="831794"/>
              <a:chExt cx="2540182" cy="2628498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0B73638-B0BF-2186-95CE-B41D8F9844D0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endParaRPr lang="en-US" sz="2160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E27A2BD3-2171-149D-5352-AFDA9CC9411C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endParaRPr lang="en-US" sz="2160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476072E-410B-4010-4B2B-50A6868DDFCB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endParaRPr lang="en-US" sz="2160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4101C01D-C6D3-B4F8-AFC5-54B62BA52A43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endParaRPr lang="en-US" sz="2160" dirty="0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0A7BBD78-5B09-93D4-AC97-0BD88F7F0D34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160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A6DC8A2-D961-F249-2466-61E6CD8A9D19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endParaRPr lang="en-US" sz="2160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45FD8BCA-3F42-6502-8E0A-1FCC0A0569D0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160"/>
              </a:p>
            </p:txBody>
          </p:sp>
        </p:grpSp>
        <p:sp>
          <p:nvSpPr>
            <p:cNvPr id="7" name="TextBox 72">
              <a:extLst>
                <a:ext uri="{FF2B5EF4-FFF2-40B4-BE49-F238E27FC236}">
                  <a16:creationId xmlns:a16="http://schemas.microsoft.com/office/drawing/2014/main" id="{BE21B5C1-CF4D-9F31-A5A9-1FAFB0206E7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4343354" y="1572330"/>
              <a:ext cx="6254885" cy="1540013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09728" tIns="54864" rIns="109728" bIns="5486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1520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8" name="TextBox 76">
              <a:extLst>
                <a:ext uri="{FF2B5EF4-FFF2-40B4-BE49-F238E27FC236}">
                  <a16:creationId xmlns:a16="http://schemas.microsoft.com/office/drawing/2014/main" id="{86C0305D-89A1-D304-1E83-0AF97FF62803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64487" y="3334767"/>
              <a:ext cx="5105023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09728" tIns="54864" rIns="109728" bIns="5486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80" dirty="0">
                <a:latin typeface="Poppins SemiBold" panose="00000700000000000000" pitchFamily="50" charset="0"/>
                <a:cs typeface="Poppins SemiBold" panose="00000700000000000000" pitchFamily="50" charset="0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4C36E17-8462-A173-C98E-A4ED2677F0D4}"/>
                </a:ext>
              </a:extLst>
            </p:cNvPr>
            <p:cNvSpPr/>
            <p:nvPr/>
          </p:nvSpPr>
          <p:spPr>
            <a:xfrm>
              <a:off x="10231568" y="3306547"/>
              <a:ext cx="366666" cy="375870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en-US" sz="2160"/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AABDA8F0-556A-3692-A681-602BDBD46868}"/>
                </a:ext>
              </a:extLst>
            </p:cNvPr>
            <p:cNvSpPr/>
            <p:nvPr/>
          </p:nvSpPr>
          <p:spPr>
            <a:xfrm>
              <a:off x="9563101" y="3471648"/>
              <a:ext cx="788192" cy="45717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160" dirty="0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A0567834-D3C4-6745-405D-B550DB0D339B}"/>
              </a:ext>
            </a:extLst>
          </p:cNvPr>
          <p:cNvSpPr txBox="1"/>
          <p:nvPr/>
        </p:nvSpPr>
        <p:spPr>
          <a:xfrm>
            <a:off x="792599" y="2897484"/>
            <a:ext cx="4255651" cy="369332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defTabSz="109728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+mn-ea"/>
              </a:defRPr>
            </a:lvl1pPr>
            <a:lvl2pPr marL="742950" indent="-285750"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b="1" dirty="0">
                <a:gradFill>
                  <a:gsLst>
                    <a:gs pos="0">
                      <a:schemeClr val="accent1"/>
                    </a:gs>
                    <a:gs pos="100000">
                      <a:srgbClr val="C1151B"/>
                    </a:gs>
                  </a:gsLst>
                  <a:lin ang="0" scaled="1"/>
                </a:gradFill>
                <a:effectLst>
                  <a:outerShdw blurRad="127000" dist="190500" dir="8100000" algn="tr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j-lt"/>
                <a:sym typeface="+mn-ea"/>
              </a:rPr>
              <a:t>BUILD A HOME FOR LOVE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5FF114B-B68F-8E7B-2E8C-198CB22E16DD}"/>
              </a:ext>
            </a:extLst>
          </p:cNvPr>
          <p:cNvGrpSpPr/>
          <p:nvPr/>
        </p:nvGrpSpPr>
        <p:grpSpPr>
          <a:xfrm>
            <a:off x="756896" y="3429000"/>
            <a:ext cx="995704" cy="300684"/>
            <a:chOff x="794996" y="3429000"/>
            <a:chExt cx="995704" cy="300684"/>
          </a:xfrm>
        </p:grpSpPr>
        <p:sp>
          <p:nvSpPr>
            <p:cNvPr id="2052" name="Text Box 7"/>
            <p:cNvSpPr txBox="1">
              <a:spLocks noChangeArrowheads="1"/>
            </p:cNvSpPr>
            <p:nvPr/>
          </p:nvSpPr>
          <p:spPr bwMode="auto">
            <a:xfrm>
              <a:off x="794996" y="3452685"/>
              <a:ext cx="995704" cy="276999"/>
            </a:xfrm>
            <a:prstGeom prst="rect">
              <a:avLst/>
            </a:prstGeom>
            <a:noFill/>
            <a:ln>
              <a:noFill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defTabSz="109728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gradFill flip="none" rotWithShape="1">
                    <a:gsLst>
                      <a:gs pos="100000">
                        <a:schemeClr val="tx1">
                          <a:lumMod val="50000"/>
                          <a:lumOff val="50000"/>
                        </a:schemeClr>
                      </a:gs>
                      <a:gs pos="52200">
                        <a:schemeClr val="bg1">
                          <a:lumMod val="65000"/>
                        </a:schemeClr>
                      </a:gs>
                      <a:gs pos="0">
                        <a:srgbClr val="6E6E6E"/>
                      </a:gs>
                    </a:gsLst>
                    <a:lin ang="18900000" scaled="1"/>
                    <a:tileRect/>
                  </a:gradFill>
                  <a:latin typeface="+mn-ea"/>
                  <a:ea typeface="+mn-ea"/>
                  <a:sym typeface="+mn-ea"/>
                </a:rPr>
                <a:t>红樱桃装饰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29015865-A8C5-FF11-2606-48831BD19039}"/>
                </a:ext>
              </a:extLst>
            </p:cNvPr>
            <p:cNvCxnSpPr/>
            <p:nvPr/>
          </p:nvCxnSpPr>
          <p:spPr>
            <a:xfrm>
              <a:off x="915817" y="3429000"/>
              <a:ext cx="754062" cy="0"/>
            </a:xfrm>
            <a:prstGeom prst="line">
              <a:avLst/>
            </a:prstGeom>
            <a:ln w="28575">
              <a:solidFill>
                <a:srgbClr val="C115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B5EEA65-7DA8-3078-3573-9A30E5540966}"/>
              </a:ext>
            </a:extLst>
          </p:cNvPr>
          <p:cNvGrpSpPr/>
          <p:nvPr/>
        </p:nvGrpSpPr>
        <p:grpSpPr>
          <a:xfrm>
            <a:off x="8158485" y="-9526"/>
            <a:ext cx="599798" cy="3429001"/>
            <a:chOff x="8158485" y="-9526"/>
            <a:chExt cx="599798" cy="3429001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B19F05CF-5465-E781-6F0E-B726CB21E05E}"/>
                </a:ext>
              </a:extLst>
            </p:cNvPr>
            <p:cNvSpPr/>
            <p:nvPr/>
          </p:nvSpPr>
          <p:spPr>
            <a:xfrm>
              <a:off x="8158486" y="-9526"/>
              <a:ext cx="599797" cy="342900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93E3EB54-5E8B-DCBF-78C8-E937912D1C4A}"/>
                </a:ext>
              </a:extLst>
            </p:cNvPr>
            <p:cNvSpPr/>
            <p:nvPr/>
          </p:nvSpPr>
          <p:spPr>
            <a:xfrm>
              <a:off x="8158485" y="3276600"/>
              <a:ext cx="599797" cy="142875"/>
            </a:xfrm>
            <a:prstGeom prst="rect">
              <a:avLst/>
            </a:prstGeom>
            <a:solidFill>
              <a:srgbClr val="0F87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57542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6BBCE40-AA52-28D6-1065-DACB9DFC147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5" y="0"/>
            <a:ext cx="12192005" cy="6858000"/>
          </a:xfrm>
          <a:prstGeom prst="rect">
            <a:avLst/>
          </a:prstGeom>
          <a:noFill/>
        </p:spPr>
      </p:pic>
      <p:sp useBgFill="1">
        <p:nvSpPr>
          <p:cNvPr id="5" name="矩形: 圆角 4">
            <a:extLst>
              <a:ext uri="{FF2B5EF4-FFF2-40B4-BE49-F238E27FC236}">
                <a16:creationId xmlns:a16="http://schemas.microsoft.com/office/drawing/2014/main" id="{8A2F2A69-AE1C-4B44-4AD4-50F2386DC13D}"/>
              </a:ext>
            </a:extLst>
          </p:cNvPr>
          <p:cNvSpPr/>
          <p:nvPr/>
        </p:nvSpPr>
        <p:spPr>
          <a:xfrm>
            <a:off x="874713" y="2050473"/>
            <a:ext cx="4849812" cy="1378527"/>
          </a:xfrm>
          <a:prstGeom prst="roundRect">
            <a:avLst>
              <a:gd name="adj" fmla="val 497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674466E8-6319-8CC2-55EC-0C4EDF6A7C68}"/>
              </a:ext>
            </a:extLst>
          </p:cNvPr>
          <p:cNvSpPr/>
          <p:nvPr/>
        </p:nvSpPr>
        <p:spPr>
          <a:xfrm>
            <a:off x="874713" y="2050473"/>
            <a:ext cx="4849812" cy="1378527"/>
          </a:xfrm>
          <a:prstGeom prst="roundRect">
            <a:avLst>
              <a:gd name="adj" fmla="val 4970"/>
            </a:avLst>
          </a:prstGeom>
          <a:gradFill>
            <a:gsLst>
              <a:gs pos="100000">
                <a:srgbClr val="FFFFFF">
                  <a:alpha val="20000"/>
                </a:srgbClr>
              </a:gs>
              <a:gs pos="0">
                <a:srgbClr val="FFFFFF">
                  <a:alpha val="90000"/>
                </a:srgbClr>
              </a:gs>
            </a:gsLst>
            <a:lin ang="2700000" scaled="0"/>
          </a:gra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91307C7-EB68-CE25-E5C2-24D42E024F4F}"/>
              </a:ext>
            </a:extLst>
          </p:cNvPr>
          <p:cNvGrpSpPr/>
          <p:nvPr/>
        </p:nvGrpSpPr>
        <p:grpSpPr>
          <a:xfrm>
            <a:off x="874713" y="3930165"/>
            <a:ext cx="4849812" cy="2235685"/>
            <a:chOff x="874713" y="3860223"/>
            <a:chExt cx="4849812" cy="2305627"/>
          </a:xfrm>
        </p:grpSpPr>
        <p:sp useBgFill="1">
          <p:nvSpPr>
            <p:cNvPr id="6" name="矩形: 圆角 5">
              <a:extLst>
                <a:ext uri="{FF2B5EF4-FFF2-40B4-BE49-F238E27FC236}">
                  <a16:creationId xmlns:a16="http://schemas.microsoft.com/office/drawing/2014/main" id="{C28152A4-109B-0EF1-6E8E-7DAC076948DD}"/>
                </a:ext>
              </a:extLst>
            </p:cNvPr>
            <p:cNvSpPr/>
            <p:nvPr/>
          </p:nvSpPr>
          <p:spPr>
            <a:xfrm>
              <a:off x="874713" y="3860223"/>
              <a:ext cx="4849812" cy="2305627"/>
            </a:xfrm>
            <a:prstGeom prst="roundRect">
              <a:avLst>
                <a:gd name="adj" fmla="val 497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445F80D0-7E1D-1A84-9CF3-F9D4F2617CF4}"/>
                </a:ext>
              </a:extLst>
            </p:cNvPr>
            <p:cNvSpPr/>
            <p:nvPr/>
          </p:nvSpPr>
          <p:spPr>
            <a:xfrm>
              <a:off x="874713" y="3860223"/>
              <a:ext cx="4849812" cy="2305627"/>
            </a:xfrm>
            <a:prstGeom prst="roundRect">
              <a:avLst>
                <a:gd name="adj" fmla="val 4970"/>
              </a:avLst>
            </a:prstGeom>
            <a:gradFill>
              <a:gsLst>
                <a:gs pos="100000">
                  <a:srgbClr val="FFFFFF">
                    <a:alpha val="20000"/>
                  </a:srgbClr>
                </a:gs>
                <a:gs pos="0">
                  <a:srgbClr val="FFFFFF">
                    <a:alpha val="90000"/>
                  </a:srgbClr>
                </a:gs>
              </a:gsLst>
              <a:lin ang="2700000" scaled="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8821073-A8B6-03C8-8554-88CC54A0A246}"/>
              </a:ext>
            </a:extLst>
          </p:cNvPr>
          <p:cNvGrpSpPr/>
          <p:nvPr/>
        </p:nvGrpSpPr>
        <p:grpSpPr>
          <a:xfrm>
            <a:off x="6162675" y="2050473"/>
            <a:ext cx="5154612" cy="2972025"/>
            <a:chOff x="6162675" y="2050473"/>
            <a:chExt cx="5154612" cy="3702627"/>
          </a:xfrm>
        </p:grpSpPr>
        <p:sp useBgFill="1">
          <p:nvSpPr>
            <p:cNvPr id="7" name="矩形: 圆角 6">
              <a:extLst>
                <a:ext uri="{FF2B5EF4-FFF2-40B4-BE49-F238E27FC236}">
                  <a16:creationId xmlns:a16="http://schemas.microsoft.com/office/drawing/2014/main" id="{2FD54100-1835-3EFC-76B4-7B15D7AE7834}"/>
                </a:ext>
              </a:extLst>
            </p:cNvPr>
            <p:cNvSpPr/>
            <p:nvPr/>
          </p:nvSpPr>
          <p:spPr>
            <a:xfrm>
              <a:off x="6162675" y="2050473"/>
              <a:ext cx="5154612" cy="3702627"/>
            </a:xfrm>
            <a:prstGeom prst="roundRect">
              <a:avLst>
                <a:gd name="adj" fmla="val 497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FD40AD32-7A38-DE44-F075-C6AD1E192019}"/>
                </a:ext>
              </a:extLst>
            </p:cNvPr>
            <p:cNvSpPr/>
            <p:nvPr/>
          </p:nvSpPr>
          <p:spPr>
            <a:xfrm>
              <a:off x="6224490" y="2050473"/>
              <a:ext cx="5092797" cy="3702627"/>
            </a:xfrm>
            <a:prstGeom prst="roundRect">
              <a:avLst>
                <a:gd name="adj" fmla="val 4970"/>
              </a:avLst>
            </a:prstGeom>
            <a:gradFill>
              <a:gsLst>
                <a:gs pos="100000">
                  <a:srgbClr val="FFFFFF">
                    <a:alpha val="20000"/>
                  </a:srgbClr>
                </a:gs>
                <a:gs pos="0">
                  <a:srgbClr val="FFFFFF">
                    <a:alpha val="90000"/>
                  </a:srgbClr>
                </a:gs>
              </a:gsLst>
              <a:lin ang="2700000" scaled="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" name="TextBox 50">
            <a:extLst>
              <a:ext uri="{FF2B5EF4-FFF2-40B4-BE49-F238E27FC236}">
                <a16:creationId xmlns:a16="http://schemas.microsoft.com/office/drawing/2014/main" id="{ECB307D6-E968-3C05-1CA8-AA358E326521}"/>
              </a:ext>
            </a:extLst>
          </p:cNvPr>
          <p:cNvSpPr txBox="1"/>
          <p:nvPr/>
        </p:nvSpPr>
        <p:spPr>
          <a:xfrm>
            <a:off x="518230" y="418066"/>
            <a:ext cx="29009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097280" eaLnBrk="0" fontAlgn="base" hangingPunct="0">
              <a:spcBef>
                <a:spcPct val="0"/>
              </a:spcBef>
              <a:spcAft>
                <a:spcPct val="0"/>
              </a:spcAft>
              <a:defRPr sz="3600">
                <a:gradFill flip="none" rotWithShape="1">
                  <a:gsLst>
                    <a:gs pos="0">
                      <a:schemeClr val="accent1"/>
                    </a:gs>
                    <a:gs pos="100000">
                      <a:srgbClr val="C1151B"/>
                    </a:gs>
                  </a:gsLst>
                  <a:lin ang="0" scaled="1"/>
                  <a:tileRect/>
                </a:gradFill>
                <a:effectLst>
                  <a:outerShdw blurRad="127000" dist="190500" dir="8100000" algn="tr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核心竞争力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4015A9B-4BF4-C462-BCAB-AA198C32C027}"/>
              </a:ext>
            </a:extLst>
          </p:cNvPr>
          <p:cNvGrpSpPr/>
          <p:nvPr/>
        </p:nvGrpSpPr>
        <p:grpSpPr>
          <a:xfrm>
            <a:off x="874713" y="1715333"/>
            <a:ext cx="352054" cy="682972"/>
            <a:chOff x="712983" y="864880"/>
            <a:chExt cx="952154" cy="1847145"/>
          </a:xfrm>
          <a:effectLst>
            <a:outerShdw blurRad="635000" dist="317500" dir="5400000" algn="t" rotWithShape="0">
              <a:srgbClr val="C1151B">
                <a:alpha val="60000"/>
              </a:srgbClr>
            </a:outerShdw>
          </a:effectLst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B305DDE-FC36-F7D6-0301-0C656928A170}"/>
                </a:ext>
              </a:extLst>
            </p:cNvPr>
            <p:cNvSpPr/>
            <p:nvPr/>
          </p:nvSpPr>
          <p:spPr>
            <a:xfrm>
              <a:off x="712983" y="864880"/>
              <a:ext cx="952153" cy="1847145"/>
            </a:xfrm>
            <a:custGeom>
              <a:avLst/>
              <a:gdLst>
                <a:gd name="connsiteX0" fmla="*/ 569986 w 952153"/>
                <a:gd name="connsiteY0" fmla="*/ 493225 h 1847145"/>
                <a:gd name="connsiteX1" fmla="*/ 437697 w 952153"/>
                <a:gd name="connsiteY1" fmla="*/ 579785 h 1847145"/>
                <a:gd name="connsiteX2" fmla="*/ 0 w 952153"/>
                <a:gd name="connsiteY2" fmla="*/ 485060 h 1847145"/>
                <a:gd name="connsiteX3" fmla="*/ 0 w 952153"/>
                <a:gd name="connsiteY3" fmla="*/ 485060 h 1847145"/>
                <a:gd name="connsiteX4" fmla="*/ 610816 w 952153"/>
                <a:gd name="connsiteY4" fmla="*/ 0 h 1847145"/>
                <a:gd name="connsiteX5" fmla="*/ 952154 w 952153"/>
                <a:gd name="connsiteY5" fmla="*/ 0 h 1847145"/>
                <a:gd name="connsiteX6" fmla="*/ 952154 w 952153"/>
                <a:gd name="connsiteY6" fmla="*/ 1847146 h 1847145"/>
                <a:gd name="connsiteX7" fmla="*/ 952154 w 952153"/>
                <a:gd name="connsiteY7" fmla="*/ 1847146 h 1847145"/>
                <a:gd name="connsiteX8" fmla="*/ 569986 w 952153"/>
                <a:gd name="connsiteY8" fmla="*/ 1464978 h 1847145"/>
                <a:gd name="connsiteX9" fmla="*/ 569986 w 952153"/>
                <a:gd name="connsiteY9" fmla="*/ 493225 h 184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2153" h="1847145">
                  <a:moveTo>
                    <a:pt x="569986" y="493225"/>
                  </a:moveTo>
                  <a:lnTo>
                    <a:pt x="437697" y="579785"/>
                  </a:lnTo>
                  <a:cubicBezTo>
                    <a:pt x="290709" y="674510"/>
                    <a:pt x="94725" y="632047"/>
                    <a:pt x="0" y="485060"/>
                  </a:cubicBezTo>
                  <a:lnTo>
                    <a:pt x="0" y="485060"/>
                  </a:lnTo>
                  <a:lnTo>
                    <a:pt x="610816" y="0"/>
                  </a:lnTo>
                  <a:lnTo>
                    <a:pt x="952154" y="0"/>
                  </a:lnTo>
                  <a:lnTo>
                    <a:pt x="952154" y="1847146"/>
                  </a:lnTo>
                  <a:lnTo>
                    <a:pt x="952154" y="1847146"/>
                  </a:lnTo>
                  <a:cubicBezTo>
                    <a:pt x="741471" y="1847146"/>
                    <a:pt x="569986" y="1675660"/>
                    <a:pt x="569986" y="1464978"/>
                  </a:cubicBezTo>
                  <a:lnTo>
                    <a:pt x="569986" y="493225"/>
                  </a:lnTo>
                  <a:close/>
                </a:path>
              </a:pathLst>
            </a:custGeom>
            <a:gradFill>
              <a:gsLst>
                <a:gs pos="98000">
                  <a:schemeClr val="accent1">
                    <a:lumMod val="50000"/>
                  </a:schemeClr>
                </a:gs>
                <a:gs pos="0">
                  <a:srgbClr val="FF0000"/>
                </a:gs>
              </a:gsLst>
              <a:lin ang="5400000" scaled="1"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/>
                <a:ea typeface="OPPOSans R"/>
                <a:cs typeface="+mn-cs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4A1D6A2-D426-C452-2B0A-3FA3808C26D1}"/>
                </a:ext>
              </a:extLst>
            </p:cNvPr>
            <p:cNvSpPr/>
            <p:nvPr/>
          </p:nvSpPr>
          <p:spPr>
            <a:xfrm>
              <a:off x="1282969" y="1306546"/>
              <a:ext cx="382168" cy="1405479"/>
            </a:xfrm>
            <a:custGeom>
              <a:avLst/>
              <a:gdLst>
                <a:gd name="connsiteX0" fmla="*/ 0 w 382168"/>
                <a:gd name="connsiteY0" fmla="*/ 1023312 h 1405479"/>
                <a:gd name="connsiteX1" fmla="*/ 382168 w 382168"/>
                <a:gd name="connsiteY1" fmla="*/ 1405480 h 1405479"/>
                <a:gd name="connsiteX2" fmla="*/ 382168 w 382168"/>
                <a:gd name="connsiteY2" fmla="*/ 236111 h 1405479"/>
                <a:gd name="connsiteX3" fmla="*/ 0 w 382168"/>
                <a:gd name="connsiteY3" fmla="*/ 51559 h 1405479"/>
                <a:gd name="connsiteX4" fmla="*/ 0 w 382168"/>
                <a:gd name="connsiteY4" fmla="*/ 51559 h 1405479"/>
                <a:gd name="connsiteX5" fmla="*/ 0 w 382168"/>
                <a:gd name="connsiteY5" fmla="*/ 1023312 h 1405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2168" h="1405479">
                  <a:moveTo>
                    <a:pt x="0" y="1023312"/>
                  </a:moveTo>
                  <a:cubicBezTo>
                    <a:pt x="0" y="1233994"/>
                    <a:pt x="171486" y="1405480"/>
                    <a:pt x="382168" y="1405480"/>
                  </a:cubicBezTo>
                  <a:lnTo>
                    <a:pt x="382168" y="236111"/>
                  </a:lnTo>
                  <a:cubicBezTo>
                    <a:pt x="382168" y="38494"/>
                    <a:pt x="155154" y="-70930"/>
                    <a:pt x="0" y="51559"/>
                  </a:cubicBezTo>
                  <a:lnTo>
                    <a:pt x="0" y="51559"/>
                  </a:lnTo>
                  <a:lnTo>
                    <a:pt x="0" y="1023312"/>
                  </a:lnTo>
                  <a:close/>
                </a:path>
              </a:pathLst>
            </a:custGeom>
            <a:gradFill flip="none" rotWithShape="1">
              <a:gsLst>
                <a:gs pos="98000">
                  <a:srgbClr val="C1151B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/>
                <a:ea typeface="OPPOSans R"/>
                <a:cs typeface="+mn-cs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444E791-91BE-E825-F988-0AFEC0510464}"/>
              </a:ext>
            </a:extLst>
          </p:cNvPr>
          <p:cNvGrpSpPr/>
          <p:nvPr/>
        </p:nvGrpSpPr>
        <p:grpSpPr>
          <a:xfrm>
            <a:off x="884044" y="3582640"/>
            <a:ext cx="506039" cy="695049"/>
            <a:chOff x="2849204" y="833850"/>
            <a:chExt cx="1368619" cy="1879809"/>
          </a:xfrm>
          <a:effectLst>
            <a:outerShdw blurRad="635000" dist="317500" dir="5400000" algn="t" rotWithShape="0">
              <a:srgbClr val="C1151B">
                <a:alpha val="60000"/>
              </a:srgbClr>
            </a:outerShdw>
          </a:effectLst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FEAB0DF-9579-51CE-65D1-FFD5ACC0400B}"/>
                </a:ext>
              </a:extLst>
            </p:cNvPr>
            <p:cNvSpPr/>
            <p:nvPr/>
          </p:nvSpPr>
          <p:spPr>
            <a:xfrm>
              <a:off x="2849204" y="838709"/>
              <a:ext cx="1368618" cy="1874950"/>
            </a:xfrm>
            <a:custGeom>
              <a:avLst/>
              <a:gdLst>
                <a:gd name="connsiteX0" fmla="*/ 0 w 1368618"/>
                <a:gd name="connsiteY0" fmla="*/ 1873317 h 1874950"/>
                <a:gd name="connsiteX1" fmla="*/ 186185 w 1368618"/>
                <a:gd name="connsiteY1" fmla="*/ 1476451 h 1874950"/>
                <a:gd name="connsiteX2" fmla="*/ 909691 w 1368618"/>
                <a:gd name="connsiteY2" fmla="*/ 591258 h 1874950"/>
                <a:gd name="connsiteX3" fmla="*/ 638580 w 1368618"/>
                <a:gd name="connsiteY3" fmla="*/ 343012 h 1874950"/>
                <a:gd name="connsiteX4" fmla="*/ 442596 w 1368618"/>
                <a:gd name="connsiteY4" fmla="*/ 388741 h 1874950"/>
                <a:gd name="connsiteX5" fmla="*/ 29398 w 1368618"/>
                <a:gd name="connsiteY5" fmla="*/ 289116 h 1874950"/>
                <a:gd name="connsiteX6" fmla="*/ 27764 w 1368618"/>
                <a:gd name="connsiteY6" fmla="*/ 287483 h 1874950"/>
                <a:gd name="connsiteX7" fmla="*/ 669611 w 1368618"/>
                <a:gd name="connsiteY7" fmla="*/ 41 h 1874950"/>
                <a:gd name="connsiteX8" fmla="*/ 1311457 w 1368618"/>
                <a:gd name="connsiteY8" fmla="*/ 556961 h 1874950"/>
                <a:gd name="connsiteX9" fmla="*/ 615715 w 1368618"/>
                <a:gd name="connsiteY9" fmla="*/ 1535246 h 1874950"/>
                <a:gd name="connsiteX10" fmla="*/ 1028914 w 1368618"/>
                <a:gd name="connsiteY10" fmla="*/ 1535246 h 1874950"/>
                <a:gd name="connsiteX11" fmla="*/ 1368619 w 1368618"/>
                <a:gd name="connsiteY11" fmla="*/ 1874951 h 1874950"/>
                <a:gd name="connsiteX12" fmla="*/ 1368619 w 1368618"/>
                <a:gd name="connsiteY12" fmla="*/ 1874951 h 1874950"/>
                <a:gd name="connsiteX13" fmla="*/ 0 w 1368618"/>
                <a:gd name="connsiteY13" fmla="*/ 1874951 h 1874950"/>
                <a:gd name="connsiteX14" fmla="*/ 0 w 1368618"/>
                <a:gd name="connsiteY14" fmla="*/ 1873317 h 187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8618" h="1874950">
                  <a:moveTo>
                    <a:pt x="0" y="1873317"/>
                  </a:moveTo>
                  <a:cubicBezTo>
                    <a:pt x="0" y="1719797"/>
                    <a:pt x="68594" y="1574442"/>
                    <a:pt x="186185" y="1476451"/>
                  </a:cubicBezTo>
                  <a:cubicBezTo>
                    <a:pt x="681043" y="1063252"/>
                    <a:pt x="909691" y="805207"/>
                    <a:pt x="909691" y="591258"/>
                  </a:cubicBezTo>
                  <a:cubicBezTo>
                    <a:pt x="909691" y="457336"/>
                    <a:pt x="821498" y="343012"/>
                    <a:pt x="638580" y="343012"/>
                  </a:cubicBezTo>
                  <a:cubicBezTo>
                    <a:pt x="579785" y="343012"/>
                    <a:pt x="514457" y="357711"/>
                    <a:pt x="442596" y="388741"/>
                  </a:cubicBezTo>
                  <a:cubicBezTo>
                    <a:pt x="297242" y="454069"/>
                    <a:pt x="127389" y="414873"/>
                    <a:pt x="29398" y="289116"/>
                  </a:cubicBezTo>
                  <a:lnTo>
                    <a:pt x="27764" y="287483"/>
                  </a:lnTo>
                  <a:cubicBezTo>
                    <a:pt x="253145" y="42504"/>
                    <a:pt x="529156" y="41"/>
                    <a:pt x="669611" y="41"/>
                  </a:cubicBezTo>
                  <a:cubicBezTo>
                    <a:pt x="1020748" y="-3226"/>
                    <a:pt x="1311457" y="191125"/>
                    <a:pt x="1311457" y="556961"/>
                  </a:cubicBezTo>
                  <a:cubicBezTo>
                    <a:pt x="1311457" y="908098"/>
                    <a:pt x="958686" y="1278834"/>
                    <a:pt x="615715" y="1535246"/>
                  </a:cubicBezTo>
                  <a:lnTo>
                    <a:pt x="1028914" y="1535246"/>
                  </a:lnTo>
                  <a:cubicBezTo>
                    <a:pt x="1216732" y="1535246"/>
                    <a:pt x="1368619" y="1687133"/>
                    <a:pt x="1368619" y="1874951"/>
                  </a:cubicBezTo>
                  <a:lnTo>
                    <a:pt x="1368619" y="1874951"/>
                  </a:lnTo>
                  <a:lnTo>
                    <a:pt x="0" y="1874951"/>
                  </a:lnTo>
                  <a:lnTo>
                    <a:pt x="0" y="1873317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>
                    <a:lumMod val="75000"/>
                  </a:schemeClr>
                </a:gs>
                <a:gs pos="0">
                  <a:srgbClr val="FF0000"/>
                </a:gs>
              </a:gsLst>
              <a:lin ang="54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/>
                <a:ea typeface="OPPOSans R"/>
                <a:cs typeface="+mn-cs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634FED9F-CFFF-0F41-DD5A-97BAD8B29B96}"/>
                </a:ext>
              </a:extLst>
            </p:cNvPr>
            <p:cNvSpPr/>
            <p:nvPr/>
          </p:nvSpPr>
          <p:spPr>
            <a:xfrm>
              <a:off x="2876969" y="833850"/>
              <a:ext cx="1014815" cy="924389"/>
            </a:xfrm>
            <a:custGeom>
              <a:avLst/>
              <a:gdLst>
                <a:gd name="connsiteX0" fmla="*/ 0 w 1014815"/>
                <a:gd name="connsiteY0" fmla="*/ 290709 h 924389"/>
                <a:gd name="connsiteX1" fmla="*/ 1633 w 1014815"/>
                <a:gd name="connsiteY1" fmla="*/ 292342 h 924389"/>
                <a:gd name="connsiteX2" fmla="*/ 414832 w 1014815"/>
                <a:gd name="connsiteY2" fmla="*/ 391967 h 924389"/>
                <a:gd name="connsiteX3" fmla="*/ 610816 w 1014815"/>
                <a:gd name="connsiteY3" fmla="*/ 346238 h 924389"/>
                <a:gd name="connsiteX4" fmla="*/ 881926 w 1014815"/>
                <a:gd name="connsiteY4" fmla="*/ 594484 h 924389"/>
                <a:gd name="connsiteX5" fmla="*/ 736572 w 1014815"/>
                <a:gd name="connsiteY5" fmla="*/ 924389 h 924389"/>
                <a:gd name="connsiteX6" fmla="*/ 1002783 w 1014815"/>
                <a:gd name="connsiteY6" fmla="*/ 463828 h 924389"/>
                <a:gd name="connsiteX7" fmla="*/ 648379 w 1014815"/>
                <a:gd name="connsiteY7" fmla="*/ 0 h 924389"/>
                <a:gd name="connsiteX8" fmla="*/ 645113 w 1014815"/>
                <a:gd name="connsiteY8" fmla="*/ 0 h 924389"/>
                <a:gd name="connsiteX9" fmla="*/ 0 w 1014815"/>
                <a:gd name="connsiteY9" fmla="*/ 290709 h 924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14815" h="924389">
                  <a:moveTo>
                    <a:pt x="0" y="290709"/>
                  </a:moveTo>
                  <a:lnTo>
                    <a:pt x="1633" y="292342"/>
                  </a:lnTo>
                  <a:cubicBezTo>
                    <a:pt x="99625" y="418098"/>
                    <a:pt x="269477" y="457295"/>
                    <a:pt x="414832" y="391967"/>
                  </a:cubicBezTo>
                  <a:cubicBezTo>
                    <a:pt x="485060" y="360937"/>
                    <a:pt x="552021" y="346238"/>
                    <a:pt x="610816" y="346238"/>
                  </a:cubicBezTo>
                  <a:cubicBezTo>
                    <a:pt x="793734" y="346238"/>
                    <a:pt x="881926" y="460562"/>
                    <a:pt x="881926" y="594484"/>
                  </a:cubicBezTo>
                  <a:cubicBezTo>
                    <a:pt x="881926" y="692476"/>
                    <a:pt x="834564" y="798633"/>
                    <a:pt x="736572" y="924389"/>
                  </a:cubicBezTo>
                  <a:cubicBezTo>
                    <a:pt x="736572" y="924389"/>
                    <a:pt x="930922" y="739838"/>
                    <a:pt x="1002783" y="463828"/>
                  </a:cubicBezTo>
                  <a:cubicBezTo>
                    <a:pt x="1063211" y="231914"/>
                    <a:pt x="888459" y="1633"/>
                    <a:pt x="648379" y="0"/>
                  </a:cubicBezTo>
                  <a:cubicBezTo>
                    <a:pt x="646746" y="0"/>
                    <a:pt x="645113" y="0"/>
                    <a:pt x="645113" y="0"/>
                  </a:cubicBezTo>
                  <a:cubicBezTo>
                    <a:pt x="501392" y="1633"/>
                    <a:pt x="225381" y="45730"/>
                    <a:pt x="0" y="290709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>
                    <a:lumMod val="75000"/>
                  </a:schemeClr>
                </a:gs>
                <a:gs pos="0">
                  <a:srgbClr val="FF0000"/>
                </a:gs>
              </a:gsLst>
              <a:lin ang="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/>
                <a:ea typeface="OPPOSans R"/>
                <a:cs typeface="+mn-cs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ECA4CF58-3785-EFDD-B925-AC1D12B25FD4}"/>
                </a:ext>
              </a:extLst>
            </p:cNvPr>
            <p:cNvSpPr/>
            <p:nvPr/>
          </p:nvSpPr>
          <p:spPr>
            <a:xfrm>
              <a:off x="3401587" y="2372321"/>
              <a:ext cx="816236" cy="339704"/>
            </a:xfrm>
            <a:custGeom>
              <a:avLst/>
              <a:gdLst>
                <a:gd name="connsiteX0" fmla="*/ 476532 w 816236"/>
                <a:gd name="connsiteY0" fmla="*/ 0 h 339704"/>
                <a:gd name="connsiteX1" fmla="*/ 63333 w 816236"/>
                <a:gd name="connsiteY1" fmla="*/ 0 h 339704"/>
                <a:gd name="connsiteX2" fmla="*/ 63333 w 816236"/>
                <a:gd name="connsiteY2" fmla="*/ 0 h 339704"/>
                <a:gd name="connsiteX3" fmla="*/ 195622 w 816236"/>
                <a:gd name="connsiteY3" fmla="*/ 339705 h 339704"/>
                <a:gd name="connsiteX4" fmla="*/ 816237 w 816236"/>
                <a:gd name="connsiteY4" fmla="*/ 339705 h 339704"/>
                <a:gd name="connsiteX5" fmla="*/ 476532 w 816236"/>
                <a:gd name="connsiteY5" fmla="*/ 0 h 33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6236" h="339704">
                  <a:moveTo>
                    <a:pt x="476532" y="0"/>
                  </a:moveTo>
                  <a:lnTo>
                    <a:pt x="63333" y="0"/>
                  </a:lnTo>
                  <a:lnTo>
                    <a:pt x="63333" y="0"/>
                  </a:lnTo>
                  <a:cubicBezTo>
                    <a:pt x="-67323" y="120856"/>
                    <a:pt x="17604" y="339705"/>
                    <a:pt x="195622" y="339705"/>
                  </a:cubicBezTo>
                  <a:lnTo>
                    <a:pt x="816237" y="339705"/>
                  </a:lnTo>
                  <a:cubicBezTo>
                    <a:pt x="816237" y="151887"/>
                    <a:pt x="664349" y="0"/>
                    <a:pt x="476532" y="0"/>
                  </a:cubicBezTo>
                  <a:close/>
                </a:path>
              </a:pathLst>
            </a:custGeom>
            <a:gradFill flip="none" rotWithShape="1">
              <a:gsLst>
                <a:gs pos="91000">
                  <a:schemeClr val="accent1">
                    <a:lumMod val="75000"/>
                  </a:schemeClr>
                </a:gs>
                <a:gs pos="0">
                  <a:srgbClr val="FF0000"/>
                </a:gs>
              </a:gsLst>
              <a:lin ang="108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/>
                <a:ea typeface="OPPOSans R"/>
                <a:cs typeface="+mn-cs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94FF9D7-5F77-22B8-B8F1-2DBFF0F92A34}"/>
              </a:ext>
            </a:extLst>
          </p:cNvPr>
          <p:cNvGrpSpPr/>
          <p:nvPr/>
        </p:nvGrpSpPr>
        <p:grpSpPr>
          <a:xfrm>
            <a:off x="6228338" y="1709899"/>
            <a:ext cx="517512" cy="693841"/>
            <a:chOff x="5243471" y="864880"/>
            <a:chExt cx="1399649" cy="1876544"/>
          </a:xfrm>
          <a:effectLst>
            <a:outerShdw blurRad="635000" dist="317500" dir="5400000" algn="t" rotWithShape="0">
              <a:srgbClr val="C1151B">
                <a:alpha val="60000"/>
              </a:srgbClr>
            </a:outerShdw>
          </a:effectLst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2477E50-86A6-38D6-2562-DB7DC4CDC43F}"/>
                </a:ext>
              </a:extLst>
            </p:cNvPr>
            <p:cNvSpPr/>
            <p:nvPr/>
          </p:nvSpPr>
          <p:spPr>
            <a:xfrm>
              <a:off x="5243471" y="864880"/>
              <a:ext cx="1399649" cy="1873369"/>
            </a:xfrm>
            <a:custGeom>
              <a:avLst/>
              <a:gdLst>
                <a:gd name="connsiteX0" fmla="*/ 0 w 1399649"/>
                <a:gd name="connsiteY0" fmla="*/ 1659328 h 1873369"/>
                <a:gd name="connsiteX1" fmla="*/ 0 w 1399649"/>
                <a:gd name="connsiteY1" fmla="*/ 1659328 h 1873369"/>
                <a:gd name="connsiteX2" fmla="*/ 377269 w 1399649"/>
                <a:gd name="connsiteY2" fmla="*/ 1513974 h 1873369"/>
                <a:gd name="connsiteX3" fmla="*/ 601017 w 1399649"/>
                <a:gd name="connsiteY3" fmla="*/ 1545004 h 1873369"/>
                <a:gd name="connsiteX4" fmla="*/ 1002783 w 1399649"/>
                <a:gd name="connsiteY4" fmla="*/ 1236330 h 1873369"/>
                <a:gd name="connsiteX5" fmla="*/ 638580 w 1399649"/>
                <a:gd name="connsiteY5" fmla="*/ 971752 h 1873369"/>
                <a:gd name="connsiteX6" fmla="*/ 375635 w 1399649"/>
                <a:gd name="connsiteY6" fmla="*/ 1037080 h 1873369"/>
                <a:gd name="connsiteX7" fmla="*/ 375635 w 1399649"/>
                <a:gd name="connsiteY7" fmla="*/ 1037080 h 1873369"/>
                <a:gd name="connsiteX8" fmla="*/ 445863 w 1399649"/>
                <a:gd name="connsiteY8" fmla="*/ 645113 h 1873369"/>
                <a:gd name="connsiteX9" fmla="*/ 806800 w 1399649"/>
                <a:gd name="connsiteY9" fmla="*/ 339705 h 1873369"/>
                <a:gd name="connsiteX10" fmla="*/ 432797 w 1399649"/>
                <a:gd name="connsiteY10" fmla="*/ 339705 h 1873369"/>
                <a:gd name="connsiteX11" fmla="*/ 93092 w 1399649"/>
                <a:gd name="connsiteY11" fmla="*/ 0 h 1873369"/>
                <a:gd name="connsiteX12" fmla="*/ 93092 w 1399649"/>
                <a:gd name="connsiteY12" fmla="*/ 0 h 1873369"/>
                <a:gd name="connsiteX13" fmla="*/ 1296759 w 1399649"/>
                <a:gd name="connsiteY13" fmla="*/ 0 h 1873369"/>
                <a:gd name="connsiteX14" fmla="*/ 1296759 w 1399649"/>
                <a:gd name="connsiteY14" fmla="*/ 0 h 1873369"/>
                <a:gd name="connsiteX15" fmla="*/ 1050146 w 1399649"/>
                <a:gd name="connsiteY15" fmla="*/ 543855 h 1873369"/>
                <a:gd name="connsiteX16" fmla="*/ 857428 w 1399649"/>
                <a:gd name="connsiteY16" fmla="*/ 712074 h 1873369"/>
                <a:gd name="connsiteX17" fmla="*/ 1006049 w 1399649"/>
                <a:gd name="connsiteY17" fmla="*/ 739838 h 1873369"/>
                <a:gd name="connsiteX18" fmla="*/ 1399650 w 1399649"/>
                <a:gd name="connsiteY18" fmla="*/ 1249396 h 1873369"/>
                <a:gd name="connsiteX19" fmla="*/ 635314 w 1399649"/>
                <a:gd name="connsiteY19" fmla="*/ 1873277 h 1873369"/>
                <a:gd name="connsiteX20" fmla="*/ 0 w 1399649"/>
                <a:gd name="connsiteY20" fmla="*/ 1659328 h 187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99649" h="1873369">
                  <a:moveTo>
                    <a:pt x="0" y="1659328"/>
                  </a:moveTo>
                  <a:lnTo>
                    <a:pt x="0" y="1659328"/>
                  </a:lnTo>
                  <a:cubicBezTo>
                    <a:pt x="78394" y="1531939"/>
                    <a:pt x="233547" y="1471510"/>
                    <a:pt x="377269" y="1513974"/>
                  </a:cubicBezTo>
                  <a:cubicBezTo>
                    <a:pt x="450762" y="1535205"/>
                    <a:pt x="527523" y="1545004"/>
                    <a:pt x="601017" y="1545004"/>
                  </a:cubicBezTo>
                  <a:cubicBezTo>
                    <a:pt x="841096" y="1545004"/>
                    <a:pt x="1002783" y="1425781"/>
                    <a:pt x="1002783" y="1236330"/>
                  </a:cubicBezTo>
                  <a:cubicBezTo>
                    <a:pt x="1002783" y="1090976"/>
                    <a:pt x="868861" y="971752"/>
                    <a:pt x="638580" y="971752"/>
                  </a:cubicBezTo>
                  <a:cubicBezTo>
                    <a:pt x="543855" y="971752"/>
                    <a:pt x="467094" y="986451"/>
                    <a:pt x="375635" y="1037080"/>
                  </a:cubicBezTo>
                  <a:lnTo>
                    <a:pt x="375635" y="1037080"/>
                  </a:lnTo>
                  <a:cubicBezTo>
                    <a:pt x="300509" y="906424"/>
                    <a:pt x="329906" y="741471"/>
                    <a:pt x="445863" y="645113"/>
                  </a:cubicBezTo>
                  <a:lnTo>
                    <a:pt x="806800" y="339705"/>
                  </a:lnTo>
                  <a:lnTo>
                    <a:pt x="432797" y="339705"/>
                  </a:lnTo>
                  <a:cubicBezTo>
                    <a:pt x="244980" y="339705"/>
                    <a:pt x="93092" y="187818"/>
                    <a:pt x="93092" y="0"/>
                  </a:cubicBezTo>
                  <a:lnTo>
                    <a:pt x="93092" y="0"/>
                  </a:lnTo>
                  <a:lnTo>
                    <a:pt x="1296759" y="0"/>
                  </a:lnTo>
                  <a:lnTo>
                    <a:pt x="1296759" y="0"/>
                  </a:lnTo>
                  <a:cubicBezTo>
                    <a:pt x="1296759" y="209049"/>
                    <a:pt x="1206933" y="406666"/>
                    <a:pt x="1050146" y="543855"/>
                  </a:cubicBezTo>
                  <a:lnTo>
                    <a:pt x="857428" y="712074"/>
                  </a:lnTo>
                  <a:cubicBezTo>
                    <a:pt x="908057" y="715340"/>
                    <a:pt x="957053" y="726773"/>
                    <a:pt x="1006049" y="739838"/>
                  </a:cubicBezTo>
                  <a:cubicBezTo>
                    <a:pt x="1234697" y="805166"/>
                    <a:pt x="1399650" y="988084"/>
                    <a:pt x="1399650" y="1249396"/>
                  </a:cubicBezTo>
                  <a:cubicBezTo>
                    <a:pt x="1399650" y="1669127"/>
                    <a:pt x="1051779" y="1873277"/>
                    <a:pt x="635314" y="1873277"/>
                  </a:cubicBezTo>
                  <a:cubicBezTo>
                    <a:pt x="367469" y="1876543"/>
                    <a:pt x="145355" y="1793250"/>
                    <a:pt x="0" y="1659328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>
                    <a:lumMod val="75000"/>
                  </a:schemeClr>
                </a:gs>
                <a:gs pos="0">
                  <a:srgbClr val="FF0000"/>
                </a:gs>
              </a:gsLst>
              <a:lin ang="54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/>
                <a:ea typeface="OPPOSans R"/>
                <a:cs typeface="+mn-cs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31DC52F-08D7-8A1C-BB25-A847E6F29A7A}"/>
                </a:ext>
              </a:extLst>
            </p:cNvPr>
            <p:cNvSpPr/>
            <p:nvPr/>
          </p:nvSpPr>
          <p:spPr>
            <a:xfrm>
              <a:off x="5338196" y="864880"/>
              <a:ext cx="780894" cy="339704"/>
            </a:xfrm>
            <a:custGeom>
              <a:avLst/>
              <a:gdLst>
                <a:gd name="connsiteX0" fmla="*/ 0 w 780894"/>
                <a:gd name="connsiteY0" fmla="*/ 0 h 339704"/>
                <a:gd name="connsiteX1" fmla="*/ 339705 w 780894"/>
                <a:gd name="connsiteY1" fmla="*/ 339705 h 339704"/>
                <a:gd name="connsiteX2" fmla="*/ 713707 w 780894"/>
                <a:gd name="connsiteY2" fmla="*/ 339705 h 339704"/>
                <a:gd name="connsiteX3" fmla="*/ 713707 w 780894"/>
                <a:gd name="connsiteY3" fmla="*/ 339705 h 339704"/>
                <a:gd name="connsiteX4" fmla="*/ 586318 w 780894"/>
                <a:gd name="connsiteY4" fmla="*/ 0 h 339704"/>
                <a:gd name="connsiteX5" fmla="*/ 0 w 780894"/>
                <a:gd name="connsiteY5" fmla="*/ 0 h 339704"/>
                <a:gd name="connsiteX6" fmla="*/ 0 w 780894"/>
                <a:gd name="connsiteY6" fmla="*/ 0 h 33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0894" h="339704">
                  <a:moveTo>
                    <a:pt x="0" y="0"/>
                  </a:moveTo>
                  <a:cubicBezTo>
                    <a:pt x="0" y="187818"/>
                    <a:pt x="151887" y="339705"/>
                    <a:pt x="339705" y="339705"/>
                  </a:cubicBezTo>
                  <a:lnTo>
                    <a:pt x="713707" y="339705"/>
                  </a:lnTo>
                  <a:lnTo>
                    <a:pt x="713707" y="339705"/>
                  </a:lnTo>
                  <a:cubicBezTo>
                    <a:pt x="849262" y="222115"/>
                    <a:pt x="765969" y="0"/>
                    <a:pt x="586318" y="0"/>
                  </a:cubicBez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>
                    <a:lumMod val="75000"/>
                  </a:schemeClr>
                </a:gs>
                <a:gs pos="0">
                  <a:srgbClr val="C00000"/>
                </a:gs>
              </a:gsLst>
              <a:lin ang="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/>
                <a:ea typeface="OPPOSans R"/>
                <a:cs typeface="+mn-cs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3942552-DD69-73EA-A9DF-502D9BD98346}"/>
                </a:ext>
              </a:extLst>
            </p:cNvPr>
            <p:cNvSpPr/>
            <p:nvPr/>
          </p:nvSpPr>
          <p:spPr>
            <a:xfrm>
              <a:off x="5243471" y="1819493"/>
              <a:ext cx="1399649" cy="921931"/>
            </a:xfrm>
            <a:custGeom>
              <a:avLst/>
              <a:gdLst>
                <a:gd name="connsiteX0" fmla="*/ 1399650 w 1399649"/>
                <a:gd name="connsiteY0" fmla="*/ 296417 h 921931"/>
                <a:gd name="connsiteX1" fmla="*/ 638580 w 1399649"/>
                <a:gd name="connsiteY1" fmla="*/ 17140 h 921931"/>
                <a:gd name="connsiteX2" fmla="*/ 1002783 w 1399649"/>
                <a:gd name="connsiteY2" fmla="*/ 281718 h 921931"/>
                <a:gd name="connsiteX3" fmla="*/ 601017 w 1399649"/>
                <a:gd name="connsiteY3" fmla="*/ 590392 h 921931"/>
                <a:gd name="connsiteX4" fmla="*/ 377269 w 1399649"/>
                <a:gd name="connsiteY4" fmla="*/ 559361 h 921931"/>
                <a:gd name="connsiteX5" fmla="*/ 0 w 1399649"/>
                <a:gd name="connsiteY5" fmla="*/ 704716 h 921931"/>
                <a:gd name="connsiteX6" fmla="*/ 635314 w 1399649"/>
                <a:gd name="connsiteY6" fmla="*/ 921931 h 921931"/>
                <a:gd name="connsiteX7" fmla="*/ 1399650 w 1399649"/>
                <a:gd name="connsiteY7" fmla="*/ 296417 h 921931"/>
                <a:gd name="connsiteX8" fmla="*/ 1399650 w 1399649"/>
                <a:gd name="connsiteY8" fmla="*/ 296417 h 92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9649" h="921931">
                  <a:moveTo>
                    <a:pt x="1399650" y="296417"/>
                  </a:moveTo>
                  <a:cubicBezTo>
                    <a:pt x="1128539" y="-103717"/>
                    <a:pt x="638580" y="17140"/>
                    <a:pt x="638580" y="17140"/>
                  </a:cubicBezTo>
                  <a:cubicBezTo>
                    <a:pt x="868861" y="17140"/>
                    <a:pt x="1002783" y="136363"/>
                    <a:pt x="1002783" y="281718"/>
                  </a:cubicBezTo>
                  <a:cubicBezTo>
                    <a:pt x="1002783" y="469535"/>
                    <a:pt x="841096" y="590392"/>
                    <a:pt x="601017" y="590392"/>
                  </a:cubicBezTo>
                  <a:cubicBezTo>
                    <a:pt x="527523" y="590392"/>
                    <a:pt x="450762" y="580593"/>
                    <a:pt x="377269" y="559361"/>
                  </a:cubicBezTo>
                  <a:cubicBezTo>
                    <a:pt x="233547" y="516898"/>
                    <a:pt x="78394" y="577327"/>
                    <a:pt x="0" y="704716"/>
                  </a:cubicBezTo>
                  <a:cubicBezTo>
                    <a:pt x="145355" y="838638"/>
                    <a:pt x="367469" y="921931"/>
                    <a:pt x="635314" y="921931"/>
                  </a:cubicBezTo>
                  <a:cubicBezTo>
                    <a:pt x="1051779" y="921931"/>
                    <a:pt x="1399650" y="716148"/>
                    <a:pt x="1399650" y="296417"/>
                  </a:cubicBezTo>
                  <a:cubicBezTo>
                    <a:pt x="1399650" y="296417"/>
                    <a:pt x="1399650" y="296417"/>
                    <a:pt x="1399650" y="296417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>
                    <a:lumMod val="75000"/>
                  </a:schemeClr>
                </a:gs>
                <a:gs pos="0">
                  <a:srgbClr val="FF0000"/>
                </a:gs>
              </a:gsLst>
              <a:lin ang="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/>
                <a:ea typeface="OPPOSans R"/>
                <a:cs typeface="+mn-cs"/>
              </a:endParaRPr>
            </a:p>
          </p:txBody>
        </p:sp>
      </p:grpSp>
      <p:sp>
        <p:nvSpPr>
          <p:cNvPr id="27" name="TextBox 45">
            <a:extLst>
              <a:ext uri="{FF2B5EF4-FFF2-40B4-BE49-F238E27FC236}">
                <a16:creationId xmlns:a16="http://schemas.microsoft.com/office/drawing/2014/main" id="{781C5221-7BFC-EBD8-DB10-084BE590043D}"/>
              </a:ext>
            </a:extLst>
          </p:cNvPr>
          <p:cNvSpPr txBox="1"/>
          <p:nvPr/>
        </p:nvSpPr>
        <p:spPr>
          <a:xfrm>
            <a:off x="1968701" y="2173098"/>
            <a:ext cx="3129772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rgbClr val="C1151B"/>
                    </a:gs>
                  </a:gsLst>
                  <a:lin ang="0" scaled="1"/>
                </a:gradFill>
                <a:effectLst>
                  <a:reflection blurRad="76200" stA="44000" endPos="45500" dir="5400000" sy="-100000" algn="bl" rotWithShape="0"/>
                </a:effectLst>
                <a:latin typeface="+mj-ea"/>
                <a:ea typeface="+mj-ea"/>
              </a:rPr>
              <a:t>个性化专业设计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040EB3-5CCD-59C6-15F2-14AA05E530F8}"/>
              </a:ext>
            </a:extLst>
          </p:cNvPr>
          <p:cNvSpPr txBox="1"/>
          <p:nvPr/>
        </p:nvSpPr>
        <p:spPr>
          <a:xfrm>
            <a:off x="1968701" y="2711581"/>
            <a:ext cx="3239219" cy="702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hangingPunct="0">
              <a:lnSpc>
                <a:spcPct val="130000"/>
              </a:lnSpc>
              <a:defRPr sz="1600">
                <a:latin typeface="+mn-ea"/>
              </a:defRPr>
            </a:lvl1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dirty="0"/>
              <a:t>严格按客户要求</a:t>
            </a:r>
            <a:r>
              <a:rPr lang="zh-CN" altLang="en-US" dirty="0">
                <a:sym typeface="+mn-ea"/>
              </a:rPr>
              <a:t>的</a:t>
            </a:r>
            <a:r>
              <a:rPr lang="zh-CN" altLang="en-US" dirty="0"/>
              <a:t>风格执行。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dirty="0"/>
              <a:t>合理化的利用设计空间。</a:t>
            </a:r>
            <a:endParaRPr lang="en-US" altLang="zh-CN" dirty="0"/>
          </a:p>
        </p:txBody>
      </p:sp>
      <p:sp>
        <p:nvSpPr>
          <p:cNvPr id="29" name="TextBox 44">
            <a:extLst>
              <a:ext uri="{FF2B5EF4-FFF2-40B4-BE49-F238E27FC236}">
                <a16:creationId xmlns:a16="http://schemas.microsoft.com/office/drawing/2014/main" id="{78A50493-1A5C-475D-46A5-CA505F01442D}"/>
              </a:ext>
            </a:extLst>
          </p:cNvPr>
          <p:cNvSpPr txBox="1"/>
          <p:nvPr/>
        </p:nvSpPr>
        <p:spPr>
          <a:xfrm>
            <a:off x="1968701" y="4081539"/>
            <a:ext cx="1723549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2400">
                <a:gradFill>
                  <a:gsLst>
                    <a:gs pos="0">
                      <a:schemeClr val="accent1"/>
                    </a:gs>
                    <a:gs pos="100000">
                      <a:srgbClr val="C1151B"/>
                    </a:gs>
                  </a:gsLst>
                  <a:lin ang="0" scaled="1"/>
                </a:gradFill>
                <a:effectLst>
                  <a:reflection blurRad="76200" stA="44000" endPos="45500" dir="5400000" sy="-100000" algn="bl" rotWithShape="0"/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优质化</a:t>
            </a:r>
            <a:r>
              <a:rPr lang="zh-CN" altLang="en-US" dirty="0">
                <a:sym typeface="+mn-ea"/>
              </a:rPr>
              <a:t>服务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833549E-3D13-648D-AEE7-379EDB45033D}"/>
              </a:ext>
            </a:extLst>
          </p:cNvPr>
          <p:cNvSpPr txBox="1"/>
          <p:nvPr/>
        </p:nvSpPr>
        <p:spPr>
          <a:xfrm>
            <a:off x="1968702" y="4633539"/>
            <a:ext cx="3565323" cy="1342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hangingPunct="0">
              <a:lnSpc>
                <a:spcPct val="130000"/>
              </a:lnSpc>
              <a:defRPr sz="1600">
                <a:latin typeface="+mn-ea"/>
              </a:defRPr>
            </a:lvl1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dirty="0" err="1"/>
              <a:t>电话访</a:t>
            </a:r>
            <a:r>
              <a:rPr lang="zh-CN" altLang="en-US" dirty="0"/>
              <a:t>问客户，并做记录，小问题</a:t>
            </a:r>
            <a:r>
              <a:rPr lang="en-US" altLang="zh-CN" dirty="0"/>
              <a:t>12</a:t>
            </a:r>
            <a:r>
              <a:rPr lang="zh-CN" altLang="en-US" dirty="0"/>
              <a:t>小时</a:t>
            </a:r>
            <a:r>
              <a:rPr lang="zh-CN" altLang="en-US" dirty="0">
                <a:sym typeface="+mn-ea"/>
              </a:rPr>
              <a:t>内予以解决，大问题</a:t>
            </a:r>
            <a:r>
              <a:rPr lang="zh-CN" altLang="en-US" dirty="0"/>
              <a:t>在24小时内予以解决或答复。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dirty="0" err="1"/>
              <a:t>保修期内，电话回访</a:t>
            </a:r>
            <a:r>
              <a:rPr lang="zh-CN" altLang="en-US" dirty="0"/>
              <a:t>客户多</a:t>
            </a:r>
            <a:r>
              <a:rPr lang="en-US" altLang="zh-CN" dirty="0"/>
              <a:t>次</a:t>
            </a:r>
            <a:endParaRPr lang="zh-CN" altLang="en-US" dirty="0"/>
          </a:p>
        </p:txBody>
      </p:sp>
      <p:sp>
        <p:nvSpPr>
          <p:cNvPr id="31" name="TextBox 47">
            <a:extLst>
              <a:ext uri="{FF2B5EF4-FFF2-40B4-BE49-F238E27FC236}">
                <a16:creationId xmlns:a16="http://schemas.microsoft.com/office/drawing/2014/main" id="{64F68313-F9A1-84D4-3E2F-FDA1CCC6CD08}"/>
              </a:ext>
            </a:extLst>
          </p:cNvPr>
          <p:cNvSpPr txBox="1"/>
          <p:nvPr/>
        </p:nvSpPr>
        <p:spPr>
          <a:xfrm>
            <a:off x="7274911" y="2173098"/>
            <a:ext cx="254166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2400">
                <a:gradFill>
                  <a:gsLst>
                    <a:gs pos="0">
                      <a:schemeClr val="accent1"/>
                    </a:gs>
                    <a:gs pos="100000">
                      <a:srgbClr val="C1151B"/>
                    </a:gs>
                  </a:gsLst>
                  <a:lin ang="0" scaled="1"/>
                </a:gradFill>
                <a:effectLst>
                  <a:reflection blurRad="76200" stA="44000" endPos="45500" dir="5400000" sy="-100000" algn="bl" rotWithShape="0"/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>
                <a:sym typeface="+mn-ea"/>
              </a:rPr>
              <a:t>高标准化</a:t>
            </a:r>
            <a:r>
              <a:rPr lang="zh-CN" altLang="en-US" dirty="0"/>
              <a:t>技术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C39E7ED-929D-B5A0-E5FE-31D3EFE1C569}"/>
              </a:ext>
            </a:extLst>
          </p:cNvPr>
          <p:cNvSpPr txBox="1"/>
          <p:nvPr/>
        </p:nvSpPr>
        <p:spPr>
          <a:xfrm>
            <a:off x="7274911" y="2711581"/>
            <a:ext cx="3809755" cy="1983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rgbClr val="002060"/>
                </a:solidFill>
                <a:latin typeface="+mn-ea"/>
                <a:ea typeface="+mn-ea"/>
              </a:defRPr>
            </a:lvl1pPr>
          </a:lstStyle>
          <a:p>
            <a:pPr marL="285750" indent="-285750" algn="just" hangingPunct="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>
                <a:solidFill>
                  <a:schemeClr val="tx1"/>
                </a:solidFill>
              </a:rPr>
              <a:t>聘请十年以上工龄的老师傅，对装修施工操作工艺是非常熟悉。</a:t>
            </a:r>
            <a:endParaRPr lang="en-US" altLang="zh-CN" sz="1600" dirty="0">
              <a:solidFill>
                <a:schemeClr val="tx1"/>
              </a:solidFill>
            </a:endParaRPr>
          </a:p>
          <a:p>
            <a:pPr marL="285750" indent="-285750" algn="just" hangingPunct="0">
              <a:lnSpc>
                <a:spcPct val="130000"/>
              </a:lnSpc>
              <a:buFont typeface="Wingdings" panose="05000000000000000000" pitchFamily="2" charset="2"/>
              <a:buChar char="Ø"/>
            </a:pPr>
            <a:endParaRPr lang="zh-CN" altLang="en-US" sz="1600" dirty="0">
              <a:solidFill>
                <a:schemeClr val="tx1"/>
              </a:solidFill>
            </a:endParaRPr>
          </a:p>
          <a:p>
            <a:pPr marL="285750" indent="-285750" algn="just" hangingPunct="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>
                <a:solidFill>
                  <a:schemeClr val="tx1"/>
                </a:solidFill>
              </a:rPr>
              <a:t>公司的施工管理队伍强大，对施工准备、施工工艺流程、质量检查标准都是非常熟悉的。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7922075-EB0F-2F64-8E16-61365DE5F0B9}"/>
              </a:ext>
            </a:extLst>
          </p:cNvPr>
          <p:cNvGrpSpPr/>
          <p:nvPr/>
        </p:nvGrpSpPr>
        <p:grpSpPr>
          <a:xfrm>
            <a:off x="9629165" y="551893"/>
            <a:ext cx="1688123" cy="468389"/>
            <a:chOff x="1715073" y="1212786"/>
            <a:chExt cx="8883166" cy="2628479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270F793A-078F-3173-DD95-378681F6EB9D}"/>
                </a:ext>
              </a:extLst>
            </p:cNvPr>
            <p:cNvGrpSpPr/>
            <p:nvPr/>
          </p:nvGrpSpPr>
          <p:grpSpPr>
            <a:xfrm>
              <a:off x="1715073" y="1212786"/>
              <a:ext cx="2540186" cy="2628479"/>
              <a:chOff x="2477067" y="831794"/>
              <a:chExt cx="2540182" cy="2628498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36E3F347-8179-419C-65FB-C8ABFFFCB116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endParaRPr lang="en-US" sz="2160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04F4649-03E1-FCC8-8D1C-648E02CE7CBF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endParaRPr lang="en-US" sz="2160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C037393A-1B5F-A378-AAC3-293129E3300E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endParaRPr lang="en-US" sz="2160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E586B0BC-A30F-96AF-9628-55899702B319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endParaRPr lang="en-US" sz="2160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1CC16ACE-EB31-EF82-04F6-64DDCB828155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160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19321A58-B915-7664-39DE-C29FE5BBE556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endParaRPr lang="en-US" sz="2160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8F32086B-E22E-DBEE-756A-B99BAE997629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160"/>
              </a:p>
            </p:txBody>
          </p:sp>
        </p:grpSp>
        <p:sp>
          <p:nvSpPr>
            <p:cNvPr id="37" name="TextBox 72">
              <a:extLst>
                <a:ext uri="{FF2B5EF4-FFF2-40B4-BE49-F238E27FC236}">
                  <a16:creationId xmlns:a16="http://schemas.microsoft.com/office/drawing/2014/main" id="{9032A3DB-6898-3B0C-19B3-8E7918B451F3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4343354" y="1572330"/>
              <a:ext cx="6254885" cy="1540013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09728" tIns="54864" rIns="109728" bIns="5486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1520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38" name="TextBox 76">
              <a:extLst>
                <a:ext uri="{FF2B5EF4-FFF2-40B4-BE49-F238E27FC236}">
                  <a16:creationId xmlns:a16="http://schemas.microsoft.com/office/drawing/2014/main" id="{245E575A-77DD-65C7-0F7F-F5151DDA3017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64487" y="3334767"/>
              <a:ext cx="5105023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09728" tIns="54864" rIns="109728" bIns="5486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80" dirty="0">
                <a:latin typeface="Poppins SemiBold" panose="00000700000000000000" pitchFamily="50" charset="0"/>
                <a:cs typeface="Poppins SemiBold" panose="00000700000000000000" pitchFamily="50" charset="0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C7B318A6-A0C5-E1F6-3EED-7CE244E1D1DB}"/>
                </a:ext>
              </a:extLst>
            </p:cNvPr>
            <p:cNvSpPr/>
            <p:nvPr/>
          </p:nvSpPr>
          <p:spPr>
            <a:xfrm>
              <a:off x="10231568" y="3306547"/>
              <a:ext cx="366666" cy="375870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en-US" sz="2160"/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F35363F1-EC9B-37BF-322A-48424B60ABFC}"/>
                </a:ext>
              </a:extLst>
            </p:cNvPr>
            <p:cNvSpPr/>
            <p:nvPr/>
          </p:nvSpPr>
          <p:spPr>
            <a:xfrm>
              <a:off x="9563101" y="3471648"/>
              <a:ext cx="788192" cy="45717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160" dirty="0"/>
            </a:p>
          </p:txBody>
        </p:sp>
      </p:grpSp>
    </p:spTree>
    <p:extLst>
      <p:ext uri="{BB962C8B-B14F-4D97-AF65-F5344CB8AC3E}">
        <p14:creationId xmlns:p14="http://schemas.microsoft.com/office/powerpoint/2010/main" val="2905617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991CBAF1-7AD3-5134-7C92-6856F0CC689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箭头: 下 13">
            <a:extLst>
              <a:ext uri="{FF2B5EF4-FFF2-40B4-BE49-F238E27FC236}">
                <a16:creationId xmlns:a16="http://schemas.microsoft.com/office/drawing/2014/main" id="{02251B11-9505-A884-AC2E-8C391CCB062A}"/>
              </a:ext>
            </a:extLst>
          </p:cNvPr>
          <p:cNvSpPr/>
          <p:nvPr/>
        </p:nvSpPr>
        <p:spPr>
          <a:xfrm>
            <a:off x="3283572" y="2235083"/>
            <a:ext cx="1077766" cy="2667001"/>
          </a:xfrm>
          <a:custGeom>
            <a:avLst/>
            <a:gdLst>
              <a:gd name="connsiteX0" fmla="*/ 0 w 658666"/>
              <a:gd name="connsiteY0" fmla="*/ 2358291 h 2667001"/>
              <a:gd name="connsiteX1" fmla="*/ 226535 w 658666"/>
              <a:gd name="connsiteY1" fmla="*/ 2358291 h 2667001"/>
              <a:gd name="connsiteX2" fmla="*/ 226535 w 658666"/>
              <a:gd name="connsiteY2" fmla="*/ 0 h 2667001"/>
              <a:gd name="connsiteX3" fmla="*/ 432131 w 658666"/>
              <a:gd name="connsiteY3" fmla="*/ 0 h 2667001"/>
              <a:gd name="connsiteX4" fmla="*/ 432131 w 658666"/>
              <a:gd name="connsiteY4" fmla="*/ 2358291 h 2667001"/>
              <a:gd name="connsiteX5" fmla="*/ 658666 w 658666"/>
              <a:gd name="connsiteY5" fmla="*/ 2358291 h 2667001"/>
              <a:gd name="connsiteX6" fmla="*/ 329333 w 658666"/>
              <a:gd name="connsiteY6" fmla="*/ 2667001 h 2667001"/>
              <a:gd name="connsiteX7" fmla="*/ 0 w 658666"/>
              <a:gd name="connsiteY7" fmla="*/ 2358291 h 2667001"/>
              <a:gd name="connsiteX0" fmla="*/ 0 w 861866"/>
              <a:gd name="connsiteY0" fmla="*/ 2129691 h 2667001"/>
              <a:gd name="connsiteX1" fmla="*/ 429735 w 861866"/>
              <a:gd name="connsiteY1" fmla="*/ 2358291 h 2667001"/>
              <a:gd name="connsiteX2" fmla="*/ 429735 w 861866"/>
              <a:gd name="connsiteY2" fmla="*/ 0 h 2667001"/>
              <a:gd name="connsiteX3" fmla="*/ 635331 w 861866"/>
              <a:gd name="connsiteY3" fmla="*/ 0 h 2667001"/>
              <a:gd name="connsiteX4" fmla="*/ 635331 w 861866"/>
              <a:gd name="connsiteY4" fmla="*/ 2358291 h 2667001"/>
              <a:gd name="connsiteX5" fmla="*/ 861866 w 861866"/>
              <a:gd name="connsiteY5" fmla="*/ 2358291 h 2667001"/>
              <a:gd name="connsiteX6" fmla="*/ 532533 w 861866"/>
              <a:gd name="connsiteY6" fmla="*/ 2667001 h 2667001"/>
              <a:gd name="connsiteX7" fmla="*/ 0 w 861866"/>
              <a:gd name="connsiteY7" fmla="*/ 2129691 h 2667001"/>
              <a:gd name="connsiteX0" fmla="*/ 0 w 1077766"/>
              <a:gd name="connsiteY0" fmla="*/ 2129691 h 2667001"/>
              <a:gd name="connsiteX1" fmla="*/ 429735 w 1077766"/>
              <a:gd name="connsiteY1" fmla="*/ 2358291 h 2667001"/>
              <a:gd name="connsiteX2" fmla="*/ 429735 w 1077766"/>
              <a:gd name="connsiteY2" fmla="*/ 0 h 2667001"/>
              <a:gd name="connsiteX3" fmla="*/ 635331 w 1077766"/>
              <a:gd name="connsiteY3" fmla="*/ 0 h 2667001"/>
              <a:gd name="connsiteX4" fmla="*/ 635331 w 1077766"/>
              <a:gd name="connsiteY4" fmla="*/ 2358291 h 2667001"/>
              <a:gd name="connsiteX5" fmla="*/ 1077766 w 1077766"/>
              <a:gd name="connsiteY5" fmla="*/ 2180491 h 2667001"/>
              <a:gd name="connsiteX6" fmla="*/ 532533 w 1077766"/>
              <a:gd name="connsiteY6" fmla="*/ 2667001 h 2667001"/>
              <a:gd name="connsiteX7" fmla="*/ 0 w 1077766"/>
              <a:gd name="connsiteY7" fmla="*/ 2129691 h 2667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7766" h="2667001">
                <a:moveTo>
                  <a:pt x="0" y="2129691"/>
                </a:moveTo>
                <a:lnTo>
                  <a:pt x="429735" y="2358291"/>
                </a:lnTo>
                <a:lnTo>
                  <a:pt x="429735" y="0"/>
                </a:lnTo>
                <a:lnTo>
                  <a:pt x="635331" y="0"/>
                </a:lnTo>
                <a:lnTo>
                  <a:pt x="635331" y="2358291"/>
                </a:lnTo>
                <a:lnTo>
                  <a:pt x="1077766" y="2180491"/>
                </a:lnTo>
                <a:lnTo>
                  <a:pt x="532533" y="2667001"/>
                </a:lnTo>
                <a:lnTo>
                  <a:pt x="0" y="21296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50">
            <a:extLst>
              <a:ext uri="{FF2B5EF4-FFF2-40B4-BE49-F238E27FC236}">
                <a16:creationId xmlns:a16="http://schemas.microsoft.com/office/drawing/2014/main" id="{69D91D01-F6E3-38BB-8C24-5BCABDA02836}"/>
              </a:ext>
            </a:extLst>
          </p:cNvPr>
          <p:cNvSpPr txBox="1"/>
          <p:nvPr/>
        </p:nvSpPr>
        <p:spPr>
          <a:xfrm>
            <a:off x="250309" y="409777"/>
            <a:ext cx="29009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097280" eaLnBrk="0" fontAlgn="base" hangingPunct="0">
              <a:spcBef>
                <a:spcPct val="0"/>
              </a:spcBef>
              <a:spcAft>
                <a:spcPct val="0"/>
              </a:spcAft>
              <a:defRPr sz="3600">
                <a:gradFill flip="none" rotWithShape="1">
                  <a:gsLst>
                    <a:gs pos="0">
                      <a:schemeClr val="accent1"/>
                    </a:gs>
                    <a:gs pos="100000">
                      <a:srgbClr val="C1151B"/>
                    </a:gs>
                  </a:gsLst>
                  <a:lin ang="0" scaled="1"/>
                  <a:tileRect/>
                </a:gradFill>
                <a:effectLst>
                  <a:outerShdw blurRad="127000" dist="190500" dir="8100000" algn="tr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商业模式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2642F348-9B0B-268E-DFB3-70AF21C4786E}"/>
              </a:ext>
            </a:extLst>
          </p:cNvPr>
          <p:cNvGrpSpPr/>
          <p:nvPr/>
        </p:nvGrpSpPr>
        <p:grpSpPr>
          <a:xfrm>
            <a:off x="9629165" y="551893"/>
            <a:ext cx="1688123" cy="468389"/>
            <a:chOff x="1715073" y="1212786"/>
            <a:chExt cx="8883166" cy="2628479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A92078C6-5012-FCB6-5579-57F9D571D83B}"/>
                </a:ext>
              </a:extLst>
            </p:cNvPr>
            <p:cNvGrpSpPr/>
            <p:nvPr/>
          </p:nvGrpSpPr>
          <p:grpSpPr>
            <a:xfrm>
              <a:off x="1715073" y="1212786"/>
              <a:ext cx="2540186" cy="2628479"/>
              <a:chOff x="2477067" y="831794"/>
              <a:chExt cx="2540182" cy="2628498"/>
            </a:xfrm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7C813861-C617-00AF-DC32-A99D5507DC96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endParaRPr lang="en-US" sz="2160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1D24B0B4-223A-8972-67A3-A44AB6CB1933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endParaRPr lang="en-US" sz="2160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AFCE9578-A0EA-D850-F1A1-083FBEFAB81F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endParaRPr lang="en-US" sz="2160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5BFBF141-0A4C-8926-93D0-76B152C49546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endParaRPr lang="en-US" sz="2160" dirty="0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0CD7EEEA-B267-C218-4FCC-149DED6FB9EA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160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DD0074FD-D3AC-51B1-6A93-A1037DCFEDC6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endParaRPr lang="en-US" sz="2160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09DBEB8B-5BC4-0538-1D6B-88E816F78BF7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160"/>
              </a:p>
            </p:txBody>
          </p:sp>
        </p:grpSp>
        <p:sp>
          <p:nvSpPr>
            <p:cNvPr id="42" name="TextBox 72">
              <a:extLst>
                <a:ext uri="{FF2B5EF4-FFF2-40B4-BE49-F238E27FC236}">
                  <a16:creationId xmlns:a16="http://schemas.microsoft.com/office/drawing/2014/main" id="{97D482A7-918B-9E0D-58E8-B1177EEA06E1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4343354" y="1572330"/>
              <a:ext cx="6254885" cy="1540013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09728" tIns="54864" rIns="109728" bIns="5486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1520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43" name="TextBox 76">
              <a:extLst>
                <a:ext uri="{FF2B5EF4-FFF2-40B4-BE49-F238E27FC236}">
                  <a16:creationId xmlns:a16="http://schemas.microsoft.com/office/drawing/2014/main" id="{AB770FA2-6C11-7745-9F8C-A07AC55F1E5C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64487" y="3334767"/>
              <a:ext cx="5105023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09728" tIns="54864" rIns="109728" bIns="5486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8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AFDCFF91-5B2C-3D02-C5B0-454E16380B6E}"/>
                </a:ext>
              </a:extLst>
            </p:cNvPr>
            <p:cNvSpPr/>
            <p:nvPr/>
          </p:nvSpPr>
          <p:spPr>
            <a:xfrm>
              <a:off x="10231568" y="3306547"/>
              <a:ext cx="366666" cy="375870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en-US" sz="2160" dirty="0"/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7823660C-CD76-5604-DE67-97A121650B6B}"/>
                </a:ext>
              </a:extLst>
            </p:cNvPr>
            <p:cNvSpPr/>
            <p:nvPr/>
          </p:nvSpPr>
          <p:spPr>
            <a:xfrm>
              <a:off x="9563101" y="3471648"/>
              <a:ext cx="788192" cy="4571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160" dirty="0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1A97E72-D3B6-6ECB-01EB-9C034E46F2B3}"/>
              </a:ext>
            </a:extLst>
          </p:cNvPr>
          <p:cNvGrpSpPr/>
          <p:nvPr/>
        </p:nvGrpSpPr>
        <p:grpSpPr>
          <a:xfrm>
            <a:off x="874711" y="2983030"/>
            <a:ext cx="5895488" cy="1018764"/>
            <a:chOff x="874713" y="2050473"/>
            <a:chExt cx="4849812" cy="1378527"/>
          </a:xfrm>
        </p:grpSpPr>
        <p:sp useBgFill="1">
          <p:nvSpPr>
            <p:cNvPr id="21" name="矩形: 圆角 20">
              <a:extLst>
                <a:ext uri="{FF2B5EF4-FFF2-40B4-BE49-F238E27FC236}">
                  <a16:creationId xmlns:a16="http://schemas.microsoft.com/office/drawing/2014/main" id="{BCF14A64-80F2-4E50-B989-D8AB6EAE1719}"/>
                </a:ext>
              </a:extLst>
            </p:cNvPr>
            <p:cNvSpPr/>
            <p:nvPr/>
          </p:nvSpPr>
          <p:spPr>
            <a:xfrm>
              <a:off x="874713" y="2050473"/>
              <a:ext cx="4849812" cy="1378527"/>
            </a:xfrm>
            <a:prstGeom prst="roundRect">
              <a:avLst>
                <a:gd name="adj" fmla="val 497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5B184D22-6651-1E55-3C93-69AF537E31C3}"/>
                </a:ext>
              </a:extLst>
            </p:cNvPr>
            <p:cNvSpPr/>
            <p:nvPr/>
          </p:nvSpPr>
          <p:spPr>
            <a:xfrm>
              <a:off x="874713" y="2050473"/>
              <a:ext cx="4849812" cy="1378527"/>
            </a:xfrm>
            <a:prstGeom prst="roundRect">
              <a:avLst>
                <a:gd name="adj" fmla="val 4970"/>
              </a:avLst>
            </a:prstGeom>
            <a:gradFill>
              <a:gsLst>
                <a:gs pos="100000">
                  <a:srgbClr val="FFFFFF">
                    <a:alpha val="20000"/>
                  </a:srgbClr>
                </a:gs>
                <a:gs pos="0">
                  <a:srgbClr val="FFFFFF">
                    <a:alpha val="90000"/>
                  </a:srgbClr>
                </a:gs>
              </a:gsLst>
              <a:lin ang="2700000" scaled="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FCF7676-5DAA-949A-72C2-845FEC5F8F1F}"/>
              </a:ext>
            </a:extLst>
          </p:cNvPr>
          <p:cNvGrpSpPr/>
          <p:nvPr/>
        </p:nvGrpSpPr>
        <p:grpSpPr>
          <a:xfrm>
            <a:off x="3304279" y="2105680"/>
            <a:ext cx="1036353" cy="412990"/>
            <a:chOff x="1091383" y="4175587"/>
            <a:chExt cx="1738833" cy="412990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F7DFCBB2-181A-3EDE-E21C-D29EE97AF673}"/>
                </a:ext>
              </a:extLst>
            </p:cNvPr>
            <p:cNvSpPr/>
            <p:nvPr/>
          </p:nvSpPr>
          <p:spPr>
            <a:xfrm>
              <a:off x="1091383" y="4175587"/>
              <a:ext cx="1738832" cy="41299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C00000"/>
                </a:gs>
                <a:gs pos="54000">
                  <a:schemeClr val="accent1"/>
                </a:gs>
                <a:gs pos="0">
                  <a:srgbClr val="C00000"/>
                </a:gs>
              </a:gsLst>
              <a:lin ang="2700000" scaled="0"/>
            </a:gradFill>
            <a:ln>
              <a:noFill/>
            </a:ln>
            <a:effectLst>
              <a:outerShdw blurRad="254000" dist="127000" dir="5400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E810BD0-D065-E9AE-6516-1F99B19F877D}"/>
                </a:ext>
              </a:extLst>
            </p:cNvPr>
            <p:cNvSpPr txBox="1"/>
            <p:nvPr/>
          </p:nvSpPr>
          <p:spPr>
            <a:xfrm>
              <a:off x="1091383" y="4197416"/>
              <a:ext cx="173883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hangingPunct="0">
                <a:defRPr/>
              </a:pPr>
              <a:r>
                <a:rPr lang="zh-CN" altLang="en-US" noProof="1">
                  <a:solidFill>
                    <a:schemeClr val="bg1"/>
                  </a:solidFill>
                  <a:latin typeface="+mn-ea"/>
                </a:rPr>
                <a:t>用户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F4AB59C-80AE-E10E-8C70-44E2F5D0942B}"/>
              </a:ext>
            </a:extLst>
          </p:cNvPr>
          <p:cNvGrpSpPr/>
          <p:nvPr/>
        </p:nvGrpSpPr>
        <p:grpSpPr>
          <a:xfrm>
            <a:off x="2799905" y="2784754"/>
            <a:ext cx="2045101" cy="412990"/>
            <a:chOff x="1091383" y="4175587"/>
            <a:chExt cx="1738833" cy="412990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79488AEB-A177-F4FF-A9BC-16558B9705B7}"/>
                </a:ext>
              </a:extLst>
            </p:cNvPr>
            <p:cNvSpPr/>
            <p:nvPr/>
          </p:nvSpPr>
          <p:spPr>
            <a:xfrm>
              <a:off x="1091383" y="4175587"/>
              <a:ext cx="1738832" cy="41299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C00000"/>
                </a:gs>
                <a:gs pos="54000">
                  <a:schemeClr val="accent1"/>
                </a:gs>
                <a:gs pos="0">
                  <a:srgbClr val="C00000"/>
                </a:gs>
              </a:gsLst>
              <a:lin ang="2700000" scaled="0"/>
            </a:gradFill>
            <a:ln>
              <a:noFill/>
            </a:ln>
            <a:effectLst>
              <a:outerShdw blurRad="254000" dist="127000" dir="5400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E1797E6-D2F3-B806-D395-0D7ADF76E213}"/>
                </a:ext>
              </a:extLst>
            </p:cNvPr>
            <p:cNvSpPr txBox="1"/>
            <p:nvPr/>
          </p:nvSpPr>
          <p:spPr>
            <a:xfrm>
              <a:off x="1091383" y="4197416"/>
              <a:ext cx="173883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hangingPunct="0">
                <a:defRPr/>
              </a:pPr>
              <a:r>
                <a:rPr lang="zh-CN" altLang="en-US" noProof="1">
                  <a:solidFill>
                    <a:schemeClr val="bg1"/>
                  </a:solidFill>
                  <a:latin typeface="+mn-ea"/>
                </a:rPr>
                <a:t>线下体验店</a:t>
              </a:r>
            </a:p>
          </p:txBody>
        </p:sp>
      </p:grpSp>
      <p:sp>
        <p:nvSpPr>
          <p:cNvPr id="31" name="流程图: 过程 9">
            <a:extLst>
              <a:ext uri="{FF2B5EF4-FFF2-40B4-BE49-F238E27FC236}">
                <a16:creationId xmlns:a16="http://schemas.microsoft.com/office/drawing/2014/main" id="{3F1F9848-BD04-343C-F456-871AC765E641}"/>
              </a:ext>
            </a:extLst>
          </p:cNvPr>
          <p:cNvSpPr/>
          <p:nvPr/>
        </p:nvSpPr>
        <p:spPr>
          <a:xfrm>
            <a:off x="1572401" y="3459484"/>
            <a:ext cx="1335600" cy="338554"/>
          </a:xfrm>
          <a:prstGeom prst="flowChartProcess">
            <a:avLst/>
          </a:prstGeom>
          <a:noFill/>
        </p:spPr>
        <p:txBody>
          <a:bodyPr wrap="square" rtlCol="0">
            <a:spAutoFit/>
          </a:bodyPr>
          <a:lstStyle/>
          <a:p>
            <a:pPr algn="dist" hangingPunct="0"/>
            <a:r>
              <a:rPr lang="zh-CN" altLang="en-US" sz="1600" dirty="0">
                <a:latin typeface="+mn-ea"/>
              </a:rPr>
              <a:t>装修服务</a:t>
            </a:r>
          </a:p>
        </p:txBody>
      </p:sp>
      <p:sp>
        <p:nvSpPr>
          <p:cNvPr id="32" name="流程图: 过程 10">
            <a:extLst>
              <a:ext uri="{FF2B5EF4-FFF2-40B4-BE49-F238E27FC236}">
                <a16:creationId xmlns:a16="http://schemas.microsoft.com/office/drawing/2014/main" id="{16936238-6FBD-82A2-B8B8-1E169E9DE742}"/>
              </a:ext>
            </a:extLst>
          </p:cNvPr>
          <p:cNvSpPr/>
          <p:nvPr/>
        </p:nvSpPr>
        <p:spPr>
          <a:xfrm>
            <a:off x="3154655" y="3460246"/>
            <a:ext cx="1335600" cy="338554"/>
          </a:xfrm>
          <a:prstGeom prst="flowChartProcess">
            <a:avLst/>
          </a:prstGeom>
          <a:noFill/>
        </p:spPr>
        <p:txBody>
          <a:bodyPr wrap="square" rtlCol="0">
            <a:spAutoFit/>
          </a:bodyPr>
          <a:lstStyle/>
          <a:p>
            <a:pPr algn="dist" hangingPunct="0"/>
            <a:r>
              <a:rPr lang="zh-CN" altLang="en-US" sz="1600" dirty="0">
                <a:latin typeface="+mn-ea"/>
              </a:rPr>
              <a:t>建材采购</a:t>
            </a:r>
          </a:p>
        </p:txBody>
      </p:sp>
      <p:sp>
        <p:nvSpPr>
          <p:cNvPr id="33" name="流程图: 过程 11">
            <a:extLst>
              <a:ext uri="{FF2B5EF4-FFF2-40B4-BE49-F238E27FC236}">
                <a16:creationId xmlns:a16="http://schemas.microsoft.com/office/drawing/2014/main" id="{388207CF-283C-B1C2-8EE5-5C31AF643CF0}"/>
              </a:ext>
            </a:extLst>
          </p:cNvPr>
          <p:cNvSpPr/>
          <p:nvPr/>
        </p:nvSpPr>
        <p:spPr>
          <a:xfrm>
            <a:off x="4733939" y="3460246"/>
            <a:ext cx="1334353" cy="338554"/>
          </a:xfrm>
          <a:prstGeom prst="flowChartProcess">
            <a:avLst/>
          </a:prstGeom>
          <a:noFill/>
        </p:spPr>
        <p:txBody>
          <a:bodyPr wrap="square" rtlCol="0">
            <a:spAutoFit/>
          </a:bodyPr>
          <a:lstStyle/>
          <a:p>
            <a:pPr algn="dist" hangingPunct="0"/>
            <a:r>
              <a:rPr lang="zh-CN" altLang="en-US" sz="1600" dirty="0">
                <a:latin typeface="+mn-ea"/>
              </a:rPr>
              <a:t>家居软装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C167212-C895-B0B7-1E62-CCAD03FE2043}"/>
              </a:ext>
            </a:extLst>
          </p:cNvPr>
          <p:cNvGrpSpPr/>
          <p:nvPr/>
        </p:nvGrpSpPr>
        <p:grpSpPr>
          <a:xfrm>
            <a:off x="2799905" y="4285363"/>
            <a:ext cx="2045101" cy="412990"/>
            <a:chOff x="1091383" y="4175587"/>
            <a:chExt cx="1738832" cy="412990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56318EE6-7905-290E-05B2-3413A55E5AE1}"/>
                </a:ext>
              </a:extLst>
            </p:cNvPr>
            <p:cNvSpPr/>
            <p:nvPr/>
          </p:nvSpPr>
          <p:spPr>
            <a:xfrm>
              <a:off x="1091383" y="4175587"/>
              <a:ext cx="1738832" cy="41299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C00000"/>
                </a:gs>
                <a:gs pos="54000">
                  <a:schemeClr val="accent1"/>
                </a:gs>
                <a:gs pos="0">
                  <a:srgbClr val="C00000"/>
                </a:gs>
              </a:gsLst>
              <a:lin ang="2700000" scaled="0"/>
            </a:gradFill>
            <a:ln>
              <a:noFill/>
            </a:ln>
            <a:effectLst>
              <a:outerShdw blurRad="254000" dist="127000" dir="5400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41BEA83-07A4-CF56-5248-2CA945BF759E}"/>
                </a:ext>
              </a:extLst>
            </p:cNvPr>
            <p:cNvSpPr txBox="1"/>
            <p:nvPr/>
          </p:nvSpPr>
          <p:spPr>
            <a:xfrm>
              <a:off x="1091384" y="4197416"/>
              <a:ext cx="173883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hangingPunct="0">
                <a:defRPr/>
              </a:pPr>
              <a:r>
                <a:rPr lang="zh-CN" altLang="en-US" noProof="1">
                  <a:solidFill>
                    <a:schemeClr val="bg1"/>
                  </a:solidFill>
                  <a:latin typeface="+mn-ea"/>
                </a:rPr>
                <a:t>自营式家装企业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0AB9A000-0FC1-694E-2D7D-4DA8E6FDFAE5}"/>
              </a:ext>
            </a:extLst>
          </p:cNvPr>
          <p:cNvGrpSpPr/>
          <p:nvPr/>
        </p:nvGrpSpPr>
        <p:grpSpPr>
          <a:xfrm>
            <a:off x="874711" y="5127908"/>
            <a:ext cx="5895488" cy="1018764"/>
            <a:chOff x="874713" y="2050473"/>
            <a:chExt cx="4849812" cy="1378527"/>
          </a:xfrm>
        </p:grpSpPr>
        <p:sp useBgFill="1">
          <p:nvSpPr>
            <p:cNvPr id="54" name="矩形: 圆角 53">
              <a:extLst>
                <a:ext uri="{FF2B5EF4-FFF2-40B4-BE49-F238E27FC236}">
                  <a16:creationId xmlns:a16="http://schemas.microsoft.com/office/drawing/2014/main" id="{76065A67-D398-1332-56A8-FAF6A8F05B47}"/>
                </a:ext>
              </a:extLst>
            </p:cNvPr>
            <p:cNvSpPr/>
            <p:nvPr/>
          </p:nvSpPr>
          <p:spPr>
            <a:xfrm>
              <a:off x="874713" y="2050473"/>
              <a:ext cx="4849812" cy="1378527"/>
            </a:xfrm>
            <a:prstGeom prst="roundRect">
              <a:avLst>
                <a:gd name="adj" fmla="val 497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3EB58BA1-73D4-6872-FB01-EC4ED7647D06}"/>
                </a:ext>
              </a:extLst>
            </p:cNvPr>
            <p:cNvSpPr/>
            <p:nvPr/>
          </p:nvSpPr>
          <p:spPr>
            <a:xfrm>
              <a:off x="874713" y="2050473"/>
              <a:ext cx="4849812" cy="1378527"/>
            </a:xfrm>
            <a:prstGeom prst="roundRect">
              <a:avLst>
                <a:gd name="adj" fmla="val 4970"/>
              </a:avLst>
            </a:prstGeom>
            <a:gradFill>
              <a:gsLst>
                <a:gs pos="100000">
                  <a:srgbClr val="FFFFFF">
                    <a:alpha val="20000"/>
                  </a:srgbClr>
                </a:gs>
                <a:gs pos="0">
                  <a:srgbClr val="FFFFFF">
                    <a:alpha val="90000"/>
                  </a:srgbClr>
                </a:gs>
              </a:gsLst>
              <a:lin ang="2700000" scaled="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46D5BE4-4112-BF90-17DC-85F5ACDC3D13}"/>
              </a:ext>
            </a:extLst>
          </p:cNvPr>
          <p:cNvGrpSpPr/>
          <p:nvPr/>
        </p:nvGrpSpPr>
        <p:grpSpPr>
          <a:xfrm>
            <a:off x="2799905" y="4943242"/>
            <a:ext cx="2045101" cy="412990"/>
            <a:chOff x="1091383" y="4175587"/>
            <a:chExt cx="1738832" cy="412990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98E8748E-9FB1-71BC-758C-273D4768ABD9}"/>
                </a:ext>
              </a:extLst>
            </p:cNvPr>
            <p:cNvSpPr/>
            <p:nvPr/>
          </p:nvSpPr>
          <p:spPr>
            <a:xfrm>
              <a:off x="1091383" y="4175587"/>
              <a:ext cx="1738832" cy="41299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C00000"/>
                </a:gs>
                <a:gs pos="54000">
                  <a:schemeClr val="accent1"/>
                </a:gs>
                <a:gs pos="0">
                  <a:srgbClr val="C00000"/>
                </a:gs>
              </a:gsLst>
              <a:lin ang="2700000" scaled="0"/>
            </a:gradFill>
            <a:ln>
              <a:noFill/>
            </a:ln>
            <a:effectLst>
              <a:outerShdw blurRad="254000" dist="127000" dir="5400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8EACF96-4D20-10E2-016B-FD1439C68DFE}"/>
                </a:ext>
              </a:extLst>
            </p:cNvPr>
            <p:cNvSpPr txBox="1"/>
            <p:nvPr/>
          </p:nvSpPr>
          <p:spPr>
            <a:xfrm>
              <a:off x="1091384" y="4197416"/>
              <a:ext cx="173883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hangingPunct="0">
                <a:defRPr/>
              </a:pPr>
              <a:r>
                <a:rPr lang="zh-CN" altLang="en-US" noProof="1">
                  <a:solidFill>
                    <a:schemeClr val="bg1"/>
                  </a:solidFill>
                  <a:latin typeface="+mn-ea"/>
                </a:rPr>
                <a:t>互联网企业</a:t>
              </a:r>
            </a:p>
          </p:txBody>
        </p:sp>
      </p:grpSp>
      <p:sp>
        <p:nvSpPr>
          <p:cNvPr id="56" name="AutoShape 3">
            <a:extLst>
              <a:ext uri="{FF2B5EF4-FFF2-40B4-BE49-F238E27FC236}">
                <a16:creationId xmlns:a16="http://schemas.microsoft.com/office/drawing/2014/main" id="{61568100-931C-9942-B887-5EE23701E6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284" y="1550145"/>
            <a:ext cx="1415772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zh-CN" sz="2400" dirty="0">
                <a:gradFill>
                  <a:gsLst>
                    <a:gs pos="0">
                      <a:schemeClr val="accent1"/>
                    </a:gs>
                    <a:gs pos="100000">
                      <a:srgbClr val="C1151B"/>
                    </a:gs>
                  </a:gsLst>
                  <a:lin ang="0" scaled="1"/>
                </a:gradFill>
                <a:effectLst>
                  <a:reflection blurRad="76200" stA="44000" endPos="45500" dir="5400000" sy="-100000" algn="bl" rotWithShape="0"/>
                </a:effectLst>
                <a:latin typeface="+mj-ea"/>
                <a:ea typeface="+mj-ea"/>
              </a:rPr>
              <a:t>运营模式</a:t>
            </a:r>
          </a:p>
        </p:txBody>
      </p:sp>
      <p:sp>
        <p:nvSpPr>
          <p:cNvPr id="57" name="流程图: 过程 5">
            <a:extLst>
              <a:ext uri="{FF2B5EF4-FFF2-40B4-BE49-F238E27FC236}">
                <a16:creationId xmlns:a16="http://schemas.microsoft.com/office/drawing/2014/main" id="{600782AD-C951-8140-829E-669BAAF1B055}"/>
              </a:ext>
            </a:extLst>
          </p:cNvPr>
          <p:cNvSpPr/>
          <p:nvPr/>
        </p:nvSpPr>
        <p:spPr>
          <a:xfrm>
            <a:off x="1558747" y="5601121"/>
            <a:ext cx="1335600" cy="338554"/>
          </a:xfrm>
          <a:prstGeom prst="flowChartProcess">
            <a:avLst/>
          </a:prstGeom>
          <a:noFill/>
        </p:spPr>
        <p:txBody>
          <a:bodyPr wrap="square" rtlCol="0">
            <a:spAutoFit/>
          </a:bodyPr>
          <a:lstStyle/>
          <a:p>
            <a:pPr algn="dist" hangingPunct="0"/>
            <a:r>
              <a:rPr lang="zh-CN" altLang="en-US" sz="1600" dirty="0">
                <a:latin typeface="+mn-ea"/>
              </a:rPr>
              <a:t>装修公司</a:t>
            </a:r>
          </a:p>
        </p:txBody>
      </p:sp>
      <p:sp>
        <p:nvSpPr>
          <p:cNvPr id="58" name="流程图: 过程 13">
            <a:extLst>
              <a:ext uri="{FF2B5EF4-FFF2-40B4-BE49-F238E27FC236}">
                <a16:creationId xmlns:a16="http://schemas.microsoft.com/office/drawing/2014/main" id="{528435DB-287D-104F-0171-2FEB298872D6}"/>
              </a:ext>
            </a:extLst>
          </p:cNvPr>
          <p:cNvSpPr/>
          <p:nvPr/>
        </p:nvSpPr>
        <p:spPr>
          <a:xfrm>
            <a:off x="4743020" y="5601121"/>
            <a:ext cx="1335600" cy="338554"/>
          </a:xfrm>
          <a:prstGeom prst="flowChartProcess">
            <a:avLst/>
          </a:prstGeom>
          <a:noFill/>
        </p:spPr>
        <p:txBody>
          <a:bodyPr wrap="square" rtlCol="0">
            <a:spAutoFit/>
          </a:bodyPr>
          <a:lstStyle/>
          <a:p>
            <a:pPr algn="dist" hangingPunct="0"/>
            <a:r>
              <a:rPr lang="zh-CN" altLang="en-US" sz="1600" dirty="0">
                <a:latin typeface="+mn-ea"/>
              </a:rPr>
              <a:t>建材品牌商</a:t>
            </a:r>
          </a:p>
        </p:txBody>
      </p:sp>
      <p:sp>
        <p:nvSpPr>
          <p:cNvPr id="59" name="流程图: 过程 7">
            <a:extLst>
              <a:ext uri="{FF2B5EF4-FFF2-40B4-BE49-F238E27FC236}">
                <a16:creationId xmlns:a16="http://schemas.microsoft.com/office/drawing/2014/main" id="{64A4C3D4-BB0C-EB4B-6714-9AA0445F8331}"/>
              </a:ext>
            </a:extLst>
          </p:cNvPr>
          <p:cNvSpPr/>
          <p:nvPr/>
        </p:nvSpPr>
        <p:spPr>
          <a:xfrm>
            <a:off x="2887011" y="5601121"/>
            <a:ext cx="1870889" cy="338554"/>
          </a:xfrm>
          <a:prstGeom prst="flowChartProcess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/>
            <a:r>
              <a:rPr lang="zh-CN" altLang="en-US" sz="1600" dirty="0">
                <a:latin typeface="+mn-ea"/>
              </a:rPr>
              <a:t>家居软饰品牌商</a:t>
            </a: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32E57F11-DF02-2828-776E-0216231B51C9}"/>
              </a:ext>
            </a:extLst>
          </p:cNvPr>
          <p:cNvGrpSpPr/>
          <p:nvPr/>
        </p:nvGrpSpPr>
        <p:grpSpPr>
          <a:xfrm>
            <a:off x="7427913" y="1550145"/>
            <a:ext cx="1415772" cy="535830"/>
            <a:chOff x="874713" y="2050473"/>
            <a:chExt cx="4849812" cy="1378527"/>
          </a:xfrm>
        </p:grpSpPr>
        <p:sp useBgFill="1">
          <p:nvSpPr>
            <p:cNvPr id="65" name="矩形: 圆角 64">
              <a:extLst>
                <a:ext uri="{FF2B5EF4-FFF2-40B4-BE49-F238E27FC236}">
                  <a16:creationId xmlns:a16="http://schemas.microsoft.com/office/drawing/2014/main" id="{869C5291-8758-03E4-00F3-BA5A35AC643E}"/>
                </a:ext>
              </a:extLst>
            </p:cNvPr>
            <p:cNvSpPr/>
            <p:nvPr/>
          </p:nvSpPr>
          <p:spPr>
            <a:xfrm>
              <a:off x="874713" y="2050473"/>
              <a:ext cx="4849812" cy="1378527"/>
            </a:xfrm>
            <a:prstGeom prst="roundRect">
              <a:avLst>
                <a:gd name="adj" fmla="val 497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id="{A4787980-2DB9-C99F-B4AF-4E6820B7E353}"/>
                </a:ext>
              </a:extLst>
            </p:cNvPr>
            <p:cNvSpPr/>
            <p:nvPr/>
          </p:nvSpPr>
          <p:spPr>
            <a:xfrm>
              <a:off x="874713" y="2050473"/>
              <a:ext cx="4849812" cy="1378527"/>
            </a:xfrm>
            <a:prstGeom prst="roundRect">
              <a:avLst>
                <a:gd name="adj" fmla="val 4970"/>
              </a:avLst>
            </a:prstGeom>
            <a:gradFill>
              <a:gsLst>
                <a:gs pos="100000">
                  <a:srgbClr val="FFFFFF">
                    <a:alpha val="20000"/>
                  </a:srgbClr>
                </a:gs>
                <a:gs pos="0">
                  <a:srgbClr val="FFFFFF">
                    <a:alpha val="50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0" name="AutoShape 3">
            <a:extLst>
              <a:ext uri="{FF2B5EF4-FFF2-40B4-BE49-F238E27FC236}">
                <a16:creationId xmlns:a16="http://schemas.microsoft.com/office/drawing/2014/main" id="{AB16A442-0195-5CF3-A5B7-51FEEAF36D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7913" y="1550145"/>
            <a:ext cx="1415772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2400" dirty="0">
                <a:gradFill>
                  <a:gsLst>
                    <a:gs pos="0">
                      <a:schemeClr val="accent1"/>
                    </a:gs>
                    <a:gs pos="100000">
                      <a:srgbClr val="C1151B"/>
                    </a:gs>
                  </a:gsLst>
                  <a:lin ang="0" scaled="1"/>
                </a:gradFill>
                <a:effectLst>
                  <a:reflection blurRad="76200" stA="44000" endPos="45500" dir="5400000" sy="-100000" algn="bl" rotWithShape="0"/>
                </a:effectLst>
                <a:latin typeface="+mj-ea"/>
                <a:ea typeface="+mj-ea"/>
              </a:rPr>
              <a:t>盈利模式</a:t>
            </a: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7A0DB589-3261-104F-866C-333879AE1FC5}"/>
              </a:ext>
            </a:extLst>
          </p:cNvPr>
          <p:cNvGrpSpPr/>
          <p:nvPr/>
        </p:nvGrpSpPr>
        <p:grpSpPr>
          <a:xfrm>
            <a:off x="7427913" y="2983029"/>
            <a:ext cx="3889375" cy="3174715"/>
            <a:chOff x="874713" y="2050473"/>
            <a:chExt cx="4849812" cy="1378527"/>
          </a:xfrm>
        </p:grpSpPr>
        <p:sp useBgFill="1">
          <p:nvSpPr>
            <p:cNvPr id="79" name="矩形: 圆角 78">
              <a:extLst>
                <a:ext uri="{FF2B5EF4-FFF2-40B4-BE49-F238E27FC236}">
                  <a16:creationId xmlns:a16="http://schemas.microsoft.com/office/drawing/2014/main" id="{DA3ACA78-7C07-A521-F4CF-FBBD3145CB99}"/>
                </a:ext>
              </a:extLst>
            </p:cNvPr>
            <p:cNvSpPr/>
            <p:nvPr/>
          </p:nvSpPr>
          <p:spPr>
            <a:xfrm>
              <a:off x="874713" y="2050473"/>
              <a:ext cx="4849812" cy="1378527"/>
            </a:xfrm>
            <a:prstGeom prst="roundRect">
              <a:avLst>
                <a:gd name="adj" fmla="val 497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: 圆角 82">
              <a:extLst>
                <a:ext uri="{FF2B5EF4-FFF2-40B4-BE49-F238E27FC236}">
                  <a16:creationId xmlns:a16="http://schemas.microsoft.com/office/drawing/2014/main" id="{14EC454B-A0D0-B116-03D4-A08FF949060B}"/>
                </a:ext>
              </a:extLst>
            </p:cNvPr>
            <p:cNvSpPr/>
            <p:nvPr/>
          </p:nvSpPr>
          <p:spPr>
            <a:xfrm>
              <a:off x="874713" y="2050473"/>
              <a:ext cx="4849812" cy="1378527"/>
            </a:xfrm>
            <a:prstGeom prst="roundRect">
              <a:avLst>
                <a:gd name="adj" fmla="val 4970"/>
              </a:avLst>
            </a:prstGeom>
            <a:gradFill>
              <a:gsLst>
                <a:gs pos="100000">
                  <a:srgbClr val="FFFFFF">
                    <a:alpha val="20000"/>
                  </a:srgbClr>
                </a:gs>
                <a:gs pos="0">
                  <a:srgbClr val="FFFFFF">
                    <a:alpha val="50000"/>
                  </a:srgbClr>
                </a:gs>
              </a:gsLst>
              <a:lin ang="2700000" scaled="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117A0B4-EE14-DA0D-D10F-B7B9B3AB2158}"/>
              </a:ext>
            </a:extLst>
          </p:cNvPr>
          <p:cNvGrpSpPr/>
          <p:nvPr/>
        </p:nvGrpSpPr>
        <p:grpSpPr>
          <a:xfrm>
            <a:off x="7932298" y="3277914"/>
            <a:ext cx="2880604" cy="2840878"/>
            <a:chOff x="7941823" y="3277914"/>
            <a:chExt cx="2880604" cy="2840878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2A6A2FED-E989-BEED-DC05-3FFD17C0118A}"/>
                </a:ext>
              </a:extLst>
            </p:cNvPr>
            <p:cNvGrpSpPr/>
            <p:nvPr/>
          </p:nvGrpSpPr>
          <p:grpSpPr>
            <a:xfrm>
              <a:off x="9317530" y="3277914"/>
              <a:ext cx="1504897" cy="2840878"/>
              <a:chOff x="9457230" y="3245973"/>
              <a:chExt cx="1504897" cy="2840878"/>
            </a:xfrm>
          </p:grpSpPr>
          <p:sp useBgFill="1">
            <p:nvSpPr>
              <p:cNvPr id="70" name="椭圆 69">
                <a:extLst>
                  <a:ext uri="{FF2B5EF4-FFF2-40B4-BE49-F238E27FC236}">
                    <a16:creationId xmlns:a16="http://schemas.microsoft.com/office/drawing/2014/main" id="{9C259D85-89C8-7A41-0A3A-3A10C3E3BD5F}"/>
                  </a:ext>
                </a:extLst>
              </p:cNvPr>
              <p:cNvSpPr/>
              <p:nvPr/>
            </p:nvSpPr>
            <p:spPr>
              <a:xfrm>
                <a:off x="9673335" y="3462078"/>
                <a:ext cx="1072686" cy="1072686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C1151B"/>
                  </a:solidFill>
                </a:endParaRPr>
              </a:p>
            </p:txBody>
          </p:sp>
          <p:sp useBgFill="1">
            <p:nvSpPr>
              <p:cNvPr id="75" name="椭圆 74">
                <a:extLst>
                  <a:ext uri="{FF2B5EF4-FFF2-40B4-BE49-F238E27FC236}">
                    <a16:creationId xmlns:a16="http://schemas.microsoft.com/office/drawing/2014/main" id="{0A260C40-F7A0-7966-F594-964EB9FF23AB}"/>
                  </a:ext>
                </a:extLst>
              </p:cNvPr>
              <p:cNvSpPr/>
              <p:nvPr/>
            </p:nvSpPr>
            <p:spPr>
              <a:xfrm>
                <a:off x="9673335" y="3462078"/>
                <a:ext cx="1072686" cy="1072686"/>
              </a:xfrm>
              <a:prstGeom prst="ellipse">
                <a:avLst/>
              </a:prstGeom>
              <a:gradFill>
                <a:gsLst>
                  <a:gs pos="100000">
                    <a:srgbClr val="FFFFFF">
                      <a:alpha val="40000"/>
                    </a:srgbClr>
                  </a:gs>
                  <a:gs pos="0">
                    <a:srgbClr val="FFFFFF">
                      <a:alpha val="9000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C1151B"/>
                  </a:solidFill>
                </a:endParaRPr>
              </a:p>
            </p:txBody>
          </p:sp>
          <p:pic>
            <p:nvPicPr>
              <p:cNvPr id="67" name="图片 66">
                <a:extLst>
                  <a:ext uri="{FF2B5EF4-FFF2-40B4-BE49-F238E27FC236}">
                    <a16:creationId xmlns:a16="http://schemas.microsoft.com/office/drawing/2014/main" id="{1554E5DA-78F3-2FEE-92E8-A14308E2F3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57230" y="3245973"/>
                <a:ext cx="1504897" cy="1504897"/>
              </a:xfrm>
              <a:prstGeom prst="rect">
                <a:avLst/>
              </a:prstGeom>
            </p:spPr>
          </p:pic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43E3DB8F-9B0B-B57A-3D9A-3FD308E79247}"/>
                  </a:ext>
                </a:extLst>
              </p:cNvPr>
              <p:cNvSpPr txBox="1"/>
              <p:nvPr/>
            </p:nvSpPr>
            <p:spPr>
              <a:xfrm>
                <a:off x="9862016" y="3675256"/>
                <a:ext cx="695325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rgbClr val="C1151B"/>
                    </a:solidFill>
                    <a:latin typeface="+mn-ea"/>
                  </a:rPr>
                  <a:t>材料差价</a:t>
                </a:r>
              </a:p>
            </p:txBody>
          </p:sp>
          <p:sp useBgFill="1">
            <p:nvSpPr>
              <p:cNvPr id="71" name="椭圆 70">
                <a:extLst>
                  <a:ext uri="{FF2B5EF4-FFF2-40B4-BE49-F238E27FC236}">
                    <a16:creationId xmlns:a16="http://schemas.microsoft.com/office/drawing/2014/main" id="{2C1093EA-0446-65D8-934B-44F571F59987}"/>
                  </a:ext>
                </a:extLst>
              </p:cNvPr>
              <p:cNvSpPr/>
              <p:nvPr/>
            </p:nvSpPr>
            <p:spPr>
              <a:xfrm>
                <a:off x="9673335" y="4798059"/>
                <a:ext cx="1072686" cy="1072686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C1151B"/>
                  </a:solidFill>
                </a:endParaRPr>
              </a:p>
            </p:txBody>
          </p:sp>
          <p:sp useBgFill="1">
            <p:nvSpPr>
              <p:cNvPr id="76" name="椭圆 75">
                <a:extLst>
                  <a:ext uri="{FF2B5EF4-FFF2-40B4-BE49-F238E27FC236}">
                    <a16:creationId xmlns:a16="http://schemas.microsoft.com/office/drawing/2014/main" id="{01BE69EE-8641-6978-DCFE-F0798B56B678}"/>
                  </a:ext>
                </a:extLst>
              </p:cNvPr>
              <p:cNvSpPr/>
              <p:nvPr/>
            </p:nvSpPr>
            <p:spPr>
              <a:xfrm>
                <a:off x="9673335" y="4798059"/>
                <a:ext cx="1072686" cy="1072686"/>
              </a:xfrm>
              <a:prstGeom prst="ellipse">
                <a:avLst/>
              </a:prstGeom>
              <a:gradFill>
                <a:gsLst>
                  <a:gs pos="100000">
                    <a:srgbClr val="FFFFFF">
                      <a:alpha val="40000"/>
                    </a:srgbClr>
                  </a:gs>
                  <a:gs pos="0">
                    <a:srgbClr val="FFFFFF">
                      <a:alpha val="9000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C1151B"/>
                  </a:solidFill>
                </a:endParaRPr>
              </a:p>
            </p:txBody>
          </p:sp>
          <p:pic>
            <p:nvPicPr>
              <p:cNvPr id="69" name="图片 68">
                <a:extLst>
                  <a:ext uri="{FF2B5EF4-FFF2-40B4-BE49-F238E27FC236}">
                    <a16:creationId xmlns:a16="http://schemas.microsoft.com/office/drawing/2014/main" id="{8A343F09-39F9-185C-CBBA-B4A090FBBA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57230" y="4581954"/>
                <a:ext cx="1504897" cy="1504897"/>
              </a:xfrm>
              <a:prstGeom prst="rect">
                <a:avLst/>
              </a:prstGeom>
            </p:spPr>
          </p:pic>
          <p:sp>
            <p:nvSpPr>
              <p:cNvPr id="81" name="流程图: 过程 6">
                <a:extLst>
                  <a:ext uri="{FF2B5EF4-FFF2-40B4-BE49-F238E27FC236}">
                    <a16:creationId xmlns:a16="http://schemas.microsoft.com/office/drawing/2014/main" id="{E0488521-1D1F-3845-EE54-B3616920D590}"/>
                  </a:ext>
                </a:extLst>
              </p:cNvPr>
              <p:cNvSpPr/>
              <p:nvPr/>
            </p:nvSpPr>
            <p:spPr>
              <a:xfrm>
                <a:off x="9883598" y="5042015"/>
                <a:ext cx="652161" cy="584775"/>
              </a:xfrm>
              <a:prstGeom prst="flowChartProcess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rgbClr val="C1151B"/>
                    </a:solidFill>
                    <a:latin typeface="+mn-ea"/>
                  </a:rPr>
                  <a:t>管理费用</a:t>
                </a: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57E4D20D-7814-9591-005A-5CEF87D2F57B}"/>
                </a:ext>
              </a:extLst>
            </p:cNvPr>
            <p:cNvGrpSpPr/>
            <p:nvPr/>
          </p:nvGrpSpPr>
          <p:grpSpPr>
            <a:xfrm>
              <a:off x="7941823" y="3277914"/>
              <a:ext cx="1504897" cy="2840878"/>
              <a:chOff x="7783073" y="3245973"/>
              <a:chExt cx="1504897" cy="2840878"/>
            </a:xfrm>
          </p:grpSpPr>
          <p:sp useBgFill="1">
            <p:nvSpPr>
              <p:cNvPr id="11" name="椭圆 10">
                <a:extLst>
                  <a:ext uri="{FF2B5EF4-FFF2-40B4-BE49-F238E27FC236}">
                    <a16:creationId xmlns:a16="http://schemas.microsoft.com/office/drawing/2014/main" id="{176C0252-C65F-9C22-DA3D-F512468ABF04}"/>
                  </a:ext>
                </a:extLst>
              </p:cNvPr>
              <p:cNvSpPr/>
              <p:nvPr/>
            </p:nvSpPr>
            <p:spPr>
              <a:xfrm>
                <a:off x="7999178" y="3462078"/>
                <a:ext cx="1072686" cy="1072686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C1151B"/>
                  </a:solidFill>
                </a:endParaRPr>
              </a:p>
            </p:txBody>
          </p:sp>
          <p:sp useBgFill="1">
            <p:nvSpPr>
              <p:cNvPr id="74" name="椭圆 73">
                <a:extLst>
                  <a:ext uri="{FF2B5EF4-FFF2-40B4-BE49-F238E27FC236}">
                    <a16:creationId xmlns:a16="http://schemas.microsoft.com/office/drawing/2014/main" id="{BEC371DA-AAD5-B8AB-88C3-DB99C35C0CAB}"/>
                  </a:ext>
                </a:extLst>
              </p:cNvPr>
              <p:cNvSpPr/>
              <p:nvPr/>
            </p:nvSpPr>
            <p:spPr>
              <a:xfrm>
                <a:off x="7999178" y="3462078"/>
                <a:ext cx="1072686" cy="1072686"/>
              </a:xfrm>
              <a:prstGeom prst="ellipse">
                <a:avLst/>
              </a:prstGeom>
              <a:gradFill>
                <a:gsLst>
                  <a:gs pos="100000">
                    <a:srgbClr val="FFFFFF">
                      <a:alpha val="40000"/>
                    </a:srgbClr>
                  </a:gs>
                  <a:gs pos="0">
                    <a:srgbClr val="FFFFFF">
                      <a:alpha val="9000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C1151B"/>
                  </a:solidFill>
                </a:endParaRPr>
              </a:p>
            </p:txBody>
          </p:sp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id="{ABAE2446-E90E-719E-AE09-70F2872D82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783073" y="3245973"/>
                <a:ext cx="1504897" cy="1504897"/>
              </a:xfrm>
              <a:prstGeom prst="rect">
                <a:avLst/>
              </a:prstGeom>
            </p:spPr>
          </p:pic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78B15D8E-5613-556E-52D5-6536333E98BF}"/>
                  </a:ext>
                </a:extLst>
              </p:cNvPr>
              <p:cNvSpPr txBox="1"/>
              <p:nvPr/>
            </p:nvSpPr>
            <p:spPr>
              <a:xfrm>
                <a:off x="8160769" y="3673321"/>
                <a:ext cx="749503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rgbClr val="C1151B"/>
                    </a:solidFill>
                    <a:latin typeface="+mn-ea"/>
                  </a:rPr>
                  <a:t>设计费用</a:t>
                </a:r>
              </a:p>
            </p:txBody>
          </p:sp>
          <p:sp useBgFill="1">
            <p:nvSpPr>
              <p:cNvPr id="72" name="椭圆 71">
                <a:extLst>
                  <a:ext uri="{FF2B5EF4-FFF2-40B4-BE49-F238E27FC236}">
                    <a16:creationId xmlns:a16="http://schemas.microsoft.com/office/drawing/2014/main" id="{9E203B08-343C-D4F4-34B5-8D117A4F666B}"/>
                  </a:ext>
                </a:extLst>
              </p:cNvPr>
              <p:cNvSpPr/>
              <p:nvPr/>
            </p:nvSpPr>
            <p:spPr>
              <a:xfrm>
                <a:off x="7999178" y="4798059"/>
                <a:ext cx="1072686" cy="1072686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C1151B"/>
                  </a:solidFill>
                </a:endParaRPr>
              </a:p>
            </p:txBody>
          </p:sp>
          <p:sp useBgFill="1">
            <p:nvSpPr>
              <p:cNvPr id="77" name="椭圆 76">
                <a:extLst>
                  <a:ext uri="{FF2B5EF4-FFF2-40B4-BE49-F238E27FC236}">
                    <a16:creationId xmlns:a16="http://schemas.microsoft.com/office/drawing/2014/main" id="{FB5838A9-32D7-3474-6F94-E168C6C71F88}"/>
                  </a:ext>
                </a:extLst>
              </p:cNvPr>
              <p:cNvSpPr/>
              <p:nvPr/>
            </p:nvSpPr>
            <p:spPr>
              <a:xfrm>
                <a:off x="7999178" y="4798059"/>
                <a:ext cx="1072686" cy="1072686"/>
              </a:xfrm>
              <a:prstGeom prst="ellipse">
                <a:avLst/>
              </a:prstGeom>
              <a:gradFill>
                <a:gsLst>
                  <a:gs pos="100000">
                    <a:srgbClr val="FFFFFF">
                      <a:alpha val="40000"/>
                    </a:srgbClr>
                  </a:gs>
                  <a:gs pos="0">
                    <a:srgbClr val="FFFFFF">
                      <a:alpha val="9000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C1151B"/>
                  </a:solidFill>
                </a:endParaRPr>
              </a:p>
            </p:txBody>
          </p:sp>
          <p:pic>
            <p:nvPicPr>
              <p:cNvPr id="68" name="图片 67">
                <a:extLst>
                  <a:ext uri="{FF2B5EF4-FFF2-40B4-BE49-F238E27FC236}">
                    <a16:creationId xmlns:a16="http://schemas.microsoft.com/office/drawing/2014/main" id="{BDE8F79E-A2B0-64F4-1F4A-AB45600820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783073" y="4581954"/>
                <a:ext cx="1504897" cy="1504897"/>
              </a:xfrm>
              <a:prstGeom prst="rect">
                <a:avLst/>
              </a:prstGeom>
            </p:spPr>
          </p:pic>
          <p:sp>
            <p:nvSpPr>
              <p:cNvPr id="82" name="流程图: 过程 6">
                <a:extLst>
                  <a:ext uri="{FF2B5EF4-FFF2-40B4-BE49-F238E27FC236}">
                    <a16:creationId xmlns:a16="http://schemas.microsoft.com/office/drawing/2014/main" id="{E701739E-8C04-971F-30AE-B90C4A835ECD}"/>
                  </a:ext>
                </a:extLst>
              </p:cNvPr>
              <p:cNvSpPr/>
              <p:nvPr/>
            </p:nvSpPr>
            <p:spPr>
              <a:xfrm>
                <a:off x="8234089" y="5042015"/>
                <a:ext cx="602864" cy="584775"/>
              </a:xfrm>
              <a:prstGeom prst="flowChartProcess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rgbClr val="C1151B"/>
                    </a:solidFill>
                    <a:latin typeface="+mn-ea"/>
                  </a:rPr>
                  <a:t>人工差价</a:t>
                </a:r>
              </a:p>
            </p:txBody>
          </p:sp>
        </p:grp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463FA59C-8B37-4933-2517-0FCC5E1B6899}"/>
              </a:ext>
            </a:extLst>
          </p:cNvPr>
          <p:cNvGrpSpPr/>
          <p:nvPr/>
        </p:nvGrpSpPr>
        <p:grpSpPr>
          <a:xfrm>
            <a:off x="8466987" y="2784754"/>
            <a:ext cx="1811226" cy="412990"/>
            <a:chOff x="1091383" y="4175587"/>
            <a:chExt cx="1738832" cy="412990"/>
          </a:xfrm>
        </p:grpSpPr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BF449533-1498-8698-E101-07796475C88B}"/>
                </a:ext>
              </a:extLst>
            </p:cNvPr>
            <p:cNvSpPr/>
            <p:nvPr/>
          </p:nvSpPr>
          <p:spPr>
            <a:xfrm>
              <a:off x="1091383" y="4175587"/>
              <a:ext cx="1738832" cy="41299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C00000"/>
                </a:gs>
                <a:gs pos="54000">
                  <a:schemeClr val="accent1"/>
                </a:gs>
                <a:gs pos="0">
                  <a:srgbClr val="C00000"/>
                </a:gs>
              </a:gsLst>
              <a:lin ang="2700000" scaled="0"/>
            </a:gradFill>
            <a:ln>
              <a:noFill/>
            </a:ln>
            <a:effectLst>
              <a:outerShdw blurRad="254000" dist="127000" dir="5400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2C332C76-0A1C-CE21-68F3-DE5812A2CC67}"/>
                </a:ext>
              </a:extLst>
            </p:cNvPr>
            <p:cNvSpPr txBox="1"/>
            <p:nvPr/>
          </p:nvSpPr>
          <p:spPr>
            <a:xfrm>
              <a:off x="1091384" y="4197416"/>
              <a:ext cx="173883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hangingPunct="0">
                <a:defRPr/>
              </a:pPr>
              <a:r>
                <a:rPr lang="zh-CN" altLang="en-US" noProof="1">
                  <a:solidFill>
                    <a:schemeClr val="bg1"/>
                  </a:solidFill>
                  <a:latin typeface="+mn-ea"/>
                </a:rPr>
                <a:t>盈利收入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294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1DF041FD-5913-E35C-F03E-8AD7EE89FF8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50">
            <a:extLst>
              <a:ext uri="{FF2B5EF4-FFF2-40B4-BE49-F238E27FC236}">
                <a16:creationId xmlns:a16="http://schemas.microsoft.com/office/drawing/2014/main" id="{7CFABB25-56B7-F5F4-7BAA-90105C977F48}"/>
              </a:ext>
            </a:extLst>
          </p:cNvPr>
          <p:cNvSpPr txBox="1"/>
          <p:nvPr/>
        </p:nvSpPr>
        <p:spPr>
          <a:xfrm>
            <a:off x="274315" y="403166"/>
            <a:ext cx="37928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097280" eaLnBrk="0" fontAlgn="base" hangingPunct="0">
              <a:spcBef>
                <a:spcPct val="0"/>
              </a:spcBef>
              <a:spcAft>
                <a:spcPct val="0"/>
              </a:spcAft>
              <a:defRPr sz="4000">
                <a:gradFill flip="none" rotWithShape="1">
                  <a:gsLst>
                    <a:gs pos="0">
                      <a:schemeClr val="accent1"/>
                    </a:gs>
                    <a:gs pos="100000">
                      <a:srgbClr val="C1151B"/>
                    </a:gs>
                  </a:gsLst>
                  <a:lin ang="0" scaled="1"/>
                  <a:tileRect/>
                </a:gradFill>
                <a:effectLst>
                  <a:outerShdw blurRad="127000" dist="190500" dir="8100000" algn="tr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3600" dirty="0"/>
              <a:t>企业发展目标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34E04D5-2252-44E8-E142-35CE211EE6F8}"/>
              </a:ext>
            </a:extLst>
          </p:cNvPr>
          <p:cNvGrpSpPr/>
          <p:nvPr/>
        </p:nvGrpSpPr>
        <p:grpSpPr>
          <a:xfrm>
            <a:off x="9629165" y="551893"/>
            <a:ext cx="1688123" cy="468389"/>
            <a:chOff x="1715073" y="1212786"/>
            <a:chExt cx="8883166" cy="2628479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E56A82F7-B495-A6F7-CC44-BE1B12E34357}"/>
                </a:ext>
              </a:extLst>
            </p:cNvPr>
            <p:cNvGrpSpPr/>
            <p:nvPr/>
          </p:nvGrpSpPr>
          <p:grpSpPr>
            <a:xfrm>
              <a:off x="1715073" y="1212786"/>
              <a:ext cx="2540186" cy="2628479"/>
              <a:chOff x="2477067" y="831794"/>
              <a:chExt cx="2540182" cy="2628498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6397CA5E-C00C-CC3A-027D-9D1914A68D55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endParaRPr lang="en-US" sz="2160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5AD94683-9751-CCDC-A7AA-C52194DCF4D8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endParaRPr lang="en-US" sz="2160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46A1C1C8-5B08-31EC-FA16-0107A46A1821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endParaRPr lang="en-US" sz="2160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2DBAA7FC-4DB1-519F-0647-9DF3B816849E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endParaRPr lang="en-US" sz="2160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F95E507F-12DB-3225-2E83-2D34D4AB5C41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160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D602C5-8E4E-C708-07A7-D65EFFCACD50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endParaRPr lang="en-US" sz="2160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4A010AF6-5940-51DF-CD19-1819F1D33F13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160"/>
              </a:p>
            </p:txBody>
          </p:sp>
        </p:grpSp>
        <p:sp>
          <p:nvSpPr>
            <p:cNvPr id="9" name="TextBox 72">
              <a:extLst>
                <a:ext uri="{FF2B5EF4-FFF2-40B4-BE49-F238E27FC236}">
                  <a16:creationId xmlns:a16="http://schemas.microsoft.com/office/drawing/2014/main" id="{CFC9831A-A244-5BC2-39D7-4EC34DD546B1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4343354" y="1572330"/>
              <a:ext cx="6254885" cy="1540013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09728" tIns="54864" rIns="109728" bIns="5486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1520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0" name="TextBox 76">
              <a:extLst>
                <a:ext uri="{FF2B5EF4-FFF2-40B4-BE49-F238E27FC236}">
                  <a16:creationId xmlns:a16="http://schemas.microsoft.com/office/drawing/2014/main" id="{494311B5-A046-91FA-E5B7-2220888A966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64487" y="3334767"/>
              <a:ext cx="5105023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09728" tIns="54864" rIns="109728" bIns="5486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80" dirty="0">
                <a:latin typeface="Poppins SemiBold" panose="00000700000000000000" pitchFamily="50" charset="0"/>
                <a:cs typeface="Poppins SemiBold" panose="00000700000000000000" pitchFamily="50" charset="0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D18442F-94E6-4B32-D747-061E8DC6AC7C}"/>
                </a:ext>
              </a:extLst>
            </p:cNvPr>
            <p:cNvSpPr/>
            <p:nvPr/>
          </p:nvSpPr>
          <p:spPr>
            <a:xfrm>
              <a:off x="10231568" y="3306547"/>
              <a:ext cx="366666" cy="375870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en-US" sz="2160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D7C25D59-E341-711F-9DFD-87AB7C9F9775}"/>
                </a:ext>
              </a:extLst>
            </p:cNvPr>
            <p:cNvSpPr/>
            <p:nvPr/>
          </p:nvSpPr>
          <p:spPr>
            <a:xfrm>
              <a:off x="9563101" y="3471648"/>
              <a:ext cx="788192" cy="45717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160" dirty="0"/>
            </a:p>
          </p:txBody>
        </p:sp>
      </p:grpSp>
      <p:sp useBgFill="1">
        <p:nvSpPr>
          <p:cNvPr id="36" name="矩形: 圆角 35">
            <a:extLst>
              <a:ext uri="{FF2B5EF4-FFF2-40B4-BE49-F238E27FC236}">
                <a16:creationId xmlns:a16="http://schemas.microsoft.com/office/drawing/2014/main" id="{46BC115C-4601-6642-4766-578AF3988102}"/>
              </a:ext>
            </a:extLst>
          </p:cNvPr>
          <p:cNvSpPr/>
          <p:nvPr/>
        </p:nvSpPr>
        <p:spPr>
          <a:xfrm>
            <a:off x="9145115" y="1828799"/>
            <a:ext cx="2172173" cy="1446039"/>
          </a:xfrm>
          <a:prstGeom prst="roundRect">
            <a:avLst>
              <a:gd name="adj" fmla="val 497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926B853E-8942-CE44-2C26-6F54C6EFDF3A}"/>
              </a:ext>
            </a:extLst>
          </p:cNvPr>
          <p:cNvSpPr/>
          <p:nvPr/>
        </p:nvSpPr>
        <p:spPr>
          <a:xfrm>
            <a:off x="9145115" y="1828799"/>
            <a:ext cx="2172173" cy="1600199"/>
          </a:xfrm>
          <a:prstGeom prst="roundRect">
            <a:avLst>
              <a:gd name="adj" fmla="val 4970"/>
            </a:avLst>
          </a:prstGeom>
          <a:gradFill>
            <a:gsLst>
              <a:gs pos="100000">
                <a:srgbClr val="FFFFFF">
                  <a:alpha val="20000"/>
                </a:srgbClr>
              </a:gs>
              <a:gs pos="0">
                <a:srgbClr val="FFFFFF">
                  <a:alpha val="90000"/>
                </a:srgbClr>
              </a:gs>
            </a:gsLst>
            <a:lin ang="2700000" scaled="0"/>
          </a:gra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: 圆角 38">
            <a:extLst>
              <a:ext uri="{FF2B5EF4-FFF2-40B4-BE49-F238E27FC236}">
                <a16:creationId xmlns:a16="http://schemas.microsoft.com/office/drawing/2014/main" id="{3A2B084B-5863-2DFE-A6BE-CC752916B859}"/>
              </a:ext>
            </a:extLst>
          </p:cNvPr>
          <p:cNvSpPr/>
          <p:nvPr/>
        </p:nvSpPr>
        <p:spPr>
          <a:xfrm>
            <a:off x="6388315" y="1828801"/>
            <a:ext cx="2172173" cy="1446038"/>
          </a:xfrm>
          <a:prstGeom prst="roundRect">
            <a:avLst>
              <a:gd name="adj" fmla="val 497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2906F238-8D30-2FF1-2178-A755717797E0}"/>
              </a:ext>
            </a:extLst>
          </p:cNvPr>
          <p:cNvSpPr/>
          <p:nvPr/>
        </p:nvSpPr>
        <p:spPr>
          <a:xfrm>
            <a:off x="6388315" y="1828800"/>
            <a:ext cx="2172173" cy="1600199"/>
          </a:xfrm>
          <a:prstGeom prst="roundRect">
            <a:avLst>
              <a:gd name="adj" fmla="val 4970"/>
            </a:avLst>
          </a:prstGeom>
          <a:gradFill>
            <a:gsLst>
              <a:gs pos="100000">
                <a:srgbClr val="FFFFFF">
                  <a:alpha val="20000"/>
                </a:srgbClr>
              </a:gs>
              <a:gs pos="0">
                <a:srgbClr val="FFFFFF">
                  <a:alpha val="90000"/>
                </a:srgbClr>
              </a:gs>
            </a:gsLst>
            <a:lin ang="2700000" scaled="0"/>
          </a:gra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BD894DCF-57B1-1EDD-28C1-EE5B62AE7C0E}"/>
              </a:ext>
            </a:extLst>
          </p:cNvPr>
          <p:cNvSpPr/>
          <p:nvPr/>
        </p:nvSpPr>
        <p:spPr>
          <a:xfrm>
            <a:off x="-279400" y="1401863"/>
            <a:ext cx="12801600" cy="4769562"/>
          </a:xfrm>
          <a:custGeom>
            <a:avLst/>
            <a:gdLst>
              <a:gd name="connsiteX0" fmla="*/ 0 w 12801600"/>
              <a:gd name="connsiteY0" fmla="*/ 4699000 h 4769562"/>
              <a:gd name="connsiteX1" fmla="*/ 3111500 w 12801600"/>
              <a:gd name="connsiteY1" fmla="*/ 4660900 h 4769562"/>
              <a:gd name="connsiteX2" fmla="*/ 6261100 w 12801600"/>
              <a:gd name="connsiteY2" fmla="*/ 3670300 h 4769562"/>
              <a:gd name="connsiteX3" fmla="*/ 8750300 w 12801600"/>
              <a:gd name="connsiteY3" fmla="*/ 2743200 h 4769562"/>
              <a:gd name="connsiteX4" fmla="*/ 9664700 w 12801600"/>
              <a:gd name="connsiteY4" fmla="*/ 2095500 h 4769562"/>
              <a:gd name="connsiteX5" fmla="*/ 11150600 w 12801600"/>
              <a:gd name="connsiteY5" fmla="*/ 1854200 h 4769562"/>
              <a:gd name="connsiteX6" fmla="*/ 12801600 w 12801600"/>
              <a:gd name="connsiteY6" fmla="*/ 0 h 4769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01600" h="4769562">
                <a:moveTo>
                  <a:pt x="0" y="4699000"/>
                </a:moveTo>
                <a:cubicBezTo>
                  <a:pt x="1033991" y="4765675"/>
                  <a:pt x="2067983" y="4832350"/>
                  <a:pt x="3111500" y="4660900"/>
                </a:cubicBezTo>
                <a:cubicBezTo>
                  <a:pt x="4155017" y="4489450"/>
                  <a:pt x="5321300" y="3989917"/>
                  <a:pt x="6261100" y="3670300"/>
                </a:cubicBezTo>
                <a:cubicBezTo>
                  <a:pt x="7200900" y="3350683"/>
                  <a:pt x="8183033" y="3005667"/>
                  <a:pt x="8750300" y="2743200"/>
                </a:cubicBezTo>
                <a:cubicBezTo>
                  <a:pt x="9317567" y="2480733"/>
                  <a:pt x="9264650" y="2243667"/>
                  <a:pt x="9664700" y="2095500"/>
                </a:cubicBezTo>
                <a:cubicBezTo>
                  <a:pt x="10064750" y="1947333"/>
                  <a:pt x="10627783" y="2203450"/>
                  <a:pt x="11150600" y="1854200"/>
                </a:cubicBezTo>
                <a:cubicBezTo>
                  <a:pt x="11673417" y="1504950"/>
                  <a:pt x="12237508" y="752475"/>
                  <a:pt x="12801600" y="0"/>
                </a:cubicBezTo>
              </a:path>
            </a:pathLst>
          </a:custGeom>
          <a:noFill/>
          <a:ln w="25400">
            <a:gradFill flip="none" rotWithShape="1">
              <a:gsLst>
                <a:gs pos="0">
                  <a:schemeClr val="bg1">
                    <a:alpha val="0"/>
                    <a:lumMod val="0"/>
                    <a:lumOff val="100000"/>
                  </a:schemeClr>
                </a:gs>
                <a:gs pos="20000">
                  <a:srgbClr val="C1151B"/>
                </a:gs>
                <a:gs pos="100000">
                  <a:srgbClr val="FFFFFF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2C608B15-D6A9-D0FE-EAE1-88B66C4F0428}"/>
              </a:ext>
            </a:extLst>
          </p:cNvPr>
          <p:cNvSpPr/>
          <p:nvPr/>
        </p:nvSpPr>
        <p:spPr>
          <a:xfrm>
            <a:off x="-279400" y="1371600"/>
            <a:ext cx="12801600" cy="4769562"/>
          </a:xfrm>
          <a:custGeom>
            <a:avLst/>
            <a:gdLst>
              <a:gd name="connsiteX0" fmla="*/ 0 w 12801600"/>
              <a:gd name="connsiteY0" fmla="*/ 4699000 h 4769562"/>
              <a:gd name="connsiteX1" fmla="*/ 3111500 w 12801600"/>
              <a:gd name="connsiteY1" fmla="*/ 4660900 h 4769562"/>
              <a:gd name="connsiteX2" fmla="*/ 6261100 w 12801600"/>
              <a:gd name="connsiteY2" fmla="*/ 3670300 h 4769562"/>
              <a:gd name="connsiteX3" fmla="*/ 8750300 w 12801600"/>
              <a:gd name="connsiteY3" fmla="*/ 2743200 h 4769562"/>
              <a:gd name="connsiteX4" fmla="*/ 9664700 w 12801600"/>
              <a:gd name="connsiteY4" fmla="*/ 2095500 h 4769562"/>
              <a:gd name="connsiteX5" fmla="*/ 11150600 w 12801600"/>
              <a:gd name="connsiteY5" fmla="*/ 1854200 h 4769562"/>
              <a:gd name="connsiteX6" fmla="*/ 12801600 w 12801600"/>
              <a:gd name="connsiteY6" fmla="*/ 0 h 4769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01600" h="4769562">
                <a:moveTo>
                  <a:pt x="0" y="4699000"/>
                </a:moveTo>
                <a:cubicBezTo>
                  <a:pt x="1033991" y="4765675"/>
                  <a:pt x="2067983" y="4832350"/>
                  <a:pt x="3111500" y="4660900"/>
                </a:cubicBezTo>
                <a:cubicBezTo>
                  <a:pt x="4155017" y="4489450"/>
                  <a:pt x="5321300" y="3989917"/>
                  <a:pt x="6261100" y="3670300"/>
                </a:cubicBezTo>
                <a:cubicBezTo>
                  <a:pt x="7200900" y="3350683"/>
                  <a:pt x="8183033" y="3005667"/>
                  <a:pt x="8750300" y="2743200"/>
                </a:cubicBezTo>
                <a:cubicBezTo>
                  <a:pt x="9317567" y="2480733"/>
                  <a:pt x="9264650" y="2243667"/>
                  <a:pt x="9664700" y="2095500"/>
                </a:cubicBezTo>
                <a:cubicBezTo>
                  <a:pt x="10064750" y="1947333"/>
                  <a:pt x="10627783" y="2203450"/>
                  <a:pt x="11150600" y="1854200"/>
                </a:cubicBezTo>
                <a:cubicBezTo>
                  <a:pt x="11673417" y="1504950"/>
                  <a:pt x="12237508" y="752475"/>
                  <a:pt x="12801600" y="0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A9899250-ECB9-EAF9-C546-71D8ABC1B6C8}"/>
              </a:ext>
            </a:extLst>
          </p:cNvPr>
          <p:cNvGrpSpPr/>
          <p:nvPr/>
        </p:nvGrpSpPr>
        <p:grpSpPr>
          <a:xfrm>
            <a:off x="3631514" y="1828799"/>
            <a:ext cx="2172173" cy="3157980"/>
            <a:chOff x="874713" y="2050473"/>
            <a:chExt cx="4849812" cy="1378527"/>
          </a:xfrm>
        </p:grpSpPr>
        <p:sp useBgFill="1">
          <p:nvSpPr>
            <p:cNvPr id="42" name="矩形: 圆角 41">
              <a:extLst>
                <a:ext uri="{FF2B5EF4-FFF2-40B4-BE49-F238E27FC236}">
                  <a16:creationId xmlns:a16="http://schemas.microsoft.com/office/drawing/2014/main" id="{E1DB0B7A-B550-891C-FF5D-4FF0B76563FE}"/>
                </a:ext>
              </a:extLst>
            </p:cNvPr>
            <p:cNvSpPr/>
            <p:nvPr/>
          </p:nvSpPr>
          <p:spPr>
            <a:xfrm>
              <a:off x="874713" y="2050473"/>
              <a:ext cx="4849812" cy="1378527"/>
            </a:xfrm>
            <a:prstGeom prst="roundRect">
              <a:avLst>
                <a:gd name="adj" fmla="val 497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B0FACB15-0A6D-E72A-9CE7-7B04C96021C3}"/>
                </a:ext>
              </a:extLst>
            </p:cNvPr>
            <p:cNvSpPr/>
            <p:nvPr/>
          </p:nvSpPr>
          <p:spPr>
            <a:xfrm>
              <a:off x="874713" y="2050473"/>
              <a:ext cx="4849812" cy="1378527"/>
            </a:xfrm>
            <a:prstGeom prst="roundRect">
              <a:avLst>
                <a:gd name="adj" fmla="val 4970"/>
              </a:avLst>
            </a:prstGeom>
            <a:gradFill>
              <a:gsLst>
                <a:gs pos="100000">
                  <a:srgbClr val="FFFFFF">
                    <a:alpha val="20000"/>
                  </a:srgbClr>
                </a:gs>
                <a:gs pos="0">
                  <a:srgbClr val="FFFFFF">
                    <a:alpha val="90000"/>
                  </a:srgbClr>
                </a:gs>
              </a:gsLst>
              <a:lin ang="2700000" scaled="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526A0BE-4753-AAF1-8FF3-2837BCF8F884}"/>
              </a:ext>
            </a:extLst>
          </p:cNvPr>
          <p:cNvGrpSpPr/>
          <p:nvPr/>
        </p:nvGrpSpPr>
        <p:grpSpPr>
          <a:xfrm>
            <a:off x="874713" y="1828799"/>
            <a:ext cx="2172173" cy="3157980"/>
            <a:chOff x="874713" y="2050473"/>
            <a:chExt cx="4849812" cy="1378527"/>
          </a:xfrm>
        </p:grpSpPr>
        <p:sp useBgFill="1">
          <p:nvSpPr>
            <p:cNvPr id="45" name="矩形: 圆角 44">
              <a:extLst>
                <a:ext uri="{FF2B5EF4-FFF2-40B4-BE49-F238E27FC236}">
                  <a16:creationId xmlns:a16="http://schemas.microsoft.com/office/drawing/2014/main" id="{3CE5C439-B0B0-36E9-E353-B5C598973E14}"/>
                </a:ext>
              </a:extLst>
            </p:cNvPr>
            <p:cNvSpPr/>
            <p:nvPr/>
          </p:nvSpPr>
          <p:spPr>
            <a:xfrm>
              <a:off x="874713" y="2050473"/>
              <a:ext cx="4849812" cy="1378527"/>
            </a:xfrm>
            <a:prstGeom prst="roundRect">
              <a:avLst>
                <a:gd name="adj" fmla="val 497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8A7CA19A-3205-1F64-A803-4BB3B782E6C3}"/>
                </a:ext>
              </a:extLst>
            </p:cNvPr>
            <p:cNvSpPr/>
            <p:nvPr/>
          </p:nvSpPr>
          <p:spPr>
            <a:xfrm>
              <a:off x="874713" y="2050473"/>
              <a:ext cx="4849812" cy="1378527"/>
            </a:xfrm>
            <a:prstGeom prst="roundRect">
              <a:avLst>
                <a:gd name="adj" fmla="val 4970"/>
              </a:avLst>
            </a:prstGeom>
            <a:gradFill>
              <a:gsLst>
                <a:gs pos="100000">
                  <a:srgbClr val="FFFFFF">
                    <a:alpha val="20000"/>
                  </a:srgbClr>
                </a:gs>
                <a:gs pos="0">
                  <a:srgbClr val="FFFFFF">
                    <a:alpha val="90000"/>
                  </a:srgbClr>
                </a:gs>
              </a:gsLst>
              <a:lin ang="2700000" scaled="0"/>
            </a:gra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TextBox 43">
            <a:extLst>
              <a:ext uri="{FF2B5EF4-FFF2-40B4-BE49-F238E27FC236}">
                <a16:creationId xmlns:a16="http://schemas.microsoft.com/office/drawing/2014/main" id="{428F9655-F5B6-870F-D1B2-3796BF348B33}"/>
              </a:ext>
            </a:extLst>
          </p:cNvPr>
          <p:cNvSpPr txBox="1"/>
          <p:nvPr/>
        </p:nvSpPr>
        <p:spPr>
          <a:xfrm>
            <a:off x="1395967" y="2034533"/>
            <a:ext cx="112966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b="1" dirty="0">
                <a:gradFill>
                  <a:gsLst>
                    <a:gs pos="0">
                      <a:schemeClr val="accent1"/>
                    </a:gs>
                    <a:gs pos="100000">
                      <a:srgbClr val="C1151B"/>
                    </a:gs>
                  </a:gsLst>
                  <a:lin ang="0" scaled="1"/>
                </a:gradFill>
                <a:effectLst>
                  <a:reflection blurRad="76200" stA="44000" endPos="45500" dir="5400000" sy="-100000" algn="bl" rotWithShape="0"/>
                </a:effectLst>
                <a:latin typeface="+mj-lt"/>
                <a:ea typeface="+mj-ea"/>
              </a:rPr>
              <a:t>2022</a:t>
            </a:r>
            <a:endParaRPr lang="zh-CN" altLang="en-US" sz="3200" b="1" dirty="0">
              <a:gradFill>
                <a:gsLst>
                  <a:gs pos="0">
                    <a:schemeClr val="accent1"/>
                  </a:gs>
                  <a:gs pos="100000">
                    <a:srgbClr val="C1151B"/>
                  </a:gs>
                </a:gsLst>
                <a:lin ang="0" scaled="1"/>
              </a:gradFill>
              <a:effectLst>
                <a:reflection blurRad="76200" stA="44000" endPos="45500" dir="5400000" sy="-100000" algn="bl" rotWithShape="0"/>
              </a:effectLst>
              <a:latin typeface="+mj-lt"/>
              <a:ea typeface="+mj-ea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F2DE58D7-3193-9201-8DCC-26FB40AB6B9F}"/>
              </a:ext>
            </a:extLst>
          </p:cNvPr>
          <p:cNvSpPr txBox="1"/>
          <p:nvPr/>
        </p:nvSpPr>
        <p:spPr>
          <a:xfrm>
            <a:off x="1211368" y="2948075"/>
            <a:ext cx="149886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defRPr/>
            </a:pPr>
            <a:r>
              <a:rPr lang="zh-CN" altLang="en-US" sz="1600" noProof="1">
                <a:latin typeface="+mn-ea"/>
              </a:rPr>
              <a:t>老城区板块</a:t>
            </a:r>
          </a:p>
        </p:txBody>
      </p:sp>
      <p:sp>
        <p:nvSpPr>
          <p:cNvPr id="50" name="TextBox 43">
            <a:extLst>
              <a:ext uri="{FF2B5EF4-FFF2-40B4-BE49-F238E27FC236}">
                <a16:creationId xmlns:a16="http://schemas.microsoft.com/office/drawing/2014/main" id="{C1EE7278-325C-1865-B1B1-50587E146E3D}"/>
              </a:ext>
            </a:extLst>
          </p:cNvPr>
          <p:cNvSpPr txBox="1"/>
          <p:nvPr/>
        </p:nvSpPr>
        <p:spPr>
          <a:xfrm>
            <a:off x="4152768" y="2034533"/>
            <a:ext cx="112966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chemeClr val="accent1"/>
                    </a:gs>
                    <a:gs pos="100000">
                      <a:srgbClr val="C1151B"/>
                    </a:gs>
                  </a:gsLst>
                  <a:lin ang="0" scaled="1"/>
                </a:gradFill>
                <a:effectLst>
                  <a:reflection blurRad="76200" stA="44000" endPos="45500" dir="5400000" sy="-100000" algn="bl" rotWithShape="0"/>
                </a:effectLst>
                <a:latin typeface="+mj-lt"/>
                <a:ea typeface="+mj-ea"/>
              </a:defRPr>
            </a:lvl1pPr>
          </a:lstStyle>
          <a:p>
            <a:pPr algn="ctr"/>
            <a:r>
              <a:rPr lang="en-US" altLang="zh-CN" dirty="0"/>
              <a:t>2023</a:t>
            </a:r>
            <a:endParaRPr lang="zh-CN" altLang="en-US" dirty="0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7ED5F35D-CF3C-0A24-39E0-32ADCCDDB1AF}"/>
              </a:ext>
            </a:extLst>
          </p:cNvPr>
          <p:cNvSpPr txBox="1"/>
          <p:nvPr/>
        </p:nvSpPr>
        <p:spPr>
          <a:xfrm>
            <a:off x="3822054" y="2917297"/>
            <a:ext cx="17910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defRPr/>
            </a:pPr>
            <a:r>
              <a:rPr lang="zh-CN" altLang="en-US" noProof="1">
                <a:latin typeface="+mn-ea"/>
              </a:rPr>
              <a:t>东部新城板块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902DE383-0049-1374-FA69-7D18C3A13EA9}"/>
              </a:ext>
            </a:extLst>
          </p:cNvPr>
          <p:cNvSpPr txBox="1"/>
          <p:nvPr/>
        </p:nvSpPr>
        <p:spPr>
          <a:xfrm>
            <a:off x="3822054" y="3584618"/>
            <a:ext cx="17910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defRPr/>
            </a:pPr>
            <a:r>
              <a:rPr lang="zh-CN" altLang="en-US" noProof="1">
                <a:latin typeface="+mn-ea"/>
              </a:rPr>
              <a:t>德感板块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019D3F8F-82DB-6D91-5167-40B238181896}"/>
              </a:ext>
            </a:extLst>
          </p:cNvPr>
          <p:cNvSpPr txBox="1"/>
          <p:nvPr/>
        </p:nvSpPr>
        <p:spPr>
          <a:xfrm>
            <a:off x="3822054" y="4251940"/>
            <a:ext cx="17910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defRPr/>
            </a:pPr>
            <a:r>
              <a:rPr lang="zh-CN" altLang="en-US" noProof="1">
                <a:latin typeface="+mn-ea"/>
              </a:rPr>
              <a:t>双福板块</a:t>
            </a:r>
          </a:p>
        </p:txBody>
      </p:sp>
      <p:sp>
        <p:nvSpPr>
          <p:cNvPr id="54" name="TextBox 43">
            <a:extLst>
              <a:ext uri="{FF2B5EF4-FFF2-40B4-BE49-F238E27FC236}">
                <a16:creationId xmlns:a16="http://schemas.microsoft.com/office/drawing/2014/main" id="{EC2B3D66-1DE7-CA75-68AC-61C9D107E9A0}"/>
              </a:ext>
            </a:extLst>
          </p:cNvPr>
          <p:cNvSpPr txBox="1"/>
          <p:nvPr/>
        </p:nvSpPr>
        <p:spPr>
          <a:xfrm>
            <a:off x="6909569" y="2034533"/>
            <a:ext cx="112966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chemeClr val="accent1"/>
                    </a:gs>
                    <a:gs pos="100000">
                      <a:srgbClr val="C1151B"/>
                    </a:gs>
                  </a:gsLst>
                  <a:lin ang="0" scaled="1"/>
                </a:gradFill>
                <a:effectLst>
                  <a:reflection blurRad="76200" stA="44000" endPos="45500" dir="5400000" sy="-100000" algn="bl" rotWithShape="0"/>
                </a:effectLst>
                <a:latin typeface="+mj-lt"/>
                <a:ea typeface="+mj-ea"/>
              </a:defRPr>
            </a:lvl1pPr>
          </a:lstStyle>
          <a:p>
            <a:pPr algn="ctr"/>
            <a:r>
              <a:rPr lang="en-US" altLang="zh-CN" dirty="0"/>
              <a:t>2024</a:t>
            </a:r>
            <a:endParaRPr lang="zh-CN" altLang="en-US" dirty="0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37916058-C45D-99AD-8F27-A58284A5B5AE}"/>
              </a:ext>
            </a:extLst>
          </p:cNvPr>
          <p:cNvSpPr txBox="1"/>
          <p:nvPr/>
        </p:nvSpPr>
        <p:spPr>
          <a:xfrm>
            <a:off x="6795529" y="2917297"/>
            <a:ext cx="13577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defRPr/>
            </a:pPr>
            <a:r>
              <a:rPr lang="zh-CN" altLang="en-US" noProof="1">
                <a:latin typeface="+mn-ea"/>
              </a:rPr>
              <a:t>西彭板块</a:t>
            </a:r>
          </a:p>
        </p:txBody>
      </p:sp>
      <p:sp>
        <p:nvSpPr>
          <p:cNvPr id="56" name="TextBox 43">
            <a:extLst>
              <a:ext uri="{FF2B5EF4-FFF2-40B4-BE49-F238E27FC236}">
                <a16:creationId xmlns:a16="http://schemas.microsoft.com/office/drawing/2014/main" id="{D8D831F6-A9AC-9C35-FB24-3C0813E2B55B}"/>
              </a:ext>
            </a:extLst>
          </p:cNvPr>
          <p:cNvSpPr txBox="1"/>
          <p:nvPr/>
        </p:nvSpPr>
        <p:spPr>
          <a:xfrm>
            <a:off x="9666369" y="2034533"/>
            <a:ext cx="1129664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chemeClr val="accent1"/>
                    </a:gs>
                    <a:gs pos="100000">
                      <a:srgbClr val="C1151B"/>
                    </a:gs>
                  </a:gsLst>
                  <a:lin ang="0" scaled="1"/>
                </a:gradFill>
                <a:effectLst>
                  <a:reflection blurRad="76200" stA="44000" endPos="45500" dir="5400000" sy="-100000" algn="bl" rotWithShape="0"/>
                </a:effectLst>
                <a:latin typeface="+mj-lt"/>
                <a:ea typeface="+mj-ea"/>
              </a:defRPr>
            </a:lvl1pPr>
          </a:lstStyle>
          <a:p>
            <a:pPr algn="ctr"/>
            <a:r>
              <a:rPr lang="en-US" altLang="zh-CN" dirty="0"/>
              <a:t>2025</a:t>
            </a:r>
            <a:endParaRPr lang="zh-CN" altLang="en-US" dirty="0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98632D5D-801D-8CA5-3470-64DBC1BF7722}"/>
              </a:ext>
            </a:extLst>
          </p:cNvPr>
          <p:cNvSpPr txBox="1"/>
          <p:nvPr/>
        </p:nvSpPr>
        <p:spPr>
          <a:xfrm>
            <a:off x="9443094" y="2917297"/>
            <a:ext cx="15762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defRPr/>
            </a:pPr>
            <a:r>
              <a:rPr lang="zh-CN" altLang="en-US" noProof="1">
                <a:latin typeface="+mn-ea"/>
              </a:rPr>
              <a:t>重庆主城版块</a:t>
            </a: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9ADF9E45-2B44-3DAD-643D-CF4E40ACBC86}"/>
              </a:ext>
            </a:extLst>
          </p:cNvPr>
          <p:cNvGrpSpPr/>
          <p:nvPr/>
        </p:nvGrpSpPr>
        <p:grpSpPr>
          <a:xfrm>
            <a:off x="1091383" y="3549886"/>
            <a:ext cx="1738833" cy="412990"/>
            <a:chOff x="1091383" y="4175587"/>
            <a:chExt cx="1738833" cy="412990"/>
          </a:xfrm>
        </p:grpSpPr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762B1235-5A22-EAE9-76DA-943B0D84ACAE}"/>
                </a:ext>
              </a:extLst>
            </p:cNvPr>
            <p:cNvSpPr/>
            <p:nvPr/>
          </p:nvSpPr>
          <p:spPr>
            <a:xfrm>
              <a:off x="1091383" y="4175587"/>
              <a:ext cx="1738832" cy="41299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C00000"/>
                </a:gs>
                <a:gs pos="54000">
                  <a:schemeClr val="accent1"/>
                </a:gs>
                <a:gs pos="0">
                  <a:srgbClr val="C00000"/>
                </a:gs>
              </a:gsLst>
              <a:lin ang="2700000" scaled="0"/>
            </a:gradFill>
            <a:ln>
              <a:noFill/>
            </a:ln>
            <a:effectLst>
              <a:outerShdw blurRad="254000" dist="127000" dir="5400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D035C914-3401-FA3F-7CB5-4BD5D7A3DBA0}"/>
                </a:ext>
              </a:extLst>
            </p:cNvPr>
            <p:cNvSpPr txBox="1"/>
            <p:nvPr/>
          </p:nvSpPr>
          <p:spPr>
            <a:xfrm>
              <a:off x="1091383" y="4197416"/>
              <a:ext cx="173883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hangingPunct="0">
                <a:defRPr/>
              </a:pPr>
              <a:r>
                <a:rPr lang="zh-CN" altLang="en-US" noProof="1">
                  <a:solidFill>
                    <a:schemeClr val="bg1"/>
                  </a:solidFill>
                  <a:latin typeface="+mn-ea"/>
                </a:rPr>
                <a:t>滨江新城板块</a:t>
              </a:r>
            </a:p>
          </p:txBody>
        </p:sp>
      </p:grp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A77C55A3-925C-81CD-5907-B2EA200846E5}"/>
              </a:ext>
            </a:extLst>
          </p:cNvPr>
          <p:cNvCxnSpPr>
            <a:stCxn id="46" idx="2"/>
          </p:cNvCxnSpPr>
          <p:nvPr/>
        </p:nvCxnSpPr>
        <p:spPr>
          <a:xfrm flipH="1">
            <a:off x="1952625" y="4986779"/>
            <a:ext cx="8175" cy="1154383"/>
          </a:xfrm>
          <a:prstGeom prst="line">
            <a:avLst/>
          </a:prstGeom>
          <a:ln w="19050" cap="rnd">
            <a:gradFill>
              <a:gsLst>
                <a:gs pos="0">
                  <a:srgbClr val="C00000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61CE653F-96B2-5F12-5AA4-F34A363C89CA}"/>
              </a:ext>
            </a:extLst>
          </p:cNvPr>
          <p:cNvCxnSpPr>
            <a:cxnSpLocks/>
            <a:stCxn id="43" idx="2"/>
          </p:cNvCxnSpPr>
          <p:nvPr/>
        </p:nvCxnSpPr>
        <p:spPr>
          <a:xfrm>
            <a:off x="4717601" y="4986779"/>
            <a:ext cx="0" cy="499621"/>
          </a:xfrm>
          <a:prstGeom prst="line">
            <a:avLst/>
          </a:prstGeom>
          <a:ln w="19050" cap="rnd">
            <a:gradFill>
              <a:gsLst>
                <a:gs pos="0">
                  <a:srgbClr val="C00000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7D64CDA9-C62C-C697-BEBA-613F4A071A28}"/>
              </a:ext>
            </a:extLst>
          </p:cNvPr>
          <p:cNvCxnSpPr>
            <a:cxnSpLocks/>
            <a:stCxn id="40" idx="2"/>
          </p:cNvCxnSpPr>
          <p:nvPr/>
        </p:nvCxnSpPr>
        <p:spPr>
          <a:xfrm>
            <a:off x="7474402" y="3428999"/>
            <a:ext cx="0" cy="1088496"/>
          </a:xfrm>
          <a:prstGeom prst="line">
            <a:avLst/>
          </a:prstGeom>
          <a:ln w="19050" cap="rnd">
            <a:gradFill>
              <a:gsLst>
                <a:gs pos="0">
                  <a:srgbClr val="C00000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13D0CA85-0831-31E1-6350-BCB1412FF6A5}"/>
              </a:ext>
            </a:extLst>
          </p:cNvPr>
          <p:cNvSpPr txBox="1"/>
          <p:nvPr/>
        </p:nvSpPr>
        <p:spPr>
          <a:xfrm>
            <a:off x="2658614" y="6085502"/>
            <a:ext cx="1408560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2400">
                <a:gradFill>
                  <a:gsLst>
                    <a:gs pos="0">
                      <a:schemeClr val="accent1"/>
                    </a:gs>
                    <a:gs pos="100000">
                      <a:srgbClr val="C1151B"/>
                    </a:gs>
                  </a:gsLst>
                  <a:lin ang="0" scaled="1"/>
                </a:gradFill>
                <a:effectLst>
                  <a:reflection blurRad="76200" stA="44000" endPos="45500" dir="5400000" sy="-100000" algn="bl" rotWithShape="0"/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1800" dirty="0"/>
              <a:t>阶段一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EFF2C8D5-B3D3-6445-E1CE-9486DD4F5699}"/>
              </a:ext>
            </a:extLst>
          </p:cNvPr>
          <p:cNvSpPr txBox="1"/>
          <p:nvPr/>
        </p:nvSpPr>
        <p:spPr>
          <a:xfrm>
            <a:off x="4950146" y="5383766"/>
            <a:ext cx="1387250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0">
                      <a:schemeClr val="accent1"/>
                    </a:gs>
                    <a:gs pos="100000">
                      <a:srgbClr val="C1151B"/>
                    </a:gs>
                  </a:gsLst>
                  <a:lin ang="0" scaled="1"/>
                </a:gradFill>
                <a:effectLst>
                  <a:reflection blurRad="76200" stA="44000" endPos="45500" dir="5400000" sy="-100000" algn="bl" rotWithShape="0"/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阶段二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5AFFE3D3-9340-473F-9DCE-8DF49117F031}"/>
              </a:ext>
            </a:extLst>
          </p:cNvPr>
          <p:cNvSpPr txBox="1"/>
          <p:nvPr/>
        </p:nvSpPr>
        <p:spPr>
          <a:xfrm>
            <a:off x="7485494" y="4517495"/>
            <a:ext cx="1229877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0">
                      <a:schemeClr val="accent1"/>
                    </a:gs>
                    <a:gs pos="100000">
                      <a:srgbClr val="C1151B"/>
                    </a:gs>
                  </a:gsLst>
                  <a:lin ang="0" scaled="1"/>
                </a:gradFill>
                <a:effectLst>
                  <a:reflection blurRad="76200" stA="44000" endPos="45500" dir="5400000" sy="-100000" algn="bl" rotWithShape="0"/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阶段三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61D0FCCA-AB0B-67A7-C8CD-D02E3803AD55}"/>
              </a:ext>
            </a:extLst>
          </p:cNvPr>
          <p:cNvSpPr txBox="1"/>
          <p:nvPr/>
        </p:nvSpPr>
        <p:spPr>
          <a:xfrm>
            <a:off x="10162412" y="3634732"/>
            <a:ext cx="1324731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0">
                      <a:schemeClr val="accent1"/>
                    </a:gs>
                    <a:gs pos="100000">
                      <a:srgbClr val="C1151B"/>
                    </a:gs>
                  </a:gsLst>
                  <a:lin ang="0" scaled="1"/>
                </a:gradFill>
                <a:effectLst>
                  <a:reflection blurRad="76200" stA="44000" endPos="45500" dir="5400000" sy="-100000" algn="bl" rotWithShape="0"/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阶段四</a:t>
            </a:r>
          </a:p>
        </p:txBody>
      </p:sp>
    </p:spTree>
    <p:extLst>
      <p:ext uri="{BB962C8B-B14F-4D97-AF65-F5344CB8AC3E}">
        <p14:creationId xmlns:p14="http://schemas.microsoft.com/office/powerpoint/2010/main" val="164627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id="{817AECD7-657D-4B10-ADE0-5F183DB8DBD6}"/>
              </a:ext>
            </a:extLst>
          </p:cNvPr>
          <p:cNvSpPr>
            <a:spLocks noChangeAspect="1"/>
          </p:cNvSpPr>
          <p:nvPr/>
        </p:nvSpPr>
        <p:spPr>
          <a:xfrm rot="19800000">
            <a:off x="-3502862" y="-94508"/>
            <a:ext cx="3834000" cy="21564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思源黑体 CN Regular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06623C04-6121-4D67-B96E-C38CEC80703A}"/>
              </a:ext>
            </a:extLst>
          </p:cNvPr>
          <p:cNvSpPr>
            <a:spLocks noChangeAspect="1"/>
          </p:cNvSpPr>
          <p:nvPr/>
        </p:nvSpPr>
        <p:spPr>
          <a:xfrm rot="19800000">
            <a:off x="-2164891" y="2222927"/>
            <a:ext cx="3834000" cy="215640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思源黑体 CN Regular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CB0D32D5-72E5-4D9B-B555-D806702CC312}"/>
              </a:ext>
            </a:extLst>
          </p:cNvPr>
          <p:cNvSpPr>
            <a:spLocks noChangeAspect="1"/>
          </p:cNvSpPr>
          <p:nvPr/>
        </p:nvSpPr>
        <p:spPr>
          <a:xfrm rot="19800000">
            <a:off x="1605389" y="46155"/>
            <a:ext cx="3834000" cy="2156400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思源黑体 CN Regular"/>
              <a:cs typeface="+mn-cs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2D74DE14-95A2-4DA4-8AB0-3AD8CF1FD011}"/>
              </a:ext>
            </a:extLst>
          </p:cNvPr>
          <p:cNvSpPr>
            <a:spLocks noChangeAspect="1"/>
          </p:cNvSpPr>
          <p:nvPr/>
        </p:nvSpPr>
        <p:spPr>
          <a:xfrm rot="19800000">
            <a:off x="5375669" y="-2130617"/>
            <a:ext cx="3834000" cy="215640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思源黑体 CN Regular"/>
              <a:cs typeface="+mn-cs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1EA3957E-786D-44EE-A1DC-A656240B0BE1}"/>
              </a:ext>
            </a:extLst>
          </p:cNvPr>
          <p:cNvSpPr>
            <a:spLocks noChangeAspect="1"/>
          </p:cNvSpPr>
          <p:nvPr/>
        </p:nvSpPr>
        <p:spPr>
          <a:xfrm rot="19800000">
            <a:off x="-826919" y="4540361"/>
            <a:ext cx="3834000" cy="2156400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思源黑体 CN Regular"/>
              <a:cs typeface="+mn-cs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6D8F9425-3167-489B-BDFA-8D262A6D20B2}"/>
              </a:ext>
            </a:extLst>
          </p:cNvPr>
          <p:cNvSpPr>
            <a:spLocks noChangeAspect="1"/>
          </p:cNvSpPr>
          <p:nvPr/>
        </p:nvSpPr>
        <p:spPr>
          <a:xfrm rot="19800000">
            <a:off x="6713640" y="186817"/>
            <a:ext cx="3834000" cy="2156400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思源黑体 CN Regular"/>
              <a:cs typeface="+mn-cs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D4C14342-4374-4051-B81C-DC28B261353A}"/>
              </a:ext>
            </a:extLst>
          </p:cNvPr>
          <p:cNvSpPr>
            <a:spLocks noChangeAspect="1"/>
          </p:cNvSpPr>
          <p:nvPr/>
        </p:nvSpPr>
        <p:spPr>
          <a:xfrm rot="19800000">
            <a:off x="10483920" y="-1989955"/>
            <a:ext cx="3834000" cy="21564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思源黑体 CN Regular"/>
              <a:cs typeface="+mn-cs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13C1A35E-5FFF-4CF8-B8ED-B18F916AD751}"/>
              </a:ext>
            </a:extLst>
          </p:cNvPr>
          <p:cNvSpPr>
            <a:spLocks noChangeAspect="1"/>
          </p:cNvSpPr>
          <p:nvPr/>
        </p:nvSpPr>
        <p:spPr>
          <a:xfrm rot="19800000">
            <a:off x="511052" y="6857796"/>
            <a:ext cx="3834000" cy="21564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思源黑体 CN Regular"/>
              <a:cs typeface="+mn-cs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078B385A-E31C-4AD8-A482-9573FD7F1E99}"/>
              </a:ext>
            </a:extLst>
          </p:cNvPr>
          <p:cNvSpPr>
            <a:spLocks noChangeAspect="1"/>
          </p:cNvSpPr>
          <p:nvPr/>
        </p:nvSpPr>
        <p:spPr>
          <a:xfrm rot="19800000">
            <a:off x="4281332" y="4681024"/>
            <a:ext cx="3834000" cy="2156400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思源黑体 CN Regular"/>
              <a:cs typeface="+mn-cs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5C4B934E-B85D-4203-8FEE-348F6426DFCB}"/>
              </a:ext>
            </a:extLst>
          </p:cNvPr>
          <p:cNvSpPr>
            <a:spLocks noChangeAspect="1"/>
          </p:cNvSpPr>
          <p:nvPr/>
        </p:nvSpPr>
        <p:spPr>
          <a:xfrm rot="19800000">
            <a:off x="8051612" y="2504252"/>
            <a:ext cx="3834000" cy="215640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思源黑体 CN Regular"/>
              <a:cs typeface="+mn-cs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FE2040D4-44E0-4774-A3E2-7B250792EF92}"/>
              </a:ext>
            </a:extLst>
          </p:cNvPr>
          <p:cNvSpPr>
            <a:spLocks noChangeAspect="1"/>
          </p:cNvSpPr>
          <p:nvPr/>
        </p:nvSpPr>
        <p:spPr>
          <a:xfrm rot="19800000">
            <a:off x="11821891" y="327480"/>
            <a:ext cx="3834000" cy="21564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思源黑体 CN Regular"/>
              <a:cs typeface="+mn-cs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02A18B8D-9E84-44AD-B1F7-5BF10952013E}"/>
              </a:ext>
            </a:extLst>
          </p:cNvPr>
          <p:cNvSpPr>
            <a:spLocks noChangeAspect="1"/>
          </p:cNvSpPr>
          <p:nvPr/>
        </p:nvSpPr>
        <p:spPr>
          <a:xfrm rot="19800000">
            <a:off x="9389584" y="4821688"/>
            <a:ext cx="3834000" cy="2156400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思源黑体 CN Regular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0A78A6E9-80D8-4A27-BD3B-B15DD57ED8BB}"/>
              </a:ext>
            </a:extLst>
          </p:cNvPr>
          <p:cNvSpPr/>
          <p:nvPr/>
        </p:nvSpPr>
        <p:spPr>
          <a:xfrm rot="19800000">
            <a:off x="1921634" y="1747229"/>
            <a:ext cx="6303559" cy="3545752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381000" dist="2540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51032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0428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54A9F01-32C1-6B07-C67B-AF9BCCD15B5D}"/>
              </a:ext>
            </a:extLst>
          </p:cNvPr>
          <p:cNvSpPr txBox="1"/>
          <p:nvPr/>
        </p:nvSpPr>
        <p:spPr>
          <a:xfrm>
            <a:off x="552091" y="26655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98615996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heme/theme1.xml><?xml version="1.0" encoding="utf-8"?>
<a:theme xmlns:a="http://schemas.openxmlformats.org/drawingml/2006/main" name="Office 主题​​">
  <a:themeElements>
    <a:clrScheme name="红色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自定义 4">
      <a:majorFont>
        <a:latin typeface="Calibri"/>
        <a:ea typeface="方正姚体"/>
        <a:cs typeface=""/>
      </a:majorFont>
      <a:minorFont>
        <a:latin typeface="Calibri"/>
        <a:ea typeface="HarmonyOS Sans SC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2p25pfd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201</Words>
  <Application>Microsoft Office PowerPoint</Application>
  <PresentationFormat>宽屏</PresentationFormat>
  <Paragraphs>58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方正姚体</vt:lpstr>
      <vt:lpstr>Poppins SemiBold</vt:lpstr>
      <vt:lpstr>等线</vt:lpstr>
      <vt:lpstr>微软雅黑</vt:lpstr>
      <vt:lpstr>阿里巴巴普惠体 R</vt:lpstr>
      <vt:lpstr>HarmonyOS Sans SC Medium</vt:lpstr>
      <vt:lpstr>OPPOSans B</vt:lpstr>
      <vt:lpstr>Arial</vt:lpstr>
      <vt:lpstr>Wingdings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极简喜庆风为爱筑家项目路演ppt模板</dc:title>
  <dc:creator>PPT竞技场</dc:creator>
  <cp:keywords>51PPT模板网</cp:keywords>
  <dc:description>www.51pptmoban.com</dc:description>
  <cp:lastModifiedBy>Win user</cp:lastModifiedBy>
  <cp:revision>347</cp:revision>
  <dcterms:created xsi:type="dcterms:W3CDTF">2022-07-10T02:03:46Z</dcterms:created>
  <dcterms:modified xsi:type="dcterms:W3CDTF">2022-08-15T14:18:28Z</dcterms:modified>
</cp:coreProperties>
</file>