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7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1FE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3" autoAdjust="0"/>
    <p:restoredTop sz="94660"/>
  </p:normalViewPr>
  <p:slideViewPr>
    <p:cSldViewPr snapToGrid="0">
      <p:cViewPr varScale="1">
        <p:scale>
          <a:sx n="79" d="100"/>
          <a:sy n="79" d="100"/>
        </p:scale>
        <p:origin x="96" y="6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HarmonyOS Sans SC" panose="00000500000000000000" pitchFamily="2" charset="-122"/>
                <a:ea typeface="HarmonyOS Sans SC" panose="00000500000000000000" pitchFamily="2" charset="-122"/>
              </a:rPr>
              <a:t>2022/8/17</a:t>
            </a:fld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HarmonyOS Sans SC" panose="00000500000000000000" pitchFamily="2" charset="-122"/>
                <a:ea typeface="HarmonyOS Sans SC" panose="00000500000000000000" pitchFamily="2" charset="-122"/>
              </a:rPr>
              <a:t>‹#›</a:t>
            </a:fld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03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14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3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33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30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37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60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38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42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03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878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17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03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蒙版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底图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蒙版" descr="Blue rectangle">
            <a:extLst>
              <a:ext uri="{FF2B5EF4-FFF2-40B4-BE49-F238E27FC236}">
                <a16:creationId xmlns:a16="http://schemas.microsoft.com/office/drawing/2014/main" id="{A277388B-76FD-44C4-B506-F8A157E57C65}"/>
              </a:ext>
            </a:extLst>
          </p:cNvPr>
          <p:cNvSpPr/>
          <p:nvPr userDrawn="1"/>
        </p:nvSpPr>
        <p:spPr>
          <a:xfrm>
            <a:off x="24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51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800" y="489601"/>
            <a:ext cx="10515600" cy="59635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 userDrawn="1"/>
        </p:nvSpPr>
        <p:spPr bwMode="white">
          <a:xfrm>
            <a:off x="576951" y="1085952"/>
            <a:ext cx="3571504" cy="4815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60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议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蒙版" descr="Blue rectangle">
            <a:extLst>
              <a:ext uri="{FF2B5EF4-FFF2-40B4-BE49-F238E27FC236}">
                <a16:creationId xmlns:a16="http://schemas.microsoft.com/office/drawing/2014/main" id="{A277388B-76FD-44C4-B506-F8A157E57C65}"/>
              </a:ext>
            </a:extLst>
          </p:cNvPr>
          <p:cNvSpPr/>
          <p:nvPr userDrawn="1"/>
        </p:nvSpPr>
        <p:spPr>
          <a:xfrm>
            <a:off x="24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5" name="object 5" descr="Beige rectangle">
            <a:extLst>
              <a:ext uri="{FF2B5EF4-FFF2-40B4-BE49-F238E27FC236}">
                <a16:creationId xmlns:a16="http://schemas.microsoft.com/office/drawing/2014/main" id="{B07BA1F9-2C19-4C07-B29B-18B9FBCC4755}"/>
              </a:ext>
            </a:extLst>
          </p:cNvPr>
          <p:cNvSpPr/>
          <p:nvPr userDrawn="1"/>
        </p:nvSpPr>
        <p:spPr bwMode="white">
          <a:xfrm>
            <a:off x="947607" y="1324564"/>
            <a:ext cx="3106233" cy="123236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6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蒙版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chemeClr val="bg1"/>
              </a:gs>
              <a:gs pos="58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0" y="1554480"/>
            <a:ext cx="4450080" cy="5303520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7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808355" y="2073008"/>
            <a:ext cx="6689725" cy="3916312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75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533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6809C-3E80-4225-A4C1-1DE2DC9F1A7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68298-5B77-4A81-B9FA-BED496B230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77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6295" y="2115185"/>
            <a:ext cx="543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>
                <a:solidFill>
                  <a:schemeClr val="bg1"/>
                </a:solidFill>
              </a:rPr>
              <a:t>项目管理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5068" y="725198"/>
            <a:ext cx="4761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</a:rPr>
              <a:t>PMP</a:t>
            </a:r>
            <a:r>
              <a:rPr lang="zh-CN" altLang="en-US">
                <a:solidFill>
                  <a:schemeClr val="bg1"/>
                </a:solidFill>
              </a:rPr>
              <a:t>项目管理人员系列培训课程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47615" y="3497235"/>
            <a:ext cx="5296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bg1"/>
                </a:solidFill>
              </a:rPr>
              <a:t>项目管理基础知识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 txBox="1">
            <a:spLocks/>
          </p:cNvSpPr>
          <p:nvPr/>
        </p:nvSpPr>
        <p:spPr bwMode="blackGray">
          <a:xfrm>
            <a:off x="4044000" y="4953963"/>
            <a:ext cx="4104000" cy="39571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anchor="ctr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主讲老师：某某某   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|   20XX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年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月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日</a:t>
            </a:r>
          </a:p>
        </p:txBody>
      </p:sp>
      <p:sp>
        <p:nvSpPr>
          <p:cNvPr id="13" name="object 7" descr="Beige rectangle">
            <a:extLst>
              <a:ext uri="{FF2B5EF4-FFF2-40B4-BE49-F238E27FC236}">
                <a16:creationId xmlns:a16="http://schemas.microsoft.com/office/drawing/2014/main" id="{B36975AA-C62E-46BE-9382-E2CF56FDF817}"/>
              </a:ext>
            </a:extLst>
          </p:cNvPr>
          <p:cNvSpPr/>
          <p:nvPr/>
        </p:nvSpPr>
        <p:spPr bwMode="white">
          <a:xfrm>
            <a:off x="3447615" y="3338235"/>
            <a:ext cx="5296770" cy="45719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四、项目管理流程</a:t>
            </a:r>
          </a:p>
        </p:txBody>
      </p:sp>
      <p:sp>
        <p:nvSpPr>
          <p:cNvPr id="18" name="矩形: 圆角 29">
            <a:extLst>
              <a:ext uri="{FF2B5EF4-FFF2-40B4-BE49-F238E27FC236}">
                <a16:creationId xmlns:a16="http://schemas.microsoft.com/office/drawing/2014/main" id="{2986146C-BD62-4B5C-8678-5B004B8E8256}"/>
              </a:ext>
            </a:extLst>
          </p:cNvPr>
          <p:cNvSpPr/>
          <p:nvPr/>
        </p:nvSpPr>
        <p:spPr>
          <a:xfrm>
            <a:off x="601980" y="3440439"/>
            <a:ext cx="10988040" cy="2388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2600960" y="1918686"/>
            <a:ext cx="2354237" cy="759107"/>
          </a:xfrm>
          <a:prstGeom prst="chevr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计划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01979" y="1918687"/>
            <a:ext cx="2141609" cy="759106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启动</a:t>
            </a:r>
          </a:p>
        </p:txBody>
      </p:sp>
      <p:sp>
        <p:nvSpPr>
          <p:cNvPr id="28" name="燕尾形 27"/>
          <p:cNvSpPr/>
          <p:nvPr/>
        </p:nvSpPr>
        <p:spPr>
          <a:xfrm>
            <a:off x="7024176" y="1918686"/>
            <a:ext cx="2354237" cy="759107"/>
          </a:xfrm>
          <a:prstGeom prst="chevr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收尾</a:t>
            </a:r>
          </a:p>
        </p:txBody>
      </p:sp>
      <p:sp>
        <p:nvSpPr>
          <p:cNvPr id="29" name="燕尾形 28"/>
          <p:cNvSpPr/>
          <p:nvPr/>
        </p:nvSpPr>
        <p:spPr>
          <a:xfrm>
            <a:off x="9235784" y="1918686"/>
            <a:ext cx="2354237" cy="759107"/>
          </a:xfrm>
          <a:prstGeom prst="chevr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维护</a:t>
            </a:r>
          </a:p>
        </p:txBody>
      </p:sp>
      <p:sp>
        <p:nvSpPr>
          <p:cNvPr id="30" name="上弧形箭头 29"/>
          <p:cNvSpPr/>
          <p:nvPr/>
        </p:nvSpPr>
        <p:spPr>
          <a:xfrm>
            <a:off x="4980172" y="1434645"/>
            <a:ext cx="2104465" cy="747529"/>
          </a:xfrm>
          <a:prstGeom prst="curvedDownArrow">
            <a:avLst>
              <a:gd name="adj1" fmla="val 25000"/>
              <a:gd name="adj2" fmla="val 51234"/>
              <a:gd name="adj3" fmla="val 31093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上弧形箭头 30"/>
          <p:cNvSpPr/>
          <p:nvPr/>
        </p:nvSpPr>
        <p:spPr>
          <a:xfrm flipH="1" flipV="1">
            <a:off x="4881802" y="2357307"/>
            <a:ext cx="2104465" cy="747529"/>
          </a:xfrm>
          <a:prstGeom prst="curvedDownArrow">
            <a:avLst>
              <a:gd name="adj1" fmla="val 25000"/>
              <a:gd name="adj2" fmla="val 51234"/>
              <a:gd name="adj3" fmla="val 31093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73970" y="2573328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>
                <a:solidFill>
                  <a:srgbClr val="000000"/>
                </a:solidFill>
              </a:rPr>
              <a:t>实施</a:t>
            </a:r>
          </a:p>
        </p:txBody>
      </p:sp>
      <p:sp>
        <p:nvSpPr>
          <p:cNvPr id="34" name="矩形 33"/>
          <p:cNvSpPr/>
          <p:nvPr/>
        </p:nvSpPr>
        <p:spPr>
          <a:xfrm>
            <a:off x="5573970" y="1605402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>
                <a:solidFill>
                  <a:srgbClr val="000000"/>
                </a:solidFill>
              </a:rPr>
              <a:t>监控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2783" y="3995313"/>
            <a:ext cx="18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chemeClr val="bg1"/>
                </a:solidFill>
              </a:rPr>
              <a:t>制定项目章程并确定初步范围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78078" y="3949147"/>
            <a:ext cx="18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chemeClr val="bg1"/>
                </a:solidFill>
              </a:rPr>
              <a:t>制定项目的管理计划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404" y="3949147"/>
            <a:ext cx="180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指导和管理项目的执行活动</a:t>
            </a:r>
            <a:endParaRPr lang="en-US" altLang="zh-CN" sz="16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监控项目执行并进行整体变更控制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94780" y="3949147"/>
            <a:ext cx="180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chemeClr val="bg1"/>
                </a:solidFill>
              </a:rPr>
              <a:t>项目收尾与结束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542400" y="3949147"/>
            <a:ext cx="18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chemeClr val="bg1"/>
                </a:solidFill>
              </a:rPr>
              <a:t>对项目后续进行维护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10525760" y="2677793"/>
            <a:ext cx="0" cy="929007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201294" y="2677793"/>
            <a:ext cx="0" cy="929007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3" idx="2"/>
          </p:cNvCxnSpPr>
          <p:nvPr/>
        </p:nvCxnSpPr>
        <p:spPr>
          <a:xfrm>
            <a:off x="5974080" y="3034993"/>
            <a:ext cx="0" cy="571807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778078" y="2677793"/>
            <a:ext cx="0" cy="929007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593678" y="2677793"/>
            <a:ext cx="0" cy="929007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514800" y="489601"/>
            <a:ext cx="4499160" cy="596352"/>
          </a:xfrm>
        </p:spPr>
        <p:txBody>
          <a:bodyPr/>
          <a:lstStyle/>
          <a:p>
            <a:r>
              <a:rPr lang="zh-CN" altLang="en-US"/>
              <a:t>课程总结</a:t>
            </a:r>
          </a:p>
        </p:txBody>
      </p:sp>
      <p:grpSp>
        <p:nvGrpSpPr>
          <p:cNvPr id="225" name="组合 224"/>
          <p:cNvGrpSpPr/>
          <p:nvPr/>
        </p:nvGrpSpPr>
        <p:grpSpPr>
          <a:xfrm>
            <a:off x="712072" y="680971"/>
            <a:ext cx="11011696" cy="5979031"/>
            <a:chOff x="737553" y="543811"/>
            <a:chExt cx="11011696" cy="5979031"/>
          </a:xfrm>
        </p:grpSpPr>
        <p:grpSp>
          <p:nvGrpSpPr>
            <p:cNvPr id="224" name="组合 223"/>
            <p:cNvGrpSpPr/>
            <p:nvPr/>
          </p:nvGrpSpPr>
          <p:grpSpPr>
            <a:xfrm>
              <a:off x="737553" y="1415364"/>
              <a:ext cx="2019755" cy="4633848"/>
              <a:chOff x="737553" y="1415364"/>
              <a:chExt cx="2019755" cy="4633848"/>
            </a:xfrm>
          </p:grpSpPr>
          <p:sp>
            <p:nvSpPr>
              <p:cNvPr id="56" name="PA-图片 35"/>
              <p:cNvSpPr/>
              <p:nvPr>
                <p:custDataLst>
                  <p:tags r:id="rId2"/>
                </p:custDataLst>
              </p:nvPr>
            </p:nvSpPr>
            <p:spPr>
              <a:xfrm>
                <a:off x="737553" y="3513028"/>
                <a:ext cx="1204524" cy="120452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8A833CF-9418-4F9D-A8FA-688C7A4839ED}"/>
                  </a:ext>
                </a:extLst>
              </p:cNvPr>
              <p:cNvCxnSpPr>
                <a:endCxn id="107" idx="1"/>
              </p:cNvCxnSpPr>
              <p:nvPr/>
            </p:nvCxnSpPr>
            <p:spPr>
              <a:xfrm flipV="1">
                <a:off x="1751167" y="3507716"/>
                <a:ext cx="958828" cy="284706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0052A66E-536E-4F1B-B7E9-9D0AFAD51751}"/>
                  </a:ext>
                </a:extLst>
              </p:cNvPr>
              <p:cNvCxnSpPr>
                <a:cxnSpLocks/>
                <a:endCxn id="187" idx="1"/>
              </p:cNvCxnSpPr>
              <p:nvPr/>
            </p:nvCxnSpPr>
            <p:spPr>
              <a:xfrm>
                <a:off x="1339814" y="3930551"/>
                <a:ext cx="1417494" cy="2118661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005AE646-7441-4BAE-B7B3-9DE5D7EF987D}"/>
                  </a:ext>
                </a:extLst>
              </p:cNvPr>
              <p:cNvCxnSpPr>
                <a:cxnSpLocks/>
                <a:endCxn id="51" idx="1"/>
              </p:cNvCxnSpPr>
              <p:nvPr/>
            </p:nvCxnSpPr>
            <p:spPr>
              <a:xfrm flipV="1">
                <a:off x="1339814" y="1415364"/>
                <a:ext cx="1370181" cy="2701787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0BD2391A-F57F-455A-83A8-1B4B3BF73D10}"/>
                  </a:ext>
                </a:extLst>
              </p:cNvPr>
              <p:cNvSpPr/>
              <p:nvPr/>
            </p:nvSpPr>
            <p:spPr>
              <a:xfrm>
                <a:off x="993566" y="3762686"/>
                <a:ext cx="692497" cy="73866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30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思源黑体 CN Bold" panose="020B0800000000000000" pitchFamily="34" charset="-122"/>
                  </a:rPr>
                  <a:t>项目</a:t>
                </a:r>
                <a:endParaRPr kumimoji="0" lang="en-US" altLang="zh-CN" sz="2400" b="1" i="0" u="none" strike="noStrike" kern="1200" cap="none" spc="30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思源黑体 CN Bold" panose="020B0800000000000000" pitchFamily="34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30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思源黑体 CN Bold" panose="020B0800000000000000" pitchFamily="34" charset="-122"/>
                  </a:rPr>
                  <a:t>管理</a:t>
                </a:r>
                <a:endPara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思源黑体 CN Bold" panose="020B0800000000000000" pitchFamily="34" charset="-122"/>
                </a:endParaRPr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1779628" y="543811"/>
              <a:ext cx="9969621" cy="5979031"/>
              <a:chOff x="1779628" y="543811"/>
              <a:chExt cx="9969621" cy="5979031"/>
            </a:xfrm>
          </p:grpSpPr>
          <p:grpSp>
            <p:nvGrpSpPr>
              <p:cNvPr id="103" name="组合 102"/>
              <p:cNvGrpSpPr/>
              <p:nvPr/>
            </p:nvGrpSpPr>
            <p:grpSpPr>
              <a:xfrm>
                <a:off x="2709995" y="543811"/>
                <a:ext cx="6639424" cy="2245656"/>
                <a:chOff x="5169080" y="1062276"/>
                <a:chExt cx="7940548" cy="2685736"/>
              </a:xfrm>
            </p:grpSpPr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68" idx="1"/>
                </p:cNvCxnSpPr>
                <p:nvPr/>
              </p:nvCxnSpPr>
              <p:spPr>
                <a:xfrm>
                  <a:off x="8030737" y="2153967"/>
                  <a:ext cx="1172346" cy="622875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64" idx="1"/>
                </p:cNvCxnSpPr>
                <p:nvPr/>
              </p:nvCxnSpPr>
              <p:spPr>
                <a:xfrm flipV="1">
                  <a:off x="8030737" y="1337099"/>
                  <a:ext cx="1172346" cy="72803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矩形: 圆角 50">
                  <a:extLst>
                    <a:ext uri="{FF2B5EF4-FFF2-40B4-BE49-F238E27FC236}">
                      <a16:creationId xmlns:a16="http://schemas.microsoft.com/office/drawing/2014/main" id="{ACCF4FBC-EB1E-40DA-852C-55E5F7474DE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169080" y="1829804"/>
                  <a:ext cx="3131640" cy="54964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127000" dist="63500" dir="2700000" algn="tl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8E1DF1CD-5914-42C8-A910-1985D08A0E99}"/>
                    </a:ext>
                  </a:extLst>
                </p:cNvPr>
                <p:cNvSpPr/>
                <p:nvPr/>
              </p:nvSpPr>
              <p:spPr>
                <a:xfrm>
                  <a:off x="5376164" y="1950738"/>
                  <a:ext cx="2622651" cy="294473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300" normalizeH="0" baseline="0" noProof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rPr>
                    <a:t>一、什么是项目管理</a:t>
                  </a:r>
                  <a:endPara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373737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  <a:cs typeface="+mn-cs"/>
                    <a:sym typeface="思源黑体 CN Regular" panose="020B0500000000000000" pitchFamily="34" charset="-122"/>
                  </a:endParaRPr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9203083" y="1062276"/>
                  <a:ext cx="3458119" cy="549645"/>
                  <a:chOff x="9353438" y="1829804"/>
                  <a:chExt cx="3458119" cy="549645"/>
                </a:xfrm>
              </p:grpSpPr>
              <p:cxnSp>
                <p:nvCxnSpPr>
                  <p:cNvPr id="82" name="直接连接符 81">
                    <a:extLst>
                      <a:ext uri="{FF2B5EF4-FFF2-40B4-BE49-F238E27FC236}">
                        <a16:creationId xmlns:a16="http://schemas.microsoft.com/office/drawing/2014/main" id="{40B5AF39-53DA-4208-9E89-DE24387B0D3C}"/>
                      </a:ext>
                    </a:extLst>
                  </p:cNvPr>
                  <p:cNvCxnSpPr/>
                  <p:nvPr/>
                </p:nvCxnSpPr>
                <p:spPr>
                  <a:xfrm>
                    <a:off x="10642838" y="2108015"/>
                    <a:ext cx="899054" cy="0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11463525" y="1829804"/>
                    <a:ext cx="1348032" cy="54964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11695112" y="1950738"/>
                    <a:ext cx="874217" cy="294473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人事物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64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9353438" y="1829804"/>
                    <a:ext cx="1348032" cy="54964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65" name="矩形 64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9732502" y="1950738"/>
                    <a:ext cx="582811" cy="294473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项目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9203083" y="1779155"/>
                  <a:ext cx="3906545" cy="1968857"/>
                  <a:chOff x="9403054" y="2500383"/>
                  <a:chExt cx="3906545" cy="1968857"/>
                </a:xfrm>
              </p:grpSpPr>
              <p:cxnSp>
                <p:nvCxnSpPr>
                  <p:cNvPr id="87" name="直接连接符 86">
                    <a:extLst>
                      <a:ext uri="{FF2B5EF4-FFF2-40B4-BE49-F238E27FC236}">
                        <a16:creationId xmlns:a16="http://schemas.microsoft.com/office/drawing/2014/main" id="{982499C2-1553-4D3A-943D-7A02707F5840}"/>
                      </a:ext>
                    </a:extLst>
                  </p:cNvPr>
                  <p:cNvCxnSpPr>
                    <a:endCxn id="66" idx="1"/>
                  </p:cNvCxnSpPr>
                  <p:nvPr/>
                </p:nvCxnSpPr>
                <p:spPr>
                  <a:xfrm flipV="1">
                    <a:off x="10701470" y="2775206"/>
                    <a:ext cx="808354" cy="626921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>
                    <a:extLst>
                      <a:ext uri="{FF2B5EF4-FFF2-40B4-BE49-F238E27FC236}">
                        <a16:creationId xmlns:a16="http://schemas.microsoft.com/office/drawing/2014/main" id="{982499C2-1553-4D3A-943D-7A02707F5840}"/>
                      </a:ext>
                    </a:extLst>
                  </p:cNvPr>
                  <p:cNvCxnSpPr>
                    <a:endCxn id="80" idx="1"/>
                  </p:cNvCxnSpPr>
                  <p:nvPr/>
                </p:nvCxnSpPr>
                <p:spPr>
                  <a:xfrm>
                    <a:off x="10701470" y="3727607"/>
                    <a:ext cx="808354" cy="466811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>
                        <a16:creationId xmlns:a16="http://schemas.microsoft.com/office/drawing/2014/main" id="{87FF8A72-7049-40CF-8BAC-C480A8E60CF1}"/>
                      </a:ext>
                    </a:extLst>
                  </p:cNvPr>
                  <p:cNvCxnSpPr>
                    <a:stCxn id="68" idx="3"/>
                    <a:endCxn id="78" idx="1"/>
                  </p:cNvCxnSpPr>
                  <p:nvPr/>
                </p:nvCxnSpPr>
                <p:spPr>
                  <a:xfrm flipV="1">
                    <a:off x="11036561" y="3484812"/>
                    <a:ext cx="473263" cy="13258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1509824" y="2500383"/>
                    <a:ext cx="1799775" cy="549645"/>
                    <a:chOff x="11509824" y="2500383"/>
                    <a:chExt cx="1799775" cy="549645"/>
                  </a:xfrm>
                </p:grpSpPr>
                <p:sp>
                  <p:nvSpPr>
                    <p:cNvPr id="66" name="矩形: 圆角 50">
                      <a:extLst>
                        <a:ext uri="{FF2B5EF4-FFF2-40B4-BE49-F238E27FC236}">
                          <a16:creationId xmlns:a16="http://schemas.microsoft.com/office/drawing/2014/main" id="{ACCF4FBC-EB1E-40DA-852C-55E5F7474D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11509824" y="2500383"/>
                      <a:ext cx="1799775" cy="54964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effectLst>
                      <a:outerShdw blurRad="127000" dist="63500" dir="2700000" algn="tl" rotWithShape="0">
                        <a:schemeClr val="accent1">
                          <a:alpha val="1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67" name="矩形 66">
                      <a:extLst>
                        <a:ext uri="{FF2B5EF4-FFF2-40B4-BE49-F238E27FC236}">
                          <a16:creationId xmlns:a16="http://schemas.microsoft.com/office/drawing/2014/main" id="{8E1DF1CD-5914-42C8-A910-1985D08A0E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19806" y="2621317"/>
                      <a:ext cx="1165623" cy="294473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marL="0" marR="0" lvl="0" indent="0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300" normalizeH="0" baseline="0" noProof="0">
                          <a:ln>
                            <a:noFill/>
                          </a:ln>
                          <a:solidFill>
                            <a:srgbClr val="373737"/>
                          </a:solidFill>
                          <a:effectLst/>
                          <a:uLnTx/>
                          <a:uFillTx/>
                          <a:latin typeface="HarmonyOS Sans SC" panose="00000500000000000000" pitchFamily="2" charset="-122"/>
                          <a:ea typeface="HarmonyOS Sans SC" panose="00000500000000000000" pitchFamily="2" charset="-122"/>
                          <a:cs typeface="+mn-cs"/>
                          <a:sym typeface="思源黑体 CN Regular" panose="020B0500000000000000" pitchFamily="34" charset="-122"/>
                        </a:rPr>
                        <a:t>完成目标</a:t>
                      </a:r>
                      <a:endParaRPr kumimoji="0" lang="zh-CN" altLang="en-US" sz="1600" b="0" i="0" u="none" strike="noStrike" kern="1200" cap="none" spc="300" normalizeH="0" baseline="0" noProof="0" dirty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endParaRPr>
                    </a:p>
                  </p:txBody>
                </p:sp>
              </p:grpSp>
              <p:grpSp>
                <p:nvGrpSpPr>
                  <p:cNvPr id="86" name="组合 85"/>
                  <p:cNvGrpSpPr/>
                  <p:nvPr/>
                </p:nvGrpSpPr>
                <p:grpSpPr>
                  <a:xfrm>
                    <a:off x="9403054" y="3223247"/>
                    <a:ext cx="1633507" cy="549645"/>
                    <a:chOff x="9403054" y="3294367"/>
                    <a:chExt cx="1633507" cy="549645"/>
                  </a:xfrm>
                </p:grpSpPr>
                <p:sp>
                  <p:nvSpPr>
                    <p:cNvPr id="68" name="矩形: 圆角 50">
                      <a:extLst>
                        <a:ext uri="{FF2B5EF4-FFF2-40B4-BE49-F238E27FC236}">
                          <a16:creationId xmlns:a16="http://schemas.microsoft.com/office/drawing/2014/main" id="{ACCF4FBC-EB1E-40DA-852C-55E5F7474D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9403054" y="3294367"/>
                      <a:ext cx="1633507" cy="54964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effectLst>
                      <a:outerShdw blurRad="127000" dist="63500" dir="2700000" algn="tl" rotWithShape="0">
                        <a:schemeClr val="accent1">
                          <a:alpha val="1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69" name="矩形 68">
                      <a:extLst>
                        <a:ext uri="{FF2B5EF4-FFF2-40B4-BE49-F238E27FC236}">
                          <a16:creationId xmlns:a16="http://schemas.microsoft.com/office/drawing/2014/main" id="{8E1DF1CD-5914-42C8-A910-1985D08A0E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85706" y="3411951"/>
                      <a:ext cx="1165622" cy="294473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marL="0" marR="0" lvl="0" indent="0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300" normalizeH="0" baseline="0" noProof="0">
                          <a:ln>
                            <a:noFill/>
                          </a:ln>
                          <a:solidFill>
                            <a:srgbClr val="373737"/>
                          </a:solidFill>
                          <a:effectLst/>
                          <a:uLnTx/>
                          <a:uFillTx/>
                          <a:latin typeface="HarmonyOS Sans SC" panose="00000500000000000000" pitchFamily="2" charset="-122"/>
                          <a:ea typeface="HarmonyOS Sans SC" panose="00000500000000000000" pitchFamily="2" charset="-122"/>
                          <a:cs typeface="+mn-cs"/>
                          <a:sym typeface="思源黑体 CN Regular" panose="020B0500000000000000" pitchFamily="34" charset="-122"/>
                        </a:rPr>
                        <a:t>项目管理</a:t>
                      </a:r>
                      <a:endParaRPr kumimoji="0" lang="zh-CN" altLang="en-US" sz="1600" b="0" i="0" u="none" strike="noStrike" kern="1200" cap="none" spc="300" normalizeH="0" baseline="0" noProof="0" dirty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endParaRPr>
                    </a:p>
                  </p:txBody>
                </p:sp>
              </p:grpSp>
              <p:grpSp>
                <p:nvGrpSpPr>
                  <p:cNvPr id="84" name="组合 83"/>
                  <p:cNvGrpSpPr/>
                  <p:nvPr/>
                </p:nvGrpSpPr>
                <p:grpSpPr>
                  <a:xfrm>
                    <a:off x="11509824" y="3209989"/>
                    <a:ext cx="1799775" cy="549645"/>
                    <a:chOff x="11509824" y="3249016"/>
                    <a:chExt cx="1799775" cy="549645"/>
                  </a:xfrm>
                </p:grpSpPr>
                <p:sp>
                  <p:nvSpPr>
                    <p:cNvPr id="78" name="矩形: 圆角 50">
                      <a:extLst>
                        <a:ext uri="{FF2B5EF4-FFF2-40B4-BE49-F238E27FC236}">
                          <a16:creationId xmlns:a16="http://schemas.microsoft.com/office/drawing/2014/main" id="{ACCF4FBC-EB1E-40DA-852C-55E5F7474D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11509824" y="3249016"/>
                      <a:ext cx="1799775" cy="54964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effectLst>
                      <a:outerShdw blurRad="127000" dist="63500" dir="2700000" algn="tl" rotWithShape="0">
                        <a:schemeClr val="accent1">
                          <a:alpha val="1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79" name="矩形 78">
                      <a:extLst>
                        <a:ext uri="{FF2B5EF4-FFF2-40B4-BE49-F238E27FC236}">
                          <a16:creationId xmlns:a16="http://schemas.microsoft.com/office/drawing/2014/main" id="{8E1DF1CD-5914-42C8-A910-1985D08A0E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19806" y="3369950"/>
                      <a:ext cx="1165623" cy="294473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marL="0" marR="0" lvl="0" indent="0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300" normalizeH="0" baseline="0" noProof="0">
                          <a:ln>
                            <a:noFill/>
                          </a:ln>
                          <a:solidFill>
                            <a:srgbClr val="373737"/>
                          </a:solidFill>
                          <a:effectLst/>
                          <a:uLnTx/>
                          <a:uFillTx/>
                          <a:latin typeface="HarmonyOS Sans SC" panose="00000500000000000000" pitchFamily="2" charset="-122"/>
                          <a:ea typeface="HarmonyOS Sans SC" panose="00000500000000000000" pitchFamily="2" charset="-122"/>
                          <a:cs typeface="+mn-cs"/>
                          <a:sym typeface="思源黑体 CN Regular" panose="020B0500000000000000" pitchFamily="34" charset="-122"/>
                        </a:rPr>
                        <a:t>整体把控</a:t>
                      </a:r>
                      <a:endParaRPr kumimoji="0" lang="zh-CN" altLang="en-US" sz="1600" b="0" i="0" u="none" strike="noStrike" kern="1200" cap="none" spc="300" normalizeH="0" baseline="0" noProof="0" dirty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1509824" y="3919595"/>
                    <a:ext cx="1799775" cy="549645"/>
                    <a:chOff x="11509824" y="3919595"/>
                    <a:chExt cx="1799775" cy="549645"/>
                  </a:xfrm>
                </p:grpSpPr>
                <p:sp>
                  <p:nvSpPr>
                    <p:cNvPr id="80" name="矩形: 圆角 50">
                      <a:extLst>
                        <a:ext uri="{FF2B5EF4-FFF2-40B4-BE49-F238E27FC236}">
                          <a16:creationId xmlns:a16="http://schemas.microsoft.com/office/drawing/2014/main" id="{ACCF4FBC-EB1E-40DA-852C-55E5F7474D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11509824" y="3919595"/>
                      <a:ext cx="1799775" cy="54964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effectLst>
                      <a:outerShdw blurRad="127000" dist="63500" dir="2700000" algn="tl" rotWithShape="0">
                        <a:schemeClr val="accent1">
                          <a:alpha val="1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81" name="矩形 80">
                      <a:extLst>
                        <a:ext uri="{FF2B5EF4-FFF2-40B4-BE49-F238E27FC236}">
                          <a16:creationId xmlns:a16="http://schemas.microsoft.com/office/drawing/2014/main" id="{8E1DF1CD-5914-42C8-A910-1985D08A0E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19806" y="4040529"/>
                      <a:ext cx="1165623" cy="294473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marL="0" marR="0" lvl="0" indent="0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300" normalizeH="0" baseline="0" noProof="0">
                          <a:ln>
                            <a:noFill/>
                          </a:ln>
                          <a:solidFill>
                            <a:srgbClr val="373737"/>
                          </a:solidFill>
                          <a:effectLst/>
                          <a:uLnTx/>
                          <a:uFillTx/>
                          <a:latin typeface="HarmonyOS Sans SC" panose="00000500000000000000" pitchFamily="2" charset="-122"/>
                          <a:ea typeface="HarmonyOS Sans SC" panose="00000500000000000000" pitchFamily="2" charset="-122"/>
                          <a:cs typeface="+mn-cs"/>
                          <a:sym typeface="思源黑体 CN Regular" panose="020B0500000000000000" pitchFamily="34" charset="-122"/>
                        </a:rPr>
                        <a:t>完整流程</a:t>
                      </a:r>
                      <a:endParaRPr kumimoji="0" lang="zh-CN" altLang="en-US" sz="1600" b="0" i="0" u="none" strike="noStrike" kern="1200" cap="none" spc="300" normalizeH="0" baseline="0" noProof="0" dirty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63" name="组合 162"/>
              <p:cNvGrpSpPr/>
              <p:nvPr/>
            </p:nvGrpSpPr>
            <p:grpSpPr>
              <a:xfrm>
                <a:off x="2709995" y="2522241"/>
                <a:ext cx="3780439" cy="2080592"/>
                <a:chOff x="2709995" y="3408717"/>
                <a:chExt cx="3780439" cy="2080592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124" idx="1"/>
                </p:cNvCxnSpPr>
                <p:nvPr/>
              </p:nvCxnSpPr>
              <p:spPr>
                <a:xfrm flipV="1">
                  <a:off x="5052917" y="3590241"/>
                  <a:ext cx="622635" cy="708786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142" idx="1"/>
                </p:cNvCxnSpPr>
                <p:nvPr/>
              </p:nvCxnSpPr>
              <p:spPr>
                <a:xfrm>
                  <a:off x="5102746" y="4521900"/>
                  <a:ext cx="572806" cy="785886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133" idx="1"/>
                </p:cNvCxnSpPr>
                <p:nvPr/>
              </p:nvCxnSpPr>
              <p:spPr>
                <a:xfrm flipV="1">
                  <a:off x="5076055" y="4019627"/>
                  <a:ext cx="599497" cy="32075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139" idx="1"/>
                </p:cNvCxnSpPr>
                <p:nvPr/>
              </p:nvCxnSpPr>
              <p:spPr>
                <a:xfrm>
                  <a:off x="5202273" y="4480550"/>
                  <a:ext cx="473279" cy="39785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40B5AF39-53DA-4208-9E89-DE24387B0D3C}"/>
                    </a:ext>
                  </a:extLst>
                </p:cNvPr>
                <p:cNvCxnSpPr>
                  <a:endCxn id="136" idx="1"/>
                </p:cNvCxnSpPr>
                <p:nvPr/>
              </p:nvCxnSpPr>
              <p:spPr>
                <a:xfrm flipV="1">
                  <a:off x="5102746" y="4449014"/>
                  <a:ext cx="572806" cy="21464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矩形: 圆角 50">
                  <a:extLst>
                    <a:ext uri="{FF2B5EF4-FFF2-40B4-BE49-F238E27FC236}">
                      <a16:creationId xmlns:a16="http://schemas.microsoft.com/office/drawing/2014/main" id="{ACCF4FBC-EB1E-40DA-852C-55E5F7474DE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2709995" y="4164401"/>
                  <a:ext cx="2618495" cy="45958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effectLst>
                  <a:outerShdw blurRad="127000" dist="63500" dir="2700000" algn="tl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8E1DF1CD-5914-42C8-A910-1985D08A0E99}"/>
                    </a:ext>
                  </a:extLst>
                </p:cNvPr>
                <p:cNvSpPr/>
                <p:nvPr/>
              </p:nvSpPr>
              <p:spPr>
                <a:xfrm>
                  <a:off x="3047498" y="4275679"/>
                  <a:ext cx="194925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300" normalizeH="0" baseline="0" noProof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rPr>
                    <a:t>二、项目管理内容</a:t>
                  </a:r>
                  <a:endPara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373737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  <a:cs typeface="+mn-cs"/>
                    <a:sym typeface="思源黑体 CN Regular" panose="020B0500000000000000" pitchFamily="34" charset="-122"/>
                  </a:endParaRPr>
                </a:p>
              </p:txBody>
            </p:sp>
            <p:grpSp>
              <p:nvGrpSpPr>
                <p:cNvPr id="131" name="组合 130"/>
                <p:cNvGrpSpPr/>
                <p:nvPr/>
              </p:nvGrpSpPr>
              <p:grpSpPr>
                <a:xfrm>
                  <a:off x="5675552" y="3408717"/>
                  <a:ext cx="814882" cy="363047"/>
                  <a:chOff x="6236159" y="4035728"/>
                  <a:chExt cx="814882" cy="459581"/>
                </a:xfrm>
              </p:grpSpPr>
              <p:sp>
                <p:nvSpPr>
                  <p:cNvPr id="124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236159" y="4035728"/>
                    <a:ext cx="814882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25" name="矩形 124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99943" y="4136846"/>
                    <a:ext cx="487313" cy="31169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领导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32" name="组合 131"/>
                <p:cNvGrpSpPr/>
                <p:nvPr/>
              </p:nvGrpSpPr>
              <p:grpSpPr>
                <a:xfrm>
                  <a:off x="5675552" y="3838103"/>
                  <a:ext cx="814882" cy="363047"/>
                  <a:chOff x="6236159" y="4035728"/>
                  <a:chExt cx="814882" cy="459581"/>
                </a:xfrm>
              </p:grpSpPr>
              <p:sp>
                <p:nvSpPr>
                  <p:cNvPr id="133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236159" y="4035728"/>
                    <a:ext cx="814882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34" name="矩形 133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99943" y="4136846"/>
                    <a:ext cx="487313" cy="31169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组织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35" name="组合 134"/>
                <p:cNvGrpSpPr/>
                <p:nvPr/>
              </p:nvGrpSpPr>
              <p:grpSpPr>
                <a:xfrm>
                  <a:off x="5675552" y="4267490"/>
                  <a:ext cx="814882" cy="363047"/>
                  <a:chOff x="6236159" y="4035728"/>
                  <a:chExt cx="814882" cy="459581"/>
                </a:xfrm>
              </p:grpSpPr>
              <p:sp>
                <p:nvSpPr>
                  <p:cNvPr id="136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236159" y="4035728"/>
                    <a:ext cx="814882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37" name="矩形 136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99943" y="4136846"/>
                    <a:ext cx="487313" cy="31169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用人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38" name="组合 137"/>
                <p:cNvGrpSpPr/>
                <p:nvPr/>
              </p:nvGrpSpPr>
              <p:grpSpPr>
                <a:xfrm>
                  <a:off x="5675552" y="4696876"/>
                  <a:ext cx="814882" cy="363047"/>
                  <a:chOff x="6236159" y="4035728"/>
                  <a:chExt cx="814882" cy="459581"/>
                </a:xfrm>
              </p:grpSpPr>
              <p:sp>
                <p:nvSpPr>
                  <p:cNvPr id="139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236159" y="4035728"/>
                    <a:ext cx="814882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40" name="矩形 139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99943" y="4136846"/>
                    <a:ext cx="487313" cy="31169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计划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41" name="组合 140"/>
                <p:cNvGrpSpPr/>
                <p:nvPr/>
              </p:nvGrpSpPr>
              <p:grpSpPr>
                <a:xfrm>
                  <a:off x="5675552" y="5126262"/>
                  <a:ext cx="814882" cy="363047"/>
                  <a:chOff x="6236159" y="4035728"/>
                  <a:chExt cx="814882" cy="459581"/>
                </a:xfrm>
              </p:grpSpPr>
              <p:sp>
                <p:nvSpPr>
                  <p:cNvPr id="142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236159" y="4035728"/>
                    <a:ext cx="814882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43" name="矩形 142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99943" y="4136846"/>
                    <a:ext cx="487313" cy="31169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控制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222" name="组合 221"/>
              <p:cNvGrpSpPr/>
              <p:nvPr/>
            </p:nvGrpSpPr>
            <p:grpSpPr>
              <a:xfrm>
                <a:off x="1779628" y="4345266"/>
                <a:ext cx="5809892" cy="1219561"/>
                <a:chOff x="1779628" y="4345266"/>
                <a:chExt cx="5809892" cy="1219561"/>
              </a:xfrm>
            </p:grpSpPr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28A833CF-9418-4F9D-A8FA-688C7A4839ED}"/>
                    </a:ext>
                  </a:extLst>
                </p:cNvPr>
                <p:cNvCxnSpPr>
                  <a:endCxn id="168" idx="1"/>
                </p:cNvCxnSpPr>
                <p:nvPr/>
              </p:nvCxnSpPr>
              <p:spPr>
                <a:xfrm flipV="1">
                  <a:off x="5202273" y="4945668"/>
                  <a:ext cx="971119" cy="218944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28A833CF-9418-4F9D-A8FA-688C7A4839ED}"/>
                    </a:ext>
                  </a:extLst>
                </p:cNvPr>
                <p:cNvCxnSpPr>
                  <a:endCxn id="172" idx="1"/>
                </p:cNvCxnSpPr>
                <p:nvPr/>
              </p:nvCxnSpPr>
              <p:spPr>
                <a:xfrm>
                  <a:off x="5202273" y="5239201"/>
                  <a:ext cx="964952" cy="144103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28A833CF-9418-4F9D-A8FA-688C7A4839ED}"/>
                    </a:ext>
                  </a:extLst>
                </p:cNvPr>
                <p:cNvCxnSpPr>
                  <a:endCxn id="165" idx="1"/>
                </p:cNvCxnSpPr>
                <p:nvPr/>
              </p:nvCxnSpPr>
              <p:spPr>
                <a:xfrm>
                  <a:off x="1779628" y="4345266"/>
                  <a:ext cx="1009428" cy="828518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7" name="组合 166"/>
                <p:cNvGrpSpPr/>
                <p:nvPr/>
              </p:nvGrpSpPr>
              <p:grpSpPr>
                <a:xfrm>
                  <a:off x="2789056" y="4943993"/>
                  <a:ext cx="2618495" cy="459581"/>
                  <a:chOff x="2789056" y="4801389"/>
                  <a:chExt cx="2618495" cy="459581"/>
                </a:xfrm>
              </p:grpSpPr>
              <p:sp>
                <p:nvSpPr>
                  <p:cNvPr id="165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2789056" y="4801389"/>
                    <a:ext cx="2618495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66" name="矩形 165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3126559" y="4927907"/>
                    <a:ext cx="194925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三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、项目管理工具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70" name="组合 169"/>
                <p:cNvGrpSpPr/>
                <p:nvPr/>
              </p:nvGrpSpPr>
              <p:grpSpPr>
                <a:xfrm>
                  <a:off x="6173392" y="4764144"/>
                  <a:ext cx="1416128" cy="363047"/>
                  <a:chOff x="6173392" y="4764144"/>
                  <a:chExt cx="1416128" cy="363047"/>
                </a:xfrm>
              </p:grpSpPr>
              <p:sp>
                <p:nvSpPr>
                  <p:cNvPr id="168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173392" y="4764144"/>
                    <a:ext cx="1416128" cy="3630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69" name="矩形 168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87976" y="4833862"/>
                    <a:ext cx="974626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传统工具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6167225" y="5201780"/>
                  <a:ext cx="1416128" cy="363047"/>
                  <a:chOff x="6173392" y="4764144"/>
                  <a:chExt cx="1416128" cy="363047"/>
                </a:xfrm>
              </p:grpSpPr>
              <p:sp>
                <p:nvSpPr>
                  <p:cNvPr id="172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173392" y="4764144"/>
                    <a:ext cx="1416128" cy="3630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73" name="矩形 172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387976" y="4833862"/>
                    <a:ext cx="974626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现代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工具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221" name="组合 220"/>
              <p:cNvGrpSpPr/>
              <p:nvPr/>
            </p:nvGrpSpPr>
            <p:grpSpPr>
              <a:xfrm>
                <a:off x="2757308" y="5578876"/>
                <a:ext cx="8991941" cy="943966"/>
                <a:chOff x="2757308" y="5761756"/>
                <a:chExt cx="8991941" cy="943966"/>
              </a:xfrm>
            </p:grpSpPr>
            <p:grpSp>
              <p:nvGrpSpPr>
                <p:cNvPr id="188" name="组合 187"/>
                <p:cNvGrpSpPr/>
                <p:nvPr/>
              </p:nvGrpSpPr>
              <p:grpSpPr>
                <a:xfrm>
                  <a:off x="2757308" y="6002301"/>
                  <a:ext cx="2618495" cy="459581"/>
                  <a:chOff x="2941882" y="5772509"/>
                  <a:chExt cx="2618495" cy="459581"/>
                </a:xfrm>
              </p:grpSpPr>
              <p:sp>
                <p:nvSpPr>
                  <p:cNvPr id="187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2941882" y="5772509"/>
                    <a:ext cx="2618495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86" name="矩形 185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3276503" y="5879190"/>
                    <a:ext cx="194925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四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、项目管理流程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02" name="组合 201"/>
                <p:cNvGrpSpPr/>
                <p:nvPr/>
              </p:nvGrpSpPr>
              <p:grpSpPr>
                <a:xfrm>
                  <a:off x="5984708" y="6002301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190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91" name="矩形 190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02194" y="6108982"/>
                    <a:ext cx="823945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1. 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启动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03" name="组合 202"/>
                <p:cNvGrpSpPr/>
                <p:nvPr/>
              </p:nvGrpSpPr>
              <p:grpSpPr>
                <a:xfrm>
                  <a:off x="7161114" y="6002301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204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205" name="矩形 204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43072" y="6108982"/>
                    <a:ext cx="742191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zh-CN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2.</a:t>
                    </a: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计划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06" name="组合 205"/>
                <p:cNvGrpSpPr/>
                <p:nvPr/>
              </p:nvGrpSpPr>
              <p:grpSpPr>
                <a:xfrm>
                  <a:off x="8337520" y="6246141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207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208" name="矩形 207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43071" y="6108982"/>
                    <a:ext cx="742191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zh-CN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3.</a:t>
                    </a: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实施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09" name="组合 208"/>
                <p:cNvGrpSpPr/>
                <p:nvPr/>
              </p:nvGrpSpPr>
              <p:grpSpPr>
                <a:xfrm>
                  <a:off x="9513926" y="6002301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210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211" name="矩形 210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43071" y="6108982"/>
                    <a:ext cx="742191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4.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收尾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2" name="组合 211"/>
                <p:cNvGrpSpPr/>
                <p:nvPr/>
              </p:nvGrpSpPr>
              <p:grpSpPr>
                <a:xfrm>
                  <a:off x="10690332" y="6002301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213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214" name="矩形 213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43071" y="6108982"/>
                    <a:ext cx="742191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5.</a:t>
                    </a:r>
                    <a:r>
                      <a:rPr kumimoji="0" lang="zh-CN" altLang="en-US" sz="1600" b="0" i="0" u="none" strike="noStrike" kern="1200" cap="none" spc="300" normalizeH="0" baseline="0" noProof="0">
                        <a:ln>
                          <a:noFill/>
                        </a:ln>
                        <a:solidFill>
                          <a:srgbClr val="373737"/>
                        </a:solidFill>
                        <a:effectLst/>
                        <a:uLnTx/>
                        <a:uFillTx/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+mn-cs"/>
                        <a:sym typeface="思源黑体 CN Regular" panose="020B0500000000000000" pitchFamily="34" charset="-122"/>
                      </a:rPr>
                      <a:t>维护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5" name="组合 214"/>
                <p:cNvGrpSpPr/>
                <p:nvPr/>
              </p:nvGrpSpPr>
              <p:grpSpPr>
                <a:xfrm>
                  <a:off x="8337520" y="5761756"/>
                  <a:ext cx="1058917" cy="459581"/>
                  <a:chOff x="5984708" y="6002301"/>
                  <a:chExt cx="1058917" cy="459581"/>
                </a:xfrm>
              </p:grpSpPr>
              <p:sp>
                <p:nvSpPr>
                  <p:cNvPr id="216" name="矩形: 圆角 50">
                    <a:extLst>
                      <a:ext uri="{FF2B5EF4-FFF2-40B4-BE49-F238E27FC236}">
                        <a16:creationId xmlns:a16="http://schemas.microsoft.com/office/drawing/2014/main" id="{ACCF4FBC-EB1E-40DA-852C-55E5F7474DE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84708" y="6002301"/>
                    <a:ext cx="1058917" cy="45958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effectLst>
                    <a:outerShdw blurRad="127000" dist="63500" dir="2700000" algn="tl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217" name="矩形 216">
                    <a:extLst>
                      <a:ext uri="{FF2B5EF4-FFF2-40B4-BE49-F238E27FC236}">
                        <a16:creationId xmlns:a16="http://schemas.microsoft.com/office/drawing/2014/main" id="{8E1DF1CD-5914-42C8-A910-1985D08A0E99}"/>
                      </a:ext>
                    </a:extLst>
                  </p:cNvPr>
                  <p:cNvSpPr/>
                  <p:nvPr/>
                </p:nvSpPr>
                <p:spPr>
                  <a:xfrm>
                    <a:off x="6143070" y="6108982"/>
                    <a:ext cx="742191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zh-CN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3.</a:t>
                    </a:r>
                    <a:r>
                      <a:rPr lang="zh-CN" altLang="en-US" sz="1600" spc="300">
                        <a:solidFill>
                          <a:srgbClr val="373737"/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  <a:sym typeface="思源黑体 CN Regular" panose="020B0500000000000000" pitchFamily="34" charset="-122"/>
                      </a:rPr>
                      <a:t>监控</a:t>
                    </a:r>
                    <a:endPara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373737"/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  <a:cs typeface="+mn-cs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28A833CF-9418-4F9D-A8FA-688C7A4839ED}"/>
                    </a:ext>
                  </a:extLst>
                </p:cNvPr>
                <p:cNvCxnSpPr>
                  <a:stCxn id="187" idx="3"/>
                  <a:endCxn id="190" idx="1"/>
                </p:cNvCxnSpPr>
                <p:nvPr/>
              </p:nvCxnSpPr>
              <p:spPr>
                <a:xfrm>
                  <a:off x="5375803" y="6232092"/>
                  <a:ext cx="608905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6295" y="2115185"/>
            <a:ext cx="543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>
                <a:solidFill>
                  <a:schemeClr val="bg1"/>
                </a:solidFill>
              </a:rPr>
              <a:t>感谢观看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5068" y="725198"/>
            <a:ext cx="4761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</a:rPr>
              <a:t>PMP</a:t>
            </a:r>
            <a:r>
              <a:rPr lang="zh-CN" altLang="en-US">
                <a:solidFill>
                  <a:schemeClr val="bg1"/>
                </a:solidFill>
              </a:rPr>
              <a:t>项目管理人员系列培训课程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47615" y="3497235"/>
            <a:ext cx="5296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</a:rPr>
              <a:t>THANK YOU FOR WATCHING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 txBox="1">
            <a:spLocks/>
          </p:cNvSpPr>
          <p:nvPr/>
        </p:nvSpPr>
        <p:spPr bwMode="blackGray">
          <a:xfrm>
            <a:off x="4044000" y="4953963"/>
            <a:ext cx="4104000" cy="39571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anchor="ctr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主讲老师：某某某   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|   20XX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年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月</a:t>
            </a:r>
            <a:r>
              <a:rPr lang="en-US" altLang="zh-CN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X</a:t>
            </a:r>
            <a:r>
              <a:rPr lang="zh-CN" altLang="en-US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日</a:t>
            </a:r>
          </a:p>
        </p:txBody>
      </p:sp>
      <p:sp>
        <p:nvSpPr>
          <p:cNvPr id="8" name="object 7" descr="Beige rectangle">
            <a:extLst>
              <a:ext uri="{FF2B5EF4-FFF2-40B4-BE49-F238E27FC236}">
                <a16:creationId xmlns:a16="http://schemas.microsoft.com/office/drawing/2014/main" id="{B36975AA-C62E-46BE-9382-E2CF56FDF817}"/>
              </a:ext>
            </a:extLst>
          </p:cNvPr>
          <p:cNvSpPr/>
          <p:nvPr/>
        </p:nvSpPr>
        <p:spPr bwMode="white">
          <a:xfrm>
            <a:off x="3447615" y="3338235"/>
            <a:ext cx="5296770" cy="45719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1605892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Viola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48545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擅长工作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商务型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的制作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2015972"/>
            <a:ext cx="138195" cy="138195"/>
            <a:chOff x="5695413" y="1320428"/>
            <a:chExt cx="138195" cy="138195"/>
          </a:xfrm>
        </p:grpSpPr>
        <p:sp>
          <p:nvSpPr>
            <p:cNvPr id="147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8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89553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不甘平庸的普通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1450" y="701265"/>
            <a:ext cx="1833519" cy="181702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131757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0EC117-8497-3CE1-0671-0DF347AA86A2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A709E16-9341-AFDF-044C-C055E8C5CC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06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88947" y="2361566"/>
            <a:ext cx="5551933" cy="3383914"/>
            <a:chOff x="1488947" y="2361566"/>
            <a:chExt cx="5551933" cy="338391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345C5720-51D4-4632-91CD-936B8AB96750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488947" y="2361566"/>
              <a:ext cx="2397253" cy="833856"/>
            </a:xfrm>
            <a:prstGeom prst="rect">
              <a:avLst/>
            </a:prstGeom>
          </p:spPr>
          <p:txBody>
            <a:bodyPr/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800" b="1" u="none" strike="noStrike" kern="1200" cap="none" spc="200" normalizeH="0">
                  <a:solidFill>
                    <a:schemeClr val="tx1"/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</a:rPr>
                <a:t>引言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object 9" descr="Beige rectangle">
              <a:extLst>
                <a:ext uri="{FF2B5EF4-FFF2-40B4-BE49-F238E27FC236}">
                  <a16:creationId xmlns:a16="http://schemas.microsoft.com/office/drawing/2014/main" id="{02C6628C-972C-4717-AAF3-D882B30F6658}"/>
                </a:ext>
              </a:extLst>
            </p:cNvPr>
            <p:cNvSpPr/>
            <p:nvPr/>
          </p:nvSpPr>
          <p:spPr bwMode="white">
            <a:xfrm>
              <a:off x="1620012" y="3060802"/>
              <a:ext cx="2970000" cy="0"/>
            </a:xfrm>
            <a:custGeom>
              <a:avLst/>
              <a:gdLst/>
              <a:ahLst/>
              <a:cxnLst/>
              <a:rect l="l" t="t" r="r" b="b"/>
              <a:pathLst>
                <a:path w="2642870">
                  <a:moveTo>
                    <a:pt x="0" y="0"/>
                  </a:moveTo>
                  <a:lnTo>
                    <a:pt x="2642616" y="0"/>
                  </a:lnTo>
                </a:path>
              </a:pathLst>
            </a:custGeom>
            <a:ln w="44450">
              <a:solidFill>
                <a:schemeClr val="accent4">
                  <a:lumMod val="75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 lang="en-US" dirty="0"/>
            </a:p>
          </p:txBody>
        </p:sp>
        <p:sp>
          <p:nvSpPr>
            <p:cNvPr id="9" name="Content Placeholder 3">
              <a:extLst>
                <a:ext uri="{FF2B5EF4-FFF2-40B4-BE49-F238E27FC236}">
                  <a16:creationId xmlns:a16="http://schemas.microsoft.com/office/drawing/2014/main" id="{E7A818AB-B120-41D5-88A6-933AB9CAAE68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540042" y="3156671"/>
              <a:ext cx="5500838" cy="258880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spc="-25">
                  <a:solidFill>
                    <a:schemeClr val="bg2">
                      <a:lumMod val="20000"/>
                      <a:lumOff val="80000"/>
                    </a:schemeClr>
                  </a:solidFill>
                  <a:cs typeface="Arial"/>
                </a:rPr>
                <a:t>通过本次课程，使学员可以对项目管理的基本定义、包含的内容、日常管理工具及具体的流程有一个初步的概念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2000" spc="-25">
                  <a:solidFill>
                    <a:schemeClr val="bg2">
                      <a:lumMod val="20000"/>
                      <a:lumOff val="80000"/>
                    </a:schemeClr>
                  </a:solidFill>
                  <a:cs typeface="Arial"/>
                </a:rPr>
                <a:t>本课程内容通俗易懂，适用于零基础的项目管理新人</a:t>
              </a:r>
              <a:endParaRPr lang="zh-CN" altLang="en-US" sz="2000" spc="-25" dirty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4D00B79-44BB-4D5F-B51D-2270A854D77A}"/>
              </a:ext>
            </a:extLst>
          </p:cNvPr>
          <p:cNvSpPr txBox="1">
            <a:spLocks/>
          </p:cNvSpPr>
          <p:nvPr/>
        </p:nvSpPr>
        <p:spPr bwMode="white">
          <a:xfrm>
            <a:off x="838200" y="543316"/>
            <a:ext cx="2682240" cy="782819"/>
          </a:xfrm>
          <a:prstGeom prst="rect">
            <a:avLst/>
          </a:prstGeo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bg1"/>
                </a:solidFill>
              </a:rPr>
              <a:t>本日议题</a:t>
            </a:r>
          </a:p>
        </p:txBody>
      </p:sp>
      <p:graphicFrame>
        <p:nvGraphicFramePr>
          <p:cNvPr id="12" name="Content Placeholder 12" descr="Table">
            <a:extLst>
              <a:ext uri="{FF2B5EF4-FFF2-40B4-BE49-F238E27FC236}">
                <a16:creationId xmlns:a16="http://schemas.microsoft.com/office/drawing/2014/main" id="{1D6AB21B-0AB3-44DD-AD8E-D2EDD77DEA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099521"/>
              </p:ext>
            </p:extLst>
          </p:nvPr>
        </p:nvGraphicFramePr>
        <p:xfrm>
          <a:off x="925027" y="3288005"/>
          <a:ext cx="10341946" cy="1927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5486">
                  <a:extLst>
                    <a:ext uri="{9D8B030D-6E8A-4147-A177-3AD203B41FA5}">
                      <a16:colId xmlns:a16="http://schemas.microsoft.com/office/drawing/2014/main" val="3572385518"/>
                    </a:ext>
                  </a:extLst>
                </a:gridCol>
                <a:gridCol w="2585486">
                  <a:extLst>
                    <a:ext uri="{9D8B030D-6E8A-4147-A177-3AD203B41FA5}">
                      <a16:colId xmlns:a16="http://schemas.microsoft.com/office/drawing/2014/main" val="1440817424"/>
                    </a:ext>
                  </a:extLst>
                </a:gridCol>
                <a:gridCol w="2585488">
                  <a:extLst>
                    <a:ext uri="{9D8B030D-6E8A-4147-A177-3AD203B41FA5}">
                      <a16:colId xmlns:a16="http://schemas.microsoft.com/office/drawing/2014/main" val="1835666774"/>
                    </a:ext>
                  </a:extLst>
                </a:gridCol>
                <a:gridCol w="2585486">
                  <a:extLst>
                    <a:ext uri="{9D8B030D-6E8A-4147-A177-3AD203B41FA5}">
                      <a16:colId xmlns:a16="http://schemas.microsoft.com/office/drawing/2014/main" val="3312468757"/>
                    </a:ext>
                  </a:extLst>
                </a:gridCol>
              </a:tblGrid>
              <a:tr h="8139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+mj-lt"/>
                        </a:rPr>
                        <a:t>第一部分</a:t>
                      </a:r>
                      <a:endParaRPr lang="en-US" sz="1800" b="1" i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第二部分</a:t>
                      </a:r>
                      <a:endParaRPr lang="en-US" altLang="zh-CN" sz="1800" b="1" i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第三部分</a:t>
                      </a:r>
                      <a:endParaRPr lang="en-US" altLang="zh-CN" sz="1800" b="1" i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第四部分</a:t>
                      </a:r>
                      <a:endParaRPr lang="en-US" altLang="zh-CN" sz="1800" b="1" i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8120738"/>
                  </a:ext>
                </a:extLst>
              </a:tr>
              <a:tr h="11137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-25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什么是</a:t>
                      </a:r>
                      <a:endParaRPr kumimoji="0" lang="en-US" altLang="zh-CN" sz="2400" b="0" i="0" u="none" strike="noStrike" kern="1200" cap="none" spc="-25" normalizeH="0" baseline="0" noProof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-25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项目管理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-25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项目管理</a:t>
                      </a:r>
                      <a:endParaRPr kumimoji="0" lang="en-US" altLang="zh-CN" sz="2400" b="0" i="0" u="none" strike="noStrike" kern="1200" cap="none" spc="-25" normalizeH="0" baseline="0" noProof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-25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内容</a:t>
                      </a:r>
                      <a:endParaRPr kumimoji="0" lang="zh-CN" altLang="en-US" sz="2400" b="0" i="0" u="none" strike="noStrike" kern="1200" cap="none" spc="-25" normalizeH="0" baseline="0" noProof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i="0" kern="1200" spc="-25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/>
                        </a:rPr>
                        <a:t>项目管理</a:t>
                      </a:r>
                      <a:endParaRPr lang="en-US" altLang="zh-CN" sz="2400" b="0" i="0" kern="1200" spc="-25"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i="0" kern="1200" spc="-25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/>
                        </a:rPr>
                        <a:t>工具</a:t>
                      </a:r>
                      <a:endParaRPr lang="zh-CN" altLang="en-US" sz="2400" b="0" i="0" kern="1200" spc="-25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i="0" kern="1200" spc="-25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/>
                        </a:rPr>
                        <a:t>项目管理</a:t>
                      </a:r>
                      <a:endParaRPr lang="en-US" altLang="zh-CN" sz="2400" b="0" i="0" kern="1200" spc="-25"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i="0" kern="1200" spc="-25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/>
                        </a:rPr>
                        <a:t>流程</a:t>
                      </a:r>
                      <a:endParaRPr lang="zh-CN" altLang="en-US" sz="2400" b="0" i="0" kern="1200" spc="-25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001753"/>
                  </a:ext>
                </a:extLst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4595630" y="1910862"/>
            <a:ext cx="3024187" cy="1377142"/>
            <a:chOff x="4583907" y="1000714"/>
            <a:chExt cx="3024187" cy="1043700"/>
          </a:xfrm>
        </p:grpSpPr>
        <p:cxnSp>
          <p:nvCxnSpPr>
            <p:cNvPr id="14" name="Straight Connector 11" descr="Line">
              <a:extLst>
                <a:ext uri="{FF2B5EF4-FFF2-40B4-BE49-F238E27FC236}">
                  <a16:creationId xmlns:a16="http://schemas.microsoft.com/office/drawing/2014/main" id="{0D4D8421-B427-472B-95AE-FBBC914ACC5F}"/>
                </a:ext>
              </a:extLst>
            </p:cNvPr>
            <p:cNvCxnSpPr/>
            <p:nvPr/>
          </p:nvCxnSpPr>
          <p:spPr>
            <a:xfrm>
              <a:off x="6085840" y="1648414"/>
              <a:ext cx="0" cy="39600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C81554E6-FFC7-4D10-8E15-D72915B89452}"/>
                </a:ext>
              </a:extLst>
            </p:cNvPr>
            <p:cNvSpPr/>
            <p:nvPr/>
          </p:nvSpPr>
          <p:spPr>
            <a:xfrm>
              <a:off x="4583907" y="1000714"/>
              <a:ext cx="3024187" cy="6477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1055"/>
                </a:spcBef>
              </a:pP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项目管理基础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5958840" y="0"/>
            <a:ext cx="6233160" cy="6858000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7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0" y="1996440"/>
            <a:ext cx="4450080" cy="4281438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一、什么是项目管理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44315" y="1134110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什么是项目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925256" y="1778747"/>
            <a:ext cx="4657144" cy="738664"/>
            <a:chOff x="6925256" y="1778747"/>
            <a:chExt cx="4657144" cy="738664"/>
          </a:xfrm>
        </p:grpSpPr>
        <p:sp>
          <p:nvSpPr>
            <p:cNvPr id="24" name="任意多边形 23"/>
            <p:cNvSpPr/>
            <p:nvPr/>
          </p:nvSpPr>
          <p:spPr>
            <a:xfrm rot="2700000">
              <a:off x="6949821" y="1939037"/>
              <a:ext cx="368954" cy="418084"/>
            </a:xfrm>
            <a:custGeom>
              <a:avLst/>
              <a:gdLst>
                <a:gd name="connsiteX0" fmla="*/ 374135 w 620889"/>
                <a:gd name="connsiteY0" fmla="*/ 8813 h 703567"/>
                <a:gd name="connsiteX1" fmla="*/ 395412 w 620889"/>
                <a:gd name="connsiteY1" fmla="*/ 0 h 703567"/>
                <a:gd name="connsiteX2" fmla="*/ 425504 w 620889"/>
                <a:gd name="connsiteY2" fmla="*/ 30092 h 703567"/>
                <a:gd name="connsiteX3" fmla="*/ 425503 w 620889"/>
                <a:gd name="connsiteY3" fmla="*/ 486196 h 703567"/>
                <a:gd name="connsiteX4" fmla="*/ 423273 w 620889"/>
                <a:gd name="connsiteY4" fmla="*/ 491579 h 703567"/>
                <a:gd name="connsiteX5" fmla="*/ 423607 w 620889"/>
                <a:gd name="connsiteY5" fmla="*/ 492384 h 703567"/>
                <a:gd name="connsiteX6" fmla="*/ 423606 w 620889"/>
                <a:gd name="connsiteY6" fmla="*/ 492384 h 703567"/>
                <a:gd name="connsiteX7" fmla="*/ 393514 w 620889"/>
                <a:gd name="connsiteY7" fmla="*/ 522476 h 703567"/>
                <a:gd name="connsiteX8" fmla="*/ 167548 w 620889"/>
                <a:gd name="connsiteY8" fmla="*/ 522476 h 703567"/>
                <a:gd name="connsiteX9" fmla="*/ 137456 w 620889"/>
                <a:gd name="connsiteY9" fmla="*/ 492384 h 703567"/>
                <a:gd name="connsiteX10" fmla="*/ 167547 w 620889"/>
                <a:gd name="connsiteY10" fmla="*/ 462293 h 703567"/>
                <a:gd name="connsiteX11" fmla="*/ 365321 w 620889"/>
                <a:gd name="connsiteY11" fmla="*/ 462294 h 703567"/>
                <a:gd name="connsiteX12" fmla="*/ 365321 w 620889"/>
                <a:gd name="connsiteY12" fmla="*/ 30092 h 703567"/>
                <a:gd name="connsiteX13" fmla="*/ 374135 w 620889"/>
                <a:gd name="connsiteY13" fmla="*/ 8813 h 703567"/>
                <a:gd name="connsiteX14" fmla="*/ 90927 w 620889"/>
                <a:gd name="connsiteY14" fmla="*/ 173606 h 703567"/>
                <a:gd name="connsiteX15" fmla="*/ 310445 w 620889"/>
                <a:gd name="connsiteY15" fmla="*/ 82679 h 703567"/>
                <a:gd name="connsiteX16" fmla="*/ 334919 w 620889"/>
                <a:gd name="connsiteY16" fmla="*/ 85024 h 703567"/>
                <a:gd name="connsiteX17" fmla="*/ 335267 w 620889"/>
                <a:gd name="connsiteY17" fmla="*/ 117121 h 703567"/>
                <a:gd name="connsiteX18" fmla="*/ 310445 w 620889"/>
                <a:gd name="connsiteY18" fmla="*/ 114742 h 703567"/>
                <a:gd name="connsiteX19" fmla="*/ 113599 w 620889"/>
                <a:gd name="connsiteY19" fmla="*/ 196278 h 703567"/>
                <a:gd name="connsiteX20" fmla="*/ 113599 w 620889"/>
                <a:gd name="connsiteY20" fmla="*/ 589969 h 703567"/>
                <a:gd name="connsiteX21" fmla="*/ 507290 w 620889"/>
                <a:gd name="connsiteY21" fmla="*/ 589968 h 703567"/>
                <a:gd name="connsiteX22" fmla="*/ 507290 w 620889"/>
                <a:gd name="connsiteY22" fmla="*/ 196278 h 703567"/>
                <a:gd name="connsiteX23" fmla="*/ 463620 w 620889"/>
                <a:gd name="connsiteY23" fmla="*/ 160605 h 703567"/>
                <a:gd name="connsiteX24" fmla="*/ 451049 w 620889"/>
                <a:gd name="connsiteY24" fmla="*/ 153990 h 703567"/>
                <a:gd name="connsiteX25" fmla="*/ 450656 w 620889"/>
                <a:gd name="connsiteY25" fmla="*/ 117719 h 703567"/>
                <a:gd name="connsiteX26" fmla="*/ 481262 w 620889"/>
                <a:gd name="connsiteY26" fmla="*/ 133825 h 703567"/>
                <a:gd name="connsiteX27" fmla="*/ 529962 w 620889"/>
                <a:gd name="connsiteY27" fmla="*/ 173606 h 703567"/>
                <a:gd name="connsiteX28" fmla="*/ 529962 w 620889"/>
                <a:gd name="connsiteY28" fmla="*/ 612640 h 703567"/>
                <a:gd name="connsiteX29" fmla="*/ 90927 w 620889"/>
                <a:gd name="connsiteY29" fmla="*/ 612641 h 703567"/>
                <a:gd name="connsiteX30" fmla="*/ 90927 w 620889"/>
                <a:gd name="connsiteY30" fmla="*/ 173606 h 70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20889" h="703567">
                  <a:moveTo>
                    <a:pt x="374135" y="8813"/>
                  </a:moveTo>
                  <a:cubicBezTo>
                    <a:pt x="379580" y="3368"/>
                    <a:pt x="387103" y="0"/>
                    <a:pt x="395412" y="0"/>
                  </a:cubicBezTo>
                  <a:cubicBezTo>
                    <a:pt x="412031" y="0"/>
                    <a:pt x="425504" y="13473"/>
                    <a:pt x="425504" y="30092"/>
                  </a:cubicBezTo>
                  <a:cubicBezTo>
                    <a:pt x="425504" y="182126"/>
                    <a:pt x="425503" y="334162"/>
                    <a:pt x="425503" y="486196"/>
                  </a:cubicBezTo>
                  <a:lnTo>
                    <a:pt x="423273" y="491579"/>
                  </a:lnTo>
                  <a:lnTo>
                    <a:pt x="423607" y="492384"/>
                  </a:lnTo>
                  <a:lnTo>
                    <a:pt x="423606" y="492384"/>
                  </a:lnTo>
                  <a:cubicBezTo>
                    <a:pt x="423606" y="509003"/>
                    <a:pt x="410133" y="522475"/>
                    <a:pt x="393514" y="522476"/>
                  </a:cubicBezTo>
                  <a:lnTo>
                    <a:pt x="167548" y="522476"/>
                  </a:lnTo>
                  <a:cubicBezTo>
                    <a:pt x="150929" y="522476"/>
                    <a:pt x="137456" y="509003"/>
                    <a:pt x="137456" y="492384"/>
                  </a:cubicBezTo>
                  <a:cubicBezTo>
                    <a:pt x="137455" y="475765"/>
                    <a:pt x="150928" y="462293"/>
                    <a:pt x="167547" y="462293"/>
                  </a:cubicBezTo>
                  <a:lnTo>
                    <a:pt x="365321" y="462294"/>
                  </a:lnTo>
                  <a:lnTo>
                    <a:pt x="365321" y="30092"/>
                  </a:lnTo>
                  <a:cubicBezTo>
                    <a:pt x="365321" y="21782"/>
                    <a:pt x="368689" y="14259"/>
                    <a:pt x="374135" y="8813"/>
                  </a:cubicBezTo>
                  <a:close/>
                  <a:moveTo>
                    <a:pt x="90927" y="173606"/>
                  </a:moveTo>
                  <a:cubicBezTo>
                    <a:pt x="151546" y="112988"/>
                    <a:pt x="230996" y="82679"/>
                    <a:pt x="310445" y="82679"/>
                  </a:cubicBezTo>
                  <a:lnTo>
                    <a:pt x="334919" y="85024"/>
                  </a:lnTo>
                  <a:lnTo>
                    <a:pt x="335267" y="117121"/>
                  </a:lnTo>
                  <a:lnTo>
                    <a:pt x="310445" y="114742"/>
                  </a:lnTo>
                  <a:cubicBezTo>
                    <a:pt x="239201" y="114742"/>
                    <a:pt x="167957" y="141921"/>
                    <a:pt x="113599" y="196278"/>
                  </a:cubicBezTo>
                  <a:cubicBezTo>
                    <a:pt x="4885" y="304993"/>
                    <a:pt x="4884" y="481254"/>
                    <a:pt x="113599" y="589969"/>
                  </a:cubicBezTo>
                  <a:cubicBezTo>
                    <a:pt x="222314" y="698684"/>
                    <a:pt x="398575" y="698683"/>
                    <a:pt x="507290" y="589968"/>
                  </a:cubicBezTo>
                  <a:cubicBezTo>
                    <a:pt x="616004" y="481254"/>
                    <a:pt x="616005" y="304992"/>
                    <a:pt x="507290" y="196278"/>
                  </a:cubicBezTo>
                  <a:cubicBezTo>
                    <a:pt x="493701" y="182688"/>
                    <a:pt x="479056" y="170797"/>
                    <a:pt x="463620" y="160605"/>
                  </a:cubicBezTo>
                  <a:lnTo>
                    <a:pt x="451049" y="153990"/>
                  </a:lnTo>
                  <a:lnTo>
                    <a:pt x="450656" y="117719"/>
                  </a:lnTo>
                  <a:lnTo>
                    <a:pt x="481262" y="133825"/>
                  </a:lnTo>
                  <a:cubicBezTo>
                    <a:pt x="498477" y="145190"/>
                    <a:pt x="514808" y="158451"/>
                    <a:pt x="529962" y="173606"/>
                  </a:cubicBezTo>
                  <a:cubicBezTo>
                    <a:pt x="651198" y="294841"/>
                    <a:pt x="651198" y="491404"/>
                    <a:pt x="529962" y="612640"/>
                  </a:cubicBezTo>
                  <a:cubicBezTo>
                    <a:pt x="408725" y="733877"/>
                    <a:pt x="212162" y="733877"/>
                    <a:pt x="90927" y="612641"/>
                  </a:cubicBezTo>
                  <a:cubicBezTo>
                    <a:pt x="-30309" y="491405"/>
                    <a:pt x="-30309" y="294843"/>
                    <a:pt x="90927" y="1736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87272" y="1778747"/>
              <a:ext cx="4195128" cy="7386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项目是人们通过努力，运用各种方法，将人力、材料和财务等资源组织起来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25256" y="2694141"/>
            <a:ext cx="4657144" cy="738664"/>
            <a:chOff x="6925256" y="2744177"/>
            <a:chExt cx="4657144" cy="738664"/>
          </a:xfrm>
        </p:grpSpPr>
        <p:sp>
          <p:nvSpPr>
            <p:cNvPr id="28" name="文本框 27"/>
            <p:cNvSpPr txBox="1"/>
            <p:nvPr/>
          </p:nvSpPr>
          <p:spPr>
            <a:xfrm>
              <a:off x="7387272" y="2744177"/>
              <a:ext cx="4195128" cy="7386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项目是在限定的资源及限定的时间内需完成的一次性任务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2700000">
              <a:off x="6949821" y="2904467"/>
              <a:ext cx="368954" cy="418084"/>
            </a:xfrm>
            <a:custGeom>
              <a:avLst/>
              <a:gdLst>
                <a:gd name="connsiteX0" fmla="*/ 374135 w 620889"/>
                <a:gd name="connsiteY0" fmla="*/ 8813 h 703567"/>
                <a:gd name="connsiteX1" fmla="*/ 395412 w 620889"/>
                <a:gd name="connsiteY1" fmla="*/ 0 h 703567"/>
                <a:gd name="connsiteX2" fmla="*/ 425504 w 620889"/>
                <a:gd name="connsiteY2" fmla="*/ 30092 h 703567"/>
                <a:gd name="connsiteX3" fmla="*/ 425503 w 620889"/>
                <a:gd name="connsiteY3" fmla="*/ 486196 h 703567"/>
                <a:gd name="connsiteX4" fmla="*/ 423273 w 620889"/>
                <a:gd name="connsiteY4" fmla="*/ 491579 h 703567"/>
                <a:gd name="connsiteX5" fmla="*/ 423607 w 620889"/>
                <a:gd name="connsiteY5" fmla="*/ 492384 h 703567"/>
                <a:gd name="connsiteX6" fmla="*/ 423606 w 620889"/>
                <a:gd name="connsiteY6" fmla="*/ 492384 h 703567"/>
                <a:gd name="connsiteX7" fmla="*/ 393514 w 620889"/>
                <a:gd name="connsiteY7" fmla="*/ 522476 h 703567"/>
                <a:gd name="connsiteX8" fmla="*/ 167548 w 620889"/>
                <a:gd name="connsiteY8" fmla="*/ 522476 h 703567"/>
                <a:gd name="connsiteX9" fmla="*/ 137456 w 620889"/>
                <a:gd name="connsiteY9" fmla="*/ 492384 h 703567"/>
                <a:gd name="connsiteX10" fmla="*/ 167547 w 620889"/>
                <a:gd name="connsiteY10" fmla="*/ 462293 h 703567"/>
                <a:gd name="connsiteX11" fmla="*/ 365321 w 620889"/>
                <a:gd name="connsiteY11" fmla="*/ 462294 h 703567"/>
                <a:gd name="connsiteX12" fmla="*/ 365321 w 620889"/>
                <a:gd name="connsiteY12" fmla="*/ 30092 h 703567"/>
                <a:gd name="connsiteX13" fmla="*/ 374135 w 620889"/>
                <a:gd name="connsiteY13" fmla="*/ 8813 h 703567"/>
                <a:gd name="connsiteX14" fmla="*/ 90927 w 620889"/>
                <a:gd name="connsiteY14" fmla="*/ 173606 h 703567"/>
                <a:gd name="connsiteX15" fmla="*/ 310445 w 620889"/>
                <a:gd name="connsiteY15" fmla="*/ 82679 h 703567"/>
                <a:gd name="connsiteX16" fmla="*/ 334919 w 620889"/>
                <a:gd name="connsiteY16" fmla="*/ 85024 h 703567"/>
                <a:gd name="connsiteX17" fmla="*/ 335267 w 620889"/>
                <a:gd name="connsiteY17" fmla="*/ 117121 h 703567"/>
                <a:gd name="connsiteX18" fmla="*/ 310445 w 620889"/>
                <a:gd name="connsiteY18" fmla="*/ 114742 h 703567"/>
                <a:gd name="connsiteX19" fmla="*/ 113599 w 620889"/>
                <a:gd name="connsiteY19" fmla="*/ 196278 h 703567"/>
                <a:gd name="connsiteX20" fmla="*/ 113599 w 620889"/>
                <a:gd name="connsiteY20" fmla="*/ 589969 h 703567"/>
                <a:gd name="connsiteX21" fmla="*/ 507290 w 620889"/>
                <a:gd name="connsiteY21" fmla="*/ 589968 h 703567"/>
                <a:gd name="connsiteX22" fmla="*/ 507290 w 620889"/>
                <a:gd name="connsiteY22" fmla="*/ 196278 h 703567"/>
                <a:gd name="connsiteX23" fmla="*/ 463620 w 620889"/>
                <a:gd name="connsiteY23" fmla="*/ 160605 h 703567"/>
                <a:gd name="connsiteX24" fmla="*/ 451049 w 620889"/>
                <a:gd name="connsiteY24" fmla="*/ 153990 h 703567"/>
                <a:gd name="connsiteX25" fmla="*/ 450656 w 620889"/>
                <a:gd name="connsiteY25" fmla="*/ 117719 h 703567"/>
                <a:gd name="connsiteX26" fmla="*/ 481262 w 620889"/>
                <a:gd name="connsiteY26" fmla="*/ 133825 h 703567"/>
                <a:gd name="connsiteX27" fmla="*/ 529962 w 620889"/>
                <a:gd name="connsiteY27" fmla="*/ 173606 h 703567"/>
                <a:gd name="connsiteX28" fmla="*/ 529962 w 620889"/>
                <a:gd name="connsiteY28" fmla="*/ 612640 h 703567"/>
                <a:gd name="connsiteX29" fmla="*/ 90927 w 620889"/>
                <a:gd name="connsiteY29" fmla="*/ 612641 h 703567"/>
                <a:gd name="connsiteX30" fmla="*/ 90927 w 620889"/>
                <a:gd name="connsiteY30" fmla="*/ 173606 h 70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20889" h="703567">
                  <a:moveTo>
                    <a:pt x="374135" y="8813"/>
                  </a:moveTo>
                  <a:cubicBezTo>
                    <a:pt x="379580" y="3368"/>
                    <a:pt x="387103" y="0"/>
                    <a:pt x="395412" y="0"/>
                  </a:cubicBezTo>
                  <a:cubicBezTo>
                    <a:pt x="412031" y="0"/>
                    <a:pt x="425504" y="13473"/>
                    <a:pt x="425504" y="30092"/>
                  </a:cubicBezTo>
                  <a:cubicBezTo>
                    <a:pt x="425504" y="182126"/>
                    <a:pt x="425503" y="334162"/>
                    <a:pt x="425503" y="486196"/>
                  </a:cubicBezTo>
                  <a:lnTo>
                    <a:pt x="423273" y="491579"/>
                  </a:lnTo>
                  <a:lnTo>
                    <a:pt x="423607" y="492384"/>
                  </a:lnTo>
                  <a:lnTo>
                    <a:pt x="423606" y="492384"/>
                  </a:lnTo>
                  <a:cubicBezTo>
                    <a:pt x="423606" y="509003"/>
                    <a:pt x="410133" y="522475"/>
                    <a:pt x="393514" y="522476"/>
                  </a:cubicBezTo>
                  <a:lnTo>
                    <a:pt x="167548" y="522476"/>
                  </a:lnTo>
                  <a:cubicBezTo>
                    <a:pt x="150929" y="522476"/>
                    <a:pt x="137456" y="509003"/>
                    <a:pt x="137456" y="492384"/>
                  </a:cubicBezTo>
                  <a:cubicBezTo>
                    <a:pt x="137455" y="475765"/>
                    <a:pt x="150928" y="462293"/>
                    <a:pt x="167547" y="462293"/>
                  </a:cubicBezTo>
                  <a:lnTo>
                    <a:pt x="365321" y="462294"/>
                  </a:lnTo>
                  <a:lnTo>
                    <a:pt x="365321" y="30092"/>
                  </a:lnTo>
                  <a:cubicBezTo>
                    <a:pt x="365321" y="21782"/>
                    <a:pt x="368689" y="14259"/>
                    <a:pt x="374135" y="8813"/>
                  </a:cubicBezTo>
                  <a:close/>
                  <a:moveTo>
                    <a:pt x="90927" y="173606"/>
                  </a:moveTo>
                  <a:cubicBezTo>
                    <a:pt x="151546" y="112988"/>
                    <a:pt x="230996" y="82679"/>
                    <a:pt x="310445" y="82679"/>
                  </a:cubicBezTo>
                  <a:lnTo>
                    <a:pt x="334919" y="85024"/>
                  </a:lnTo>
                  <a:lnTo>
                    <a:pt x="335267" y="117121"/>
                  </a:lnTo>
                  <a:lnTo>
                    <a:pt x="310445" y="114742"/>
                  </a:lnTo>
                  <a:cubicBezTo>
                    <a:pt x="239201" y="114742"/>
                    <a:pt x="167957" y="141921"/>
                    <a:pt x="113599" y="196278"/>
                  </a:cubicBezTo>
                  <a:cubicBezTo>
                    <a:pt x="4885" y="304993"/>
                    <a:pt x="4884" y="481254"/>
                    <a:pt x="113599" y="589969"/>
                  </a:cubicBezTo>
                  <a:cubicBezTo>
                    <a:pt x="222314" y="698684"/>
                    <a:pt x="398575" y="698683"/>
                    <a:pt x="507290" y="589968"/>
                  </a:cubicBezTo>
                  <a:cubicBezTo>
                    <a:pt x="616004" y="481254"/>
                    <a:pt x="616005" y="304992"/>
                    <a:pt x="507290" y="196278"/>
                  </a:cubicBezTo>
                  <a:cubicBezTo>
                    <a:pt x="493701" y="182688"/>
                    <a:pt x="479056" y="170797"/>
                    <a:pt x="463620" y="160605"/>
                  </a:cubicBezTo>
                  <a:lnTo>
                    <a:pt x="451049" y="153990"/>
                  </a:lnTo>
                  <a:lnTo>
                    <a:pt x="450656" y="117719"/>
                  </a:lnTo>
                  <a:lnTo>
                    <a:pt x="481262" y="133825"/>
                  </a:lnTo>
                  <a:cubicBezTo>
                    <a:pt x="498477" y="145190"/>
                    <a:pt x="514808" y="158451"/>
                    <a:pt x="529962" y="173606"/>
                  </a:cubicBezTo>
                  <a:cubicBezTo>
                    <a:pt x="651198" y="294841"/>
                    <a:pt x="651198" y="491404"/>
                    <a:pt x="529962" y="612640"/>
                  </a:cubicBezTo>
                  <a:cubicBezTo>
                    <a:pt x="408725" y="733877"/>
                    <a:pt x="212162" y="733877"/>
                    <a:pt x="90927" y="612641"/>
                  </a:cubicBezTo>
                  <a:cubicBezTo>
                    <a:pt x="-30309" y="491405"/>
                    <a:pt x="-30309" y="294843"/>
                    <a:pt x="90927" y="1736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25256" y="3609536"/>
            <a:ext cx="4657144" cy="415498"/>
            <a:chOff x="6925256" y="3782256"/>
            <a:chExt cx="4657144" cy="415498"/>
          </a:xfrm>
        </p:grpSpPr>
        <p:sp>
          <p:nvSpPr>
            <p:cNvPr id="29" name="文本框 28"/>
            <p:cNvSpPr txBox="1"/>
            <p:nvPr/>
          </p:nvSpPr>
          <p:spPr>
            <a:xfrm>
              <a:off x="7387272" y="3782256"/>
              <a:ext cx="4195128" cy="4154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具体可以是一项工程、服务、研究课题及活动等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2700000">
              <a:off x="6949821" y="3780963"/>
              <a:ext cx="368954" cy="418084"/>
            </a:xfrm>
            <a:custGeom>
              <a:avLst/>
              <a:gdLst>
                <a:gd name="connsiteX0" fmla="*/ 374135 w 620889"/>
                <a:gd name="connsiteY0" fmla="*/ 8813 h 703567"/>
                <a:gd name="connsiteX1" fmla="*/ 395412 w 620889"/>
                <a:gd name="connsiteY1" fmla="*/ 0 h 703567"/>
                <a:gd name="connsiteX2" fmla="*/ 425504 w 620889"/>
                <a:gd name="connsiteY2" fmla="*/ 30092 h 703567"/>
                <a:gd name="connsiteX3" fmla="*/ 425503 w 620889"/>
                <a:gd name="connsiteY3" fmla="*/ 486196 h 703567"/>
                <a:gd name="connsiteX4" fmla="*/ 423273 w 620889"/>
                <a:gd name="connsiteY4" fmla="*/ 491579 h 703567"/>
                <a:gd name="connsiteX5" fmla="*/ 423607 w 620889"/>
                <a:gd name="connsiteY5" fmla="*/ 492384 h 703567"/>
                <a:gd name="connsiteX6" fmla="*/ 423606 w 620889"/>
                <a:gd name="connsiteY6" fmla="*/ 492384 h 703567"/>
                <a:gd name="connsiteX7" fmla="*/ 393514 w 620889"/>
                <a:gd name="connsiteY7" fmla="*/ 522476 h 703567"/>
                <a:gd name="connsiteX8" fmla="*/ 167548 w 620889"/>
                <a:gd name="connsiteY8" fmla="*/ 522476 h 703567"/>
                <a:gd name="connsiteX9" fmla="*/ 137456 w 620889"/>
                <a:gd name="connsiteY9" fmla="*/ 492384 h 703567"/>
                <a:gd name="connsiteX10" fmla="*/ 167547 w 620889"/>
                <a:gd name="connsiteY10" fmla="*/ 462293 h 703567"/>
                <a:gd name="connsiteX11" fmla="*/ 365321 w 620889"/>
                <a:gd name="connsiteY11" fmla="*/ 462294 h 703567"/>
                <a:gd name="connsiteX12" fmla="*/ 365321 w 620889"/>
                <a:gd name="connsiteY12" fmla="*/ 30092 h 703567"/>
                <a:gd name="connsiteX13" fmla="*/ 374135 w 620889"/>
                <a:gd name="connsiteY13" fmla="*/ 8813 h 703567"/>
                <a:gd name="connsiteX14" fmla="*/ 90927 w 620889"/>
                <a:gd name="connsiteY14" fmla="*/ 173606 h 703567"/>
                <a:gd name="connsiteX15" fmla="*/ 310445 w 620889"/>
                <a:gd name="connsiteY15" fmla="*/ 82679 h 703567"/>
                <a:gd name="connsiteX16" fmla="*/ 334919 w 620889"/>
                <a:gd name="connsiteY16" fmla="*/ 85024 h 703567"/>
                <a:gd name="connsiteX17" fmla="*/ 335267 w 620889"/>
                <a:gd name="connsiteY17" fmla="*/ 117121 h 703567"/>
                <a:gd name="connsiteX18" fmla="*/ 310445 w 620889"/>
                <a:gd name="connsiteY18" fmla="*/ 114742 h 703567"/>
                <a:gd name="connsiteX19" fmla="*/ 113599 w 620889"/>
                <a:gd name="connsiteY19" fmla="*/ 196278 h 703567"/>
                <a:gd name="connsiteX20" fmla="*/ 113599 w 620889"/>
                <a:gd name="connsiteY20" fmla="*/ 589969 h 703567"/>
                <a:gd name="connsiteX21" fmla="*/ 507290 w 620889"/>
                <a:gd name="connsiteY21" fmla="*/ 589968 h 703567"/>
                <a:gd name="connsiteX22" fmla="*/ 507290 w 620889"/>
                <a:gd name="connsiteY22" fmla="*/ 196278 h 703567"/>
                <a:gd name="connsiteX23" fmla="*/ 463620 w 620889"/>
                <a:gd name="connsiteY23" fmla="*/ 160605 h 703567"/>
                <a:gd name="connsiteX24" fmla="*/ 451049 w 620889"/>
                <a:gd name="connsiteY24" fmla="*/ 153990 h 703567"/>
                <a:gd name="connsiteX25" fmla="*/ 450656 w 620889"/>
                <a:gd name="connsiteY25" fmla="*/ 117719 h 703567"/>
                <a:gd name="connsiteX26" fmla="*/ 481262 w 620889"/>
                <a:gd name="connsiteY26" fmla="*/ 133825 h 703567"/>
                <a:gd name="connsiteX27" fmla="*/ 529962 w 620889"/>
                <a:gd name="connsiteY27" fmla="*/ 173606 h 703567"/>
                <a:gd name="connsiteX28" fmla="*/ 529962 w 620889"/>
                <a:gd name="connsiteY28" fmla="*/ 612640 h 703567"/>
                <a:gd name="connsiteX29" fmla="*/ 90927 w 620889"/>
                <a:gd name="connsiteY29" fmla="*/ 612641 h 703567"/>
                <a:gd name="connsiteX30" fmla="*/ 90927 w 620889"/>
                <a:gd name="connsiteY30" fmla="*/ 173606 h 70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20889" h="703567">
                  <a:moveTo>
                    <a:pt x="374135" y="8813"/>
                  </a:moveTo>
                  <a:cubicBezTo>
                    <a:pt x="379580" y="3368"/>
                    <a:pt x="387103" y="0"/>
                    <a:pt x="395412" y="0"/>
                  </a:cubicBezTo>
                  <a:cubicBezTo>
                    <a:pt x="412031" y="0"/>
                    <a:pt x="425504" y="13473"/>
                    <a:pt x="425504" y="30092"/>
                  </a:cubicBezTo>
                  <a:cubicBezTo>
                    <a:pt x="425504" y="182126"/>
                    <a:pt x="425503" y="334162"/>
                    <a:pt x="425503" y="486196"/>
                  </a:cubicBezTo>
                  <a:lnTo>
                    <a:pt x="423273" y="491579"/>
                  </a:lnTo>
                  <a:lnTo>
                    <a:pt x="423607" y="492384"/>
                  </a:lnTo>
                  <a:lnTo>
                    <a:pt x="423606" y="492384"/>
                  </a:lnTo>
                  <a:cubicBezTo>
                    <a:pt x="423606" y="509003"/>
                    <a:pt x="410133" y="522475"/>
                    <a:pt x="393514" y="522476"/>
                  </a:cubicBezTo>
                  <a:lnTo>
                    <a:pt x="167548" y="522476"/>
                  </a:lnTo>
                  <a:cubicBezTo>
                    <a:pt x="150929" y="522476"/>
                    <a:pt x="137456" y="509003"/>
                    <a:pt x="137456" y="492384"/>
                  </a:cubicBezTo>
                  <a:cubicBezTo>
                    <a:pt x="137455" y="475765"/>
                    <a:pt x="150928" y="462293"/>
                    <a:pt x="167547" y="462293"/>
                  </a:cubicBezTo>
                  <a:lnTo>
                    <a:pt x="365321" y="462294"/>
                  </a:lnTo>
                  <a:lnTo>
                    <a:pt x="365321" y="30092"/>
                  </a:lnTo>
                  <a:cubicBezTo>
                    <a:pt x="365321" y="21782"/>
                    <a:pt x="368689" y="14259"/>
                    <a:pt x="374135" y="8813"/>
                  </a:cubicBezTo>
                  <a:close/>
                  <a:moveTo>
                    <a:pt x="90927" y="173606"/>
                  </a:moveTo>
                  <a:cubicBezTo>
                    <a:pt x="151546" y="112988"/>
                    <a:pt x="230996" y="82679"/>
                    <a:pt x="310445" y="82679"/>
                  </a:cubicBezTo>
                  <a:lnTo>
                    <a:pt x="334919" y="85024"/>
                  </a:lnTo>
                  <a:lnTo>
                    <a:pt x="335267" y="117121"/>
                  </a:lnTo>
                  <a:lnTo>
                    <a:pt x="310445" y="114742"/>
                  </a:lnTo>
                  <a:cubicBezTo>
                    <a:pt x="239201" y="114742"/>
                    <a:pt x="167957" y="141921"/>
                    <a:pt x="113599" y="196278"/>
                  </a:cubicBezTo>
                  <a:cubicBezTo>
                    <a:pt x="4885" y="304993"/>
                    <a:pt x="4884" y="481254"/>
                    <a:pt x="113599" y="589969"/>
                  </a:cubicBezTo>
                  <a:cubicBezTo>
                    <a:pt x="222314" y="698684"/>
                    <a:pt x="398575" y="698683"/>
                    <a:pt x="507290" y="589968"/>
                  </a:cubicBezTo>
                  <a:cubicBezTo>
                    <a:pt x="616004" y="481254"/>
                    <a:pt x="616005" y="304992"/>
                    <a:pt x="507290" y="196278"/>
                  </a:cubicBezTo>
                  <a:cubicBezTo>
                    <a:pt x="493701" y="182688"/>
                    <a:pt x="479056" y="170797"/>
                    <a:pt x="463620" y="160605"/>
                  </a:cubicBezTo>
                  <a:lnTo>
                    <a:pt x="451049" y="153990"/>
                  </a:lnTo>
                  <a:lnTo>
                    <a:pt x="450656" y="117719"/>
                  </a:lnTo>
                  <a:lnTo>
                    <a:pt x="481262" y="133825"/>
                  </a:lnTo>
                  <a:cubicBezTo>
                    <a:pt x="498477" y="145190"/>
                    <a:pt x="514808" y="158451"/>
                    <a:pt x="529962" y="173606"/>
                  </a:cubicBezTo>
                  <a:cubicBezTo>
                    <a:pt x="651198" y="294841"/>
                    <a:pt x="651198" y="491404"/>
                    <a:pt x="529962" y="612640"/>
                  </a:cubicBezTo>
                  <a:cubicBezTo>
                    <a:pt x="408725" y="733877"/>
                    <a:pt x="212162" y="733877"/>
                    <a:pt x="90927" y="612641"/>
                  </a:cubicBezTo>
                  <a:cubicBezTo>
                    <a:pt x="-30309" y="491405"/>
                    <a:pt x="-30309" y="294843"/>
                    <a:pt x="90927" y="1736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040" y="2361382"/>
            <a:ext cx="5751380" cy="3551554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7078630" y="4561385"/>
            <a:ext cx="1085850" cy="1377239"/>
            <a:chOff x="7078630" y="4445638"/>
            <a:chExt cx="1085850" cy="1377239"/>
          </a:xfrm>
        </p:grpSpPr>
        <p:sp>
          <p:nvSpPr>
            <p:cNvPr id="33" name="文本框 32"/>
            <p:cNvSpPr txBox="1"/>
            <p:nvPr/>
          </p:nvSpPr>
          <p:spPr>
            <a:xfrm>
              <a:off x="7078630" y="5176546"/>
              <a:ext cx="1085850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ctr">
                <a:lnSpc>
                  <a:spcPct val="150000"/>
                </a:lnSpc>
                <a:buNone/>
              </a:pPr>
              <a:r>
                <a:rPr lang="zh-CN" altLang="en-US" sz="2400" b="1">
                  <a:solidFill>
                    <a:schemeClr val="bg1"/>
                  </a:solidFill>
                </a:rPr>
                <a:t>人</a:t>
              </a:r>
            </a:p>
          </p:txBody>
        </p:sp>
        <p:sp>
          <p:nvSpPr>
            <p:cNvPr id="2" name="同心圆 1"/>
            <p:cNvSpPr/>
            <p:nvPr/>
          </p:nvSpPr>
          <p:spPr>
            <a:xfrm>
              <a:off x="7232951" y="4445638"/>
              <a:ext cx="777208" cy="777208"/>
            </a:xfrm>
            <a:prstGeom prst="donut">
              <a:avLst>
                <a:gd name="adj" fmla="val 209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24750" y="4622971"/>
              <a:ext cx="397387" cy="397387"/>
            </a:xfrm>
            <a:custGeom>
              <a:avLst/>
              <a:gdLst>
                <a:gd name="T0" fmla="*/ 0 w 152"/>
                <a:gd name="T1" fmla="*/ 149 h 152"/>
                <a:gd name="T2" fmla="*/ 3 w 152"/>
                <a:gd name="T3" fmla="*/ 152 h 152"/>
                <a:gd name="T4" fmla="*/ 149 w 152"/>
                <a:gd name="T5" fmla="*/ 152 h 152"/>
                <a:gd name="T6" fmla="*/ 152 w 152"/>
                <a:gd name="T7" fmla="*/ 149 h 152"/>
                <a:gd name="T8" fmla="*/ 152 w 152"/>
                <a:gd name="T9" fmla="*/ 145 h 152"/>
                <a:gd name="T10" fmla="*/ 149 w 152"/>
                <a:gd name="T11" fmla="*/ 133 h 152"/>
                <a:gd name="T12" fmla="*/ 139 w 152"/>
                <a:gd name="T13" fmla="*/ 123 h 152"/>
                <a:gd name="T14" fmla="*/ 119 w 152"/>
                <a:gd name="T15" fmla="*/ 116 h 152"/>
                <a:gd name="T16" fmla="*/ 107 w 152"/>
                <a:gd name="T17" fmla="*/ 113 h 152"/>
                <a:gd name="T18" fmla="*/ 95 w 152"/>
                <a:gd name="T19" fmla="*/ 108 h 152"/>
                <a:gd name="T20" fmla="*/ 95 w 152"/>
                <a:gd name="T21" fmla="*/ 107 h 152"/>
                <a:gd name="T22" fmla="*/ 95 w 152"/>
                <a:gd name="T23" fmla="*/ 101 h 152"/>
                <a:gd name="T24" fmla="*/ 107 w 152"/>
                <a:gd name="T25" fmla="*/ 77 h 152"/>
                <a:gd name="T26" fmla="*/ 111 w 152"/>
                <a:gd name="T27" fmla="*/ 72 h 152"/>
                <a:gd name="T28" fmla="*/ 117 w 152"/>
                <a:gd name="T29" fmla="*/ 57 h 152"/>
                <a:gd name="T30" fmla="*/ 116 w 152"/>
                <a:gd name="T31" fmla="*/ 55 h 152"/>
                <a:gd name="T32" fmla="*/ 114 w 152"/>
                <a:gd name="T33" fmla="*/ 52 h 152"/>
                <a:gd name="T34" fmla="*/ 114 w 152"/>
                <a:gd name="T35" fmla="*/ 52 h 152"/>
                <a:gd name="T36" fmla="*/ 114 w 152"/>
                <a:gd name="T37" fmla="*/ 51 h 152"/>
                <a:gd name="T38" fmla="*/ 114 w 152"/>
                <a:gd name="T39" fmla="*/ 50 h 152"/>
                <a:gd name="T40" fmla="*/ 115 w 152"/>
                <a:gd name="T41" fmla="*/ 43 h 152"/>
                <a:gd name="T42" fmla="*/ 114 w 152"/>
                <a:gd name="T43" fmla="*/ 27 h 152"/>
                <a:gd name="T44" fmla="*/ 113 w 152"/>
                <a:gd name="T45" fmla="*/ 24 h 152"/>
                <a:gd name="T46" fmla="*/ 108 w 152"/>
                <a:gd name="T47" fmla="*/ 14 h 152"/>
                <a:gd name="T48" fmla="*/ 68 w 152"/>
                <a:gd name="T49" fmla="*/ 0 h 152"/>
                <a:gd name="T50" fmla="*/ 56 w 152"/>
                <a:gd name="T51" fmla="*/ 0 h 152"/>
                <a:gd name="T52" fmla="*/ 52 w 152"/>
                <a:gd name="T53" fmla="*/ 1 h 152"/>
                <a:gd name="T54" fmla="*/ 48 w 152"/>
                <a:gd name="T55" fmla="*/ 4 h 152"/>
                <a:gd name="T56" fmla="*/ 49 w 152"/>
                <a:gd name="T57" fmla="*/ 9 h 152"/>
                <a:gd name="T58" fmla="*/ 49 w 152"/>
                <a:gd name="T59" fmla="*/ 9 h 152"/>
                <a:gd name="T60" fmla="*/ 49 w 152"/>
                <a:gd name="T61" fmla="*/ 9 h 152"/>
                <a:gd name="T62" fmla="*/ 49 w 152"/>
                <a:gd name="T63" fmla="*/ 9 h 152"/>
                <a:gd name="T64" fmla="*/ 46 w 152"/>
                <a:gd name="T65" fmla="*/ 12 h 152"/>
                <a:gd name="T66" fmla="*/ 38 w 152"/>
                <a:gd name="T67" fmla="*/ 27 h 152"/>
                <a:gd name="T68" fmla="*/ 38 w 152"/>
                <a:gd name="T69" fmla="*/ 50 h 152"/>
                <a:gd name="T70" fmla="*/ 38 w 152"/>
                <a:gd name="T71" fmla="*/ 52 h 152"/>
                <a:gd name="T72" fmla="*/ 38 w 152"/>
                <a:gd name="T73" fmla="*/ 52 h 152"/>
                <a:gd name="T74" fmla="*/ 35 w 152"/>
                <a:gd name="T75" fmla="*/ 58 h 152"/>
                <a:gd name="T76" fmla="*/ 41 w 152"/>
                <a:gd name="T77" fmla="*/ 72 h 152"/>
                <a:gd name="T78" fmla="*/ 45 w 152"/>
                <a:gd name="T79" fmla="*/ 77 h 152"/>
                <a:gd name="T80" fmla="*/ 45 w 152"/>
                <a:gd name="T81" fmla="*/ 77 h 152"/>
                <a:gd name="T82" fmla="*/ 45 w 152"/>
                <a:gd name="T83" fmla="*/ 77 h 152"/>
                <a:gd name="T84" fmla="*/ 57 w 152"/>
                <a:gd name="T85" fmla="*/ 101 h 152"/>
                <a:gd name="T86" fmla="*/ 57 w 152"/>
                <a:gd name="T87" fmla="*/ 107 h 152"/>
                <a:gd name="T88" fmla="*/ 57 w 152"/>
                <a:gd name="T89" fmla="*/ 108 h 152"/>
                <a:gd name="T90" fmla="*/ 45 w 152"/>
                <a:gd name="T91" fmla="*/ 113 h 152"/>
                <a:gd name="T92" fmla="*/ 33 w 152"/>
                <a:gd name="T93" fmla="*/ 116 h 152"/>
                <a:gd name="T94" fmla="*/ 13 w 152"/>
                <a:gd name="T95" fmla="*/ 122 h 152"/>
                <a:gd name="T96" fmla="*/ 4 w 152"/>
                <a:gd name="T97" fmla="*/ 132 h 152"/>
                <a:gd name="T98" fmla="*/ 0 w 152"/>
                <a:gd name="T99" fmla="*/ 145 h 152"/>
                <a:gd name="T100" fmla="*/ 0 w 152"/>
                <a:gd name="T101" fmla="*/ 14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" h="152">
                  <a:moveTo>
                    <a:pt x="0" y="149"/>
                  </a:moveTo>
                  <a:cubicBezTo>
                    <a:pt x="0" y="151"/>
                    <a:pt x="1" y="152"/>
                    <a:pt x="3" y="152"/>
                  </a:cubicBezTo>
                  <a:cubicBezTo>
                    <a:pt x="149" y="152"/>
                    <a:pt x="149" y="152"/>
                    <a:pt x="149" y="152"/>
                  </a:cubicBezTo>
                  <a:cubicBezTo>
                    <a:pt x="151" y="152"/>
                    <a:pt x="152" y="151"/>
                    <a:pt x="152" y="149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4"/>
                    <a:pt x="152" y="139"/>
                    <a:pt x="149" y="133"/>
                  </a:cubicBezTo>
                  <a:cubicBezTo>
                    <a:pt x="146" y="129"/>
                    <a:pt x="143" y="125"/>
                    <a:pt x="139" y="123"/>
                  </a:cubicBezTo>
                  <a:cubicBezTo>
                    <a:pt x="133" y="119"/>
                    <a:pt x="127" y="117"/>
                    <a:pt x="119" y="116"/>
                  </a:cubicBezTo>
                  <a:cubicBezTo>
                    <a:pt x="119" y="116"/>
                    <a:pt x="113" y="115"/>
                    <a:pt x="107" y="113"/>
                  </a:cubicBezTo>
                  <a:cubicBezTo>
                    <a:pt x="96" y="111"/>
                    <a:pt x="95" y="108"/>
                    <a:pt x="95" y="108"/>
                  </a:cubicBezTo>
                  <a:cubicBezTo>
                    <a:pt x="95" y="108"/>
                    <a:pt x="95" y="108"/>
                    <a:pt x="95" y="107"/>
                  </a:cubicBezTo>
                  <a:cubicBezTo>
                    <a:pt x="95" y="107"/>
                    <a:pt x="95" y="105"/>
                    <a:pt x="95" y="101"/>
                  </a:cubicBezTo>
                  <a:cubicBezTo>
                    <a:pt x="96" y="89"/>
                    <a:pt x="102" y="83"/>
                    <a:pt x="107" y="77"/>
                  </a:cubicBezTo>
                  <a:cubicBezTo>
                    <a:pt x="109" y="76"/>
                    <a:pt x="110" y="74"/>
                    <a:pt x="111" y="72"/>
                  </a:cubicBezTo>
                  <a:cubicBezTo>
                    <a:pt x="116" y="66"/>
                    <a:pt x="117" y="58"/>
                    <a:pt x="117" y="57"/>
                  </a:cubicBezTo>
                  <a:cubicBezTo>
                    <a:pt x="117" y="56"/>
                    <a:pt x="117" y="56"/>
                    <a:pt x="116" y="55"/>
                  </a:cubicBezTo>
                  <a:cubicBezTo>
                    <a:pt x="116" y="53"/>
                    <a:pt x="115" y="53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1"/>
                  </a:cubicBezTo>
                  <a:cubicBezTo>
                    <a:pt x="114" y="51"/>
                    <a:pt x="114" y="51"/>
                    <a:pt x="114" y="50"/>
                  </a:cubicBezTo>
                  <a:cubicBezTo>
                    <a:pt x="114" y="48"/>
                    <a:pt x="115" y="45"/>
                    <a:pt x="115" y="43"/>
                  </a:cubicBezTo>
                  <a:cubicBezTo>
                    <a:pt x="115" y="39"/>
                    <a:pt x="115" y="33"/>
                    <a:pt x="114" y="27"/>
                  </a:cubicBezTo>
                  <a:cubicBezTo>
                    <a:pt x="114" y="26"/>
                    <a:pt x="114" y="25"/>
                    <a:pt x="113" y="24"/>
                  </a:cubicBezTo>
                  <a:cubicBezTo>
                    <a:pt x="112" y="20"/>
                    <a:pt x="111" y="16"/>
                    <a:pt x="108" y="14"/>
                  </a:cubicBezTo>
                  <a:cubicBezTo>
                    <a:pt x="108" y="13"/>
                    <a:pt x="98" y="2"/>
                    <a:pt x="68" y="0"/>
                  </a:cubicBezTo>
                  <a:cubicBezTo>
                    <a:pt x="64" y="0"/>
                    <a:pt x="60" y="0"/>
                    <a:pt x="56" y="0"/>
                  </a:cubicBezTo>
                  <a:cubicBezTo>
                    <a:pt x="55" y="0"/>
                    <a:pt x="54" y="0"/>
                    <a:pt x="52" y="1"/>
                  </a:cubicBezTo>
                  <a:cubicBezTo>
                    <a:pt x="49" y="1"/>
                    <a:pt x="48" y="3"/>
                    <a:pt x="48" y="4"/>
                  </a:cubicBezTo>
                  <a:cubicBezTo>
                    <a:pt x="48" y="6"/>
                    <a:pt x="48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10"/>
                    <a:pt x="47" y="11"/>
                    <a:pt x="46" y="12"/>
                  </a:cubicBezTo>
                  <a:cubicBezTo>
                    <a:pt x="46" y="13"/>
                    <a:pt x="38" y="19"/>
                    <a:pt x="38" y="27"/>
                  </a:cubicBezTo>
                  <a:cubicBezTo>
                    <a:pt x="37" y="34"/>
                    <a:pt x="37" y="44"/>
                    <a:pt x="38" y="50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3"/>
                    <a:pt x="35" y="54"/>
                    <a:pt x="35" y="58"/>
                  </a:cubicBezTo>
                  <a:cubicBezTo>
                    <a:pt x="35" y="58"/>
                    <a:pt x="36" y="66"/>
                    <a:pt x="41" y="72"/>
                  </a:cubicBezTo>
                  <a:cubicBezTo>
                    <a:pt x="42" y="74"/>
                    <a:pt x="43" y="76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0" y="83"/>
                    <a:pt x="56" y="89"/>
                    <a:pt x="57" y="101"/>
                  </a:cubicBezTo>
                  <a:cubicBezTo>
                    <a:pt x="57" y="105"/>
                    <a:pt x="57" y="107"/>
                    <a:pt x="57" y="107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6" y="111"/>
                    <a:pt x="45" y="113"/>
                  </a:cubicBezTo>
                  <a:cubicBezTo>
                    <a:pt x="39" y="115"/>
                    <a:pt x="33" y="116"/>
                    <a:pt x="33" y="116"/>
                  </a:cubicBezTo>
                  <a:cubicBezTo>
                    <a:pt x="25" y="117"/>
                    <a:pt x="19" y="119"/>
                    <a:pt x="13" y="122"/>
                  </a:cubicBezTo>
                  <a:cubicBezTo>
                    <a:pt x="9" y="125"/>
                    <a:pt x="6" y="128"/>
                    <a:pt x="4" y="132"/>
                  </a:cubicBezTo>
                  <a:cubicBezTo>
                    <a:pt x="0" y="139"/>
                    <a:pt x="0" y="144"/>
                    <a:pt x="0" y="145"/>
                  </a:cubicBezTo>
                  <a:lnTo>
                    <a:pt x="0" y="14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0800" cap="flat">
              <a:noFill/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516286" y="4561385"/>
            <a:ext cx="1085850" cy="1377239"/>
            <a:chOff x="8516286" y="4445638"/>
            <a:chExt cx="1085850" cy="1377239"/>
          </a:xfrm>
        </p:grpSpPr>
        <p:sp>
          <p:nvSpPr>
            <p:cNvPr id="34" name="文本框 33"/>
            <p:cNvSpPr txBox="1"/>
            <p:nvPr/>
          </p:nvSpPr>
          <p:spPr>
            <a:xfrm>
              <a:off x="8516286" y="5176546"/>
              <a:ext cx="1085850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ctr">
                <a:lnSpc>
                  <a:spcPct val="150000"/>
                </a:lnSpc>
                <a:buNone/>
              </a:pPr>
              <a:r>
                <a:rPr lang="zh-CN" altLang="en-US" sz="2400" b="1">
                  <a:solidFill>
                    <a:schemeClr val="bg1"/>
                  </a:solidFill>
                </a:rPr>
                <a:t>事</a:t>
              </a:r>
            </a:p>
          </p:txBody>
        </p:sp>
        <p:sp>
          <p:nvSpPr>
            <p:cNvPr id="26" name="同心圆 25"/>
            <p:cNvSpPr/>
            <p:nvPr/>
          </p:nvSpPr>
          <p:spPr>
            <a:xfrm>
              <a:off x="8661636" y="4445638"/>
              <a:ext cx="777208" cy="777208"/>
            </a:xfrm>
            <a:prstGeom prst="donut">
              <a:avLst>
                <a:gd name="adj" fmla="val 209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842072" y="4625688"/>
              <a:ext cx="416336" cy="416335"/>
              <a:chOff x="5103686" y="6075905"/>
              <a:chExt cx="416336" cy="416335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5103686" y="6075905"/>
                <a:ext cx="416335" cy="416335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</a:path>
                </a:pathLst>
              </a:custGeom>
              <a:noFill/>
              <a:ln w="25400" cap="sq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5207236" y="6179455"/>
                <a:ext cx="208168" cy="208168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</a:path>
                </a:pathLst>
              </a:custGeom>
              <a:noFill/>
              <a:ln w="25400" cap="sq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 flipV="1">
                <a:off x="5311854" y="6211481"/>
                <a:ext cx="72592" cy="72592"/>
              </a:xfrm>
              <a:prstGeom prst="line">
                <a:avLst/>
              </a:prstGeom>
              <a:noFill/>
              <a:ln w="25400" cap="sq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5384446" y="6075905"/>
                <a:ext cx="135576" cy="135576"/>
              </a:xfrm>
              <a:custGeom>
                <a:avLst/>
                <a:gdLst>
                  <a:gd name="T0" fmla="*/ 0 w 127"/>
                  <a:gd name="T1" fmla="*/ 59 h 127"/>
                  <a:gd name="T2" fmla="*/ 0 w 127"/>
                  <a:gd name="T3" fmla="*/ 127 h 127"/>
                  <a:gd name="T4" fmla="*/ 70 w 127"/>
                  <a:gd name="T5" fmla="*/ 127 h 127"/>
                  <a:gd name="T6" fmla="*/ 127 w 127"/>
                  <a:gd name="T7" fmla="*/ 67 h 127"/>
                  <a:gd name="T8" fmla="*/ 59 w 127"/>
                  <a:gd name="T9" fmla="*/ 67 h 127"/>
                  <a:gd name="T10" fmla="*/ 59 w 127"/>
                  <a:gd name="T11" fmla="*/ 0 h 127"/>
                  <a:gd name="T12" fmla="*/ 0 w 127"/>
                  <a:gd name="T13" fmla="*/ 5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27">
                    <a:moveTo>
                      <a:pt x="0" y="59"/>
                    </a:moveTo>
                    <a:lnTo>
                      <a:pt x="0" y="127"/>
                    </a:lnTo>
                    <a:lnTo>
                      <a:pt x="70" y="127"/>
                    </a:lnTo>
                    <a:lnTo>
                      <a:pt x="127" y="67"/>
                    </a:lnTo>
                    <a:lnTo>
                      <a:pt x="59" y="67"/>
                    </a:lnTo>
                    <a:lnTo>
                      <a:pt x="59" y="0"/>
                    </a:lnTo>
                    <a:lnTo>
                      <a:pt x="0" y="59"/>
                    </a:lnTo>
                    <a:close/>
                  </a:path>
                </a:pathLst>
              </a:custGeom>
              <a:noFill/>
              <a:ln w="25400"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5384446" y="6075905"/>
                <a:ext cx="135576" cy="135576"/>
              </a:xfrm>
              <a:custGeom>
                <a:avLst/>
                <a:gdLst>
                  <a:gd name="T0" fmla="*/ 0 w 127"/>
                  <a:gd name="T1" fmla="*/ 59 h 127"/>
                  <a:gd name="T2" fmla="*/ 0 w 127"/>
                  <a:gd name="T3" fmla="*/ 127 h 127"/>
                  <a:gd name="T4" fmla="*/ 70 w 127"/>
                  <a:gd name="T5" fmla="*/ 127 h 127"/>
                  <a:gd name="T6" fmla="*/ 127 w 127"/>
                  <a:gd name="T7" fmla="*/ 67 h 127"/>
                  <a:gd name="T8" fmla="*/ 59 w 127"/>
                  <a:gd name="T9" fmla="*/ 67 h 127"/>
                  <a:gd name="T10" fmla="*/ 59 w 127"/>
                  <a:gd name="T11" fmla="*/ 0 h 127"/>
                  <a:gd name="T12" fmla="*/ 0 w 127"/>
                  <a:gd name="T13" fmla="*/ 5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27">
                    <a:moveTo>
                      <a:pt x="0" y="59"/>
                    </a:moveTo>
                    <a:lnTo>
                      <a:pt x="0" y="127"/>
                    </a:lnTo>
                    <a:lnTo>
                      <a:pt x="70" y="127"/>
                    </a:lnTo>
                    <a:lnTo>
                      <a:pt x="127" y="67"/>
                    </a:lnTo>
                    <a:lnTo>
                      <a:pt x="59" y="67"/>
                    </a:lnTo>
                    <a:lnTo>
                      <a:pt x="59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5400" cap="flat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9953942" y="4561385"/>
            <a:ext cx="1085850" cy="1377239"/>
            <a:chOff x="9953942" y="4445638"/>
            <a:chExt cx="1085850" cy="1377239"/>
          </a:xfrm>
        </p:grpSpPr>
        <p:sp>
          <p:nvSpPr>
            <p:cNvPr id="35" name="文本框 34"/>
            <p:cNvSpPr txBox="1"/>
            <p:nvPr/>
          </p:nvSpPr>
          <p:spPr>
            <a:xfrm>
              <a:off x="9953942" y="5176546"/>
              <a:ext cx="1085850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ctr">
                <a:lnSpc>
                  <a:spcPct val="150000"/>
                </a:lnSpc>
                <a:buNone/>
              </a:pPr>
              <a:r>
                <a:rPr lang="zh-CN" altLang="en-US" sz="2400" b="1">
                  <a:solidFill>
                    <a:schemeClr val="bg1"/>
                  </a:solidFill>
                </a:rPr>
                <a:t>物</a:t>
              </a:r>
            </a:p>
          </p:txBody>
        </p:sp>
        <p:sp>
          <p:nvSpPr>
            <p:cNvPr id="36" name="同心圆 35"/>
            <p:cNvSpPr/>
            <p:nvPr/>
          </p:nvSpPr>
          <p:spPr>
            <a:xfrm>
              <a:off x="10090321" y="4445638"/>
              <a:ext cx="777208" cy="777208"/>
            </a:xfrm>
            <a:prstGeom prst="donut">
              <a:avLst>
                <a:gd name="adj" fmla="val 209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0267945" y="4628050"/>
              <a:ext cx="427789" cy="449593"/>
              <a:chOff x="5768975" y="3274865"/>
              <a:chExt cx="477464" cy="501800"/>
            </a:xfrm>
          </p:grpSpPr>
          <p:sp>
            <p:nvSpPr>
              <p:cNvPr id="56" name="Freeform 27"/>
              <p:cNvSpPr>
                <a:spLocks/>
              </p:cNvSpPr>
              <p:nvPr/>
            </p:nvSpPr>
            <p:spPr bwMode="auto">
              <a:xfrm>
                <a:off x="5857051" y="3350193"/>
                <a:ext cx="301312" cy="200488"/>
              </a:xfrm>
              <a:custGeom>
                <a:avLst/>
                <a:gdLst>
                  <a:gd name="T0" fmla="*/ 130 w 260"/>
                  <a:gd name="T1" fmla="*/ 0 h 173"/>
                  <a:gd name="T2" fmla="*/ 0 w 260"/>
                  <a:gd name="T3" fmla="*/ 87 h 173"/>
                  <a:gd name="T4" fmla="*/ 130 w 260"/>
                  <a:gd name="T5" fmla="*/ 173 h 173"/>
                  <a:gd name="T6" fmla="*/ 260 w 260"/>
                  <a:gd name="T7" fmla="*/ 87 h 173"/>
                  <a:gd name="T8" fmla="*/ 130 w 260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3">
                    <a:moveTo>
                      <a:pt x="130" y="0"/>
                    </a:moveTo>
                    <a:lnTo>
                      <a:pt x="0" y="87"/>
                    </a:lnTo>
                    <a:lnTo>
                      <a:pt x="130" y="173"/>
                    </a:lnTo>
                    <a:lnTo>
                      <a:pt x="260" y="87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0800" cap="flat">
                <a:noFill/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6007707" y="3274865"/>
                <a:ext cx="213236" cy="176152"/>
              </a:xfrm>
              <a:custGeom>
                <a:avLst/>
                <a:gdLst>
                  <a:gd name="T0" fmla="*/ 0 w 184"/>
                  <a:gd name="T1" fmla="*/ 65 h 152"/>
                  <a:gd name="T2" fmla="*/ 130 w 184"/>
                  <a:gd name="T3" fmla="*/ 152 h 152"/>
                  <a:gd name="T4" fmla="*/ 184 w 184"/>
                  <a:gd name="T5" fmla="*/ 76 h 152"/>
                  <a:gd name="T6" fmla="*/ 65 w 184"/>
                  <a:gd name="T7" fmla="*/ 0 h 152"/>
                  <a:gd name="T8" fmla="*/ 0 w 184"/>
                  <a:gd name="T9" fmla="*/ 6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52">
                    <a:moveTo>
                      <a:pt x="0" y="65"/>
                    </a:moveTo>
                    <a:lnTo>
                      <a:pt x="130" y="152"/>
                    </a:lnTo>
                    <a:lnTo>
                      <a:pt x="184" y="76"/>
                    </a:lnTo>
                    <a:lnTo>
                      <a:pt x="65" y="0"/>
                    </a:lnTo>
                    <a:lnTo>
                      <a:pt x="0" y="65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>
                <a:spLocks/>
              </p:cNvSpPr>
              <p:nvPr/>
            </p:nvSpPr>
            <p:spPr bwMode="auto">
              <a:xfrm>
                <a:off x="5794471" y="3274865"/>
                <a:ext cx="213236" cy="176152"/>
              </a:xfrm>
              <a:custGeom>
                <a:avLst/>
                <a:gdLst>
                  <a:gd name="T0" fmla="*/ 184 w 184"/>
                  <a:gd name="T1" fmla="*/ 65 h 152"/>
                  <a:gd name="T2" fmla="*/ 54 w 184"/>
                  <a:gd name="T3" fmla="*/ 152 h 152"/>
                  <a:gd name="T4" fmla="*/ 0 w 184"/>
                  <a:gd name="T5" fmla="*/ 76 h 152"/>
                  <a:gd name="T6" fmla="*/ 119 w 184"/>
                  <a:gd name="T7" fmla="*/ 0 h 152"/>
                  <a:gd name="T8" fmla="*/ 184 w 184"/>
                  <a:gd name="T9" fmla="*/ 6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52">
                    <a:moveTo>
                      <a:pt x="184" y="65"/>
                    </a:moveTo>
                    <a:lnTo>
                      <a:pt x="54" y="152"/>
                    </a:lnTo>
                    <a:lnTo>
                      <a:pt x="0" y="76"/>
                    </a:lnTo>
                    <a:lnTo>
                      <a:pt x="119" y="0"/>
                    </a:lnTo>
                    <a:lnTo>
                      <a:pt x="184" y="65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6007707" y="3451017"/>
                <a:ext cx="238732" cy="163404"/>
              </a:xfrm>
              <a:custGeom>
                <a:avLst/>
                <a:gdLst>
                  <a:gd name="T0" fmla="*/ 206 w 206"/>
                  <a:gd name="T1" fmla="*/ 43 h 141"/>
                  <a:gd name="T2" fmla="*/ 130 w 206"/>
                  <a:gd name="T3" fmla="*/ 0 h 141"/>
                  <a:gd name="T4" fmla="*/ 0 w 206"/>
                  <a:gd name="T5" fmla="*/ 86 h 141"/>
                  <a:gd name="T6" fmla="*/ 76 w 206"/>
                  <a:gd name="T7" fmla="*/ 141 h 141"/>
                  <a:gd name="T8" fmla="*/ 206 w 206"/>
                  <a:gd name="T9" fmla="*/ 4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1">
                    <a:moveTo>
                      <a:pt x="206" y="43"/>
                    </a:moveTo>
                    <a:lnTo>
                      <a:pt x="130" y="0"/>
                    </a:lnTo>
                    <a:lnTo>
                      <a:pt x="0" y="86"/>
                    </a:lnTo>
                    <a:lnTo>
                      <a:pt x="76" y="141"/>
                    </a:lnTo>
                    <a:lnTo>
                      <a:pt x="206" y="43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5768975" y="3451017"/>
                <a:ext cx="238732" cy="163404"/>
              </a:xfrm>
              <a:custGeom>
                <a:avLst/>
                <a:gdLst>
                  <a:gd name="T0" fmla="*/ 0 w 206"/>
                  <a:gd name="T1" fmla="*/ 43 h 141"/>
                  <a:gd name="T2" fmla="*/ 76 w 206"/>
                  <a:gd name="T3" fmla="*/ 0 h 141"/>
                  <a:gd name="T4" fmla="*/ 206 w 206"/>
                  <a:gd name="T5" fmla="*/ 86 h 141"/>
                  <a:gd name="T6" fmla="*/ 130 w 206"/>
                  <a:gd name="T7" fmla="*/ 141 h 141"/>
                  <a:gd name="T8" fmla="*/ 0 w 206"/>
                  <a:gd name="T9" fmla="*/ 4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1">
                    <a:moveTo>
                      <a:pt x="0" y="43"/>
                    </a:moveTo>
                    <a:lnTo>
                      <a:pt x="76" y="0"/>
                    </a:lnTo>
                    <a:lnTo>
                      <a:pt x="206" y="86"/>
                    </a:lnTo>
                    <a:lnTo>
                      <a:pt x="130" y="141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25400" cap="flat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5857051" y="3576177"/>
                <a:ext cx="301312" cy="200488"/>
              </a:xfrm>
              <a:custGeom>
                <a:avLst/>
                <a:gdLst>
                  <a:gd name="T0" fmla="*/ 260 w 260"/>
                  <a:gd name="T1" fmla="*/ 0 h 173"/>
                  <a:gd name="T2" fmla="*/ 260 w 260"/>
                  <a:gd name="T3" fmla="*/ 98 h 173"/>
                  <a:gd name="T4" fmla="*/ 130 w 260"/>
                  <a:gd name="T5" fmla="*/ 173 h 173"/>
                  <a:gd name="T6" fmla="*/ 0 w 260"/>
                  <a:gd name="T7" fmla="*/ 98 h 173"/>
                  <a:gd name="T8" fmla="*/ 0 w 260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3">
                    <a:moveTo>
                      <a:pt x="260" y="0"/>
                    </a:moveTo>
                    <a:lnTo>
                      <a:pt x="260" y="98"/>
                    </a:lnTo>
                    <a:lnTo>
                      <a:pt x="130" y="173"/>
                    </a:lnTo>
                    <a:lnTo>
                      <a:pt x="0" y="9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sq">
                <a:solidFill>
                  <a:schemeClr val="accent4">
                    <a:lumMod val="75000"/>
                  </a:schemeClr>
                </a:solidFill>
                <a:prstDash val="solid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一、什么是项目管理</a:t>
            </a:r>
          </a:p>
        </p:txBody>
      </p:sp>
      <p:sp>
        <p:nvSpPr>
          <p:cNvPr id="6" name="任意多边形: 形状 8">
            <a:extLst>
              <a:ext uri="{FF2B5EF4-FFF2-40B4-BE49-F238E27FC236}">
                <a16:creationId xmlns:a16="http://schemas.microsoft.com/office/drawing/2014/main" id="{C007744D-43AF-4B84-A6FF-7829CC635CD3}"/>
              </a:ext>
            </a:extLst>
          </p:cNvPr>
          <p:cNvSpPr/>
          <p:nvPr/>
        </p:nvSpPr>
        <p:spPr>
          <a:xfrm rot="16200000" flipH="1">
            <a:off x="3216592" y="1391358"/>
            <a:ext cx="6858000" cy="4075285"/>
          </a:xfrm>
          <a:custGeom>
            <a:avLst/>
            <a:gdLst>
              <a:gd name="connsiteX0" fmla="*/ 0 w 6858000"/>
              <a:gd name="connsiteY0" fmla="*/ 395106 h 3026417"/>
              <a:gd name="connsiteX1" fmla="*/ 0 w 6858000"/>
              <a:gd name="connsiteY1" fmla="*/ 3026417 h 3026417"/>
              <a:gd name="connsiteX2" fmla="*/ 6858000 w 6858000"/>
              <a:gd name="connsiteY2" fmla="*/ 3026417 h 3026417"/>
              <a:gd name="connsiteX3" fmla="*/ 6858000 w 6858000"/>
              <a:gd name="connsiteY3" fmla="*/ 395106 h 3026417"/>
              <a:gd name="connsiteX4" fmla="*/ 3885641 w 6858000"/>
              <a:gd name="connsiteY4" fmla="*/ 395106 h 3026417"/>
              <a:gd name="connsiteX5" fmla="*/ 3430647 w 6858000"/>
              <a:gd name="connsiteY5" fmla="*/ 0 h 3026417"/>
              <a:gd name="connsiteX6" fmla="*/ 3429000 w 6858000"/>
              <a:gd name="connsiteY6" fmla="*/ 1430 h 3026417"/>
              <a:gd name="connsiteX7" fmla="*/ 3427354 w 6858000"/>
              <a:gd name="connsiteY7" fmla="*/ 0 h 3026417"/>
              <a:gd name="connsiteX8" fmla="*/ 2972359 w 6858000"/>
              <a:gd name="connsiteY8" fmla="*/ 395106 h 302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026417">
                <a:moveTo>
                  <a:pt x="0" y="395106"/>
                </a:moveTo>
                <a:lnTo>
                  <a:pt x="0" y="3026417"/>
                </a:lnTo>
                <a:lnTo>
                  <a:pt x="6858000" y="3026417"/>
                </a:lnTo>
                <a:lnTo>
                  <a:pt x="6858000" y="395106"/>
                </a:lnTo>
                <a:lnTo>
                  <a:pt x="3885641" y="395106"/>
                </a:lnTo>
                <a:cubicBezTo>
                  <a:pt x="3674080" y="345484"/>
                  <a:pt x="3494838" y="161759"/>
                  <a:pt x="3430647" y="0"/>
                </a:cubicBezTo>
                <a:lnTo>
                  <a:pt x="3429000" y="1430"/>
                </a:lnTo>
                <a:lnTo>
                  <a:pt x="3427354" y="0"/>
                </a:lnTo>
                <a:cubicBezTo>
                  <a:pt x="3363163" y="161759"/>
                  <a:pt x="3183920" y="345484"/>
                  <a:pt x="2972359" y="39510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7" name="任意多边形: 形状 7">
            <a:extLst>
              <a:ext uri="{FF2B5EF4-FFF2-40B4-BE49-F238E27FC236}">
                <a16:creationId xmlns:a16="http://schemas.microsoft.com/office/drawing/2014/main" id="{C176A8AA-661A-4781-ACF8-A24CCE943553}"/>
              </a:ext>
            </a:extLst>
          </p:cNvPr>
          <p:cNvSpPr/>
          <p:nvPr/>
        </p:nvSpPr>
        <p:spPr>
          <a:xfrm rot="16200000" flipH="1">
            <a:off x="6725358" y="1391358"/>
            <a:ext cx="6858000" cy="4075286"/>
          </a:xfrm>
          <a:custGeom>
            <a:avLst/>
            <a:gdLst>
              <a:gd name="connsiteX0" fmla="*/ 0 w 6858000"/>
              <a:gd name="connsiteY0" fmla="*/ 395106 h 3026417"/>
              <a:gd name="connsiteX1" fmla="*/ 0 w 6858000"/>
              <a:gd name="connsiteY1" fmla="*/ 3026417 h 3026417"/>
              <a:gd name="connsiteX2" fmla="*/ 6858000 w 6858000"/>
              <a:gd name="connsiteY2" fmla="*/ 3026417 h 3026417"/>
              <a:gd name="connsiteX3" fmla="*/ 6858000 w 6858000"/>
              <a:gd name="connsiteY3" fmla="*/ 395106 h 3026417"/>
              <a:gd name="connsiteX4" fmla="*/ 3885641 w 6858000"/>
              <a:gd name="connsiteY4" fmla="*/ 395106 h 3026417"/>
              <a:gd name="connsiteX5" fmla="*/ 3430647 w 6858000"/>
              <a:gd name="connsiteY5" fmla="*/ 0 h 3026417"/>
              <a:gd name="connsiteX6" fmla="*/ 3429000 w 6858000"/>
              <a:gd name="connsiteY6" fmla="*/ 1430 h 3026417"/>
              <a:gd name="connsiteX7" fmla="*/ 3427354 w 6858000"/>
              <a:gd name="connsiteY7" fmla="*/ 0 h 3026417"/>
              <a:gd name="connsiteX8" fmla="*/ 2972359 w 6858000"/>
              <a:gd name="connsiteY8" fmla="*/ 395106 h 302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026417">
                <a:moveTo>
                  <a:pt x="0" y="395106"/>
                </a:moveTo>
                <a:lnTo>
                  <a:pt x="0" y="3026417"/>
                </a:lnTo>
                <a:lnTo>
                  <a:pt x="6858000" y="3026417"/>
                </a:lnTo>
                <a:lnTo>
                  <a:pt x="6858000" y="395106"/>
                </a:lnTo>
                <a:lnTo>
                  <a:pt x="3885641" y="395106"/>
                </a:lnTo>
                <a:cubicBezTo>
                  <a:pt x="3674080" y="345484"/>
                  <a:pt x="3494838" y="161759"/>
                  <a:pt x="3430647" y="0"/>
                </a:cubicBezTo>
                <a:lnTo>
                  <a:pt x="3429000" y="1430"/>
                </a:lnTo>
                <a:lnTo>
                  <a:pt x="3427354" y="0"/>
                </a:lnTo>
                <a:cubicBezTo>
                  <a:pt x="3363163" y="161759"/>
                  <a:pt x="3183920" y="345484"/>
                  <a:pt x="2972359" y="395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577" y="3255653"/>
            <a:ext cx="3401982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在项目活动中运用专门的知识、技能、工具和方法，使项目能够在有限资源限定条件下，实现或超过设定的需求和期望的过程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97339" y="3255653"/>
            <a:ext cx="261937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项目管理是对一些成功地达成一系列目标相关的活动（譬如任务）的整体监测和管控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91625" y="3255653"/>
            <a:ext cx="2550304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包括策划、进度计划和维护组成项目的活动的进展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 txBox="1">
            <a:spLocks/>
          </p:cNvSpPr>
          <p:nvPr/>
        </p:nvSpPr>
        <p:spPr bwMode="blackGray">
          <a:xfrm>
            <a:off x="697577" y="2515562"/>
            <a:ext cx="2533303" cy="54767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anchor="ctr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完成目标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 txBox="1">
            <a:spLocks/>
          </p:cNvSpPr>
          <p:nvPr/>
        </p:nvSpPr>
        <p:spPr bwMode="blackGray">
          <a:xfrm>
            <a:off x="5472993" y="2515562"/>
            <a:ext cx="2533303" cy="547677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整体把控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 txBox="1">
            <a:spLocks/>
          </p:cNvSpPr>
          <p:nvPr/>
        </p:nvSpPr>
        <p:spPr bwMode="blackGray">
          <a:xfrm>
            <a:off x="9208626" y="2515562"/>
            <a:ext cx="2533303" cy="547677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spc="65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完整流程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蒙版" descr="Blue rectangle">
            <a:extLst>
              <a:ext uri="{FF2B5EF4-FFF2-40B4-BE49-F238E27FC236}">
                <a16:creationId xmlns:a16="http://schemas.microsoft.com/office/drawing/2014/main" id="{A277388B-76FD-44C4-B506-F8A157E57C65}"/>
              </a:ext>
            </a:extLst>
          </p:cNvPr>
          <p:cNvSpPr/>
          <p:nvPr/>
        </p:nvSpPr>
        <p:spPr>
          <a:xfrm>
            <a:off x="24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4" name="任意多边形 23">
            <a:extLst>
              <a:ext uri="{FF2B5EF4-FFF2-40B4-BE49-F238E27FC236}">
                <a16:creationId xmlns:a16="http://schemas.microsoft.com/office/drawing/2014/main" id="{CC8CEAF4-1FE1-49DA-8B40-043345A426E0}"/>
              </a:ext>
            </a:extLst>
          </p:cNvPr>
          <p:cNvSpPr/>
          <p:nvPr/>
        </p:nvSpPr>
        <p:spPr>
          <a:xfrm>
            <a:off x="1" y="0"/>
            <a:ext cx="7214601" cy="6858000"/>
          </a:xfrm>
          <a:custGeom>
            <a:avLst/>
            <a:gdLst>
              <a:gd name="connsiteX0" fmla="*/ 0 w 7214601"/>
              <a:gd name="connsiteY0" fmla="*/ 0 h 6858000"/>
              <a:gd name="connsiteX1" fmla="*/ 7068472 w 7214601"/>
              <a:gd name="connsiteY1" fmla="*/ 0 h 6858000"/>
              <a:gd name="connsiteX2" fmla="*/ 7105413 w 7214601"/>
              <a:gd name="connsiteY2" fmla="*/ 170052 h 6858000"/>
              <a:gd name="connsiteX3" fmla="*/ 7214601 w 7214601"/>
              <a:gd name="connsiteY3" fmla="*/ 1320800 h 6858000"/>
              <a:gd name="connsiteX4" fmla="*/ 3183366 w 7214601"/>
              <a:gd name="connsiteY4" fmla="*/ 6850957 h 6858000"/>
              <a:gd name="connsiteX5" fmla="*/ 3154642 w 7214601"/>
              <a:gd name="connsiteY5" fmla="*/ 6858000 h 6858000"/>
              <a:gd name="connsiteX6" fmla="*/ 525811 w 7214601"/>
              <a:gd name="connsiteY6" fmla="*/ 6858000 h 6858000"/>
              <a:gd name="connsiteX7" fmla="*/ 497086 w 7214601"/>
              <a:gd name="connsiteY7" fmla="*/ 6850957 h 6858000"/>
              <a:gd name="connsiteX8" fmla="*/ 242052 w 7214601"/>
              <a:gd name="connsiteY8" fmla="*/ 6774013 h 6858000"/>
              <a:gd name="connsiteX9" fmla="*/ 0 w 7214601"/>
              <a:gd name="connsiteY9" fmla="*/ 6686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14601" h="6858000">
                <a:moveTo>
                  <a:pt x="0" y="0"/>
                </a:moveTo>
                <a:lnTo>
                  <a:pt x="7068472" y="0"/>
                </a:lnTo>
                <a:lnTo>
                  <a:pt x="7105413" y="170052"/>
                </a:lnTo>
                <a:cubicBezTo>
                  <a:pt x="7177004" y="541754"/>
                  <a:pt x="7214601" y="926612"/>
                  <a:pt x="7214601" y="1320800"/>
                </a:cubicBezTo>
                <a:cubicBezTo>
                  <a:pt x="7214601" y="3981567"/>
                  <a:pt x="5501601" y="6217262"/>
                  <a:pt x="3183366" y="6850957"/>
                </a:cubicBezTo>
                <a:lnTo>
                  <a:pt x="3154642" y="6858000"/>
                </a:lnTo>
                <a:lnTo>
                  <a:pt x="525811" y="6858000"/>
                </a:lnTo>
                <a:lnTo>
                  <a:pt x="497086" y="6850957"/>
                </a:lnTo>
                <a:cubicBezTo>
                  <a:pt x="411226" y="6827487"/>
                  <a:pt x="326196" y="6801819"/>
                  <a:pt x="242052" y="6774013"/>
                </a:cubicBezTo>
                <a:lnTo>
                  <a:pt x="0" y="6686999"/>
                </a:ln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pic>
        <p:nvPicPr>
          <p:cNvPr id="3" name="大楼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30479" y="645771"/>
            <a:ext cx="5161403" cy="64713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3116" y="0"/>
            <a:ext cx="5686286" cy="1388962"/>
          </a:xfrm>
          <a:prstGeom prst="rect">
            <a:avLst/>
          </a:prstGeom>
          <a:gradFill>
            <a:gsLst>
              <a:gs pos="33000">
                <a:srgbClr val="ECF1FE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>
            <a:extLst>
              <a:ext uri="{FF2B5EF4-FFF2-40B4-BE49-F238E27FC236}">
                <a16:creationId xmlns:a16="http://schemas.microsoft.com/office/drawing/2014/main" id="{4D749001-0F06-4905-A497-52812B36B164}"/>
              </a:ext>
            </a:extLst>
          </p:cNvPr>
          <p:cNvSpPr/>
          <p:nvPr/>
        </p:nvSpPr>
        <p:spPr>
          <a:xfrm>
            <a:off x="-184271" y="-148408"/>
            <a:ext cx="8883892" cy="7154816"/>
          </a:xfrm>
          <a:custGeom>
            <a:avLst/>
            <a:gdLst>
              <a:gd name="connsiteX0" fmla="*/ 0 w 8515347"/>
              <a:gd name="connsiteY0" fmla="*/ 0 h 6858000"/>
              <a:gd name="connsiteX1" fmla="*/ 8391099 w 8515347"/>
              <a:gd name="connsiteY1" fmla="*/ 0 h 6858000"/>
              <a:gd name="connsiteX2" fmla="*/ 8438435 w 8515347"/>
              <a:gd name="connsiteY2" fmla="*/ 281614 h 6858000"/>
              <a:gd name="connsiteX3" fmla="*/ 8515347 w 8515347"/>
              <a:gd name="connsiteY3" fmla="*/ 1361637 h 6858000"/>
              <a:gd name="connsiteX4" fmla="*/ 6086223 w 8515347"/>
              <a:gd name="connsiteY4" fmla="*/ 6834075 h 6858000"/>
              <a:gd name="connsiteX5" fmla="*/ 6057567 w 8515347"/>
              <a:gd name="connsiteY5" fmla="*/ 6858000 h 6858000"/>
              <a:gd name="connsiteX6" fmla="*/ 0 w 85153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5347" h="6858000">
                <a:moveTo>
                  <a:pt x="0" y="0"/>
                </a:moveTo>
                <a:lnTo>
                  <a:pt x="8391099" y="0"/>
                </a:lnTo>
                <a:lnTo>
                  <a:pt x="8438435" y="281614"/>
                </a:lnTo>
                <a:cubicBezTo>
                  <a:pt x="8489081" y="633767"/>
                  <a:pt x="8515347" y="994443"/>
                  <a:pt x="8515347" y="1361637"/>
                </a:cubicBezTo>
                <a:cubicBezTo>
                  <a:pt x="8515347" y="3564801"/>
                  <a:pt x="7569750" y="5533320"/>
                  <a:pt x="6086223" y="6834075"/>
                </a:cubicBezTo>
                <a:lnTo>
                  <a:pt x="6057567" y="6858000"/>
                </a:lnTo>
                <a:lnTo>
                  <a:pt x="0" y="685800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26" name="任意多边形 25">
            <a:extLst>
              <a:ext uri="{FF2B5EF4-FFF2-40B4-BE49-F238E27FC236}">
                <a16:creationId xmlns:a16="http://schemas.microsoft.com/office/drawing/2014/main" id="{D659A39B-CF2C-49B7-8C1E-747CAF041F52}"/>
              </a:ext>
            </a:extLst>
          </p:cNvPr>
          <p:cNvSpPr/>
          <p:nvPr/>
        </p:nvSpPr>
        <p:spPr>
          <a:xfrm>
            <a:off x="-153184" y="-148408"/>
            <a:ext cx="6448506" cy="6247466"/>
          </a:xfrm>
          <a:custGeom>
            <a:avLst/>
            <a:gdLst>
              <a:gd name="connsiteX0" fmla="*/ 0 w 6142135"/>
              <a:gd name="connsiteY0" fmla="*/ 0 h 5950647"/>
              <a:gd name="connsiteX1" fmla="*/ 5946499 w 6142135"/>
              <a:gd name="connsiteY1" fmla="*/ 0 h 5950647"/>
              <a:gd name="connsiteX2" fmla="*/ 5952205 w 6142135"/>
              <a:gd name="connsiteY2" fmla="*/ 16967 h 5950647"/>
              <a:gd name="connsiteX3" fmla="*/ 5500556 w 6142135"/>
              <a:gd name="connsiteY3" fmla="*/ 3767301 h 5950647"/>
              <a:gd name="connsiteX4" fmla="*/ 5483394 w 6142135"/>
              <a:gd name="connsiteY4" fmla="*/ 3796666 h 5950647"/>
              <a:gd name="connsiteX5" fmla="*/ 128916 w 6142135"/>
              <a:gd name="connsiteY5" fmla="*/ 5583579 h 5950647"/>
              <a:gd name="connsiteX6" fmla="*/ 0 w 6142135"/>
              <a:gd name="connsiteY6" fmla="*/ 5520726 h 595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2135" h="5950647">
                <a:moveTo>
                  <a:pt x="0" y="0"/>
                </a:moveTo>
                <a:lnTo>
                  <a:pt x="5946499" y="0"/>
                </a:lnTo>
                <a:lnTo>
                  <a:pt x="5952205" y="16967"/>
                </a:lnTo>
                <a:cubicBezTo>
                  <a:pt x="6303520" y="1236744"/>
                  <a:pt x="6175578" y="2602491"/>
                  <a:pt x="5500556" y="3767301"/>
                </a:cubicBezTo>
                <a:lnTo>
                  <a:pt x="5483394" y="3796666"/>
                </a:lnTo>
                <a:cubicBezTo>
                  <a:pt x="4333399" y="5748006"/>
                  <a:pt x="2040848" y="6452460"/>
                  <a:pt x="128916" y="5583579"/>
                </a:cubicBezTo>
                <a:lnTo>
                  <a:pt x="0" y="5520726"/>
                </a:lnTo>
                <a:close/>
              </a:path>
            </a:pathLst>
          </a:cu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二、项目管理内容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FF511F9-AD22-4279-94D9-3A0268A53C9D}"/>
              </a:ext>
            </a:extLst>
          </p:cNvPr>
          <p:cNvSpPr/>
          <p:nvPr/>
        </p:nvSpPr>
        <p:spPr>
          <a:xfrm>
            <a:off x="8957724" y="752654"/>
            <a:ext cx="1838645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领导 </a:t>
            </a:r>
            <a:r>
              <a:rPr lang="en-US" altLang="zh-CN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LEADING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369BDB8-D7DB-4C0B-984B-752862F88B4D}"/>
              </a:ext>
            </a:extLst>
          </p:cNvPr>
          <p:cNvSpPr/>
          <p:nvPr/>
        </p:nvSpPr>
        <p:spPr>
          <a:xfrm>
            <a:off x="8684262" y="3213556"/>
            <a:ext cx="1914563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用人 </a:t>
            </a:r>
            <a:r>
              <a:rPr lang="en-US" altLang="zh-CN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STAFFING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198352E-644F-4CFC-B087-D88C2F1ABBDF}"/>
              </a:ext>
            </a:extLst>
          </p:cNvPr>
          <p:cNvSpPr/>
          <p:nvPr/>
        </p:nvSpPr>
        <p:spPr>
          <a:xfrm>
            <a:off x="8941779" y="1983105"/>
            <a:ext cx="2256130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组织 </a:t>
            </a:r>
            <a:r>
              <a:rPr lang="en-US" altLang="zh-CN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ORGANIZING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76F6982-F66F-4525-A725-9F0FBC41417B}"/>
              </a:ext>
            </a:extLst>
          </p:cNvPr>
          <p:cNvSpPr/>
          <p:nvPr/>
        </p:nvSpPr>
        <p:spPr>
          <a:xfrm>
            <a:off x="8266910" y="4473498"/>
            <a:ext cx="2022990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计划 </a:t>
            </a:r>
            <a:r>
              <a:rPr lang="en-US" altLang="zh-CN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PLANNING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C2FF953-A5B3-4095-A148-643BD1413317}"/>
              </a:ext>
            </a:extLst>
          </p:cNvPr>
          <p:cNvSpPr/>
          <p:nvPr/>
        </p:nvSpPr>
        <p:spPr>
          <a:xfrm>
            <a:off x="8559273" y="857991"/>
            <a:ext cx="203755" cy="203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8FE4FF9-38A3-438E-9FF8-FA7600BC52C3}"/>
              </a:ext>
            </a:extLst>
          </p:cNvPr>
          <p:cNvSpPr/>
          <p:nvPr/>
        </p:nvSpPr>
        <p:spPr>
          <a:xfrm>
            <a:off x="8310806" y="3338096"/>
            <a:ext cx="203755" cy="203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9206E15-747C-492E-9135-B3A6032DB5F2}"/>
              </a:ext>
            </a:extLst>
          </p:cNvPr>
          <p:cNvSpPr/>
          <p:nvPr/>
        </p:nvSpPr>
        <p:spPr>
          <a:xfrm>
            <a:off x="8521895" y="2098044"/>
            <a:ext cx="203755" cy="203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C2E89B8-14C3-4FB0-9F1B-51D53EF4AD92}"/>
              </a:ext>
            </a:extLst>
          </p:cNvPr>
          <p:cNvSpPr/>
          <p:nvPr/>
        </p:nvSpPr>
        <p:spPr>
          <a:xfrm>
            <a:off x="7807115" y="4590529"/>
            <a:ext cx="203755" cy="203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2578959-0CAB-4557-B522-C6653D0067BE}"/>
              </a:ext>
            </a:extLst>
          </p:cNvPr>
          <p:cNvSpPr/>
          <p:nvPr/>
        </p:nvSpPr>
        <p:spPr>
          <a:xfrm>
            <a:off x="7390015" y="5699140"/>
            <a:ext cx="2486258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FFFFFF"/>
                </a:solidFill>
                <a:latin typeface="+mj-ea"/>
                <a:ea typeface="+mj-ea"/>
              </a:rPr>
              <a:t>控制 </a:t>
            </a:r>
            <a:r>
              <a:rPr lang="en-US" altLang="zh-CN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CONTROLLING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410491E-C422-4DAB-A20E-8C783427F587}"/>
              </a:ext>
            </a:extLst>
          </p:cNvPr>
          <p:cNvSpPr/>
          <p:nvPr/>
        </p:nvSpPr>
        <p:spPr>
          <a:xfrm>
            <a:off x="7038429" y="5812704"/>
            <a:ext cx="203755" cy="2037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29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576951" y="1085952"/>
            <a:ext cx="3571504" cy="4815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514800" y="489601"/>
            <a:ext cx="5752078" cy="596352"/>
          </a:xfrm>
        </p:spPr>
        <p:txBody>
          <a:bodyPr/>
          <a:lstStyle/>
          <a:p>
            <a:r>
              <a:rPr lang="zh-CN" altLang="en-US"/>
              <a:t>二、项目管理内容</a:t>
            </a:r>
          </a:p>
        </p:txBody>
      </p:sp>
      <p:sp>
        <p:nvSpPr>
          <p:cNvPr id="90" name="等腰三角形 89"/>
          <p:cNvSpPr/>
          <p:nvPr/>
        </p:nvSpPr>
        <p:spPr>
          <a:xfrm rot="10800000">
            <a:off x="3994258" y="1800770"/>
            <a:ext cx="4203484" cy="3623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框">
            <a:extLst>
              <a:ext uri="{FF2B5EF4-FFF2-40B4-BE49-F238E27FC236}">
                <a16:creationId xmlns:a16="http://schemas.microsoft.com/office/drawing/2014/main" id="{FC0C9420-93E6-4DEE-A74E-56EA44D0B2E8}"/>
              </a:ext>
            </a:extLst>
          </p:cNvPr>
          <p:cNvSpPr/>
          <p:nvPr/>
        </p:nvSpPr>
        <p:spPr>
          <a:xfrm>
            <a:off x="6306152" y="5631872"/>
            <a:ext cx="5345346" cy="462201"/>
          </a:xfrm>
          <a:prstGeom prst="parallelogram">
            <a:avLst>
              <a:gd name="adj" fmla="val 55303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55" name="文本">
            <a:extLst>
              <a:ext uri="{FF2B5EF4-FFF2-40B4-BE49-F238E27FC236}">
                <a16:creationId xmlns:a16="http://schemas.microsoft.com/office/drawing/2014/main" id="{31B6D626-91C0-4A10-B9A8-3747E68F9C85}"/>
              </a:ext>
            </a:extLst>
          </p:cNvPr>
          <p:cNvSpPr/>
          <p:nvPr/>
        </p:nvSpPr>
        <p:spPr>
          <a:xfrm>
            <a:off x="6907344" y="5576465"/>
            <a:ext cx="3662722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干系人管理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52" name="框">
            <a:extLst>
              <a:ext uri="{FF2B5EF4-FFF2-40B4-BE49-F238E27FC236}">
                <a16:creationId xmlns:a16="http://schemas.microsoft.com/office/drawing/2014/main" id="{A71F0DF8-35F9-4533-ACCE-7299AE2A4E0C}"/>
              </a:ext>
            </a:extLst>
          </p:cNvPr>
          <p:cNvSpPr/>
          <p:nvPr/>
        </p:nvSpPr>
        <p:spPr>
          <a:xfrm>
            <a:off x="6831807" y="4680283"/>
            <a:ext cx="5345346" cy="462201"/>
          </a:xfrm>
          <a:prstGeom prst="parallelogram">
            <a:avLst>
              <a:gd name="adj" fmla="val 53928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53" name="文本">
            <a:extLst>
              <a:ext uri="{FF2B5EF4-FFF2-40B4-BE49-F238E27FC236}">
                <a16:creationId xmlns:a16="http://schemas.microsoft.com/office/drawing/2014/main" id="{B6BF6B24-C481-4DE6-8BD2-7ACDE2BE6893}"/>
              </a:ext>
            </a:extLst>
          </p:cNvPr>
          <p:cNvSpPr/>
          <p:nvPr/>
        </p:nvSpPr>
        <p:spPr>
          <a:xfrm>
            <a:off x="7542374" y="4624877"/>
            <a:ext cx="2251744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集成管理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50" name="框">
            <a:extLst>
              <a:ext uri="{FF2B5EF4-FFF2-40B4-BE49-F238E27FC236}">
                <a16:creationId xmlns:a16="http://schemas.microsoft.com/office/drawing/2014/main" id="{BEEC19AB-8555-43B1-892B-7276F1B30387}"/>
              </a:ext>
            </a:extLst>
          </p:cNvPr>
          <p:cNvSpPr/>
          <p:nvPr/>
        </p:nvSpPr>
        <p:spPr>
          <a:xfrm>
            <a:off x="7339345" y="3731204"/>
            <a:ext cx="5345346" cy="462201"/>
          </a:xfrm>
          <a:prstGeom prst="parallelogram">
            <a:avLst>
              <a:gd name="adj" fmla="val 54663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51" name="文本">
            <a:extLst>
              <a:ext uri="{FF2B5EF4-FFF2-40B4-BE49-F238E27FC236}">
                <a16:creationId xmlns:a16="http://schemas.microsoft.com/office/drawing/2014/main" id="{FEE7847B-AE72-48F6-A6C1-96CFB7D2FAA5}"/>
              </a:ext>
            </a:extLst>
          </p:cNvPr>
          <p:cNvSpPr/>
          <p:nvPr/>
        </p:nvSpPr>
        <p:spPr>
          <a:xfrm>
            <a:off x="7899217" y="3675798"/>
            <a:ext cx="2240571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采购管理</a:t>
            </a:r>
          </a:p>
        </p:txBody>
      </p:sp>
      <p:sp>
        <p:nvSpPr>
          <p:cNvPr id="48" name="框">
            <a:extLst>
              <a:ext uri="{FF2B5EF4-FFF2-40B4-BE49-F238E27FC236}">
                <a16:creationId xmlns:a16="http://schemas.microsoft.com/office/drawing/2014/main" id="{91C05CF3-003A-496C-8A9F-7BD83B98591D}"/>
              </a:ext>
            </a:extLst>
          </p:cNvPr>
          <p:cNvSpPr/>
          <p:nvPr/>
        </p:nvSpPr>
        <p:spPr>
          <a:xfrm>
            <a:off x="7843921" y="2779611"/>
            <a:ext cx="5345346" cy="462201"/>
          </a:xfrm>
          <a:prstGeom prst="parallelogram">
            <a:avLst>
              <a:gd name="adj" fmla="val 53922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49" name="文本">
            <a:extLst>
              <a:ext uri="{FF2B5EF4-FFF2-40B4-BE49-F238E27FC236}">
                <a16:creationId xmlns:a16="http://schemas.microsoft.com/office/drawing/2014/main" id="{7244797C-7CF4-43C6-8C02-692FB0D02E82}"/>
              </a:ext>
            </a:extLst>
          </p:cNvPr>
          <p:cNvSpPr/>
          <p:nvPr/>
        </p:nvSpPr>
        <p:spPr>
          <a:xfrm>
            <a:off x="8350880" y="2724204"/>
            <a:ext cx="2047410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风险管理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46" name="框">
            <a:extLst>
              <a:ext uri="{FF2B5EF4-FFF2-40B4-BE49-F238E27FC236}">
                <a16:creationId xmlns:a16="http://schemas.microsoft.com/office/drawing/2014/main" id="{2D055834-3105-4A26-86EE-523112D4C61C}"/>
              </a:ext>
            </a:extLst>
          </p:cNvPr>
          <p:cNvSpPr/>
          <p:nvPr/>
        </p:nvSpPr>
        <p:spPr>
          <a:xfrm>
            <a:off x="8354582" y="1841744"/>
            <a:ext cx="5345346" cy="462201"/>
          </a:xfrm>
          <a:prstGeom prst="parallelogram">
            <a:avLst>
              <a:gd name="adj" fmla="val 53455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47" name="文本">
            <a:extLst>
              <a:ext uri="{FF2B5EF4-FFF2-40B4-BE49-F238E27FC236}">
                <a16:creationId xmlns:a16="http://schemas.microsoft.com/office/drawing/2014/main" id="{888019DA-A43F-457D-B815-C972B64F72AE}"/>
              </a:ext>
            </a:extLst>
          </p:cNvPr>
          <p:cNvSpPr/>
          <p:nvPr/>
        </p:nvSpPr>
        <p:spPr>
          <a:xfrm>
            <a:off x="8667167" y="1786337"/>
            <a:ext cx="4271213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沟通管理</a:t>
            </a:r>
          </a:p>
        </p:txBody>
      </p:sp>
      <p:sp>
        <p:nvSpPr>
          <p:cNvPr id="44" name="框">
            <a:extLst>
              <a:ext uri="{FF2B5EF4-FFF2-40B4-BE49-F238E27FC236}">
                <a16:creationId xmlns:a16="http://schemas.microsoft.com/office/drawing/2014/main" id="{DE1B15D3-9251-464C-B9CC-3588C049DFD3}"/>
              </a:ext>
            </a:extLst>
          </p:cNvPr>
          <p:cNvSpPr/>
          <p:nvPr/>
        </p:nvSpPr>
        <p:spPr>
          <a:xfrm flipH="1">
            <a:off x="553902" y="5629529"/>
            <a:ext cx="5345346" cy="462201"/>
          </a:xfrm>
          <a:prstGeom prst="parallelogram">
            <a:avLst>
              <a:gd name="adj" fmla="val 52609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45" name="文本">
            <a:extLst>
              <a:ext uri="{FF2B5EF4-FFF2-40B4-BE49-F238E27FC236}">
                <a16:creationId xmlns:a16="http://schemas.microsoft.com/office/drawing/2014/main" id="{733234E5-C94C-404F-AE18-048A26FFAD0F}"/>
              </a:ext>
            </a:extLst>
          </p:cNvPr>
          <p:cNvSpPr/>
          <p:nvPr/>
        </p:nvSpPr>
        <p:spPr>
          <a:xfrm>
            <a:off x="1621934" y="5591061"/>
            <a:ext cx="3524423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algn="r"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人力资源管理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42" name="框">
            <a:extLst>
              <a:ext uri="{FF2B5EF4-FFF2-40B4-BE49-F238E27FC236}">
                <a16:creationId xmlns:a16="http://schemas.microsoft.com/office/drawing/2014/main" id="{8B6BCBF0-0244-4B94-932A-1895FA77C242}"/>
              </a:ext>
            </a:extLst>
          </p:cNvPr>
          <p:cNvSpPr/>
          <p:nvPr/>
        </p:nvSpPr>
        <p:spPr>
          <a:xfrm flipH="1">
            <a:off x="24773" y="4679448"/>
            <a:ext cx="5345346" cy="462201"/>
          </a:xfrm>
          <a:prstGeom prst="parallelogram">
            <a:avLst>
              <a:gd name="adj" fmla="val 53297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43" name="文本">
            <a:extLst>
              <a:ext uri="{FF2B5EF4-FFF2-40B4-BE49-F238E27FC236}">
                <a16:creationId xmlns:a16="http://schemas.microsoft.com/office/drawing/2014/main" id="{0018E883-97CE-4292-BFB8-7F8F1CAFB7C6}"/>
              </a:ext>
            </a:extLst>
          </p:cNvPr>
          <p:cNvSpPr/>
          <p:nvPr/>
        </p:nvSpPr>
        <p:spPr>
          <a:xfrm>
            <a:off x="1210840" y="4640980"/>
            <a:ext cx="3594550" cy="553994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lstStyle/>
          <a:p>
            <a:pPr algn="r"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质量管理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40" name="框">
            <a:extLst>
              <a:ext uri="{FF2B5EF4-FFF2-40B4-BE49-F238E27FC236}">
                <a16:creationId xmlns:a16="http://schemas.microsoft.com/office/drawing/2014/main" id="{1F0D71A2-8224-4A95-B701-DB284A19DE01}"/>
              </a:ext>
            </a:extLst>
          </p:cNvPr>
          <p:cNvSpPr/>
          <p:nvPr/>
        </p:nvSpPr>
        <p:spPr>
          <a:xfrm flipH="1">
            <a:off x="-479696" y="3734389"/>
            <a:ext cx="5345346" cy="462201"/>
          </a:xfrm>
          <a:prstGeom prst="parallelogram">
            <a:avLst>
              <a:gd name="adj" fmla="val 52791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41" name="文本">
            <a:extLst>
              <a:ext uri="{FF2B5EF4-FFF2-40B4-BE49-F238E27FC236}">
                <a16:creationId xmlns:a16="http://schemas.microsoft.com/office/drawing/2014/main" id="{8B644163-3ED4-40B4-B97E-FE23D93ABA4F}"/>
              </a:ext>
            </a:extLst>
          </p:cNvPr>
          <p:cNvSpPr/>
          <p:nvPr/>
        </p:nvSpPr>
        <p:spPr>
          <a:xfrm>
            <a:off x="638863" y="3695920"/>
            <a:ext cx="3594550" cy="553994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lstStyle/>
          <a:p>
            <a:pPr algn="r"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成本管理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38" name="框">
            <a:extLst>
              <a:ext uri="{FF2B5EF4-FFF2-40B4-BE49-F238E27FC236}">
                <a16:creationId xmlns:a16="http://schemas.microsoft.com/office/drawing/2014/main" id="{8EC2F44F-29B5-407B-B115-64FCD4D1C5BC}"/>
              </a:ext>
            </a:extLst>
          </p:cNvPr>
          <p:cNvSpPr/>
          <p:nvPr/>
        </p:nvSpPr>
        <p:spPr>
          <a:xfrm flipH="1">
            <a:off x="-992826" y="2789320"/>
            <a:ext cx="5345346" cy="462201"/>
          </a:xfrm>
          <a:prstGeom prst="parallelogram">
            <a:avLst>
              <a:gd name="adj" fmla="val 54208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39" name="文本">
            <a:extLst>
              <a:ext uri="{FF2B5EF4-FFF2-40B4-BE49-F238E27FC236}">
                <a16:creationId xmlns:a16="http://schemas.microsoft.com/office/drawing/2014/main" id="{2007D1E7-06FA-4B71-838E-2EAB15418F4E}"/>
              </a:ext>
            </a:extLst>
          </p:cNvPr>
          <p:cNvSpPr/>
          <p:nvPr/>
        </p:nvSpPr>
        <p:spPr>
          <a:xfrm>
            <a:off x="599206" y="2750854"/>
            <a:ext cx="3121941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algn="r"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时间管理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36" name="框">
            <a:extLst>
              <a:ext uri="{FF2B5EF4-FFF2-40B4-BE49-F238E27FC236}">
                <a16:creationId xmlns:a16="http://schemas.microsoft.com/office/drawing/2014/main" id="{F8AA19D5-5451-4745-A758-6BADD4A80DDB}"/>
              </a:ext>
            </a:extLst>
          </p:cNvPr>
          <p:cNvSpPr/>
          <p:nvPr/>
        </p:nvSpPr>
        <p:spPr>
          <a:xfrm flipH="1">
            <a:off x="-1507927" y="1839237"/>
            <a:ext cx="5345346" cy="462201"/>
          </a:xfrm>
          <a:prstGeom prst="parallelogram">
            <a:avLst>
              <a:gd name="adj" fmla="val 54264"/>
            </a:avLst>
          </a:prstGeom>
          <a:gradFill>
            <a:gsLst>
              <a:gs pos="1400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l"/>
            <a:endParaRPr lang="zh-CN" altLang="en-US" b="1">
              <a:solidFill>
                <a:srgbClr val="0070C0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37" name="文本">
            <a:extLst>
              <a:ext uri="{FF2B5EF4-FFF2-40B4-BE49-F238E27FC236}">
                <a16:creationId xmlns:a16="http://schemas.microsoft.com/office/drawing/2014/main" id="{8BD6778F-C3E1-4CDB-8711-2697ADCCFE00}"/>
              </a:ext>
            </a:extLst>
          </p:cNvPr>
          <p:cNvSpPr/>
          <p:nvPr/>
        </p:nvSpPr>
        <p:spPr>
          <a:xfrm>
            <a:off x="-221729" y="1800770"/>
            <a:ext cx="3591292" cy="553994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lstStyle/>
          <a:p>
            <a:pPr algn="r" eaLnBrk="0" hangingPunct="0">
              <a:buClr>
                <a:srgbClr val="551155"/>
              </a:buClr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Microsoft YaHei" panose="020B0503020204020204" pitchFamily="34" charset="-122"/>
              </a:rPr>
              <a:t>范围管理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Microsoft YaHei" panose="020B0503020204020204" pitchFamily="34" charset="-122"/>
            </a:endParaRPr>
          </a:p>
        </p:txBody>
      </p:sp>
      <p:sp>
        <p:nvSpPr>
          <p:cNvPr id="31" name="一体两翼">
            <a:extLst>
              <a:ext uri="{FF2B5EF4-FFF2-40B4-BE49-F238E27FC236}">
                <a16:creationId xmlns:a16="http://schemas.microsoft.com/office/drawing/2014/main" id="{FE523958-18E5-4864-85EF-182B20BEBAB4}"/>
              </a:ext>
            </a:extLst>
          </p:cNvPr>
          <p:cNvSpPr/>
          <p:nvPr/>
        </p:nvSpPr>
        <p:spPr>
          <a:xfrm>
            <a:off x="5275348" y="2377999"/>
            <a:ext cx="1641305" cy="160043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lstStyle/>
          <a:p>
            <a:pPr algn="dist" eaLnBrk="0" hangingPunct="0">
              <a:buClr>
                <a:srgbClr val="551155"/>
              </a:buClr>
            </a:pPr>
            <a:r>
              <a:rPr lang="zh-CN" altLang="en-US" sz="4800" b="1">
                <a:solidFill>
                  <a:schemeClr val="accent4">
                    <a:lumMod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微软雅黑" panose="020B0503020204020204" pitchFamily="34" charset="-122"/>
              </a:rPr>
              <a:t>项目</a:t>
            </a:r>
            <a:endParaRPr lang="en-US" altLang="zh-CN" sz="4800" b="1">
              <a:solidFill>
                <a:schemeClr val="accent4">
                  <a:lumMod val="75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微软雅黑" panose="020B0503020204020204" pitchFamily="34" charset="-122"/>
            </a:endParaRPr>
          </a:p>
          <a:p>
            <a:pPr algn="dist" eaLnBrk="0" hangingPunct="0">
              <a:buClr>
                <a:srgbClr val="551155"/>
              </a:buClr>
            </a:pPr>
            <a:r>
              <a:rPr lang="zh-CN" altLang="en-US" sz="4800" b="1">
                <a:solidFill>
                  <a:schemeClr val="accent4">
                    <a:lumMod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微软雅黑" panose="020B0503020204020204" pitchFamily="34" charset="-122"/>
              </a:rPr>
              <a:t>管理</a:t>
            </a:r>
            <a:endParaRPr lang="zh-CN" altLang="en-US" sz="4800" b="1" dirty="0">
              <a:solidFill>
                <a:schemeClr val="accent4">
                  <a:lumMod val="75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0" y="2989238"/>
            <a:ext cx="12192000" cy="3868761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4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605116" y="1852930"/>
            <a:ext cx="3512531" cy="4281438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5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4339735" y="1852930"/>
            <a:ext cx="3512531" cy="4281438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6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8074354" y="1852930"/>
            <a:ext cx="3512531" cy="4281438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46321" y="2373177"/>
            <a:ext cx="2540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</a:rPr>
              <a:t>思维导图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26000" y="2373177"/>
            <a:ext cx="2540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</a:rPr>
              <a:t>甘特图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60619" y="2373177"/>
            <a:ext cx="2540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</a:rPr>
              <a:t>状态表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三、项目管理工具</a:t>
            </a:r>
          </a:p>
        </p:txBody>
      </p:sp>
      <p:sp>
        <p:nvSpPr>
          <p:cNvPr id="19" name="矩形 18"/>
          <p:cNvSpPr/>
          <p:nvPr/>
        </p:nvSpPr>
        <p:spPr>
          <a:xfrm>
            <a:off x="1066482" y="3026807"/>
            <a:ext cx="25497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又名心智导图，是表达发散性思维的有效图形思维工具</a:t>
            </a:r>
          </a:p>
        </p:txBody>
      </p:sp>
      <p:sp>
        <p:nvSpPr>
          <p:cNvPr id="20" name="矩形 19"/>
          <p:cNvSpPr/>
          <p:nvPr/>
        </p:nvSpPr>
        <p:spPr>
          <a:xfrm>
            <a:off x="1066482" y="4345484"/>
            <a:ext cx="25497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运用图文并重的技巧，把各级主题的关系用相互隶属与相关的层级图表现出来，把主题关键词与图像、颜色等建立记忆链接</a:t>
            </a:r>
          </a:p>
        </p:txBody>
      </p:sp>
      <p:sp>
        <p:nvSpPr>
          <p:cNvPr id="22" name="矩形 21"/>
          <p:cNvSpPr/>
          <p:nvPr/>
        </p:nvSpPr>
        <p:spPr>
          <a:xfrm>
            <a:off x="4837440" y="3026807"/>
            <a:ext cx="25497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通过条状图的横轴表示时间，纵轴表示项目，线条表示期间计划和实际完成情况</a:t>
            </a:r>
          </a:p>
        </p:txBody>
      </p:sp>
      <p:sp>
        <p:nvSpPr>
          <p:cNvPr id="23" name="矩形 22"/>
          <p:cNvSpPr/>
          <p:nvPr/>
        </p:nvSpPr>
        <p:spPr>
          <a:xfrm>
            <a:off x="4837440" y="4345484"/>
            <a:ext cx="25497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直观表明计划何时进行，进展与要求的对比。便于管理者弄清项目的剩余任务，评估工作进度</a:t>
            </a:r>
          </a:p>
        </p:txBody>
      </p:sp>
      <p:sp>
        <p:nvSpPr>
          <p:cNvPr id="25" name="矩形 24"/>
          <p:cNvSpPr/>
          <p:nvPr/>
        </p:nvSpPr>
        <p:spPr>
          <a:xfrm>
            <a:off x="8556819" y="3026807"/>
            <a:ext cx="25497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状态表不包含项目持续时间和任务关系等细节，但是更注重于项目状态和完成的过程</a:t>
            </a:r>
          </a:p>
        </p:txBody>
      </p:sp>
      <p:sp>
        <p:nvSpPr>
          <p:cNvPr id="26" name="矩形 25"/>
          <p:cNvSpPr/>
          <p:nvPr/>
        </p:nvSpPr>
        <p:spPr>
          <a:xfrm>
            <a:off x="8556819" y="4345484"/>
            <a:ext cx="25497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项目状态表优点在于，它包含任务负责人，如此一来，项目负责人可以更好地评估员工的业绩，知晓问题发生时该由谁负责</a:t>
            </a:r>
          </a:p>
        </p:txBody>
      </p:sp>
      <p:sp>
        <p:nvSpPr>
          <p:cNvPr id="27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605117" y="6067066"/>
            <a:ext cx="3512530" cy="12529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12700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8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4337904" y="6067066"/>
            <a:ext cx="3512530" cy="12529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12700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9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8070691" y="6067066"/>
            <a:ext cx="3512530" cy="12529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12700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0" y="0"/>
            <a:ext cx="12192000" cy="5379720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三、项目管理工具</a:t>
            </a:r>
          </a:p>
        </p:txBody>
      </p:sp>
      <p:sp>
        <p:nvSpPr>
          <p:cNvPr id="5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576951" y="1085952"/>
            <a:ext cx="3571504" cy="48158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44450"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318759" y="1456074"/>
            <a:ext cx="7467601" cy="4621403"/>
            <a:chOff x="4602479" y="1532274"/>
            <a:chExt cx="7467601" cy="4621403"/>
          </a:xfrm>
        </p:grpSpPr>
        <p:pic>
          <p:nvPicPr>
            <p:cNvPr id="2060" name="Picture 12" descr="查看源图像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16880" y="2083254"/>
              <a:ext cx="5669280" cy="3512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3FEC640-DF77-46C4-AD4B-77DD71102E8E}"/>
                </a:ext>
              </a:extLst>
            </p:cNvPr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2479" y="1532274"/>
              <a:ext cx="7467601" cy="4621403"/>
            </a:xfrm>
            <a:prstGeom prst="rect">
              <a:avLst/>
            </a:prstGeom>
            <a:effectLst>
              <a:outerShdw blurRad="393700" dist="241300" dir="5400000" algn="t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</p:pic>
      </p:grpSp>
      <p:sp>
        <p:nvSpPr>
          <p:cNvPr id="13" name="矩形 12"/>
          <p:cNvSpPr/>
          <p:nvPr/>
        </p:nvSpPr>
        <p:spPr>
          <a:xfrm>
            <a:off x="775977" y="2064888"/>
            <a:ext cx="34836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Microsoft Visio</a:t>
            </a:r>
            <a:endParaRPr lang="zh-CN" altLang="en-US" sz="3600" b="1">
              <a:solidFill>
                <a:schemeClr val="accent4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2958" y="2696415"/>
            <a:ext cx="457200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Microsoft Visio</a:t>
            </a:r>
            <a:r>
              <a:rPr lang="zh-CN" altLang="en-US">
                <a:solidFill>
                  <a:schemeClr val="bg1"/>
                </a:solidFill>
              </a:rPr>
              <a:t>是一个流程图软件。</a:t>
            </a:r>
            <a:r>
              <a:rPr lang="en-US" altLang="zh-CN">
                <a:solidFill>
                  <a:schemeClr val="bg1"/>
                </a:solidFill>
              </a:rPr>
              <a:t>Visio</a:t>
            </a:r>
            <a:r>
              <a:rPr lang="zh-CN" altLang="en-US">
                <a:solidFill>
                  <a:schemeClr val="bg1"/>
                </a:solidFill>
              </a:rPr>
              <a:t>制作的图表范围十分广泛，可以利用</a:t>
            </a:r>
            <a:r>
              <a:rPr lang="en-US" altLang="zh-CN">
                <a:solidFill>
                  <a:schemeClr val="bg1"/>
                </a:solidFill>
              </a:rPr>
              <a:t>Visio</a:t>
            </a:r>
            <a:r>
              <a:rPr lang="zh-CN" altLang="en-US">
                <a:solidFill>
                  <a:schemeClr val="bg1"/>
                </a:solidFill>
              </a:rPr>
              <a:t>的强大绘图功能绘制地图、企业标志等，同时</a:t>
            </a:r>
            <a:r>
              <a:rPr lang="en-US" altLang="zh-CN">
                <a:solidFill>
                  <a:schemeClr val="bg1"/>
                </a:solidFill>
              </a:rPr>
              <a:t>Visio</a:t>
            </a:r>
            <a:r>
              <a:rPr lang="zh-CN" altLang="en-US">
                <a:solidFill>
                  <a:schemeClr val="bg1"/>
                </a:solidFill>
              </a:rPr>
              <a:t>支持将档案保存为</a:t>
            </a:r>
            <a:r>
              <a:rPr lang="en-US" altLang="zh-CN">
                <a:solidFill>
                  <a:schemeClr val="bg1"/>
                </a:solidFill>
              </a:rPr>
              <a:t>svg</a:t>
            </a:r>
            <a:r>
              <a:rPr lang="zh-CN" altLang="en-US">
                <a:solidFill>
                  <a:schemeClr val="bg1"/>
                </a:solidFill>
              </a:rPr>
              <a:t>、</a:t>
            </a:r>
            <a:r>
              <a:rPr lang="en-US" altLang="zh-CN">
                <a:solidFill>
                  <a:schemeClr val="bg1"/>
                </a:solidFill>
              </a:rPr>
              <a:t>dwg</a:t>
            </a:r>
            <a:r>
              <a:rPr lang="zh-CN" altLang="en-US">
                <a:solidFill>
                  <a:schemeClr val="bg1"/>
                </a:solidFill>
              </a:rPr>
              <a:t>等矢量通用格式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51PPT模板网  www.51pptmoban.com">
  <a:themeElements>
    <a:clrScheme name="明亮糖果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659EF"/>
      </a:accent1>
      <a:accent2>
        <a:srgbClr val="4294F7"/>
      </a:accent2>
      <a:accent3>
        <a:srgbClr val="EB4B98"/>
      </a:accent3>
      <a:accent4>
        <a:srgbClr val="FBECA7"/>
      </a:accent4>
      <a:accent5>
        <a:srgbClr val="CCD3F9"/>
      </a:accent5>
      <a:accent6>
        <a:srgbClr val="5C5C5C"/>
      </a:accent6>
      <a:hlink>
        <a:srgbClr val="929292"/>
      </a:hlink>
      <a:folHlink>
        <a:srgbClr val="BFBFBF"/>
      </a:folHlink>
    </a:clrScheme>
    <a:fontScheme name="鸿蒙字体">
      <a:majorFont>
        <a:latin typeface="HarmonyOS Sans SC"/>
        <a:ea typeface="HarmonyOS Sans SC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651</Words>
  <Application>Microsoft Office PowerPoint</Application>
  <PresentationFormat>宽屏</PresentationFormat>
  <Paragraphs>132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HarmonyOS Sans SC</vt:lpstr>
      <vt:lpstr>OPPOSans H</vt:lpstr>
      <vt:lpstr>阿里巴巴普惠体 B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51PPT模板网  www.51pptmoban.com</vt:lpstr>
      <vt:lpstr>Office 主题​​</vt:lpstr>
      <vt:lpstr>PowerPoint 演示文稿</vt:lpstr>
      <vt:lpstr>PowerPoint 演示文稿</vt:lpstr>
      <vt:lpstr>PowerPoint 演示文稿</vt:lpstr>
      <vt:lpstr>一、什么是项目管理</vt:lpstr>
      <vt:lpstr>一、什么是项目管理</vt:lpstr>
      <vt:lpstr>二、项目管理内容</vt:lpstr>
      <vt:lpstr>二、项目管理内容</vt:lpstr>
      <vt:lpstr>三、项目管理工具</vt:lpstr>
      <vt:lpstr>三、项目管理工具</vt:lpstr>
      <vt:lpstr>四、项目管理流程</vt:lpstr>
      <vt:lpstr>课程总结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项目管理人员系列企业内训课件ppt模板</dc:title>
  <dc:creator>赵华琚</dc:creator>
  <cp:keywords>P界达人</cp:keywords>
  <dc:description>www.51pptmoban.com</dc:description>
  <cp:lastModifiedBy>Win user</cp:lastModifiedBy>
  <cp:revision>118</cp:revision>
  <dcterms:created xsi:type="dcterms:W3CDTF">2019-06-19T02:08:00Z</dcterms:created>
  <dcterms:modified xsi:type="dcterms:W3CDTF">2022-08-17T13:22:06Z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