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2" r:id="rId2"/>
    <p:sldId id="261" r:id="rId3"/>
    <p:sldId id="266" r:id="rId4"/>
    <p:sldId id="267" r:id="rId5"/>
    <p:sldId id="268" r:id="rId6"/>
    <p:sldId id="272" r:id="rId7"/>
    <p:sldId id="274" r:id="rId8"/>
    <p:sldId id="273" r:id="rId9"/>
    <p:sldId id="269" r:id="rId10"/>
    <p:sldId id="287" r:id="rId11"/>
    <p:sldId id="281" r:id="rId12"/>
    <p:sldId id="288" r:id="rId13"/>
    <p:sldId id="308" r:id="rId14"/>
    <p:sldId id="1126" r:id="rId15"/>
    <p:sldId id="112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61">
          <p15:clr>
            <a:srgbClr val="A4A3A4"/>
          </p15:clr>
        </p15:guide>
        <p15:guide id="2" pos="3853">
          <p15:clr>
            <a:srgbClr val="A4A3A4"/>
          </p15:clr>
        </p15:guide>
        <p15:guide id="3" pos="524">
          <p15:clr>
            <a:srgbClr val="A4A3A4"/>
          </p15:clr>
        </p15:guide>
        <p15:guide id="4" orient="horz" pos="7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3F22"/>
    <a:srgbClr val="065C32"/>
    <a:srgbClr val="E5E3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02" y="192"/>
      </p:cViewPr>
      <p:guideLst>
        <p:guide orient="horz" pos="3761"/>
        <p:guide pos="3853"/>
        <p:guide pos="524"/>
        <p:guide orient="horz" pos="7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传统露营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0-18岁</c:v>
                </c:pt>
                <c:pt idx="1">
                  <c:v>18-35岁</c:v>
                </c:pt>
                <c:pt idx="2">
                  <c:v>35-60岁</c:v>
                </c:pt>
                <c:pt idx="3">
                  <c:v>60岁以上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2.7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2B-4DAB-9E60-3ED1C190E1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便携露营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0-18岁</c:v>
                </c:pt>
                <c:pt idx="1">
                  <c:v>18-35岁</c:v>
                </c:pt>
                <c:pt idx="2">
                  <c:v>35-60岁</c:v>
                </c:pt>
                <c:pt idx="3">
                  <c:v>60岁以上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3.2</c:v>
                </c:pt>
                <c:pt idx="1">
                  <c:v>4.4000000000000004</c:v>
                </c:pt>
                <c:pt idx="2">
                  <c:v>1.8</c:v>
                </c:pt>
                <c:pt idx="3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2B-4DAB-9E60-3ED1C190E1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精致露营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0-18岁</c:v>
                </c:pt>
                <c:pt idx="1">
                  <c:v>18-35岁</c:v>
                </c:pt>
                <c:pt idx="2">
                  <c:v>35-60岁</c:v>
                </c:pt>
                <c:pt idx="3">
                  <c:v>60岁以上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4.5</c:v>
                </c:pt>
                <c:pt idx="1">
                  <c:v>4.0999999999999996</c:v>
                </c:pt>
                <c:pt idx="2">
                  <c:v>4.8</c:v>
                </c:pt>
                <c:pt idx="3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2B-4DAB-9E60-3ED1C190E1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4785237"/>
        <c:axId val="406577160"/>
      </c:barChart>
      <c:catAx>
        <c:axId val="56478523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思源黑体 CN Normal" panose="020B0400000000000000" charset="-122"/>
              </a:defRPr>
            </a:pPr>
            <a:endParaRPr lang="zh-CN"/>
          </a:p>
        </c:txPr>
        <c:crossAx val="406577160"/>
        <c:crosses val="autoZero"/>
        <c:auto val="1"/>
        <c:lblAlgn val="ctr"/>
        <c:lblOffset val="100"/>
        <c:noMultiLvlLbl val="0"/>
      </c:catAx>
      <c:valAx>
        <c:axId val="406577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478523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  <a:sym typeface="思源黑体 CN Normal" panose="020B040000000000000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C32F8-7DAA-4F2F-814C-9A7F93025FCA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3FBF5-B29C-4BCB-BC73-2EBB67ECC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06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722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21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2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85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52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657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289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98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926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393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02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89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62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07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3FBF5-B29C-4BCB-BC73-2EBB67ECC5C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309245" y="301625"/>
            <a:ext cx="11572875" cy="5339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309563" y="284885"/>
            <a:ext cx="11572875" cy="56864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2"/>
          <p:cNvSpPr/>
          <p:nvPr userDrawn="1"/>
        </p:nvSpPr>
        <p:spPr>
          <a:xfrm>
            <a:off x="0" y="4795520"/>
            <a:ext cx="12207875" cy="1805305"/>
          </a:xfrm>
          <a:custGeom>
            <a:avLst/>
            <a:gdLst>
              <a:gd name="connsiteX0" fmla="*/ 9 w 19225"/>
              <a:gd name="connsiteY0" fmla="*/ 915 h 2843"/>
              <a:gd name="connsiteX1" fmla="*/ 0 w 19225"/>
              <a:gd name="connsiteY1" fmla="*/ 2843 h 2843"/>
              <a:gd name="connsiteX2" fmla="*/ 19225 w 19225"/>
              <a:gd name="connsiteY2" fmla="*/ 2843 h 2843"/>
              <a:gd name="connsiteX3" fmla="*/ 19203 w 19225"/>
              <a:gd name="connsiteY3" fmla="*/ 0 h 2843"/>
              <a:gd name="connsiteX4" fmla="*/ 9100 w 19225"/>
              <a:gd name="connsiteY4" fmla="*/ 1097 h 2843"/>
              <a:gd name="connsiteX5" fmla="*/ 9 w 19225"/>
              <a:gd name="connsiteY5" fmla="*/ 915 h 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843">
                <a:moveTo>
                  <a:pt x="9" y="915"/>
                </a:moveTo>
                <a:lnTo>
                  <a:pt x="0" y="2843"/>
                </a:lnTo>
                <a:lnTo>
                  <a:pt x="19225" y="2843"/>
                </a:lnTo>
                <a:lnTo>
                  <a:pt x="19203" y="0"/>
                </a:lnTo>
                <a:cubicBezTo>
                  <a:pt x="17485" y="144"/>
                  <a:pt x="15441" y="779"/>
                  <a:pt x="9100" y="1097"/>
                </a:cubicBezTo>
                <a:cubicBezTo>
                  <a:pt x="2759" y="1415"/>
                  <a:pt x="1747" y="1040"/>
                  <a:pt x="9" y="9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任意多边形 1"/>
          <p:cNvSpPr/>
          <p:nvPr userDrawn="1"/>
        </p:nvSpPr>
        <p:spPr>
          <a:xfrm>
            <a:off x="0" y="5095875"/>
            <a:ext cx="12207875" cy="1762125"/>
          </a:xfrm>
          <a:custGeom>
            <a:avLst/>
            <a:gdLst>
              <a:gd name="connsiteX0" fmla="*/ 32 w 19225"/>
              <a:gd name="connsiteY0" fmla="*/ 851 h 2775"/>
              <a:gd name="connsiteX1" fmla="*/ 0 w 19225"/>
              <a:gd name="connsiteY1" fmla="*/ 2775 h 2775"/>
              <a:gd name="connsiteX2" fmla="*/ 19225 w 19225"/>
              <a:gd name="connsiteY2" fmla="*/ 2775 h 2775"/>
              <a:gd name="connsiteX3" fmla="*/ 19203 w 19225"/>
              <a:gd name="connsiteY3" fmla="*/ 0 h 2775"/>
              <a:gd name="connsiteX4" fmla="*/ 9896 w 19225"/>
              <a:gd name="connsiteY4" fmla="*/ 988 h 2775"/>
              <a:gd name="connsiteX5" fmla="*/ 32 w 19225"/>
              <a:gd name="connsiteY5" fmla="*/ 851 h 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775">
                <a:moveTo>
                  <a:pt x="32" y="851"/>
                </a:moveTo>
                <a:lnTo>
                  <a:pt x="0" y="2775"/>
                </a:lnTo>
                <a:lnTo>
                  <a:pt x="19225" y="2775"/>
                </a:lnTo>
                <a:lnTo>
                  <a:pt x="19203" y="0"/>
                </a:lnTo>
                <a:cubicBezTo>
                  <a:pt x="17485" y="140"/>
                  <a:pt x="14850" y="715"/>
                  <a:pt x="9896" y="988"/>
                </a:cubicBezTo>
                <a:cubicBezTo>
                  <a:pt x="4942" y="1261"/>
                  <a:pt x="1770" y="973"/>
                  <a:pt x="32" y="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89915" y="530860"/>
            <a:ext cx="469265" cy="9715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任意多边形 1"/>
          <p:cNvSpPr/>
          <p:nvPr userDrawn="1"/>
        </p:nvSpPr>
        <p:spPr>
          <a:xfrm>
            <a:off x="2916555" y="0"/>
            <a:ext cx="3716020" cy="6858000"/>
          </a:xfrm>
          <a:custGeom>
            <a:avLst/>
            <a:gdLst>
              <a:gd name="adj" fmla="val 16799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93" h="10800">
                <a:moveTo>
                  <a:pt x="0" y="0"/>
                </a:moveTo>
                <a:lnTo>
                  <a:pt x="4548" y="0"/>
                </a:lnTo>
                <a:lnTo>
                  <a:pt x="4604" y="85"/>
                </a:lnTo>
                <a:cubicBezTo>
                  <a:pt x="5609" y="1611"/>
                  <a:pt x="6193" y="3437"/>
                  <a:pt x="6193" y="5401"/>
                </a:cubicBezTo>
                <a:cubicBezTo>
                  <a:pt x="6193" y="7364"/>
                  <a:pt x="5609" y="9190"/>
                  <a:pt x="4604" y="10716"/>
                </a:cubicBezTo>
                <a:lnTo>
                  <a:pt x="4548" y="10800"/>
                </a:lnTo>
                <a:lnTo>
                  <a:pt x="2" y="10800"/>
                </a:lnTo>
                <a:lnTo>
                  <a:pt x="42" y="10774"/>
                </a:lnTo>
                <a:cubicBezTo>
                  <a:pt x="1788" y="9624"/>
                  <a:pt x="2941" y="7647"/>
                  <a:pt x="2941" y="5401"/>
                </a:cubicBezTo>
                <a:cubicBezTo>
                  <a:pt x="2941" y="3154"/>
                  <a:pt x="1788" y="1177"/>
                  <a:pt x="42" y="2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弧形 7"/>
          <p:cNvSpPr/>
          <p:nvPr userDrawn="1"/>
        </p:nvSpPr>
        <p:spPr>
          <a:xfrm>
            <a:off x="5748020" y="-687705"/>
            <a:ext cx="5543550" cy="7639685"/>
          </a:xfrm>
          <a:prstGeom prst="arc">
            <a:avLst>
              <a:gd name="adj1" fmla="val 17393655"/>
              <a:gd name="adj2" fmla="val 5323012"/>
            </a:avLst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8000"/>
                  </a:schemeClr>
                </a:gs>
                <a:gs pos="50000">
                  <a:srgbClr val="003F22">
                    <a:alpha val="3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心圆 1"/>
          <p:cNvSpPr/>
          <p:nvPr userDrawn="1"/>
        </p:nvSpPr>
        <p:spPr>
          <a:xfrm>
            <a:off x="9378315" y="782320"/>
            <a:ext cx="782320" cy="782320"/>
          </a:xfrm>
          <a:prstGeom prst="donut">
            <a:avLst>
              <a:gd name="adj" fmla="val 16058"/>
            </a:avLst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任意多边形 21"/>
          <p:cNvSpPr/>
          <p:nvPr userDrawn="1"/>
        </p:nvSpPr>
        <p:spPr>
          <a:xfrm>
            <a:off x="-74699" y="0"/>
            <a:ext cx="10207625" cy="6689090"/>
          </a:xfrm>
          <a:custGeom>
            <a:avLst/>
            <a:gdLst>
              <a:gd name="connsiteX0" fmla="*/ 15586 w 16075"/>
              <a:gd name="connsiteY0" fmla="*/ 0 h 10534"/>
              <a:gd name="connsiteX1" fmla="*/ 16075 w 16075"/>
              <a:gd name="connsiteY1" fmla="*/ 0 h 10534"/>
              <a:gd name="connsiteX2" fmla="*/ 10601 w 16075"/>
              <a:gd name="connsiteY2" fmla="*/ 6623 h 10534"/>
              <a:gd name="connsiteX3" fmla="*/ 0 w 16075"/>
              <a:gd name="connsiteY3" fmla="*/ 10534 h 10534"/>
              <a:gd name="connsiteX4" fmla="*/ 74 w 16075"/>
              <a:gd name="connsiteY4" fmla="*/ 10512 h 10534"/>
              <a:gd name="connsiteX5" fmla="*/ 116 w 16075"/>
              <a:gd name="connsiteY5" fmla="*/ 10502 h 10534"/>
              <a:gd name="connsiteX6" fmla="*/ 10279 w 16075"/>
              <a:gd name="connsiteY6" fmla="*/ 6421 h 10534"/>
              <a:gd name="connsiteX7" fmla="*/ 15586 w 16075"/>
              <a:gd name="connsiteY7" fmla="*/ 0 h 1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75" h="10534">
                <a:moveTo>
                  <a:pt x="15586" y="0"/>
                </a:moveTo>
                <a:lnTo>
                  <a:pt x="16075" y="0"/>
                </a:lnTo>
                <a:cubicBezTo>
                  <a:pt x="15711" y="528"/>
                  <a:pt x="15219" y="2966"/>
                  <a:pt x="10601" y="6623"/>
                </a:cubicBezTo>
                <a:cubicBezTo>
                  <a:pt x="5983" y="10279"/>
                  <a:pt x="1851" y="10088"/>
                  <a:pt x="0" y="10534"/>
                </a:cubicBezTo>
                <a:lnTo>
                  <a:pt x="74" y="10512"/>
                </a:lnTo>
                <a:lnTo>
                  <a:pt x="116" y="10502"/>
                </a:lnTo>
                <a:cubicBezTo>
                  <a:pt x="1930" y="10078"/>
                  <a:pt x="5837" y="9938"/>
                  <a:pt x="10279" y="6421"/>
                </a:cubicBezTo>
                <a:cubicBezTo>
                  <a:pt x="14756" y="2876"/>
                  <a:pt x="15233" y="512"/>
                  <a:pt x="1558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092190" y="6358255"/>
            <a:ext cx="555625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 userDrawn="1"/>
        </p:nvCxnSpPr>
        <p:spPr>
          <a:xfrm flipV="1">
            <a:off x="11858943" y="439420"/>
            <a:ext cx="0" cy="3290570"/>
          </a:xfrm>
          <a:prstGeom prst="line">
            <a:avLst/>
          </a:prstGeom>
          <a:ln w="190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 userDrawn="1"/>
        </p:nvGrpSpPr>
        <p:grpSpPr>
          <a:xfrm>
            <a:off x="208424" y="5529053"/>
            <a:ext cx="424672" cy="508602"/>
            <a:chOff x="1502759" y="5345272"/>
            <a:chExt cx="424672" cy="508602"/>
          </a:xfrm>
        </p:grpSpPr>
        <p:grpSp>
          <p:nvGrpSpPr>
            <p:cNvPr id="121" name="组合 120"/>
            <p:cNvGrpSpPr/>
            <p:nvPr userDrawn="1"/>
          </p:nvGrpSpPr>
          <p:grpSpPr>
            <a:xfrm>
              <a:off x="1502759" y="5345272"/>
              <a:ext cx="424672" cy="51402"/>
              <a:chOff x="1344546" y="5345272"/>
              <a:chExt cx="424672" cy="51402"/>
            </a:xfrm>
          </p:grpSpPr>
          <p:sp>
            <p:nvSpPr>
              <p:cNvPr id="113" name="椭圆 112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14" name="椭圆 113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15" name="椭圆 114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16" name="椭圆 115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17" name="椭圆 116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0" name="椭圆 119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22" name="组合 121"/>
            <p:cNvGrpSpPr/>
            <p:nvPr userDrawn="1"/>
          </p:nvGrpSpPr>
          <p:grpSpPr>
            <a:xfrm>
              <a:off x="1502759" y="5436712"/>
              <a:ext cx="424672" cy="51402"/>
              <a:chOff x="1344546" y="5345272"/>
              <a:chExt cx="424672" cy="51402"/>
            </a:xfrm>
          </p:grpSpPr>
          <p:sp>
            <p:nvSpPr>
              <p:cNvPr id="123" name="椭圆 122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4" name="椭圆 123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5" name="椭圆 124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6" name="椭圆 125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7" name="椭圆 126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8" name="椭圆 127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29" name="组合 128"/>
            <p:cNvGrpSpPr/>
            <p:nvPr userDrawn="1"/>
          </p:nvGrpSpPr>
          <p:grpSpPr>
            <a:xfrm>
              <a:off x="1502759" y="5528152"/>
              <a:ext cx="424672" cy="51402"/>
              <a:chOff x="1344546" y="5345272"/>
              <a:chExt cx="424672" cy="51402"/>
            </a:xfrm>
          </p:grpSpPr>
          <p:sp>
            <p:nvSpPr>
              <p:cNvPr id="130" name="椭圆 129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1" name="椭圆 130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2" name="椭圆 131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3" name="椭圆 132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4" name="椭圆 133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5" name="椭圆 134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36" name="组合 135"/>
            <p:cNvGrpSpPr/>
            <p:nvPr userDrawn="1"/>
          </p:nvGrpSpPr>
          <p:grpSpPr>
            <a:xfrm>
              <a:off x="1502759" y="5711032"/>
              <a:ext cx="424672" cy="51402"/>
              <a:chOff x="1344546" y="5345272"/>
              <a:chExt cx="424672" cy="51402"/>
            </a:xfrm>
          </p:grpSpPr>
          <p:sp>
            <p:nvSpPr>
              <p:cNvPr id="137" name="椭圆 136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8" name="椭圆 137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9" name="椭圆 138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0" name="椭圆 139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1" name="椭圆 140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2" name="椭圆 141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43" name="组合 142"/>
            <p:cNvGrpSpPr/>
            <p:nvPr userDrawn="1"/>
          </p:nvGrpSpPr>
          <p:grpSpPr>
            <a:xfrm>
              <a:off x="1502759" y="5619592"/>
              <a:ext cx="424672" cy="51402"/>
              <a:chOff x="1344546" y="5345272"/>
              <a:chExt cx="424672" cy="51402"/>
            </a:xfrm>
          </p:grpSpPr>
          <p:sp>
            <p:nvSpPr>
              <p:cNvPr id="144" name="椭圆 143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5" name="椭圆 144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6" name="椭圆 145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7" name="椭圆 146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8" name="椭圆 147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9" name="椭圆 148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50" name="组合 149"/>
            <p:cNvGrpSpPr/>
            <p:nvPr userDrawn="1"/>
          </p:nvGrpSpPr>
          <p:grpSpPr>
            <a:xfrm>
              <a:off x="1502759" y="5802472"/>
              <a:ext cx="424672" cy="51402"/>
              <a:chOff x="1344546" y="5345272"/>
              <a:chExt cx="424672" cy="51402"/>
            </a:xfrm>
          </p:grpSpPr>
          <p:sp>
            <p:nvSpPr>
              <p:cNvPr id="151" name="椭圆 150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2" name="椭圆 151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3" name="椭圆 152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4" name="椭圆 153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5" name="椭圆 154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56" name="椭圆 155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 rot="5400000">
            <a:off x="10802938" y="4628515"/>
            <a:ext cx="21348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tx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outdoor camping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11858943" y="5854700"/>
            <a:ext cx="0" cy="719455"/>
          </a:xfrm>
          <a:prstGeom prst="line">
            <a:avLst/>
          </a:prstGeom>
          <a:ln w="190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0" y="6237605"/>
            <a:ext cx="2858770" cy="620395"/>
          </a:xfrm>
          <a:custGeom>
            <a:avLst/>
            <a:gdLst>
              <a:gd name="connsiteX0" fmla="*/ 3 w 4502"/>
              <a:gd name="connsiteY0" fmla="*/ 0 h 977"/>
              <a:gd name="connsiteX1" fmla="*/ 0 w 4502"/>
              <a:gd name="connsiteY1" fmla="*/ 977 h 977"/>
              <a:gd name="connsiteX2" fmla="*/ 4502 w 4502"/>
              <a:gd name="connsiteY2" fmla="*/ 977 h 977"/>
              <a:gd name="connsiteX3" fmla="*/ 2028 w 4502"/>
              <a:gd name="connsiteY3" fmla="*/ 674 h 977"/>
              <a:gd name="connsiteX4" fmla="*/ 3 w 4502"/>
              <a:gd name="connsiteY4" fmla="*/ 0 h 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2" h="977">
                <a:moveTo>
                  <a:pt x="3" y="0"/>
                </a:moveTo>
                <a:lnTo>
                  <a:pt x="0" y="977"/>
                </a:lnTo>
                <a:lnTo>
                  <a:pt x="4502" y="977"/>
                </a:lnTo>
                <a:cubicBezTo>
                  <a:pt x="3918" y="925"/>
                  <a:pt x="2739" y="781"/>
                  <a:pt x="2028" y="674"/>
                </a:cubicBezTo>
                <a:cubicBezTo>
                  <a:pt x="1317" y="567"/>
                  <a:pt x="263" y="112"/>
                  <a:pt x="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板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68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3DE7183E-8B86-49A5-97AA-7735A9E53B02}" type="datetimeFigureOut">
              <a:rPr lang="zh-CN" altLang="en-US" smtClean="0"/>
              <a:pPr/>
              <a:t>2022/8/22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3FC10164-A483-4722-9CEC-D4E4CB719AD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9245" y="301625"/>
            <a:ext cx="11572875" cy="5339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4" name="图片占位符 13" descr="草地上的巴士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矩形 12"/>
          <p:cNvSpPr/>
          <p:nvPr/>
        </p:nvSpPr>
        <p:spPr>
          <a:xfrm>
            <a:off x="4187190" y="3246755"/>
            <a:ext cx="3613785" cy="3632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775" y="2578100"/>
            <a:ext cx="7061835" cy="10433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66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户外</a:t>
            </a:r>
            <a:r>
              <a:rPr lang="zh-CN" altLang="en-US" sz="66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</a:t>
            </a:r>
            <a:r>
              <a:rPr lang="zh-CN" altLang="en-US" sz="66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主题班会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56920" y="4201795"/>
            <a:ext cx="328231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0" i="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汇报人：未知</a:t>
            </a:r>
            <a:r>
              <a:rPr lang="en-US" altLang="zh-CN" sz="2400" b="0" i="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PPT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43630" y="1610995"/>
            <a:ext cx="4043045" cy="9531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 fontAlgn="auto">
              <a:lnSpc>
                <a:spcPct val="100000"/>
              </a:lnSpc>
            </a:pPr>
            <a:r>
              <a:rPr lang="zh-CN" altLang="en-US" sz="2800" spc="120" dirty="0">
                <a:solidFill>
                  <a:schemeClr val="bg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Outdoor camping theme class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854710" y="1651000"/>
            <a:ext cx="2165350" cy="8743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9340" y="1691005"/>
            <a:ext cx="1736090" cy="6832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4800" spc="120" dirty="0">
                <a:solidFill>
                  <a:schemeClr val="bg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58520" y="6069330"/>
            <a:ext cx="46101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0" y="4795520"/>
            <a:ext cx="12207875" cy="1805305"/>
          </a:xfrm>
          <a:custGeom>
            <a:avLst/>
            <a:gdLst>
              <a:gd name="connsiteX0" fmla="*/ 9 w 19225"/>
              <a:gd name="connsiteY0" fmla="*/ 915 h 2843"/>
              <a:gd name="connsiteX1" fmla="*/ 0 w 19225"/>
              <a:gd name="connsiteY1" fmla="*/ 2843 h 2843"/>
              <a:gd name="connsiteX2" fmla="*/ 19225 w 19225"/>
              <a:gd name="connsiteY2" fmla="*/ 2843 h 2843"/>
              <a:gd name="connsiteX3" fmla="*/ 19203 w 19225"/>
              <a:gd name="connsiteY3" fmla="*/ 0 h 2843"/>
              <a:gd name="connsiteX4" fmla="*/ 9100 w 19225"/>
              <a:gd name="connsiteY4" fmla="*/ 1097 h 2843"/>
              <a:gd name="connsiteX5" fmla="*/ 9 w 19225"/>
              <a:gd name="connsiteY5" fmla="*/ 915 h 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843">
                <a:moveTo>
                  <a:pt x="9" y="915"/>
                </a:moveTo>
                <a:lnTo>
                  <a:pt x="0" y="2843"/>
                </a:lnTo>
                <a:lnTo>
                  <a:pt x="19225" y="2843"/>
                </a:lnTo>
                <a:lnTo>
                  <a:pt x="19203" y="0"/>
                </a:lnTo>
                <a:cubicBezTo>
                  <a:pt x="17485" y="144"/>
                  <a:pt x="15441" y="779"/>
                  <a:pt x="9100" y="1097"/>
                </a:cubicBezTo>
                <a:cubicBezTo>
                  <a:pt x="2759" y="1415"/>
                  <a:pt x="1747" y="1040"/>
                  <a:pt x="9" y="9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0" y="5095875"/>
            <a:ext cx="12207875" cy="1762125"/>
          </a:xfrm>
          <a:custGeom>
            <a:avLst/>
            <a:gdLst>
              <a:gd name="connsiteX0" fmla="*/ 32 w 19225"/>
              <a:gd name="connsiteY0" fmla="*/ 851 h 2775"/>
              <a:gd name="connsiteX1" fmla="*/ 0 w 19225"/>
              <a:gd name="connsiteY1" fmla="*/ 2775 h 2775"/>
              <a:gd name="connsiteX2" fmla="*/ 19225 w 19225"/>
              <a:gd name="connsiteY2" fmla="*/ 2775 h 2775"/>
              <a:gd name="connsiteX3" fmla="*/ 19203 w 19225"/>
              <a:gd name="connsiteY3" fmla="*/ 0 h 2775"/>
              <a:gd name="connsiteX4" fmla="*/ 9896 w 19225"/>
              <a:gd name="connsiteY4" fmla="*/ 988 h 2775"/>
              <a:gd name="connsiteX5" fmla="*/ 32 w 19225"/>
              <a:gd name="connsiteY5" fmla="*/ 851 h 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775">
                <a:moveTo>
                  <a:pt x="32" y="851"/>
                </a:moveTo>
                <a:lnTo>
                  <a:pt x="0" y="2775"/>
                </a:lnTo>
                <a:lnTo>
                  <a:pt x="19225" y="2775"/>
                </a:lnTo>
                <a:lnTo>
                  <a:pt x="19203" y="0"/>
                </a:lnTo>
                <a:cubicBezTo>
                  <a:pt x="17485" y="140"/>
                  <a:pt x="14850" y="715"/>
                  <a:pt x="9896" y="988"/>
                </a:cubicBezTo>
                <a:cubicBezTo>
                  <a:pt x="4942" y="1261"/>
                  <a:pt x="1770" y="973"/>
                  <a:pt x="32" y="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36905" y="6097270"/>
            <a:ext cx="10002520" cy="386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1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此套模板主要介绍了户外露营的具体内容，包括背景介绍、露营形式、露营活动及注意事项四个方面。</a:t>
            </a:r>
          </a:p>
        </p:txBody>
      </p:sp>
      <p:pic>
        <p:nvPicPr>
          <p:cNvPr id="6" name="图片 5" descr="pexels-thirdman-7599676-removebg-preview (1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47"/>
          <a:stretch>
            <a:fillRect/>
          </a:stretch>
        </p:blipFill>
        <p:spPr>
          <a:xfrm>
            <a:off x="7686675" y="0"/>
            <a:ext cx="4196080" cy="6102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08" h="9610">
                <a:moveTo>
                  <a:pt x="0" y="0"/>
                </a:moveTo>
                <a:lnTo>
                  <a:pt x="6608" y="0"/>
                </a:lnTo>
                <a:lnTo>
                  <a:pt x="6608" y="9610"/>
                </a:lnTo>
                <a:lnTo>
                  <a:pt x="0" y="961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728595" y="1466850"/>
            <a:ext cx="881697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虽然两种露营的“流派”似乎总是有些看不上彼此，但生活是多元的，在城市里向往户外的人们，选择哪种方式出游都无可厚非。对于渴望追求生活品质和“起范”的玩家而言，做出属于自己的露营风格，并且拍照打卡，同样不失为是一种精致的户外文化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27100" y="1718310"/>
            <a:ext cx="1463040" cy="472440"/>
            <a:chOff x="3716" y="3148"/>
            <a:chExt cx="2304" cy="744"/>
          </a:xfrm>
        </p:grpSpPr>
        <p:sp>
          <p:nvSpPr>
            <p:cNvPr id="38" name="文本框 37"/>
            <p:cNvSpPr txBox="1"/>
            <p:nvPr/>
          </p:nvSpPr>
          <p:spPr>
            <a:xfrm>
              <a:off x="3716" y="3148"/>
              <a:ext cx="2304" cy="72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400" spc="120" dirty="0">
                  <a:gradFill>
                    <a:gsLst>
                      <a:gs pos="3000">
                        <a:schemeClr val="accent1"/>
                      </a:gs>
                      <a:gs pos="100000">
                        <a:schemeClr val="accent2"/>
                      </a:gs>
                    </a:gsLst>
                    <a:lin ang="162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露营形式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3872" y="3875"/>
              <a:ext cx="2014" cy="17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: 圆角 10"/>
          <p:cNvSpPr/>
          <p:nvPr/>
        </p:nvSpPr>
        <p:spPr>
          <a:xfrm>
            <a:off x="1004888" y="2983230"/>
            <a:ext cx="4808220" cy="3322955"/>
          </a:xfrm>
          <a:prstGeom prst="rect">
            <a:avLst/>
          </a:prstGeom>
          <a:noFill/>
          <a:ln w="190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prstDash val="solid"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矩形: 圆角 62"/>
          <p:cNvSpPr/>
          <p:nvPr/>
        </p:nvSpPr>
        <p:spPr>
          <a:xfrm>
            <a:off x="1248410" y="2653983"/>
            <a:ext cx="1704340" cy="660400"/>
          </a:xfrm>
          <a:prstGeom prst="roundRect">
            <a:avLst>
              <a:gd name="adj" fmla="val 662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16200000" scaled="0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9060" y="2753995"/>
            <a:ext cx="1463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露营形式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1254125" y="4831715"/>
            <a:ext cx="4309745" cy="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057400" y="498856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精致露营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057400" y="5485130"/>
            <a:ext cx="3648075" cy="693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玩家不再以轻量、舒适为代价，而是投入极高的经济成本和高端装备；</a:t>
            </a:r>
          </a:p>
        </p:txBody>
      </p:sp>
      <p:cxnSp>
        <p:nvCxnSpPr>
          <p:cNvPr id="68" name="直接连接符 67"/>
          <p:cNvCxnSpPr/>
          <p:nvPr/>
        </p:nvCxnSpPr>
        <p:spPr>
          <a:xfrm flipV="1">
            <a:off x="2156460" y="545020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2057400" y="348488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传统露营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2057400" y="3981450"/>
            <a:ext cx="3648075" cy="693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沿途的风景，自身在行走、运动过程中的心灵收获才更为重要。</a:t>
            </a:r>
          </a:p>
        </p:txBody>
      </p:sp>
      <p:cxnSp>
        <p:nvCxnSpPr>
          <p:cNvPr id="74" name="直接连接符 73"/>
          <p:cNvCxnSpPr/>
          <p:nvPr/>
        </p:nvCxnSpPr>
        <p:spPr>
          <a:xfrm flipV="1">
            <a:off x="2156460" y="394652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: 圆角 10"/>
          <p:cNvSpPr/>
          <p:nvPr/>
        </p:nvSpPr>
        <p:spPr>
          <a:xfrm>
            <a:off x="6586538" y="2983230"/>
            <a:ext cx="4808220" cy="3322955"/>
          </a:xfrm>
          <a:prstGeom prst="rect">
            <a:avLst/>
          </a:prstGeom>
          <a:noFill/>
          <a:ln w="190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prstDash val="solid"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6" name="矩形: 圆角 62"/>
          <p:cNvSpPr/>
          <p:nvPr/>
        </p:nvSpPr>
        <p:spPr>
          <a:xfrm>
            <a:off x="6830060" y="2653983"/>
            <a:ext cx="1704340" cy="660400"/>
          </a:xfrm>
          <a:prstGeom prst="roundRect">
            <a:avLst>
              <a:gd name="adj" fmla="val 662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16200000" scaled="0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50710" y="2753995"/>
            <a:ext cx="1463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露营形式</a:t>
            </a:r>
          </a:p>
        </p:txBody>
      </p:sp>
      <p:graphicFrame>
        <p:nvGraphicFramePr>
          <p:cNvPr id="78" name="图表 77"/>
          <p:cNvGraphicFramePr/>
          <p:nvPr/>
        </p:nvGraphicFramePr>
        <p:xfrm>
          <a:off x="6678295" y="3164205"/>
          <a:ext cx="4694555" cy="3232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25475" y="281305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02 </a:t>
            </a:r>
          </a:p>
        </p:txBody>
      </p:sp>
      <p:sp>
        <p:nvSpPr>
          <p:cNvPr id="4" name="矩形 3"/>
          <p:cNvSpPr/>
          <p:nvPr/>
        </p:nvSpPr>
        <p:spPr>
          <a:xfrm>
            <a:off x="1631315" y="984250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420" y="794385"/>
            <a:ext cx="18040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 form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8242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露营形式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58570" y="3713480"/>
            <a:ext cx="732790" cy="732790"/>
            <a:chOff x="3645" y="5740"/>
            <a:chExt cx="1154" cy="1154"/>
          </a:xfrm>
        </p:grpSpPr>
        <p:sp>
          <p:nvSpPr>
            <p:cNvPr id="15" name="椭圆 14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9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0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1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任意多边形: 形状 13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15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16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17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19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3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58570" y="5217160"/>
            <a:ext cx="732790" cy="732790"/>
            <a:chOff x="11872" y="4085"/>
            <a:chExt cx="1154" cy="1154"/>
          </a:xfrm>
        </p:grpSpPr>
        <p:sp>
          <p:nvSpPr>
            <p:cNvPr id="32" name="椭圆 31"/>
            <p:cNvSpPr/>
            <p:nvPr/>
          </p:nvSpPr>
          <p:spPr>
            <a:xfrm>
              <a:off x="11872" y="4085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26"/>
            <p:cNvSpPr/>
            <p:nvPr/>
          </p:nvSpPr>
          <p:spPr>
            <a:xfrm>
              <a:off x="12388" y="4357"/>
              <a:ext cx="121" cy="228"/>
            </a:xfrm>
            <a:custGeom>
              <a:avLst/>
              <a:gdLst>
                <a:gd name="connsiteX0" fmla="*/ 0 w 121"/>
                <a:gd name="connsiteY0" fmla="*/ 168 h 228"/>
                <a:gd name="connsiteX1" fmla="*/ 61 w 121"/>
                <a:gd name="connsiteY1" fmla="*/ 228 h 228"/>
                <a:gd name="connsiteX2" fmla="*/ 122 w 121"/>
                <a:gd name="connsiteY2" fmla="*/ 168 h 228"/>
                <a:gd name="connsiteX3" fmla="*/ 122 w 121"/>
                <a:gd name="connsiteY3" fmla="*/ 0 h 228"/>
                <a:gd name="connsiteX4" fmla="*/ 0 w 121"/>
                <a:gd name="connsiteY4" fmla="*/ 0 h 228"/>
                <a:gd name="connsiteX5" fmla="*/ 0 w 121"/>
                <a:gd name="connsiteY5" fmla="*/ 168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168"/>
                  </a:moveTo>
                  <a:lnTo>
                    <a:pt x="61" y="228"/>
                  </a:lnTo>
                  <a:lnTo>
                    <a:pt x="122" y="168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1"/>
            <p:cNvSpPr/>
            <p:nvPr/>
          </p:nvSpPr>
          <p:spPr>
            <a:xfrm>
              <a:off x="12388" y="4738"/>
              <a:ext cx="121" cy="228"/>
            </a:xfrm>
            <a:custGeom>
              <a:avLst/>
              <a:gdLst>
                <a:gd name="connsiteX0" fmla="*/ 0 w 121"/>
                <a:gd name="connsiteY0" fmla="*/ 61 h 228"/>
                <a:gd name="connsiteX1" fmla="*/ 61 w 121"/>
                <a:gd name="connsiteY1" fmla="*/ 0 h 228"/>
                <a:gd name="connsiteX2" fmla="*/ 122 w 121"/>
                <a:gd name="connsiteY2" fmla="*/ 61 h 228"/>
                <a:gd name="connsiteX3" fmla="*/ 122 w 121"/>
                <a:gd name="connsiteY3" fmla="*/ 228 h 228"/>
                <a:gd name="connsiteX4" fmla="*/ 0 w 121"/>
                <a:gd name="connsiteY4" fmla="*/ 228 h 228"/>
                <a:gd name="connsiteX5" fmla="*/ 0 w 121"/>
                <a:gd name="connsiteY5" fmla="*/ 61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61"/>
                  </a:moveTo>
                  <a:lnTo>
                    <a:pt x="61" y="0"/>
                  </a:lnTo>
                  <a:lnTo>
                    <a:pt x="122" y="61"/>
                  </a:lnTo>
                  <a:lnTo>
                    <a:pt x="122" y="228"/>
                  </a:lnTo>
                  <a:lnTo>
                    <a:pt x="0" y="228"/>
                  </a:lnTo>
                  <a:lnTo>
                    <a:pt x="0" y="61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2"/>
            <p:cNvSpPr/>
            <p:nvPr/>
          </p:nvSpPr>
          <p:spPr>
            <a:xfrm>
              <a:off x="12525" y="4601"/>
              <a:ext cx="228" cy="121"/>
            </a:xfrm>
            <a:custGeom>
              <a:avLst/>
              <a:gdLst>
                <a:gd name="connsiteX0" fmla="*/ 61 w 228"/>
                <a:gd name="connsiteY0" fmla="*/ 122 h 121"/>
                <a:gd name="connsiteX1" fmla="*/ 0 w 228"/>
                <a:gd name="connsiteY1" fmla="*/ 61 h 121"/>
                <a:gd name="connsiteX2" fmla="*/ 61 w 228"/>
                <a:gd name="connsiteY2" fmla="*/ 0 h 121"/>
                <a:gd name="connsiteX3" fmla="*/ 228 w 228"/>
                <a:gd name="connsiteY3" fmla="*/ 0 h 121"/>
                <a:gd name="connsiteX4" fmla="*/ 228 w 228"/>
                <a:gd name="connsiteY4" fmla="*/ 122 h 121"/>
                <a:gd name="connsiteX5" fmla="*/ 61 w 228"/>
                <a:gd name="connsiteY5" fmla="*/ 122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61" y="122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228" y="0"/>
                  </a:lnTo>
                  <a:lnTo>
                    <a:pt x="228" y="122"/>
                  </a:lnTo>
                  <a:lnTo>
                    <a:pt x="61" y="122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3"/>
            <p:cNvSpPr/>
            <p:nvPr/>
          </p:nvSpPr>
          <p:spPr>
            <a:xfrm>
              <a:off x="12144" y="4601"/>
              <a:ext cx="228" cy="121"/>
            </a:xfrm>
            <a:custGeom>
              <a:avLst/>
              <a:gdLst>
                <a:gd name="connsiteX0" fmla="*/ 168 w 228"/>
                <a:gd name="connsiteY0" fmla="*/ 0 h 121"/>
                <a:gd name="connsiteX1" fmla="*/ 228 w 228"/>
                <a:gd name="connsiteY1" fmla="*/ 61 h 121"/>
                <a:gd name="connsiteX2" fmla="*/ 168 w 228"/>
                <a:gd name="connsiteY2" fmla="*/ 122 h 121"/>
                <a:gd name="connsiteX3" fmla="*/ 0 w 228"/>
                <a:gd name="connsiteY3" fmla="*/ 122 h 121"/>
                <a:gd name="connsiteX4" fmla="*/ 0 w 228"/>
                <a:gd name="connsiteY4" fmla="*/ 0 h 121"/>
                <a:gd name="connsiteX5" fmla="*/ 168 w 228"/>
                <a:gd name="connsiteY5" fmla="*/ 0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168" y="0"/>
                  </a:moveTo>
                  <a:lnTo>
                    <a:pt x="228" y="61"/>
                  </a:lnTo>
                  <a:lnTo>
                    <a:pt x="168" y="122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168" y="0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: 圆角 8"/>
          <p:cNvSpPr/>
          <p:nvPr/>
        </p:nvSpPr>
        <p:spPr>
          <a:xfrm rot="10800000">
            <a:off x="1260475" y="1773238"/>
            <a:ext cx="4845685" cy="185166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5475" y="281305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03 </a:t>
            </a:r>
          </a:p>
        </p:txBody>
      </p:sp>
      <p:sp>
        <p:nvSpPr>
          <p:cNvPr id="4" name="矩形 3"/>
          <p:cNvSpPr/>
          <p:nvPr/>
        </p:nvSpPr>
        <p:spPr>
          <a:xfrm>
            <a:off x="1631315" y="983615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420" y="793750"/>
            <a:ext cx="13512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82420" y="333375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露营活动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29945" y="2214880"/>
            <a:ext cx="917575" cy="968375"/>
            <a:chOff x="1373" y="5484"/>
            <a:chExt cx="1445" cy="1525"/>
          </a:xfrm>
        </p:grpSpPr>
        <p:sp>
          <p:nvSpPr>
            <p:cNvPr id="7" name="椭圆 6"/>
            <p:cNvSpPr/>
            <p:nvPr/>
          </p:nvSpPr>
          <p:spPr>
            <a:xfrm>
              <a:off x="1373" y="5484"/>
              <a:ext cx="1445" cy="144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3" y="5588"/>
              <a:ext cx="1445" cy="142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4400" spc="120" dirty="0">
                  <a:solidFill>
                    <a:schemeClr val="bg1"/>
                  </a:solidFill>
                  <a:uFillTx/>
                  <a:latin typeface="思源黑体 CN Heavy" panose="020B0A00000000000000" charset="-122"/>
                  <a:ea typeface="思源黑体 CN Heavy" panose="020B0A00000000000000" charset="-122"/>
                </a:rPr>
                <a:t>01 </a:t>
              </a:r>
            </a:p>
          </p:txBody>
        </p:sp>
      </p:grpSp>
      <p:sp>
        <p:nvSpPr>
          <p:cNvPr id="9" name="矩形: 圆角 23"/>
          <p:cNvSpPr/>
          <p:nvPr/>
        </p:nvSpPr>
        <p:spPr>
          <a:xfrm>
            <a:off x="7968615" y="1850390"/>
            <a:ext cx="3540125" cy="1697355"/>
          </a:xfrm>
          <a:prstGeom prst="rect">
            <a:avLst/>
          </a:prstGeom>
          <a:blipFill dpi="0" rotWithShape="1">
            <a:blip r:embed="rId3"/>
            <a:srcRect/>
            <a:tile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矩形: 圆角 23"/>
          <p:cNvSpPr/>
          <p:nvPr/>
        </p:nvSpPr>
        <p:spPr>
          <a:xfrm>
            <a:off x="7849235" y="1772920"/>
            <a:ext cx="3779520" cy="185229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209030" y="2699068"/>
            <a:ext cx="1640205" cy="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221865" y="196278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221865" y="2459355"/>
            <a:ext cx="380619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对他们来说，天幕、克米特椅、折叠桌、烧烤炉、烤盘、咖啡机，甚至烘托气氛的灯串都是露营的标配。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2320925" y="242443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圆角 8"/>
          <p:cNvSpPr/>
          <p:nvPr/>
        </p:nvSpPr>
        <p:spPr>
          <a:xfrm rot="10800000">
            <a:off x="1262380" y="3979228"/>
            <a:ext cx="4845685" cy="185166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31850" y="4420870"/>
            <a:ext cx="917575" cy="968375"/>
            <a:chOff x="1373" y="5484"/>
            <a:chExt cx="1445" cy="1525"/>
          </a:xfrm>
        </p:grpSpPr>
        <p:sp>
          <p:nvSpPr>
            <p:cNvPr id="51" name="椭圆 50"/>
            <p:cNvSpPr/>
            <p:nvPr/>
          </p:nvSpPr>
          <p:spPr>
            <a:xfrm>
              <a:off x="1373" y="5484"/>
              <a:ext cx="1445" cy="144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73" y="5588"/>
              <a:ext cx="1445" cy="142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4400" spc="120" dirty="0">
                  <a:solidFill>
                    <a:schemeClr val="bg1"/>
                  </a:solidFill>
                  <a:uFillTx/>
                  <a:latin typeface="思源黑体 CN Heavy" panose="020B0A00000000000000" charset="-122"/>
                  <a:ea typeface="思源黑体 CN Heavy" panose="020B0A00000000000000" charset="-122"/>
                </a:rPr>
                <a:t>02 </a:t>
              </a:r>
            </a:p>
          </p:txBody>
        </p:sp>
      </p:grpSp>
      <p:sp>
        <p:nvSpPr>
          <p:cNvPr id="59" name="矩形: 圆角 23"/>
          <p:cNvSpPr/>
          <p:nvPr/>
        </p:nvSpPr>
        <p:spPr>
          <a:xfrm>
            <a:off x="7970520" y="4056380"/>
            <a:ext cx="3540125" cy="1697355"/>
          </a:xfrm>
          <a:prstGeom prst="rect">
            <a:avLst/>
          </a:prstGeom>
          <a:blipFill dpi="0" rotWithShape="1">
            <a:blip r:embed="rId4"/>
            <a:srcRect/>
            <a:tile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矩形: 圆角 23"/>
          <p:cNvSpPr/>
          <p:nvPr/>
        </p:nvSpPr>
        <p:spPr>
          <a:xfrm>
            <a:off x="7851140" y="3978910"/>
            <a:ext cx="3779520" cy="185229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210935" y="4905058"/>
            <a:ext cx="1640205" cy="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2223770" y="416877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223770" y="4665345"/>
            <a:ext cx="380619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天幕、氛围灯、蜡烛、鲜花、咖啡壶、投影仪等生活用品越来越成为露营刚需，露营的目的更要满足社交需求。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2322830" y="463042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2181657" y="3319145"/>
            <a:ext cx="7702956" cy="31121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2131" h="4901">
                <a:moveTo>
                  <a:pt x="0" y="4901"/>
                </a:moveTo>
                <a:cubicBezTo>
                  <a:pt x="598" y="2100"/>
                  <a:pt x="3086" y="0"/>
                  <a:pt x="6065" y="0"/>
                </a:cubicBezTo>
                <a:cubicBezTo>
                  <a:pt x="9044" y="0"/>
                  <a:pt x="11533" y="2100"/>
                  <a:pt x="12131" y="4901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751877" y="3787775"/>
            <a:ext cx="6572675" cy="26435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351" h="4163">
                <a:moveTo>
                  <a:pt x="0" y="4163"/>
                </a:moveTo>
                <a:cubicBezTo>
                  <a:pt x="519" y="1782"/>
                  <a:pt x="2639" y="0"/>
                  <a:pt x="5175" y="0"/>
                </a:cubicBezTo>
                <a:cubicBezTo>
                  <a:pt x="7712" y="0"/>
                  <a:pt x="9831" y="1782"/>
                  <a:pt x="10351" y="4163"/>
                </a:cubicBezTo>
                <a:close/>
              </a:path>
            </a:pathLst>
          </a:custGeom>
          <a:blipFill rotWithShape="1">
            <a:blip r:embed="rId3"/>
            <a:tile tx="0" ty="-7620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751877" y="3787775"/>
            <a:ext cx="6572675" cy="26435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351" h="4163">
                <a:moveTo>
                  <a:pt x="0" y="4163"/>
                </a:moveTo>
                <a:cubicBezTo>
                  <a:pt x="519" y="1782"/>
                  <a:pt x="2639" y="0"/>
                  <a:pt x="5175" y="0"/>
                </a:cubicBezTo>
                <a:cubicBezTo>
                  <a:pt x="7712" y="0"/>
                  <a:pt x="9831" y="1782"/>
                  <a:pt x="10351" y="4163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9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矩形: 圆角 7"/>
          <p:cNvSpPr/>
          <p:nvPr/>
        </p:nvSpPr>
        <p:spPr>
          <a:xfrm>
            <a:off x="0" y="6294120"/>
            <a:ext cx="12192000" cy="56388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7770" y="378777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4810" y="4284345"/>
            <a:ext cx="2286000" cy="10223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随着近年来桌游的兴起，剧本杀、狼人杀等桌游大受欢迎。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289050" y="424942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2739390" y="4180590"/>
            <a:ext cx="732790" cy="732790"/>
            <a:chOff x="3645" y="5740"/>
            <a:chExt cx="1154" cy="1154"/>
          </a:xfrm>
        </p:grpSpPr>
        <p:sp>
          <p:nvSpPr>
            <p:cNvPr id="22" name="椭圆 21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13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15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16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17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任意多边形: 形状 19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3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任意多边形: 形状 24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任意多边形: 形状 26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450715" y="3062605"/>
            <a:ext cx="732790" cy="732790"/>
            <a:chOff x="7686668" y="4696511"/>
            <a:chExt cx="732790" cy="732790"/>
          </a:xfrm>
        </p:grpSpPr>
        <p:sp>
          <p:nvSpPr>
            <p:cNvPr id="81" name="椭圆 80"/>
            <p:cNvSpPr/>
            <p:nvPr/>
          </p:nvSpPr>
          <p:spPr>
            <a:xfrm>
              <a:off x="7686668" y="4696511"/>
              <a:ext cx="732790" cy="73279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34" name="图形 4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1146" y="4790989"/>
              <a:ext cx="543835" cy="543835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8535035" y="4180590"/>
            <a:ext cx="732790" cy="732790"/>
            <a:chOff x="8168146" y="3925750"/>
            <a:chExt cx="732790" cy="732790"/>
          </a:xfrm>
        </p:grpSpPr>
        <p:sp>
          <p:nvSpPr>
            <p:cNvPr id="72" name="椭圆 71"/>
            <p:cNvSpPr/>
            <p:nvPr/>
          </p:nvSpPr>
          <p:spPr>
            <a:xfrm>
              <a:off x="8168146" y="3925750"/>
              <a:ext cx="732790" cy="73279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8339107" y="4096711"/>
              <a:ext cx="390869" cy="390869"/>
              <a:chOff x="8356411" y="4110606"/>
              <a:chExt cx="390869" cy="390869"/>
            </a:xfrm>
          </p:grpSpPr>
          <p:sp>
            <p:nvSpPr>
              <p:cNvPr id="84" name="任意多边形: 形状 83"/>
              <p:cNvSpPr/>
              <p:nvPr/>
            </p:nvSpPr>
            <p:spPr>
              <a:xfrm>
                <a:off x="8649563" y="4110606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356411" y="4403758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8356411" y="4110606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49563" y="4403758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454129" y="4159465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454129" y="4452617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8405270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698422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776085" y="3062605"/>
            <a:ext cx="732790" cy="732790"/>
            <a:chOff x="11872" y="4085"/>
            <a:chExt cx="1154" cy="1154"/>
          </a:xfrm>
        </p:grpSpPr>
        <p:sp>
          <p:nvSpPr>
            <p:cNvPr id="35" name="椭圆 34"/>
            <p:cNvSpPr/>
            <p:nvPr/>
          </p:nvSpPr>
          <p:spPr>
            <a:xfrm>
              <a:off x="11872" y="4085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3"/>
            <p:cNvSpPr/>
            <p:nvPr/>
          </p:nvSpPr>
          <p:spPr>
            <a:xfrm>
              <a:off x="12388" y="4357"/>
              <a:ext cx="121" cy="228"/>
            </a:xfrm>
            <a:custGeom>
              <a:avLst/>
              <a:gdLst>
                <a:gd name="connsiteX0" fmla="*/ 0 w 121"/>
                <a:gd name="connsiteY0" fmla="*/ 168 h 228"/>
                <a:gd name="connsiteX1" fmla="*/ 61 w 121"/>
                <a:gd name="connsiteY1" fmla="*/ 228 h 228"/>
                <a:gd name="connsiteX2" fmla="*/ 122 w 121"/>
                <a:gd name="connsiteY2" fmla="*/ 168 h 228"/>
                <a:gd name="connsiteX3" fmla="*/ 122 w 121"/>
                <a:gd name="connsiteY3" fmla="*/ 0 h 228"/>
                <a:gd name="connsiteX4" fmla="*/ 0 w 121"/>
                <a:gd name="connsiteY4" fmla="*/ 0 h 228"/>
                <a:gd name="connsiteX5" fmla="*/ 0 w 121"/>
                <a:gd name="connsiteY5" fmla="*/ 168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168"/>
                  </a:moveTo>
                  <a:lnTo>
                    <a:pt x="61" y="228"/>
                  </a:lnTo>
                  <a:lnTo>
                    <a:pt x="122" y="168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4"/>
            <p:cNvSpPr/>
            <p:nvPr/>
          </p:nvSpPr>
          <p:spPr>
            <a:xfrm>
              <a:off x="12388" y="4738"/>
              <a:ext cx="121" cy="228"/>
            </a:xfrm>
            <a:custGeom>
              <a:avLst/>
              <a:gdLst>
                <a:gd name="connsiteX0" fmla="*/ 0 w 121"/>
                <a:gd name="connsiteY0" fmla="*/ 61 h 228"/>
                <a:gd name="connsiteX1" fmla="*/ 61 w 121"/>
                <a:gd name="connsiteY1" fmla="*/ 0 h 228"/>
                <a:gd name="connsiteX2" fmla="*/ 122 w 121"/>
                <a:gd name="connsiteY2" fmla="*/ 61 h 228"/>
                <a:gd name="connsiteX3" fmla="*/ 122 w 121"/>
                <a:gd name="connsiteY3" fmla="*/ 228 h 228"/>
                <a:gd name="connsiteX4" fmla="*/ 0 w 121"/>
                <a:gd name="connsiteY4" fmla="*/ 228 h 228"/>
                <a:gd name="connsiteX5" fmla="*/ 0 w 121"/>
                <a:gd name="connsiteY5" fmla="*/ 61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61"/>
                  </a:moveTo>
                  <a:lnTo>
                    <a:pt x="61" y="0"/>
                  </a:lnTo>
                  <a:lnTo>
                    <a:pt x="122" y="61"/>
                  </a:lnTo>
                  <a:lnTo>
                    <a:pt x="122" y="228"/>
                  </a:lnTo>
                  <a:lnTo>
                    <a:pt x="0" y="228"/>
                  </a:lnTo>
                  <a:lnTo>
                    <a:pt x="0" y="61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35"/>
            <p:cNvSpPr/>
            <p:nvPr/>
          </p:nvSpPr>
          <p:spPr>
            <a:xfrm>
              <a:off x="12525" y="4601"/>
              <a:ext cx="228" cy="121"/>
            </a:xfrm>
            <a:custGeom>
              <a:avLst/>
              <a:gdLst>
                <a:gd name="connsiteX0" fmla="*/ 61 w 228"/>
                <a:gd name="connsiteY0" fmla="*/ 122 h 121"/>
                <a:gd name="connsiteX1" fmla="*/ 0 w 228"/>
                <a:gd name="connsiteY1" fmla="*/ 61 h 121"/>
                <a:gd name="connsiteX2" fmla="*/ 61 w 228"/>
                <a:gd name="connsiteY2" fmla="*/ 0 h 121"/>
                <a:gd name="connsiteX3" fmla="*/ 228 w 228"/>
                <a:gd name="connsiteY3" fmla="*/ 0 h 121"/>
                <a:gd name="connsiteX4" fmla="*/ 228 w 228"/>
                <a:gd name="connsiteY4" fmla="*/ 122 h 121"/>
                <a:gd name="connsiteX5" fmla="*/ 61 w 228"/>
                <a:gd name="connsiteY5" fmla="*/ 122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61" y="122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228" y="0"/>
                  </a:lnTo>
                  <a:lnTo>
                    <a:pt x="228" y="122"/>
                  </a:lnTo>
                  <a:lnTo>
                    <a:pt x="61" y="122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36"/>
            <p:cNvSpPr/>
            <p:nvPr/>
          </p:nvSpPr>
          <p:spPr>
            <a:xfrm>
              <a:off x="12144" y="4601"/>
              <a:ext cx="228" cy="121"/>
            </a:xfrm>
            <a:custGeom>
              <a:avLst/>
              <a:gdLst>
                <a:gd name="connsiteX0" fmla="*/ 168 w 228"/>
                <a:gd name="connsiteY0" fmla="*/ 0 h 121"/>
                <a:gd name="connsiteX1" fmla="*/ 228 w 228"/>
                <a:gd name="connsiteY1" fmla="*/ 61 h 121"/>
                <a:gd name="connsiteX2" fmla="*/ 168 w 228"/>
                <a:gd name="connsiteY2" fmla="*/ 122 h 121"/>
                <a:gd name="connsiteX3" fmla="*/ 0 w 228"/>
                <a:gd name="connsiteY3" fmla="*/ 122 h 121"/>
                <a:gd name="connsiteX4" fmla="*/ 0 w 228"/>
                <a:gd name="connsiteY4" fmla="*/ 0 h 121"/>
                <a:gd name="connsiteX5" fmla="*/ 168 w 228"/>
                <a:gd name="connsiteY5" fmla="*/ 0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168" y="0"/>
                  </a:moveTo>
                  <a:lnTo>
                    <a:pt x="228" y="61"/>
                  </a:lnTo>
                  <a:lnTo>
                    <a:pt x="168" y="122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168" y="0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20465" y="144843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651760" y="1945005"/>
            <a:ext cx="2531745" cy="10223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传统的野炊、聚餐及欢聚活动是露营必不可少的活动。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3801745" y="191008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776085" y="144843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776085" y="1945005"/>
            <a:ext cx="2531745" cy="10223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亲子教育的重视使露营开始发展亲子露营，并开展亲子教育活动。</a:t>
            </a: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6867525" y="191008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9399270" y="378777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露营活动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399270" y="4284345"/>
            <a:ext cx="2286000" cy="10223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飞碟、放风筝、写生等户外活动也开始与露营结合发展。</a:t>
            </a:r>
          </a:p>
        </p:txBody>
      </p:sp>
      <p:cxnSp>
        <p:nvCxnSpPr>
          <p:cNvPr id="69" name="直接连接符 68"/>
          <p:cNvCxnSpPr/>
          <p:nvPr/>
        </p:nvCxnSpPr>
        <p:spPr>
          <a:xfrm flipV="1">
            <a:off x="9490710" y="424942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/>
        </p:nvSpPr>
        <p:spPr>
          <a:xfrm>
            <a:off x="5365115" y="444944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4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露营兴起</a:t>
            </a:r>
            <a:endParaRPr lang="en-US" altLang="zh-CN" sz="2400" spc="12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850005" y="4946015"/>
            <a:ext cx="449326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各行各业也纷纷借“露营”的东风，推出与之相关的产品及服务，其中，传统旅游业和餐饮行业反应最快。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5457190" y="4911090"/>
            <a:ext cx="1278890" cy="1079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25475" y="281305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03 </a:t>
            </a:r>
          </a:p>
        </p:txBody>
      </p:sp>
      <p:sp>
        <p:nvSpPr>
          <p:cNvPr id="4" name="矩形 3"/>
          <p:cNvSpPr/>
          <p:nvPr/>
        </p:nvSpPr>
        <p:spPr>
          <a:xfrm>
            <a:off x="1631315" y="983615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420" y="793750"/>
            <a:ext cx="13512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82420" y="333375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露营活动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9245" y="301625"/>
            <a:ext cx="11572875" cy="5339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4" name="图片占位符 13" descr="草地上的巴士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563" y="301395"/>
            <a:ext cx="11572875" cy="5686425"/>
          </a:xfrm>
        </p:spPr>
      </p:pic>
      <p:sp>
        <p:nvSpPr>
          <p:cNvPr id="13" name="矩形 12"/>
          <p:cNvSpPr/>
          <p:nvPr/>
        </p:nvSpPr>
        <p:spPr>
          <a:xfrm>
            <a:off x="7585710" y="3246755"/>
            <a:ext cx="3435350" cy="3632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5170" y="2566670"/>
            <a:ext cx="5351145" cy="10433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66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感谢您</a:t>
            </a:r>
            <a:r>
              <a:rPr lang="zh-CN" altLang="en-US" sz="66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的观看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776210" y="4201795"/>
            <a:ext cx="328231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2400" b="0" i="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汇报人：未知</a:t>
            </a:r>
            <a:r>
              <a:rPr lang="en-US" altLang="zh-CN" sz="2400" b="0" i="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PPT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975725" y="1610995"/>
            <a:ext cx="2082800" cy="9531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 fontAlgn="auto">
              <a:lnSpc>
                <a:spcPct val="100000"/>
              </a:lnSpc>
            </a:pPr>
            <a:r>
              <a:rPr lang="en-US" altLang="zh-CN" sz="2800" spc="120" dirty="0">
                <a:solidFill>
                  <a:schemeClr val="bg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Thanks for </a:t>
            </a:r>
          </a:p>
          <a:p>
            <a:pPr algn="r" fontAlgn="auto">
              <a:lnSpc>
                <a:spcPct val="100000"/>
              </a:lnSpc>
            </a:pPr>
            <a:r>
              <a:rPr lang="en-US" altLang="zh-CN" sz="2800" spc="120" dirty="0">
                <a:solidFill>
                  <a:schemeClr val="bg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watching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920105" y="1651000"/>
            <a:ext cx="2165350" cy="8743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34735" y="1691005"/>
            <a:ext cx="1736090" cy="6832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4800" spc="120" dirty="0">
                <a:solidFill>
                  <a:schemeClr val="bg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58520" y="6069330"/>
            <a:ext cx="46101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0" y="4795520"/>
            <a:ext cx="12207875" cy="1805305"/>
          </a:xfrm>
          <a:custGeom>
            <a:avLst/>
            <a:gdLst>
              <a:gd name="connsiteX0" fmla="*/ 9 w 19225"/>
              <a:gd name="connsiteY0" fmla="*/ 915 h 2843"/>
              <a:gd name="connsiteX1" fmla="*/ 0 w 19225"/>
              <a:gd name="connsiteY1" fmla="*/ 2843 h 2843"/>
              <a:gd name="connsiteX2" fmla="*/ 19225 w 19225"/>
              <a:gd name="connsiteY2" fmla="*/ 2843 h 2843"/>
              <a:gd name="connsiteX3" fmla="*/ 19203 w 19225"/>
              <a:gd name="connsiteY3" fmla="*/ 0 h 2843"/>
              <a:gd name="connsiteX4" fmla="*/ 9100 w 19225"/>
              <a:gd name="connsiteY4" fmla="*/ 1097 h 2843"/>
              <a:gd name="connsiteX5" fmla="*/ 9 w 19225"/>
              <a:gd name="connsiteY5" fmla="*/ 915 h 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843">
                <a:moveTo>
                  <a:pt x="9" y="915"/>
                </a:moveTo>
                <a:lnTo>
                  <a:pt x="0" y="2843"/>
                </a:lnTo>
                <a:lnTo>
                  <a:pt x="19225" y="2843"/>
                </a:lnTo>
                <a:lnTo>
                  <a:pt x="19203" y="0"/>
                </a:lnTo>
                <a:cubicBezTo>
                  <a:pt x="17485" y="144"/>
                  <a:pt x="15441" y="779"/>
                  <a:pt x="9100" y="1097"/>
                </a:cubicBezTo>
                <a:cubicBezTo>
                  <a:pt x="2759" y="1415"/>
                  <a:pt x="1747" y="1040"/>
                  <a:pt x="9" y="9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0" y="5095875"/>
            <a:ext cx="12207875" cy="1762125"/>
          </a:xfrm>
          <a:custGeom>
            <a:avLst/>
            <a:gdLst>
              <a:gd name="connsiteX0" fmla="*/ 32 w 19225"/>
              <a:gd name="connsiteY0" fmla="*/ 851 h 2775"/>
              <a:gd name="connsiteX1" fmla="*/ 0 w 19225"/>
              <a:gd name="connsiteY1" fmla="*/ 2775 h 2775"/>
              <a:gd name="connsiteX2" fmla="*/ 19225 w 19225"/>
              <a:gd name="connsiteY2" fmla="*/ 2775 h 2775"/>
              <a:gd name="connsiteX3" fmla="*/ 19203 w 19225"/>
              <a:gd name="connsiteY3" fmla="*/ 0 h 2775"/>
              <a:gd name="connsiteX4" fmla="*/ 9896 w 19225"/>
              <a:gd name="connsiteY4" fmla="*/ 988 h 2775"/>
              <a:gd name="connsiteX5" fmla="*/ 32 w 19225"/>
              <a:gd name="connsiteY5" fmla="*/ 851 h 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" h="2775">
                <a:moveTo>
                  <a:pt x="32" y="851"/>
                </a:moveTo>
                <a:lnTo>
                  <a:pt x="0" y="2775"/>
                </a:lnTo>
                <a:lnTo>
                  <a:pt x="19225" y="2775"/>
                </a:lnTo>
                <a:lnTo>
                  <a:pt x="19203" y="0"/>
                </a:lnTo>
                <a:cubicBezTo>
                  <a:pt x="17485" y="140"/>
                  <a:pt x="14850" y="715"/>
                  <a:pt x="9896" y="988"/>
                </a:cubicBezTo>
                <a:cubicBezTo>
                  <a:pt x="4942" y="1261"/>
                  <a:pt x="1770" y="973"/>
                  <a:pt x="32" y="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6" name="图片 5" descr="pexels-thirdman-7599676-removebg-preview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9880" y="-19050"/>
            <a:ext cx="4196080" cy="62941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43985" y="5897245"/>
            <a:ext cx="7848600" cy="6813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 fontAlgn="auto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1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此套模板主要介绍了户外露营的具体内容，包括背景介绍、露营形式、露营活动及注意事项四个方面。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栗子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6023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LI 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一颗立志要成为例子的栗子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yisx20</a:t>
            </a:r>
            <a:endParaRPr lang="zh-CN" altLang="en-US" sz="1400" spc="100" dirty="0">
              <a:solidFill>
                <a:srgbClr val="00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0B8E3715-DFDE-3269-1492-49BC252781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9848" y="630194"/>
            <a:ext cx="1986223" cy="202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3206ABD-ABE6-37FE-B2D5-B80D5F721706}"/>
              </a:ext>
            </a:extLst>
          </p:cNvPr>
          <p:cNvSpPr/>
          <p:nvPr/>
        </p:nvSpPr>
        <p:spPr>
          <a:xfrm>
            <a:off x="695325" y="5110052"/>
            <a:ext cx="385073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栗子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5914E4-C681-1DA4-7149-CD4020780F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201988" y="3227070"/>
            <a:ext cx="3165475" cy="3165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3" name="图片 2" descr="pexels-thirdman-7599531-removebg-preview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954" r="42075" b="9946"/>
          <a:stretch>
            <a:fillRect/>
          </a:stretch>
        </p:blipFill>
        <p:spPr>
          <a:xfrm>
            <a:off x="0" y="1067435"/>
            <a:ext cx="3727450" cy="5897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6850" y="1034415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13" name="矩形 12"/>
          <p:cNvSpPr/>
          <p:nvPr/>
        </p:nvSpPr>
        <p:spPr>
          <a:xfrm>
            <a:off x="7552690" y="1736725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503795" y="1546860"/>
            <a:ext cx="3097530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03795" y="1086485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81190" y="386842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03 </a:t>
            </a:r>
          </a:p>
        </p:txBody>
      </p:sp>
      <p:sp>
        <p:nvSpPr>
          <p:cNvPr id="11" name="矩形 10"/>
          <p:cNvSpPr/>
          <p:nvPr/>
        </p:nvSpPr>
        <p:spPr>
          <a:xfrm>
            <a:off x="7987030" y="4570730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8135" y="4380865"/>
            <a:ext cx="116395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38135" y="392049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露营活动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06920" y="245110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02 </a:t>
            </a:r>
          </a:p>
        </p:txBody>
      </p:sp>
      <p:sp>
        <p:nvSpPr>
          <p:cNvPr id="18" name="矩形 17"/>
          <p:cNvSpPr/>
          <p:nvPr/>
        </p:nvSpPr>
        <p:spPr>
          <a:xfrm>
            <a:off x="8112760" y="3153410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3865" y="2963545"/>
            <a:ext cx="180403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 form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063865" y="250317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露营形式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46850" y="52857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04 </a:t>
            </a:r>
          </a:p>
        </p:txBody>
      </p:sp>
      <p:sp>
        <p:nvSpPr>
          <p:cNvPr id="24" name="矩形 23"/>
          <p:cNvSpPr/>
          <p:nvPr/>
        </p:nvSpPr>
        <p:spPr>
          <a:xfrm>
            <a:off x="7552690" y="5988050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03795" y="5798185"/>
            <a:ext cx="16059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Precautions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503795" y="53378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注意事项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64185" y="684530"/>
            <a:ext cx="1946910" cy="10521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66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目录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64185" y="1591310"/>
            <a:ext cx="2246630" cy="5219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spc="120" dirty="0">
                <a:solidFill>
                  <a:schemeClr val="bg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CONTENTS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-46990" y="0"/>
            <a:ext cx="9869805" cy="6675120"/>
          </a:xfrm>
          <a:custGeom>
            <a:avLst/>
            <a:gdLst>
              <a:gd name="connsiteX0" fmla="*/ 0 w 15543"/>
              <a:gd name="connsiteY0" fmla="*/ 0 h 10512"/>
              <a:gd name="connsiteX1" fmla="*/ 31 w 15543"/>
              <a:gd name="connsiteY1" fmla="*/ 10512 h 10512"/>
              <a:gd name="connsiteX2" fmla="*/ 10236 w 15543"/>
              <a:gd name="connsiteY2" fmla="*/ 6421 h 10512"/>
              <a:gd name="connsiteX3" fmla="*/ 15543 w 15543"/>
              <a:gd name="connsiteY3" fmla="*/ 0 h 10512"/>
              <a:gd name="connsiteX4" fmla="*/ 0 w 15543"/>
              <a:gd name="connsiteY4" fmla="*/ 0 h 1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3" h="10512">
                <a:moveTo>
                  <a:pt x="0" y="0"/>
                </a:moveTo>
                <a:lnTo>
                  <a:pt x="31" y="10512"/>
                </a:lnTo>
                <a:cubicBezTo>
                  <a:pt x="1826" y="10080"/>
                  <a:pt x="5759" y="9966"/>
                  <a:pt x="10236" y="6421"/>
                </a:cubicBezTo>
                <a:cubicBezTo>
                  <a:pt x="14713" y="2876"/>
                  <a:pt x="15190" y="512"/>
                  <a:pt x="15543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5000"/>
            </a:blip>
            <a:tile tx="0" ty="190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5270" y="4632325"/>
            <a:ext cx="3773170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PART ONE</a:t>
            </a:r>
            <a:r>
              <a:rPr lang="en-US" altLang="zh-CN" sz="5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76580" y="2893060"/>
            <a:ext cx="5231130" cy="521970"/>
            <a:chOff x="1795" y="4716"/>
            <a:chExt cx="8238" cy="822"/>
          </a:xfrm>
        </p:grpSpPr>
        <p:sp>
          <p:nvSpPr>
            <p:cNvPr id="10" name="矩形 9"/>
            <p:cNvSpPr/>
            <p:nvPr/>
          </p:nvSpPr>
          <p:spPr>
            <a:xfrm>
              <a:off x="1795" y="5240"/>
              <a:ext cx="7779" cy="232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38" y="4716"/>
              <a:ext cx="8195" cy="82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l"/>
              <a:r>
                <a:rPr lang="zh-CN" altLang="en-US" sz="2800" spc="120" dirty="0">
                  <a:solidFill>
                    <a:schemeClr val="bg2"/>
                  </a:solidFill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Background introduction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76580" y="2086610"/>
            <a:ext cx="2985770" cy="869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54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426200" y="5534660"/>
            <a:ext cx="5222240" cy="6813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此章节主要介绍了户外露营的背景内容，包括背景起源、概念解释、露营兴起原因等各个方面的相关知识。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728075" y="1664335"/>
            <a:ext cx="2857500" cy="2414905"/>
          </a:xfrm>
          <a:prstGeom prst="rect">
            <a:avLst/>
          </a:prstGeom>
          <a:blipFill rotWithShape="1"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739140" y="1401445"/>
            <a:ext cx="4725670" cy="4561205"/>
          </a:xfrm>
          <a:prstGeom prst="roundRect">
            <a:avLst>
              <a:gd name="adj" fmla="val 4993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980" y="1664335"/>
            <a:ext cx="4237990" cy="2734945"/>
          </a:xfrm>
          <a:prstGeom prst="rect">
            <a:avLst/>
          </a:prstGeom>
          <a:blipFill rotWithShape="1">
            <a:blip r:embed="rId4"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526405" y="436753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露营概念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526405" y="4864100"/>
            <a:ext cx="5813425" cy="6813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露营有常规露营、汽车露营、房车露营等分类，其通常还和其他活动联系，如徒步、钓鱼或者游泳等。</a:t>
            </a: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25465" y="482917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593080" y="1664335"/>
            <a:ext cx="2857500" cy="2414905"/>
          </a:xfrm>
          <a:prstGeom prst="rect">
            <a:avLst/>
          </a:prstGeom>
          <a:blipFill rotWithShape="1">
            <a:blip r:embed="rId5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663" y="4529455"/>
            <a:ext cx="421830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野外露营是一种户外生活方式，主要出于旅游度假、军事需要等目的而临时在野外搭建的居住营所。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555750" y="5648960"/>
            <a:ext cx="3071495" cy="63436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59978" y="57359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露营概念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8805" y="2819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10" name="矩形 9"/>
          <p:cNvSpPr/>
          <p:nvPr/>
        </p:nvSpPr>
        <p:spPr>
          <a:xfrm>
            <a:off x="1604645" y="984250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5750" y="794385"/>
            <a:ext cx="32016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5575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3321685" y="1570355"/>
            <a:ext cx="2797810" cy="20980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 w="25400">
            <a:gradFill>
              <a:gsLst>
                <a:gs pos="0">
                  <a:srgbClr val="003F22">
                    <a:alpha val="100000"/>
                  </a:srgbClr>
                </a:gs>
                <a:gs pos="100000">
                  <a:srgbClr val="065C32"/>
                </a:gs>
              </a:gsLst>
              <a:lin ang="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866505" y="1594803"/>
            <a:ext cx="2797810" cy="20980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 w="25400">
            <a:gradFill>
              <a:gsLst>
                <a:gs pos="0">
                  <a:srgbClr val="003F22">
                    <a:alpha val="100000"/>
                  </a:srgbClr>
                </a:gs>
                <a:gs pos="100000">
                  <a:srgbClr val="065C32"/>
                </a:gs>
              </a:gsLst>
              <a:lin ang="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71195" y="3994785"/>
            <a:ext cx="10850245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217295" y="44151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露营起源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20395" y="4911725"/>
            <a:ext cx="265620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野外生存技能的熟稔于经济大萧条时期练就，胡佛村就是彼时的露营地。</a:t>
            </a: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1309370" y="48768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581785" y="2938780"/>
            <a:ext cx="732790" cy="732790"/>
            <a:chOff x="3645" y="5740"/>
            <a:chExt cx="1154" cy="1154"/>
          </a:xfrm>
        </p:grpSpPr>
        <p:sp>
          <p:nvSpPr>
            <p:cNvPr id="9" name="椭圆 8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91335" y="3837940"/>
            <a:ext cx="313690" cy="313690"/>
            <a:chOff x="3631" y="5489"/>
            <a:chExt cx="494" cy="494"/>
          </a:xfrm>
        </p:grpSpPr>
        <p:sp>
          <p:nvSpPr>
            <p:cNvPr id="22" name="椭圆 21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63745" y="3864610"/>
            <a:ext cx="313690" cy="313690"/>
            <a:chOff x="3631" y="5489"/>
            <a:chExt cx="494" cy="494"/>
          </a:xfrm>
        </p:grpSpPr>
        <p:sp>
          <p:nvSpPr>
            <p:cNvPr id="29" name="椭圆 28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441700" y="1698308"/>
            <a:ext cx="2557780" cy="1842135"/>
          </a:xfrm>
          <a:prstGeom prst="rect">
            <a:avLst/>
          </a:prstGeom>
          <a:blipFill rotWithShape="1">
            <a:blip r:embed="rId3"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9705" y="44151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露营起源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392805" y="4911725"/>
            <a:ext cx="265620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XX</a:t>
            </a: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世纪美国西部开发，拓荒者们要不同程度地依赖露营进行野外生活。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4081780" y="48768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7336155" y="3850640"/>
            <a:ext cx="313690" cy="313690"/>
            <a:chOff x="3631" y="5489"/>
            <a:chExt cx="494" cy="494"/>
          </a:xfrm>
        </p:grpSpPr>
        <p:sp>
          <p:nvSpPr>
            <p:cNvPr id="39" name="椭圆 38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26605" y="2938780"/>
            <a:ext cx="732790" cy="732790"/>
            <a:chOff x="11872" y="4085"/>
            <a:chExt cx="1154" cy="1154"/>
          </a:xfrm>
        </p:grpSpPr>
        <p:sp>
          <p:nvSpPr>
            <p:cNvPr id="26" name="椭圆 25"/>
            <p:cNvSpPr/>
            <p:nvPr/>
          </p:nvSpPr>
          <p:spPr>
            <a:xfrm>
              <a:off x="11872" y="4085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2388" y="4357"/>
              <a:ext cx="121" cy="228"/>
            </a:xfrm>
            <a:custGeom>
              <a:avLst/>
              <a:gdLst>
                <a:gd name="connsiteX0" fmla="*/ 0 w 121"/>
                <a:gd name="connsiteY0" fmla="*/ 168 h 228"/>
                <a:gd name="connsiteX1" fmla="*/ 61 w 121"/>
                <a:gd name="connsiteY1" fmla="*/ 228 h 228"/>
                <a:gd name="connsiteX2" fmla="*/ 122 w 121"/>
                <a:gd name="connsiteY2" fmla="*/ 168 h 228"/>
                <a:gd name="connsiteX3" fmla="*/ 122 w 121"/>
                <a:gd name="connsiteY3" fmla="*/ 0 h 228"/>
                <a:gd name="connsiteX4" fmla="*/ 0 w 121"/>
                <a:gd name="connsiteY4" fmla="*/ 0 h 228"/>
                <a:gd name="connsiteX5" fmla="*/ 0 w 121"/>
                <a:gd name="connsiteY5" fmla="*/ 168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168"/>
                  </a:moveTo>
                  <a:lnTo>
                    <a:pt x="61" y="228"/>
                  </a:lnTo>
                  <a:lnTo>
                    <a:pt x="122" y="168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2388" y="4738"/>
              <a:ext cx="121" cy="228"/>
            </a:xfrm>
            <a:custGeom>
              <a:avLst/>
              <a:gdLst>
                <a:gd name="connsiteX0" fmla="*/ 0 w 121"/>
                <a:gd name="connsiteY0" fmla="*/ 61 h 228"/>
                <a:gd name="connsiteX1" fmla="*/ 61 w 121"/>
                <a:gd name="connsiteY1" fmla="*/ 0 h 228"/>
                <a:gd name="connsiteX2" fmla="*/ 122 w 121"/>
                <a:gd name="connsiteY2" fmla="*/ 61 h 228"/>
                <a:gd name="connsiteX3" fmla="*/ 122 w 121"/>
                <a:gd name="connsiteY3" fmla="*/ 228 h 228"/>
                <a:gd name="connsiteX4" fmla="*/ 0 w 121"/>
                <a:gd name="connsiteY4" fmla="*/ 228 h 228"/>
                <a:gd name="connsiteX5" fmla="*/ 0 w 121"/>
                <a:gd name="connsiteY5" fmla="*/ 61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61"/>
                  </a:moveTo>
                  <a:lnTo>
                    <a:pt x="61" y="0"/>
                  </a:lnTo>
                  <a:lnTo>
                    <a:pt x="122" y="61"/>
                  </a:lnTo>
                  <a:lnTo>
                    <a:pt x="122" y="228"/>
                  </a:lnTo>
                  <a:lnTo>
                    <a:pt x="0" y="228"/>
                  </a:lnTo>
                  <a:lnTo>
                    <a:pt x="0" y="61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2525" y="4601"/>
              <a:ext cx="228" cy="121"/>
            </a:xfrm>
            <a:custGeom>
              <a:avLst/>
              <a:gdLst>
                <a:gd name="connsiteX0" fmla="*/ 61 w 228"/>
                <a:gd name="connsiteY0" fmla="*/ 122 h 121"/>
                <a:gd name="connsiteX1" fmla="*/ 0 w 228"/>
                <a:gd name="connsiteY1" fmla="*/ 61 h 121"/>
                <a:gd name="connsiteX2" fmla="*/ 61 w 228"/>
                <a:gd name="connsiteY2" fmla="*/ 0 h 121"/>
                <a:gd name="connsiteX3" fmla="*/ 228 w 228"/>
                <a:gd name="connsiteY3" fmla="*/ 0 h 121"/>
                <a:gd name="connsiteX4" fmla="*/ 228 w 228"/>
                <a:gd name="connsiteY4" fmla="*/ 122 h 121"/>
                <a:gd name="connsiteX5" fmla="*/ 61 w 228"/>
                <a:gd name="connsiteY5" fmla="*/ 122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61" y="122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228" y="0"/>
                  </a:lnTo>
                  <a:lnTo>
                    <a:pt x="228" y="122"/>
                  </a:lnTo>
                  <a:lnTo>
                    <a:pt x="61" y="122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2144" y="4601"/>
              <a:ext cx="228" cy="121"/>
            </a:xfrm>
            <a:custGeom>
              <a:avLst/>
              <a:gdLst>
                <a:gd name="connsiteX0" fmla="*/ 168 w 228"/>
                <a:gd name="connsiteY0" fmla="*/ 0 h 121"/>
                <a:gd name="connsiteX1" fmla="*/ 228 w 228"/>
                <a:gd name="connsiteY1" fmla="*/ 61 h 121"/>
                <a:gd name="connsiteX2" fmla="*/ 168 w 228"/>
                <a:gd name="connsiteY2" fmla="*/ 122 h 121"/>
                <a:gd name="connsiteX3" fmla="*/ 0 w 228"/>
                <a:gd name="connsiteY3" fmla="*/ 122 h 121"/>
                <a:gd name="connsiteX4" fmla="*/ 0 w 228"/>
                <a:gd name="connsiteY4" fmla="*/ 0 h 121"/>
                <a:gd name="connsiteX5" fmla="*/ 168 w 228"/>
                <a:gd name="connsiteY5" fmla="*/ 0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168" y="0"/>
                  </a:moveTo>
                  <a:lnTo>
                    <a:pt x="228" y="61"/>
                  </a:lnTo>
                  <a:lnTo>
                    <a:pt x="168" y="122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168" y="0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762115" y="44151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露营起源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165215" y="4911725"/>
            <a:ext cx="265620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到了</a:t>
            </a:r>
            <a:r>
              <a:rPr lang="en-US" altLang="zh-CN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xxxx</a:t>
            </a: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年，《露营者指南》横空问世，引起了全球范围的露营热。</a:t>
            </a: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6854190" y="48768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0108565" y="3855085"/>
            <a:ext cx="313690" cy="313690"/>
            <a:chOff x="3631" y="5489"/>
            <a:chExt cx="494" cy="494"/>
          </a:xfrm>
        </p:grpSpPr>
        <p:sp>
          <p:nvSpPr>
            <p:cNvPr id="64" name="椭圆 63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8986520" y="1722755"/>
            <a:ext cx="2557780" cy="1842135"/>
          </a:xfrm>
          <a:prstGeom prst="rect">
            <a:avLst/>
          </a:prstGeom>
          <a:blipFill rotWithShape="1">
            <a:blip r:embed="rId4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534525" y="44151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露营起源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937625" y="4911725"/>
            <a:ext cx="265620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二战以后，以帐篷为基础的露营文化，开始成为人们的主流休闲方式。</a:t>
            </a: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9626600" y="48768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98805" y="2819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37" name="矩形 36"/>
          <p:cNvSpPr/>
          <p:nvPr/>
        </p:nvSpPr>
        <p:spPr>
          <a:xfrm>
            <a:off x="1604645" y="984250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55750" y="794385"/>
            <a:ext cx="32016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55575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圆角 62"/>
          <p:cNvSpPr/>
          <p:nvPr/>
        </p:nvSpPr>
        <p:spPr>
          <a:xfrm>
            <a:off x="8095442" y="2043891"/>
            <a:ext cx="3511330" cy="1630752"/>
          </a:xfrm>
          <a:prstGeom prst="roundRect">
            <a:avLst>
              <a:gd name="adj" fmla="val 6625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478405" y="214884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2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露营兴起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40410" y="2645410"/>
            <a:ext cx="320040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随着疫情常态化，激发了人脉接触自然的欲望，而受限与政策，露营兴起。</a:t>
            </a: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2584450" y="261048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128384" y="2008506"/>
            <a:ext cx="4212589" cy="4212589"/>
            <a:chOff x="4235811" y="1833556"/>
            <a:chExt cx="3975110" cy="3975110"/>
          </a:xfrm>
        </p:grpSpPr>
        <p:sp>
          <p:nvSpPr>
            <p:cNvPr id="2" name="弧形 1"/>
            <p:cNvSpPr/>
            <p:nvPr/>
          </p:nvSpPr>
          <p:spPr>
            <a:xfrm>
              <a:off x="4302723" y="2046166"/>
              <a:ext cx="3549891" cy="3549891"/>
            </a:xfrm>
            <a:prstGeom prst="arc">
              <a:avLst>
                <a:gd name="adj1" fmla="val 16200000"/>
                <a:gd name="adj2" fmla="val 5799591"/>
              </a:avLst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800237" y="2505028"/>
              <a:ext cx="2632166" cy="263216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弧形 48"/>
            <p:cNvSpPr/>
            <p:nvPr/>
          </p:nvSpPr>
          <p:spPr>
            <a:xfrm rot="17369617">
              <a:off x="4235811" y="1833556"/>
              <a:ext cx="3975110" cy="3975110"/>
            </a:xfrm>
            <a:prstGeom prst="arc">
              <a:avLst>
                <a:gd name="adj1" fmla="val 4514442"/>
                <a:gd name="adj2" fmla="val 274478"/>
              </a:avLst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258813" y="2493190"/>
            <a:ext cx="732790" cy="732790"/>
            <a:chOff x="11872" y="4085"/>
            <a:chExt cx="1154" cy="1154"/>
          </a:xfrm>
        </p:grpSpPr>
        <p:sp>
          <p:nvSpPr>
            <p:cNvPr id="26" name="椭圆 25"/>
            <p:cNvSpPr/>
            <p:nvPr/>
          </p:nvSpPr>
          <p:spPr>
            <a:xfrm>
              <a:off x="11872" y="4085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2388" y="4357"/>
              <a:ext cx="121" cy="228"/>
            </a:xfrm>
            <a:custGeom>
              <a:avLst/>
              <a:gdLst>
                <a:gd name="connsiteX0" fmla="*/ 0 w 121"/>
                <a:gd name="connsiteY0" fmla="*/ 168 h 228"/>
                <a:gd name="connsiteX1" fmla="*/ 61 w 121"/>
                <a:gd name="connsiteY1" fmla="*/ 228 h 228"/>
                <a:gd name="connsiteX2" fmla="*/ 122 w 121"/>
                <a:gd name="connsiteY2" fmla="*/ 168 h 228"/>
                <a:gd name="connsiteX3" fmla="*/ 122 w 121"/>
                <a:gd name="connsiteY3" fmla="*/ 0 h 228"/>
                <a:gd name="connsiteX4" fmla="*/ 0 w 121"/>
                <a:gd name="connsiteY4" fmla="*/ 0 h 228"/>
                <a:gd name="connsiteX5" fmla="*/ 0 w 121"/>
                <a:gd name="connsiteY5" fmla="*/ 168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168"/>
                  </a:moveTo>
                  <a:lnTo>
                    <a:pt x="61" y="228"/>
                  </a:lnTo>
                  <a:lnTo>
                    <a:pt x="122" y="168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12388" y="4738"/>
              <a:ext cx="121" cy="228"/>
            </a:xfrm>
            <a:custGeom>
              <a:avLst/>
              <a:gdLst>
                <a:gd name="connsiteX0" fmla="*/ 0 w 121"/>
                <a:gd name="connsiteY0" fmla="*/ 61 h 228"/>
                <a:gd name="connsiteX1" fmla="*/ 61 w 121"/>
                <a:gd name="connsiteY1" fmla="*/ 0 h 228"/>
                <a:gd name="connsiteX2" fmla="*/ 122 w 121"/>
                <a:gd name="connsiteY2" fmla="*/ 61 h 228"/>
                <a:gd name="connsiteX3" fmla="*/ 122 w 121"/>
                <a:gd name="connsiteY3" fmla="*/ 228 h 228"/>
                <a:gd name="connsiteX4" fmla="*/ 0 w 121"/>
                <a:gd name="connsiteY4" fmla="*/ 228 h 228"/>
                <a:gd name="connsiteX5" fmla="*/ 0 w 121"/>
                <a:gd name="connsiteY5" fmla="*/ 61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61"/>
                  </a:moveTo>
                  <a:lnTo>
                    <a:pt x="61" y="0"/>
                  </a:lnTo>
                  <a:lnTo>
                    <a:pt x="122" y="61"/>
                  </a:lnTo>
                  <a:lnTo>
                    <a:pt x="122" y="228"/>
                  </a:lnTo>
                  <a:lnTo>
                    <a:pt x="0" y="228"/>
                  </a:lnTo>
                  <a:lnTo>
                    <a:pt x="0" y="61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12525" y="4601"/>
              <a:ext cx="228" cy="121"/>
            </a:xfrm>
            <a:custGeom>
              <a:avLst/>
              <a:gdLst>
                <a:gd name="connsiteX0" fmla="*/ 61 w 228"/>
                <a:gd name="connsiteY0" fmla="*/ 122 h 121"/>
                <a:gd name="connsiteX1" fmla="*/ 0 w 228"/>
                <a:gd name="connsiteY1" fmla="*/ 61 h 121"/>
                <a:gd name="connsiteX2" fmla="*/ 61 w 228"/>
                <a:gd name="connsiteY2" fmla="*/ 0 h 121"/>
                <a:gd name="connsiteX3" fmla="*/ 228 w 228"/>
                <a:gd name="connsiteY3" fmla="*/ 0 h 121"/>
                <a:gd name="connsiteX4" fmla="*/ 228 w 228"/>
                <a:gd name="connsiteY4" fmla="*/ 122 h 121"/>
                <a:gd name="connsiteX5" fmla="*/ 61 w 228"/>
                <a:gd name="connsiteY5" fmla="*/ 122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61" y="122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228" y="0"/>
                  </a:lnTo>
                  <a:lnTo>
                    <a:pt x="228" y="122"/>
                  </a:lnTo>
                  <a:lnTo>
                    <a:pt x="61" y="122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2144" y="4601"/>
              <a:ext cx="228" cy="121"/>
            </a:xfrm>
            <a:custGeom>
              <a:avLst/>
              <a:gdLst>
                <a:gd name="connsiteX0" fmla="*/ 168 w 228"/>
                <a:gd name="connsiteY0" fmla="*/ 0 h 121"/>
                <a:gd name="connsiteX1" fmla="*/ 228 w 228"/>
                <a:gd name="connsiteY1" fmla="*/ 61 h 121"/>
                <a:gd name="connsiteX2" fmla="*/ 168 w 228"/>
                <a:gd name="connsiteY2" fmla="*/ 122 h 121"/>
                <a:gd name="connsiteX3" fmla="*/ 0 w 228"/>
                <a:gd name="connsiteY3" fmla="*/ 122 h 121"/>
                <a:gd name="connsiteX4" fmla="*/ 0 w 228"/>
                <a:gd name="connsiteY4" fmla="*/ 0 h 121"/>
                <a:gd name="connsiteX5" fmla="*/ 168 w 228"/>
                <a:gd name="connsiteY5" fmla="*/ 0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168" y="0"/>
                  </a:moveTo>
                  <a:lnTo>
                    <a:pt x="228" y="61"/>
                  </a:lnTo>
                  <a:lnTo>
                    <a:pt x="168" y="122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168" y="0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38120" y="2518500"/>
            <a:ext cx="732790" cy="732790"/>
            <a:chOff x="3645" y="5740"/>
            <a:chExt cx="1154" cy="1154"/>
          </a:xfrm>
        </p:grpSpPr>
        <p:sp>
          <p:nvSpPr>
            <p:cNvPr id="9" name="椭圆 8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38120" y="4913252"/>
            <a:ext cx="732790" cy="732790"/>
            <a:chOff x="7686668" y="4696511"/>
            <a:chExt cx="732790" cy="732790"/>
          </a:xfrm>
        </p:grpSpPr>
        <p:sp>
          <p:nvSpPr>
            <p:cNvPr id="81" name="椭圆 80"/>
            <p:cNvSpPr/>
            <p:nvPr/>
          </p:nvSpPr>
          <p:spPr>
            <a:xfrm>
              <a:off x="7686668" y="4696511"/>
              <a:ext cx="732790" cy="73279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endParaRPr>
            </a:p>
          </p:txBody>
        </p:sp>
        <p:pic>
          <p:nvPicPr>
            <p:cNvPr id="46" name="图形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781146" y="4790989"/>
              <a:ext cx="543835" cy="543835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</p:spPr>
        </p:pic>
      </p:grpSp>
      <p:grpSp>
        <p:nvGrpSpPr>
          <p:cNvPr id="94" name="组合 93"/>
          <p:cNvGrpSpPr/>
          <p:nvPr/>
        </p:nvGrpSpPr>
        <p:grpSpPr>
          <a:xfrm>
            <a:off x="7258813" y="4913252"/>
            <a:ext cx="732790" cy="732790"/>
            <a:chOff x="8168146" y="3925750"/>
            <a:chExt cx="732790" cy="732790"/>
          </a:xfrm>
        </p:grpSpPr>
        <p:sp>
          <p:nvSpPr>
            <p:cNvPr id="72" name="椭圆 71"/>
            <p:cNvSpPr/>
            <p:nvPr/>
          </p:nvSpPr>
          <p:spPr>
            <a:xfrm>
              <a:off x="8168146" y="3925750"/>
              <a:ext cx="732790" cy="73279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8339107" y="4096711"/>
              <a:ext cx="390869" cy="390869"/>
              <a:chOff x="8356411" y="4110606"/>
              <a:chExt cx="390869" cy="390869"/>
            </a:xfrm>
          </p:grpSpPr>
          <p:sp>
            <p:nvSpPr>
              <p:cNvPr id="84" name="任意多边形: 形状 83"/>
              <p:cNvSpPr/>
              <p:nvPr/>
            </p:nvSpPr>
            <p:spPr>
              <a:xfrm>
                <a:off x="8649563" y="4110606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356411" y="4403758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8356411" y="4110606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49563" y="4403758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454129" y="4159465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454129" y="4452617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8405270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698422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97" name="文本框 96"/>
          <p:cNvSpPr txBox="1"/>
          <p:nvPr/>
        </p:nvSpPr>
        <p:spPr>
          <a:xfrm>
            <a:off x="2478405" y="454342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2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露营兴起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40410" y="5039995"/>
            <a:ext cx="320040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社交媒体的内容传播激发了大量想要尝鲜的小白用户，多由野餐人群发展而来。</a:t>
            </a: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2584450" y="500507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/>
        </p:nvSpPr>
        <p:spPr>
          <a:xfrm>
            <a:off x="8250555" y="214820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露营兴起</a:t>
            </a:r>
            <a:endParaRPr lang="en-US" altLang="zh-CN" sz="2400" spc="12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250555" y="2644775"/>
            <a:ext cx="320040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随着露营设备逐步更进，精致露营是一种相对舒适、解压且接近自然的户外活动。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8329930" y="2609850"/>
            <a:ext cx="1278890" cy="1079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8250555" y="454342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露营兴起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8250555" y="5039995"/>
            <a:ext cx="3200400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国外露营品牌的产品通过代理进入中国，让消费者找到精致露营的切入口。</a:t>
            </a:r>
          </a:p>
        </p:txBody>
      </p:sp>
      <p:cxnSp>
        <p:nvCxnSpPr>
          <p:cNvPr id="108" name="直接连接符 107"/>
          <p:cNvCxnSpPr/>
          <p:nvPr/>
        </p:nvCxnSpPr>
        <p:spPr>
          <a:xfrm flipV="1">
            <a:off x="8329930" y="500507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椭圆 108"/>
          <p:cNvSpPr/>
          <p:nvPr/>
        </p:nvSpPr>
        <p:spPr>
          <a:xfrm>
            <a:off x="5012084" y="3001397"/>
            <a:ext cx="2226805" cy="2226805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805" y="2819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7" name="矩形 6"/>
          <p:cNvSpPr/>
          <p:nvPr/>
        </p:nvSpPr>
        <p:spPr>
          <a:xfrm>
            <a:off x="1604645" y="984250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55750" y="794385"/>
            <a:ext cx="32016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55575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731838" y="1591945"/>
            <a:ext cx="10872759" cy="2689110"/>
          </a:xfrm>
          <a:prstGeom prst="roundRect">
            <a:avLst>
              <a:gd name="adj" fmla="val 2776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63500" ty="6985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072789" y="3200401"/>
            <a:ext cx="2912832" cy="328930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261833" y="3429000"/>
            <a:ext cx="2534744" cy="1512387"/>
          </a:xfrm>
          <a:prstGeom prst="roundRect">
            <a:avLst>
              <a:gd name="adj" fmla="val 6299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97685" y="502602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露营催化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01420" y="5522595"/>
            <a:ext cx="2656205" cy="9239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始自</a:t>
            </a:r>
            <a:r>
              <a:rPr lang="en-US" altLang="zh-CN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2020</a:t>
            </a: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年初的新冠疫情</a:t>
            </a:r>
            <a:r>
              <a:rPr lang="en-US" altLang="zh-CN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,</a:t>
            </a: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给露营行业的发展按下了加速键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889760" y="548767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/>
          <p:cNvSpPr/>
          <p:nvPr/>
        </p:nvSpPr>
        <p:spPr>
          <a:xfrm>
            <a:off x="4171196" y="3200401"/>
            <a:ext cx="2912832" cy="328930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4360240" y="3429000"/>
            <a:ext cx="2534744" cy="1512387"/>
          </a:xfrm>
          <a:prstGeom prst="roundRect">
            <a:avLst>
              <a:gd name="adj" fmla="val 6299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95850" y="502602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露营催化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299585" y="5522595"/>
            <a:ext cx="2656205" cy="9175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国外露营品牌产品通过代理进入，让消费者找到精致露营的切入口。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4988560" y="548767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212330" y="482917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露营催化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212330" y="5325745"/>
            <a:ext cx="4262120" cy="984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后疫情时代，无法出国旅行的中产们开始在城市和郊野寻求新的生活体验，露营活动正好满足他们放松身心的需求。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7311390" y="529082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7281228" y="4042667"/>
            <a:ext cx="732790" cy="732790"/>
            <a:chOff x="3645" y="5740"/>
            <a:chExt cx="1154" cy="1154"/>
          </a:xfrm>
        </p:grpSpPr>
        <p:sp>
          <p:nvSpPr>
            <p:cNvPr id="129" name="椭圆 128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0" name="任意多边形: 形状 13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1" name="任意多边形: 形状 15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2" name="任意多边形: 形状 16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3" name="任意多边形: 形状 17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4" name="任意多边形: 形状 19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5" name="任意多边形: 形状 23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6" name="任意多边形: 形状 24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7" name="任意多边形: 形状 26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8" name="任意多边形: 形状 31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98805" y="2819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7" name="矩形 6"/>
          <p:cNvSpPr/>
          <p:nvPr/>
        </p:nvSpPr>
        <p:spPr>
          <a:xfrm>
            <a:off x="1604645" y="984250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55750" y="794385"/>
            <a:ext cx="32016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55575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10086109" y="0"/>
            <a:ext cx="2105891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725983" y="1567105"/>
            <a:ext cx="4977403" cy="4842671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1870373" y="439420"/>
            <a:ext cx="0" cy="32905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8424" y="5529053"/>
            <a:ext cx="424672" cy="508602"/>
            <a:chOff x="1502759" y="5345272"/>
            <a:chExt cx="424672" cy="508602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1502759" y="5345272"/>
              <a:ext cx="424672" cy="51402"/>
              <a:chOff x="1344546" y="5345272"/>
              <a:chExt cx="424672" cy="51402"/>
            </a:xfrm>
          </p:grpSpPr>
          <p:sp>
            <p:nvSpPr>
              <p:cNvPr id="48" name="椭圆 47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9" name="椭圆 48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" name="椭圆 49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1" name="椭圆 50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2" name="椭圆 51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3" name="椭圆 52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 userDrawn="1"/>
          </p:nvGrpSpPr>
          <p:grpSpPr>
            <a:xfrm>
              <a:off x="1502759" y="5436712"/>
              <a:ext cx="424672" cy="51402"/>
              <a:chOff x="1344546" y="5345272"/>
              <a:chExt cx="424672" cy="51402"/>
            </a:xfrm>
          </p:grpSpPr>
          <p:sp>
            <p:nvSpPr>
              <p:cNvPr id="42" name="椭圆 41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3" name="椭圆 42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4" name="椭圆 43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5" name="椭圆 44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6" name="椭圆 45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7" name="椭圆 46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502759" y="5528152"/>
              <a:ext cx="424672" cy="51402"/>
              <a:chOff x="1344546" y="5345272"/>
              <a:chExt cx="424672" cy="51402"/>
            </a:xfrm>
          </p:grpSpPr>
          <p:sp>
            <p:nvSpPr>
              <p:cNvPr id="36" name="椭圆 35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7" name="椭圆 36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8" name="椭圆 37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9" name="椭圆 38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0" name="椭圆 39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1" name="椭圆 40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 userDrawn="1"/>
          </p:nvGrpSpPr>
          <p:grpSpPr>
            <a:xfrm>
              <a:off x="1502759" y="5711032"/>
              <a:ext cx="424672" cy="51402"/>
              <a:chOff x="1344546" y="5345272"/>
              <a:chExt cx="424672" cy="51402"/>
            </a:xfrm>
          </p:grpSpPr>
          <p:sp>
            <p:nvSpPr>
              <p:cNvPr id="30" name="椭圆 29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2" name="椭圆 31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3" name="椭圆 32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5" name="椭圆 34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>
              <a:off x="1502759" y="5619592"/>
              <a:ext cx="424672" cy="51402"/>
              <a:chOff x="1344546" y="5345272"/>
              <a:chExt cx="424672" cy="51402"/>
            </a:xfrm>
          </p:grpSpPr>
          <p:sp>
            <p:nvSpPr>
              <p:cNvPr id="24" name="椭圆 23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6" name="椭圆 25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7" name="椭圆 26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9" name="椭圆 28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502759" y="5802472"/>
              <a:ext cx="424672" cy="51402"/>
              <a:chOff x="1344546" y="5345272"/>
              <a:chExt cx="424672" cy="51402"/>
            </a:xfrm>
          </p:grpSpPr>
          <p:sp>
            <p:nvSpPr>
              <p:cNvPr id="18" name="椭圆 17"/>
              <p:cNvSpPr/>
              <p:nvPr userDrawn="1"/>
            </p:nvSpPr>
            <p:spPr>
              <a:xfrm>
                <a:off x="1643162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1419200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0" name="椭圆 19"/>
              <p:cNvSpPr/>
              <p:nvPr userDrawn="1"/>
            </p:nvSpPr>
            <p:spPr>
              <a:xfrm>
                <a:off x="1493854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" name="椭圆 20"/>
              <p:cNvSpPr/>
              <p:nvPr userDrawn="1"/>
            </p:nvSpPr>
            <p:spPr>
              <a:xfrm>
                <a:off x="1568508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171781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3" name="椭圆 22"/>
              <p:cNvSpPr/>
              <p:nvPr userDrawn="1"/>
            </p:nvSpPr>
            <p:spPr>
              <a:xfrm>
                <a:off x="1344546" y="5345272"/>
                <a:ext cx="51402" cy="5140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 rot="5400000">
            <a:off x="10802938" y="4628515"/>
            <a:ext cx="21348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1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outdoor camping</a:t>
            </a: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11870373" y="5854700"/>
            <a:ext cx="0" cy="71945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任意多边形 4"/>
          <p:cNvSpPr/>
          <p:nvPr/>
        </p:nvSpPr>
        <p:spPr>
          <a:xfrm>
            <a:off x="0" y="6237605"/>
            <a:ext cx="2858770" cy="620395"/>
          </a:xfrm>
          <a:custGeom>
            <a:avLst/>
            <a:gdLst>
              <a:gd name="connsiteX0" fmla="*/ 3 w 4502"/>
              <a:gd name="connsiteY0" fmla="*/ 0 h 977"/>
              <a:gd name="connsiteX1" fmla="*/ 0 w 4502"/>
              <a:gd name="connsiteY1" fmla="*/ 977 h 977"/>
              <a:gd name="connsiteX2" fmla="*/ 4502 w 4502"/>
              <a:gd name="connsiteY2" fmla="*/ 977 h 977"/>
              <a:gd name="connsiteX3" fmla="*/ 2028 w 4502"/>
              <a:gd name="connsiteY3" fmla="*/ 674 h 977"/>
              <a:gd name="connsiteX4" fmla="*/ 3 w 4502"/>
              <a:gd name="connsiteY4" fmla="*/ 0 h 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2" h="977">
                <a:moveTo>
                  <a:pt x="3" y="0"/>
                </a:moveTo>
                <a:lnTo>
                  <a:pt x="0" y="977"/>
                </a:lnTo>
                <a:lnTo>
                  <a:pt x="4502" y="977"/>
                </a:lnTo>
                <a:cubicBezTo>
                  <a:pt x="3918" y="925"/>
                  <a:pt x="2739" y="781"/>
                  <a:pt x="2028" y="674"/>
                </a:cubicBezTo>
                <a:cubicBezTo>
                  <a:pt x="1317" y="567"/>
                  <a:pt x="263" y="112"/>
                  <a:pt x="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74333" y="3165957"/>
            <a:ext cx="667500" cy="16449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V</a:t>
            </a:r>
          </a:p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S</a:t>
            </a:r>
          </a:p>
        </p:txBody>
      </p:sp>
      <p:sp>
        <p:nvSpPr>
          <p:cNvPr id="59" name="矩形: 圆角 58"/>
          <p:cNvSpPr/>
          <p:nvPr/>
        </p:nvSpPr>
        <p:spPr>
          <a:xfrm>
            <a:off x="6532780" y="1567105"/>
            <a:ext cx="4977403" cy="4842671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241229" y="1811337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solidFill>
                  <a:schemeClr val="accent6"/>
                </a:soli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传统露营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048026" y="1811337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精致露营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1104900" y="3201035"/>
            <a:ext cx="22225" cy="26123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58215" y="4312920"/>
            <a:ext cx="313690" cy="313690"/>
            <a:chOff x="3631" y="5489"/>
            <a:chExt cx="494" cy="494"/>
          </a:xfrm>
        </p:grpSpPr>
        <p:sp>
          <p:nvSpPr>
            <p:cNvPr id="73" name="椭圆 72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323975" y="386778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传统露营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323975" y="4364355"/>
            <a:ext cx="4147185" cy="707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露营只是徒步的一个环节，为解决睡觉和温饱服务，体验感往往苦大于乐。</a:t>
            </a:r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1402715" y="432943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967740" y="5569585"/>
            <a:ext cx="313690" cy="313690"/>
            <a:chOff x="3631" y="5489"/>
            <a:chExt cx="494" cy="494"/>
          </a:xfrm>
        </p:grpSpPr>
        <p:sp>
          <p:nvSpPr>
            <p:cNvPr id="80" name="椭圆 79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1323975" y="509016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传统露营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1323975" y="5586730"/>
            <a:ext cx="4147185" cy="707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露营一般由专业团队组织，参与人员较为小众。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1402715" y="555180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50595" y="3100070"/>
            <a:ext cx="313690" cy="313690"/>
            <a:chOff x="3631" y="5489"/>
            <a:chExt cx="494" cy="494"/>
          </a:xfrm>
        </p:grpSpPr>
        <p:sp>
          <p:nvSpPr>
            <p:cNvPr id="63" name="椭圆 62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322070" y="264541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传统露营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1322070" y="3141980"/>
            <a:ext cx="4147185" cy="707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背着一个硕大的登山包，装着轻量化帐篷、压缩饼干和方便面，向自然迈进。</a:t>
            </a: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1400810" y="310705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859270" y="3644265"/>
            <a:ext cx="0" cy="167957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6707505" y="3353435"/>
            <a:ext cx="313690" cy="313690"/>
            <a:chOff x="3631" y="5489"/>
            <a:chExt cx="494" cy="494"/>
          </a:xfrm>
        </p:grpSpPr>
        <p:sp>
          <p:nvSpPr>
            <p:cNvPr id="94" name="椭圆 93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7206615" y="290830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精致露营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206615" y="3404870"/>
            <a:ext cx="4147185" cy="707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以搬家式的露营为初级入门，更注重享受自然，接触自然。</a:t>
            </a: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7285355" y="336994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6706870" y="5272405"/>
            <a:ext cx="313690" cy="313690"/>
            <a:chOff x="3631" y="5489"/>
            <a:chExt cx="494" cy="494"/>
          </a:xfrm>
        </p:grpSpPr>
        <p:sp>
          <p:nvSpPr>
            <p:cNvPr id="106" name="椭圆 105"/>
            <p:cNvSpPr/>
            <p:nvPr/>
          </p:nvSpPr>
          <p:spPr>
            <a:xfrm>
              <a:off x="3631" y="5489"/>
              <a:ext cx="495" cy="495"/>
            </a:xfrm>
            <a:prstGeom prst="ellipse">
              <a:avLst/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761" y="5619"/>
              <a:ext cx="236" cy="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7179945" y="4827270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精致露营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179945" y="5323840"/>
            <a:ext cx="4147185" cy="707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多由野餐人群发展而来，以家庭为单位，更注重人际间的交流及提前攻略。</a:t>
            </a:r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7258685" y="5288915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98805" y="281940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01 </a:t>
            </a:r>
          </a:p>
        </p:txBody>
      </p:sp>
      <p:sp>
        <p:nvSpPr>
          <p:cNvPr id="7" name="矩形 6"/>
          <p:cNvSpPr/>
          <p:nvPr/>
        </p:nvSpPr>
        <p:spPr>
          <a:xfrm>
            <a:off x="1604645" y="984250"/>
            <a:ext cx="304800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555750" y="794385"/>
            <a:ext cx="32016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introduction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55575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/>
          <p:cNvSpPr txBox="1"/>
          <p:nvPr/>
        </p:nvSpPr>
        <p:spPr>
          <a:xfrm>
            <a:off x="4991100" y="247840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露营形式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991100" y="2974975"/>
            <a:ext cx="6614795" cy="975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「露营」分为传统露营、便携式露营和精致露营三种，而这两年，精致露营因为花样繁多，讲究生活美学，成为越来越多年轻人和家庭群的选择。</a:t>
            </a: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090160" y="294005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25475" y="281305"/>
            <a:ext cx="956945" cy="902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5400" spc="12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02 </a:t>
            </a:r>
          </a:p>
        </p:txBody>
      </p:sp>
      <p:sp>
        <p:nvSpPr>
          <p:cNvPr id="4" name="矩形 3"/>
          <p:cNvSpPr/>
          <p:nvPr/>
        </p:nvSpPr>
        <p:spPr>
          <a:xfrm>
            <a:off x="1631315" y="984250"/>
            <a:ext cx="1755140" cy="1473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420" y="794385"/>
            <a:ext cx="18040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spc="120" dirty="0">
                <a:solidFill>
                  <a:schemeClr val="bg2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camping form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82420" y="334010"/>
            <a:ext cx="1946910" cy="546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spc="120" dirty="0"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露营形式</a:t>
            </a:r>
          </a:p>
        </p:txBody>
      </p:sp>
      <p:sp>
        <p:nvSpPr>
          <p:cNvPr id="6" name="剪去对角的矩形 5"/>
          <p:cNvSpPr/>
          <p:nvPr/>
        </p:nvSpPr>
        <p:spPr>
          <a:xfrm>
            <a:off x="750570" y="1922145"/>
            <a:ext cx="3656330" cy="4567555"/>
          </a:xfrm>
          <a:prstGeom prst="snip2Diag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1070610" y="1664970"/>
            <a:ext cx="3656330" cy="4567555"/>
          </a:xfrm>
          <a:prstGeom prst="snip2DiagRect">
            <a:avLst/>
          </a:prstGeom>
          <a:blipFill rotWithShape="1">
            <a:blip r:embed="rId3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991100" y="4547870"/>
            <a:ext cx="2148205" cy="194183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98490" y="4173220"/>
            <a:ext cx="732790" cy="732790"/>
            <a:chOff x="3645" y="5740"/>
            <a:chExt cx="1154" cy="1154"/>
          </a:xfrm>
        </p:grpSpPr>
        <p:sp>
          <p:nvSpPr>
            <p:cNvPr id="11" name="椭圆 10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rgbClr val="065C32"/>
                </a:gs>
                <a:gs pos="100000">
                  <a:srgbClr val="003F2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任意多边形: 形状 19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333365" y="49104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传统露营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52060" y="5407025"/>
            <a:ext cx="2026285" cy="944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以山林露营为主，讲究便捷性，追求山水意境。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426075" y="53721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: 圆角 8"/>
          <p:cNvSpPr/>
          <p:nvPr/>
        </p:nvSpPr>
        <p:spPr>
          <a:xfrm>
            <a:off x="7224395" y="4547870"/>
            <a:ext cx="2148205" cy="194183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566660" y="49104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便携露营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285355" y="5407025"/>
            <a:ext cx="2026285" cy="944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以便携为主，讲究便捷及快速性，追求及时相应。</a:t>
            </a: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7659370" y="53721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: 圆角 8"/>
          <p:cNvSpPr/>
          <p:nvPr/>
        </p:nvSpPr>
        <p:spPr>
          <a:xfrm>
            <a:off x="9457690" y="4547870"/>
            <a:ext cx="2148205" cy="194183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799955" y="4910455"/>
            <a:ext cx="146304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spc="120" dirty="0">
                <a:gradFill>
                  <a:gsLst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精致露营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9518650" y="5407025"/>
            <a:ext cx="2026285" cy="944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20" dirty="0">
                <a:solidFill>
                  <a:schemeClr val="bg2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以舒适体验为主，讲究慢生活，很多以家庭为单位。</a:t>
            </a: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9892665" y="5372100"/>
            <a:ext cx="1278890" cy="1079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5698808" y="4144902"/>
            <a:ext cx="732790" cy="732790"/>
            <a:chOff x="11872" y="4085"/>
            <a:chExt cx="1154" cy="1154"/>
          </a:xfrm>
        </p:grpSpPr>
        <p:sp>
          <p:nvSpPr>
            <p:cNvPr id="26" name="椭圆 25"/>
            <p:cNvSpPr/>
            <p:nvPr/>
          </p:nvSpPr>
          <p:spPr>
            <a:xfrm>
              <a:off x="11872" y="4085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2388" y="4357"/>
              <a:ext cx="121" cy="228"/>
            </a:xfrm>
            <a:custGeom>
              <a:avLst/>
              <a:gdLst>
                <a:gd name="connsiteX0" fmla="*/ 0 w 121"/>
                <a:gd name="connsiteY0" fmla="*/ 168 h 228"/>
                <a:gd name="connsiteX1" fmla="*/ 61 w 121"/>
                <a:gd name="connsiteY1" fmla="*/ 228 h 228"/>
                <a:gd name="connsiteX2" fmla="*/ 122 w 121"/>
                <a:gd name="connsiteY2" fmla="*/ 168 h 228"/>
                <a:gd name="connsiteX3" fmla="*/ 122 w 121"/>
                <a:gd name="connsiteY3" fmla="*/ 0 h 228"/>
                <a:gd name="connsiteX4" fmla="*/ 0 w 121"/>
                <a:gd name="connsiteY4" fmla="*/ 0 h 228"/>
                <a:gd name="connsiteX5" fmla="*/ 0 w 121"/>
                <a:gd name="connsiteY5" fmla="*/ 168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168"/>
                  </a:moveTo>
                  <a:lnTo>
                    <a:pt x="61" y="228"/>
                  </a:lnTo>
                  <a:lnTo>
                    <a:pt x="122" y="168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12388" y="4738"/>
              <a:ext cx="121" cy="228"/>
            </a:xfrm>
            <a:custGeom>
              <a:avLst/>
              <a:gdLst>
                <a:gd name="connsiteX0" fmla="*/ 0 w 121"/>
                <a:gd name="connsiteY0" fmla="*/ 61 h 228"/>
                <a:gd name="connsiteX1" fmla="*/ 61 w 121"/>
                <a:gd name="connsiteY1" fmla="*/ 0 h 228"/>
                <a:gd name="connsiteX2" fmla="*/ 122 w 121"/>
                <a:gd name="connsiteY2" fmla="*/ 61 h 228"/>
                <a:gd name="connsiteX3" fmla="*/ 122 w 121"/>
                <a:gd name="connsiteY3" fmla="*/ 228 h 228"/>
                <a:gd name="connsiteX4" fmla="*/ 0 w 121"/>
                <a:gd name="connsiteY4" fmla="*/ 228 h 228"/>
                <a:gd name="connsiteX5" fmla="*/ 0 w 121"/>
                <a:gd name="connsiteY5" fmla="*/ 61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" h="228">
                  <a:moveTo>
                    <a:pt x="0" y="61"/>
                  </a:moveTo>
                  <a:lnTo>
                    <a:pt x="61" y="0"/>
                  </a:lnTo>
                  <a:lnTo>
                    <a:pt x="122" y="61"/>
                  </a:lnTo>
                  <a:lnTo>
                    <a:pt x="122" y="228"/>
                  </a:lnTo>
                  <a:lnTo>
                    <a:pt x="0" y="228"/>
                  </a:lnTo>
                  <a:lnTo>
                    <a:pt x="0" y="61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12525" y="4601"/>
              <a:ext cx="228" cy="121"/>
            </a:xfrm>
            <a:custGeom>
              <a:avLst/>
              <a:gdLst>
                <a:gd name="connsiteX0" fmla="*/ 61 w 228"/>
                <a:gd name="connsiteY0" fmla="*/ 122 h 121"/>
                <a:gd name="connsiteX1" fmla="*/ 0 w 228"/>
                <a:gd name="connsiteY1" fmla="*/ 61 h 121"/>
                <a:gd name="connsiteX2" fmla="*/ 61 w 228"/>
                <a:gd name="connsiteY2" fmla="*/ 0 h 121"/>
                <a:gd name="connsiteX3" fmla="*/ 228 w 228"/>
                <a:gd name="connsiteY3" fmla="*/ 0 h 121"/>
                <a:gd name="connsiteX4" fmla="*/ 228 w 228"/>
                <a:gd name="connsiteY4" fmla="*/ 122 h 121"/>
                <a:gd name="connsiteX5" fmla="*/ 61 w 228"/>
                <a:gd name="connsiteY5" fmla="*/ 122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61" y="122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228" y="0"/>
                  </a:lnTo>
                  <a:lnTo>
                    <a:pt x="228" y="122"/>
                  </a:lnTo>
                  <a:lnTo>
                    <a:pt x="61" y="122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2144" y="4601"/>
              <a:ext cx="228" cy="121"/>
            </a:xfrm>
            <a:custGeom>
              <a:avLst/>
              <a:gdLst>
                <a:gd name="connsiteX0" fmla="*/ 168 w 228"/>
                <a:gd name="connsiteY0" fmla="*/ 0 h 121"/>
                <a:gd name="connsiteX1" fmla="*/ 228 w 228"/>
                <a:gd name="connsiteY1" fmla="*/ 61 h 121"/>
                <a:gd name="connsiteX2" fmla="*/ 168 w 228"/>
                <a:gd name="connsiteY2" fmla="*/ 122 h 121"/>
                <a:gd name="connsiteX3" fmla="*/ 0 w 228"/>
                <a:gd name="connsiteY3" fmla="*/ 122 h 121"/>
                <a:gd name="connsiteX4" fmla="*/ 0 w 228"/>
                <a:gd name="connsiteY4" fmla="*/ 0 h 121"/>
                <a:gd name="connsiteX5" fmla="*/ 168 w 228"/>
                <a:gd name="connsiteY5" fmla="*/ 0 h 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" h="121">
                  <a:moveTo>
                    <a:pt x="168" y="0"/>
                  </a:moveTo>
                  <a:lnTo>
                    <a:pt x="228" y="61"/>
                  </a:lnTo>
                  <a:lnTo>
                    <a:pt x="168" y="122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168" y="0"/>
                  </a:lnTo>
                  <a:close/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165398" y="4144902"/>
            <a:ext cx="732790" cy="732790"/>
            <a:chOff x="8168146" y="3925750"/>
            <a:chExt cx="732790" cy="732790"/>
          </a:xfrm>
        </p:grpSpPr>
        <p:sp>
          <p:nvSpPr>
            <p:cNvPr id="118" name="椭圆 117"/>
            <p:cNvSpPr/>
            <p:nvPr/>
          </p:nvSpPr>
          <p:spPr>
            <a:xfrm>
              <a:off x="8168146" y="3925750"/>
              <a:ext cx="732790" cy="73279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8339107" y="4096711"/>
              <a:ext cx="390869" cy="390869"/>
              <a:chOff x="8356411" y="4110606"/>
              <a:chExt cx="390869" cy="390869"/>
            </a:xfrm>
          </p:grpSpPr>
          <p:sp>
            <p:nvSpPr>
              <p:cNvPr id="120" name="任意多边形: 形状 83"/>
              <p:cNvSpPr/>
              <p:nvPr/>
            </p:nvSpPr>
            <p:spPr>
              <a:xfrm>
                <a:off x="8649563" y="4110606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1" name="任意多边形: 形状 84"/>
              <p:cNvSpPr/>
              <p:nvPr/>
            </p:nvSpPr>
            <p:spPr>
              <a:xfrm>
                <a:off x="8356411" y="4403758"/>
                <a:ext cx="97717" cy="97717"/>
              </a:xfrm>
              <a:custGeom>
                <a:avLst/>
                <a:gdLst>
                  <a:gd name="connsiteX0" fmla="*/ 97717 w 97717"/>
                  <a:gd name="connsiteY0" fmla="*/ 48859 h 97717"/>
                  <a:gd name="connsiteX1" fmla="*/ 48859 w 97717"/>
                  <a:gd name="connsiteY1" fmla="*/ 97717 h 97717"/>
                  <a:gd name="connsiteX2" fmla="*/ 0 w 97717"/>
                  <a:gd name="connsiteY2" fmla="*/ 48859 h 97717"/>
                  <a:gd name="connsiteX3" fmla="*/ 48859 w 97717"/>
                  <a:gd name="connsiteY3" fmla="*/ 0 h 97717"/>
                  <a:gd name="connsiteX4" fmla="*/ 97717 w 97717"/>
                  <a:gd name="connsiteY4" fmla="*/ 48859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17" h="97717">
                    <a:moveTo>
                      <a:pt x="97717" y="48859"/>
                    </a:moveTo>
                    <a:cubicBezTo>
                      <a:pt x="97717" y="75843"/>
                      <a:pt x="75843" y="97717"/>
                      <a:pt x="48859" y="97717"/>
                    </a:cubicBezTo>
                    <a:cubicBezTo>
                      <a:pt x="21875" y="97717"/>
                      <a:pt x="0" y="75843"/>
                      <a:pt x="0" y="48859"/>
                    </a:cubicBezTo>
                    <a:cubicBezTo>
                      <a:pt x="0" y="21875"/>
                      <a:pt x="21875" y="0"/>
                      <a:pt x="48859" y="0"/>
                    </a:cubicBezTo>
                    <a:cubicBezTo>
                      <a:pt x="75843" y="0"/>
                      <a:pt x="97717" y="21875"/>
                      <a:pt x="97717" y="48859"/>
                    </a:cubicBez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2" name="任意多边形: 形状 85"/>
              <p:cNvSpPr/>
              <p:nvPr/>
            </p:nvSpPr>
            <p:spPr>
              <a:xfrm>
                <a:off x="8356411" y="4110606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3" name="任意多边形: 形状 86"/>
              <p:cNvSpPr/>
              <p:nvPr/>
            </p:nvSpPr>
            <p:spPr>
              <a:xfrm>
                <a:off x="8649563" y="4403758"/>
                <a:ext cx="97717" cy="97717"/>
              </a:xfrm>
              <a:custGeom>
                <a:avLst/>
                <a:gdLst>
                  <a:gd name="connsiteX0" fmla="*/ 0 w 97717"/>
                  <a:gd name="connsiteY0" fmla="*/ 0 h 97717"/>
                  <a:gd name="connsiteX1" fmla="*/ 97717 w 97717"/>
                  <a:gd name="connsiteY1" fmla="*/ 0 h 97717"/>
                  <a:gd name="connsiteX2" fmla="*/ 97717 w 97717"/>
                  <a:gd name="connsiteY2" fmla="*/ 97717 h 97717"/>
                  <a:gd name="connsiteX3" fmla="*/ 0 w 97717"/>
                  <a:gd name="connsiteY3" fmla="*/ 97717 h 9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7" h="97717">
                    <a:moveTo>
                      <a:pt x="0" y="0"/>
                    </a:moveTo>
                    <a:lnTo>
                      <a:pt x="97717" y="0"/>
                    </a:lnTo>
                    <a:lnTo>
                      <a:pt x="97717" y="97717"/>
                    </a:lnTo>
                    <a:lnTo>
                      <a:pt x="0" y="97717"/>
                    </a:lnTo>
                    <a:close/>
                  </a:path>
                </a:pathLst>
              </a:custGeom>
              <a:noFill/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4" name="任意多边形: 形状 87"/>
              <p:cNvSpPr/>
              <p:nvPr/>
            </p:nvSpPr>
            <p:spPr>
              <a:xfrm>
                <a:off x="8454129" y="4159465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5" name="任意多边形: 形状 88"/>
              <p:cNvSpPr/>
              <p:nvPr/>
            </p:nvSpPr>
            <p:spPr>
              <a:xfrm>
                <a:off x="8454129" y="4452617"/>
                <a:ext cx="195434" cy="9771"/>
              </a:xfrm>
              <a:custGeom>
                <a:avLst/>
                <a:gdLst>
                  <a:gd name="connsiteX0" fmla="*/ 195435 w 195434"/>
                  <a:gd name="connsiteY0" fmla="*/ 0 h 9771"/>
                  <a:gd name="connsiteX1" fmla="*/ 0 w 195434"/>
                  <a:gd name="connsiteY1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434" h="9771">
                    <a:moveTo>
                      <a:pt x="195435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6" name="任意多边形: 形状 89"/>
              <p:cNvSpPr/>
              <p:nvPr/>
            </p:nvSpPr>
            <p:spPr>
              <a:xfrm>
                <a:off x="8405270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27" name="任意多边形: 形状 90"/>
              <p:cNvSpPr/>
              <p:nvPr/>
            </p:nvSpPr>
            <p:spPr>
              <a:xfrm>
                <a:off x="8698422" y="4208324"/>
                <a:ext cx="9771" cy="195434"/>
              </a:xfrm>
              <a:custGeom>
                <a:avLst/>
                <a:gdLst>
                  <a:gd name="connsiteX0" fmla="*/ 0 w 9771"/>
                  <a:gd name="connsiteY0" fmla="*/ 195435 h 195434"/>
                  <a:gd name="connsiteX1" fmla="*/ 0 w 9771"/>
                  <a:gd name="connsiteY1" fmla="*/ 0 h 19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1" h="195434">
                    <a:moveTo>
                      <a:pt x="0" y="195435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38894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7932103" y="4144902"/>
            <a:ext cx="732790" cy="732790"/>
            <a:chOff x="3645" y="5740"/>
            <a:chExt cx="1154" cy="1154"/>
          </a:xfrm>
        </p:grpSpPr>
        <p:sp>
          <p:nvSpPr>
            <p:cNvPr id="129" name="椭圆 128"/>
            <p:cNvSpPr/>
            <p:nvPr/>
          </p:nvSpPr>
          <p:spPr>
            <a:xfrm>
              <a:off x="3645" y="5740"/>
              <a:ext cx="1154" cy="115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0" name="任意多边形: 形状 13"/>
            <p:cNvSpPr/>
            <p:nvPr/>
          </p:nvSpPr>
          <p:spPr>
            <a:xfrm>
              <a:off x="3924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1" name="任意多边形: 形状 15"/>
            <p:cNvSpPr/>
            <p:nvPr/>
          </p:nvSpPr>
          <p:spPr>
            <a:xfrm>
              <a:off x="4155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2" name="任意多边形: 形状 16"/>
            <p:cNvSpPr/>
            <p:nvPr/>
          </p:nvSpPr>
          <p:spPr>
            <a:xfrm>
              <a:off x="4387" y="6019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3" name="任意多边形: 形状 17"/>
            <p:cNvSpPr/>
            <p:nvPr/>
          </p:nvSpPr>
          <p:spPr>
            <a:xfrm>
              <a:off x="3924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4" name="任意多边形: 形状 19"/>
            <p:cNvSpPr/>
            <p:nvPr/>
          </p:nvSpPr>
          <p:spPr>
            <a:xfrm>
              <a:off x="4155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5" name="任意多边形: 形状 23"/>
            <p:cNvSpPr/>
            <p:nvPr/>
          </p:nvSpPr>
          <p:spPr>
            <a:xfrm>
              <a:off x="4387" y="6250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6" name="任意多边形: 形状 24"/>
            <p:cNvSpPr/>
            <p:nvPr/>
          </p:nvSpPr>
          <p:spPr>
            <a:xfrm>
              <a:off x="3924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7" name="任意多边形: 形状 26"/>
            <p:cNvSpPr/>
            <p:nvPr/>
          </p:nvSpPr>
          <p:spPr>
            <a:xfrm>
              <a:off x="4155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8" name="任意多边形: 形状 31"/>
            <p:cNvSpPr/>
            <p:nvPr/>
          </p:nvSpPr>
          <p:spPr>
            <a:xfrm>
              <a:off x="4387" y="6482"/>
              <a:ext cx="132" cy="132"/>
            </a:xfrm>
            <a:custGeom>
              <a:avLst/>
              <a:gdLst>
                <a:gd name="connsiteX0" fmla="*/ 66 w 132"/>
                <a:gd name="connsiteY0" fmla="*/ 132 h 132"/>
                <a:gd name="connsiteX1" fmla="*/ 132 w 132"/>
                <a:gd name="connsiteY1" fmla="*/ 66 h 132"/>
                <a:gd name="connsiteX2" fmla="*/ 66 w 132"/>
                <a:gd name="connsiteY2" fmla="*/ 0 h 132"/>
                <a:gd name="connsiteX3" fmla="*/ 0 w 132"/>
                <a:gd name="connsiteY3" fmla="*/ 66 h 132"/>
                <a:gd name="connsiteX4" fmla="*/ 66 w 132"/>
                <a:gd name="connsiteY4" fmla="*/ 132 h 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solidFill>
              <a:srgbClr val="FFFFFF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GI0NTM1OGZlOTY2YWY4YWY5MzVhN2U4Zjk2NDdlZmQifQ==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1PPT模板网  www.51pptmoban.com">
  <a:themeElements>
    <a:clrScheme name="微软作业">
      <a:dk1>
        <a:srgbClr val="000000"/>
      </a:dk1>
      <a:lt1>
        <a:srgbClr val="FFFFFF"/>
      </a:lt1>
      <a:dk2>
        <a:srgbClr val="003F22"/>
      </a:dk2>
      <a:lt2>
        <a:srgbClr val="7F7F7F"/>
      </a:lt2>
      <a:accent1>
        <a:srgbClr val="003F22"/>
      </a:accent1>
      <a:accent2>
        <a:srgbClr val="065C32"/>
      </a:accent2>
      <a:accent3>
        <a:srgbClr val="E5E3A2"/>
      </a:accent3>
      <a:accent4>
        <a:srgbClr val="000000"/>
      </a:accent4>
      <a:accent5>
        <a:srgbClr val="FFFFFF"/>
      </a:accent5>
      <a:accent6>
        <a:srgbClr val="D9D9D9"/>
      </a:accent6>
      <a:hlink>
        <a:srgbClr val="0563C1"/>
      </a:hlink>
      <a:folHlink>
        <a:srgbClr val="954F7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1023</Words>
  <Application>Microsoft Office PowerPoint</Application>
  <PresentationFormat>宽屏</PresentationFormat>
  <Paragraphs>151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OPPOSans H</vt:lpstr>
      <vt:lpstr>等线</vt:lpstr>
      <vt:lpstr>汉仪雅酷黑 45W</vt:lpstr>
      <vt:lpstr>思源黑体 CN Bold</vt:lpstr>
      <vt:lpstr>思源黑体 CN Heavy</vt:lpstr>
      <vt:lpstr>思源黑体 CN Light</vt:lpstr>
      <vt:lpstr>思源黑体 CN Normal</vt:lpstr>
      <vt:lpstr>Arial</vt:lpstr>
      <vt:lpstr>Georgia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绿色简约商务风户外露营主题班会ppt模板</dc:title>
  <dc:creator>栗子</dc:creator>
  <cp:keywords>P界达人</cp:keywords>
  <dc:description>www.51pptmoban.com</dc:description>
  <cp:lastModifiedBy>Win user</cp:lastModifiedBy>
  <cp:revision>66</cp:revision>
  <dcterms:created xsi:type="dcterms:W3CDTF">2022-05-26T10:49:00Z</dcterms:created>
  <dcterms:modified xsi:type="dcterms:W3CDTF">2022-08-22T12:14:16Z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FE78DB7E00FD448EB87BF4C0C89933BD</vt:lpwstr>
  </property>
  <property fmtid="{D5CDD505-2E9C-101B-9397-08002B2CF9AE}" pid="3" name="KSOProductBuildVer">
    <vt:lpwstr>2052-11.1.0.11744</vt:lpwstr>
  </property>
</Properties>
</file>