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7.xml" ContentType="application/vnd.openxmlformats-officedocument.presentationml.tags+xml"/>
  <Override PartName="/ppt/notesSlides/notesSlide9.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2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28.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34"/>
  </p:notesMasterIdLst>
  <p:handoutMasterIdLst>
    <p:handoutMasterId r:id="rId35"/>
  </p:handoutMasterIdLst>
  <p:sldIdLst>
    <p:sldId id="257" r:id="rId2"/>
    <p:sldId id="258" r:id="rId3"/>
    <p:sldId id="259" r:id="rId4"/>
    <p:sldId id="260" r:id="rId5"/>
    <p:sldId id="281" r:id="rId6"/>
    <p:sldId id="282" r:id="rId7"/>
    <p:sldId id="287" r:id="rId8"/>
    <p:sldId id="283" r:id="rId9"/>
    <p:sldId id="268" r:id="rId10"/>
    <p:sldId id="272" r:id="rId11"/>
    <p:sldId id="273" r:id="rId12"/>
    <p:sldId id="288" r:id="rId13"/>
    <p:sldId id="278" r:id="rId14"/>
    <p:sldId id="279" r:id="rId15"/>
    <p:sldId id="280" r:id="rId16"/>
    <p:sldId id="269" r:id="rId17"/>
    <p:sldId id="275" r:id="rId18"/>
    <p:sldId id="274" r:id="rId19"/>
    <p:sldId id="276" r:id="rId20"/>
    <p:sldId id="289" r:id="rId21"/>
    <p:sldId id="295" r:id="rId22"/>
    <p:sldId id="294" r:id="rId23"/>
    <p:sldId id="296" r:id="rId24"/>
    <p:sldId id="270" r:id="rId25"/>
    <p:sldId id="285" r:id="rId26"/>
    <p:sldId id="290" r:id="rId27"/>
    <p:sldId id="291" r:id="rId28"/>
    <p:sldId id="293" r:id="rId29"/>
    <p:sldId id="292" r:id="rId30"/>
    <p:sldId id="271" r:id="rId31"/>
    <p:sldId id="1127" r:id="rId32"/>
    <p:sldId id="1128" r:id="rId33"/>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75" userDrawn="1">
          <p15:clr>
            <a:srgbClr val="A4A3A4"/>
          </p15:clr>
        </p15:guide>
        <p15:guide id="2" pos="4180" userDrawn="1">
          <p15:clr>
            <a:srgbClr val="A4A3A4"/>
          </p15:clr>
        </p15:guide>
        <p15:guide id="3" pos="370" userDrawn="1">
          <p15:clr>
            <a:srgbClr val="A4A3A4"/>
          </p15:clr>
        </p15:guide>
        <p15:guide id="4" pos="7333" userDrawn="1">
          <p15:clr>
            <a:srgbClr val="A4A3A4"/>
          </p15:clr>
        </p15:guide>
        <p15:guide id="5" pos="2207" userDrawn="1">
          <p15:clr>
            <a:srgbClr val="A4A3A4"/>
          </p15:clr>
        </p15:guide>
        <p15:guide id="6" orient="horz" pos="68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F4E6"/>
    <a:srgbClr val="51140C"/>
    <a:srgbClr val="2C3F32"/>
    <a:srgbClr val="B1877F"/>
    <a:srgbClr val="585D7B"/>
    <a:srgbClr val="A3858B"/>
    <a:srgbClr val="FA9038"/>
    <a:srgbClr val="83A504"/>
    <a:srgbClr val="0E2A19"/>
    <a:srgbClr val="0A18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67" autoAdjust="0"/>
    <p:restoredTop sz="96400" autoAdjust="0"/>
  </p:normalViewPr>
  <p:slideViewPr>
    <p:cSldViewPr snapToGrid="0" showGuides="1">
      <p:cViewPr varScale="1">
        <p:scale>
          <a:sx n="91" d="100"/>
          <a:sy n="91" d="100"/>
        </p:scale>
        <p:origin x="108" y="624"/>
      </p:cViewPr>
      <p:guideLst>
        <p:guide orient="horz" pos="3475"/>
        <p:guide pos="4180"/>
        <p:guide pos="370"/>
        <p:guide pos="7333"/>
        <p:guide pos="2207"/>
        <p:guide orient="horz" pos="686"/>
      </p:guideLst>
    </p:cSldViewPr>
  </p:slideViewPr>
  <p:notesTextViewPr>
    <p:cViewPr>
      <p:scale>
        <a:sx n="3" d="2"/>
        <a:sy n="3" d="2"/>
      </p:scale>
      <p:origin x="0" y="0"/>
    </p:cViewPr>
  </p:notesTextViewPr>
  <p:sorterViewPr>
    <p:cViewPr>
      <p:scale>
        <a:sx n="33" d="100"/>
        <a:sy n="33" d="100"/>
      </p:scale>
      <p:origin x="0" y="-1328"/>
    </p:cViewPr>
  </p:sorter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2018</c:v>
                </c:pt>
              </c:strCache>
            </c:strRef>
          </c:tx>
          <c:spPr>
            <a:solidFill>
              <a:schemeClr val="accent1"/>
            </a:solidFill>
            <a:ln>
              <a:noFill/>
            </a:ln>
            <a:effectLst/>
          </c:spPr>
          <c:invertIfNegative val="0"/>
          <c:cat>
            <c:strRef>
              <c:f>Sheet1!$A$2:$A$11</c:f>
              <c:strCache>
                <c:ptCount val="9"/>
                <c:pt idx="0">
                  <c:v>北京</c:v>
                </c:pt>
                <c:pt idx="1">
                  <c:v>上海</c:v>
                </c:pt>
                <c:pt idx="2">
                  <c:v>重庆</c:v>
                </c:pt>
                <c:pt idx="3">
                  <c:v>成都</c:v>
                </c:pt>
                <c:pt idx="4">
                  <c:v>杭州</c:v>
                </c:pt>
                <c:pt idx="5">
                  <c:v>武汉</c:v>
                </c:pt>
                <c:pt idx="6">
                  <c:v>天津</c:v>
                </c:pt>
                <c:pt idx="7">
                  <c:v>郑州</c:v>
                </c:pt>
                <c:pt idx="8">
                  <c:v>沈阳</c:v>
                </c:pt>
              </c:strCache>
            </c:strRef>
          </c:cat>
          <c:val>
            <c:numRef>
              <c:f>Sheet1!$B$2:$B$11</c:f>
              <c:numCache>
                <c:formatCode>General</c:formatCode>
                <c:ptCount val="10"/>
                <c:pt idx="0">
                  <c:v>4.3</c:v>
                </c:pt>
                <c:pt idx="1">
                  <c:v>2.5</c:v>
                </c:pt>
                <c:pt idx="2">
                  <c:v>3.5</c:v>
                </c:pt>
                <c:pt idx="3">
                  <c:v>4.5</c:v>
                </c:pt>
                <c:pt idx="4">
                  <c:v>4.3</c:v>
                </c:pt>
                <c:pt idx="5">
                  <c:v>2.5</c:v>
                </c:pt>
                <c:pt idx="6">
                  <c:v>3.5</c:v>
                </c:pt>
                <c:pt idx="7">
                  <c:v>4.5</c:v>
                </c:pt>
                <c:pt idx="8">
                  <c:v>3.5</c:v>
                </c:pt>
                <c:pt idx="9">
                  <c:v>4.5</c:v>
                </c:pt>
              </c:numCache>
            </c:numRef>
          </c:val>
          <c:extLst>
            <c:ext xmlns:c16="http://schemas.microsoft.com/office/drawing/2014/chart" uri="{C3380CC4-5D6E-409C-BE32-E72D297353CC}">
              <c16:uniqueId val="{00000000-A1E1-49C1-8C70-17D77FD80557}"/>
            </c:ext>
          </c:extLst>
        </c:ser>
        <c:ser>
          <c:idx val="1"/>
          <c:order val="1"/>
          <c:tx>
            <c:strRef>
              <c:f>Sheet1!$C$1</c:f>
              <c:strCache>
                <c:ptCount val="1"/>
                <c:pt idx="0">
                  <c:v>2019</c:v>
                </c:pt>
              </c:strCache>
            </c:strRef>
          </c:tx>
          <c:spPr>
            <a:solidFill>
              <a:schemeClr val="accent2"/>
            </a:solidFill>
            <a:ln>
              <a:noFill/>
            </a:ln>
            <a:effectLst/>
          </c:spPr>
          <c:invertIfNegative val="0"/>
          <c:cat>
            <c:strRef>
              <c:f>Sheet1!$A$2:$A$11</c:f>
              <c:strCache>
                <c:ptCount val="9"/>
                <c:pt idx="0">
                  <c:v>北京</c:v>
                </c:pt>
                <c:pt idx="1">
                  <c:v>上海</c:v>
                </c:pt>
                <c:pt idx="2">
                  <c:v>重庆</c:v>
                </c:pt>
                <c:pt idx="3">
                  <c:v>成都</c:v>
                </c:pt>
                <c:pt idx="4">
                  <c:v>杭州</c:v>
                </c:pt>
                <c:pt idx="5">
                  <c:v>武汉</c:v>
                </c:pt>
                <c:pt idx="6">
                  <c:v>天津</c:v>
                </c:pt>
                <c:pt idx="7">
                  <c:v>郑州</c:v>
                </c:pt>
                <c:pt idx="8">
                  <c:v>沈阳</c:v>
                </c:pt>
              </c:strCache>
            </c:strRef>
          </c:cat>
          <c:val>
            <c:numRef>
              <c:f>Sheet1!$C$2:$C$11</c:f>
              <c:numCache>
                <c:formatCode>General</c:formatCode>
                <c:ptCount val="10"/>
                <c:pt idx="0">
                  <c:v>2.4</c:v>
                </c:pt>
                <c:pt idx="1">
                  <c:v>4.4000000000000004</c:v>
                </c:pt>
                <c:pt idx="2">
                  <c:v>1.8</c:v>
                </c:pt>
                <c:pt idx="3">
                  <c:v>2.8</c:v>
                </c:pt>
                <c:pt idx="4">
                  <c:v>2.4</c:v>
                </c:pt>
                <c:pt idx="5">
                  <c:v>4.4000000000000004</c:v>
                </c:pt>
                <c:pt idx="6">
                  <c:v>1.8</c:v>
                </c:pt>
                <c:pt idx="7">
                  <c:v>2.8</c:v>
                </c:pt>
                <c:pt idx="8">
                  <c:v>1.8</c:v>
                </c:pt>
                <c:pt idx="9">
                  <c:v>2.8</c:v>
                </c:pt>
              </c:numCache>
            </c:numRef>
          </c:val>
          <c:extLst>
            <c:ext xmlns:c16="http://schemas.microsoft.com/office/drawing/2014/chart" uri="{C3380CC4-5D6E-409C-BE32-E72D297353CC}">
              <c16:uniqueId val="{00000001-A1E1-49C1-8C70-17D77FD80557}"/>
            </c:ext>
          </c:extLst>
        </c:ser>
        <c:ser>
          <c:idx val="2"/>
          <c:order val="2"/>
          <c:tx>
            <c:strRef>
              <c:f>Sheet1!$D$1</c:f>
              <c:strCache>
                <c:ptCount val="1"/>
                <c:pt idx="0">
                  <c:v>2020</c:v>
                </c:pt>
              </c:strCache>
            </c:strRef>
          </c:tx>
          <c:spPr>
            <a:solidFill>
              <a:schemeClr val="accent3"/>
            </a:solidFill>
            <a:ln>
              <a:noFill/>
            </a:ln>
            <a:effectLst/>
          </c:spPr>
          <c:invertIfNegative val="0"/>
          <c:cat>
            <c:strRef>
              <c:f>Sheet1!$A$2:$A$11</c:f>
              <c:strCache>
                <c:ptCount val="9"/>
                <c:pt idx="0">
                  <c:v>北京</c:v>
                </c:pt>
                <c:pt idx="1">
                  <c:v>上海</c:v>
                </c:pt>
                <c:pt idx="2">
                  <c:v>重庆</c:v>
                </c:pt>
                <c:pt idx="3">
                  <c:v>成都</c:v>
                </c:pt>
                <c:pt idx="4">
                  <c:v>杭州</c:v>
                </c:pt>
                <c:pt idx="5">
                  <c:v>武汉</c:v>
                </c:pt>
                <c:pt idx="6">
                  <c:v>天津</c:v>
                </c:pt>
                <c:pt idx="7">
                  <c:v>郑州</c:v>
                </c:pt>
                <c:pt idx="8">
                  <c:v>沈阳</c:v>
                </c:pt>
              </c:strCache>
            </c:strRef>
          </c:cat>
          <c:val>
            <c:numRef>
              <c:f>Sheet1!$D$2:$D$11</c:f>
              <c:numCache>
                <c:formatCode>General</c:formatCode>
                <c:ptCount val="10"/>
                <c:pt idx="0">
                  <c:v>2</c:v>
                </c:pt>
                <c:pt idx="1">
                  <c:v>2</c:v>
                </c:pt>
                <c:pt idx="2">
                  <c:v>3</c:v>
                </c:pt>
                <c:pt idx="3">
                  <c:v>5</c:v>
                </c:pt>
                <c:pt idx="4">
                  <c:v>2</c:v>
                </c:pt>
                <c:pt idx="5">
                  <c:v>2</c:v>
                </c:pt>
                <c:pt idx="6">
                  <c:v>3</c:v>
                </c:pt>
                <c:pt idx="7">
                  <c:v>5</c:v>
                </c:pt>
                <c:pt idx="8">
                  <c:v>3</c:v>
                </c:pt>
                <c:pt idx="9">
                  <c:v>5</c:v>
                </c:pt>
              </c:numCache>
            </c:numRef>
          </c:val>
          <c:extLst>
            <c:ext xmlns:c16="http://schemas.microsoft.com/office/drawing/2014/chart" uri="{C3380CC4-5D6E-409C-BE32-E72D297353CC}">
              <c16:uniqueId val="{00000002-A1E1-49C1-8C70-17D77FD80557}"/>
            </c:ext>
          </c:extLst>
        </c:ser>
        <c:dLbls>
          <c:showLegendKey val="0"/>
          <c:showVal val="0"/>
          <c:showCatName val="0"/>
          <c:showSerName val="0"/>
          <c:showPercent val="0"/>
          <c:showBubbleSize val="0"/>
        </c:dLbls>
        <c:gapWidth val="182"/>
        <c:axId val="1865920240"/>
        <c:axId val="1865921488"/>
      </c:barChart>
      <c:catAx>
        <c:axId val="186592024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65921488"/>
        <c:crosses val="autoZero"/>
        <c:auto val="1"/>
        <c:lblAlgn val="ctr"/>
        <c:lblOffset val="100"/>
        <c:noMultiLvlLbl val="0"/>
      </c:catAx>
      <c:valAx>
        <c:axId val="1865921488"/>
        <c:scaling>
          <c:orientation val="minMax"/>
        </c:scaling>
        <c:delete val="0"/>
        <c:axPos val="b"/>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8659202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2022/8/25</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2022/8/25</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10</a:t>
            </a:fld>
            <a:endParaRPr lang="zh-CN" altLang="en-US"/>
          </a:p>
        </p:txBody>
      </p:sp>
    </p:spTree>
    <p:extLst>
      <p:ext uri="{BB962C8B-B14F-4D97-AF65-F5344CB8AC3E}">
        <p14:creationId xmlns:p14="http://schemas.microsoft.com/office/powerpoint/2010/main" val="3335588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11</a:t>
            </a:fld>
            <a:endParaRPr lang="zh-CN" altLang="en-US"/>
          </a:p>
        </p:txBody>
      </p:sp>
    </p:spTree>
    <p:extLst>
      <p:ext uri="{BB962C8B-B14F-4D97-AF65-F5344CB8AC3E}">
        <p14:creationId xmlns:p14="http://schemas.microsoft.com/office/powerpoint/2010/main" val="1041432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12</a:t>
            </a:fld>
            <a:endParaRPr lang="zh-CN" altLang="en-US"/>
          </a:p>
        </p:txBody>
      </p:sp>
    </p:spTree>
    <p:extLst>
      <p:ext uri="{BB962C8B-B14F-4D97-AF65-F5344CB8AC3E}">
        <p14:creationId xmlns:p14="http://schemas.microsoft.com/office/powerpoint/2010/main" val="30976097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13</a:t>
            </a:fld>
            <a:endParaRPr lang="zh-CN" altLang="en-US"/>
          </a:p>
        </p:txBody>
      </p:sp>
    </p:spTree>
    <p:extLst>
      <p:ext uri="{BB962C8B-B14F-4D97-AF65-F5344CB8AC3E}">
        <p14:creationId xmlns:p14="http://schemas.microsoft.com/office/powerpoint/2010/main" val="702111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14</a:t>
            </a:fld>
            <a:endParaRPr lang="zh-CN" altLang="en-US"/>
          </a:p>
        </p:txBody>
      </p:sp>
    </p:spTree>
    <p:extLst>
      <p:ext uri="{BB962C8B-B14F-4D97-AF65-F5344CB8AC3E}">
        <p14:creationId xmlns:p14="http://schemas.microsoft.com/office/powerpoint/2010/main" val="3655500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15</a:t>
            </a:fld>
            <a:endParaRPr lang="zh-CN" altLang="en-US"/>
          </a:p>
        </p:txBody>
      </p:sp>
    </p:spTree>
    <p:extLst>
      <p:ext uri="{BB962C8B-B14F-4D97-AF65-F5344CB8AC3E}">
        <p14:creationId xmlns:p14="http://schemas.microsoft.com/office/powerpoint/2010/main" val="37835071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16</a:t>
            </a:fld>
            <a:endParaRPr lang="zh-CN" altLang="en-US"/>
          </a:p>
        </p:txBody>
      </p:sp>
    </p:spTree>
    <p:extLst>
      <p:ext uri="{BB962C8B-B14F-4D97-AF65-F5344CB8AC3E}">
        <p14:creationId xmlns:p14="http://schemas.microsoft.com/office/powerpoint/2010/main" val="11186626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17</a:t>
            </a:fld>
            <a:endParaRPr lang="zh-CN" altLang="en-US"/>
          </a:p>
        </p:txBody>
      </p:sp>
    </p:spTree>
    <p:extLst>
      <p:ext uri="{BB962C8B-B14F-4D97-AF65-F5344CB8AC3E}">
        <p14:creationId xmlns:p14="http://schemas.microsoft.com/office/powerpoint/2010/main" val="2963138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18</a:t>
            </a:fld>
            <a:endParaRPr lang="zh-CN" altLang="en-US"/>
          </a:p>
        </p:txBody>
      </p:sp>
    </p:spTree>
    <p:extLst>
      <p:ext uri="{BB962C8B-B14F-4D97-AF65-F5344CB8AC3E}">
        <p14:creationId xmlns:p14="http://schemas.microsoft.com/office/powerpoint/2010/main" val="19513984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19</a:t>
            </a:fld>
            <a:endParaRPr lang="zh-CN" altLang="en-US"/>
          </a:p>
        </p:txBody>
      </p:sp>
    </p:spTree>
    <p:extLst>
      <p:ext uri="{BB962C8B-B14F-4D97-AF65-F5344CB8AC3E}">
        <p14:creationId xmlns:p14="http://schemas.microsoft.com/office/powerpoint/2010/main" val="3777404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49F42C-2DAE-424C-A4B8-3140182C3E9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20</a:t>
            </a:fld>
            <a:endParaRPr lang="zh-CN" altLang="en-US"/>
          </a:p>
        </p:txBody>
      </p:sp>
    </p:spTree>
    <p:extLst>
      <p:ext uri="{BB962C8B-B14F-4D97-AF65-F5344CB8AC3E}">
        <p14:creationId xmlns:p14="http://schemas.microsoft.com/office/powerpoint/2010/main" val="17440144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21</a:t>
            </a:fld>
            <a:endParaRPr lang="zh-CN" altLang="en-US"/>
          </a:p>
        </p:txBody>
      </p:sp>
    </p:spTree>
    <p:extLst>
      <p:ext uri="{BB962C8B-B14F-4D97-AF65-F5344CB8AC3E}">
        <p14:creationId xmlns:p14="http://schemas.microsoft.com/office/powerpoint/2010/main" val="23480420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22</a:t>
            </a:fld>
            <a:endParaRPr lang="zh-CN" altLang="en-US"/>
          </a:p>
        </p:txBody>
      </p:sp>
    </p:spTree>
    <p:extLst>
      <p:ext uri="{BB962C8B-B14F-4D97-AF65-F5344CB8AC3E}">
        <p14:creationId xmlns:p14="http://schemas.microsoft.com/office/powerpoint/2010/main" val="15049484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23</a:t>
            </a:fld>
            <a:endParaRPr lang="zh-CN" altLang="en-US"/>
          </a:p>
        </p:txBody>
      </p:sp>
    </p:spTree>
    <p:extLst>
      <p:ext uri="{BB962C8B-B14F-4D97-AF65-F5344CB8AC3E}">
        <p14:creationId xmlns:p14="http://schemas.microsoft.com/office/powerpoint/2010/main" val="10762914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24</a:t>
            </a:fld>
            <a:endParaRPr lang="zh-CN" altLang="en-US"/>
          </a:p>
        </p:txBody>
      </p:sp>
    </p:spTree>
    <p:extLst>
      <p:ext uri="{BB962C8B-B14F-4D97-AF65-F5344CB8AC3E}">
        <p14:creationId xmlns:p14="http://schemas.microsoft.com/office/powerpoint/2010/main" val="18963701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25</a:t>
            </a:fld>
            <a:endParaRPr lang="zh-CN" altLang="en-US"/>
          </a:p>
        </p:txBody>
      </p:sp>
    </p:spTree>
    <p:extLst>
      <p:ext uri="{BB962C8B-B14F-4D97-AF65-F5344CB8AC3E}">
        <p14:creationId xmlns:p14="http://schemas.microsoft.com/office/powerpoint/2010/main" val="21755552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26</a:t>
            </a:fld>
            <a:endParaRPr lang="zh-CN" altLang="en-US"/>
          </a:p>
        </p:txBody>
      </p:sp>
    </p:spTree>
    <p:extLst>
      <p:ext uri="{BB962C8B-B14F-4D97-AF65-F5344CB8AC3E}">
        <p14:creationId xmlns:p14="http://schemas.microsoft.com/office/powerpoint/2010/main" val="2442599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t>27</a:t>
            </a:fld>
            <a:endParaRPr lang="zh-CN" altLang="en-US"/>
          </a:p>
        </p:txBody>
      </p:sp>
    </p:spTree>
    <p:extLst>
      <p:ext uri="{BB962C8B-B14F-4D97-AF65-F5344CB8AC3E}">
        <p14:creationId xmlns:p14="http://schemas.microsoft.com/office/powerpoint/2010/main" val="2324219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28</a:t>
            </a:fld>
            <a:endParaRPr lang="zh-CN" altLang="en-US"/>
          </a:p>
        </p:txBody>
      </p:sp>
    </p:spTree>
    <p:extLst>
      <p:ext uri="{BB962C8B-B14F-4D97-AF65-F5344CB8AC3E}">
        <p14:creationId xmlns:p14="http://schemas.microsoft.com/office/powerpoint/2010/main" val="11329256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29</a:t>
            </a:fld>
            <a:endParaRPr lang="zh-CN" altLang="en-US"/>
          </a:p>
        </p:txBody>
      </p:sp>
    </p:spTree>
    <p:extLst>
      <p:ext uri="{BB962C8B-B14F-4D97-AF65-F5344CB8AC3E}">
        <p14:creationId xmlns:p14="http://schemas.microsoft.com/office/powerpoint/2010/main" val="1977651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30</a:t>
            </a:fld>
            <a:endParaRPr lang="zh-CN" altLang="en-US"/>
          </a:p>
        </p:txBody>
      </p:sp>
    </p:spTree>
    <p:extLst>
      <p:ext uri="{BB962C8B-B14F-4D97-AF65-F5344CB8AC3E}">
        <p14:creationId xmlns:p14="http://schemas.microsoft.com/office/powerpoint/2010/main" val="2066296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31</a:t>
            </a:fld>
            <a:endParaRPr lang="zh-CN" altLang="en-US"/>
          </a:p>
        </p:txBody>
      </p:sp>
    </p:spTree>
    <p:extLst>
      <p:ext uri="{BB962C8B-B14F-4D97-AF65-F5344CB8AC3E}">
        <p14:creationId xmlns:p14="http://schemas.microsoft.com/office/powerpoint/2010/main" val="2505660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32</a:t>
            </a:fld>
            <a:endParaRPr lang="zh-CN" altLang="en-US"/>
          </a:p>
        </p:txBody>
      </p:sp>
    </p:spTree>
    <p:extLst>
      <p:ext uri="{BB962C8B-B14F-4D97-AF65-F5344CB8AC3E}">
        <p14:creationId xmlns:p14="http://schemas.microsoft.com/office/powerpoint/2010/main" val="3896094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4</a:t>
            </a:fld>
            <a:endParaRPr lang="zh-CN" altLang="en-US"/>
          </a:p>
        </p:txBody>
      </p:sp>
    </p:spTree>
    <p:extLst>
      <p:ext uri="{BB962C8B-B14F-4D97-AF65-F5344CB8AC3E}">
        <p14:creationId xmlns:p14="http://schemas.microsoft.com/office/powerpoint/2010/main" val="2093903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5</a:t>
            </a:fld>
            <a:endParaRPr lang="zh-CN" altLang="en-US"/>
          </a:p>
        </p:txBody>
      </p:sp>
    </p:spTree>
    <p:extLst>
      <p:ext uri="{BB962C8B-B14F-4D97-AF65-F5344CB8AC3E}">
        <p14:creationId xmlns:p14="http://schemas.microsoft.com/office/powerpoint/2010/main" val="409803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6</a:t>
            </a:fld>
            <a:endParaRPr lang="zh-CN" altLang="en-US"/>
          </a:p>
        </p:txBody>
      </p:sp>
    </p:spTree>
    <p:extLst>
      <p:ext uri="{BB962C8B-B14F-4D97-AF65-F5344CB8AC3E}">
        <p14:creationId xmlns:p14="http://schemas.microsoft.com/office/powerpoint/2010/main" val="3627241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7</a:t>
            </a:fld>
            <a:endParaRPr lang="zh-CN" altLang="en-US"/>
          </a:p>
        </p:txBody>
      </p:sp>
    </p:spTree>
    <p:extLst>
      <p:ext uri="{BB962C8B-B14F-4D97-AF65-F5344CB8AC3E}">
        <p14:creationId xmlns:p14="http://schemas.microsoft.com/office/powerpoint/2010/main" val="2210562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t>8</a:t>
            </a:fld>
            <a:endParaRPr lang="zh-CN" altLang="en-US"/>
          </a:p>
        </p:txBody>
      </p:sp>
    </p:spTree>
    <p:extLst>
      <p:ext uri="{BB962C8B-B14F-4D97-AF65-F5344CB8AC3E}">
        <p14:creationId xmlns:p14="http://schemas.microsoft.com/office/powerpoint/2010/main" val="856251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CB329-4026-40EB-95DF-A9AAA5F8255D}" type="slidenum">
              <a:rPr lang="zh-CN" altLang="en-US" smtClean="0"/>
              <a:t>9</a:t>
            </a:fld>
            <a:endParaRPr lang="zh-CN" altLang="en-US"/>
          </a:p>
        </p:txBody>
      </p:sp>
    </p:spTree>
    <p:extLst>
      <p:ext uri="{BB962C8B-B14F-4D97-AF65-F5344CB8AC3E}">
        <p14:creationId xmlns:p14="http://schemas.microsoft.com/office/powerpoint/2010/main" val="2815568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bg>
      <p:bgPr>
        <a:solidFill>
          <a:schemeClr val="bg2"/>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8A5AEA9-971E-6CF4-4B1A-A5B850F53930}"/>
              </a:ext>
            </a:extLst>
          </p:cNvPr>
          <p:cNvSpPr/>
          <p:nvPr userDrawn="1"/>
        </p:nvSpPr>
        <p:spPr>
          <a:xfrm>
            <a:off x="0" y="0"/>
            <a:ext cx="732524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4">
            <a:extLst>
              <a:ext uri="{FF2B5EF4-FFF2-40B4-BE49-F238E27FC236}">
                <a16:creationId xmlns:a16="http://schemas.microsoft.com/office/drawing/2014/main" id="{73255757-70D2-F5A1-B784-7AFCD779BC7F}"/>
              </a:ext>
            </a:extLst>
          </p:cNvPr>
          <p:cNvPicPr>
            <a:picLocks noChangeAspect="1"/>
          </p:cNvPicPr>
          <p:nvPr userDrawn="1"/>
        </p:nvPicPr>
        <p:blipFill>
          <a:blip r:embed="rId2"/>
          <a:stretch>
            <a:fillRect/>
          </a:stretch>
        </p:blipFill>
        <p:spPr>
          <a:xfrm>
            <a:off x="3047999" y="0"/>
            <a:ext cx="9144001" cy="6858000"/>
          </a:xfrm>
          <a:prstGeom prst="rect">
            <a:avLst/>
          </a:prstGeom>
        </p:spPr>
      </p:pic>
      <p:pic>
        <p:nvPicPr>
          <p:cNvPr id="7" name="图片 6">
            <a:extLst>
              <a:ext uri="{FF2B5EF4-FFF2-40B4-BE49-F238E27FC236}">
                <a16:creationId xmlns:a16="http://schemas.microsoft.com/office/drawing/2014/main" id="{1FD1A3A7-5185-DA5C-534C-6C3CF608EFC4}"/>
              </a:ext>
            </a:extLst>
          </p:cNvPr>
          <p:cNvPicPr>
            <a:picLocks noChangeAspect="1"/>
          </p:cNvPicPr>
          <p:nvPr userDrawn="1"/>
        </p:nvPicPr>
        <p:blipFill>
          <a:blip r:embed="rId3">
            <a:alphaModFix amt="2000"/>
          </a:blip>
          <a:stretch>
            <a:fillRect/>
          </a:stretch>
        </p:blipFill>
        <p:spPr>
          <a:xfrm>
            <a:off x="-661003" y="624446"/>
            <a:ext cx="6665919" cy="6665919"/>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78E114E-AF23-D369-23A4-B82A4881419F}"/>
              </a:ext>
            </a:extLst>
          </p:cNvPr>
          <p:cNvSpPr txBox="1"/>
          <p:nvPr userDrawn="1"/>
        </p:nvSpPr>
        <p:spPr>
          <a:xfrm>
            <a:off x="6696228" y="90392"/>
            <a:ext cx="5562759" cy="1862048"/>
          </a:xfrm>
          <a:prstGeom prst="rect">
            <a:avLst/>
          </a:prstGeom>
          <a:noFill/>
        </p:spPr>
        <p:txBody>
          <a:bodyPr wrap="square" rtlCol="0">
            <a:spAutoFit/>
          </a:bodyPr>
          <a:lstStyle/>
          <a:p>
            <a:pPr algn="dist"/>
            <a:r>
              <a:rPr lang="en-US" altLang="zh-CN" sz="11500" dirty="0">
                <a:solidFill>
                  <a:schemeClr val="tx1">
                    <a:alpha val="3000"/>
                  </a:schemeClr>
                </a:solidFill>
                <a:latin typeface="思源宋体 CN Heavy" panose="02020900000000000000" pitchFamily="18" charset="-122"/>
                <a:ea typeface="思源宋体 CN Heavy" panose="02020900000000000000" pitchFamily="18" charset="-122"/>
                <a:cs typeface="Aharoni" panose="02010803020104030203" pitchFamily="2" charset="-79"/>
              </a:rPr>
              <a:t>YOGA</a:t>
            </a:r>
            <a:endParaRPr lang="zh-CN" altLang="en-US" sz="11500" dirty="0">
              <a:solidFill>
                <a:schemeClr val="tx1">
                  <a:alpha val="3000"/>
                </a:schemeClr>
              </a:solidFill>
              <a:latin typeface="思源宋体 CN Heavy" panose="02020900000000000000" pitchFamily="18" charset="-122"/>
              <a:ea typeface="思源宋体 CN Heavy" panose="02020900000000000000" pitchFamily="18" charset="-122"/>
              <a:cs typeface="Aharoni" panose="02010803020104030203" pitchFamily="2" charset="-79"/>
            </a:endParaRPr>
          </a:p>
        </p:txBody>
      </p:sp>
      <p:pic>
        <p:nvPicPr>
          <p:cNvPr id="7" name="图片 6" descr="男人站在水里&#10;&#10;描述已自动生成">
            <a:extLst>
              <a:ext uri="{FF2B5EF4-FFF2-40B4-BE49-F238E27FC236}">
                <a16:creationId xmlns:a16="http://schemas.microsoft.com/office/drawing/2014/main" id="{428D21E0-FD3D-DC43-5EC5-BEAA3C4393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12700"/>
            <a:ext cx="5718176" cy="6877050"/>
          </a:xfrm>
          <a:prstGeom prst="rect">
            <a:avLst/>
          </a:prstGeom>
        </p:spPr>
      </p:pic>
      <p:sp>
        <p:nvSpPr>
          <p:cNvPr id="8" name="矩形 7">
            <a:extLst>
              <a:ext uri="{FF2B5EF4-FFF2-40B4-BE49-F238E27FC236}">
                <a16:creationId xmlns:a16="http://schemas.microsoft.com/office/drawing/2014/main" id="{931767D9-C741-0229-B9A7-1D31FFABD6A1}"/>
              </a:ext>
            </a:extLst>
          </p:cNvPr>
          <p:cNvSpPr/>
          <p:nvPr userDrawn="1">
            <p:custDataLst>
              <p:tags r:id="rId1"/>
            </p:custDataLst>
          </p:nvPr>
        </p:nvSpPr>
        <p:spPr>
          <a:xfrm>
            <a:off x="5703570" y="-6350"/>
            <a:ext cx="65405" cy="6876000"/>
          </a:xfrm>
          <a:prstGeom prst="rect">
            <a:avLst/>
          </a:pr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微软雅黑" panose="020B0503020204020204" charset="-122"/>
              <a:cs typeface="微软雅黑" panose="020B0503020204020204" charset="-122"/>
            </a:endParaRPr>
          </a:p>
        </p:txBody>
      </p:sp>
      <p:sp>
        <p:nvSpPr>
          <p:cNvPr id="9" name="文本框 8">
            <a:extLst>
              <a:ext uri="{FF2B5EF4-FFF2-40B4-BE49-F238E27FC236}">
                <a16:creationId xmlns:a16="http://schemas.microsoft.com/office/drawing/2014/main" id="{7724679D-A024-710F-9FE5-7C056541F965}"/>
              </a:ext>
            </a:extLst>
          </p:cNvPr>
          <p:cNvSpPr txBox="1"/>
          <p:nvPr userDrawn="1">
            <p:custDataLst>
              <p:tags r:id="rId2"/>
            </p:custDataLst>
          </p:nvPr>
        </p:nvSpPr>
        <p:spPr>
          <a:xfrm>
            <a:off x="7557451" y="619429"/>
            <a:ext cx="2267586" cy="768350"/>
          </a:xfrm>
          <a:prstGeom prst="rect">
            <a:avLst/>
          </a:prstGeom>
          <a:noFill/>
        </p:spPr>
        <p:txBody>
          <a:bodyPr wrap="square" rtlCol="0">
            <a:normAutofit fontScale="97500"/>
          </a:bodyPr>
          <a:lstStyle/>
          <a:p>
            <a:pPr algn="r"/>
            <a:r>
              <a:rPr lang="zh-CN" altLang="en-US" sz="4375" b="1" spc="300" dirty="0">
                <a:solidFill>
                  <a:schemeClr val="tx2"/>
                </a:solidFill>
                <a:uFillTx/>
                <a:latin typeface="微软雅黑" panose="020B0503020204020204" charset="-122"/>
                <a:ea typeface="微软雅黑" panose="020B0503020204020204" charset="-122"/>
              </a:rPr>
              <a:t>目   录</a:t>
            </a:r>
          </a:p>
        </p:txBody>
      </p:sp>
      <p:grpSp>
        <p:nvGrpSpPr>
          <p:cNvPr id="14" name="组合 13">
            <a:extLst>
              <a:ext uri="{FF2B5EF4-FFF2-40B4-BE49-F238E27FC236}">
                <a16:creationId xmlns:a16="http://schemas.microsoft.com/office/drawing/2014/main" id="{D0F34D75-871A-D15C-8738-89DF63100E20}"/>
              </a:ext>
            </a:extLst>
          </p:cNvPr>
          <p:cNvGrpSpPr/>
          <p:nvPr userDrawn="1"/>
        </p:nvGrpSpPr>
        <p:grpSpPr>
          <a:xfrm>
            <a:off x="6635750" y="2156157"/>
            <a:ext cx="778372" cy="445770"/>
            <a:chOff x="15579237" y="1258959"/>
            <a:chExt cx="3827963" cy="2192255"/>
          </a:xfrm>
        </p:grpSpPr>
        <p:sp>
          <p:nvSpPr>
            <p:cNvPr id="15" name="任意多边形: 形状 14">
              <a:extLst>
                <a:ext uri="{FF2B5EF4-FFF2-40B4-BE49-F238E27FC236}">
                  <a16:creationId xmlns:a16="http://schemas.microsoft.com/office/drawing/2014/main" id="{20456D0D-A974-1C1F-631A-0508DE3222E5}"/>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C14BD62D-553C-1921-FC55-7DFBB5041ECC}"/>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D27E258C-3CD4-CF76-BE7E-2BE84EAD46F0}"/>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40FD51D0-5BAA-0CA0-7815-5214D4608828}"/>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8462D2B8-C886-9049-B335-4490D247DE56}"/>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7C1FC3E0-34DF-1299-CCCA-228B626BC08D}"/>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6B46FE9F-186C-B286-F4CF-E21709099C24}"/>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id="{DFF846D4-4C3D-B4F8-FCDF-F0E201F0C405}"/>
              </a:ext>
            </a:extLst>
          </p:cNvPr>
          <p:cNvGrpSpPr/>
          <p:nvPr userDrawn="1"/>
        </p:nvGrpSpPr>
        <p:grpSpPr>
          <a:xfrm>
            <a:off x="6635750" y="3168347"/>
            <a:ext cx="778372" cy="445770"/>
            <a:chOff x="15579237" y="1258959"/>
            <a:chExt cx="3827963" cy="2192255"/>
          </a:xfrm>
        </p:grpSpPr>
        <p:sp>
          <p:nvSpPr>
            <p:cNvPr id="23" name="任意多边形: 形状 22">
              <a:extLst>
                <a:ext uri="{FF2B5EF4-FFF2-40B4-BE49-F238E27FC236}">
                  <a16:creationId xmlns:a16="http://schemas.microsoft.com/office/drawing/2014/main" id="{734D1F00-D89F-6929-046C-5CB2672D7421}"/>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id="{136772E0-63BB-EE6C-5B93-5A550037C911}"/>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形状 24">
              <a:extLst>
                <a:ext uri="{FF2B5EF4-FFF2-40B4-BE49-F238E27FC236}">
                  <a16:creationId xmlns:a16="http://schemas.microsoft.com/office/drawing/2014/main" id="{C5FEF350-44E9-D2AA-4497-53C4F89CEAE1}"/>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a16="http://schemas.microsoft.com/office/drawing/2014/main" id="{582D8EAB-4AD0-5DBF-63A0-E017FBAD7D8B}"/>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951A5DCE-A3F3-F7C7-BAEC-72E5E01A3AE8}"/>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形状 27">
              <a:extLst>
                <a:ext uri="{FF2B5EF4-FFF2-40B4-BE49-F238E27FC236}">
                  <a16:creationId xmlns:a16="http://schemas.microsoft.com/office/drawing/2014/main" id="{8AAE74A6-0BB4-0169-38E8-CCE0F606CBA7}"/>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A465A1D6-7B50-9161-7EFE-C4571E1DB67D}"/>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a:extLst>
              <a:ext uri="{FF2B5EF4-FFF2-40B4-BE49-F238E27FC236}">
                <a16:creationId xmlns:a16="http://schemas.microsoft.com/office/drawing/2014/main" id="{8A38AF22-6BCC-3E7F-BBF3-5D9D6CBE05FF}"/>
              </a:ext>
            </a:extLst>
          </p:cNvPr>
          <p:cNvGrpSpPr/>
          <p:nvPr userDrawn="1"/>
        </p:nvGrpSpPr>
        <p:grpSpPr>
          <a:xfrm>
            <a:off x="6635750" y="4180537"/>
            <a:ext cx="778372" cy="445770"/>
            <a:chOff x="15579237" y="1258959"/>
            <a:chExt cx="3827963" cy="2192255"/>
          </a:xfrm>
        </p:grpSpPr>
        <p:sp>
          <p:nvSpPr>
            <p:cNvPr id="31" name="任意多边形: 形状 30">
              <a:extLst>
                <a:ext uri="{FF2B5EF4-FFF2-40B4-BE49-F238E27FC236}">
                  <a16:creationId xmlns:a16="http://schemas.microsoft.com/office/drawing/2014/main" id="{E844379C-ADAC-4D3E-061F-2294114CF05F}"/>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形状 31">
              <a:extLst>
                <a:ext uri="{FF2B5EF4-FFF2-40B4-BE49-F238E27FC236}">
                  <a16:creationId xmlns:a16="http://schemas.microsoft.com/office/drawing/2014/main" id="{6C265A84-0A03-B3A8-0DFC-5897F85BE596}"/>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49E36C2C-0A21-53E1-295E-EF16B6E5C240}"/>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形状 33">
              <a:extLst>
                <a:ext uri="{FF2B5EF4-FFF2-40B4-BE49-F238E27FC236}">
                  <a16:creationId xmlns:a16="http://schemas.microsoft.com/office/drawing/2014/main" id="{8EADEA92-43F9-B005-4B58-DAACA3497AE2}"/>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形状 34">
              <a:extLst>
                <a:ext uri="{FF2B5EF4-FFF2-40B4-BE49-F238E27FC236}">
                  <a16:creationId xmlns:a16="http://schemas.microsoft.com/office/drawing/2014/main" id="{CAFB0BD6-21D7-A0BF-049C-3A9BE06E370A}"/>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形状 35">
              <a:extLst>
                <a:ext uri="{FF2B5EF4-FFF2-40B4-BE49-F238E27FC236}">
                  <a16:creationId xmlns:a16="http://schemas.microsoft.com/office/drawing/2014/main" id="{97A9801E-C087-DAD7-CC85-E853B2889B36}"/>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E4DE5B92-3CE4-4992-D28B-4AC31F88FBAE}"/>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a:extLst>
              <a:ext uri="{FF2B5EF4-FFF2-40B4-BE49-F238E27FC236}">
                <a16:creationId xmlns:a16="http://schemas.microsoft.com/office/drawing/2014/main" id="{495BB125-FB2D-3BDB-02BF-1BC301C1F614}"/>
              </a:ext>
            </a:extLst>
          </p:cNvPr>
          <p:cNvGrpSpPr/>
          <p:nvPr userDrawn="1"/>
        </p:nvGrpSpPr>
        <p:grpSpPr>
          <a:xfrm>
            <a:off x="6635750" y="5192727"/>
            <a:ext cx="778372" cy="445770"/>
            <a:chOff x="15579237" y="1258959"/>
            <a:chExt cx="3827963" cy="2192255"/>
          </a:xfrm>
        </p:grpSpPr>
        <p:sp>
          <p:nvSpPr>
            <p:cNvPr id="39" name="任意多边形: 形状 38">
              <a:extLst>
                <a:ext uri="{FF2B5EF4-FFF2-40B4-BE49-F238E27FC236}">
                  <a16:creationId xmlns:a16="http://schemas.microsoft.com/office/drawing/2014/main" id="{F8B7A906-1069-328C-A917-32CF54A23EAF}"/>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形状 39">
              <a:extLst>
                <a:ext uri="{FF2B5EF4-FFF2-40B4-BE49-F238E27FC236}">
                  <a16:creationId xmlns:a16="http://schemas.microsoft.com/office/drawing/2014/main" id="{48C6E159-19E7-D129-9379-DE070EB297D8}"/>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ABE38BF5-9726-E909-FC51-A61E71A8C95D}"/>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5719D905-D283-46D8-4B65-309A47FCBD6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9AE121FA-4201-4AC6-1131-210459613F03}"/>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A0C49F54-4DE2-2A8D-8D98-49224EB19340}"/>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形状 44">
              <a:extLst>
                <a:ext uri="{FF2B5EF4-FFF2-40B4-BE49-F238E27FC236}">
                  <a16:creationId xmlns:a16="http://schemas.microsoft.com/office/drawing/2014/main" id="{421F6DC1-C775-82A4-084E-DD60C8614E50}"/>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6" name="直接连接符 45">
            <a:extLst>
              <a:ext uri="{FF2B5EF4-FFF2-40B4-BE49-F238E27FC236}">
                <a16:creationId xmlns:a16="http://schemas.microsoft.com/office/drawing/2014/main" id="{FBE064C5-8237-08CF-8B1C-D28B85A47F2C}"/>
              </a:ext>
            </a:extLst>
          </p:cNvPr>
          <p:cNvCxnSpPr/>
          <p:nvPr userDrawn="1"/>
        </p:nvCxnSpPr>
        <p:spPr>
          <a:xfrm>
            <a:off x="7823200" y="2152133"/>
            <a:ext cx="0" cy="449283"/>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84CB4DCF-3342-CCCB-E5BA-97ABFCC9BD84}"/>
              </a:ext>
            </a:extLst>
          </p:cNvPr>
          <p:cNvCxnSpPr/>
          <p:nvPr userDrawn="1"/>
        </p:nvCxnSpPr>
        <p:spPr>
          <a:xfrm>
            <a:off x="7823200" y="3175128"/>
            <a:ext cx="0" cy="449283"/>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D2B1CEA-0428-46FE-FC36-95D0712D9C0E}"/>
              </a:ext>
            </a:extLst>
          </p:cNvPr>
          <p:cNvCxnSpPr/>
          <p:nvPr userDrawn="1"/>
        </p:nvCxnSpPr>
        <p:spPr>
          <a:xfrm>
            <a:off x="7823200" y="4198123"/>
            <a:ext cx="0" cy="449283"/>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2B192AE1-4C6E-EEAF-6088-C028C06E3D7E}"/>
              </a:ext>
            </a:extLst>
          </p:cNvPr>
          <p:cNvCxnSpPr/>
          <p:nvPr userDrawn="1"/>
        </p:nvCxnSpPr>
        <p:spPr>
          <a:xfrm>
            <a:off x="7823200" y="5221118"/>
            <a:ext cx="0" cy="449283"/>
          </a:xfrm>
          <a:prstGeom prst="line">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3883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6" name="图片占位符 2">
            <a:extLst>
              <a:ext uri="{FF2B5EF4-FFF2-40B4-BE49-F238E27FC236}">
                <a16:creationId xmlns:a16="http://schemas.microsoft.com/office/drawing/2014/main" id="{FD358C2F-1030-BF17-3C64-C7287E924105}"/>
              </a:ext>
            </a:extLst>
          </p:cNvPr>
          <p:cNvSpPr>
            <a:spLocks noGrp="1"/>
          </p:cNvSpPr>
          <p:nvPr>
            <p:ph type="pic" idx="1"/>
          </p:nvPr>
        </p:nvSpPr>
        <p:spPr>
          <a:xfrm>
            <a:off x="0" y="0"/>
            <a:ext cx="12192000" cy="363219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7" name="矩形 16">
            <a:extLst>
              <a:ext uri="{FF2B5EF4-FFF2-40B4-BE49-F238E27FC236}">
                <a16:creationId xmlns:a16="http://schemas.microsoft.com/office/drawing/2014/main" id="{179B3BE9-E87D-25F1-94AA-1480D5166230}"/>
              </a:ext>
            </a:extLst>
          </p:cNvPr>
          <p:cNvSpPr/>
          <p:nvPr userDrawn="1"/>
        </p:nvSpPr>
        <p:spPr>
          <a:xfrm>
            <a:off x="0" y="3632200"/>
            <a:ext cx="12192000"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17899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846E7B92-F596-FE67-C956-1E9D265B61F3}"/>
              </a:ext>
            </a:extLst>
          </p:cNvPr>
          <p:cNvPicPr>
            <a:picLocks noChangeAspect="1"/>
          </p:cNvPicPr>
          <p:nvPr userDrawn="1"/>
        </p:nvPicPr>
        <p:blipFill>
          <a:blip r:embed="rId2">
            <a:duotone>
              <a:prstClr val="black"/>
              <a:schemeClr val="tx2">
                <a:tint val="45000"/>
                <a:satMod val="400000"/>
              </a:schemeClr>
            </a:duotone>
            <a:alphaModFix amt="11000"/>
          </a:blip>
          <a:stretch>
            <a:fillRect/>
          </a:stretch>
        </p:blipFill>
        <p:spPr>
          <a:xfrm>
            <a:off x="3165012" y="461581"/>
            <a:ext cx="5861976" cy="586197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封底">
    <p:bg>
      <p:bgPr>
        <a:solidFill>
          <a:schemeClr val="bg2"/>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88A5AEA9-971E-6CF4-4B1A-A5B850F53930}"/>
              </a:ext>
            </a:extLst>
          </p:cNvPr>
          <p:cNvSpPr/>
          <p:nvPr userDrawn="1"/>
        </p:nvSpPr>
        <p:spPr>
          <a:xfrm>
            <a:off x="0" y="0"/>
            <a:ext cx="732524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4">
            <a:extLst>
              <a:ext uri="{FF2B5EF4-FFF2-40B4-BE49-F238E27FC236}">
                <a16:creationId xmlns:a16="http://schemas.microsoft.com/office/drawing/2014/main" id="{73255757-70D2-F5A1-B784-7AFCD779BC7F}"/>
              </a:ext>
            </a:extLst>
          </p:cNvPr>
          <p:cNvPicPr>
            <a:picLocks noChangeAspect="1"/>
          </p:cNvPicPr>
          <p:nvPr userDrawn="1"/>
        </p:nvPicPr>
        <p:blipFill>
          <a:blip r:embed="rId2"/>
          <a:stretch>
            <a:fillRect/>
          </a:stretch>
        </p:blipFill>
        <p:spPr>
          <a:xfrm>
            <a:off x="3047999" y="0"/>
            <a:ext cx="9144001" cy="6858000"/>
          </a:xfrm>
          <a:prstGeom prst="rect">
            <a:avLst/>
          </a:prstGeom>
        </p:spPr>
      </p:pic>
      <p:pic>
        <p:nvPicPr>
          <p:cNvPr id="7" name="图片 6">
            <a:extLst>
              <a:ext uri="{FF2B5EF4-FFF2-40B4-BE49-F238E27FC236}">
                <a16:creationId xmlns:a16="http://schemas.microsoft.com/office/drawing/2014/main" id="{1FD1A3A7-5185-DA5C-534C-6C3CF608EFC4}"/>
              </a:ext>
            </a:extLst>
          </p:cNvPr>
          <p:cNvPicPr>
            <a:picLocks noChangeAspect="1"/>
          </p:cNvPicPr>
          <p:nvPr userDrawn="1"/>
        </p:nvPicPr>
        <p:blipFill>
          <a:blip r:embed="rId3">
            <a:alphaModFix amt="2000"/>
          </a:blip>
          <a:stretch>
            <a:fillRect/>
          </a:stretch>
        </p:blipFill>
        <p:spPr>
          <a:xfrm>
            <a:off x="-661003" y="624446"/>
            <a:ext cx="6665919" cy="6665919"/>
          </a:xfrm>
          <a:prstGeom prst="rect">
            <a:avLst/>
          </a:prstGeom>
        </p:spPr>
      </p:pic>
    </p:spTree>
    <p:extLst>
      <p:ext uri="{BB962C8B-B14F-4D97-AF65-F5344CB8AC3E}">
        <p14:creationId xmlns:p14="http://schemas.microsoft.com/office/powerpoint/2010/main" val="3868000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1"/>
            <a:ext cx="12192000" cy="6858000"/>
          </a:xfrm>
          <a:prstGeom prst="rect">
            <a:avLst/>
          </a:prstGeom>
        </p:spPr>
      </p:pic>
      <p:sp>
        <p:nvSpPr>
          <p:cNvPr id="3" name="矩形 7"/>
          <p:cNvSpPr/>
          <p:nvPr userDrawn="1"/>
        </p:nvSpPr>
        <p:spPr>
          <a:xfrm flipH="1" flipV="1">
            <a:off x="3911467" y="5285196"/>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任意多边形: 形状 3"/>
          <p:cNvSpPr/>
          <p:nvPr userDrawn="1"/>
        </p:nvSpPr>
        <p:spPr>
          <a:xfrm>
            <a:off x="5687023" y="5250403"/>
            <a:ext cx="4497794" cy="211446"/>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sz="1800"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6"/>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9"/>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5" y="3513604"/>
            <a:ext cx="2986749"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31"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panose="020B0300000000000000" pitchFamily="34" charset="-122"/>
                  <a:cs typeface="+mn-cs"/>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6"/>
            <a:ext cx="7103415" cy="286211"/>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5" name="任意多边形: 形状 104"/>
          <p:cNvSpPr/>
          <p:nvPr userDrawn="1"/>
        </p:nvSpPr>
        <p:spPr>
          <a:xfrm>
            <a:off x="5687026" y="4276592"/>
            <a:ext cx="4783319" cy="212545"/>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p:nvPr userDrawn="1"/>
        </p:nvSpPr>
        <p:spPr>
          <a:xfrm flipH="1" flipV="1">
            <a:off x="3911469" y="4809682"/>
            <a:ext cx="6994338"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7" name="任意多边形: 形状 106"/>
          <p:cNvSpPr/>
          <p:nvPr userDrawn="1"/>
        </p:nvSpPr>
        <p:spPr>
          <a:xfrm>
            <a:off x="5687025"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p:nvPr userDrawn="1"/>
        </p:nvSpPr>
        <p:spPr>
          <a:xfrm>
            <a:off x="6299475" y="4819034"/>
            <a:ext cx="691345" cy="223144"/>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37" tIns="45719" rIns="91437" bIns="45719"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p:nvPr userDrawn="1"/>
        </p:nvSpPr>
        <p:spPr>
          <a:xfrm flipH="1" flipV="1">
            <a:off x="-481496"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0" name="文本框 109"/>
          <p:cNvSpPr txBox="1"/>
          <p:nvPr userDrawn="1"/>
        </p:nvSpPr>
        <p:spPr>
          <a:xfrm>
            <a:off x="370486" y="385594"/>
            <a:ext cx="1245132" cy="5695056"/>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37" tIns="45719" rIns="91437" bIns="45719"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94021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8"/>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p>
        </p:txBody>
      </p:sp>
      <p:sp>
        <p:nvSpPr>
          <p:cNvPr id="3" name="文本占位符 2"/>
          <p:cNvSpPr>
            <a:spLocks noGrp="1"/>
          </p:cNvSpPr>
          <p:nvPr>
            <p:ph type="body" idx="1"/>
            <p:custDataLst>
              <p:tags r:id="rId9"/>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0"/>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2022/8/25</a:t>
            </a:fld>
            <a:endParaRPr lang="zh-CN" altLang="en-US"/>
          </a:p>
        </p:txBody>
      </p:sp>
      <p:sp>
        <p:nvSpPr>
          <p:cNvPr id="5" name="页脚占位符 4"/>
          <p:cNvSpPr>
            <a:spLocks noGrp="1"/>
          </p:cNvSpPr>
          <p:nvPr>
            <p:ph type="ftr" sz="quarter" idx="3"/>
            <p:custDataLst>
              <p:tags r:id="rId11"/>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2"/>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dirty="0"/>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73" r:id="rId2"/>
    <p:sldLayoutId id="2147483677" r:id="rId3"/>
    <p:sldLayoutId id="2147483672" r:id="rId4"/>
    <p:sldLayoutId id="2147483679" r:id="rId5"/>
    <p:sldLayoutId id="2147483680" r:id="rId6"/>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20.xml"/><Relationship Id="rId7" Type="http://schemas.openxmlformats.org/officeDocument/2006/relationships/notesSlide" Target="../notesSlides/notesSlide1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4.xml"/><Relationship Id="rId5" Type="http://schemas.openxmlformats.org/officeDocument/2006/relationships/tags" Target="../tags/tag22.xml"/><Relationship Id="rId4" Type="http://schemas.openxmlformats.org/officeDocument/2006/relationships/tags" Target="../tags/tag21.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13.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12.png"/><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6.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notesSlide" Target="../notesSlides/notesSlide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2.xml"/><Relationship Id="rId5" Type="http://schemas.openxmlformats.org/officeDocument/2006/relationships/tags" Target="../tags/tag14.xml"/><Relationship Id="rId4" Type="http://schemas.openxmlformats.org/officeDocument/2006/relationships/tags" Target="../tags/tag1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tags" Target="../tags/tag27.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chart" Target="../charts/chart1.xml"/><Relationship Id="rId7" Type="http://schemas.openxmlformats.org/officeDocument/2006/relationships/image" Target="../media/image32.sv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34.sv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15.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5.xml"/><Relationship Id="rId1" Type="http://schemas.openxmlformats.org/officeDocument/2006/relationships/tags" Target="../tags/tag28.xml"/><Relationship Id="rId5" Type="http://schemas.openxmlformats.org/officeDocument/2006/relationships/image" Target="../media/image2.pn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16.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17.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id="{C95710C5-EB7A-4113-80CD-C57123B73266}"/>
              </a:ext>
            </a:extLst>
          </p:cNvPr>
          <p:cNvSpPr txBox="1"/>
          <p:nvPr/>
        </p:nvSpPr>
        <p:spPr>
          <a:xfrm>
            <a:off x="481861" y="1575690"/>
            <a:ext cx="2646878" cy="830997"/>
          </a:xfrm>
          <a:prstGeom prst="rect">
            <a:avLst/>
          </a:prstGeom>
          <a:noFill/>
        </p:spPr>
        <p:txBody>
          <a:bodyPr wrap="none" rtlCol="0">
            <a:noAutofit/>
          </a:bodyPr>
          <a:lstStyle/>
          <a:p>
            <a:r>
              <a:rPr lang="zh-CN" altLang="en-US" sz="4800" dirty="0">
                <a:solidFill>
                  <a:schemeClr val="bg1"/>
                </a:solidFill>
                <a:effectLst/>
                <a:latin typeface="思源宋体 CN Heavy" panose="02020900000000000000" pitchFamily="18" charset="-122"/>
                <a:ea typeface="思源宋体 CN Heavy" panose="02020900000000000000" pitchFamily="18" charset="-122"/>
              </a:rPr>
              <a:t>瑜在其中</a:t>
            </a:r>
          </a:p>
        </p:txBody>
      </p:sp>
      <p:sp>
        <p:nvSpPr>
          <p:cNvPr id="13" name="文本框 12">
            <a:extLst>
              <a:ext uri="{FF2B5EF4-FFF2-40B4-BE49-F238E27FC236}">
                <a16:creationId xmlns:a16="http://schemas.microsoft.com/office/drawing/2014/main" id="{DE46D89B-3694-4E0F-8E26-BDCF37905DFF}"/>
              </a:ext>
            </a:extLst>
          </p:cNvPr>
          <p:cNvSpPr txBox="1"/>
          <p:nvPr/>
        </p:nvSpPr>
        <p:spPr>
          <a:xfrm>
            <a:off x="3804162" y="1575690"/>
            <a:ext cx="2646878" cy="830997"/>
          </a:xfrm>
          <a:prstGeom prst="rect">
            <a:avLst/>
          </a:prstGeom>
          <a:noFill/>
        </p:spPr>
        <p:txBody>
          <a:bodyPr wrap="none" rtlCol="0">
            <a:noAutofit/>
          </a:bodyPr>
          <a:lstStyle>
            <a:defPPr>
              <a:defRPr lang="zh-CN"/>
            </a:defPPr>
            <a:lvl1pPr>
              <a:defRPr sz="4800">
                <a:solidFill>
                  <a:schemeClr val="bg1"/>
                </a:solidFill>
                <a:effectLst/>
                <a:latin typeface="思源宋体 CN Heavy" panose="02020900000000000000" pitchFamily="18" charset="-122"/>
                <a:ea typeface="思源宋体 CN Heavy" panose="02020900000000000000" pitchFamily="18" charset="-122"/>
              </a:defRPr>
            </a:lvl1pPr>
          </a:lstStyle>
          <a:p>
            <a:r>
              <a:rPr lang="zh-CN" altLang="en-US" dirty="0"/>
              <a:t>意在连接</a:t>
            </a:r>
          </a:p>
        </p:txBody>
      </p:sp>
      <p:sp>
        <p:nvSpPr>
          <p:cNvPr id="37" name="文本框 36">
            <a:extLst>
              <a:ext uri="{FF2B5EF4-FFF2-40B4-BE49-F238E27FC236}">
                <a16:creationId xmlns:a16="http://schemas.microsoft.com/office/drawing/2014/main" id="{DA953564-8268-4047-84B9-C775F9D2B5E4}"/>
              </a:ext>
            </a:extLst>
          </p:cNvPr>
          <p:cNvSpPr txBox="1"/>
          <p:nvPr/>
        </p:nvSpPr>
        <p:spPr>
          <a:xfrm>
            <a:off x="512005" y="2573726"/>
            <a:ext cx="5008359" cy="461665"/>
          </a:xfrm>
          <a:prstGeom prst="rect">
            <a:avLst/>
          </a:prstGeom>
          <a:noFill/>
        </p:spPr>
        <p:txBody>
          <a:bodyPr wrap="square" rtlCol="0">
            <a:noAutofit/>
          </a:bodyPr>
          <a:lstStyle/>
          <a:p>
            <a:r>
              <a:rPr lang="zh-CN" altLang="en-US" sz="2400" dirty="0">
                <a:solidFill>
                  <a:schemeClr val="bg1"/>
                </a:solidFill>
                <a:latin typeface="+mn-ea"/>
              </a:rPr>
              <a:t>健身瑜伽类课件工作汇报</a:t>
            </a:r>
            <a:r>
              <a:rPr lang="en-US" altLang="zh-CN" sz="2400" dirty="0">
                <a:solidFill>
                  <a:schemeClr val="bg1"/>
                </a:solidFill>
                <a:latin typeface="+mn-ea"/>
              </a:rPr>
              <a:t>PPT</a:t>
            </a:r>
            <a:r>
              <a:rPr lang="zh-CN" altLang="en-US" sz="2400" dirty="0">
                <a:solidFill>
                  <a:schemeClr val="bg1"/>
                </a:solidFill>
                <a:latin typeface="+mn-ea"/>
              </a:rPr>
              <a:t>模板</a:t>
            </a:r>
          </a:p>
        </p:txBody>
      </p:sp>
      <p:cxnSp>
        <p:nvCxnSpPr>
          <p:cNvPr id="40" name="直接连接符 39">
            <a:extLst>
              <a:ext uri="{FF2B5EF4-FFF2-40B4-BE49-F238E27FC236}">
                <a16:creationId xmlns:a16="http://schemas.microsoft.com/office/drawing/2014/main" id="{72C82E15-982D-4CDF-8F6B-51DDDFD08C4B}"/>
              </a:ext>
            </a:extLst>
          </p:cNvPr>
          <p:cNvCxnSpPr>
            <a:cxnSpLocks/>
          </p:cNvCxnSpPr>
          <p:nvPr/>
        </p:nvCxnSpPr>
        <p:spPr>
          <a:xfrm>
            <a:off x="600288" y="3244031"/>
            <a:ext cx="2418676"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id="{FB59CE54-B3D6-47AA-9785-D9E711DB0E60}"/>
              </a:ext>
            </a:extLst>
          </p:cNvPr>
          <p:cNvGrpSpPr/>
          <p:nvPr/>
        </p:nvGrpSpPr>
        <p:grpSpPr>
          <a:xfrm>
            <a:off x="2995485" y="1658333"/>
            <a:ext cx="929669" cy="532417"/>
            <a:chOff x="15579237" y="1258959"/>
            <a:chExt cx="3827963" cy="2192255"/>
          </a:xfrm>
        </p:grpSpPr>
        <p:sp>
          <p:nvSpPr>
            <p:cNvPr id="49" name="任意多边形: 形状 48">
              <a:extLst>
                <a:ext uri="{FF2B5EF4-FFF2-40B4-BE49-F238E27FC236}">
                  <a16:creationId xmlns:a16="http://schemas.microsoft.com/office/drawing/2014/main" id="{DA028351-EBC6-486B-BFC1-31E1552DDB72}"/>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形状 47">
              <a:extLst>
                <a:ext uri="{FF2B5EF4-FFF2-40B4-BE49-F238E27FC236}">
                  <a16:creationId xmlns:a16="http://schemas.microsoft.com/office/drawing/2014/main" id="{98FCB14F-6AB9-4C10-90EF-25A51B68E2A9}"/>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049A548F-63D5-45B3-B6CB-EEB601818AC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形状 46">
              <a:extLst>
                <a:ext uri="{FF2B5EF4-FFF2-40B4-BE49-F238E27FC236}">
                  <a16:creationId xmlns:a16="http://schemas.microsoft.com/office/drawing/2014/main" id="{FFF1F95C-7DC4-471B-A33E-EC3B14BF4629}"/>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形状 50">
              <a:extLst>
                <a:ext uri="{FF2B5EF4-FFF2-40B4-BE49-F238E27FC236}">
                  <a16:creationId xmlns:a16="http://schemas.microsoft.com/office/drawing/2014/main" id="{11B070E1-09EE-47CF-BF81-0CA28FCAB73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A6AA12B1-A342-40D4-9712-6679AB96840F}"/>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DB6ACB93-99A7-477D-B81E-DD4269E1EB6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矩形: 圆角 10">
            <a:extLst>
              <a:ext uri="{FF2B5EF4-FFF2-40B4-BE49-F238E27FC236}">
                <a16:creationId xmlns:a16="http://schemas.microsoft.com/office/drawing/2014/main" id="{8BB9A932-1A38-42B4-A324-3A2264B396AE}"/>
              </a:ext>
            </a:extLst>
          </p:cNvPr>
          <p:cNvSpPr/>
          <p:nvPr/>
        </p:nvSpPr>
        <p:spPr>
          <a:xfrm>
            <a:off x="587373" y="4636015"/>
            <a:ext cx="2386635" cy="425792"/>
          </a:xfrm>
          <a:prstGeom prst="roundRect">
            <a:avLst>
              <a:gd name="adj" fmla="val 50000"/>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文本框 61">
            <a:extLst>
              <a:ext uri="{FF2B5EF4-FFF2-40B4-BE49-F238E27FC236}">
                <a16:creationId xmlns:a16="http://schemas.microsoft.com/office/drawing/2014/main" id="{23D16870-9276-4E52-972E-4DB47C34EA9B}"/>
              </a:ext>
            </a:extLst>
          </p:cNvPr>
          <p:cNvSpPr txBox="1"/>
          <p:nvPr/>
        </p:nvSpPr>
        <p:spPr>
          <a:xfrm>
            <a:off x="604869" y="4623315"/>
            <a:ext cx="2305639" cy="416909"/>
          </a:xfrm>
          <a:prstGeom prst="rect">
            <a:avLst/>
          </a:prstGeom>
          <a:noFill/>
        </p:spPr>
        <p:txBody>
          <a:bodyPr wrap="square" rtlCol="0">
            <a:noAutofit/>
          </a:bodyPr>
          <a:lstStyle/>
          <a:p>
            <a:pPr>
              <a:lnSpc>
                <a:spcPct val="130000"/>
              </a:lnSpc>
            </a:pPr>
            <a:r>
              <a:rPr lang="zh-CN" altLang="en-US" dirty="0">
                <a:solidFill>
                  <a:schemeClr val="bg1">
                    <a:lumMod val="100000"/>
                  </a:schemeClr>
                </a:solidFill>
                <a:latin typeface="Arial" panose="020B0604020202020204" pitchFamily="34" charset="0"/>
                <a:ea typeface="微软雅黑" panose="020B0503020204020204" pitchFamily="34" charset="-122"/>
              </a:rPr>
              <a:t>分享</a:t>
            </a:r>
            <a:r>
              <a:rPr lang="zh-CN" altLang="en-US" dirty="0">
                <a:solidFill>
                  <a:schemeClr val="bg1">
                    <a:lumMod val="100000"/>
                  </a:schemeClr>
                </a:solidFill>
                <a:effectLst/>
                <a:latin typeface="Arial" panose="020B0604020202020204" pitchFamily="34" charset="0"/>
                <a:ea typeface="微软雅黑" panose="020B0503020204020204" pitchFamily="34" charset="-122"/>
              </a:rPr>
              <a:t>者：某某瑜伽馆</a:t>
            </a:r>
          </a:p>
        </p:txBody>
      </p:sp>
      <p:sp>
        <p:nvSpPr>
          <p:cNvPr id="22" name="任意多边形: 形状 21">
            <a:extLst>
              <a:ext uri="{FF2B5EF4-FFF2-40B4-BE49-F238E27FC236}">
                <a16:creationId xmlns:a16="http://schemas.microsoft.com/office/drawing/2014/main" id="{86FC8609-9E47-468D-F6D8-1DD1D33D7BA5}"/>
              </a:ext>
            </a:extLst>
          </p:cNvPr>
          <p:cNvSpPr/>
          <p:nvPr/>
        </p:nvSpPr>
        <p:spPr>
          <a:xfrm>
            <a:off x="5194570" y="0"/>
            <a:ext cx="7008299" cy="6876234"/>
          </a:xfrm>
          <a:custGeom>
            <a:avLst/>
            <a:gdLst>
              <a:gd name="connsiteX0" fmla="*/ 1379466 w 7008299"/>
              <a:gd name="connsiteY0" fmla="*/ 0 h 6876234"/>
              <a:gd name="connsiteX1" fmla="*/ 7008299 w 7008299"/>
              <a:gd name="connsiteY1" fmla="*/ 0 h 6876234"/>
              <a:gd name="connsiteX2" fmla="*/ 7008299 w 7008299"/>
              <a:gd name="connsiteY2" fmla="*/ 6603239 h 6876234"/>
              <a:gd name="connsiteX3" fmla="*/ 6945926 w 7008299"/>
              <a:gd name="connsiteY3" fmla="*/ 6652254 h 6876234"/>
              <a:gd name="connsiteX4" fmla="*/ 6666021 w 7008299"/>
              <a:gd name="connsiteY4" fmla="*/ 6845034 h 6876234"/>
              <a:gd name="connsiteX5" fmla="*/ 6612132 w 7008299"/>
              <a:gd name="connsiteY5" fmla="*/ 6876234 h 6876234"/>
              <a:gd name="connsiteX6" fmla="*/ 2076394 w 7008299"/>
              <a:gd name="connsiteY6" fmla="*/ 6876234 h 6876234"/>
              <a:gd name="connsiteX7" fmla="*/ 1916013 w 7008299"/>
              <a:gd name="connsiteY7" fmla="*/ 6773416 h 6876234"/>
              <a:gd name="connsiteX8" fmla="*/ 0 w 7008299"/>
              <a:gd name="connsiteY8" fmla="*/ 3169828 h 6876234"/>
              <a:gd name="connsiteX9" fmla="*/ 1272850 w 7008299"/>
              <a:gd name="connsiteY9" fmla="*/ 96899 h 687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08299" h="6876234">
                <a:moveTo>
                  <a:pt x="1379466" y="0"/>
                </a:moveTo>
                <a:lnTo>
                  <a:pt x="7008299" y="0"/>
                </a:lnTo>
                <a:lnTo>
                  <a:pt x="7008299" y="6603239"/>
                </a:lnTo>
                <a:lnTo>
                  <a:pt x="6945926" y="6652254"/>
                </a:lnTo>
                <a:cubicBezTo>
                  <a:pt x="6855293" y="6720034"/>
                  <a:pt x="6761927" y="6784359"/>
                  <a:pt x="6666021" y="6845034"/>
                </a:cubicBezTo>
                <a:lnTo>
                  <a:pt x="6612132" y="6876234"/>
                </a:lnTo>
                <a:lnTo>
                  <a:pt x="2076394" y="6876234"/>
                </a:lnTo>
                <a:lnTo>
                  <a:pt x="1916013" y="6773416"/>
                </a:lnTo>
                <a:cubicBezTo>
                  <a:pt x="760028" y="5992448"/>
                  <a:pt x="0" y="4669895"/>
                  <a:pt x="0" y="3169828"/>
                </a:cubicBezTo>
                <a:cubicBezTo>
                  <a:pt x="0" y="1969775"/>
                  <a:pt x="486418" y="883330"/>
                  <a:pt x="1272850" y="96899"/>
                </a:cubicBezTo>
                <a:close/>
              </a:path>
            </a:pathLst>
          </a:custGeom>
          <a:gradFill flip="none" rotWithShape="1">
            <a:gsLst>
              <a:gs pos="0">
                <a:schemeClr val="bg1">
                  <a:alpha val="2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文本框 19"/>
          <p:cNvSpPr txBox="1"/>
          <p:nvPr>
            <p:custDataLst>
              <p:tags r:id="rId2"/>
            </p:custDataLst>
          </p:nvPr>
        </p:nvSpPr>
        <p:spPr>
          <a:xfrm>
            <a:off x="5293162" y="4058699"/>
            <a:ext cx="1906905" cy="72834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dirty="0">
                <a:solidFill>
                  <a:schemeClr val="lt2">
                    <a:lumMod val="50000"/>
                  </a:schemeClr>
                </a:solidFill>
                <a:latin typeface="微软雅黑" panose="020B0503020204020204" charset="-122"/>
                <a:ea typeface="微软雅黑" panose="020B0503020204020204" charset="-122"/>
                <a:cs typeface="微软雅黑" panose="020B0503020204020204" charset="-122"/>
                <a:sym typeface="+mn-ea"/>
              </a:rPr>
              <a:t> </a:t>
            </a:r>
          </a:p>
        </p:txBody>
      </p:sp>
      <p:sp>
        <p:nvSpPr>
          <p:cNvPr id="10" name="文本框 4"/>
          <p:cNvSpPr txBox="1"/>
          <p:nvPr>
            <p:custDataLst>
              <p:tags r:id="rId3"/>
            </p:custDataLst>
          </p:nvPr>
        </p:nvSpPr>
        <p:spPr>
          <a:xfrm>
            <a:off x="5293162" y="3544666"/>
            <a:ext cx="1906905" cy="72834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200" spc="150" dirty="0">
                <a:solidFill>
                  <a:schemeClr val="lt2">
                    <a:lumMod val="50000"/>
                  </a:schemeClr>
                </a:solidFill>
                <a:latin typeface="微软雅黑" panose="020B0503020204020204" charset="-122"/>
                <a:ea typeface="微软雅黑" panose="020B0503020204020204" charset="-122"/>
                <a:cs typeface="微软雅黑" panose="020B0503020204020204" charset="-122"/>
                <a:sym typeface="+mn-ea"/>
              </a:rPr>
              <a:t> </a:t>
            </a:r>
          </a:p>
        </p:txBody>
      </p:sp>
      <p:grpSp>
        <p:nvGrpSpPr>
          <p:cNvPr id="35" name="组合 34">
            <a:extLst>
              <a:ext uri="{FF2B5EF4-FFF2-40B4-BE49-F238E27FC236}">
                <a16:creationId xmlns:a16="http://schemas.microsoft.com/office/drawing/2014/main" id="{574FA359-4875-4EBD-BBD1-01B09DEE2136}"/>
              </a:ext>
            </a:extLst>
          </p:cNvPr>
          <p:cNvGrpSpPr/>
          <p:nvPr/>
        </p:nvGrpSpPr>
        <p:grpSpPr>
          <a:xfrm>
            <a:off x="10959466" y="407845"/>
            <a:ext cx="778372" cy="445770"/>
            <a:chOff x="15579237" y="1258959"/>
            <a:chExt cx="3827963" cy="2192255"/>
          </a:xfrm>
        </p:grpSpPr>
        <p:sp>
          <p:nvSpPr>
            <p:cNvPr id="36" name="任意多边形: 形状 35">
              <a:extLst>
                <a:ext uri="{FF2B5EF4-FFF2-40B4-BE49-F238E27FC236}">
                  <a16:creationId xmlns:a16="http://schemas.microsoft.com/office/drawing/2014/main" id="{468AA55D-4B60-4284-AC8B-5BF1C9B21B74}"/>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1102AA59-5BE2-41EA-93EB-4A7B173F01BE}"/>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3D2DE7EE-237B-4A7A-A6B4-C0EA14F566E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0EFAB4BC-805B-4626-979A-CA7C6724F926}"/>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8DDD0C4E-1348-4703-8003-AC3E61EC042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C735A166-F8F5-4D4C-9E72-BA6EB1C0E12B}"/>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A5BDA640-333D-4CE4-B916-59E8DA6744EA}"/>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3" name="文本框 42">
            <a:extLst>
              <a:ext uri="{FF2B5EF4-FFF2-40B4-BE49-F238E27FC236}">
                <a16:creationId xmlns:a16="http://schemas.microsoft.com/office/drawing/2014/main" id="{69430536-5459-444D-AF92-0BEA14995F21}"/>
              </a:ext>
            </a:extLst>
          </p:cNvPr>
          <p:cNvSpPr txBox="1"/>
          <p:nvPr/>
        </p:nvSpPr>
        <p:spPr>
          <a:xfrm>
            <a:off x="2419663" y="2630617"/>
            <a:ext cx="9067817"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基础瑜伽，也是现代所有瑜伽体式练习派别的基础。简单、节奏缓慢，体式之间缺少流动串联。在练习时要控制呼吸，配合着深沉的呼吸慢慢习练，强调完全的放松</a:t>
            </a:r>
          </a:p>
        </p:txBody>
      </p:sp>
      <p:grpSp>
        <p:nvGrpSpPr>
          <p:cNvPr id="3" name="组合 2">
            <a:extLst>
              <a:ext uri="{FF2B5EF4-FFF2-40B4-BE49-F238E27FC236}">
                <a16:creationId xmlns:a16="http://schemas.microsoft.com/office/drawing/2014/main" id="{4FE28D2E-9109-49B5-97F6-06ADEDB336EC}"/>
              </a:ext>
            </a:extLst>
          </p:cNvPr>
          <p:cNvGrpSpPr/>
          <p:nvPr/>
        </p:nvGrpSpPr>
        <p:grpSpPr>
          <a:xfrm>
            <a:off x="4474455" y="115097"/>
            <a:ext cx="3243090" cy="1316455"/>
            <a:chOff x="5293162" y="483397"/>
            <a:chExt cx="3243090" cy="1316455"/>
          </a:xfrm>
        </p:grpSpPr>
        <p:sp>
          <p:nvSpPr>
            <p:cNvPr id="28" name="矩形 27">
              <a:extLst>
                <a:ext uri="{FF2B5EF4-FFF2-40B4-BE49-F238E27FC236}">
                  <a16:creationId xmlns:a16="http://schemas.microsoft.com/office/drawing/2014/main" id="{A6145948-E026-4CBC-8CD5-CC5A63C6D6B4}"/>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4" name="矩形 23">
              <a:extLst>
                <a:ext uri="{FF2B5EF4-FFF2-40B4-BE49-F238E27FC236}">
                  <a16:creationId xmlns:a16="http://schemas.microsoft.com/office/drawing/2014/main" id="{EF04A48C-909B-406D-8451-DB71E4CEF058}"/>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cs typeface="微软雅黑" panose="020B0503020204020204" charset="-122"/>
                </a:rPr>
                <a:t>流</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26" name="矩形 25">
              <a:extLst>
                <a:ext uri="{FF2B5EF4-FFF2-40B4-BE49-F238E27FC236}">
                  <a16:creationId xmlns:a16="http://schemas.microsoft.com/office/drawing/2014/main" id="{1780CD71-9541-4EAE-B258-9D389DED5881}"/>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cs typeface="微软雅黑" panose="020B0503020204020204" charset="-122"/>
                </a:rPr>
                <a:t>派</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8" name="矩形 7">
            <a:extLst>
              <a:ext uri="{FF2B5EF4-FFF2-40B4-BE49-F238E27FC236}">
                <a16:creationId xmlns:a16="http://schemas.microsoft.com/office/drawing/2014/main" id="{52DFBD43-79CB-456E-AACB-90A547D06EFF}"/>
              </a:ext>
            </a:extLst>
          </p:cNvPr>
          <p:cNvSpPr/>
          <p:nvPr/>
        </p:nvSpPr>
        <p:spPr>
          <a:xfrm>
            <a:off x="2419664" y="1983966"/>
            <a:ext cx="6096000" cy="769441"/>
          </a:xfrm>
          <a:prstGeom prst="rect">
            <a:avLst/>
          </a:prstGeom>
        </p:spPr>
        <p:txBody>
          <a:bodyPr>
            <a:noAutofit/>
          </a:bodyPr>
          <a:lstStyle/>
          <a:p>
            <a:r>
              <a:rPr lang="zh-CN" altLang="en-US" sz="2200" b="1" dirty="0">
                <a:solidFill>
                  <a:schemeClr val="accent1">
                    <a:lumMod val="50000"/>
                  </a:schemeClr>
                </a:solidFill>
                <a:latin typeface="arial" panose="020B0604020202020204" pitchFamily="34" charset="0"/>
              </a:rPr>
              <a:t>斯瓦米</a:t>
            </a:r>
            <a:r>
              <a:rPr lang="en-US" altLang="zh-CN" sz="2200" b="1" dirty="0">
                <a:solidFill>
                  <a:schemeClr val="accent1">
                    <a:lumMod val="50000"/>
                  </a:schemeClr>
                </a:solidFill>
                <a:latin typeface="arial" panose="020B0604020202020204" pitchFamily="34" charset="0"/>
              </a:rPr>
              <a:t>·</a:t>
            </a:r>
            <a:r>
              <a:rPr lang="zh-CN" altLang="en-US" sz="2200" b="1" dirty="0">
                <a:solidFill>
                  <a:schemeClr val="accent1">
                    <a:lumMod val="50000"/>
                  </a:schemeClr>
                </a:solidFill>
                <a:latin typeface="arial" panose="020B0604020202020204" pitchFamily="34" charset="0"/>
              </a:rPr>
              <a:t>西瓦南达</a:t>
            </a:r>
            <a:endParaRPr lang="en-US" altLang="zh-CN" sz="2200" b="1" dirty="0">
              <a:solidFill>
                <a:schemeClr val="accent1">
                  <a:lumMod val="50000"/>
                </a:schemeClr>
              </a:solidFill>
              <a:latin typeface="arial" panose="020B0604020202020204" pitchFamily="34" charset="0"/>
            </a:endParaRPr>
          </a:p>
          <a:p>
            <a:r>
              <a:rPr lang="en-US" altLang="zh-CN" sz="2200" b="1" dirty="0">
                <a:solidFill>
                  <a:schemeClr val="accent1">
                    <a:lumMod val="50000"/>
                  </a:schemeClr>
                </a:solidFill>
                <a:latin typeface="arial" panose="020B0604020202020204" pitchFamily="34" charset="0"/>
              </a:rPr>
              <a:t>Swami Sivananda</a:t>
            </a:r>
            <a:r>
              <a:rPr lang="zh-CN" altLang="en-US" sz="2200" b="1" dirty="0">
                <a:solidFill>
                  <a:schemeClr val="accent1">
                    <a:lumMod val="50000"/>
                  </a:schemeClr>
                </a:solidFill>
                <a:latin typeface="arial" panose="020B0604020202020204" pitchFamily="34" charset="0"/>
              </a:rPr>
              <a:t>（</a:t>
            </a:r>
            <a:r>
              <a:rPr lang="en-US" altLang="zh-CN" sz="2200" b="1" dirty="0">
                <a:solidFill>
                  <a:schemeClr val="accent1">
                    <a:lumMod val="50000"/>
                  </a:schemeClr>
                </a:solidFill>
                <a:latin typeface="arial" panose="020B0604020202020204" pitchFamily="34" charset="0"/>
              </a:rPr>
              <a:t>1887.9.8</a:t>
            </a:r>
            <a:r>
              <a:rPr lang="zh-CN" altLang="en-US" sz="2200" b="1" dirty="0">
                <a:solidFill>
                  <a:schemeClr val="accent1">
                    <a:lumMod val="50000"/>
                  </a:schemeClr>
                </a:solidFill>
                <a:latin typeface="arial" panose="020B0604020202020204" pitchFamily="34" charset="0"/>
              </a:rPr>
              <a:t>至</a:t>
            </a:r>
            <a:r>
              <a:rPr lang="en-US" altLang="zh-CN" sz="2200" b="1" dirty="0">
                <a:solidFill>
                  <a:schemeClr val="accent1">
                    <a:lumMod val="50000"/>
                  </a:schemeClr>
                </a:solidFill>
                <a:latin typeface="arial" panose="020B0604020202020204" pitchFamily="34" charset="0"/>
              </a:rPr>
              <a:t>1963.7.14</a:t>
            </a:r>
            <a:r>
              <a:rPr lang="zh-CN" altLang="en-US" sz="2200" b="1" dirty="0">
                <a:solidFill>
                  <a:schemeClr val="accent1">
                    <a:lumMod val="50000"/>
                  </a:schemeClr>
                </a:solidFill>
                <a:latin typeface="arial" panose="020B0604020202020204" pitchFamily="34" charset="0"/>
              </a:rPr>
              <a:t>）</a:t>
            </a:r>
            <a:endParaRPr lang="zh-CN" altLang="en-US" sz="2200" dirty="0">
              <a:solidFill>
                <a:schemeClr val="accent1">
                  <a:lumMod val="50000"/>
                </a:schemeClr>
              </a:solidFill>
            </a:endParaRPr>
          </a:p>
        </p:txBody>
      </p:sp>
      <p:grpSp>
        <p:nvGrpSpPr>
          <p:cNvPr id="21" name="组合 20">
            <a:extLst>
              <a:ext uri="{FF2B5EF4-FFF2-40B4-BE49-F238E27FC236}">
                <a16:creationId xmlns:a16="http://schemas.microsoft.com/office/drawing/2014/main" id="{00944F15-A3DD-4DCE-8B1E-BD3C3CD33EDF}"/>
              </a:ext>
            </a:extLst>
          </p:cNvPr>
          <p:cNvGrpSpPr/>
          <p:nvPr/>
        </p:nvGrpSpPr>
        <p:grpSpPr>
          <a:xfrm>
            <a:off x="628319" y="1809645"/>
            <a:ext cx="1641945" cy="1705459"/>
            <a:chOff x="704519" y="1381629"/>
            <a:chExt cx="1641945" cy="1705459"/>
          </a:xfrm>
        </p:grpSpPr>
        <p:grpSp>
          <p:nvGrpSpPr>
            <p:cNvPr id="7" name="组合 6">
              <a:extLst>
                <a:ext uri="{FF2B5EF4-FFF2-40B4-BE49-F238E27FC236}">
                  <a16:creationId xmlns:a16="http://schemas.microsoft.com/office/drawing/2014/main" id="{0AB680AC-D964-4FBC-938F-43079188B73F}"/>
                </a:ext>
              </a:extLst>
            </p:cNvPr>
            <p:cNvGrpSpPr/>
            <p:nvPr/>
          </p:nvGrpSpPr>
          <p:grpSpPr>
            <a:xfrm>
              <a:off x="704519" y="1381629"/>
              <a:ext cx="1641945" cy="1641945"/>
              <a:chOff x="1101255" y="2006740"/>
              <a:chExt cx="1641945" cy="1641945"/>
            </a:xfrm>
          </p:grpSpPr>
          <p:sp>
            <p:nvSpPr>
              <p:cNvPr id="6" name="椭圆 5">
                <a:extLst>
                  <a:ext uri="{FF2B5EF4-FFF2-40B4-BE49-F238E27FC236}">
                    <a16:creationId xmlns:a16="http://schemas.microsoft.com/office/drawing/2014/main" id="{876EB1B9-0860-4549-BACE-479483E114D5}"/>
                  </a:ext>
                </a:extLst>
              </p:cNvPr>
              <p:cNvSpPr/>
              <p:nvPr/>
            </p:nvSpPr>
            <p:spPr>
              <a:xfrm>
                <a:off x="1101255" y="2006740"/>
                <a:ext cx="1641945" cy="16419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5" name="图片 4" descr="男人站在河边&#10;&#10;描述已自动生成">
                <a:extLst>
                  <a:ext uri="{FF2B5EF4-FFF2-40B4-BE49-F238E27FC236}">
                    <a16:creationId xmlns:a16="http://schemas.microsoft.com/office/drawing/2014/main" id="{BCB83BB5-70AB-492C-BD69-BFEDBAF92CE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1174455" y="2079940"/>
                <a:ext cx="1495544" cy="1495544"/>
              </a:xfrm>
              <a:prstGeom prst="ellipse">
                <a:avLst/>
              </a:prstGeom>
            </p:spPr>
          </p:pic>
        </p:grpSp>
        <p:sp>
          <p:nvSpPr>
            <p:cNvPr id="9" name="平行四边形 8">
              <a:extLst>
                <a:ext uri="{FF2B5EF4-FFF2-40B4-BE49-F238E27FC236}">
                  <a16:creationId xmlns:a16="http://schemas.microsoft.com/office/drawing/2014/main" id="{C667EB79-2D8B-403E-BA59-4FFD7F52761E}"/>
                </a:ext>
              </a:extLst>
            </p:cNvPr>
            <p:cNvSpPr/>
            <p:nvPr/>
          </p:nvSpPr>
          <p:spPr>
            <a:xfrm>
              <a:off x="977900" y="2809664"/>
              <a:ext cx="1117600" cy="277424"/>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2" name="文本框 21"/>
          <p:cNvSpPr txBox="1"/>
          <p:nvPr>
            <p:custDataLst>
              <p:tags r:id="rId4"/>
            </p:custDataLst>
          </p:nvPr>
        </p:nvSpPr>
        <p:spPr>
          <a:xfrm>
            <a:off x="898663" y="3165212"/>
            <a:ext cx="2017395" cy="30543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b="1" spc="300" dirty="0">
                <a:solidFill>
                  <a:schemeClr val="bg1"/>
                </a:solidFill>
                <a:latin typeface="微软雅黑" panose="020B0503020204020204" charset="-122"/>
                <a:ea typeface="微软雅黑" panose="020B0503020204020204" charset="-122"/>
                <a:sym typeface="+mn-ea"/>
              </a:rPr>
              <a:t>哈他瑜伽</a:t>
            </a:r>
          </a:p>
        </p:txBody>
      </p:sp>
      <p:grpSp>
        <p:nvGrpSpPr>
          <p:cNvPr id="46" name="组合 45">
            <a:extLst>
              <a:ext uri="{FF2B5EF4-FFF2-40B4-BE49-F238E27FC236}">
                <a16:creationId xmlns:a16="http://schemas.microsoft.com/office/drawing/2014/main" id="{08AA97E8-DB4B-4A47-9E54-F5E33662CD28}"/>
              </a:ext>
            </a:extLst>
          </p:cNvPr>
          <p:cNvGrpSpPr/>
          <p:nvPr/>
        </p:nvGrpSpPr>
        <p:grpSpPr>
          <a:xfrm>
            <a:off x="628319" y="4130488"/>
            <a:ext cx="1641945" cy="1705459"/>
            <a:chOff x="704519" y="1381629"/>
            <a:chExt cx="1641945" cy="1705459"/>
          </a:xfrm>
        </p:grpSpPr>
        <p:grpSp>
          <p:nvGrpSpPr>
            <p:cNvPr id="47" name="组合 46">
              <a:extLst>
                <a:ext uri="{FF2B5EF4-FFF2-40B4-BE49-F238E27FC236}">
                  <a16:creationId xmlns:a16="http://schemas.microsoft.com/office/drawing/2014/main" id="{B6949110-4D2A-4C58-AC01-413B9A23EC16}"/>
                </a:ext>
              </a:extLst>
            </p:cNvPr>
            <p:cNvGrpSpPr/>
            <p:nvPr/>
          </p:nvGrpSpPr>
          <p:grpSpPr>
            <a:xfrm>
              <a:off x="704519" y="1381629"/>
              <a:ext cx="1641945" cy="1641945"/>
              <a:chOff x="1101255" y="2006740"/>
              <a:chExt cx="1641945" cy="1641945"/>
            </a:xfrm>
          </p:grpSpPr>
          <p:sp>
            <p:nvSpPr>
              <p:cNvPr id="49" name="椭圆 48">
                <a:extLst>
                  <a:ext uri="{FF2B5EF4-FFF2-40B4-BE49-F238E27FC236}">
                    <a16:creationId xmlns:a16="http://schemas.microsoft.com/office/drawing/2014/main" id="{34CDBA0F-EA1F-4793-89E5-10AFD4169B0A}"/>
                  </a:ext>
                </a:extLst>
              </p:cNvPr>
              <p:cNvSpPr/>
              <p:nvPr/>
            </p:nvSpPr>
            <p:spPr>
              <a:xfrm>
                <a:off x="1101255" y="2006740"/>
                <a:ext cx="1641945" cy="16419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50" name="图片 49">
                <a:extLst>
                  <a:ext uri="{FF2B5EF4-FFF2-40B4-BE49-F238E27FC236}">
                    <a16:creationId xmlns:a16="http://schemas.microsoft.com/office/drawing/2014/main" id="{CBFCEBDD-A246-49E3-94ED-E4937D708655}"/>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1176050" y="2079940"/>
                <a:ext cx="1492354" cy="1495544"/>
              </a:xfrm>
              <a:prstGeom prst="ellipse">
                <a:avLst/>
              </a:prstGeom>
            </p:spPr>
          </p:pic>
        </p:grpSp>
        <p:sp>
          <p:nvSpPr>
            <p:cNvPr id="48" name="平行四边形 47">
              <a:extLst>
                <a:ext uri="{FF2B5EF4-FFF2-40B4-BE49-F238E27FC236}">
                  <a16:creationId xmlns:a16="http://schemas.microsoft.com/office/drawing/2014/main" id="{90FC37CB-7B83-4E84-9379-49FA0CA455D7}"/>
                </a:ext>
              </a:extLst>
            </p:cNvPr>
            <p:cNvSpPr/>
            <p:nvPr/>
          </p:nvSpPr>
          <p:spPr>
            <a:xfrm>
              <a:off x="977900" y="2809664"/>
              <a:ext cx="1117600" cy="277424"/>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1" name="文本框 50">
            <a:extLst>
              <a:ext uri="{FF2B5EF4-FFF2-40B4-BE49-F238E27FC236}">
                <a16:creationId xmlns:a16="http://schemas.microsoft.com/office/drawing/2014/main" id="{D44ADC3A-7D9E-4412-91E0-8532D1EBCA64}"/>
              </a:ext>
            </a:extLst>
          </p:cNvPr>
          <p:cNvSpPr txBox="1"/>
          <p:nvPr>
            <p:custDataLst>
              <p:tags r:id="rId5"/>
            </p:custDataLst>
          </p:nvPr>
        </p:nvSpPr>
        <p:spPr>
          <a:xfrm>
            <a:off x="898663" y="5480561"/>
            <a:ext cx="2017395" cy="30543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b="1" spc="300" dirty="0">
                <a:solidFill>
                  <a:schemeClr val="bg1"/>
                </a:solidFill>
                <a:latin typeface="微软雅黑" panose="020B0503020204020204" charset="-122"/>
                <a:ea typeface="微软雅黑" panose="020B0503020204020204" charset="-122"/>
                <a:sym typeface="+mn-ea"/>
              </a:rPr>
              <a:t>阿斯汤加</a:t>
            </a:r>
          </a:p>
        </p:txBody>
      </p:sp>
      <p:sp>
        <p:nvSpPr>
          <p:cNvPr id="52" name="文本框 51">
            <a:extLst>
              <a:ext uri="{FF2B5EF4-FFF2-40B4-BE49-F238E27FC236}">
                <a16:creationId xmlns:a16="http://schemas.microsoft.com/office/drawing/2014/main" id="{B74FB5B4-E9E3-4335-977B-7023D8E344A7}"/>
              </a:ext>
            </a:extLst>
          </p:cNvPr>
          <p:cNvSpPr txBox="1"/>
          <p:nvPr/>
        </p:nvSpPr>
        <p:spPr>
          <a:xfrm>
            <a:off x="2419663" y="4915327"/>
            <a:ext cx="9067817"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从哈他瑜伽演变而来，将哈他的静态体式变成动态的、活力的流运动。阿斯汤嘎瑜伽是一项严格的练习，分为基础级、中级、高级</a:t>
            </a:r>
            <a:r>
              <a:rPr lang="en-US" altLang="zh-CN" sz="1600" dirty="0">
                <a:solidFill>
                  <a:schemeClr val="tx1">
                    <a:lumMod val="65000"/>
                    <a:lumOff val="35000"/>
                  </a:schemeClr>
                </a:solidFill>
              </a:rPr>
              <a:t>3</a:t>
            </a:r>
            <a:r>
              <a:rPr lang="zh-CN" altLang="en-US" sz="1600" dirty="0">
                <a:solidFill>
                  <a:schemeClr val="tx1">
                    <a:lumMod val="65000"/>
                    <a:lumOff val="35000"/>
                  </a:schemeClr>
                </a:solidFill>
              </a:rPr>
              <a:t>种级别</a:t>
            </a:r>
          </a:p>
        </p:txBody>
      </p:sp>
      <p:sp>
        <p:nvSpPr>
          <p:cNvPr id="53" name="矩形 52">
            <a:extLst>
              <a:ext uri="{FF2B5EF4-FFF2-40B4-BE49-F238E27FC236}">
                <a16:creationId xmlns:a16="http://schemas.microsoft.com/office/drawing/2014/main" id="{49754D54-5AA2-4AA7-B175-3AD1982F3E8D}"/>
              </a:ext>
            </a:extLst>
          </p:cNvPr>
          <p:cNvSpPr/>
          <p:nvPr/>
        </p:nvSpPr>
        <p:spPr>
          <a:xfrm>
            <a:off x="2419664" y="4268676"/>
            <a:ext cx="6096000" cy="769441"/>
          </a:xfrm>
          <a:prstGeom prst="rect">
            <a:avLst/>
          </a:prstGeom>
        </p:spPr>
        <p:txBody>
          <a:bodyPr>
            <a:noAutofit/>
          </a:bodyPr>
          <a:lstStyle/>
          <a:p>
            <a:r>
              <a:rPr lang="zh-CN" altLang="en-US" sz="2200" b="1" dirty="0">
                <a:solidFill>
                  <a:schemeClr val="accent1">
                    <a:lumMod val="50000"/>
                  </a:schemeClr>
                </a:solidFill>
                <a:latin typeface="arial" panose="020B0604020202020204" pitchFamily="34" charset="0"/>
              </a:rPr>
              <a:t>帕坦伽利</a:t>
            </a:r>
            <a:endParaRPr lang="en-US" altLang="zh-CN" sz="2200" b="1" dirty="0">
              <a:solidFill>
                <a:schemeClr val="accent1">
                  <a:lumMod val="50000"/>
                </a:schemeClr>
              </a:solidFill>
              <a:latin typeface="arial" panose="020B0604020202020204" pitchFamily="34" charset="0"/>
            </a:endParaRPr>
          </a:p>
          <a:p>
            <a:r>
              <a:rPr lang="en-US" altLang="zh-CN" sz="2200" b="1" dirty="0">
                <a:solidFill>
                  <a:schemeClr val="accent1">
                    <a:lumMod val="50000"/>
                  </a:schemeClr>
                </a:solidFill>
                <a:latin typeface="arial" panose="020B0604020202020204" pitchFamily="34" charset="0"/>
              </a:rPr>
              <a:t>Sri K. </a:t>
            </a:r>
            <a:r>
              <a:rPr lang="en-US" altLang="zh-CN" sz="2200" b="1" dirty="0" err="1">
                <a:solidFill>
                  <a:schemeClr val="accent1">
                    <a:lumMod val="50000"/>
                  </a:schemeClr>
                </a:solidFill>
                <a:latin typeface="arial" panose="020B0604020202020204" pitchFamily="34" charset="0"/>
              </a:rPr>
              <a:t>Pattabhi</a:t>
            </a:r>
            <a:r>
              <a:rPr lang="en-US" altLang="zh-CN" sz="2200" b="1" dirty="0">
                <a:solidFill>
                  <a:schemeClr val="accent1">
                    <a:lumMod val="50000"/>
                  </a:schemeClr>
                </a:solidFill>
                <a:latin typeface="arial" panose="020B0604020202020204" pitchFamily="34" charset="0"/>
              </a:rPr>
              <a:t> </a:t>
            </a:r>
            <a:r>
              <a:rPr lang="en-US" altLang="zh-CN" sz="2200" b="1" dirty="0" err="1">
                <a:solidFill>
                  <a:schemeClr val="accent1">
                    <a:lumMod val="50000"/>
                  </a:schemeClr>
                </a:solidFill>
                <a:latin typeface="arial" panose="020B0604020202020204" pitchFamily="34" charset="0"/>
              </a:rPr>
              <a:t>Jois</a:t>
            </a:r>
            <a:r>
              <a:rPr lang="zh-CN" altLang="en-US" sz="2200" b="1" dirty="0">
                <a:solidFill>
                  <a:schemeClr val="accent1">
                    <a:lumMod val="50000"/>
                  </a:schemeClr>
                </a:solidFill>
                <a:latin typeface="arial" panose="020B0604020202020204" pitchFamily="34" charset="0"/>
              </a:rPr>
              <a:t>（</a:t>
            </a:r>
            <a:r>
              <a:rPr lang="en-US" altLang="zh-CN" sz="2200" b="1" dirty="0">
                <a:solidFill>
                  <a:schemeClr val="accent1">
                    <a:lumMod val="50000"/>
                  </a:schemeClr>
                </a:solidFill>
                <a:latin typeface="arial" panose="020B0604020202020204" pitchFamily="34" charset="0"/>
              </a:rPr>
              <a:t>1915</a:t>
            </a:r>
            <a:r>
              <a:rPr lang="zh-CN" altLang="en-US" sz="2200" b="1" dirty="0">
                <a:solidFill>
                  <a:schemeClr val="accent1">
                    <a:lumMod val="50000"/>
                  </a:schemeClr>
                </a:solidFill>
                <a:latin typeface="arial" panose="020B0604020202020204" pitchFamily="34" charset="0"/>
              </a:rPr>
              <a:t>至</a:t>
            </a:r>
            <a:r>
              <a:rPr lang="en-US" altLang="zh-CN" sz="2200" b="1" dirty="0">
                <a:solidFill>
                  <a:schemeClr val="accent1">
                    <a:lumMod val="50000"/>
                  </a:schemeClr>
                </a:solidFill>
                <a:latin typeface="arial" panose="020B0604020202020204" pitchFamily="34" charset="0"/>
              </a:rPr>
              <a:t>2009</a:t>
            </a:r>
            <a:r>
              <a:rPr lang="zh-CN" altLang="en-US" sz="2200" b="1" dirty="0">
                <a:solidFill>
                  <a:schemeClr val="accent1">
                    <a:lumMod val="50000"/>
                  </a:schemeClr>
                </a:solidFill>
                <a:latin typeface="arial" panose="020B0604020202020204" pitchFamily="34" charset="0"/>
              </a:rPr>
              <a:t>）</a:t>
            </a:r>
            <a:endParaRPr lang="zh-CN" altLang="en-US" sz="2200" dirty="0">
              <a:solidFill>
                <a:schemeClr val="accent1">
                  <a:lumMod val="50000"/>
                </a:schemeClr>
              </a:solidFill>
            </a:endParaRPr>
          </a:p>
        </p:txBody>
      </p:sp>
    </p:spTree>
    <p:custDataLst>
      <p:tags r:id="rId1"/>
    </p:custDataLst>
    <p:extLst>
      <p:ext uri="{BB962C8B-B14F-4D97-AF65-F5344CB8AC3E}">
        <p14:creationId xmlns:p14="http://schemas.microsoft.com/office/powerpoint/2010/main" val="978570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574FA359-4875-4EBD-BBD1-01B09DEE2136}"/>
              </a:ext>
            </a:extLst>
          </p:cNvPr>
          <p:cNvGrpSpPr/>
          <p:nvPr/>
        </p:nvGrpSpPr>
        <p:grpSpPr>
          <a:xfrm>
            <a:off x="10959466" y="407845"/>
            <a:ext cx="778372" cy="445770"/>
            <a:chOff x="15579237" y="1258959"/>
            <a:chExt cx="3827963" cy="2192255"/>
          </a:xfrm>
        </p:grpSpPr>
        <p:sp>
          <p:nvSpPr>
            <p:cNvPr id="36" name="任意多边形: 形状 35">
              <a:extLst>
                <a:ext uri="{FF2B5EF4-FFF2-40B4-BE49-F238E27FC236}">
                  <a16:creationId xmlns:a16="http://schemas.microsoft.com/office/drawing/2014/main" id="{468AA55D-4B60-4284-AC8B-5BF1C9B21B74}"/>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1102AA59-5BE2-41EA-93EB-4A7B173F01BE}"/>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3D2DE7EE-237B-4A7A-A6B4-C0EA14F566E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0EFAB4BC-805B-4626-979A-CA7C6724F926}"/>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8DDD0C4E-1348-4703-8003-AC3E61EC042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C735A166-F8F5-4D4C-9E72-BA6EB1C0E12B}"/>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A5BDA640-333D-4CE4-B916-59E8DA6744EA}"/>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3" name="文本框 42">
            <a:extLst>
              <a:ext uri="{FF2B5EF4-FFF2-40B4-BE49-F238E27FC236}">
                <a16:creationId xmlns:a16="http://schemas.microsoft.com/office/drawing/2014/main" id="{69430536-5459-444D-AF92-0BEA14995F21}"/>
              </a:ext>
            </a:extLst>
          </p:cNvPr>
          <p:cNvSpPr txBox="1"/>
          <p:nvPr/>
        </p:nvSpPr>
        <p:spPr>
          <a:xfrm>
            <a:off x="2419663" y="2669526"/>
            <a:ext cx="9067817"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强调每个体式中的身体准线以及保持的时间</a:t>
            </a:r>
          </a:p>
          <a:p>
            <a:pPr>
              <a:lnSpc>
                <a:spcPct val="120000"/>
              </a:lnSpc>
            </a:pPr>
            <a:r>
              <a:rPr lang="zh-CN" altLang="en-US" sz="1600" dirty="0">
                <a:solidFill>
                  <a:schemeClr val="tx1">
                    <a:lumMod val="65000"/>
                    <a:lumOff val="35000"/>
                  </a:schemeClr>
                </a:solidFill>
              </a:rPr>
              <a:t>对于希望在自己身体极限里通过最大可能的努力得到最大益处的人群来说，是一个不错的选择</a:t>
            </a:r>
          </a:p>
        </p:txBody>
      </p:sp>
      <p:grpSp>
        <p:nvGrpSpPr>
          <p:cNvPr id="3" name="组合 2">
            <a:extLst>
              <a:ext uri="{FF2B5EF4-FFF2-40B4-BE49-F238E27FC236}">
                <a16:creationId xmlns:a16="http://schemas.microsoft.com/office/drawing/2014/main" id="{4FE28D2E-9109-49B5-97F6-06ADEDB336EC}"/>
              </a:ext>
            </a:extLst>
          </p:cNvPr>
          <p:cNvGrpSpPr/>
          <p:nvPr/>
        </p:nvGrpSpPr>
        <p:grpSpPr>
          <a:xfrm>
            <a:off x="4474455" y="115097"/>
            <a:ext cx="3243090" cy="1316455"/>
            <a:chOff x="5293162" y="483397"/>
            <a:chExt cx="3243090" cy="1316455"/>
          </a:xfrm>
        </p:grpSpPr>
        <p:sp>
          <p:nvSpPr>
            <p:cNvPr id="28" name="矩形 27">
              <a:extLst>
                <a:ext uri="{FF2B5EF4-FFF2-40B4-BE49-F238E27FC236}">
                  <a16:creationId xmlns:a16="http://schemas.microsoft.com/office/drawing/2014/main" id="{A6145948-E026-4CBC-8CD5-CC5A63C6D6B4}"/>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24" name="矩形 23">
              <a:extLst>
                <a:ext uri="{FF2B5EF4-FFF2-40B4-BE49-F238E27FC236}">
                  <a16:creationId xmlns:a16="http://schemas.microsoft.com/office/drawing/2014/main" id="{EF04A48C-909B-406D-8451-DB71E4CEF058}"/>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cs typeface="微软雅黑" panose="020B0503020204020204" charset="-122"/>
                </a:rPr>
                <a:t>流</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26" name="矩形 25">
              <a:extLst>
                <a:ext uri="{FF2B5EF4-FFF2-40B4-BE49-F238E27FC236}">
                  <a16:creationId xmlns:a16="http://schemas.microsoft.com/office/drawing/2014/main" id="{1780CD71-9541-4EAE-B258-9D389DED5881}"/>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cs typeface="微软雅黑" panose="020B0503020204020204" charset="-122"/>
                </a:rPr>
                <a:t>派</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8" name="矩形 7">
            <a:extLst>
              <a:ext uri="{FF2B5EF4-FFF2-40B4-BE49-F238E27FC236}">
                <a16:creationId xmlns:a16="http://schemas.microsoft.com/office/drawing/2014/main" id="{52DFBD43-79CB-456E-AACB-90A547D06EFF}"/>
              </a:ext>
            </a:extLst>
          </p:cNvPr>
          <p:cNvSpPr/>
          <p:nvPr/>
        </p:nvSpPr>
        <p:spPr>
          <a:xfrm>
            <a:off x="2419664" y="2010175"/>
            <a:ext cx="6096000" cy="769441"/>
          </a:xfrm>
          <a:prstGeom prst="rect">
            <a:avLst/>
          </a:prstGeom>
        </p:spPr>
        <p:txBody>
          <a:bodyPr>
            <a:noAutofit/>
          </a:bodyPr>
          <a:lstStyle/>
          <a:p>
            <a:r>
              <a:rPr lang="zh-CN" altLang="en-US" sz="2200" b="1" dirty="0">
                <a:solidFill>
                  <a:schemeClr val="accent1">
                    <a:lumMod val="50000"/>
                  </a:schemeClr>
                </a:solidFill>
                <a:latin typeface="arial" panose="020B0604020202020204" pitchFamily="34" charset="0"/>
              </a:rPr>
              <a:t>艾扬格</a:t>
            </a:r>
            <a:endParaRPr lang="en-US" altLang="zh-CN" sz="2200" b="1" dirty="0">
              <a:solidFill>
                <a:schemeClr val="accent1">
                  <a:lumMod val="50000"/>
                </a:schemeClr>
              </a:solidFill>
              <a:latin typeface="arial" panose="020B0604020202020204" pitchFamily="34" charset="0"/>
            </a:endParaRPr>
          </a:p>
          <a:p>
            <a:r>
              <a:rPr lang="en-US" altLang="zh-CN" sz="2200" b="1" dirty="0">
                <a:solidFill>
                  <a:schemeClr val="accent1">
                    <a:lumMod val="50000"/>
                  </a:schemeClr>
                </a:solidFill>
                <a:latin typeface="arial" panose="020B0604020202020204" pitchFamily="34" charset="0"/>
              </a:rPr>
              <a:t>B. K. S. Iyengar</a:t>
            </a:r>
            <a:r>
              <a:rPr lang="zh-CN" altLang="en-US" sz="2200" b="1" dirty="0">
                <a:solidFill>
                  <a:schemeClr val="accent1">
                    <a:lumMod val="50000"/>
                  </a:schemeClr>
                </a:solidFill>
                <a:latin typeface="arial" panose="020B0604020202020204" pitchFamily="34" charset="0"/>
              </a:rPr>
              <a:t>（</a:t>
            </a:r>
            <a:r>
              <a:rPr lang="en-US" altLang="zh-CN" sz="2200" b="1" dirty="0">
                <a:solidFill>
                  <a:schemeClr val="accent1">
                    <a:lumMod val="50000"/>
                  </a:schemeClr>
                </a:solidFill>
                <a:latin typeface="arial" panose="020B0604020202020204" pitchFamily="34" charset="0"/>
              </a:rPr>
              <a:t>1918.12.14</a:t>
            </a:r>
            <a:r>
              <a:rPr lang="zh-CN" altLang="en-US" sz="2200" b="1" dirty="0">
                <a:solidFill>
                  <a:schemeClr val="accent1">
                    <a:lumMod val="50000"/>
                  </a:schemeClr>
                </a:solidFill>
                <a:latin typeface="arial" panose="020B0604020202020204" pitchFamily="34" charset="0"/>
              </a:rPr>
              <a:t>至</a:t>
            </a:r>
            <a:r>
              <a:rPr lang="en-US" altLang="zh-CN" sz="2200" b="1" dirty="0">
                <a:solidFill>
                  <a:schemeClr val="accent1">
                    <a:lumMod val="50000"/>
                  </a:schemeClr>
                </a:solidFill>
                <a:latin typeface="arial" panose="020B0604020202020204" pitchFamily="34" charset="0"/>
              </a:rPr>
              <a:t>2014.8.20</a:t>
            </a:r>
            <a:r>
              <a:rPr lang="zh-CN" altLang="en-US" sz="2200" b="1" dirty="0">
                <a:solidFill>
                  <a:schemeClr val="accent1">
                    <a:lumMod val="50000"/>
                  </a:schemeClr>
                </a:solidFill>
                <a:latin typeface="arial" panose="020B0604020202020204" pitchFamily="34" charset="0"/>
              </a:rPr>
              <a:t>）</a:t>
            </a:r>
          </a:p>
        </p:txBody>
      </p:sp>
      <p:grpSp>
        <p:nvGrpSpPr>
          <p:cNvPr id="21" name="组合 20">
            <a:extLst>
              <a:ext uri="{FF2B5EF4-FFF2-40B4-BE49-F238E27FC236}">
                <a16:creationId xmlns:a16="http://schemas.microsoft.com/office/drawing/2014/main" id="{00944F15-A3DD-4DCE-8B1E-BD3C3CD33EDF}"/>
              </a:ext>
            </a:extLst>
          </p:cNvPr>
          <p:cNvGrpSpPr/>
          <p:nvPr/>
        </p:nvGrpSpPr>
        <p:grpSpPr>
          <a:xfrm>
            <a:off x="704519" y="1848554"/>
            <a:ext cx="1641945" cy="1705459"/>
            <a:chOff x="704519" y="1381629"/>
            <a:chExt cx="1641945" cy="1705459"/>
          </a:xfrm>
        </p:grpSpPr>
        <p:grpSp>
          <p:nvGrpSpPr>
            <p:cNvPr id="7" name="组合 6">
              <a:extLst>
                <a:ext uri="{FF2B5EF4-FFF2-40B4-BE49-F238E27FC236}">
                  <a16:creationId xmlns:a16="http://schemas.microsoft.com/office/drawing/2014/main" id="{0AB680AC-D964-4FBC-938F-43079188B73F}"/>
                </a:ext>
              </a:extLst>
            </p:cNvPr>
            <p:cNvGrpSpPr/>
            <p:nvPr/>
          </p:nvGrpSpPr>
          <p:grpSpPr>
            <a:xfrm>
              <a:off x="704519" y="1381629"/>
              <a:ext cx="1641945" cy="1641945"/>
              <a:chOff x="1101255" y="2006740"/>
              <a:chExt cx="1641945" cy="1641945"/>
            </a:xfrm>
          </p:grpSpPr>
          <p:sp>
            <p:nvSpPr>
              <p:cNvPr id="6" name="椭圆 5">
                <a:extLst>
                  <a:ext uri="{FF2B5EF4-FFF2-40B4-BE49-F238E27FC236}">
                    <a16:creationId xmlns:a16="http://schemas.microsoft.com/office/drawing/2014/main" id="{876EB1B9-0860-4549-BACE-479483E114D5}"/>
                  </a:ext>
                </a:extLst>
              </p:cNvPr>
              <p:cNvSpPr/>
              <p:nvPr/>
            </p:nvSpPr>
            <p:spPr>
              <a:xfrm>
                <a:off x="1101255" y="2006740"/>
                <a:ext cx="1641945" cy="16419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5" name="图片 4">
                <a:extLst>
                  <a:ext uri="{FF2B5EF4-FFF2-40B4-BE49-F238E27FC236}">
                    <a16:creationId xmlns:a16="http://schemas.microsoft.com/office/drawing/2014/main" id="{BCB83BB5-70AB-492C-BD69-BFEDBAF92CE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76050" y="2079940"/>
                <a:ext cx="1492354" cy="1495544"/>
              </a:xfrm>
              <a:prstGeom prst="ellipse">
                <a:avLst/>
              </a:prstGeom>
            </p:spPr>
          </p:pic>
        </p:grpSp>
        <p:sp>
          <p:nvSpPr>
            <p:cNvPr id="9" name="平行四边形 8">
              <a:extLst>
                <a:ext uri="{FF2B5EF4-FFF2-40B4-BE49-F238E27FC236}">
                  <a16:creationId xmlns:a16="http://schemas.microsoft.com/office/drawing/2014/main" id="{C667EB79-2D8B-403E-BA59-4FFD7F52761E}"/>
                </a:ext>
              </a:extLst>
            </p:cNvPr>
            <p:cNvSpPr/>
            <p:nvPr/>
          </p:nvSpPr>
          <p:spPr>
            <a:xfrm>
              <a:off x="977900" y="2809664"/>
              <a:ext cx="1117600" cy="277424"/>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2" name="文本框 21"/>
          <p:cNvSpPr txBox="1"/>
          <p:nvPr>
            <p:custDataLst>
              <p:tags r:id="rId2"/>
            </p:custDataLst>
          </p:nvPr>
        </p:nvSpPr>
        <p:spPr>
          <a:xfrm>
            <a:off x="1076463" y="3204121"/>
            <a:ext cx="2017395" cy="30543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b="1" spc="300" dirty="0">
                <a:solidFill>
                  <a:schemeClr val="bg1"/>
                </a:solidFill>
                <a:latin typeface="微软雅黑" panose="020B0503020204020204" charset="-122"/>
                <a:ea typeface="微软雅黑" panose="020B0503020204020204" charset="-122"/>
                <a:sym typeface="+mn-ea"/>
              </a:rPr>
              <a:t>艾扬格</a:t>
            </a:r>
          </a:p>
        </p:txBody>
      </p:sp>
      <p:grpSp>
        <p:nvGrpSpPr>
          <p:cNvPr id="46" name="组合 45">
            <a:extLst>
              <a:ext uri="{FF2B5EF4-FFF2-40B4-BE49-F238E27FC236}">
                <a16:creationId xmlns:a16="http://schemas.microsoft.com/office/drawing/2014/main" id="{08AA97E8-DB4B-4A47-9E54-F5E33662CD28}"/>
              </a:ext>
            </a:extLst>
          </p:cNvPr>
          <p:cNvGrpSpPr/>
          <p:nvPr/>
        </p:nvGrpSpPr>
        <p:grpSpPr>
          <a:xfrm>
            <a:off x="704519" y="4169397"/>
            <a:ext cx="1641945" cy="1705459"/>
            <a:chOff x="704519" y="1381629"/>
            <a:chExt cx="1641945" cy="1705459"/>
          </a:xfrm>
        </p:grpSpPr>
        <p:grpSp>
          <p:nvGrpSpPr>
            <p:cNvPr id="47" name="组合 46">
              <a:extLst>
                <a:ext uri="{FF2B5EF4-FFF2-40B4-BE49-F238E27FC236}">
                  <a16:creationId xmlns:a16="http://schemas.microsoft.com/office/drawing/2014/main" id="{B6949110-4D2A-4C58-AC01-413B9A23EC16}"/>
                </a:ext>
              </a:extLst>
            </p:cNvPr>
            <p:cNvGrpSpPr/>
            <p:nvPr/>
          </p:nvGrpSpPr>
          <p:grpSpPr>
            <a:xfrm>
              <a:off x="704519" y="1381629"/>
              <a:ext cx="1641945" cy="1641945"/>
              <a:chOff x="1101255" y="2006740"/>
              <a:chExt cx="1641945" cy="1641945"/>
            </a:xfrm>
          </p:grpSpPr>
          <p:sp>
            <p:nvSpPr>
              <p:cNvPr id="49" name="椭圆 48">
                <a:extLst>
                  <a:ext uri="{FF2B5EF4-FFF2-40B4-BE49-F238E27FC236}">
                    <a16:creationId xmlns:a16="http://schemas.microsoft.com/office/drawing/2014/main" id="{34CDBA0F-EA1F-4793-89E5-10AFD4169B0A}"/>
                  </a:ext>
                </a:extLst>
              </p:cNvPr>
              <p:cNvSpPr/>
              <p:nvPr/>
            </p:nvSpPr>
            <p:spPr>
              <a:xfrm>
                <a:off x="1101255" y="2006740"/>
                <a:ext cx="1641945" cy="164194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50" name="图片 49">
                <a:extLst>
                  <a:ext uri="{FF2B5EF4-FFF2-40B4-BE49-F238E27FC236}">
                    <a16:creationId xmlns:a16="http://schemas.microsoft.com/office/drawing/2014/main" id="{CBFCEBDD-A246-49E3-94ED-E4937D708655}"/>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76050" y="2083654"/>
                <a:ext cx="1492354" cy="1488114"/>
              </a:xfrm>
              <a:prstGeom prst="ellipse">
                <a:avLst/>
              </a:prstGeom>
            </p:spPr>
          </p:pic>
        </p:grpSp>
        <p:sp>
          <p:nvSpPr>
            <p:cNvPr id="48" name="平行四边形 47">
              <a:extLst>
                <a:ext uri="{FF2B5EF4-FFF2-40B4-BE49-F238E27FC236}">
                  <a16:creationId xmlns:a16="http://schemas.microsoft.com/office/drawing/2014/main" id="{90FC37CB-7B83-4E84-9379-49FA0CA455D7}"/>
                </a:ext>
              </a:extLst>
            </p:cNvPr>
            <p:cNvSpPr/>
            <p:nvPr/>
          </p:nvSpPr>
          <p:spPr>
            <a:xfrm>
              <a:off x="977900" y="2809664"/>
              <a:ext cx="1117600" cy="277424"/>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51" name="文本框 50">
            <a:extLst>
              <a:ext uri="{FF2B5EF4-FFF2-40B4-BE49-F238E27FC236}">
                <a16:creationId xmlns:a16="http://schemas.microsoft.com/office/drawing/2014/main" id="{D44ADC3A-7D9E-4412-91E0-8532D1EBCA64}"/>
              </a:ext>
            </a:extLst>
          </p:cNvPr>
          <p:cNvSpPr txBox="1"/>
          <p:nvPr>
            <p:custDataLst>
              <p:tags r:id="rId3"/>
            </p:custDataLst>
          </p:nvPr>
        </p:nvSpPr>
        <p:spPr>
          <a:xfrm>
            <a:off x="1089163" y="5519470"/>
            <a:ext cx="2017395" cy="305435"/>
          </a:xfrm>
          <a:prstGeom prst="rect">
            <a:avLst/>
          </a:prstGeom>
          <a:noFill/>
        </p:spPr>
        <p:txBody>
          <a:bodyPr vert="horz" wrap="square" lIns="90000" tIns="46800" rIns="90000" bIns="4680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30000"/>
              </a:lnSpc>
            </a:pPr>
            <a:r>
              <a:rPr lang="zh-CN" altLang="en-US" sz="1600" b="1" spc="300" dirty="0">
                <a:solidFill>
                  <a:schemeClr val="bg1"/>
                </a:solidFill>
                <a:latin typeface="微软雅黑" panose="020B0503020204020204" charset="-122"/>
                <a:ea typeface="微软雅黑" panose="020B0503020204020204" charset="-122"/>
                <a:sym typeface="+mn-ea"/>
              </a:rPr>
              <a:t>阴瑜伽</a:t>
            </a:r>
          </a:p>
        </p:txBody>
      </p:sp>
      <p:sp>
        <p:nvSpPr>
          <p:cNvPr id="52" name="文本框 51">
            <a:extLst>
              <a:ext uri="{FF2B5EF4-FFF2-40B4-BE49-F238E27FC236}">
                <a16:creationId xmlns:a16="http://schemas.microsoft.com/office/drawing/2014/main" id="{D6586EF6-A61C-4172-ACBB-B19949E5AF3A}"/>
              </a:ext>
            </a:extLst>
          </p:cNvPr>
          <p:cNvSpPr txBox="1"/>
          <p:nvPr/>
        </p:nvSpPr>
        <p:spPr>
          <a:xfrm>
            <a:off x="2419663" y="4954236"/>
            <a:ext cx="9067817"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阴瑜伽是在瑜伽修习的基础和经验上结合在医学方面的优势，糅合中国道教和武术的精粹，而形成的一个新颖的流派。 阴瑜伽强调整个身体的放松，清空一切杂念并结合缓慢自然的呼吸</a:t>
            </a:r>
          </a:p>
        </p:txBody>
      </p:sp>
      <p:sp>
        <p:nvSpPr>
          <p:cNvPr id="53" name="矩形 52">
            <a:extLst>
              <a:ext uri="{FF2B5EF4-FFF2-40B4-BE49-F238E27FC236}">
                <a16:creationId xmlns:a16="http://schemas.microsoft.com/office/drawing/2014/main" id="{BFDF984E-4E2D-420B-8832-96E0222A6677}"/>
              </a:ext>
            </a:extLst>
          </p:cNvPr>
          <p:cNvSpPr/>
          <p:nvPr/>
        </p:nvSpPr>
        <p:spPr>
          <a:xfrm>
            <a:off x="2419664" y="4294885"/>
            <a:ext cx="6096000" cy="769441"/>
          </a:xfrm>
          <a:prstGeom prst="rect">
            <a:avLst/>
          </a:prstGeom>
        </p:spPr>
        <p:txBody>
          <a:bodyPr>
            <a:noAutofit/>
          </a:bodyPr>
          <a:lstStyle/>
          <a:p>
            <a:r>
              <a:rPr lang="zh-CN" altLang="en-US" sz="2200" b="1">
                <a:solidFill>
                  <a:schemeClr val="accent1">
                    <a:lumMod val="50000"/>
                  </a:schemeClr>
                </a:solidFill>
                <a:latin typeface="arial" panose="020B0604020202020204" pitchFamily="34" charset="0"/>
              </a:rPr>
              <a:t>保罗</a:t>
            </a:r>
            <a:r>
              <a:rPr lang="en-US" altLang="zh-CN" sz="2200" b="1" dirty="0">
                <a:solidFill>
                  <a:schemeClr val="accent1">
                    <a:lumMod val="50000"/>
                  </a:schemeClr>
                </a:solidFill>
                <a:latin typeface="arial" panose="020B0604020202020204" pitchFamily="34" charset="0"/>
              </a:rPr>
              <a:t>·</a:t>
            </a:r>
            <a:r>
              <a:rPr lang="zh-CN" altLang="en-US" sz="2200" b="1" dirty="0">
                <a:solidFill>
                  <a:schemeClr val="accent1">
                    <a:lumMod val="50000"/>
                  </a:schemeClr>
                </a:solidFill>
                <a:latin typeface="arial" panose="020B0604020202020204" pitchFamily="34" charset="0"/>
              </a:rPr>
              <a:t>格</a:t>
            </a:r>
            <a:r>
              <a:rPr lang="zh-CN" altLang="en-US" sz="2200" b="1">
                <a:solidFill>
                  <a:schemeClr val="accent1">
                    <a:lumMod val="50000"/>
                  </a:schemeClr>
                </a:solidFill>
                <a:latin typeface="arial" panose="020B0604020202020204" pitchFamily="34" charset="0"/>
              </a:rPr>
              <a:t>瑞利</a:t>
            </a:r>
            <a:endParaRPr lang="en-US" altLang="zh-CN" sz="2200" b="1" dirty="0">
              <a:solidFill>
                <a:schemeClr val="accent1">
                  <a:lumMod val="50000"/>
                </a:schemeClr>
              </a:solidFill>
              <a:latin typeface="arial" panose="020B0604020202020204" pitchFamily="34" charset="0"/>
            </a:endParaRPr>
          </a:p>
          <a:p>
            <a:r>
              <a:rPr lang="en-US" altLang="zh-CN" sz="2200" b="1">
                <a:solidFill>
                  <a:schemeClr val="accent1">
                    <a:lumMod val="50000"/>
                  </a:schemeClr>
                </a:solidFill>
                <a:latin typeface="arial" panose="020B0604020202020204" pitchFamily="34" charset="0"/>
              </a:rPr>
              <a:t>Paul </a:t>
            </a:r>
            <a:r>
              <a:rPr lang="en-US" altLang="zh-CN" sz="2200" b="1" err="1">
                <a:solidFill>
                  <a:schemeClr val="accent1">
                    <a:lumMod val="50000"/>
                  </a:schemeClr>
                </a:solidFill>
                <a:latin typeface="arial" panose="020B0604020202020204" pitchFamily="34" charset="0"/>
              </a:rPr>
              <a:t>Grilley</a:t>
            </a:r>
            <a:r>
              <a:rPr lang="zh-CN" altLang="en-US" sz="2200" b="1">
                <a:solidFill>
                  <a:schemeClr val="accent1">
                    <a:lumMod val="50000"/>
                  </a:schemeClr>
                </a:solidFill>
                <a:latin typeface="arial" panose="020B0604020202020204" pitchFamily="34" charset="0"/>
              </a:rPr>
              <a:t>（</a:t>
            </a:r>
            <a:r>
              <a:rPr lang="en-US" altLang="zh-CN" sz="2200" b="1">
                <a:solidFill>
                  <a:schemeClr val="accent1">
                    <a:lumMod val="50000"/>
                  </a:schemeClr>
                </a:solidFill>
                <a:latin typeface="arial" panose="020B0604020202020204" pitchFamily="34" charset="0"/>
              </a:rPr>
              <a:t>1915</a:t>
            </a:r>
            <a:r>
              <a:rPr lang="zh-CN" altLang="en-US" sz="2200" b="1">
                <a:solidFill>
                  <a:schemeClr val="accent1">
                    <a:lumMod val="50000"/>
                  </a:schemeClr>
                </a:solidFill>
                <a:latin typeface="arial" panose="020B0604020202020204" pitchFamily="34" charset="0"/>
              </a:rPr>
              <a:t>至</a:t>
            </a:r>
            <a:r>
              <a:rPr lang="en-US" altLang="zh-CN" sz="2200" b="1" dirty="0">
                <a:solidFill>
                  <a:schemeClr val="accent1">
                    <a:lumMod val="50000"/>
                  </a:schemeClr>
                </a:solidFill>
                <a:latin typeface="arial" panose="020B0604020202020204" pitchFamily="34" charset="0"/>
              </a:rPr>
              <a:t>2009</a:t>
            </a:r>
            <a:r>
              <a:rPr lang="zh-CN" altLang="en-US" sz="2200" b="1" dirty="0">
                <a:solidFill>
                  <a:schemeClr val="accent1">
                    <a:lumMod val="50000"/>
                  </a:schemeClr>
                </a:solidFill>
                <a:latin typeface="arial" panose="020B0604020202020204" pitchFamily="34" charset="0"/>
              </a:rPr>
              <a:t>）</a:t>
            </a:r>
          </a:p>
        </p:txBody>
      </p:sp>
      <p:sp>
        <p:nvSpPr>
          <p:cNvPr id="11" name="矩形 10">
            <a:extLst>
              <a:ext uri="{FF2B5EF4-FFF2-40B4-BE49-F238E27FC236}">
                <a16:creationId xmlns:a16="http://schemas.microsoft.com/office/drawing/2014/main" id="{717713EC-960E-4BF7-A189-FAA77CCF9B4B}"/>
              </a:ext>
            </a:extLst>
          </p:cNvPr>
          <p:cNvSpPr/>
          <p:nvPr/>
        </p:nvSpPr>
        <p:spPr>
          <a:xfrm>
            <a:off x="4303895" y="4102986"/>
            <a:ext cx="184731" cy="369332"/>
          </a:xfrm>
          <a:prstGeom prst="rect">
            <a:avLst/>
          </a:prstGeom>
        </p:spPr>
        <p:txBody>
          <a:bodyPr wrap="none">
            <a:noAutofit/>
          </a:bodyPr>
          <a:lstStyle/>
          <a:p>
            <a:endParaRPr lang="zh-CN" altLang="en-US" dirty="0"/>
          </a:p>
        </p:txBody>
      </p:sp>
    </p:spTree>
    <p:custDataLst>
      <p:tags r:id="rId1"/>
    </p:custDataLst>
    <p:extLst>
      <p:ext uri="{BB962C8B-B14F-4D97-AF65-F5344CB8AC3E}">
        <p14:creationId xmlns:p14="http://schemas.microsoft.com/office/powerpoint/2010/main" val="3572991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73BDD889-483F-6393-F88E-A9FA0E6A56EF}"/>
              </a:ext>
            </a:extLst>
          </p:cNvPr>
          <p:cNvSpPr/>
          <p:nvPr/>
        </p:nvSpPr>
        <p:spPr>
          <a:xfrm>
            <a:off x="2335444" y="3532302"/>
            <a:ext cx="9305694" cy="28824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 name="组合 1">
            <a:extLst>
              <a:ext uri="{FF2B5EF4-FFF2-40B4-BE49-F238E27FC236}">
                <a16:creationId xmlns:a16="http://schemas.microsoft.com/office/drawing/2014/main" id="{ED2CB828-D2C7-726D-B329-9EEDE6DB08D5}"/>
              </a:ext>
            </a:extLst>
          </p:cNvPr>
          <p:cNvGrpSpPr/>
          <p:nvPr/>
        </p:nvGrpSpPr>
        <p:grpSpPr>
          <a:xfrm>
            <a:off x="4223190" y="142500"/>
            <a:ext cx="3745620" cy="1316455"/>
            <a:chOff x="4790632" y="483397"/>
            <a:chExt cx="3745620" cy="1316455"/>
          </a:xfrm>
        </p:grpSpPr>
        <p:sp>
          <p:nvSpPr>
            <p:cNvPr id="3" name="矩形 2">
              <a:extLst>
                <a:ext uri="{FF2B5EF4-FFF2-40B4-BE49-F238E27FC236}">
                  <a16:creationId xmlns:a16="http://schemas.microsoft.com/office/drawing/2014/main" id="{2AA5DDA9-976B-F83B-EEBC-5D1D259BE5D4}"/>
                </a:ext>
              </a:extLst>
            </p:cNvPr>
            <p:cNvSpPr/>
            <p:nvPr/>
          </p:nvSpPr>
          <p:spPr>
            <a:xfrm>
              <a:off x="4790632" y="917539"/>
              <a:ext cx="2390398"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哈他瑜伽</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275030B3-D1AD-D094-60F7-E289A6A92A8C}"/>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简</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54ADAC33-4C10-DA39-8534-435495A88FC1}"/>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介</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14" name="任意多边形: 形状 13">
            <a:extLst>
              <a:ext uri="{FF2B5EF4-FFF2-40B4-BE49-F238E27FC236}">
                <a16:creationId xmlns:a16="http://schemas.microsoft.com/office/drawing/2014/main" id="{035E4624-BCAC-E517-39E7-EBD825596BEE}"/>
              </a:ext>
            </a:extLst>
          </p:cNvPr>
          <p:cNvSpPr/>
          <p:nvPr/>
        </p:nvSpPr>
        <p:spPr>
          <a:xfrm rot="1796174">
            <a:off x="760980" y="1104257"/>
            <a:ext cx="2970144" cy="5370929"/>
          </a:xfrm>
          <a:custGeom>
            <a:avLst/>
            <a:gdLst>
              <a:gd name="connsiteX0" fmla="*/ 2525008 w 3370189"/>
              <a:gd name="connsiteY0" fmla="*/ 1959780 h 6094332"/>
              <a:gd name="connsiteX1" fmla="*/ 2828097 w 3370189"/>
              <a:gd name="connsiteY1" fmla="*/ 1867199 h 6094332"/>
              <a:gd name="connsiteX2" fmla="*/ 3370189 w 3370189"/>
              <a:gd name="connsiteY2" fmla="*/ 2409291 h 6094332"/>
              <a:gd name="connsiteX3" fmla="*/ 3370189 w 3370189"/>
              <a:gd name="connsiteY3" fmla="*/ 5552240 h 6094332"/>
              <a:gd name="connsiteX4" fmla="*/ 2828097 w 3370189"/>
              <a:gd name="connsiteY4" fmla="*/ 6094332 h 6094332"/>
              <a:gd name="connsiteX5" fmla="*/ 2286005 w 3370189"/>
              <a:gd name="connsiteY5" fmla="*/ 5552240 h 6094332"/>
              <a:gd name="connsiteX6" fmla="*/ 2286005 w 3370189"/>
              <a:gd name="connsiteY6" fmla="*/ 2409291 h 6094332"/>
              <a:gd name="connsiteX7" fmla="*/ 2525008 w 3370189"/>
              <a:gd name="connsiteY7" fmla="*/ 1959780 h 6094332"/>
              <a:gd name="connsiteX8" fmla="*/ 1370828 w 3370189"/>
              <a:gd name="connsiteY8" fmla="*/ 1108650 h 6094332"/>
              <a:gd name="connsiteX9" fmla="*/ 1673916 w 3370189"/>
              <a:gd name="connsiteY9" fmla="*/ 1016069 h 6094332"/>
              <a:gd name="connsiteX10" fmla="*/ 2216008 w 3370189"/>
              <a:gd name="connsiteY10" fmla="*/ 1558161 h 6094332"/>
              <a:gd name="connsiteX11" fmla="*/ 2216008 w 3370189"/>
              <a:gd name="connsiteY11" fmla="*/ 4701110 h 6094332"/>
              <a:gd name="connsiteX12" fmla="*/ 1673917 w 3370189"/>
              <a:gd name="connsiteY12" fmla="*/ 5243202 h 6094332"/>
              <a:gd name="connsiteX13" fmla="*/ 1131824 w 3370189"/>
              <a:gd name="connsiteY13" fmla="*/ 4701110 h 6094332"/>
              <a:gd name="connsiteX14" fmla="*/ 1131824 w 3370189"/>
              <a:gd name="connsiteY14" fmla="*/ 1558161 h 6094332"/>
              <a:gd name="connsiteX15" fmla="*/ 1370828 w 3370189"/>
              <a:gd name="connsiteY15" fmla="*/ 1108650 h 6094332"/>
              <a:gd name="connsiteX16" fmla="*/ 239003 w 3370189"/>
              <a:gd name="connsiteY16" fmla="*/ 92581 h 6094332"/>
              <a:gd name="connsiteX17" fmla="*/ 542092 w 3370189"/>
              <a:gd name="connsiteY17" fmla="*/ 0 h 6094332"/>
              <a:gd name="connsiteX18" fmla="*/ 1084184 w 3370189"/>
              <a:gd name="connsiteY18" fmla="*/ 542092 h 6094332"/>
              <a:gd name="connsiteX19" fmla="*/ 1084184 w 3370189"/>
              <a:gd name="connsiteY19" fmla="*/ 3685041 h 6094332"/>
              <a:gd name="connsiteX20" fmla="*/ 542092 w 3370189"/>
              <a:gd name="connsiteY20" fmla="*/ 4227133 h 6094332"/>
              <a:gd name="connsiteX21" fmla="*/ 0 w 3370189"/>
              <a:gd name="connsiteY21" fmla="*/ 3685041 h 6094332"/>
              <a:gd name="connsiteX22" fmla="*/ 0 w 3370189"/>
              <a:gd name="connsiteY22" fmla="*/ 542092 h 6094332"/>
              <a:gd name="connsiteX23" fmla="*/ 239003 w 3370189"/>
              <a:gd name="connsiteY23" fmla="*/ 92581 h 6094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70189" h="6094332">
                <a:moveTo>
                  <a:pt x="2525008" y="1959780"/>
                </a:moveTo>
                <a:cubicBezTo>
                  <a:pt x="2611527" y="1901329"/>
                  <a:pt x="2715826" y="1867199"/>
                  <a:pt x="2828097" y="1867199"/>
                </a:cubicBezTo>
                <a:cubicBezTo>
                  <a:pt x="3127486" y="1867199"/>
                  <a:pt x="3370189" y="2109902"/>
                  <a:pt x="3370189" y="2409291"/>
                </a:cubicBezTo>
                <a:lnTo>
                  <a:pt x="3370189" y="5552240"/>
                </a:lnTo>
                <a:cubicBezTo>
                  <a:pt x="3370189" y="5851629"/>
                  <a:pt x="3127486" y="6094332"/>
                  <a:pt x="2828097" y="6094332"/>
                </a:cubicBezTo>
                <a:cubicBezTo>
                  <a:pt x="2528708" y="6094332"/>
                  <a:pt x="2286005" y="5851629"/>
                  <a:pt x="2286005" y="5552240"/>
                </a:cubicBezTo>
                <a:lnTo>
                  <a:pt x="2286005" y="2409291"/>
                </a:lnTo>
                <a:cubicBezTo>
                  <a:pt x="2286005" y="2222173"/>
                  <a:pt x="2380811" y="2057198"/>
                  <a:pt x="2525008" y="1959780"/>
                </a:cubicBezTo>
                <a:close/>
                <a:moveTo>
                  <a:pt x="1370828" y="1108650"/>
                </a:moveTo>
                <a:cubicBezTo>
                  <a:pt x="1457346" y="1050199"/>
                  <a:pt x="1561645" y="1016069"/>
                  <a:pt x="1673916" y="1016069"/>
                </a:cubicBezTo>
                <a:cubicBezTo>
                  <a:pt x="1973306" y="1016069"/>
                  <a:pt x="2216008" y="1258772"/>
                  <a:pt x="2216008" y="1558161"/>
                </a:cubicBezTo>
                <a:lnTo>
                  <a:pt x="2216008" y="4701110"/>
                </a:lnTo>
                <a:cubicBezTo>
                  <a:pt x="2216008" y="5000499"/>
                  <a:pt x="1973305" y="5243202"/>
                  <a:pt x="1673917" y="5243202"/>
                </a:cubicBezTo>
                <a:cubicBezTo>
                  <a:pt x="1374527" y="5243202"/>
                  <a:pt x="1131824" y="5000499"/>
                  <a:pt x="1131824" y="4701110"/>
                </a:cubicBezTo>
                <a:lnTo>
                  <a:pt x="1131824" y="1558161"/>
                </a:lnTo>
                <a:cubicBezTo>
                  <a:pt x="1131824" y="1371043"/>
                  <a:pt x="1226630" y="1206068"/>
                  <a:pt x="1370828" y="1108650"/>
                </a:cubicBezTo>
                <a:close/>
                <a:moveTo>
                  <a:pt x="239003" y="92581"/>
                </a:moveTo>
                <a:cubicBezTo>
                  <a:pt x="325522" y="34130"/>
                  <a:pt x="429821" y="0"/>
                  <a:pt x="542092" y="0"/>
                </a:cubicBezTo>
                <a:cubicBezTo>
                  <a:pt x="841481" y="0"/>
                  <a:pt x="1084184" y="242703"/>
                  <a:pt x="1084184" y="542092"/>
                </a:cubicBezTo>
                <a:lnTo>
                  <a:pt x="1084184" y="3685041"/>
                </a:lnTo>
                <a:cubicBezTo>
                  <a:pt x="1084184" y="3984430"/>
                  <a:pt x="841481" y="4227133"/>
                  <a:pt x="542092" y="4227133"/>
                </a:cubicBezTo>
                <a:cubicBezTo>
                  <a:pt x="242703" y="4227133"/>
                  <a:pt x="0" y="3984430"/>
                  <a:pt x="0" y="3685041"/>
                </a:cubicBezTo>
                <a:lnTo>
                  <a:pt x="0" y="542092"/>
                </a:lnTo>
                <a:cubicBezTo>
                  <a:pt x="0" y="354974"/>
                  <a:pt x="94806" y="189999"/>
                  <a:pt x="239003" y="92581"/>
                </a:cubicBezTo>
                <a:close/>
              </a:path>
            </a:pathLst>
          </a:custGeom>
          <a:blipFill dpi="0" rotWithShape="0">
            <a:blip r:embed="rId3" cstate="screen">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矩形: 圆角 15">
            <a:extLst>
              <a:ext uri="{FF2B5EF4-FFF2-40B4-BE49-F238E27FC236}">
                <a16:creationId xmlns:a16="http://schemas.microsoft.com/office/drawing/2014/main" id="{1E8BED50-6592-F8D7-C45F-2154B8AFDDD2}"/>
              </a:ext>
            </a:extLst>
          </p:cNvPr>
          <p:cNvSpPr/>
          <p:nvPr/>
        </p:nvSpPr>
        <p:spPr>
          <a:xfrm>
            <a:off x="4548188" y="2082826"/>
            <a:ext cx="3240271" cy="3151682"/>
          </a:xfrm>
          <a:prstGeom prst="roundRect">
            <a:avLst>
              <a:gd name="adj" fmla="val 6115"/>
            </a:avLst>
          </a:prstGeom>
          <a:solidFill>
            <a:schemeClr val="accent1">
              <a:lumMod val="20000"/>
              <a:lumOff val="80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 name="矩形: 圆角 16">
            <a:extLst>
              <a:ext uri="{FF2B5EF4-FFF2-40B4-BE49-F238E27FC236}">
                <a16:creationId xmlns:a16="http://schemas.microsoft.com/office/drawing/2014/main" id="{9A116A70-3C4F-A0D0-8236-D3428FEAC075}"/>
              </a:ext>
            </a:extLst>
          </p:cNvPr>
          <p:cNvSpPr/>
          <p:nvPr/>
        </p:nvSpPr>
        <p:spPr>
          <a:xfrm>
            <a:off x="8072701" y="2082826"/>
            <a:ext cx="3240271" cy="3151682"/>
          </a:xfrm>
          <a:prstGeom prst="roundRect">
            <a:avLst>
              <a:gd name="adj" fmla="val 6115"/>
            </a:avLst>
          </a:prstGeom>
          <a:solidFill>
            <a:schemeClr val="accent1">
              <a:lumMod val="20000"/>
              <a:lumOff val="80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文本框 18">
            <a:extLst>
              <a:ext uri="{FF2B5EF4-FFF2-40B4-BE49-F238E27FC236}">
                <a16:creationId xmlns:a16="http://schemas.microsoft.com/office/drawing/2014/main" id="{2F5F89FD-ED3A-CEE9-0C86-0868C5BE7E02}"/>
              </a:ext>
            </a:extLst>
          </p:cNvPr>
          <p:cNvSpPr txBox="1"/>
          <p:nvPr/>
        </p:nvSpPr>
        <p:spPr>
          <a:xfrm>
            <a:off x="5020561" y="2901013"/>
            <a:ext cx="2295525" cy="430887"/>
          </a:xfrm>
          <a:prstGeom prst="rect">
            <a:avLst/>
          </a:prstGeom>
          <a:noFill/>
        </p:spPr>
        <p:txBody>
          <a:bodyPr wrap="square" rtlCol="0">
            <a:noAutofit/>
          </a:bodyPr>
          <a:lstStyle/>
          <a:p>
            <a:pPr algn="ctr"/>
            <a:r>
              <a:rPr lang="zh-CN" altLang="en-US" sz="2200" b="1" dirty="0">
                <a:solidFill>
                  <a:schemeClr val="accent1">
                    <a:lumMod val="50000"/>
                  </a:schemeClr>
                </a:solidFill>
              </a:rPr>
              <a:t>练习特点</a:t>
            </a:r>
          </a:p>
        </p:txBody>
      </p:sp>
      <p:sp>
        <p:nvSpPr>
          <p:cNvPr id="20" name="文本框 19">
            <a:extLst>
              <a:ext uri="{FF2B5EF4-FFF2-40B4-BE49-F238E27FC236}">
                <a16:creationId xmlns:a16="http://schemas.microsoft.com/office/drawing/2014/main" id="{B334537E-D582-5608-1F51-C9E16BCFF5BB}"/>
              </a:ext>
            </a:extLst>
          </p:cNvPr>
          <p:cNvSpPr txBox="1"/>
          <p:nvPr/>
        </p:nvSpPr>
        <p:spPr>
          <a:xfrm>
            <a:off x="4723120" y="3451768"/>
            <a:ext cx="2890406" cy="1544205"/>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排课灵活，提示多样，可根据学员不同的基础设置相应的体式课程</a:t>
            </a:r>
            <a:endParaRPr lang="en-US" altLang="zh-CN" sz="1600" dirty="0">
              <a:solidFill>
                <a:schemeClr val="tx1">
                  <a:lumMod val="65000"/>
                  <a:lumOff val="35000"/>
                </a:schemeClr>
              </a:solidFill>
            </a:endParaRPr>
          </a:p>
          <a:p>
            <a:pPr>
              <a:lnSpc>
                <a:spcPct val="120000"/>
              </a:lnSpc>
            </a:pPr>
            <a:r>
              <a:rPr lang="zh-CN" altLang="en-US" sz="1600" dirty="0">
                <a:solidFill>
                  <a:schemeClr val="tx1">
                    <a:lumMod val="65000"/>
                    <a:lumOff val="35000"/>
                  </a:schemeClr>
                </a:solidFill>
              </a:rPr>
              <a:t>门槛低，新手也可轻松驾驭，建议在专业老师的讲解下进行</a:t>
            </a:r>
            <a:endParaRPr lang="en-US" altLang="zh-CN" sz="1600" dirty="0">
              <a:solidFill>
                <a:schemeClr val="tx1">
                  <a:lumMod val="65000"/>
                  <a:lumOff val="35000"/>
                </a:schemeClr>
              </a:solidFill>
            </a:endParaRPr>
          </a:p>
        </p:txBody>
      </p:sp>
      <p:sp>
        <p:nvSpPr>
          <p:cNvPr id="21" name="文本框 20">
            <a:extLst>
              <a:ext uri="{FF2B5EF4-FFF2-40B4-BE49-F238E27FC236}">
                <a16:creationId xmlns:a16="http://schemas.microsoft.com/office/drawing/2014/main" id="{6A84271B-0981-1074-39F9-1EA8BA0BAAD2}"/>
              </a:ext>
            </a:extLst>
          </p:cNvPr>
          <p:cNvSpPr txBox="1"/>
          <p:nvPr/>
        </p:nvSpPr>
        <p:spPr>
          <a:xfrm>
            <a:off x="8545074" y="2901013"/>
            <a:ext cx="2295525" cy="430887"/>
          </a:xfrm>
          <a:prstGeom prst="rect">
            <a:avLst/>
          </a:prstGeom>
          <a:noFill/>
        </p:spPr>
        <p:txBody>
          <a:bodyPr wrap="square" rtlCol="0">
            <a:noAutofit/>
          </a:bodyPr>
          <a:lstStyle/>
          <a:p>
            <a:pPr algn="ctr"/>
            <a:r>
              <a:rPr lang="zh-CN" altLang="en-US" sz="2200" b="1" dirty="0">
                <a:solidFill>
                  <a:schemeClr val="accent1">
                    <a:lumMod val="50000"/>
                  </a:schemeClr>
                </a:solidFill>
              </a:rPr>
              <a:t>练习好处</a:t>
            </a:r>
          </a:p>
        </p:txBody>
      </p:sp>
      <p:sp>
        <p:nvSpPr>
          <p:cNvPr id="22" name="文本框 21">
            <a:extLst>
              <a:ext uri="{FF2B5EF4-FFF2-40B4-BE49-F238E27FC236}">
                <a16:creationId xmlns:a16="http://schemas.microsoft.com/office/drawing/2014/main" id="{6417D64E-1C9D-D4B0-A996-6F66876DFA27}"/>
              </a:ext>
            </a:extLst>
          </p:cNvPr>
          <p:cNvSpPr txBox="1"/>
          <p:nvPr/>
        </p:nvSpPr>
        <p:spPr>
          <a:xfrm>
            <a:off x="8247633" y="3451768"/>
            <a:ext cx="2890406" cy="1544205"/>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调整身心，激活身体内在，不同的体式，针对不同情况的身体，长期练习，可以改变形体的同时，也能提升生活质量，改善精神状态</a:t>
            </a:r>
            <a:endParaRPr lang="en-US" altLang="zh-CN" sz="1600" dirty="0">
              <a:solidFill>
                <a:schemeClr val="tx1">
                  <a:lumMod val="65000"/>
                  <a:lumOff val="35000"/>
                </a:schemeClr>
              </a:solidFill>
            </a:endParaRPr>
          </a:p>
        </p:txBody>
      </p:sp>
      <p:grpSp>
        <p:nvGrpSpPr>
          <p:cNvPr id="23" name="组合 22">
            <a:extLst>
              <a:ext uri="{FF2B5EF4-FFF2-40B4-BE49-F238E27FC236}">
                <a16:creationId xmlns:a16="http://schemas.microsoft.com/office/drawing/2014/main" id="{CFDC49BE-8FFA-0059-0330-3B939A9F4D79}"/>
              </a:ext>
            </a:extLst>
          </p:cNvPr>
          <p:cNvGrpSpPr/>
          <p:nvPr/>
        </p:nvGrpSpPr>
        <p:grpSpPr>
          <a:xfrm>
            <a:off x="5779137" y="2304220"/>
            <a:ext cx="778372" cy="445770"/>
            <a:chOff x="15579237" y="1258959"/>
            <a:chExt cx="3827963" cy="2192255"/>
          </a:xfrm>
        </p:grpSpPr>
        <p:sp>
          <p:nvSpPr>
            <p:cNvPr id="24" name="任意多边形: 形状 23">
              <a:extLst>
                <a:ext uri="{FF2B5EF4-FFF2-40B4-BE49-F238E27FC236}">
                  <a16:creationId xmlns:a16="http://schemas.microsoft.com/office/drawing/2014/main" id="{58487CC8-C155-B2A1-AC1B-67754DB98263}"/>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47316A60-2884-11F8-4168-80F659248230}"/>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99B39B98-E7A8-D781-1BE9-174322C2E4F3}"/>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70799A90-543A-BF44-8799-1D8C7B36DB78}"/>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A78E0B05-ED0D-7484-5DFA-AC09FBF85917}"/>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16C7E3EE-E2DE-D16B-C619-CEE6EB9EC11E}"/>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0A73F322-9C2C-6D31-5A8E-1B7567A6571F}"/>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31" name="组合 30">
            <a:extLst>
              <a:ext uri="{FF2B5EF4-FFF2-40B4-BE49-F238E27FC236}">
                <a16:creationId xmlns:a16="http://schemas.microsoft.com/office/drawing/2014/main" id="{05F3A105-AFD9-ED22-F9D4-5D210B21D4ED}"/>
              </a:ext>
            </a:extLst>
          </p:cNvPr>
          <p:cNvGrpSpPr/>
          <p:nvPr/>
        </p:nvGrpSpPr>
        <p:grpSpPr>
          <a:xfrm>
            <a:off x="9303650" y="2304220"/>
            <a:ext cx="778372" cy="445770"/>
            <a:chOff x="15579237" y="1258959"/>
            <a:chExt cx="3827963" cy="2192255"/>
          </a:xfrm>
        </p:grpSpPr>
        <p:sp>
          <p:nvSpPr>
            <p:cNvPr id="32" name="任意多边形: 形状 31">
              <a:extLst>
                <a:ext uri="{FF2B5EF4-FFF2-40B4-BE49-F238E27FC236}">
                  <a16:creationId xmlns:a16="http://schemas.microsoft.com/office/drawing/2014/main" id="{C7B688BA-4A22-574A-EC0A-9285EB0DCD84}"/>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6BBB3AAD-E3C6-DC39-41DC-214290BD6305}"/>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7F95FFFB-35D2-E7A1-D727-F504AA37B5F4}"/>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CFFFCFF1-A431-3130-0D46-85B69C650798}"/>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035FCB3F-D702-A3B6-AC9C-D3BB19C2F861}"/>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78A5EDE9-D31E-26AD-E17B-A83A31854774}"/>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5064B09C-416F-379F-1FF0-A1BA05522CFD}"/>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Tree>
    <p:extLst>
      <p:ext uri="{BB962C8B-B14F-4D97-AF65-F5344CB8AC3E}">
        <p14:creationId xmlns:p14="http://schemas.microsoft.com/office/powerpoint/2010/main" val="849615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id="{6415E929-4598-4E8E-9F46-405A8CE6468B}"/>
              </a:ext>
            </a:extLst>
          </p:cNvPr>
          <p:cNvSpPr txBox="1"/>
          <p:nvPr/>
        </p:nvSpPr>
        <p:spPr>
          <a:xfrm>
            <a:off x="1184964" y="5390981"/>
            <a:ext cx="9822072" cy="1446550"/>
          </a:xfrm>
          <a:prstGeom prst="rect">
            <a:avLst/>
          </a:prstGeom>
          <a:noFill/>
        </p:spPr>
        <p:txBody>
          <a:bodyPr vert="horz" wrap="square" rtlCol="0">
            <a:noAutofit/>
          </a:bodyPr>
          <a:lstStyle/>
          <a:p>
            <a:pPr algn="dist"/>
            <a:r>
              <a:rPr lang="en-US" altLang="zh-CN" sz="8800" b="1" dirty="0">
                <a:solidFill>
                  <a:schemeClr val="bg1">
                    <a:lumMod val="85000"/>
                    <a:alpha val="41000"/>
                  </a:schemeClr>
                </a:solidFill>
              </a:rPr>
              <a:t>ASHTANGA</a:t>
            </a:r>
            <a:endParaRPr lang="zh-CN" altLang="en-US" sz="8800" b="1" dirty="0">
              <a:solidFill>
                <a:schemeClr val="bg1">
                  <a:lumMod val="85000"/>
                  <a:alpha val="41000"/>
                </a:schemeClr>
              </a:solidFill>
            </a:endParaRPr>
          </a:p>
        </p:txBody>
      </p:sp>
      <p:grpSp>
        <p:nvGrpSpPr>
          <p:cNvPr id="11" name="组合 10">
            <a:extLst>
              <a:ext uri="{FF2B5EF4-FFF2-40B4-BE49-F238E27FC236}">
                <a16:creationId xmlns:a16="http://schemas.microsoft.com/office/drawing/2014/main" id="{E5DECE40-B1C6-4AEE-BD82-76247D20EE73}"/>
              </a:ext>
            </a:extLst>
          </p:cNvPr>
          <p:cNvGrpSpPr/>
          <p:nvPr/>
        </p:nvGrpSpPr>
        <p:grpSpPr>
          <a:xfrm>
            <a:off x="4223190" y="115097"/>
            <a:ext cx="3745620" cy="1316455"/>
            <a:chOff x="4790632" y="483397"/>
            <a:chExt cx="3745620" cy="1316455"/>
          </a:xfrm>
        </p:grpSpPr>
        <p:sp>
          <p:nvSpPr>
            <p:cNvPr id="12" name="矩形 11">
              <a:extLst>
                <a:ext uri="{FF2B5EF4-FFF2-40B4-BE49-F238E27FC236}">
                  <a16:creationId xmlns:a16="http://schemas.microsoft.com/office/drawing/2014/main" id="{A788CAEF-3E50-4F67-8E54-A40C84109AB8}"/>
                </a:ext>
              </a:extLst>
            </p:cNvPr>
            <p:cNvSpPr/>
            <p:nvPr/>
          </p:nvSpPr>
          <p:spPr>
            <a:xfrm>
              <a:off x="4790632" y="917539"/>
              <a:ext cx="2390398"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阿斯汤加</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13" name="矩形 12">
              <a:extLst>
                <a:ext uri="{FF2B5EF4-FFF2-40B4-BE49-F238E27FC236}">
                  <a16:creationId xmlns:a16="http://schemas.microsoft.com/office/drawing/2014/main" id="{2E3D8FC4-7903-48F1-87A3-07FD831F96BB}"/>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简</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14" name="矩形 13">
              <a:extLst>
                <a:ext uri="{FF2B5EF4-FFF2-40B4-BE49-F238E27FC236}">
                  <a16:creationId xmlns:a16="http://schemas.microsoft.com/office/drawing/2014/main" id="{E8E09272-8B5E-4236-86C8-08AC5955BB3D}"/>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介</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28" name="文本框 27">
            <a:extLst>
              <a:ext uri="{FF2B5EF4-FFF2-40B4-BE49-F238E27FC236}">
                <a16:creationId xmlns:a16="http://schemas.microsoft.com/office/drawing/2014/main" id="{000D2809-5169-487D-945C-308DB78D5E0C}"/>
              </a:ext>
            </a:extLst>
          </p:cNvPr>
          <p:cNvSpPr txBox="1"/>
          <p:nvPr/>
        </p:nvSpPr>
        <p:spPr>
          <a:xfrm>
            <a:off x="361207" y="2294293"/>
            <a:ext cx="1770002" cy="430887"/>
          </a:xfrm>
          <a:prstGeom prst="rect">
            <a:avLst/>
          </a:prstGeom>
          <a:noFill/>
        </p:spPr>
        <p:txBody>
          <a:bodyPr wrap="square" rtlCol="0">
            <a:noAutofit/>
          </a:bodyPr>
          <a:lstStyle/>
          <a:p>
            <a:r>
              <a:rPr lang="en-US" altLang="zh-CN" sz="2200" b="1" dirty="0">
                <a:solidFill>
                  <a:schemeClr val="accent1">
                    <a:lumMod val="50000"/>
                  </a:schemeClr>
                </a:solidFill>
                <a:latin typeface="+mj-ea"/>
                <a:ea typeface="+mj-ea"/>
              </a:rPr>
              <a:t>【</a:t>
            </a:r>
            <a:r>
              <a:rPr lang="zh-CN" altLang="en-US" sz="2200" b="1" dirty="0">
                <a:solidFill>
                  <a:schemeClr val="accent1">
                    <a:lumMod val="50000"/>
                  </a:schemeClr>
                </a:solidFill>
                <a:latin typeface="+mj-ea"/>
                <a:ea typeface="+mj-ea"/>
              </a:rPr>
              <a:t>起 源</a:t>
            </a:r>
            <a:r>
              <a:rPr lang="en-US" altLang="zh-CN" sz="2200" b="1" dirty="0">
                <a:solidFill>
                  <a:schemeClr val="accent1">
                    <a:lumMod val="50000"/>
                  </a:schemeClr>
                </a:solidFill>
                <a:latin typeface="+mj-ea"/>
                <a:ea typeface="+mj-ea"/>
              </a:rPr>
              <a:t>】</a:t>
            </a:r>
            <a:endParaRPr lang="zh-CN" altLang="en-US" sz="2200" b="1" dirty="0">
              <a:solidFill>
                <a:schemeClr val="accent1">
                  <a:lumMod val="50000"/>
                </a:schemeClr>
              </a:solidFill>
              <a:latin typeface="+mj-ea"/>
              <a:ea typeface="+mj-ea"/>
            </a:endParaRPr>
          </a:p>
        </p:txBody>
      </p:sp>
      <p:sp>
        <p:nvSpPr>
          <p:cNvPr id="35" name="文本框 34">
            <a:extLst>
              <a:ext uri="{FF2B5EF4-FFF2-40B4-BE49-F238E27FC236}">
                <a16:creationId xmlns:a16="http://schemas.microsoft.com/office/drawing/2014/main" id="{9290D6BE-6CF6-478F-998F-A4EAC74D1422}"/>
              </a:ext>
            </a:extLst>
          </p:cNvPr>
          <p:cNvSpPr txBox="1"/>
          <p:nvPr/>
        </p:nvSpPr>
        <p:spPr>
          <a:xfrm>
            <a:off x="488207" y="2789888"/>
            <a:ext cx="3355926" cy="1839671"/>
          </a:xfrm>
          <a:prstGeom prst="rect">
            <a:avLst/>
          </a:prstGeom>
          <a:noFill/>
        </p:spPr>
        <p:txBody>
          <a:bodyPr wrap="square" rtlCol="0">
            <a:noAutofit/>
          </a:bodyPr>
          <a:lstStyle/>
          <a:p>
            <a:pPr>
              <a:lnSpc>
                <a:spcPct val="120000"/>
              </a:lnSpc>
            </a:pPr>
            <a:r>
              <a:rPr lang="zh-CN" altLang="en-US" sz="1600" dirty="0">
                <a:solidFill>
                  <a:schemeClr val="tx2"/>
                </a:solidFill>
              </a:rPr>
              <a:t>阿斯汤加瑜伽（阿斯汤噶瑜伽）是由被尊称为现代哈他瑜伽之父的克里希那马查，于上个世纪初传承了阿斯汤嘎温亚萨瑜伽，</a:t>
            </a:r>
            <a:r>
              <a:rPr lang="en-US" altLang="zh-CN" sz="1600" dirty="0">
                <a:solidFill>
                  <a:schemeClr val="tx2"/>
                </a:solidFill>
              </a:rPr>
              <a:t>40</a:t>
            </a:r>
            <a:r>
              <a:rPr lang="zh-CN" altLang="en-US" sz="1600" dirty="0">
                <a:solidFill>
                  <a:schemeClr val="tx2"/>
                </a:solidFill>
              </a:rPr>
              <a:t>年之后传入西方，并成为风靡世界的瑜伽体系之一</a:t>
            </a:r>
          </a:p>
        </p:txBody>
      </p:sp>
      <p:sp>
        <p:nvSpPr>
          <p:cNvPr id="44" name="椭圆 43">
            <a:extLst>
              <a:ext uri="{FF2B5EF4-FFF2-40B4-BE49-F238E27FC236}">
                <a16:creationId xmlns:a16="http://schemas.microsoft.com/office/drawing/2014/main" id="{B3F1E013-D7DB-485E-A2A5-79441982DBDB}"/>
              </a:ext>
            </a:extLst>
          </p:cNvPr>
          <p:cNvSpPr/>
          <p:nvPr/>
        </p:nvSpPr>
        <p:spPr>
          <a:xfrm>
            <a:off x="3699631" y="1566519"/>
            <a:ext cx="4792738" cy="4792738"/>
          </a:xfrm>
          <a:prstGeom prst="ellipse">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椭圆 42">
            <a:extLst>
              <a:ext uri="{FF2B5EF4-FFF2-40B4-BE49-F238E27FC236}">
                <a16:creationId xmlns:a16="http://schemas.microsoft.com/office/drawing/2014/main" id="{283D7BB7-8FCC-48F6-932B-B80E809D8D3B}"/>
              </a:ext>
            </a:extLst>
          </p:cNvPr>
          <p:cNvSpPr/>
          <p:nvPr/>
        </p:nvSpPr>
        <p:spPr>
          <a:xfrm>
            <a:off x="3989205" y="1887845"/>
            <a:ext cx="4229600" cy="4229600"/>
          </a:xfrm>
          <a:prstGeom prst="ellipse">
            <a:avLst/>
          </a:prstGeom>
          <a:solidFill>
            <a:schemeClr val="accent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椭圆 38">
            <a:extLst>
              <a:ext uri="{FF2B5EF4-FFF2-40B4-BE49-F238E27FC236}">
                <a16:creationId xmlns:a16="http://schemas.microsoft.com/office/drawing/2014/main" id="{327D0CAB-6738-464A-9887-80B5F01DCFDF}"/>
              </a:ext>
            </a:extLst>
          </p:cNvPr>
          <p:cNvSpPr/>
          <p:nvPr/>
        </p:nvSpPr>
        <p:spPr>
          <a:xfrm>
            <a:off x="4434327" y="2314745"/>
            <a:ext cx="3323346" cy="3323346"/>
          </a:xfrm>
          <a:prstGeom prst="ellipse">
            <a:avLst/>
          </a:prstGeom>
          <a:solidFill>
            <a:schemeClr val="accent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38" name="图片 37" descr="图片包含 游戏机&#10;&#10;描述已自动生成">
            <a:extLst>
              <a:ext uri="{FF2B5EF4-FFF2-40B4-BE49-F238E27FC236}">
                <a16:creationId xmlns:a16="http://schemas.microsoft.com/office/drawing/2014/main" id="{65D1583F-9E21-4060-92D1-DDF5EEE11640}"/>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540393" y="1237139"/>
            <a:ext cx="3644614" cy="4859485"/>
          </a:xfrm>
          <a:prstGeom prst="rect">
            <a:avLst/>
          </a:prstGeom>
        </p:spPr>
      </p:pic>
      <p:sp>
        <p:nvSpPr>
          <p:cNvPr id="45" name="文本框 44">
            <a:extLst>
              <a:ext uri="{FF2B5EF4-FFF2-40B4-BE49-F238E27FC236}">
                <a16:creationId xmlns:a16="http://schemas.microsoft.com/office/drawing/2014/main" id="{35A4B160-808A-482D-BAE0-B732DF198214}"/>
              </a:ext>
            </a:extLst>
          </p:cNvPr>
          <p:cNvSpPr txBox="1"/>
          <p:nvPr/>
        </p:nvSpPr>
        <p:spPr>
          <a:xfrm>
            <a:off x="8354573" y="2294293"/>
            <a:ext cx="1770002" cy="430887"/>
          </a:xfrm>
          <a:prstGeom prst="rect">
            <a:avLst/>
          </a:prstGeom>
          <a:noFill/>
        </p:spPr>
        <p:txBody>
          <a:bodyPr wrap="square" rtlCol="0">
            <a:noAutofit/>
          </a:bodyPr>
          <a:lstStyle/>
          <a:p>
            <a:r>
              <a:rPr lang="en-US" altLang="zh-CN" sz="2200" b="1" dirty="0">
                <a:solidFill>
                  <a:schemeClr val="accent1">
                    <a:lumMod val="50000"/>
                  </a:schemeClr>
                </a:solidFill>
                <a:latin typeface="+mj-ea"/>
                <a:ea typeface="+mj-ea"/>
              </a:rPr>
              <a:t>【</a:t>
            </a:r>
            <a:r>
              <a:rPr lang="zh-CN" altLang="en-US" sz="2200" b="1" dirty="0">
                <a:solidFill>
                  <a:schemeClr val="accent1">
                    <a:lumMod val="50000"/>
                  </a:schemeClr>
                </a:solidFill>
                <a:latin typeface="+mj-ea"/>
                <a:ea typeface="+mj-ea"/>
              </a:rPr>
              <a:t>发展</a:t>
            </a:r>
            <a:r>
              <a:rPr lang="en-US" altLang="zh-CN" sz="2200" b="1" dirty="0">
                <a:solidFill>
                  <a:schemeClr val="accent1">
                    <a:lumMod val="50000"/>
                  </a:schemeClr>
                </a:solidFill>
                <a:latin typeface="+mj-ea"/>
                <a:ea typeface="+mj-ea"/>
              </a:rPr>
              <a:t>】</a:t>
            </a:r>
            <a:endParaRPr lang="zh-CN" altLang="en-US" sz="2200" b="1" dirty="0">
              <a:solidFill>
                <a:schemeClr val="accent1">
                  <a:lumMod val="50000"/>
                </a:schemeClr>
              </a:solidFill>
              <a:latin typeface="+mj-ea"/>
              <a:ea typeface="+mj-ea"/>
            </a:endParaRPr>
          </a:p>
        </p:txBody>
      </p:sp>
      <p:sp>
        <p:nvSpPr>
          <p:cNvPr id="46" name="文本框 45">
            <a:extLst>
              <a:ext uri="{FF2B5EF4-FFF2-40B4-BE49-F238E27FC236}">
                <a16:creationId xmlns:a16="http://schemas.microsoft.com/office/drawing/2014/main" id="{587A9930-5BF3-4C03-82CB-CCCFC0586086}"/>
              </a:ext>
            </a:extLst>
          </p:cNvPr>
          <p:cNvSpPr txBox="1"/>
          <p:nvPr/>
        </p:nvSpPr>
        <p:spPr>
          <a:xfrm>
            <a:off x="8481573" y="2789888"/>
            <a:ext cx="3355926" cy="2135136"/>
          </a:xfrm>
          <a:prstGeom prst="rect">
            <a:avLst/>
          </a:prstGeom>
          <a:noFill/>
        </p:spPr>
        <p:txBody>
          <a:bodyPr wrap="square" rtlCol="0">
            <a:noAutofit/>
          </a:bodyPr>
          <a:lstStyle/>
          <a:p>
            <a:pPr>
              <a:lnSpc>
                <a:spcPct val="120000"/>
              </a:lnSpc>
            </a:pPr>
            <a:r>
              <a:rPr lang="zh-CN" altLang="en-US" sz="1600" dirty="0">
                <a:solidFill>
                  <a:schemeClr val="tx2"/>
                </a:solidFill>
              </a:rPr>
              <a:t>帕塔比</a:t>
            </a:r>
            <a:r>
              <a:rPr lang="en-US" altLang="zh-CN" sz="1600" dirty="0">
                <a:solidFill>
                  <a:schemeClr val="tx2"/>
                </a:solidFill>
              </a:rPr>
              <a:t>·</a:t>
            </a:r>
            <a:r>
              <a:rPr lang="zh-CN" altLang="en-US" sz="1600" dirty="0">
                <a:solidFill>
                  <a:schemeClr val="tx2"/>
                </a:solidFill>
              </a:rPr>
              <a:t>乔伊斯根据他的老师克里希那马查的教学创建和完善。最初创立阿斯汤嘎瑜伽是为了适应学生的需要，当时大多数学生为运动员身份的年轻人，所以体式内容相当具备挑战性，需要有一定体能才能完成</a:t>
            </a:r>
          </a:p>
        </p:txBody>
      </p:sp>
      <p:sp>
        <p:nvSpPr>
          <p:cNvPr id="47" name="椭圆 46">
            <a:extLst>
              <a:ext uri="{FF2B5EF4-FFF2-40B4-BE49-F238E27FC236}">
                <a16:creationId xmlns:a16="http://schemas.microsoft.com/office/drawing/2014/main" id="{54F5C09D-83A3-44AF-858A-C9F69E512C0D}"/>
              </a:ext>
            </a:extLst>
          </p:cNvPr>
          <p:cNvSpPr/>
          <p:nvPr/>
        </p:nvSpPr>
        <p:spPr>
          <a:xfrm>
            <a:off x="3395702" y="1262590"/>
            <a:ext cx="5400596" cy="5400596"/>
          </a:xfrm>
          <a:prstGeom prst="ellipse">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extLst>
      <p:ext uri="{BB962C8B-B14F-4D97-AF65-F5344CB8AC3E}">
        <p14:creationId xmlns:p14="http://schemas.microsoft.com/office/powerpoint/2010/main" val="26048634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任意多边形: 形状 39">
            <a:extLst>
              <a:ext uri="{FF2B5EF4-FFF2-40B4-BE49-F238E27FC236}">
                <a16:creationId xmlns:a16="http://schemas.microsoft.com/office/drawing/2014/main" id="{81353F06-DD03-3FE6-0D74-3E448E42E053}"/>
              </a:ext>
            </a:extLst>
          </p:cNvPr>
          <p:cNvSpPr/>
          <p:nvPr/>
        </p:nvSpPr>
        <p:spPr>
          <a:xfrm>
            <a:off x="-5933" y="2257668"/>
            <a:ext cx="12192000" cy="4602285"/>
          </a:xfrm>
          <a:custGeom>
            <a:avLst/>
            <a:gdLst>
              <a:gd name="connsiteX0" fmla="*/ 0 w 12192000"/>
              <a:gd name="connsiteY0" fmla="*/ 4597849 h 4602285"/>
              <a:gd name="connsiteX1" fmla="*/ 10890 w 12192000"/>
              <a:gd name="connsiteY1" fmla="*/ 4599458 h 4602285"/>
              <a:gd name="connsiteX2" fmla="*/ 25400 w 12192000"/>
              <a:gd name="connsiteY2" fmla="*/ 4602285 h 4602285"/>
              <a:gd name="connsiteX3" fmla="*/ 0 w 12192000"/>
              <a:gd name="connsiteY3" fmla="*/ 4602285 h 4602285"/>
              <a:gd name="connsiteX4" fmla="*/ 12192000 w 12192000"/>
              <a:gd name="connsiteY4" fmla="*/ 0 h 4602285"/>
              <a:gd name="connsiteX5" fmla="*/ 12192000 w 12192000"/>
              <a:gd name="connsiteY5" fmla="*/ 4602285 h 4602285"/>
              <a:gd name="connsiteX6" fmla="*/ 25400 w 12192000"/>
              <a:gd name="connsiteY6" fmla="*/ 4602285 h 4602285"/>
              <a:gd name="connsiteX7" fmla="*/ 2692400 w 12192000"/>
              <a:gd name="connsiteY7" fmla="*/ 3433885 h 4602285"/>
              <a:gd name="connsiteX8" fmla="*/ 7035801 w 12192000"/>
              <a:gd name="connsiteY8" fmla="*/ 3154485 h 4602285"/>
              <a:gd name="connsiteX9" fmla="*/ 10617200 w 12192000"/>
              <a:gd name="connsiteY9" fmla="*/ 919285 h 4602285"/>
              <a:gd name="connsiteX10" fmla="*/ 12134871 w 12192000"/>
              <a:gd name="connsiteY10" fmla="*/ 27091 h 460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602285">
                <a:moveTo>
                  <a:pt x="0" y="4597849"/>
                </a:moveTo>
                <a:lnTo>
                  <a:pt x="10890" y="4599458"/>
                </a:lnTo>
                <a:cubicBezTo>
                  <a:pt x="20042" y="4601095"/>
                  <a:pt x="25400" y="4602285"/>
                  <a:pt x="25400" y="4602285"/>
                </a:cubicBezTo>
                <a:lnTo>
                  <a:pt x="0" y="4602285"/>
                </a:lnTo>
                <a:close/>
                <a:moveTo>
                  <a:pt x="12192000" y="0"/>
                </a:moveTo>
                <a:lnTo>
                  <a:pt x="12192000" y="4602285"/>
                </a:lnTo>
                <a:lnTo>
                  <a:pt x="25400" y="4602285"/>
                </a:lnTo>
                <a:cubicBezTo>
                  <a:pt x="508000" y="4382152"/>
                  <a:pt x="1524000" y="3675185"/>
                  <a:pt x="2692400" y="3433885"/>
                </a:cubicBezTo>
                <a:cubicBezTo>
                  <a:pt x="3860800" y="3192585"/>
                  <a:pt x="5715001" y="3573585"/>
                  <a:pt x="7035801" y="3154485"/>
                </a:cubicBezTo>
                <a:cubicBezTo>
                  <a:pt x="8356601" y="2735385"/>
                  <a:pt x="9635067" y="1456918"/>
                  <a:pt x="10617200" y="919285"/>
                </a:cubicBezTo>
                <a:cubicBezTo>
                  <a:pt x="11165813" y="618967"/>
                  <a:pt x="11701218" y="243356"/>
                  <a:pt x="12134871" y="2709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id="{A96B42CC-9249-462A-B5CF-22384B249D88}"/>
              </a:ext>
            </a:extLst>
          </p:cNvPr>
          <p:cNvGrpSpPr/>
          <p:nvPr/>
        </p:nvGrpSpPr>
        <p:grpSpPr>
          <a:xfrm>
            <a:off x="4223190" y="115097"/>
            <a:ext cx="3745620" cy="1316455"/>
            <a:chOff x="4790632" y="483397"/>
            <a:chExt cx="3745620" cy="1316455"/>
          </a:xfrm>
        </p:grpSpPr>
        <p:sp>
          <p:nvSpPr>
            <p:cNvPr id="3" name="矩形 2">
              <a:extLst>
                <a:ext uri="{FF2B5EF4-FFF2-40B4-BE49-F238E27FC236}">
                  <a16:creationId xmlns:a16="http://schemas.microsoft.com/office/drawing/2014/main" id="{8836B091-B5F7-497A-B211-5688F4038C41}"/>
                </a:ext>
              </a:extLst>
            </p:cNvPr>
            <p:cNvSpPr/>
            <p:nvPr/>
          </p:nvSpPr>
          <p:spPr>
            <a:xfrm>
              <a:off x="4790632" y="917539"/>
              <a:ext cx="2390398"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阿斯汤加</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FF46139E-1FA4-4842-BE20-3F9E86E8AD8C}"/>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简</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9DAF39C5-3E0C-4756-9787-F735C3E44516}"/>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介</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9" name="文本框 8">
            <a:extLst>
              <a:ext uri="{FF2B5EF4-FFF2-40B4-BE49-F238E27FC236}">
                <a16:creationId xmlns:a16="http://schemas.microsoft.com/office/drawing/2014/main" id="{5B9C1569-7C10-48A6-BE41-E2426068A315}"/>
              </a:ext>
            </a:extLst>
          </p:cNvPr>
          <p:cNvSpPr txBox="1"/>
          <p:nvPr/>
        </p:nvSpPr>
        <p:spPr>
          <a:xfrm>
            <a:off x="943839" y="3429000"/>
            <a:ext cx="1770002" cy="430887"/>
          </a:xfrm>
          <a:prstGeom prst="rect">
            <a:avLst/>
          </a:prstGeom>
          <a:noFill/>
        </p:spPr>
        <p:txBody>
          <a:bodyPr wrap="square" rtlCol="0">
            <a:noAutofit/>
          </a:bodyPr>
          <a:lstStyle/>
          <a:p>
            <a:r>
              <a:rPr lang="en-US" altLang="zh-CN" sz="2200" b="1" dirty="0">
                <a:solidFill>
                  <a:schemeClr val="accent1">
                    <a:lumMod val="50000"/>
                  </a:schemeClr>
                </a:solidFill>
              </a:rPr>
              <a:t>【</a:t>
            </a:r>
            <a:r>
              <a:rPr lang="zh-CN" altLang="en-US" sz="2200" b="1" dirty="0">
                <a:solidFill>
                  <a:schemeClr val="accent1">
                    <a:lumMod val="50000"/>
                  </a:schemeClr>
                </a:solidFill>
              </a:rPr>
              <a:t>初级序列</a:t>
            </a:r>
            <a:r>
              <a:rPr lang="en-US" altLang="zh-CN" sz="2200" b="1" dirty="0">
                <a:solidFill>
                  <a:schemeClr val="accent1">
                    <a:lumMod val="50000"/>
                  </a:schemeClr>
                </a:solidFill>
              </a:rPr>
              <a:t>】</a:t>
            </a:r>
            <a:endParaRPr lang="zh-CN" altLang="en-US" sz="2200" b="1" dirty="0">
              <a:solidFill>
                <a:schemeClr val="accent1">
                  <a:lumMod val="50000"/>
                </a:schemeClr>
              </a:solidFill>
            </a:endParaRPr>
          </a:p>
        </p:txBody>
      </p:sp>
      <p:sp>
        <p:nvSpPr>
          <p:cNvPr id="10" name="文本框 9">
            <a:extLst>
              <a:ext uri="{FF2B5EF4-FFF2-40B4-BE49-F238E27FC236}">
                <a16:creationId xmlns:a16="http://schemas.microsoft.com/office/drawing/2014/main" id="{A5C46436-9F66-47DA-908F-252D3954FA40}"/>
              </a:ext>
            </a:extLst>
          </p:cNvPr>
          <p:cNvSpPr txBox="1"/>
          <p:nvPr/>
        </p:nvSpPr>
        <p:spPr>
          <a:xfrm>
            <a:off x="1086678" y="3877797"/>
            <a:ext cx="2026172" cy="1839671"/>
          </a:xfrm>
          <a:prstGeom prst="rect">
            <a:avLst/>
          </a:prstGeom>
          <a:noFill/>
        </p:spPr>
        <p:txBody>
          <a:bodyPr wrap="square" rtlCol="0">
            <a:noAutofit/>
          </a:bodyPr>
          <a:lstStyle/>
          <a:p>
            <a:pPr>
              <a:lnSpc>
                <a:spcPct val="120000"/>
              </a:lnSpc>
            </a:pPr>
            <a:r>
              <a:rPr lang="zh-CN" altLang="en-US" sz="1600" dirty="0">
                <a:solidFill>
                  <a:schemeClr val="tx2"/>
                </a:solidFill>
              </a:rPr>
              <a:t>除去体内的毒素并且调整校正身体</a:t>
            </a:r>
            <a:endParaRPr lang="en-US" altLang="zh-CN" sz="1600" dirty="0">
              <a:solidFill>
                <a:schemeClr val="tx2"/>
              </a:solidFill>
            </a:endParaRPr>
          </a:p>
          <a:p>
            <a:pPr>
              <a:lnSpc>
                <a:spcPct val="120000"/>
              </a:lnSpc>
            </a:pPr>
            <a:r>
              <a:rPr lang="zh-CN" altLang="en-US" sz="1600" dirty="0">
                <a:solidFill>
                  <a:schemeClr val="tx2"/>
                </a:solidFill>
              </a:rPr>
              <a:t>又称为一级序列，是新手的必经之路，包括站立、坐立、倒立和后弯</a:t>
            </a:r>
          </a:p>
        </p:txBody>
      </p:sp>
      <p:sp>
        <p:nvSpPr>
          <p:cNvPr id="23" name="任意多边形: 形状 22">
            <a:extLst>
              <a:ext uri="{FF2B5EF4-FFF2-40B4-BE49-F238E27FC236}">
                <a16:creationId xmlns:a16="http://schemas.microsoft.com/office/drawing/2014/main" id="{756544AC-5E19-F8C0-A6EC-1BADB1F77570}"/>
              </a:ext>
            </a:extLst>
          </p:cNvPr>
          <p:cNvSpPr/>
          <p:nvPr/>
        </p:nvSpPr>
        <p:spPr>
          <a:xfrm>
            <a:off x="-5933" y="2257668"/>
            <a:ext cx="12192000" cy="4602285"/>
          </a:xfrm>
          <a:custGeom>
            <a:avLst/>
            <a:gdLst>
              <a:gd name="connsiteX0" fmla="*/ 0 w 12192000"/>
              <a:gd name="connsiteY0" fmla="*/ 4597849 h 4602285"/>
              <a:gd name="connsiteX1" fmla="*/ 10890 w 12192000"/>
              <a:gd name="connsiteY1" fmla="*/ 4599458 h 4602285"/>
              <a:gd name="connsiteX2" fmla="*/ 25400 w 12192000"/>
              <a:gd name="connsiteY2" fmla="*/ 4602285 h 4602285"/>
              <a:gd name="connsiteX3" fmla="*/ 0 w 12192000"/>
              <a:gd name="connsiteY3" fmla="*/ 4602285 h 4602285"/>
              <a:gd name="connsiteX4" fmla="*/ 12192000 w 12192000"/>
              <a:gd name="connsiteY4" fmla="*/ 0 h 4602285"/>
              <a:gd name="connsiteX5" fmla="*/ 12192000 w 12192000"/>
              <a:gd name="connsiteY5" fmla="*/ 4602285 h 4602285"/>
              <a:gd name="connsiteX6" fmla="*/ 25400 w 12192000"/>
              <a:gd name="connsiteY6" fmla="*/ 4602285 h 4602285"/>
              <a:gd name="connsiteX7" fmla="*/ 2692400 w 12192000"/>
              <a:gd name="connsiteY7" fmla="*/ 3433885 h 4602285"/>
              <a:gd name="connsiteX8" fmla="*/ 7035801 w 12192000"/>
              <a:gd name="connsiteY8" fmla="*/ 3154485 h 4602285"/>
              <a:gd name="connsiteX9" fmla="*/ 10617200 w 12192000"/>
              <a:gd name="connsiteY9" fmla="*/ 919285 h 4602285"/>
              <a:gd name="connsiteX10" fmla="*/ 12134871 w 12192000"/>
              <a:gd name="connsiteY10" fmla="*/ 27091 h 4602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2000" h="4602285">
                <a:moveTo>
                  <a:pt x="0" y="4597849"/>
                </a:moveTo>
                <a:lnTo>
                  <a:pt x="10890" y="4599458"/>
                </a:lnTo>
                <a:cubicBezTo>
                  <a:pt x="20042" y="4601095"/>
                  <a:pt x="25400" y="4602285"/>
                  <a:pt x="25400" y="4602285"/>
                </a:cubicBezTo>
                <a:lnTo>
                  <a:pt x="0" y="4602285"/>
                </a:lnTo>
                <a:close/>
                <a:moveTo>
                  <a:pt x="12192000" y="0"/>
                </a:moveTo>
                <a:lnTo>
                  <a:pt x="12192000" y="4602285"/>
                </a:lnTo>
                <a:lnTo>
                  <a:pt x="25400" y="4602285"/>
                </a:lnTo>
                <a:cubicBezTo>
                  <a:pt x="508000" y="4382152"/>
                  <a:pt x="1524000" y="3675185"/>
                  <a:pt x="2692400" y="3433885"/>
                </a:cubicBezTo>
                <a:cubicBezTo>
                  <a:pt x="3860800" y="3192585"/>
                  <a:pt x="5715001" y="3573585"/>
                  <a:pt x="7035801" y="3154485"/>
                </a:cubicBezTo>
                <a:cubicBezTo>
                  <a:pt x="8356601" y="2735385"/>
                  <a:pt x="9635067" y="1456918"/>
                  <a:pt x="10617200" y="919285"/>
                </a:cubicBezTo>
                <a:cubicBezTo>
                  <a:pt x="11165813" y="618967"/>
                  <a:pt x="11701218" y="243356"/>
                  <a:pt x="12134871" y="27091"/>
                </a:cubicBezTo>
                <a:close/>
              </a:path>
            </a:pathLst>
          </a:custGeom>
          <a:blipFill>
            <a:blip r:embed="rId3" cstate="screen">
              <a:alphaModFix amt="9000"/>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a:extLst>
              <a:ext uri="{FF2B5EF4-FFF2-40B4-BE49-F238E27FC236}">
                <a16:creationId xmlns:a16="http://schemas.microsoft.com/office/drawing/2014/main" id="{35958AEB-1210-B506-EC7B-8FDE3E9D437D}"/>
              </a:ext>
            </a:extLst>
          </p:cNvPr>
          <p:cNvSpPr txBox="1"/>
          <p:nvPr/>
        </p:nvSpPr>
        <p:spPr>
          <a:xfrm>
            <a:off x="4452282" y="2563855"/>
            <a:ext cx="1770002" cy="430887"/>
          </a:xfrm>
          <a:prstGeom prst="rect">
            <a:avLst/>
          </a:prstGeom>
          <a:noFill/>
        </p:spPr>
        <p:txBody>
          <a:bodyPr wrap="square" rtlCol="0">
            <a:noAutofit/>
          </a:bodyPr>
          <a:lstStyle/>
          <a:p>
            <a:r>
              <a:rPr lang="en-US" altLang="zh-CN" sz="2200" b="1" dirty="0">
                <a:solidFill>
                  <a:schemeClr val="accent1">
                    <a:lumMod val="50000"/>
                  </a:schemeClr>
                </a:solidFill>
              </a:rPr>
              <a:t>【</a:t>
            </a:r>
            <a:r>
              <a:rPr lang="zh-CN" altLang="en-US" sz="2200" b="1" dirty="0">
                <a:solidFill>
                  <a:schemeClr val="accent1">
                    <a:lumMod val="50000"/>
                  </a:schemeClr>
                </a:solidFill>
              </a:rPr>
              <a:t>中级序列</a:t>
            </a:r>
            <a:r>
              <a:rPr lang="en-US" altLang="zh-CN" sz="2200" b="1" dirty="0">
                <a:solidFill>
                  <a:schemeClr val="accent1">
                    <a:lumMod val="50000"/>
                  </a:schemeClr>
                </a:solidFill>
              </a:rPr>
              <a:t>】</a:t>
            </a:r>
            <a:endParaRPr lang="zh-CN" altLang="en-US" sz="2200" b="1" dirty="0">
              <a:solidFill>
                <a:schemeClr val="accent1">
                  <a:lumMod val="50000"/>
                </a:schemeClr>
              </a:solidFill>
            </a:endParaRPr>
          </a:p>
        </p:txBody>
      </p:sp>
      <p:sp>
        <p:nvSpPr>
          <p:cNvPr id="28" name="文本框 27">
            <a:extLst>
              <a:ext uri="{FF2B5EF4-FFF2-40B4-BE49-F238E27FC236}">
                <a16:creationId xmlns:a16="http://schemas.microsoft.com/office/drawing/2014/main" id="{CBB93225-1121-F030-27C0-19DF4262E40D}"/>
              </a:ext>
            </a:extLst>
          </p:cNvPr>
          <p:cNvSpPr txBox="1"/>
          <p:nvPr/>
        </p:nvSpPr>
        <p:spPr>
          <a:xfrm>
            <a:off x="4595121" y="3012652"/>
            <a:ext cx="2026172" cy="1839671"/>
          </a:xfrm>
          <a:prstGeom prst="rect">
            <a:avLst/>
          </a:prstGeom>
          <a:noFill/>
        </p:spPr>
        <p:txBody>
          <a:bodyPr wrap="square" rtlCol="0">
            <a:noAutofit/>
          </a:bodyPr>
          <a:lstStyle/>
          <a:p>
            <a:pPr>
              <a:lnSpc>
                <a:spcPct val="120000"/>
              </a:lnSpc>
            </a:pPr>
            <a:r>
              <a:rPr lang="zh-CN" altLang="en-US" sz="1600" dirty="0">
                <a:solidFill>
                  <a:schemeClr val="tx2"/>
                </a:solidFill>
              </a:rPr>
              <a:t>由开启的，净化的能量通道净化神经系统</a:t>
            </a:r>
            <a:endParaRPr lang="en-US" altLang="zh-CN" sz="1600" dirty="0">
              <a:solidFill>
                <a:schemeClr val="tx2"/>
              </a:solidFill>
            </a:endParaRPr>
          </a:p>
          <a:p>
            <a:pPr>
              <a:lnSpc>
                <a:spcPct val="120000"/>
              </a:lnSpc>
            </a:pPr>
            <a:r>
              <a:rPr lang="zh-CN" altLang="en-US" sz="1600" dirty="0">
                <a:solidFill>
                  <a:schemeClr val="tx2"/>
                </a:solidFill>
              </a:rPr>
              <a:t>初级序列能够完成每一个标准动作后，就可以进入中级序列的练习</a:t>
            </a:r>
          </a:p>
        </p:txBody>
      </p:sp>
      <p:sp>
        <p:nvSpPr>
          <p:cNvPr id="30" name="文本框 29">
            <a:extLst>
              <a:ext uri="{FF2B5EF4-FFF2-40B4-BE49-F238E27FC236}">
                <a16:creationId xmlns:a16="http://schemas.microsoft.com/office/drawing/2014/main" id="{80BFFDFA-C458-8644-E2A0-335D67499C98}"/>
              </a:ext>
            </a:extLst>
          </p:cNvPr>
          <p:cNvSpPr txBox="1"/>
          <p:nvPr/>
        </p:nvSpPr>
        <p:spPr>
          <a:xfrm>
            <a:off x="7628160" y="1836108"/>
            <a:ext cx="1770002" cy="430887"/>
          </a:xfrm>
          <a:prstGeom prst="rect">
            <a:avLst/>
          </a:prstGeom>
          <a:noFill/>
        </p:spPr>
        <p:txBody>
          <a:bodyPr wrap="square" rtlCol="0">
            <a:noAutofit/>
          </a:bodyPr>
          <a:lstStyle/>
          <a:p>
            <a:r>
              <a:rPr lang="en-US" altLang="zh-CN" sz="2200" b="1" dirty="0">
                <a:solidFill>
                  <a:schemeClr val="accent1">
                    <a:lumMod val="50000"/>
                  </a:schemeClr>
                </a:solidFill>
              </a:rPr>
              <a:t>【</a:t>
            </a:r>
            <a:r>
              <a:rPr lang="zh-CN" altLang="en-US" sz="2200" b="1" dirty="0">
                <a:solidFill>
                  <a:schemeClr val="accent1">
                    <a:lumMod val="50000"/>
                  </a:schemeClr>
                </a:solidFill>
              </a:rPr>
              <a:t>高级序列</a:t>
            </a:r>
            <a:r>
              <a:rPr lang="en-US" altLang="zh-CN" sz="2200" b="1" dirty="0">
                <a:solidFill>
                  <a:schemeClr val="accent1">
                    <a:lumMod val="50000"/>
                  </a:schemeClr>
                </a:solidFill>
              </a:rPr>
              <a:t>】</a:t>
            </a:r>
            <a:endParaRPr lang="zh-CN" altLang="en-US" sz="2200" b="1" dirty="0">
              <a:solidFill>
                <a:schemeClr val="accent1">
                  <a:lumMod val="50000"/>
                </a:schemeClr>
              </a:solidFill>
            </a:endParaRPr>
          </a:p>
        </p:txBody>
      </p:sp>
      <p:sp>
        <p:nvSpPr>
          <p:cNvPr id="31" name="文本框 30">
            <a:extLst>
              <a:ext uri="{FF2B5EF4-FFF2-40B4-BE49-F238E27FC236}">
                <a16:creationId xmlns:a16="http://schemas.microsoft.com/office/drawing/2014/main" id="{B7883F03-0106-A477-DA76-5AD0ED61492D}"/>
              </a:ext>
            </a:extLst>
          </p:cNvPr>
          <p:cNvSpPr txBox="1"/>
          <p:nvPr/>
        </p:nvSpPr>
        <p:spPr>
          <a:xfrm>
            <a:off x="7770999" y="2284905"/>
            <a:ext cx="2026172" cy="1544205"/>
          </a:xfrm>
          <a:prstGeom prst="rect">
            <a:avLst/>
          </a:prstGeom>
          <a:noFill/>
        </p:spPr>
        <p:txBody>
          <a:bodyPr wrap="square" rtlCol="0">
            <a:noAutofit/>
          </a:bodyPr>
          <a:lstStyle/>
          <a:p>
            <a:pPr>
              <a:lnSpc>
                <a:spcPct val="120000"/>
              </a:lnSpc>
            </a:pPr>
            <a:r>
              <a:rPr lang="zh-CN" altLang="en-US" sz="1600" dirty="0">
                <a:solidFill>
                  <a:schemeClr val="tx2"/>
                </a:solidFill>
              </a:rPr>
              <a:t>综合强度和优雅的练习，需要更高水平的柔韧性和更高的谦逊。</a:t>
            </a:r>
            <a:endParaRPr lang="en-US" altLang="zh-CN" sz="1600" dirty="0">
              <a:solidFill>
                <a:schemeClr val="tx2"/>
              </a:solidFill>
            </a:endParaRPr>
          </a:p>
          <a:p>
            <a:pPr>
              <a:lnSpc>
                <a:spcPct val="120000"/>
              </a:lnSpc>
            </a:pPr>
            <a:r>
              <a:rPr lang="zh-CN" altLang="en-US" sz="1600" dirty="0">
                <a:solidFill>
                  <a:schemeClr val="tx2"/>
                </a:solidFill>
              </a:rPr>
              <a:t>包括四个序列，难度极高</a:t>
            </a:r>
          </a:p>
        </p:txBody>
      </p:sp>
      <p:grpSp>
        <p:nvGrpSpPr>
          <p:cNvPr id="15" name="组合 14">
            <a:extLst>
              <a:ext uri="{FF2B5EF4-FFF2-40B4-BE49-F238E27FC236}">
                <a16:creationId xmlns:a16="http://schemas.microsoft.com/office/drawing/2014/main" id="{6AF1F3A7-0DAE-F3B9-6170-D5A7A2716969}"/>
              </a:ext>
            </a:extLst>
          </p:cNvPr>
          <p:cNvGrpSpPr/>
          <p:nvPr/>
        </p:nvGrpSpPr>
        <p:grpSpPr>
          <a:xfrm>
            <a:off x="894933" y="4021981"/>
            <a:ext cx="97811" cy="2474948"/>
            <a:chOff x="894933" y="3916103"/>
            <a:chExt cx="97811" cy="2474948"/>
          </a:xfrm>
        </p:grpSpPr>
        <p:cxnSp>
          <p:nvCxnSpPr>
            <p:cNvPr id="7" name="直接连接符 6">
              <a:extLst>
                <a:ext uri="{FF2B5EF4-FFF2-40B4-BE49-F238E27FC236}">
                  <a16:creationId xmlns:a16="http://schemas.microsoft.com/office/drawing/2014/main" id="{D87EF5E2-5F70-D53C-B5B4-4F493E49BBF6}"/>
                </a:ext>
              </a:extLst>
            </p:cNvPr>
            <p:cNvCxnSpPr>
              <a:cxnSpLocks/>
            </p:cNvCxnSpPr>
            <p:nvPr/>
          </p:nvCxnSpPr>
          <p:spPr>
            <a:xfrm>
              <a:off x="941527" y="4013914"/>
              <a:ext cx="0" cy="2377137"/>
            </a:xfrm>
            <a:prstGeom prst="line">
              <a:avLst/>
            </a:prstGeom>
            <a:ln w="3175"/>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52D4E03B-82B4-9FFD-9E22-72DAF2FB1ADD}"/>
                </a:ext>
              </a:extLst>
            </p:cNvPr>
            <p:cNvGrpSpPr/>
            <p:nvPr/>
          </p:nvGrpSpPr>
          <p:grpSpPr>
            <a:xfrm>
              <a:off x="894933" y="3916103"/>
              <a:ext cx="97811" cy="97811"/>
              <a:chOff x="942010" y="3355532"/>
              <a:chExt cx="97811" cy="97811"/>
            </a:xfrm>
          </p:grpSpPr>
          <p:sp>
            <p:nvSpPr>
              <p:cNvPr id="20" name="椭圆 19">
                <a:extLst>
                  <a:ext uri="{FF2B5EF4-FFF2-40B4-BE49-F238E27FC236}">
                    <a16:creationId xmlns:a16="http://schemas.microsoft.com/office/drawing/2014/main" id="{2C6C5303-9D6F-C102-DA7A-FD6214FC956A}"/>
                  </a:ext>
                </a:extLst>
              </p:cNvPr>
              <p:cNvSpPr/>
              <p:nvPr/>
            </p:nvSpPr>
            <p:spPr>
              <a:xfrm>
                <a:off x="942010" y="3355532"/>
                <a:ext cx="97811" cy="97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椭圆 11">
                <a:extLst>
                  <a:ext uri="{FF2B5EF4-FFF2-40B4-BE49-F238E27FC236}">
                    <a16:creationId xmlns:a16="http://schemas.microsoft.com/office/drawing/2014/main" id="{5A733761-8B6C-75E7-7D7F-8E02022170B1}"/>
                  </a:ext>
                </a:extLst>
              </p:cNvPr>
              <p:cNvSpPr/>
              <p:nvPr/>
            </p:nvSpPr>
            <p:spPr>
              <a:xfrm>
                <a:off x="966572" y="3380094"/>
                <a:ext cx="48687" cy="486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grpSp>
        <p:nvGrpSpPr>
          <p:cNvPr id="24" name="组合 23">
            <a:extLst>
              <a:ext uri="{FF2B5EF4-FFF2-40B4-BE49-F238E27FC236}">
                <a16:creationId xmlns:a16="http://schemas.microsoft.com/office/drawing/2014/main" id="{070AE543-F0A2-7BCC-1131-8F5D23B6BA08}"/>
              </a:ext>
            </a:extLst>
          </p:cNvPr>
          <p:cNvGrpSpPr/>
          <p:nvPr/>
        </p:nvGrpSpPr>
        <p:grpSpPr>
          <a:xfrm>
            <a:off x="4354471" y="3141047"/>
            <a:ext cx="97811" cy="2474948"/>
            <a:chOff x="894933" y="3916103"/>
            <a:chExt cx="97811" cy="2474948"/>
          </a:xfrm>
        </p:grpSpPr>
        <p:cxnSp>
          <p:nvCxnSpPr>
            <p:cNvPr id="25" name="直接连接符 24">
              <a:extLst>
                <a:ext uri="{FF2B5EF4-FFF2-40B4-BE49-F238E27FC236}">
                  <a16:creationId xmlns:a16="http://schemas.microsoft.com/office/drawing/2014/main" id="{C59F17D4-03A2-EF0B-5E57-29274586211C}"/>
                </a:ext>
              </a:extLst>
            </p:cNvPr>
            <p:cNvCxnSpPr>
              <a:cxnSpLocks/>
            </p:cNvCxnSpPr>
            <p:nvPr/>
          </p:nvCxnSpPr>
          <p:spPr>
            <a:xfrm>
              <a:off x="941527" y="4013914"/>
              <a:ext cx="0" cy="2377137"/>
            </a:xfrm>
            <a:prstGeom prst="line">
              <a:avLst/>
            </a:prstGeom>
            <a:ln w="3175"/>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id="{83653C97-9F3B-D801-3D2B-046094A8B6F0}"/>
                </a:ext>
              </a:extLst>
            </p:cNvPr>
            <p:cNvGrpSpPr/>
            <p:nvPr/>
          </p:nvGrpSpPr>
          <p:grpSpPr>
            <a:xfrm>
              <a:off x="894933" y="3916103"/>
              <a:ext cx="97811" cy="97811"/>
              <a:chOff x="942010" y="3355532"/>
              <a:chExt cx="97811" cy="97811"/>
            </a:xfrm>
          </p:grpSpPr>
          <p:sp>
            <p:nvSpPr>
              <p:cNvPr id="33" name="椭圆 32">
                <a:extLst>
                  <a:ext uri="{FF2B5EF4-FFF2-40B4-BE49-F238E27FC236}">
                    <a16:creationId xmlns:a16="http://schemas.microsoft.com/office/drawing/2014/main" id="{4260DEAE-0437-80E2-287C-5D615CAD8BE7}"/>
                  </a:ext>
                </a:extLst>
              </p:cNvPr>
              <p:cNvSpPr/>
              <p:nvPr/>
            </p:nvSpPr>
            <p:spPr>
              <a:xfrm>
                <a:off x="942010" y="3355532"/>
                <a:ext cx="97811" cy="97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椭圆 33">
                <a:extLst>
                  <a:ext uri="{FF2B5EF4-FFF2-40B4-BE49-F238E27FC236}">
                    <a16:creationId xmlns:a16="http://schemas.microsoft.com/office/drawing/2014/main" id="{A4496680-C346-4DC1-1E10-9E57A0B531F1}"/>
                  </a:ext>
                </a:extLst>
              </p:cNvPr>
              <p:cNvSpPr/>
              <p:nvPr/>
            </p:nvSpPr>
            <p:spPr>
              <a:xfrm>
                <a:off x="966572" y="3380094"/>
                <a:ext cx="48687" cy="486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grpSp>
        <p:nvGrpSpPr>
          <p:cNvPr id="35" name="组合 34">
            <a:extLst>
              <a:ext uri="{FF2B5EF4-FFF2-40B4-BE49-F238E27FC236}">
                <a16:creationId xmlns:a16="http://schemas.microsoft.com/office/drawing/2014/main" id="{90D06198-EB26-3487-A029-385FDF17328C}"/>
              </a:ext>
            </a:extLst>
          </p:cNvPr>
          <p:cNvGrpSpPr/>
          <p:nvPr/>
        </p:nvGrpSpPr>
        <p:grpSpPr>
          <a:xfrm>
            <a:off x="7600954" y="2370321"/>
            <a:ext cx="97811" cy="2917577"/>
            <a:chOff x="894933" y="3916103"/>
            <a:chExt cx="97811" cy="2917577"/>
          </a:xfrm>
        </p:grpSpPr>
        <p:cxnSp>
          <p:nvCxnSpPr>
            <p:cNvPr id="36" name="直接连接符 35">
              <a:extLst>
                <a:ext uri="{FF2B5EF4-FFF2-40B4-BE49-F238E27FC236}">
                  <a16:creationId xmlns:a16="http://schemas.microsoft.com/office/drawing/2014/main" id="{9DE404E8-BE11-21B2-FE83-97500A928F52}"/>
                </a:ext>
              </a:extLst>
            </p:cNvPr>
            <p:cNvCxnSpPr>
              <a:cxnSpLocks/>
            </p:cNvCxnSpPr>
            <p:nvPr/>
          </p:nvCxnSpPr>
          <p:spPr>
            <a:xfrm>
              <a:off x="941527" y="4013914"/>
              <a:ext cx="0" cy="2819766"/>
            </a:xfrm>
            <a:prstGeom prst="line">
              <a:avLst/>
            </a:prstGeom>
            <a:ln w="3175"/>
          </p:spPr>
          <p:style>
            <a:lnRef idx="1">
              <a:schemeClr val="accent1"/>
            </a:lnRef>
            <a:fillRef idx="0">
              <a:schemeClr val="accent1"/>
            </a:fillRef>
            <a:effectRef idx="0">
              <a:schemeClr val="accent1"/>
            </a:effectRef>
            <a:fontRef idx="minor">
              <a:schemeClr val="tx1"/>
            </a:fontRef>
          </p:style>
        </p:cxnSp>
        <p:grpSp>
          <p:nvGrpSpPr>
            <p:cNvPr id="37" name="组合 36">
              <a:extLst>
                <a:ext uri="{FF2B5EF4-FFF2-40B4-BE49-F238E27FC236}">
                  <a16:creationId xmlns:a16="http://schemas.microsoft.com/office/drawing/2014/main" id="{443B7C3D-0CC9-8EBC-F767-CFBE721F1B58}"/>
                </a:ext>
              </a:extLst>
            </p:cNvPr>
            <p:cNvGrpSpPr/>
            <p:nvPr/>
          </p:nvGrpSpPr>
          <p:grpSpPr>
            <a:xfrm>
              <a:off x="894933" y="3916103"/>
              <a:ext cx="97811" cy="97811"/>
              <a:chOff x="942010" y="3355532"/>
              <a:chExt cx="97811" cy="97811"/>
            </a:xfrm>
          </p:grpSpPr>
          <p:sp>
            <p:nvSpPr>
              <p:cNvPr id="38" name="椭圆 37">
                <a:extLst>
                  <a:ext uri="{FF2B5EF4-FFF2-40B4-BE49-F238E27FC236}">
                    <a16:creationId xmlns:a16="http://schemas.microsoft.com/office/drawing/2014/main" id="{078436A7-43DA-24BF-54BC-64980157FF90}"/>
                  </a:ext>
                </a:extLst>
              </p:cNvPr>
              <p:cNvSpPr/>
              <p:nvPr/>
            </p:nvSpPr>
            <p:spPr>
              <a:xfrm>
                <a:off x="942010" y="3355532"/>
                <a:ext cx="97811" cy="97811"/>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椭圆 38">
                <a:extLst>
                  <a:ext uri="{FF2B5EF4-FFF2-40B4-BE49-F238E27FC236}">
                    <a16:creationId xmlns:a16="http://schemas.microsoft.com/office/drawing/2014/main" id="{52C8B3FE-8F30-7278-9368-F8DAC2AA000A}"/>
                  </a:ext>
                </a:extLst>
              </p:cNvPr>
              <p:cNvSpPr/>
              <p:nvPr/>
            </p:nvSpPr>
            <p:spPr>
              <a:xfrm>
                <a:off x="966572" y="3380094"/>
                <a:ext cx="48687" cy="4868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spTree>
    <p:extLst>
      <p:ext uri="{BB962C8B-B14F-4D97-AF65-F5344CB8AC3E}">
        <p14:creationId xmlns:p14="http://schemas.microsoft.com/office/powerpoint/2010/main" val="31024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2B4018BF-3A0F-4972-B40E-EADECF6D5235}"/>
              </a:ext>
            </a:extLst>
          </p:cNvPr>
          <p:cNvGrpSpPr/>
          <p:nvPr/>
        </p:nvGrpSpPr>
        <p:grpSpPr>
          <a:xfrm>
            <a:off x="4223190" y="115097"/>
            <a:ext cx="3745620" cy="1316455"/>
            <a:chOff x="4790632" y="483397"/>
            <a:chExt cx="3745620" cy="1316455"/>
          </a:xfrm>
        </p:grpSpPr>
        <p:sp>
          <p:nvSpPr>
            <p:cNvPr id="3" name="矩形 2">
              <a:extLst>
                <a:ext uri="{FF2B5EF4-FFF2-40B4-BE49-F238E27FC236}">
                  <a16:creationId xmlns:a16="http://schemas.microsoft.com/office/drawing/2014/main" id="{FD60BBF2-EA7F-43E5-9D28-AF21B6C6F561}"/>
                </a:ext>
              </a:extLst>
            </p:cNvPr>
            <p:cNvSpPr/>
            <p:nvPr/>
          </p:nvSpPr>
          <p:spPr>
            <a:xfrm>
              <a:off x="4790632" y="917539"/>
              <a:ext cx="2390398"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阿斯汤加</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139F9445-4E85-4662-A27E-291B64BEF694}"/>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简</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D7ADD261-30AE-4677-B8EF-C30BA33CDF57}"/>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介</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pic>
        <p:nvPicPr>
          <p:cNvPr id="7" name="图片 6" descr="男人在水里&#10;&#10;描述已自动生成">
            <a:extLst>
              <a:ext uri="{FF2B5EF4-FFF2-40B4-BE49-F238E27FC236}">
                <a16:creationId xmlns:a16="http://schemas.microsoft.com/office/drawing/2014/main" id="{75FA04AC-C678-4F5B-8041-00F5C9EDE34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2140" y="1609352"/>
            <a:ext cx="5782485" cy="4066985"/>
          </a:xfrm>
          <a:prstGeom prst="rect">
            <a:avLst/>
          </a:prstGeom>
        </p:spPr>
      </p:pic>
      <p:grpSp>
        <p:nvGrpSpPr>
          <p:cNvPr id="8" name="组合 7">
            <a:extLst>
              <a:ext uri="{FF2B5EF4-FFF2-40B4-BE49-F238E27FC236}">
                <a16:creationId xmlns:a16="http://schemas.microsoft.com/office/drawing/2014/main" id="{0E36AD24-D7BD-452C-813D-EB9F7809B478}"/>
              </a:ext>
            </a:extLst>
          </p:cNvPr>
          <p:cNvGrpSpPr/>
          <p:nvPr/>
        </p:nvGrpSpPr>
        <p:grpSpPr>
          <a:xfrm>
            <a:off x="381439" y="2021467"/>
            <a:ext cx="5346261" cy="1317039"/>
            <a:chOff x="6426639" y="1869067"/>
            <a:chExt cx="5346261" cy="1317039"/>
          </a:xfrm>
        </p:grpSpPr>
        <p:sp>
          <p:nvSpPr>
            <p:cNvPr id="9" name="文本框 8">
              <a:extLst>
                <a:ext uri="{FF2B5EF4-FFF2-40B4-BE49-F238E27FC236}">
                  <a16:creationId xmlns:a16="http://schemas.microsoft.com/office/drawing/2014/main" id="{74E1D00E-C9CB-4A70-8446-0DE73B0641D7}"/>
                </a:ext>
              </a:extLst>
            </p:cNvPr>
            <p:cNvSpPr txBox="1"/>
            <p:nvPr/>
          </p:nvSpPr>
          <p:spPr>
            <a:xfrm>
              <a:off x="6426639" y="1869067"/>
              <a:ext cx="1770002" cy="430887"/>
            </a:xfrm>
            <a:prstGeom prst="rect">
              <a:avLst/>
            </a:prstGeom>
            <a:noFill/>
          </p:spPr>
          <p:txBody>
            <a:bodyPr wrap="square" rtlCol="0">
              <a:noAutofit/>
            </a:bodyPr>
            <a:lstStyle/>
            <a:p>
              <a:r>
                <a:rPr lang="en-US" altLang="zh-CN" sz="2200" b="1" dirty="0">
                  <a:solidFill>
                    <a:schemeClr val="accent1">
                      <a:lumMod val="50000"/>
                    </a:schemeClr>
                  </a:solidFill>
                </a:rPr>
                <a:t>【</a:t>
              </a:r>
              <a:r>
                <a:rPr lang="zh-CN" altLang="en-US" sz="2200" b="1" dirty="0">
                  <a:solidFill>
                    <a:schemeClr val="accent1">
                      <a:lumMod val="50000"/>
                    </a:schemeClr>
                  </a:solidFill>
                </a:rPr>
                <a:t>呼吸</a:t>
              </a:r>
              <a:r>
                <a:rPr lang="en-US" altLang="zh-CN" sz="2200" b="1" dirty="0">
                  <a:solidFill>
                    <a:schemeClr val="accent1">
                      <a:lumMod val="50000"/>
                    </a:schemeClr>
                  </a:solidFill>
                </a:rPr>
                <a:t>】</a:t>
              </a:r>
              <a:endParaRPr lang="zh-CN" altLang="en-US" sz="2200" b="1" dirty="0">
                <a:solidFill>
                  <a:schemeClr val="accent1">
                    <a:lumMod val="50000"/>
                  </a:schemeClr>
                </a:solidFill>
              </a:endParaRPr>
            </a:p>
          </p:txBody>
        </p:sp>
        <p:sp>
          <p:nvSpPr>
            <p:cNvPr id="10" name="文本框 9">
              <a:extLst>
                <a:ext uri="{FF2B5EF4-FFF2-40B4-BE49-F238E27FC236}">
                  <a16:creationId xmlns:a16="http://schemas.microsoft.com/office/drawing/2014/main" id="{34E9AFF0-8BC7-419B-9012-18858289E9A0}"/>
                </a:ext>
              </a:extLst>
            </p:cNvPr>
            <p:cNvSpPr txBox="1"/>
            <p:nvPr/>
          </p:nvSpPr>
          <p:spPr>
            <a:xfrm>
              <a:off x="6569477" y="2232832"/>
              <a:ext cx="5203423" cy="953274"/>
            </a:xfrm>
            <a:prstGeom prst="rect">
              <a:avLst/>
            </a:prstGeom>
            <a:noFill/>
          </p:spPr>
          <p:txBody>
            <a:bodyPr wrap="square" rtlCol="0">
              <a:noAutofit/>
            </a:bodyPr>
            <a:lstStyle/>
            <a:p>
              <a:pPr>
                <a:lnSpc>
                  <a:spcPct val="120000"/>
                </a:lnSpc>
              </a:pPr>
              <a:r>
                <a:rPr lang="zh-CN" altLang="en-US" sz="1600" dirty="0">
                  <a:solidFill>
                    <a:schemeClr val="tx2"/>
                  </a:solidFill>
                </a:rPr>
                <a:t>阿斯汤加瑜伽使用缓慢而放松悠长的慢呼慢吸方式进行，要求掌握三个</a:t>
              </a:r>
              <a:r>
                <a:rPr lang="en-US" altLang="zh-CN" sz="1600" dirty="0">
                  <a:solidFill>
                    <a:schemeClr val="tx2"/>
                  </a:solidFill>
                </a:rPr>
                <a:t>Banda</a:t>
              </a:r>
              <a:r>
                <a:rPr lang="zh-CN" altLang="en-US" sz="1600" dirty="0">
                  <a:solidFill>
                    <a:schemeClr val="tx2"/>
                  </a:solidFill>
                </a:rPr>
                <a:t>，俗称三把锁：喉锁、腹锁、会阴锁。只有保持呼吸的稳定，才能达到体式的精进</a:t>
              </a:r>
            </a:p>
          </p:txBody>
        </p:sp>
      </p:grpSp>
      <p:grpSp>
        <p:nvGrpSpPr>
          <p:cNvPr id="11" name="组合 10">
            <a:extLst>
              <a:ext uri="{FF2B5EF4-FFF2-40B4-BE49-F238E27FC236}">
                <a16:creationId xmlns:a16="http://schemas.microsoft.com/office/drawing/2014/main" id="{31EC425A-BCC3-47CA-9A70-8D73D92B0C00}"/>
              </a:ext>
            </a:extLst>
          </p:cNvPr>
          <p:cNvGrpSpPr/>
          <p:nvPr/>
        </p:nvGrpSpPr>
        <p:grpSpPr>
          <a:xfrm>
            <a:off x="381439" y="4099785"/>
            <a:ext cx="5346261" cy="1317039"/>
            <a:chOff x="6426639" y="1869067"/>
            <a:chExt cx="5346261" cy="1317039"/>
          </a:xfrm>
        </p:grpSpPr>
        <p:sp>
          <p:nvSpPr>
            <p:cNvPr id="12" name="文本框 11">
              <a:extLst>
                <a:ext uri="{FF2B5EF4-FFF2-40B4-BE49-F238E27FC236}">
                  <a16:creationId xmlns:a16="http://schemas.microsoft.com/office/drawing/2014/main" id="{AC6B87A3-5569-4657-973F-4814944C947E}"/>
                </a:ext>
              </a:extLst>
            </p:cNvPr>
            <p:cNvSpPr txBox="1"/>
            <p:nvPr/>
          </p:nvSpPr>
          <p:spPr>
            <a:xfrm>
              <a:off x="6426639" y="1869067"/>
              <a:ext cx="1770002" cy="430887"/>
            </a:xfrm>
            <a:prstGeom prst="rect">
              <a:avLst/>
            </a:prstGeom>
            <a:noFill/>
          </p:spPr>
          <p:txBody>
            <a:bodyPr wrap="square" rtlCol="0">
              <a:noAutofit/>
            </a:bodyPr>
            <a:lstStyle/>
            <a:p>
              <a:r>
                <a:rPr lang="en-US" altLang="zh-CN" sz="2200" b="1" dirty="0">
                  <a:solidFill>
                    <a:schemeClr val="accent1">
                      <a:lumMod val="50000"/>
                    </a:schemeClr>
                  </a:solidFill>
                </a:rPr>
                <a:t>【</a:t>
              </a:r>
              <a:r>
                <a:rPr lang="zh-CN" altLang="en-US" sz="2200" b="1" dirty="0">
                  <a:solidFill>
                    <a:schemeClr val="accent1">
                      <a:lumMod val="50000"/>
                    </a:schemeClr>
                  </a:solidFill>
                </a:rPr>
                <a:t>意守处</a:t>
              </a:r>
              <a:r>
                <a:rPr lang="en-US" altLang="zh-CN" sz="2200" b="1" dirty="0">
                  <a:solidFill>
                    <a:schemeClr val="accent1">
                      <a:lumMod val="50000"/>
                    </a:schemeClr>
                  </a:solidFill>
                </a:rPr>
                <a:t>】</a:t>
              </a:r>
              <a:endParaRPr lang="zh-CN" altLang="en-US" sz="2200" b="1" dirty="0">
                <a:solidFill>
                  <a:schemeClr val="accent1">
                    <a:lumMod val="50000"/>
                  </a:schemeClr>
                </a:solidFill>
              </a:endParaRPr>
            </a:p>
          </p:txBody>
        </p:sp>
        <p:sp>
          <p:nvSpPr>
            <p:cNvPr id="13" name="文本框 12">
              <a:extLst>
                <a:ext uri="{FF2B5EF4-FFF2-40B4-BE49-F238E27FC236}">
                  <a16:creationId xmlns:a16="http://schemas.microsoft.com/office/drawing/2014/main" id="{E3369EA7-469F-43D8-80A3-FF5FA69070DC}"/>
                </a:ext>
              </a:extLst>
            </p:cNvPr>
            <p:cNvSpPr txBox="1"/>
            <p:nvPr/>
          </p:nvSpPr>
          <p:spPr>
            <a:xfrm>
              <a:off x="6569477" y="2232832"/>
              <a:ext cx="5203423" cy="953274"/>
            </a:xfrm>
            <a:prstGeom prst="rect">
              <a:avLst/>
            </a:prstGeom>
            <a:noFill/>
          </p:spPr>
          <p:txBody>
            <a:bodyPr wrap="square" rtlCol="0">
              <a:noAutofit/>
            </a:bodyPr>
            <a:lstStyle/>
            <a:p>
              <a:pPr>
                <a:lnSpc>
                  <a:spcPct val="120000"/>
                </a:lnSpc>
              </a:pPr>
              <a:r>
                <a:rPr lang="zh-CN" altLang="en-US" sz="1600" dirty="0">
                  <a:solidFill>
                    <a:schemeClr val="tx2"/>
                  </a:solidFill>
                </a:rPr>
                <a:t>阿斯汤加的练习需要注意两个点：数数和凝视点。在缓慢而放松的一呼一吸之间，感受气体在身体内游走，进入极专心的状态，达到无我，三摩地的状态。</a:t>
              </a:r>
            </a:p>
          </p:txBody>
        </p:sp>
      </p:grpSp>
    </p:spTree>
    <p:extLst>
      <p:ext uri="{BB962C8B-B14F-4D97-AF65-F5344CB8AC3E}">
        <p14:creationId xmlns:p14="http://schemas.microsoft.com/office/powerpoint/2010/main" val="39332047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B052A195-82FF-4C6B-B197-23CD52B15A0C}"/>
              </a:ext>
            </a:extLst>
          </p:cNvPr>
          <p:cNvGrpSpPr/>
          <p:nvPr/>
        </p:nvGrpSpPr>
        <p:grpSpPr>
          <a:xfrm>
            <a:off x="3504348" y="4658057"/>
            <a:ext cx="4901175" cy="850568"/>
            <a:chOff x="3105150" y="4658057"/>
            <a:chExt cx="4901175" cy="850568"/>
          </a:xfrm>
        </p:grpSpPr>
        <p:grpSp>
          <p:nvGrpSpPr>
            <p:cNvPr id="13" name="组合 12">
              <a:extLst>
                <a:ext uri="{FF2B5EF4-FFF2-40B4-BE49-F238E27FC236}">
                  <a16:creationId xmlns:a16="http://schemas.microsoft.com/office/drawing/2014/main" id="{BE24D696-E209-45D7-B810-E8F7F9EF1336}"/>
                </a:ext>
              </a:extLst>
            </p:cNvPr>
            <p:cNvGrpSpPr/>
            <p:nvPr/>
          </p:nvGrpSpPr>
          <p:grpSpPr>
            <a:xfrm>
              <a:off x="3105150" y="4658057"/>
              <a:ext cx="1485202" cy="850568"/>
              <a:chOff x="15579237" y="1258959"/>
              <a:chExt cx="3827963" cy="2192255"/>
            </a:xfrm>
          </p:grpSpPr>
          <p:sp>
            <p:nvSpPr>
              <p:cNvPr id="14" name="任意多边形: 形状 13">
                <a:extLst>
                  <a:ext uri="{FF2B5EF4-FFF2-40B4-BE49-F238E27FC236}">
                    <a16:creationId xmlns:a16="http://schemas.microsoft.com/office/drawing/2014/main" id="{EB84F8A4-F318-4032-A43B-35A1D7E7D668}"/>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BB072EE-C462-4A86-958C-FC3FA275CDEB}"/>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430F46F-5AAE-45D2-97C3-333C90A1550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D11947A-8078-4537-9461-63E1D8E3108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F4D2E7C-807E-494E-A772-E22A6DD9134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9BCAE1E7-2C5F-4E16-BE53-47D6B9C7D2DA}"/>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A3222F65-311B-4253-B05D-748B8ADCE27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A849D2D8-FD7F-4DA7-A346-B25FDABDA4DB}"/>
                </a:ext>
              </a:extLst>
            </p:cNvPr>
            <p:cNvSpPr/>
            <p:nvPr/>
          </p:nvSpPr>
          <p:spPr>
            <a:xfrm>
              <a:off x="5564631" y="4722959"/>
              <a:ext cx="2441694" cy="769441"/>
            </a:xfrm>
            <a:prstGeom prst="rect">
              <a:avLst/>
            </a:prstGeom>
          </p:spPr>
          <p:txBody>
            <a:bodyPr wrap="none">
              <a:noAutofit/>
            </a:bodyPr>
            <a:lstStyle/>
            <a:p>
              <a:pPr algn="ctr"/>
              <a:r>
                <a:rPr lang="zh-CN" altLang="en-US" sz="4400" b="1" dirty="0">
                  <a:solidFill>
                    <a:schemeClr val="tx2"/>
                  </a:solidFill>
                  <a:ea typeface="微软雅黑" panose="020B0503020204020204" charset="-122"/>
                </a:rPr>
                <a:t>练习相关</a:t>
              </a:r>
            </a:p>
          </p:txBody>
        </p:sp>
      </p:grpSp>
      <p:pic>
        <p:nvPicPr>
          <p:cNvPr id="6" name="图片占位符 5" descr="路上跳起来的男人&#10;&#10;描述已自动生成">
            <a:extLst>
              <a:ext uri="{FF2B5EF4-FFF2-40B4-BE49-F238E27FC236}">
                <a16:creationId xmlns:a16="http://schemas.microsoft.com/office/drawing/2014/main" id="{22ACB829-40AD-A93A-DE2E-64C2622468F0}"/>
              </a:ext>
            </a:extLst>
          </p:cNvPr>
          <p:cNvPicPr>
            <a:picLocks noGrp="1" noChangeAspect="1"/>
          </p:cNvPicPr>
          <p:nvPr>
            <p:ph type="pic" idx="1"/>
          </p:nvPr>
        </p:nvPicPr>
        <p:blipFill rotWithShape="1">
          <a:blip r:embed="rId4" cstate="screen">
            <a:extLst>
              <a:ext uri="{28A0092B-C50C-407E-A947-70E740481C1C}">
                <a14:useLocalDpi xmlns:a14="http://schemas.microsoft.com/office/drawing/2010/main"/>
              </a:ext>
            </a:extLst>
          </a:blip>
          <a:srcRect/>
          <a:stretch/>
        </p:blipFill>
        <p:spPr>
          <a:xfrm>
            <a:off x="0" y="0"/>
            <a:ext cx="12192000" cy="3632199"/>
          </a:xfrm>
        </p:spPr>
      </p:pic>
    </p:spTree>
    <p:custDataLst>
      <p:tags r:id="rId1"/>
    </p:custDataLst>
    <p:extLst>
      <p:ext uri="{BB962C8B-B14F-4D97-AF65-F5344CB8AC3E}">
        <p14:creationId xmlns:p14="http://schemas.microsoft.com/office/powerpoint/2010/main" val="596573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EB6D179E-7EFB-4725-8DD4-B39D30D8EC61}"/>
              </a:ext>
            </a:extLst>
          </p:cNvPr>
          <p:cNvGrpSpPr/>
          <p:nvPr/>
        </p:nvGrpSpPr>
        <p:grpSpPr>
          <a:xfrm>
            <a:off x="4474455" y="127797"/>
            <a:ext cx="3243090" cy="1316455"/>
            <a:chOff x="5293162" y="483397"/>
            <a:chExt cx="3243090" cy="1316455"/>
          </a:xfrm>
        </p:grpSpPr>
        <p:sp>
          <p:nvSpPr>
            <p:cNvPr id="3" name="矩形 2">
              <a:extLst>
                <a:ext uri="{FF2B5EF4-FFF2-40B4-BE49-F238E27FC236}">
                  <a16:creationId xmlns:a16="http://schemas.microsoft.com/office/drawing/2014/main" id="{CFA49595-CF85-4D7D-9C01-26A11F9BF738}"/>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6FA6F8E5-948B-4B0A-B426-DCCD2A2A6ED1}"/>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好</a:t>
              </a:r>
            </a:p>
          </p:txBody>
        </p:sp>
        <p:sp>
          <p:nvSpPr>
            <p:cNvPr id="5" name="矩形 4">
              <a:extLst>
                <a:ext uri="{FF2B5EF4-FFF2-40B4-BE49-F238E27FC236}">
                  <a16:creationId xmlns:a16="http://schemas.microsoft.com/office/drawing/2014/main" id="{A0E9AA96-C1EE-47F2-BB42-F7223F355565}"/>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处</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13" name="任意多边形: 形状 12">
            <a:extLst>
              <a:ext uri="{FF2B5EF4-FFF2-40B4-BE49-F238E27FC236}">
                <a16:creationId xmlns:a16="http://schemas.microsoft.com/office/drawing/2014/main" id="{2295CBF2-E984-4E90-A7F6-7A5C7FBAD6C8}"/>
              </a:ext>
            </a:extLst>
          </p:cNvPr>
          <p:cNvSpPr/>
          <p:nvPr/>
        </p:nvSpPr>
        <p:spPr>
          <a:xfrm>
            <a:off x="0" y="4359700"/>
            <a:ext cx="12192000" cy="2368727"/>
          </a:xfrm>
          <a:custGeom>
            <a:avLst/>
            <a:gdLst>
              <a:gd name="connsiteX0" fmla="*/ 0 w 11595100"/>
              <a:gd name="connsiteY0" fmla="*/ 0 h 2349500"/>
              <a:gd name="connsiteX1" fmla="*/ 0 w 11595100"/>
              <a:gd name="connsiteY1" fmla="*/ 2349500 h 2349500"/>
              <a:gd name="connsiteX2" fmla="*/ 11595100 w 11595100"/>
              <a:gd name="connsiteY2" fmla="*/ 2349500 h 2349500"/>
              <a:gd name="connsiteX3" fmla="*/ 11595100 w 11595100"/>
              <a:gd name="connsiteY3" fmla="*/ 0 h 2349500"/>
              <a:gd name="connsiteX4" fmla="*/ 5930900 w 11595100"/>
              <a:gd name="connsiteY4" fmla="*/ 990600 h 2349500"/>
              <a:gd name="connsiteX5" fmla="*/ 0 w 11595100"/>
              <a:gd name="connsiteY5" fmla="*/ 0 h 2349500"/>
              <a:gd name="connsiteX0" fmla="*/ 0 w 11595100"/>
              <a:gd name="connsiteY0" fmla="*/ 28097 h 2377597"/>
              <a:gd name="connsiteX1" fmla="*/ 0 w 11595100"/>
              <a:gd name="connsiteY1" fmla="*/ 2377597 h 2377597"/>
              <a:gd name="connsiteX2" fmla="*/ 11595100 w 11595100"/>
              <a:gd name="connsiteY2" fmla="*/ 2377597 h 2377597"/>
              <a:gd name="connsiteX3" fmla="*/ 11595100 w 11595100"/>
              <a:gd name="connsiteY3" fmla="*/ 28097 h 2377597"/>
              <a:gd name="connsiteX4" fmla="*/ 5930900 w 11595100"/>
              <a:gd name="connsiteY4" fmla="*/ 1018697 h 2377597"/>
              <a:gd name="connsiteX5" fmla="*/ 0 w 11595100"/>
              <a:gd name="connsiteY5" fmla="*/ 28097 h 237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5100" h="2377597">
                <a:moveTo>
                  <a:pt x="0" y="28097"/>
                </a:moveTo>
                <a:lnTo>
                  <a:pt x="0" y="2377597"/>
                </a:lnTo>
                <a:lnTo>
                  <a:pt x="11595100" y="2377597"/>
                </a:lnTo>
                <a:lnTo>
                  <a:pt x="11595100" y="28097"/>
                </a:lnTo>
                <a:cubicBezTo>
                  <a:pt x="10651067" y="-198386"/>
                  <a:pt x="7863417" y="1018697"/>
                  <a:pt x="5930900" y="1018697"/>
                </a:cubicBezTo>
                <a:cubicBezTo>
                  <a:pt x="3998383" y="1018697"/>
                  <a:pt x="988483" y="-198386"/>
                  <a:pt x="0" y="28097"/>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任意多边形: 形状 9">
            <a:extLst>
              <a:ext uri="{FF2B5EF4-FFF2-40B4-BE49-F238E27FC236}">
                <a16:creationId xmlns:a16="http://schemas.microsoft.com/office/drawing/2014/main" id="{21B526F4-6D31-410A-B2FD-1633FB2973C2}"/>
              </a:ext>
            </a:extLst>
          </p:cNvPr>
          <p:cNvSpPr/>
          <p:nvPr/>
        </p:nvSpPr>
        <p:spPr>
          <a:xfrm>
            <a:off x="0" y="4410501"/>
            <a:ext cx="12192000" cy="2454254"/>
          </a:xfrm>
          <a:custGeom>
            <a:avLst/>
            <a:gdLst>
              <a:gd name="connsiteX0" fmla="*/ 0 w 11595100"/>
              <a:gd name="connsiteY0" fmla="*/ 0 h 2349500"/>
              <a:gd name="connsiteX1" fmla="*/ 0 w 11595100"/>
              <a:gd name="connsiteY1" fmla="*/ 2349500 h 2349500"/>
              <a:gd name="connsiteX2" fmla="*/ 11595100 w 11595100"/>
              <a:gd name="connsiteY2" fmla="*/ 2349500 h 2349500"/>
              <a:gd name="connsiteX3" fmla="*/ 11595100 w 11595100"/>
              <a:gd name="connsiteY3" fmla="*/ 0 h 2349500"/>
              <a:gd name="connsiteX4" fmla="*/ 5930900 w 11595100"/>
              <a:gd name="connsiteY4" fmla="*/ 990600 h 2349500"/>
              <a:gd name="connsiteX5" fmla="*/ 0 w 11595100"/>
              <a:gd name="connsiteY5" fmla="*/ 0 h 2349500"/>
              <a:gd name="connsiteX0" fmla="*/ 0 w 11595100"/>
              <a:gd name="connsiteY0" fmla="*/ 28097 h 2377597"/>
              <a:gd name="connsiteX1" fmla="*/ 0 w 11595100"/>
              <a:gd name="connsiteY1" fmla="*/ 2377597 h 2377597"/>
              <a:gd name="connsiteX2" fmla="*/ 11595100 w 11595100"/>
              <a:gd name="connsiteY2" fmla="*/ 2377597 h 2377597"/>
              <a:gd name="connsiteX3" fmla="*/ 11595100 w 11595100"/>
              <a:gd name="connsiteY3" fmla="*/ 28097 h 2377597"/>
              <a:gd name="connsiteX4" fmla="*/ 5930900 w 11595100"/>
              <a:gd name="connsiteY4" fmla="*/ 1018697 h 2377597"/>
              <a:gd name="connsiteX5" fmla="*/ 0 w 11595100"/>
              <a:gd name="connsiteY5" fmla="*/ 28097 h 237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95100" h="2377597">
                <a:moveTo>
                  <a:pt x="0" y="28097"/>
                </a:moveTo>
                <a:lnTo>
                  <a:pt x="0" y="2377597"/>
                </a:lnTo>
                <a:lnTo>
                  <a:pt x="11595100" y="2377597"/>
                </a:lnTo>
                <a:lnTo>
                  <a:pt x="11595100" y="28097"/>
                </a:lnTo>
                <a:cubicBezTo>
                  <a:pt x="10651067" y="-198386"/>
                  <a:pt x="7863417" y="1018697"/>
                  <a:pt x="5930900" y="1018697"/>
                </a:cubicBezTo>
                <a:cubicBezTo>
                  <a:pt x="3998383" y="1018697"/>
                  <a:pt x="988483" y="-198386"/>
                  <a:pt x="0" y="28097"/>
                </a:cubicBez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弧形 13">
            <a:extLst>
              <a:ext uri="{FF2B5EF4-FFF2-40B4-BE49-F238E27FC236}">
                <a16:creationId xmlns:a16="http://schemas.microsoft.com/office/drawing/2014/main" id="{B575119D-19F0-4C16-A82B-F995DD9F7079}"/>
              </a:ext>
            </a:extLst>
          </p:cNvPr>
          <p:cNvSpPr/>
          <p:nvPr/>
        </p:nvSpPr>
        <p:spPr>
          <a:xfrm>
            <a:off x="1965328" y="2030740"/>
            <a:ext cx="381000" cy="381000"/>
          </a:xfrm>
          <a:prstGeom prst="arc">
            <a:avLst>
              <a:gd name="adj1" fmla="val 18777811"/>
              <a:gd name="adj2" fmla="val 13244461"/>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 name="文本框 14">
            <a:extLst>
              <a:ext uri="{FF2B5EF4-FFF2-40B4-BE49-F238E27FC236}">
                <a16:creationId xmlns:a16="http://schemas.microsoft.com/office/drawing/2014/main" id="{5C5BA0C0-5946-4E2D-97A2-0E3B922A0F9D}"/>
              </a:ext>
            </a:extLst>
          </p:cNvPr>
          <p:cNvSpPr txBox="1"/>
          <p:nvPr/>
        </p:nvSpPr>
        <p:spPr>
          <a:xfrm>
            <a:off x="1972948" y="1918587"/>
            <a:ext cx="373380" cy="461665"/>
          </a:xfrm>
          <a:prstGeom prst="rect">
            <a:avLst/>
          </a:prstGeom>
          <a:noFill/>
        </p:spPr>
        <p:txBody>
          <a:bodyPr wrap="square" rtlCol="0">
            <a:noAutofit/>
          </a:bodyPr>
          <a:lstStyle/>
          <a:p>
            <a:r>
              <a:rPr lang="en-US" altLang="zh-CN" sz="2400" dirty="0">
                <a:solidFill>
                  <a:schemeClr val="tx2"/>
                </a:solidFill>
              </a:rPr>
              <a:t>1</a:t>
            </a:r>
            <a:endParaRPr lang="zh-CN" altLang="en-US" sz="2400" dirty="0">
              <a:solidFill>
                <a:schemeClr val="tx2"/>
              </a:solidFill>
            </a:endParaRPr>
          </a:p>
        </p:txBody>
      </p:sp>
      <p:sp>
        <p:nvSpPr>
          <p:cNvPr id="16" name="文本框 15">
            <a:extLst>
              <a:ext uri="{FF2B5EF4-FFF2-40B4-BE49-F238E27FC236}">
                <a16:creationId xmlns:a16="http://schemas.microsoft.com/office/drawing/2014/main" id="{F38604EA-A8B6-4B35-9B0A-4496F88FD39A}"/>
              </a:ext>
            </a:extLst>
          </p:cNvPr>
          <p:cNvSpPr txBox="1"/>
          <p:nvPr/>
        </p:nvSpPr>
        <p:spPr>
          <a:xfrm>
            <a:off x="2435472" y="1803340"/>
            <a:ext cx="1630680" cy="430887"/>
          </a:xfrm>
          <a:prstGeom prst="rect">
            <a:avLst/>
          </a:prstGeom>
          <a:noFill/>
        </p:spPr>
        <p:txBody>
          <a:bodyPr wrap="square" rtlCol="0">
            <a:noAutofit/>
          </a:bodyPr>
          <a:lstStyle/>
          <a:p>
            <a:r>
              <a:rPr lang="zh-CN" altLang="en-US" sz="2200" b="1" dirty="0">
                <a:solidFill>
                  <a:schemeClr val="accent1">
                    <a:lumMod val="50000"/>
                  </a:schemeClr>
                </a:solidFill>
              </a:rPr>
              <a:t>提高代谢</a:t>
            </a:r>
          </a:p>
        </p:txBody>
      </p:sp>
      <p:sp>
        <p:nvSpPr>
          <p:cNvPr id="18" name="文本框 17">
            <a:extLst>
              <a:ext uri="{FF2B5EF4-FFF2-40B4-BE49-F238E27FC236}">
                <a16:creationId xmlns:a16="http://schemas.microsoft.com/office/drawing/2014/main" id="{F3E86C11-1EF6-4926-9E64-CBD7DC4C5FA4}"/>
              </a:ext>
            </a:extLst>
          </p:cNvPr>
          <p:cNvSpPr txBox="1"/>
          <p:nvPr/>
        </p:nvSpPr>
        <p:spPr>
          <a:xfrm>
            <a:off x="2435472" y="2125510"/>
            <a:ext cx="3304928"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提高身体的新陈代谢率，增加新陈代谢率以后，对于减肥、减脂都有很好的促进作用</a:t>
            </a:r>
          </a:p>
        </p:txBody>
      </p:sp>
      <p:sp>
        <p:nvSpPr>
          <p:cNvPr id="21" name="弧形 20">
            <a:extLst>
              <a:ext uri="{FF2B5EF4-FFF2-40B4-BE49-F238E27FC236}">
                <a16:creationId xmlns:a16="http://schemas.microsoft.com/office/drawing/2014/main" id="{14ED724A-AC73-4284-97CB-EAAB408F515D}"/>
              </a:ext>
            </a:extLst>
          </p:cNvPr>
          <p:cNvSpPr/>
          <p:nvPr/>
        </p:nvSpPr>
        <p:spPr>
          <a:xfrm>
            <a:off x="6635750" y="2030740"/>
            <a:ext cx="381000" cy="381000"/>
          </a:xfrm>
          <a:prstGeom prst="arc">
            <a:avLst>
              <a:gd name="adj1" fmla="val 18777811"/>
              <a:gd name="adj2" fmla="val 13244461"/>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22" name="文本框 21">
            <a:extLst>
              <a:ext uri="{FF2B5EF4-FFF2-40B4-BE49-F238E27FC236}">
                <a16:creationId xmlns:a16="http://schemas.microsoft.com/office/drawing/2014/main" id="{38155345-134E-4428-AD88-04BBF530D2F8}"/>
              </a:ext>
            </a:extLst>
          </p:cNvPr>
          <p:cNvSpPr txBox="1"/>
          <p:nvPr/>
        </p:nvSpPr>
        <p:spPr>
          <a:xfrm>
            <a:off x="6643370" y="1918587"/>
            <a:ext cx="373380" cy="461665"/>
          </a:xfrm>
          <a:prstGeom prst="rect">
            <a:avLst/>
          </a:prstGeom>
          <a:noFill/>
        </p:spPr>
        <p:txBody>
          <a:bodyPr wrap="square" rtlCol="0">
            <a:noAutofit/>
          </a:bodyPr>
          <a:lstStyle/>
          <a:p>
            <a:r>
              <a:rPr lang="en-US" altLang="zh-CN" sz="2400" dirty="0">
                <a:solidFill>
                  <a:schemeClr val="tx2"/>
                </a:solidFill>
              </a:rPr>
              <a:t>2</a:t>
            </a:r>
            <a:endParaRPr lang="zh-CN" altLang="en-US" sz="2400" dirty="0">
              <a:solidFill>
                <a:schemeClr val="tx2"/>
              </a:solidFill>
            </a:endParaRPr>
          </a:p>
        </p:txBody>
      </p:sp>
      <p:sp>
        <p:nvSpPr>
          <p:cNvPr id="23" name="文本框 22">
            <a:extLst>
              <a:ext uri="{FF2B5EF4-FFF2-40B4-BE49-F238E27FC236}">
                <a16:creationId xmlns:a16="http://schemas.microsoft.com/office/drawing/2014/main" id="{6A754D79-802D-45A4-A465-7E7EB042B4B8}"/>
              </a:ext>
            </a:extLst>
          </p:cNvPr>
          <p:cNvSpPr txBox="1"/>
          <p:nvPr/>
        </p:nvSpPr>
        <p:spPr>
          <a:xfrm>
            <a:off x="7105894" y="1803340"/>
            <a:ext cx="1630680" cy="430887"/>
          </a:xfrm>
          <a:prstGeom prst="rect">
            <a:avLst/>
          </a:prstGeom>
          <a:noFill/>
        </p:spPr>
        <p:txBody>
          <a:bodyPr wrap="square" rtlCol="0">
            <a:noAutofit/>
          </a:bodyPr>
          <a:lstStyle/>
          <a:p>
            <a:r>
              <a:rPr lang="zh-CN" altLang="en-US" sz="2200" b="1" dirty="0">
                <a:solidFill>
                  <a:schemeClr val="accent1">
                    <a:lumMod val="50000"/>
                  </a:schemeClr>
                </a:solidFill>
              </a:rPr>
              <a:t>增强活力</a:t>
            </a:r>
          </a:p>
        </p:txBody>
      </p:sp>
      <p:sp>
        <p:nvSpPr>
          <p:cNvPr id="24" name="文本框 23">
            <a:extLst>
              <a:ext uri="{FF2B5EF4-FFF2-40B4-BE49-F238E27FC236}">
                <a16:creationId xmlns:a16="http://schemas.microsoft.com/office/drawing/2014/main" id="{BF92812B-C7A9-4FC1-835B-BF420DA5FAFD}"/>
              </a:ext>
            </a:extLst>
          </p:cNvPr>
          <p:cNvSpPr txBox="1"/>
          <p:nvPr/>
        </p:nvSpPr>
        <p:spPr>
          <a:xfrm>
            <a:off x="7105894" y="2125510"/>
            <a:ext cx="3304928"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调理内分泌系统，对于女性能够充分滋养卵巢，能够促进体内内分泌腺体的分泌作用</a:t>
            </a:r>
          </a:p>
        </p:txBody>
      </p:sp>
      <p:sp>
        <p:nvSpPr>
          <p:cNvPr id="26" name="弧形 25">
            <a:extLst>
              <a:ext uri="{FF2B5EF4-FFF2-40B4-BE49-F238E27FC236}">
                <a16:creationId xmlns:a16="http://schemas.microsoft.com/office/drawing/2014/main" id="{5C1800A0-5A3C-48C4-B152-320281FF48B7}"/>
              </a:ext>
            </a:extLst>
          </p:cNvPr>
          <p:cNvSpPr/>
          <p:nvPr/>
        </p:nvSpPr>
        <p:spPr>
          <a:xfrm>
            <a:off x="1965328" y="3530727"/>
            <a:ext cx="381000" cy="381000"/>
          </a:xfrm>
          <a:prstGeom prst="arc">
            <a:avLst>
              <a:gd name="adj1" fmla="val 18777811"/>
              <a:gd name="adj2" fmla="val 13244461"/>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27" name="文本框 26">
            <a:extLst>
              <a:ext uri="{FF2B5EF4-FFF2-40B4-BE49-F238E27FC236}">
                <a16:creationId xmlns:a16="http://schemas.microsoft.com/office/drawing/2014/main" id="{10521985-50BB-4173-9DB8-733F218ADF3E}"/>
              </a:ext>
            </a:extLst>
          </p:cNvPr>
          <p:cNvSpPr txBox="1"/>
          <p:nvPr/>
        </p:nvSpPr>
        <p:spPr>
          <a:xfrm>
            <a:off x="1972948" y="3418574"/>
            <a:ext cx="373380" cy="461665"/>
          </a:xfrm>
          <a:prstGeom prst="rect">
            <a:avLst/>
          </a:prstGeom>
          <a:noFill/>
        </p:spPr>
        <p:txBody>
          <a:bodyPr wrap="square" rtlCol="0">
            <a:noAutofit/>
          </a:bodyPr>
          <a:lstStyle/>
          <a:p>
            <a:r>
              <a:rPr lang="en-US" altLang="zh-CN" sz="2400" dirty="0">
                <a:solidFill>
                  <a:schemeClr val="tx2"/>
                </a:solidFill>
              </a:rPr>
              <a:t>3</a:t>
            </a:r>
            <a:endParaRPr lang="zh-CN" altLang="en-US" sz="2400" dirty="0">
              <a:solidFill>
                <a:schemeClr val="tx2"/>
              </a:solidFill>
            </a:endParaRPr>
          </a:p>
        </p:txBody>
      </p:sp>
      <p:sp>
        <p:nvSpPr>
          <p:cNvPr id="28" name="文本框 27">
            <a:extLst>
              <a:ext uri="{FF2B5EF4-FFF2-40B4-BE49-F238E27FC236}">
                <a16:creationId xmlns:a16="http://schemas.microsoft.com/office/drawing/2014/main" id="{531975A8-5AC2-4AEF-8380-7775F30D3015}"/>
              </a:ext>
            </a:extLst>
          </p:cNvPr>
          <p:cNvSpPr txBox="1"/>
          <p:nvPr/>
        </p:nvSpPr>
        <p:spPr>
          <a:xfrm>
            <a:off x="2435472" y="3303327"/>
            <a:ext cx="1630680" cy="430887"/>
          </a:xfrm>
          <a:prstGeom prst="rect">
            <a:avLst/>
          </a:prstGeom>
          <a:noFill/>
        </p:spPr>
        <p:txBody>
          <a:bodyPr wrap="square" rtlCol="0">
            <a:noAutofit/>
          </a:bodyPr>
          <a:lstStyle/>
          <a:p>
            <a:r>
              <a:rPr lang="zh-CN" altLang="en-US" sz="2200" b="1" dirty="0">
                <a:solidFill>
                  <a:schemeClr val="accent1">
                    <a:lumMod val="50000"/>
                  </a:schemeClr>
                </a:solidFill>
              </a:rPr>
              <a:t>延缓衰老</a:t>
            </a:r>
          </a:p>
        </p:txBody>
      </p:sp>
      <p:sp>
        <p:nvSpPr>
          <p:cNvPr id="29" name="文本框 28">
            <a:extLst>
              <a:ext uri="{FF2B5EF4-FFF2-40B4-BE49-F238E27FC236}">
                <a16:creationId xmlns:a16="http://schemas.microsoft.com/office/drawing/2014/main" id="{3738405E-0F00-43EA-A190-A59BC3EE370A}"/>
              </a:ext>
            </a:extLst>
          </p:cNvPr>
          <p:cNvSpPr txBox="1"/>
          <p:nvPr/>
        </p:nvSpPr>
        <p:spPr>
          <a:xfrm>
            <a:off x="2435472" y="3625497"/>
            <a:ext cx="3304928"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练瑜伽时能够显著减少面部黑色素的沉淀，减少皱纹的生成，能够显著的抗角质，起到美容的作用效果</a:t>
            </a:r>
          </a:p>
        </p:txBody>
      </p:sp>
      <p:sp>
        <p:nvSpPr>
          <p:cNvPr id="32" name="弧形 31">
            <a:extLst>
              <a:ext uri="{FF2B5EF4-FFF2-40B4-BE49-F238E27FC236}">
                <a16:creationId xmlns:a16="http://schemas.microsoft.com/office/drawing/2014/main" id="{3F253F73-330A-416C-8A02-49D760E922A3}"/>
              </a:ext>
            </a:extLst>
          </p:cNvPr>
          <p:cNvSpPr/>
          <p:nvPr/>
        </p:nvSpPr>
        <p:spPr>
          <a:xfrm>
            <a:off x="6635750" y="3504380"/>
            <a:ext cx="381000" cy="381000"/>
          </a:xfrm>
          <a:prstGeom prst="arc">
            <a:avLst>
              <a:gd name="adj1" fmla="val 18777811"/>
              <a:gd name="adj2" fmla="val 13244461"/>
            </a:avLst>
          </a:prstGeom>
          <a:ln>
            <a:solidFill>
              <a:schemeClr val="tx2">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33" name="文本框 32">
            <a:extLst>
              <a:ext uri="{FF2B5EF4-FFF2-40B4-BE49-F238E27FC236}">
                <a16:creationId xmlns:a16="http://schemas.microsoft.com/office/drawing/2014/main" id="{462A6C33-68CE-4C09-ADB6-41CEA9E99AC9}"/>
              </a:ext>
            </a:extLst>
          </p:cNvPr>
          <p:cNvSpPr txBox="1"/>
          <p:nvPr/>
        </p:nvSpPr>
        <p:spPr>
          <a:xfrm>
            <a:off x="6643370" y="3392227"/>
            <a:ext cx="373380" cy="461665"/>
          </a:xfrm>
          <a:prstGeom prst="rect">
            <a:avLst/>
          </a:prstGeom>
          <a:noFill/>
        </p:spPr>
        <p:txBody>
          <a:bodyPr wrap="square" rtlCol="0">
            <a:noAutofit/>
          </a:bodyPr>
          <a:lstStyle/>
          <a:p>
            <a:r>
              <a:rPr lang="en-US" altLang="zh-CN" sz="2400" dirty="0">
                <a:solidFill>
                  <a:schemeClr val="tx2"/>
                </a:solidFill>
              </a:rPr>
              <a:t>4</a:t>
            </a:r>
            <a:endParaRPr lang="zh-CN" altLang="en-US" sz="2400" dirty="0">
              <a:solidFill>
                <a:schemeClr val="tx2"/>
              </a:solidFill>
            </a:endParaRPr>
          </a:p>
        </p:txBody>
      </p:sp>
      <p:sp>
        <p:nvSpPr>
          <p:cNvPr id="34" name="文本框 33">
            <a:extLst>
              <a:ext uri="{FF2B5EF4-FFF2-40B4-BE49-F238E27FC236}">
                <a16:creationId xmlns:a16="http://schemas.microsoft.com/office/drawing/2014/main" id="{081D7555-5BAD-482C-81FE-7B3B74FAD98C}"/>
              </a:ext>
            </a:extLst>
          </p:cNvPr>
          <p:cNvSpPr txBox="1"/>
          <p:nvPr/>
        </p:nvSpPr>
        <p:spPr>
          <a:xfrm>
            <a:off x="7105894" y="3276980"/>
            <a:ext cx="1630680" cy="430887"/>
          </a:xfrm>
          <a:prstGeom prst="rect">
            <a:avLst/>
          </a:prstGeom>
          <a:noFill/>
        </p:spPr>
        <p:txBody>
          <a:bodyPr wrap="square" rtlCol="0">
            <a:noAutofit/>
          </a:bodyPr>
          <a:lstStyle/>
          <a:p>
            <a:r>
              <a:rPr lang="zh-CN" altLang="en-US" sz="2200" b="1" dirty="0">
                <a:solidFill>
                  <a:schemeClr val="accent1">
                    <a:lumMod val="50000"/>
                  </a:schemeClr>
                </a:solidFill>
              </a:rPr>
              <a:t>放松经络</a:t>
            </a:r>
          </a:p>
        </p:txBody>
      </p:sp>
      <p:sp>
        <p:nvSpPr>
          <p:cNvPr id="35" name="文本框 34">
            <a:extLst>
              <a:ext uri="{FF2B5EF4-FFF2-40B4-BE49-F238E27FC236}">
                <a16:creationId xmlns:a16="http://schemas.microsoft.com/office/drawing/2014/main" id="{81D0337E-7F4A-4D5A-9264-16EB271FBF85}"/>
              </a:ext>
            </a:extLst>
          </p:cNvPr>
          <p:cNvSpPr txBox="1"/>
          <p:nvPr/>
        </p:nvSpPr>
        <p:spPr>
          <a:xfrm>
            <a:off x="7105894" y="3599150"/>
            <a:ext cx="3304928"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练习瑜伽时能够使周围的经络得到舒缓和放松，所以对身体的健康非常有益</a:t>
            </a:r>
          </a:p>
        </p:txBody>
      </p:sp>
    </p:spTree>
    <p:extLst>
      <p:ext uri="{BB962C8B-B14F-4D97-AF65-F5344CB8AC3E}">
        <p14:creationId xmlns:p14="http://schemas.microsoft.com/office/powerpoint/2010/main" val="561133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497DD2C9-4C2A-418C-97CA-EF927F282BE3}"/>
              </a:ext>
            </a:extLst>
          </p:cNvPr>
          <p:cNvGrpSpPr/>
          <p:nvPr/>
        </p:nvGrpSpPr>
        <p:grpSpPr>
          <a:xfrm>
            <a:off x="4474455" y="127797"/>
            <a:ext cx="3243090" cy="1316455"/>
            <a:chOff x="5293162" y="483397"/>
            <a:chExt cx="3243090" cy="1316455"/>
          </a:xfrm>
        </p:grpSpPr>
        <p:sp>
          <p:nvSpPr>
            <p:cNvPr id="4" name="矩形 3">
              <a:extLst>
                <a:ext uri="{FF2B5EF4-FFF2-40B4-BE49-F238E27FC236}">
                  <a16:creationId xmlns:a16="http://schemas.microsoft.com/office/drawing/2014/main" id="{9C11C299-7519-48DD-9151-14D8E7671A90}"/>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矩形 4">
              <a:extLst>
                <a:ext uri="{FF2B5EF4-FFF2-40B4-BE49-F238E27FC236}">
                  <a16:creationId xmlns:a16="http://schemas.microsoft.com/office/drawing/2014/main" id="{17D64143-FF9A-4264-ABF3-67813686DA1C}"/>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方</a:t>
              </a:r>
            </a:p>
          </p:txBody>
        </p:sp>
        <p:sp>
          <p:nvSpPr>
            <p:cNvPr id="6" name="矩形 5">
              <a:extLst>
                <a:ext uri="{FF2B5EF4-FFF2-40B4-BE49-F238E27FC236}">
                  <a16:creationId xmlns:a16="http://schemas.microsoft.com/office/drawing/2014/main" id="{3C19F251-0C54-4FD8-AEC3-E4B70A34ABD8}"/>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effectLst/>
                  <a:latin typeface="李旭科书法" panose="02000603000000000000" pitchFamily="2" charset="-122"/>
                  <a:ea typeface="李旭科书法" panose="02000603000000000000" pitchFamily="2" charset="-122"/>
                </a:rPr>
                <a:t>式</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pic>
        <p:nvPicPr>
          <p:cNvPr id="8" name="图片 7">
            <a:extLst>
              <a:ext uri="{FF2B5EF4-FFF2-40B4-BE49-F238E27FC236}">
                <a16:creationId xmlns:a16="http://schemas.microsoft.com/office/drawing/2014/main" id="{78D6D518-4EA9-4CC4-B3E1-0C68D19EA1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9337" y="1793502"/>
            <a:ext cx="3086100" cy="2285789"/>
          </a:xfrm>
          <a:prstGeom prst="rect">
            <a:avLst/>
          </a:prstGeom>
        </p:spPr>
      </p:pic>
      <p:pic>
        <p:nvPicPr>
          <p:cNvPr id="12" name="图片 11" descr="图片包含 人, 室内, 桌子, 运动&#10;&#10;描述已自动生成">
            <a:extLst>
              <a:ext uri="{FF2B5EF4-FFF2-40B4-BE49-F238E27FC236}">
                <a16:creationId xmlns:a16="http://schemas.microsoft.com/office/drawing/2014/main" id="{2292FED5-A4A4-48CC-8353-738B1BD7B49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52950" y="1793503"/>
            <a:ext cx="3086100" cy="2285789"/>
          </a:xfrm>
          <a:prstGeom prst="rect">
            <a:avLst/>
          </a:prstGeom>
        </p:spPr>
      </p:pic>
      <p:pic>
        <p:nvPicPr>
          <p:cNvPr id="14" name="图片 13" descr="男人站着&#10;&#10;描述已自动生成">
            <a:extLst>
              <a:ext uri="{FF2B5EF4-FFF2-40B4-BE49-F238E27FC236}">
                <a16:creationId xmlns:a16="http://schemas.microsoft.com/office/drawing/2014/main" id="{85B741A9-5F80-4772-806E-87FA7E8BAF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216563" y="1793503"/>
            <a:ext cx="3086100" cy="2285789"/>
          </a:xfrm>
          <a:prstGeom prst="rect">
            <a:avLst/>
          </a:prstGeom>
        </p:spPr>
      </p:pic>
      <p:sp>
        <p:nvSpPr>
          <p:cNvPr id="16" name="文本框 15">
            <a:extLst>
              <a:ext uri="{FF2B5EF4-FFF2-40B4-BE49-F238E27FC236}">
                <a16:creationId xmlns:a16="http://schemas.microsoft.com/office/drawing/2014/main" id="{63875E9D-2E60-47FD-9E1B-6FDB1602700B}"/>
              </a:ext>
            </a:extLst>
          </p:cNvPr>
          <p:cNvSpPr txBox="1"/>
          <p:nvPr/>
        </p:nvSpPr>
        <p:spPr>
          <a:xfrm>
            <a:off x="787737" y="4206291"/>
            <a:ext cx="1358563" cy="430887"/>
          </a:xfrm>
          <a:prstGeom prst="rect">
            <a:avLst/>
          </a:prstGeom>
          <a:noFill/>
        </p:spPr>
        <p:txBody>
          <a:bodyPr wrap="square" rtlCol="0">
            <a:noAutofit/>
          </a:bodyPr>
          <a:lstStyle/>
          <a:p>
            <a:r>
              <a:rPr lang="zh-CN" altLang="en-US" sz="2200" b="1" dirty="0">
                <a:solidFill>
                  <a:schemeClr val="accent1">
                    <a:lumMod val="50000"/>
                  </a:schemeClr>
                </a:solidFill>
              </a:rPr>
              <a:t>自我练习</a:t>
            </a:r>
          </a:p>
        </p:txBody>
      </p:sp>
      <p:sp>
        <p:nvSpPr>
          <p:cNvPr id="17" name="文本框 16">
            <a:extLst>
              <a:ext uri="{FF2B5EF4-FFF2-40B4-BE49-F238E27FC236}">
                <a16:creationId xmlns:a16="http://schemas.microsoft.com/office/drawing/2014/main" id="{EBD15B17-DC7E-44F2-9FED-E2C482BE1D11}"/>
              </a:ext>
            </a:extLst>
          </p:cNvPr>
          <p:cNvSpPr txBox="1"/>
          <p:nvPr/>
        </p:nvSpPr>
        <p:spPr>
          <a:xfrm>
            <a:off x="796529" y="4605603"/>
            <a:ext cx="328017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选择安静，空气纯净的地方，自我练习，可根据自身情况，对体式自由调整，更具针对性</a:t>
            </a:r>
          </a:p>
        </p:txBody>
      </p:sp>
      <p:sp>
        <p:nvSpPr>
          <p:cNvPr id="18" name="文本框 17">
            <a:extLst>
              <a:ext uri="{FF2B5EF4-FFF2-40B4-BE49-F238E27FC236}">
                <a16:creationId xmlns:a16="http://schemas.microsoft.com/office/drawing/2014/main" id="{710626B4-075F-44D0-8D92-6F5CB3A3BA62}"/>
              </a:ext>
            </a:extLst>
          </p:cNvPr>
          <p:cNvSpPr txBox="1"/>
          <p:nvPr/>
        </p:nvSpPr>
        <p:spPr>
          <a:xfrm>
            <a:off x="4464050" y="4206291"/>
            <a:ext cx="1358563" cy="430887"/>
          </a:xfrm>
          <a:prstGeom prst="rect">
            <a:avLst/>
          </a:prstGeom>
          <a:noFill/>
        </p:spPr>
        <p:txBody>
          <a:bodyPr wrap="square" rtlCol="0">
            <a:noAutofit/>
          </a:bodyPr>
          <a:lstStyle/>
          <a:p>
            <a:r>
              <a:rPr lang="zh-CN" altLang="en-US" sz="2200" b="1" dirty="0">
                <a:solidFill>
                  <a:schemeClr val="accent1">
                    <a:lumMod val="50000"/>
                  </a:schemeClr>
                </a:solidFill>
              </a:rPr>
              <a:t>馆内练习</a:t>
            </a:r>
          </a:p>
        </p:txBody>
      </p:sp>
      <p:sp>
        <p:nvSpPr>
          <p:cNvPr id="19" name="文本框 18">
            <a:extLst>
              <a:ext uri="{FF2B5EF4-FFF2-40B4-BE49-F238E27FC236}">
                <a16:creationId xmlns:a16="http://schemas.microsoft.com/office/drawing/2014/main" id="{6341BD99-CA1E-4E6A-BDDC-F300983335BB}"/>
              </a:ext>
            </a:extLst>
          </p:cNvPr>
          <p:cNvSpPr txBox="1"/>
          <p:nvPr/>
        </p:nvSpPr>
        <p:spPr>
          <a:xfrm>
            <a:off x="4472842" y="4605603"/>
            <a:ext cx="328017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针对自律性较差，或者没有练习经验的，可选择专业瑜伽馆，跟着老师练习</a:t>
            </a:r>
          </a:p>
        </p:txBody>
      </p:sp>
      <p:sp>
        <p:nvSpPr>
          <p:cNvPr id="20" name="文本框 19">
            <a:extLst>
              <a:ext uri="{FF2B5EF4-FFF2-40B4-BE49-F238E27FC236}">
                <a16:creationId xmlns:a16="http://schemas.microsoft.com/office/drawing/2014/main" id="{DFCC83B1-882A-4EA2-936A-DDB759673CA7}"/>
              </a:ext>
            </a:extLst>
          </p:cNvPr>
          <p:cNvSpPr txBox="1"/>
          <p:nvPr/>
        </p:nvSpPr>
        <p:spPr>
          <a:xfrm>
            <a:off x="8140363" y="4206291"/>
            <a:ext cx="1593136" cy="430887"/>
          </a:xfrm>
          <a:prstGeom prst="rect">
            <a:avLst/>
          </a:prstGeom>
          <a:noFill/>
        </p:spPr>
        <p:txBody>
          <a:bodyPr wrap="square" rtlCol="0">
            <a:noAutofit/>
          </a:bodyPr>
          <a:lstStyle/>
          <a:p>
            <a:r>
              <a:rPr lang="zh-CN" altLang="en-US" sz="2200" b="1" dirty="0">
                <a:solidFill>
                  <a:schemeClr val="accent1">
                    <a:lumMod val="50000"/>
                  </a:schemeClr>
                </a:solidFill>
              </a:rPr>
              <a:t>一对一私教</a:t>
            </a:r>
          </a:p>
        </p:txBody>
      </p:sp>
      <p:sp>
        <p:nvSpPr>
          <p:cNvPr id="21" name="文本框 20">
            <a:extLst>
              <a:ext uri="{FF2B5EF4-FFF2-40B4-BE49-F238E27FC236}">
                <a16:creationId xmlns:a16="http://schemas.microsoft.com/office/drawing/2014/main" id="{0C5C581E-F0DF-4AD2-A368-6C951D86CC40}"/>
              </a:ext>
            </a:extLst>
          </p:cNvPr>
          <p:cNvSpPr txBox="1"/>
          <p:nvPr/>
        </p:nvSpPr>
        <p:spPr>
          <a:xfrm>
            <a:off x="8149155" y="4605603"/>
            <a:ext cx="328017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想要快速科学地领悟到瑜伽魅力的，可以找国内专业瑜伽教练，购买一对一课程，进步会很快</a:t>
            </a:r>
          </a:p>
        </p:txBody>
      </p:sp>
      <p:cxnSp>
        <p:nvCxnSpPr>
          <p:cNvPr id="7" name="直接连接符 6">
            <a:extLst>
              <a:ext uri="{FF2B5EF4-FFF2-40B4-BE49-F238E27FC236}">
                <a16:creationId xmlns:a16="http://schemas.microsoft.com/office/drawing/2014/main" id="{A41A42E4-D89F-4BED-973F-44DD4D9A8290}"/>
              </a:ext>
            </a:extLst>
          </p:cNvPr>
          <p:cNvCxnSpPr>
            <a:cxnSpLocks/>
          </p:cNvCxnSpPr>
          <p:nvPr/>
        </p:nvCxnSpPr>
        <p:spPr>
          <a:xfrm>
            <a:off x="874713" y="6105994"/>
            <a:ext cx="3100724"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762BB5FF-392F-4DAB-B53E-26D2EFCD140B}"/>
              </a:ext>
            </a:extLst>
          </p:cNvPr>
          <p:cNvCxnSpPr/>
          <p:nvPr/>
        </p:nvCxnSpPr>
        <p:spPr>
          <a:xfrm>
            <a:off x="4545638" y="6105994"/>
            <a:ext cx="3100724"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B2BBF25-98D1-4440-B365-53DF1855D696}"/>
              </a:ext>
            </a:extLst>
          </p:cNvPr>
          <p:cNvCxnSpPr/>
          <p:nvPr/>
        </p:nvCxnSpPr>
        <p:spPr>
          <a:xfrm>
            <a:off x="8201939" y="6105994"/>
            <a:ext cx="3100724"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9568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613A3AEC-BA3A-4BAB-9407-F559F5C52D53}"/>
              </a:ext>
            </a:extLst>
          </p:cNvPr>
          <p:cNvGrpSpPr/>
          <p:nvPr/>
        </p:nvGrpSpPr>
        <p:grpSpPr>
          <a:xfrm>
            <a:off x="4474455" y="115097"/>
            <a:ext cx="3243090" cy="1316455"/>
            <a:chOff x="5293162" y="483397"/>
            <a:chExt cx="3243090" cy="1316455"/>
          </a:xfrm>
        </p:grpSpPr>
        <p:sp>
          <p:nvSpPr>
            <p:cNvPr id="3" name="矩形 2">
              <a:extLst>
                <a:ext uri="{FF2B5EF4-FFF2-40B4-BE49-F238E27FC236}">
                  <a16:creationId xmlns:a16="http://schemas.microsoft.com/office/drawing/2014/main" id="{BFBFDB1A-714E-4099-8671-65AB6CDFAEFD}"/>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7434E56C-9F68-45B5-A924-B05AC88DF658}"/>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要</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2DA73FCE-0CF4-48AE-B319-84B7ECDF4086}"/>
                </a:ext>
              </a:extLst>
            </p:cNvPr>
            <p:cNvSpPr/>
            <p:nvPr/>
          </p:nvSpPr>
          <p:spPr>
            <a:xfrm>
              <a:off x="7543673" y="784189"/>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点</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6" name="文本框 5">
            <a:extLst>
              <a:ext uri="{FF2B5EF4-FFF2-40B4-BE49-F238E27FC236}">
                <a16:creationId xmlns:a16="http://schemas.microsoft.com/office/drawing/2014/main" id="{AF2A9BE7-0F04-4C33-9415-36B751A66A02}"/>
              </a:ext>
            </a:extLst>
          </p:cNvPr>
          <p:cNvSpPr txBox="1"/>
          <p:nvPr/>
        </p:nvSpPr>
        <p:spPr>
          <a:xfrm>
            <a:off x="512976" y="1750961"/>
            <a:ext cx="2295525" cy="430887"/>
          </a:xfrm>
          <a:prstGeom prst="rect">
            <a:avLst/>
          </a:prstGeom>
          <a:noFill/>
        </p:spPr>
        <p:txBody>
          <a:bodyPr wrap="square" rtlCol="0">
            <a:noAutofit/>
          </a:bodyPr>
          <a:lstStyle/>
          <a:p>
            <a:r>
              <a:rPr lang="zh-CN" altLang="en-US" sz="2200" b="1" dirty="0">
                <a:solidFill>
                  <a:schemeClr val="accent1">
                    <a:lumMod val="50000"/>
                  </a:schemeClr>
                </a:solidFill>
              </a:rPr>
              <a:t>新手练习</a:t>
            </a:r>
          </a:p>
        </p:txBody>
      </p:sp>
      <p:sp>
        <p:nvSpPr>
          <p:cNvPr id="9" name="文本框 8">
            <a:extLst>
              <a:ext uri="{FF2B5EF4-FFF2-40B4-BE49-F238E27FC236}">
                <a16:creationId xmlns:a16="http://schemas.microsoft.com/office/drawing/2014/main" id="{1B5E944E-68D7-40B2-A2A5-8F41B9D72BB3}"/>
              </a:ext>
            </a:extLst>
          </p:cNvPr>
          <p:cNvSpPr txBox="1"/>
          <p:nvPr/>
        </p:nvSpPr>
        <p:spPr>
          <a:xfrm>
            <a:off x="512976" y="2121325"/>
            <a:ext cx="328017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掌握瑜伽练习的基本要点，最好多学习一些理论方面的内容，跟随专业的瑜伽老师练习</a:t>
            </a:r>
          </a:p>
        </p:txBody>
      </p:sp>
      <p:sp>
        <p:nvSpPr>
          <p:cNvPr id="12" name="文本框 11">
            <a:extLst>
              <a:ext uri="{FF2B5EF4-FFF2-40B4-BE49-F238E27FC236}">
                <a16:creationId xmlns:a16="http://schemas.microsoft.com/office/drawing/2014/main" id="{327654C2-2C1D-4451-842A-F93A5DB2C5A0}"/>
              </a:ext>
            </a:extLst>
          </p:cNvPr>
          <p:cNvSpPr txBox="1"/>
          <p:nvPr/>
        </p:nvSpPr>
        <p:spPr>
          <a:xfrm>
            <a:off x="8496865" y="1750961"/>
            <a:ext cx="2295525" cy="430887"/>
          </a:xfrm>
          <a:prstGeom prst="rect">
            <a:avLst/>
          </a:prstGeom>
          <a:noFill/>
        </p:spPr>
        <p:txBody>
          <a:bodyPr wrap="square" rtlCol="0">
            <a:noAutofit/>
          </a:bodyPr>
          <a:lstStyle/>
          <a:p>
            <a:r>
              <a:rPr lang="en-US" altLang="zh-CN" sz="2200" b="1" dirty="0">
                <a:solidFill>
                  <a:schemeClr val="accent1">
                    <a:lumMod val="50000"/>
                  </a:schemeClr>
                </a:solidFill>
              </a:rPr>
              <a:t>2-5</a:t>
            </a:r>
            <a:r>
              <a:rPr lang="zh-CN" altLang="en-US" sz="2200" b="1" dirty="0">
                <a:solidFill>
                  <a:schemeClr val="accent1">
                    <a:lumMod val="50000"/>
                  </a:schemeClr>
                </a:solidFill>
              </a:rPr>
              <a:t>年练习者</a:t>
            </a:r>
          </a:p>
        </p:txBody>
      </p:sp>
      <p:sp>
        <p:nvSpPr>
          <p:cNvPr id="14" name="文本框 13">
            <a:extLst>
              <a:ext uri="{FF2B5EF4-FFF2-40B4-BE49-F238E27FC236}">
                <a16:creationId xmlns:a16="http://schemas.microsoft.com/office/drawing/2014/main" id="{93500A48-69DC-4A2C-9BEC-85AF1787C561}"/>
              </a:ext>
            </a:extLst>
          </p:cNvPr>
          <p:cNvSpPr txBox="1"/>
          <p:nvPr/>
        </p:nvSpPr>
        <p:spPr>
          <a:xfrm>
            <a:off x="8496865" y="2121325"/>
            <a:ext cx="328017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可以参加国内外一些专业的短期训练，或者购买线上专业课程，根据自身情况，灵活练习</a:t>
            </a:r>
          </a:p>
        </p:txBody>
      </p:sp>
      <p:sp>
        <p:nvSpPr>
          <p:cNvPr id="16" name="文本框 15">
            <a:extLst>
              <a:ext uri="{FF2B5EF4-FFF2-40B4-BE49-F238E27FC236}">
                <a16:creationId xmlns:a16="http://schemas.microsoft.com/office/drawing/2014/main" id="{80809475-37FE-42CC-89FB-AFA322436DF6}"/>
              </a:ext>
            </a:extLst>
          </p:cNvPr>
          <p:cNvSpPr txBox="1"/>
          <p:nvPr/>
        </p:nvSpPr>
        <p:spPr>
          <a:xfrm>
            <a:off x="521553" y="3884561"/>
            <a:ext cx="2295525" cy="430887"/>
          </a:xfrm>
          <a:prstGeom prst="rect">
            <a:avLst/>
          </a:prstGeom>
          <a:noFill/>
        </p:spPr>
        <p:txBody>
          <a:bodyPr wrap="square" rtlCol="0">
            <a:noAutofit/>
          </a:bodyPr>
          <a:lstStyle/>
          <a:p>
            <a:r>
              <a:rPr lang="en-US" altLang="zh-CN" sz="2200" b="1" dirty="0">
                <a:solidFill>
                  <a:schemeClr val="accent1">
                    <a:lumMod val="50000"/>
                  </a:schemeClr>
                </a:solidFill>
              </a:rPr>
              <a:t>5</a:t>
            </a:r>
            <a:r>
              <a:rPr lang="zh-CN" altLang="en-US" sz="2200" b="1" dirty="0">
                <a:solidFill>
                  <a:schemeClr val="accent1">
                    <a:lumMod val="50000"/>
                  </a:schemeClr>
                </a:solidFill>
              </a:rPr>
              <a:t>年以上练习者</a:t>
            </a:r>
          </a:p>
        </p:txBody>
      </p:sp>
      <p:sp>
        <p:nvSpPr>
          <p:cNvPr id="18" name="文本框 17">
            <a:extLst>
              <a:ext uri="{FF2B5EF4-FFF2-40B4-BE49-F238E27FC236}">
                <a16:creationId xmlns:a16="http://schemas.microsoft.com/office/drawing/2014/main" id="{1A169B60-C85A-4A1B-A430-AB99F27FB5D9}"/>
              </a:ext>
            </a:extLst>
          </p:cNvPr>
          <p:cNvSpPr txBox="1"/>
          <p:nvPr/>
        </p:nvSpPr>
        <p:spPr>
          <a:xfrm>
            <a:off x="521553" y="4254925"/>
            <a:ext cx="3280172" cy="1248740"/>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想要终身练习瑜伽的爱好者，一定要掌握体式练习的原理，可购买相关书籍学习，比如</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瑜伽解剖学</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等</a:t>
            </a:r>
          </a:p>
        </p:txBody>
      </p:sp>
      <p:sp>
        <p:nvSpPr>
          <p:cNvPr id="20" name="文本框 19">
            <a:extLst>
              <a:ext uri="{FF2B5EF4-FFF2-40B4-BE49-F238E27FC236}">
                <a16:creationId xmlns:a16="http://schemas.microsoft.com/office/drawing/2014/main" id="{5307F86A-52E5-49EE-B550-4361809EBDE5}"/>
              </a:ext>
            </a:extLst>
          </p:cNvPr>
          <p:cNvSpPr txBox="1"/>
          <p:nvPr/>
        </p:nvSpPr>
        <p:spPr>
          <a:xfrm>
            <a:off x="8496865" y="3884561"/>
            <a:ext cx="2295525" cy="430887"/>
          </a:xfrm>
          <a:prstGeom prst="rect">
            <a:avLst/>
          </a:prstGeom>
          <a:noFill/>
        </p:spPr>
        <p:txBody>
          <a:bodyPr wrap="square" rtlCol="0">
            <a:noAutofit/>
          </a:bodyPr>
          <a:lstStyle/>
          <a:p>
            <a:r>
              <a:rPr lang="zh-CN" altLang="en-US" sz="2200" b="1" dirty="0">
                <a:solidFill>
                  <a:schemeClr val="accent1">
                    <a:lumMod val="50000"/>
                  </a:schemeClr>
                </a:solidFill>
              </a:rPr>
              <a:t>从事教学练习者</a:t>
            </a:r>
          </a:p>
        </p:txBody>
      </p:sp>
      <p:sp>
        <p:nvSpPr>
          <p:cNvPr id="22" name="文本框 21">
            <a:extLst>
              <a:ext uri="{FF2B5EF4-FFF2-40B4-BE49-F238E27FC236}">
                <a16:creationId xmlns:a16="http://schemas.microsoft.com/office/drawing/2014/main" id="{E213C75B-5AB8-4D7C-B5EB-A3B7B1847A07}"/>
              </a:ext>
            </a:extLst>
          </p:cNvPr>
          <p:cNvSpPr txBox="1"/>
          <p:nvPr/>
        </p:nvSpPr>
        <p:spPr>
          <a:xfrm>
            <a:off x="8496865" y="4254925"/>
            <a:ext cx="3280172" cy="1248740"/>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理论知识要求更加扎实，包括瑜伽的起源发展，瑜伽相关经典书籍阅读，除了自己体式做好外，还要学习如何更好地运用到教学</a:t>
            </a:r>
          </a:p>
        </p:txBody>
      </p:sp>
      <p:pic>
        <p:nvPicPr>
          <p:cNvPr id="25" name="图片 24">
            <a:extLst>
              <a:ext uri="{FF2B5EF4-FFF2-40B4-BE49-F238E27FC236}">
                <a16:creationId xmlns:a16="http://schemas.microsoft.com/office/drawing/2014/main" id="{3C347833-D6E8-41D9-ADC9-14C965A30F05}"/>
              </a:ext>
            </a:extLst>
          </p:cNvPr>
          <p:cNvPicPr>
            <a:picLocks noChangeAspect="1"/>
          </p:cNvPicPr>
          <p:nvPr/>
        </p:nvPicPr>
        <p:blipFill>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3196167" y="1164815"/>
            <a:ext cx="5291667" cy="3968750"/>
          </a:xfrm>
          <a:prstGeom prst="rect">
            <a:avLst/>
          </a:prstGeom>
        </p:spPr>
      </p:pic>
    </p:spTree>
    <p:extLst>
      <p:ext uri="{BB962C8B-B14F-4D97-AF65-F5344CB8AC3E}">
        <p14:creationId xmlns:p14="http://schemas.microsoft.com/office/powerpoint/2010/main" val="1555772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4" name="文本框 13"/>
          <p:cNvSpPr txBox="1"/>
          <p:nvPr>
            <p:custDataLst>
              <p:tags r:id="rId2"/>
            </p:custDataLst>
          </p:nvPr>
        </p:nvSpPr>
        <p:spPr>
          <a:xfrm>
            <a:off x="8289925" y="2156157"/>
            <a:ext cx="3017520" cy="506067"/>
          </a:xfrm>
          <a:prstGeom prst="rect">
            <a:avLst/>
          </a:prstGeom>
          <a:noFill/>
        </p:spPr>
        <p:txBody>
          <a:bodyPr wrap="square" tIns="0" bIns="0" rtlCol="0" anchor="ctr">
            <a:noAutofit/>
          </a:bodyPr>
          <a:lstStyle/>
          <a:p>
            <a:r>
              <a:rPr lang="zh-CN" altLang="en-US" sz="2400" dirty="0">
                <a:solidFill>
                  <a:schemeClr val="tx2">
                    <a:lumMod val="75000"/>
                    <a:lumOff val="25000"/>
                  </a:schemeClr>
                </a:solidFill>
                <a:latin typeface="微软雅黑" panose="020B0503020204020204" charset="-122"/>
                <a:ea typeface="微软雅黑" panose="020B0503020204020204" charset="-122"/>
                <a:cs typeface="微软雅黑" panose="020B0503020204020204" charset="-122"/>
              </a:rPr>
              <a:t>瑜伽是什么</a:t>
            </a:r>
          </a:p>
        </p:txBody>
      </p:sp>
      <p:sp>
        <p:nvSpPr>
          <p:cNvPr id="20" name="文本框 19"/>
          <p:cNvSpPr txBox="1"/>
          <p:nvPr>
            <p:custDataLst>
              <p:tags r:id="rId3"/>
            </p:custDataLst>
          </p:nvPr>
        </p:nvSpPr>
        <p:spPr>
          <a:xfrm>
            <a:off x="8289925" y="3168347"/>
            <a:ext cx="3017520" cy="506067"/>
          </a:xfrm>
          <a:prstGeom prst="rect">
            <a:avLst/>
          </a:prstGeom>
          <a:noFill/>
        </p:spPr>
        <p:txBody>
          <a:bodyPr wrap="square" tIns="0" bIns="0" rtlCol="0" anchor="ctr">
            <a:noAutofit/>
          </a:bodyPr>
          <a:lstStyle/>
          <a:p>
            <a:r>
              <a:rPr lang="zh-CN" altLang="en-US" sz="2400">
                <a:solidFill>
                  <a:schemeClr val="tx2">
                    <a:lumMod val="75000"/>
                    <a:lumOff val="25000"/>
                  </a:schemeClr>
                </a:solidFill>
                <a:latin typeface="微软雅黑" panose="020B0503020204020204" charset="-122"/>
                <a:ea typeface="微软雅黑" panose="020B0503020204020204" charset="-122"/>
                <a:cs typeface="微软雅黑" panose="020B0503020204020204" charset="-122"/>
              </a:rPr>
              <a:t>主要流派及代表人物</a:t>
            </a:r>
          </a:p>
        </p:txBody>
      </p:sp>
      <p:sp>
        <p:nvSpPr>
          <p:cNvPr id="22" name="文本框 21"/>
          <p:cNvSpPr txBox="1"/>
          <p:nvPr>
            <p:custDataLst>
              <p:tags r:id="rId4"/>
            </p:custDataLst>
          </p:nvPr>
        </p:nvSpPr>
        <p:spPr>
          <a:xfrm>
            <a:off x="8289925" y="4180537"/>
            <a:ext cx="3017520" cy="506067"/>
          </a:xfrm>
          <a:prstGeom prst="rect">
            <a:avLst/>
          </a:prstGeom>
          <a:noFill/>
        </p:spPr>
        <p:txBody>
          <a:bodyPr wrap="square" tIns="0" bIns="0" rtlCol="0" anchor="ctr">
            <a:noAutofit/>
          </a:bodyPr>
          <a:lstStyle/>
          <a:p>
            <a:r>
              <a:rPr lang="zh-CN" altLang="en-US" sz="2400" dirty="0">
                <a:solidFill>
                  <a:schemeClr val="tx2">
                    <a:lumMod val="75000"/>
                    <a:lumOff val="25000"/>
                  </a:schemeClr>
                </a:solidFill>
                <a:latin typeface="微软雅黑" panose="020B0503020204020204" charset="-122"/>
                <a:ea typeface="微软雅黑" panose="020B0503020204020204" charset="-122"/>
                <a:cs typeface="微软雅黑" panose="020B0503020204020204" charset="-122"/>
              </a:rPr>
              <a:t>练习相关</a:t>
            </a:r>
          </a:p>
        </p:txBody>
      </p:sp>
      <p:sp>
        <p:nvSpPr>
          <p:cNvPr id="24" name="文本框 23"/>
          <p:cNvSpPr txBox="1"/>
          <p:nvPr>
            <p:custDataLst>
              <p:tags r:id="rId5"/>
            </p:custDataLst>
          </p:nvPr>
        </p:nvSpPr>
        <p:spPr>
          <a:xfrm>
            <a:off x="8289925" y="5192727"/>
            <a:ext cx="3017520" cy="506067"/>
          </a:xfrm>
          <a:prstGeom prst="rect">
            <a:avLst/>
          </a:prstGeom>
          <a:noFill/>
        </p:spPr>
        <p:txBody>
          <a:bodyPr wrap="square" tIns="0" bIns="0" rtlCol="0" anchor="ctr">
            <a:noAutofit/>
          </a:bodyPr>
          <a:lstStyle/>
          <a:p>
            <a:r>
              <a:rPr lang="zh-CN" altLang="en-US" sz="2400" dirty="0">
                <a:solidFill>
                  <a:schemeClr val="tx2">
                    <a:lumMod val="75000"/>
                    <a:lumOff val="25000"/>
                  </a:schemeClr>
                </a:solidFill>
                <a:latin typeface="微软雅黑" panose="020B0503020204020204" charset="-122"/>
                <a:ea typeface="微软雅黑" panose="020B0503020204020204" charset="-122"/>
                <a:cs typeface="微软雅黑" panose="020B0503020204020204" charset="-122"/>
              </a:rPr>
              <a:t>市场情况</a:t>
            </a: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a:extLst>
              <a:ext uri="{FF2B5EF4-FFF2-40B4-BE49-F238E27FC236}">
                <a16:creationId xmlns:a16="http://schemas.microsoft.com/office/drawing/2014/main" id="{4E06F36D-8BDD-E656-14DF-32F30EC7CC55}"/>
              </a:ext>
            </a:extLst>
          </p:cNvPr>
          <p:cNvSpPr txBox="1"/>
          <p:nvPr/>
        </p:nvSpPr>
        <p:spPr>
          <a:xfrm>
            <a:off x="-14569" y="548921"/>
            <a:ext cx="2864506" cy="6290964"/>
          </a:xfrm>
          <a:custGeom>
            <a:avLst/>
            <a:gdLst/>
            <a:ahLst/>
            <a:cxnLst/>
            <a:rect l="l" t="t" r="r" b="b"/>
            <a:pathLst>
              <a:path w="2864506" h="6290964">
                <a:moveTo>
                  <a:pt x="1734900" y="0"/>
                </a:moveTo>
                <a:lnTo>
                  <a:pt x="2864506" y="0"/>
                </a:lnTo>
                <a:lnTo>
                  <a:pt x="770494" y="3701355"/>
                </a:lnTo>
                <a:lnTo>
                  <a:pt x="770494" y="6290964"/>
                </a:lnTo>
                <a:lnTo>
                  <a:pt x="0" y="6290964"/>
                </a:lnTo>
                <a:lnTo>
                  <a:pt x="0" y="2358895"/>
                </a:lnTo>
                <a:lnTo>
                  <a:pt x="243642" y="2826246"/>
                </a:ln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72000" b="1" dirty="0">
              <a:solidFill>
                <a:schemeClr val="accent1">
                  <a:lumMod val="20000"/>
                  <a:lumOff val="80000"/>
                </a:schemeClr>
              </a:solidFill>
            </a:endParaRPr>
          </a:p>
        </p:txBody>
      </p:sp>
      <p:pic>
        <p:nvPicPr>
          <p:cNvPr id="4" name="图片 3" descr="图片包含 人, 运动, 站, 女人&#10;&#10;描述已自动生成">
            <a:extLst>
              <a:ext uri="{FF2B5EF4-FFF2-40B4-BE49-F238E27FC236}">
                <a16:creationId xmlns:a16="http://schemas.microsoft.com/office/drawing/2014/main" id="{0C0F694B-90B9-387E-4896-8FF2CECB4F2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2119" y="424977"/>
            <a:ext cx="4990972" cy="6437235"/>
          </a:xfrm>
          <a:prstGeom prst="rect">
            <a:avLst/>
          </a:prstGeom>
        </p:spPr>
      </p:pic>
      <p:grpSp>
        <p:nvGrpSpPr>
          <p:cNvPr id="6" name="组合 5">
            <a:extLst>
              <a:ext uri="{FF2B5EF4-FFF2-40B4-BE49-F238E27FC236}">
                <a16:creationId xmlns:a16="http://schemas.microsoft.com/office/drawing/2014/main" id="{91D8E63B-D2C6-3A77-ACDB-D5774609EE47}"/>
              </a:ext>
            </a:extLst>
          </p:cNvPr>
          <p:cNvGrpSpPr/>
          <p:nvPr/>
        </p:nvGrpSpPr>
        <p:grpSpPr>
          <a:xfrm>
            <a:off x="4493691" y="127797"/>
            <a:ext cx="3204618" cy="1316455"/>
            <a:chOff x="5293162" y="483397"/>
            <a:chExt cx="3204618" cy="1316455"/>
          </a:xfrm>
        </p:grpSpPr>
        <p:sp>
          <p:nvSpPr>
            <p:cNvPr id="7" name="矩形 6">
              <a:extLst>
                <a:ext uri="{FF2B5EF4-FFF2-40B4-BE49-F238E27FC236}">
                  <a16:creationId xmlns:a16="http://schemas.microsoft.com/office/drawing/2014/main" id="{4713B9BD-8BE0-A58C-3EDB-367AD6521D2C}"/>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8" name="矩形 7">
              <a:extLst>
                <a:ext uri="{FF2B5EF4-FFF2-40B4-BE49-F238E27FC236}">
                  <a16:creationId xmlns:a16="http://schemas.microsoft.com/office/drawing/2014/main" id="{1595C646-C30A-E981-51E5-F92BB3B5AE76}"/>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原</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9" name="矩形 8">
              <a:extLst>
                <a:ext uri="{FF2B5EF4-FFF2-40B4-BE49-F238E27FC236}">
                  <a16:creationId xmlns:a16="http://schemas.microsoft.com/office/drawing/2014/main" id="{538D3701-AAF7-8E65-732F-F075142E7690}"/>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则</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sp>
        <p:nvSpPr>
          <p:cNvPr id="10" name="矩形: 圆角 9">
            <a:extLst>
              <a:ext uri="{FF2B5EF4-FFF2-40B4-BE49-F238E27FC236}">
                <a16:creationId xmlns:a16="http://schemas.microsoft.com/office/drawing/2014/main" id="{909A3005-4AC4-2B7C-9ECC-0E4C053BC8AC}"/>
              </a:ext>
            </a:extLst>
          </p:cNvPr>
          <p:cNvSpPr/>
          <p:nvPr/>
        </p:nvSpPr>
        <p:spPr>
          <a:xfrm>
            <a:off x="4548188" y="2068580"/>
            <a:ext cx="3476293" cy="3958046"/>
          </a:xfrm>
          <a:prstGeom prst="roundRect">
            <a:avLst>
              <a:gd name="adj" fmla="val 6228"/>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 name="矩形: 圆角 10">
            <a:extLst>
              <a:ext uri="{FF2B5EF4-FFF2-40B4-BE49-F238E27FC236}">
                <a16:creationId xmlns:a16="http://schemas.microsoft.com/office/drawing/2014/main" id="{82AA8C45-6A02-70AB-3110-84A7EFF0EEAE}"/>
              </a:ext>
            </a:extLst>
          </p:cNvPr>
          <p:cNvSpPr/>
          <p:nvPr/>
        </p:nvSpPr>
        <p:spPr>
          <a:xfrm>
            <a:off x="8164845" y="2068580"/>
            <a:ext cx="3476293" cy="3958046"/>
          </a:xfrm>
          <a:prstGeom prst="roundRect">
            <a:avLst>
              <a:gd name="adj" fmla="val 6228"/>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矩形: 圆角 11">
            <a:extLst>
              <a:ext uri="{FF2B5EF4-FFF2-40B4-BE49-F238E27FC236}">
                <a16:creationId xmlns:a16="http://schemas.microsoft.com/office/drawing/2014/main" id="{15D673BA-8377-3B84-E370-9F86ACFAD6FB}"/>
              </a:ext>
            </a:extLst>
          </p:cNvPr>
          <p:cNvSpPr/>
          <p:nvPr/>
        </p:nvSpPr>
        <p:spPr>
          <a:xfrm>
            <a:off x="4548188" y="2068580"/>
            <a:ext cx="3476292" cy="713809"/>
          </a:xfrm>
          <a:prstGeom prst="roundRect">
            <a:avLst>
              <a:gd name="adj" fmla="val 62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矩形: 圆角 12">
            <a:extLst>
              <a:ext uri="{FF2B5EF4-FFF2-40B4-BE49-F238E27FC236}">
                <a16:creationId xmlns:a16="http://schemas.microsoft.com/office/drawing/2014/main" id="{1CC25AAF-DD5C-521E-9A8B-2931E1FB513F}"/>
              </a:ext>
            </a:extLst>
          </p:cNvPr>
          <p:cNvSpPr/>
          <p:nvPr/>
        </p:nvSpPr>
        <p:spPr>
          <a:xfrm>
            <a:off x="8164845" y="2068580"/>
            <a:ext cx="3476293" cy="713809"/>
          </a:xfrm>
          <a:prstGeom prst="roundRect">
            <a:avLst>
              <a:gd name="adj" fmla="val 622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文本框 13">
            <a:extLst>
              <a:ext uri="{FF2B5EF4-FFF2-40B4-BE49-F238E27FC236}">
                <a16:creationId xmlns:a16="http://schemas.microsoft.com/office/drawing/2014/main" id="{01958704-8F57-0E2D-FDC5-CF8214F84FC5}"/>
              </a:ext>
            </a:extLst>
          </p:cNvPr>
          <p:cNvSpPr txBox="1"/>
          <p:nvPr/>
        </p:nvSpPr>
        <p:spPr>
          <a:xfrm>
            <a:off x="5138572" y="2184706"/>
            <a:ext cx="2295525" cy="430887"/>
          </a:xfrm>
          <a:prstGeom prst="rect">
            <a:avLst/>
          </a:prstGeom>
          <a:noFill/>
        </p:spPr>
        <p:txBody>
          <a:bodyPr wrap="square" rtlCol="0">
            <a:noAutofit/>
          </a:bodyPr>
          <a:lstStyle/>
          <a:p>
            <a:pPr algn="ctr"/>
            <a:r>
              <a:rPr lang="zh-CN" altLang="en-US" sz="2200" b="1" dirty="0">
                <a:solidFill>
                  <a:schemeClr val="bg1"/>
                </a:solidFill>
              </a:rPr>
              <a:t>正确的放松</a:t>
            </a:r>
          </a:p>
        </p:txBody>
      </p:sp>
      <p:sp>
        <p:nvSpPr>
          <p:cNvPr id="15" name="文本框 14">
            <a:extLst>
              <a:ext uri="{FF2B5EF4-FFF2-40B4-BE49-F238E27FC236}">
                <a16:creationId xmlns:a16="http://schemas.microsoft.com/office/drawing/2014/main" id="{DE0596F1-5422-CC0A-85AD-689200A54C39}"/>
              </a:ext>
            </a:extLst>
          </p:cNvPr>
          <p:cNvSpPr txBox="1"/>
          <p:nvPr/>
        </p:nvSpPr>
        <p:spPr>
          <a:xfrm>
            <a:off x="8621230" y="2184706"/>
            <a:ext cx="2563523" cy="430887"/>
          </a:xfrm>
          <a:prstGeom prst="rect">
            <a:avLst/>
          </a:prstGeom>
          <a:noFill/>
        </p:spPr>
        <p:txBody>
          <a:bodyPr wrap="square" rtlCol="0">
            <a:noAutofit/>
          </a:bodyPr>
          <a:lstStyle/>
          <a:p>
            <a:pPr algn="ctr"/>
            <a:r>
              <a:rPr lang="zh-CN" altLang="en-US" sz="2200" b="1" dirty="0">
                <a:solidFill>
                  <a:schemeClr val="bg1"/>
                </a:solidFill>
              </a:rPr>
              <a:t>正确的呼吸</a:t>
            </a:r>
          </a:p>
        </p:txBody>
      </p:sp>
      <p:sp>
        <p:nvSpPr>
          <p:cNvPr id="16" name="文本框 15">
            <a:extLst>
              <a:ext uri="{FF2B5EF4-FFF2-40B4-BE49-F238E27FC236}">
                <a16:creationId xmlns:a16="http://schemas.microsoft.com/office/drawing/2014/main" id="{9E3B953D-9B4F-F460-BE26-B88D163140FE}"/>
              </a:ext>
            </a:extLst>
          </p:cNvPr>
          <p:cNvSpPr txBox="1"/>
          <p:nvPr/>
        </p:nvSpPr>
        <p:spPr>
          <a:xfrm>
            <a:off x="4699197" y="3488723"/>
            <a:ext cx="3174275" cy="1839671"/>
          </a:xfrm>
          <a:prstGeom prst="rect">
            <a:avLst/>
          </a:prstGeom>
          <a:noFill/>
        </p:spPr>
        <p:txBody>
          <a:bodyPr wrap="square" rtlCol="0">
            <a:noAutofit/>
          </a:bodyPr>
          <a:lstStyle/>
          <a:p>
            <a:pPr marL="285750" indent="-285750">
              <a:lnSpc>
                <a:spcPct val="120000"/>
              </a:lnSpc>
              <a:buFont typeface="Wingdings" panose="05000000000000000000" pitchFamily="2" charset="2"/>
              <a:buChar char="ü"/>
            </a:pPr>
            <a:r>
              <a:rPr lang="zh-CN" altLang="en-US" sz="1600" dirty="0">
                <a:solidFill>
                  <a:schemeClr val="tx1">
                    <a:lumMod val="65000"/>
                    <a:lumOff val="35000"/>
                  </a:schemeClr>
                </a:solidFill>
              </a:rPr>
              <a:t>无论是体式、呼吸控制法，还是冥想练习，都需要思想与身体的放松</a:t>
            </a: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r>
              <a:rPr lang="zh-CN" altLang="en-US" sz="1600" dirty="0">
                <a:solidFill>
                  <a:schemeClr val="tx1">
                    <a:lumMod val="65000"/>
                    <a:lumOff val="35000"/>
                  </a:schemeClr>
                </a:solidFill>
              </a:rPr>
              <a:t>放松不等同于松懈，而是将肌肉与头脑的压力彻底释放出来</a:t>
            </a:r>
            <a:endParaRPr lang="en-US" altLang="zh-CN" sz="1600" dirty="0">
              <a:solidFill>
                <a:schemeClr val="tx1">
                  <a:lumMod val="65000"/>
                  <a:lumOff val="35000"/>
                </a:schemeClr>
              </a:solidFill>
            </a:endParaRPr>
          </a:p>
        </p:txBody>
      </p:sp>
      <p:sp>
        <p:nvSpPr>
          <p:cNvPr id="17" name="文本框 16">
            <a:extLst>
              <a:ext uri="{FF2B5EF4-FFF2-40B4-BE49-F238E27FC236}">
                <a16:creationId xmlns:a16="http://schemas.microsoft.com/office/drawing/2014/main" id="{D666587A-BFBF-96C8-6126-DAB0D8F46408}"/>
              </a:ext>
            </a:extLst>
          </p:cNvPr>
          <p:cNvSpPr txBox="1"/>
          <p:nvPr/>
        </p:nvSpPr>
        <p:spPr>
          <a:xfrm>
            <a:off x="8300600" y="3429000"/>
            <a:ext cx="3204783" cy="2724336"/>
          </a:xfrm>
          <a:prstGeom prst="rect">
            <a:avLst/>
          </a:prstGeom>
          <a:noFill/>
        </p:spPr>
        <p:txBody>
          <a:bodyPr wrap="square" rtlCol="0">
            <a:noAutofit/>
          </a:bodyPr>
          <a:lstStyle/>
          <a:p>
            <a:pPr marL="285750" indent="-285750">
              <a:lnSpc>
                <a:spcPct val="120000"/>
              </a:lnSpc>
              <a:buFont typeface="Wingdings" panose="05000000000000000000" pitchFamily="2" charset="2"/>
              <a:buChar char="ü"/>
            </a:pPr>
            <a:r>
              <a:rPr lang="zh-CN" altLang="en-US" sz="1600" dirty="0">
                <a:solidFill>
                  <a:schemeClr val="tx1">
                    <a:lumMod val="65000"/>
                    <a:lumOff val="35000"/>
                  </a:schemeClr>
                </a:solidFill>
              </a:rPr>
              <a:t>正确地呼吸才得以控制身体器官、能量通道乃至深层意念</a:t>
            </a: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r>
              <a:rPr lang="zh-CN" altLang="en-US" sz="1600" dirty="0">
                <a:solidFill>
                  <a:schemeClr val="tx1">
                    <a:lumMod val="65000"/>
                    <a:lumOff val="35000"/>
                  </a:schemeClr>
                </a:solidFill>
              </a:rPr>
              <a:t>学习专门的呼吸课程，掌握在不同练习中，使用不同的呼吸方法，有问题，应及时向教练提出</a:t>
            </a: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endParaRPr lang="en-US" altLang="zh-CN" sz="1600" dirty="0">
              <a:solidFill>
                <a:schemeClr val="tx1">
                  <a:lumMod val="65000"/>
                  <a:lumOff val="35000"/>
                </a:schemeClr>
              </a:solidFill>
            </a:endParaRPr>
          </a:p>
          <a:p>
            <a:pPr marL="285750" indent="-285750">
              <a:lnSpc>
                <a:spcPct val="120000"/>
              </a:lnSpc>
              <a:buFont typeface="Wingdings" panose="05000000000000000000" pitchFamily="2" charset="2"/>
              <a:buChar char="ü"/>
            </a:pPr>
            <a:endParaRPr lang="en-US" altLang="zh-CN" sz="1600" dirty="0">
              <a:solidFill>
                <a:schemeClr val="tx1">
                  <a:lumMod val="65000"/>
                  <a:lumOff val="35000"/>
                </a:schemeClr>
              </a:solidFill>
            </a:endParaRPr>
          </a:p>
        </p:txBody>
      </p:sp>
      <p:grpSp>
        <p:nvGrpSpPr>
          <p:cNvPr id="18" name="组合 17">
            <a:extLst>
              <a:ext uri="{FF2B5EF4-FFF2-40B4-BE49-F238E27FC236}">
                <a16:creationId xmlns:a16="http://schemas.microsoft.com/office/drawing/2014/main" id="{B0D47DCB-7603-F0F9-5800-6A91D2FC1399}"/>
              </a:ext>
            </a:extLst>
          </p:cNvPr>
          <p:cNvGrpSpPr/>
          <p:nvPr/>
        </p:nvGrpSpPr>
        <p:grpSpPr>
          <a:xfrm>
            <a:off x="5897148" y="2940061"/>
            <a:ext cx="778372" cy="445770"/>
            <a:chOff x="15579237" y="1258959"/>
            <a:chExt cx="3827963" cy="2192255"/>
          </a:xfrm>
        </p:grpSpPr>
        <p:sp>
          <p:nvSpPr>
            <p:cNvPr id="19" name="任意多边形: 形状 18">
              <a:extLst>
                <a:ext uri="{FF2B5EF4-FFF2-40B4-BE49-F238E27FC236}">
                  <a16:creationId xmlns:a16="http://schemas.microsoft.com/office/drawing/2014/main" id="{7EC45EA4-1EEE-2330-A70B-13EDABF8A1FB}"/>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任意多边形: 形状 19">
              <a:extLst>
                <a:ext uri="{FF2B5EF4-FFF2-40B4-BE49-F238E27FC236}">
                  <a16:creationId xmlns:a16="http://schemas.microsoft.com/office/drawing/2014/main" id="{AE8098CA-5E7B-D7B7-C770-352CEEDD3C98}"/>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id="{645DF5B1-C4BE-2C94-4264-5F0D676758BD}"/>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id="{1AAF4770-7C0A-76B4-00E6-12891428EC2A}"/>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9EE0911C-6649-AD13-01C1-08102D426468}"/>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8038C4B8-9A50-8841-55B1-F0DBF77265A7}"/>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D18F8B96-42DC-0F9B-B884-5506F7D00A42}"/>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26" name="组合 25">
            <a:extLst>
              <a:ext uri="{FF2B5EF4-FFF2-40B4-BE49-F238E27FC236}">
                <a16:creationId xmlns:a16="http://schemas.microsoft.com/office/drawing/2014/main" id="{4A98CFA6-77FA-4534-AA50-46ADA96FB2DC}"/>
              </a:ext>
            </a:extLst>
          </p:cNvPr>
          <p:cNvGrpSpPr/>
          <p:nvPr/>
        </p:nvGrpSpPr>
        <p:grpSpPr>
          <a:xfrm>
            <a:off x="9513805" y="2983230"/>
            <a:ext cx="778372" cy="445770"/>
            <a:chOff x="15579237" y="1258959"/>
            <a:chExt cx="3827963" cy="2192255"/>
          </a:xfrm>
        </p:grpSpPr>
        <p:sp>
          <p:nvSpPr>
            <p:cNvPr id="27" name="任意多边形: 形状 26">
              <a:extLst>
                <a:ext uri="{FF2B5EF4-FFF2-40B4-BE49-F238E27FC236}">
                  <a16:creationId xmlns:a16="http://schemas.microsoft.com/office/drawing/2014/main" id="{1DEEE300-D1A0-D621-7D84-655B559B3E29}"/>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1F4A8FA9-9E75-0424-48DC-5E5D2215E6B2}"/>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F1CBD9A2-137E-171D-3BA7-461FFB947651}"/>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9A711735-4E88-0B75-761A-64FDA780557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 name="任意多边形: 形状 30">
              <a:extLst>
                <a:ext uri="{FF2B5EF4-FFF2-40B4-BE49-F238E27FC236}">
                  <a16:creationId xmlns:a16="http://schemas.microsoft.com/office/drawing/2014/main" id="{6B77E0ED-AC95-8DB0-E501-38D81243C920}"/>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15991110-0F9F-A18A-598E-F84372A438D3}"/>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71F20969-CA4B-D1E1-6436-4A7953199A3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Tree>
    <p:extLst>
      <p:ext uri="{BB962C8B-B14F-4D97-AF65-F5344CB8AC3E}">
        <p14:creationId xmlns:p14="http://schemas.microsoft.com/office/powerpoint/2010/main" val="4036573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文本框 51">
            <a:extLst>
              <a:ext uri="{FF2B5EF4-FFF2-40B4-BE49-F238E27FC236}">
                <a16:creationId xmlns:a16="http://schemas.microsoft.com/office/drawing/2014/main" id="{5CD5F6D7-AD6E-EDF3-7DCC-5E875BD6F558}"/>
              </a:ext>
            </a:extLst>
          </p:cNvPr>
          <p:cNvSpPr txBox="1"/>
          <p:nvPr/>
        </p:nvSpPr>
        <p:spPr>
          <a:xfrm>
            <a:off x="8677790" y="1886358"/>
            <a:ext cx="3514210" cy="4498098"/>
          </a:xfrm>
          <a:custGeom>
            <a:avLst/>
            <a:gdLst/>
            <a:ahLst/>
            <a:cxnLst/>
            <a:rect l="l" t="t" r="r" b="b"/>
            <a:pathLst>
              <a:path w="3514210" h="4498098">
                <a:moveTo>
                  <a:pt x="2103249" y="601815"/>
                </a:moveTo>
                <a:cubicBezTo>
                  <a:pt x="1664814" y="601815"/>
                  <a:pt x="1331851" y="741928"/>
                  <a:pt x="1104361" y="1022154"/>
                </a:cubicBezTo>
                <a:cubicBezTo>
                  <a:pt x="876871" y="1302380"/>
                  <a:pt x="763126" y="1705141"/>
                  <a:pt x="763126" y="2230437"/>
                </a:cubicBezTo>
                <a:cubicBezTo>
                  <a:pt x="763126" y="2755731"/>
                  <a:pt x="878422" y="3165213"/>
                  <a:pt x="1109014" y="3458882"/>
                </a:cubicBezTo>
                <a:cubicBezTo>
                  <a:pt x="1339606" y="3752551"/>
                  <a:pt x="1668950" y="3899385"/>
                  <a:pt x="2097044" y="3899385"/>
                </a:cubicBezTo>
                <a:cubicBezTo>
                  <a:pt x="2535480" y="3899385"/>
                  <a:pt x="2867408" y="3757721"/>
                  <a:pt x="3092830" y="3474393"/>
                </a:cubicBezTo>
                <a:cubicBezTo>
                  <a:pt x="3318252" y="3191064"/>
                  <a:pt x="3430963" y="2776412"/>
                  <a:pt x="3430963" y="2230437"/>
                </a:cubicBezTo>
                <a:cubicBezTo>
                  <a:pt x="3430963" y="1709277"/>
                  <a:pt x="3317218" y="1307551"/>
                  <a:pt x="3089728" y="1025256"/>
                </a:cubicBezTo>
                <a:cubicBezTo>
                  <a:pt x="2862238" y="742962"/>
                  <a:pt x="2533412" y="601815"/>
                  <a:pt x="2103249" y="601815"/>
                </a:cubicBezTo>
                <a:close/>
                <a:moveTo>
                  <a:pt x="2103249" y="0"/>
                </a:moveTo>
                <a:cubicBezTo>
                  <a:pt x="2685933" y="0"/>
                  <a:pt x="3153822" y="150422"/>
                  <a:pt x="3506916" y="451264"/>
                </a:cubicBezTo>
                <a:lnTo>
                  <a:pt x="3514210" y="458247"/>
                </a:lnTo>
                <a:lnTo>
                  <a:pt x="3514210" y="4015474"/>
                </a:lnTo>
                <a:lnTo>
                  <a:pt x="3444341" y="4075626"/>
                </a:lnTo>
                <a:cubicBezTo>
                  <a:pt x="3374672" y="4131076"/>
                  <a:pt x="3300415" y="4181421"/>
                  <a:pt x="3221569" y="4226661"/>
                </a:cubicBezTo>
                <a:cubicBezTo>
                  <a:pt x="2906185" y="4407619"/>
                  <a:pt x="2531344" y="4498098"/>
                  <a:pt x="2097044" y="4498098"/>
                </a:cubicBezTo>
                <a:cubicBezTo>
                  <a:pt x="1431119" y="4498098"/>
                  <a:pt x="915130" y="4299044"/>
                  <a:pt x="549078" y="3900937"/>
                </a:cubicBezTo>
                <a:cubicBezTo>
                  <a:pt x="183026" y="3502829"/>
                  <a:pt x="0" y="2945996"/>
                  <a:pt x="0" y="2230437"/>
                </a:cubicBezTo>
                <a:cubicBezTo>
                  <a:pt x="0" y="1521081"/>
                  <a:pt x="184060" y="972003"/>
                  <a:pt x="552180" y="583202"/>
                </a:cubicBezTo>
                <a:cubicBezTo>
                  <a:pt x="920301" y="194401"/>
                  <a:pt x="1437323" y="0"/>
                  <a:pt x="2103249" y="0"/>
                </a:cubicBez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grpSp>
        <p:nvGrpSpPr>
          <p:cNvPr id="3" name="组合 2">
            <a:extLst>
              <a:ext uri="{FF2B5EF4-FFF2-40B4-BE49-F238E27FC236}">
                <a16:creationId xmlns:a16="http://schemas.microsoft.com/office/drawing/2014/main" id="{F2949446-4A7D-0240-4947-C7844CE69220}"/>
              </a:ext>
            </a:extLst>
          </p:cNvPr>
          <p:cNvGrpSpPr/>
          <p:nvPr/>
        </p:nvGrpSpPr>
        <p:grpSpPr>
          <a:xfrm>
            <a:off x="4493691" y="127797"/>
            <a:ext cx="3204618" cy="1316455"/>
            <a:chOff x="5293162" y="483397"/>
            <a:chExt cx="3204618" cy="1316455"/>
          </a:xfrm>
        </p:grpSpPr>
        <p:sp>
          <p:nvSpPr>
            <p:cNvPr id="4" name="矩形 3">
              <a:extLst>
                <a:ext uri="{FF2B5EF4-FFF2-40B4-BE49-F238E27FC236}">
                  <a16:creationId xmlns:a16="http://schemas.microsoft.com/office/drawing/2014/main" id="{6DFDC8BD-AEC2-14EC-05AC-3D794E4FBC77}"/>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5" name="矩形 4">
              <a:extLst>
                <a:ext uri="{FF2B5EF4-FFF2-40B4-BE49-F238E27FC236}">
                  <a16:creationId xmlns:a16="http://schemas.microsoft.com/office/drawing/2014/main" id="{E125B07B-57B3-9AA3-7059-8FA5DD4F1242}"/>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原</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6" name="矩形 5">
              <a:extLst>
                <a:ext uri="{FF2B5EF4-FFF2-40B4-BE49-F238E27FC236}">
                  <a16:creationId xmlns:a16="http://schemas.microsoft.com/office/drawing/2014/main" id="{759EC30B-772A-17F8-8E84-9082B0FEC965}"/>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则</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pic>
        <p:nvPicPr>
          <p:cNvPr id="55" name="图片 54" descr="图片包含 游戏机&#10;&#10;描述已自动生成">
            <a:extLst>
              <a:ext uri="{FF2B5EF4-FFF2-40B4-BE49-F238E27FC236}">
                <a16:creationId xmlns:a16="http://schemas.microsoft.com/office/drawing/2014/main" id="{0A8C3B55-C763-BBBE-F663-35529CD1C3A1}"/>
              </a:ext>
            </a:extLst>
          </p:cNvPr>
          <p:cNvPicPr>
            <a:picLocks noChangeAspect="1"/>
          </p:cNvPicPr>
          <p:nvPr/>
        </p:nvPicPr>
        <p:blipFill rotWithShape="1">
          <a:blip r:embed="rId3" cstate="screen">
            <a:clrChange>
              <a:clrFrom>
                <a:srgbClr val="FEFEFE"/>
              </a:clrFrom>
              <a:clrTo>
                <a:srgbClr val="FEFEFE">
                  <a:alpha val="0"/>
                </a:srgbClr>
              </a:clrTo>
            </a:clrChange>
            <a:extLst>
              <a:ext uri="{28A0092B-C50C-407E-A947-70E740481C1C}">
                <a14:useLocalDpi xmlns:a14="http://schemas.microsoft.com/office/drawing/2010/main"/>
              </a:ext>
            </a:extLst>
          </a:blip>
          <a:srcRect/>
          <a:stretch/>
        </p:blipFill>
        <p:spPr>
          <a:xfrm flipH="1">
            <a:off x="5740626" y="2560148"/>
            <a:ext cx="6482327" cy="3653363"/>
          </a:xfrm>
          <a:custGeom>
            <a:avLst/>
            <a:gdLst>
              <a:gd name="connsiteX0" fmla="*/ 6482327 w 6482327"/>
              <a:gd name="connsiteY0" fmla="*/ 0 h 3653363"/>
              <a:gd name="connsiteX1" fmla="*/ 0 w 6482327"/>
              <a:gd name="connsiteY1" fmla="*/ 0 h 3653363"/>
              <a:gd name="connsiteX2" fmla="*/ 0 w 6482327"/>
              <a:gd name="connsiteY2" fmla="*/ 3653363 h 3653363"/>
              <a:gd name="connsiteX3" fmla="*/ 6482327 w 6482327"/>
              <a:gd name="connsiteY3" fmla="*/ 3653363 h 3653363"/>
            </a:gdLst>
            <a:ahLst/>
            <a:cxnLst>
              <a:cxn ang="0">
                <a:pos x="connsiteX0" y="connsiteY0"/>
              </a:cxn>
              <a:cxn ang="0">
                <a:pos x="connsiteX1" y="connsiteY1"/>
              </a:cxn>
              <a:cxn ang="0">
                <a:pos x="connsiteX2" y="connsiteY2"/>
              </a:cxn>
              <a:cxn ang="0">
                <a:pos x="connsiteX3" y="connsiteY3"/>
              </a:cxn>
            </a:cxnLst>
            <a:rect l="l" t="t" r="r" b="b"/>
            <a:pathLst>
              <a:path w="6482327" h="3653363">
                <a:moveTo>
                  <a:pt x="6482327" y="0"/>
                </a:moveTo>
                <a:lnTo>
                  <a:pt x="0" y="0"/>
                </a:lnTo>
                <a:lnTo>
                  <a:pt x="0" y="3653363"/>
                </a:lnTo>
                <a:lnTo>
                  <a:pt x="6482327" y="3653363"/>
                </a:lnTo>
                <a:close/>
              </a:path>
            </a:pathLst>
          </a:custGeom>
        </p:spPr>
      </p:pic>
      <p:grpSp>
        <p:nvGrpSpPr>
          <p:cNvPr id="27" name="组合 26">
            <a:extLst>
              <a:ext uri="{FF2B5EF4-FFF2-40B4-BE49-F238E27FC236}">
                <a16:creationId xmlns:a16="http://schemas.microsoft.com/office/drawing/2014/main" id="{1C70E757-55A9-C61D-0881-5E9CA83B57C4}"/>
              </a:ext>
            </a:extLst>
          </p:cNvPr>
          <p:cNvGrpSpPr/>
          <p:nvPr/>
        </p:nvGrpSpPr>
        <p:grpSpPr>
          <a:xfrm>
            <a:off x="587376" y="1895748"/>
            <a:ext cx="6764026" cy="2086150"/>
            <a:chOff x="587376" y="1895748"/>
            <a:chExt cx="6764026" cy="2086150"/>
          </a:xfrm>
        </p:grpSpPr>
        <p:sp>
          <p:nvSpPr>
            <p:cNvPr id="24" name="矩形 23">
              <a:extLst>
                <a:ext uri="{FF2B5EF4-FFF2-40B4-BE49-F238E27FC236}">
                  <a16:creationId xmlns:a16="http://schemas.microsoft.com/office/drawing/2014/main" id="{08E9EBB0-9989-BF2C-AACA-0DB99EFD81AA}"/>
                </a:ext>
              </a:extLst>
            </p:cNvPr>
            <p:cNvSpPr/>
            <p:nvPr/>
          </p:nvSpPr>
          <p:spPr>
            <a:xfrm>
              <a:off x="702733" y="2023533"/>
              <a:ext cx="6593012" cy="1895975"/>
            </a:xfrm>
            <a:prstGeom prst="rect">
              <a:avLst/>
            </a:prstGeom>
            <a:solidFill>
              <a:schemeClr val="bg1"/>
            </a:solidFill>
            <a:ln>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半闭框 24">
              <a:extLst>
                <a:ext uri="{FF2B5EF4-FFF2-40B4-BE49-F238E27FC236}">
                  <a16:creationId xmlns:a16="http://schemas.microsoft.com/office/drawing/2014/main" id="{109D2F55-A888-6D2A-970D-D4322865EBB0}"/>
                </a:ext>
              </a:extLst>
            </p:cNvPr>
            <p:cNvSpPr/>
            <p:nvPr/>
          </p:nvSpPr>
          <p:spPr>
            <a:xfrm>
              <a:off x="587376" y="1895748"/>
              <a:ext cx="771850" cy="667275"/>
            </a:xfrm>
            <a:prstGeom prst="halfFrame">
              <a:avLst>
                <a:gd name="adj1" fmla="val 19181"/>
                <a:gd name="adj2" fmla="val 1918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26" name="半闭框 25">
              <a:extLst>
                <a:ext uri="{FF2B5EF4-FFF2-40B4-BE49-F238E27FC236}">
                  <a16:creationId xmlns:a16="http://schemas.microsoft.com/office/drawing/2014/main" id="{E0E9868C-2949-5814-6BC4-961A7A43C64E}"/>
                </a:ext>
              </a:extLst>
            </p:cNvPr>
            <p:cNvSpPr/>
            <p:nvPr/>
          </p:nvSpPr>
          <p:spPr>
            <a:xfrm flipH="1" flipV="1">
              <a:off x="6711849" y="3428995"/>
              <a:ext cx="639553" cy="552903"/>
            </a:xfrm>
            <a:prstGeom prst="halfFrame">
              <a:avLst>
                <a:gd name="adj1" fmla="val 11996"/>
                <a:gd name="adj2" fmla="val 1096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sp>
        <p:nvSpPr>
          <p:cNvPr id="31" name="半闭框 30">
            <a:extLst>
              <a:ext uri="{FF2B5EF4-FFF2-40B4-BE49-F238E27FC236}">
                <a16:creationId xmlns:a16="http://schemas.microsoft.com/office/drawing/2014/main" id="{A5BB139A-37FD-3C3D-8E75-D437D5619D29}"/>
              </a:ext>
            </a:extLst>
          </p:cNvPr>
          <p:cNvSpPr/>
          <p:nvPr/>
        </p:nvSpPr>
        <p:spPr>
          <a:xfrm>
            <a:off x="599038" y="4217300"/>
            <a:ext cx="639553" cy="552903"/>
          </a:xfrm>
          <a:prstGeom prst="halfFrame">
            <a:avLst>
              <a:gd name="adj1" fmla="val 11996"/>
              <a:gd name="adj2" fmla="val 1096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nvGrpSpPr>
          <p:cNvPr id="32" name="组合 31">
            <a:extLst>
              <a:ext uri="{FF2B5EF4-FFF2-40B4-BE49-F238E27FC236}">
                <a16:creationId xmlns:a16="http://schemas.microsoft.com/office/drawing/2014/main" id="{E0712139-4307-B412-F3E6-8520DB7FB31E}"/>
              </a:ext>
            </a:extLst>
          </p:cNvPr>
          <p:cNvGrpSpPr/>
          <p:nvPr/>
        </p:nvGrpSpPr>
        <p:grpSpPr>
          <a:xfrm>
            <a:off x="938305" y="2690808"/>
            <a:ext cx="778372" cy="445770"/>
            <a:chOff x="15579237" y="1258959"/>
            <a:chExt cx="3827963" cy="2192255"/>
          </a:xfrm>
        </p:grpSpPr>
        <p:sp>
          <p:nvSpPr>
            <p:cNvPr id="33" name="任意多边形: 形状 32">
              <a:extLst>
                <a:ext uri="{FF2B5EF4-FFF2-40B4-BE49-F238E27FC236}">
                  <a16:creationId xmlns:a16="http://schemas.microsoft.com/office/drawing/2014/main" id="{E96110E5-8D46-9192-5F0A-B68E61AAA186}"/>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2F441A26-70C1-A829-0410-C8EEBEF8E4BC}"/>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7B1E4671-0F00-5051-0B02-4732C9EAD69C}"/>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C66DDEB4-B490-EFED-0E7F-E8F3EF550302}"/>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61F489C9-0EC4-A07F-7370-028C132F13B2}"/>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02C3344B-9FC5-B391-E4A0-7090F45C17CE}"/>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220144B6-CBBE-62E8-117B-B68D59C359DE}"/>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48" name="文本框 47">
            <a:extLst>
              <a:ext uri="{FF2B5EF4-FFF2-40B4-BE49-F238E27FC236}">
                <a16:creationId xmlns:a16="http://schemas.microsoft.com/office/drawing/2014/main" id="{681F4837-1910-8F6C-90A4-1EB28F108BBD}"/>
              </a:ext>
            </a:extLst>
          </p:cNvPr>
          <p:cNvSpPr txBox="1"/>
          <p:nvPr/>
        </p:nvSpPr>
        <p:spPr>
          <a:xfrm>
            <a:off x="1842738" y="2720127"/>
            <a:ext cx="530422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不激进，不攀比，不追求高难度体式，放松心情，跟随专业老师练习，并坚持下去，练习过程中，出现任何身体的不适，及时向老师提出，并暂停练习</a:t>
            </a:r>
            <a:endParaRPr lang="en-US" altLang="zh-CN" sz="1600" dirty="0">
              <a:solidFill>
                <a:schemeClr val="tx1">
                  <a:lumMod val="65000"/>
                  <a:lumOff val="35000"/>
                </a:schemeClr>
              </a:solidFill>
            </a:endParaRPr>
          </a:p>
        </p:txBody>
      </p:sp>
      <p:sp>
        <p:nvSpPr>
          <p:cNvPr id="49" name="文本框 48">
            <a:extLst>
              <a:ext uri="{FF2B5EF4-FFF2-40B4-BE49-F238E27FC236}">
                <a16:creationId xmlns:a16="http://schemas.microsoft.com/office/drawing/2014/main" id="{4208A01E-4B07-A112-060D-E95115CF2119}"/>
              </a:ext>
            </a:extLst>
          </p:cNvPr>
          <p:cNvSpPr txBox="1"/>
          <p:nvPr/>
        </p:nvSpPr>
        <p:spPr>
          <a:xfrm>
            <a:off x="1842738" y="2255992"/>
            <a:ext cx="2295525" cy="430887"/>
          </a:xfrm>
          <a:prstGeom prst="rect">
            <a:avLst/>
          </a:prstGeom>
          <a:noFill/>
        </p:spPr>
        <p:txBody>
          <a:bodyPr wrap="square" rtlCol="0">
            <a:noAutofit/>
          </a:bodyPr>
          <a:lstStyle/>
          <a:p>
            <a:r>
              <a:rPr lang="zh-CN" altLang="en-US" sz="2200" b="1" dirty="0">
                <a:solidFill>
                  <a:schemeClr val="accent1">
                    <a:lumMod val="50000"/>
                  </a:schemeClr>
                </a:solidFill>
              </a:rPr>
              <a:t>正确的练习</a:t>
            </a:r>
          </a:p>
        </p:txBody>
      </p:sp>
      <p:sp>
        <p:nvSpPr>
          <p:cNvPr id="29" name="矩形 28">
            <a:extLst>
              <a:ext uri="{FF2B5EF4-FFF2-40B4-BE49-F238E27FC236}">
                <a16:creationId xmlns:a16="http://schemas.microsoft.com/office/drawing/2014/main" id="{6A823C1A-BDDC-1882-0893-EC137ABFF7AC}"/>
              </a:ext>
            </a:extLst>
          </p:cNvPr>
          <p:cNvSpPr/>
          <p:nvPr/>
        </p:nvSpPr>
        <p:spPr>
          <a:xfrm>
            <a:off x="664633" y="4273768"/>
            <a:ext cx="6593012" cy="1895975"/>
          </a:xfrm>
          <a:prstGeom prst="rect">
            <a:avLst/>
          </a:prstGeom>
          <a:solidFill>
            <a:schemeClr val="bg1"/>
          </a:solidFill>
          <a:ln>
            <a:solidFill>
              <a:schemeClr val="accent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40" name="组合 39">
            <a:extLst>
              <a:ext uri="{FF2B5EF4-FFF2-40B4-BE49-F238E27FC236}">
                <a16:creationId xmlns:a16="http://schemas.microsoft.com/office/drawing/2014/main" id="{6386B100-C168-97EE-99AE-8068BC19449B}"/>
              </a:ext>
            </a:extLst>
          </p:cNvPr>
          <p:cNvGrpSpPr/>
          <p:nvPr/>
        </p:nvGrpSpPr>
        <p:grpSpPr>
          <a:xfrm>
            <a:off x="938305" y="4914278"/>
            <a:ext cx="778372" cy="445770"/>
            <a:chOff x="15579237" y="1258959"/>
            <a:chExt cx="3827963" cy="2192255"/>
          </a:xfrm>
        </p:grpSpPr>
        <p:sp>
          <p:nvSpPr>
            <p:cNvPr id="41" name="任意多边形: 形状 40">
              <a:extLst>
                <a:ext uri="{FF2B5EF4-FFF2-40B4-BE49-F238E27FC236}">
                  <a16:creationId xmlns:a16="http://schemas.microsoft.com/office/drawing/2014/main" id="{668D4D2E-B68D-55D5-C314-015A1FDDC727}"/>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EACD0F7D-7BF8-BAE9-DBAA-A885EB9F0333}"/>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任意多边形: 形状 42">
              <a:extLst>
                <a:ext uri="{FF2B5EF4-FFF2-40B4-BE49-F238E27FC236}">
                  <a16:creationId xmlns:a16="http://schemas.microsoft.com/office/drawing/2014/main" id="{2BFAD486-5F20-546B-CFF6-FF80C7F68A4D}"/>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任意多边形: 形状 43">
              <a:extLst>
                <a:ext uri="{FF2B5EF4-FFF2-40B4-BE49-F238E27FC236}">
                  <a16:creationId xmlns:a16="http://schemas.microsoft.com/office/drawing/2014/main" id="{0ECB9F8C-C23E-EA51-D6EB-3796DFCDF282}"/>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任意多边形: 形状 44">
              <a:extLst>
                <a:ext uri="{FF2B5EF4-FFF2-40B4-BE49-F238E27FC236}">
                  <a16:creationId xmlns:a16="http://schemas.microsoft.com/office/drawing/2014/main" id="{2A7EEA96-281E-8E47-C215-193694CDF7EF}"/>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88E86D37-0E9D-7786-0B79-F07E0BC09715}"/>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71BE0AB9-3E78-9CCB-BA23-05638DA514F8}"/>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50" name="文本框 49">
            <a:extLst>
              <a:ext uri="{FF2B5EF4-FFF2-40B4-BE49-F238E27FC236}">
                <a16:creationId xmlns:a16="http://schemas.microsoft.com/office/drawing/2014/main" id="{95D3C5ED-29A6-558D-4529-17CE0323F553}"/>
              </a:ext>
            </a:extLst>
          </p:cNvPr>
          <p:cNvSpPr txBox="1"/>
          <p:nvPr/>
        </p:nvSpPr>
        <p:spPr>
          <a:xfrm>
            <a:off x="1842738" y="4935118"/>
            <a:ext cx="5304222"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练习前一个小时不进食，平时饮食中，不暴饮暴食，尽量避免油腻不健康的食物，食物的均衡搭配，保证营养全面的同时，也要科学合理</a:t>
            </a:r>
            <a:endParaRPr lang="en-US" altLang="zh-CN" sz="1600" dirty="0">
              <a:solidFill>
                <a:schemeClr val="tx1">
                  <a:lumMod val="65000"/>
                  <a:lumOff val="35000"/>
                </a:schemeClr>
              </a:solidFill>
            </a:endParaRPr>
          </a:p>
        </p:txBody>
      </p:sp>
      <p:sp>
        <p:nvSpPr>
          <p:cNvPr id="51" name="文本框 50">
            <a:extLst>
              <a:ext uri="{FF2B5EF4-FFF2-40B4-BE49-F238E27FC236}">
                <a16:creationId xmlns:a16="http://schemas.microsoft.com/office/drawing/2014/main" id="{6615C68C-F64A-8717-57E4-BDF98CAA1181}"/>
              </a:ext>
            </a:extLst>
          </p:cNvPr>
          <p:cNvSpPr txBox="1"/>
          <p:nvPr/>
        </p:nvSpPr>
        <p:spPr>
          <a:xfrm>
            <a:off x="1842738" y="4470983"/>
            <a:ext cx="2295525" cy="430887"/>
          </a:xfrm>
          <a:prstGeom prst="rect">
            <a:avLst/>
          </a:prstGeom>
          <a:noFill/>
        </p:spPr>
        <p:txBody>
          <a:bodyPr wrap="square" rtlCol="0">
            <a:noAutofit/>
          </a:bodyPr>
          <a:lstStyle/>
          <a:p>
            <a:r>
              <a:rPr lang="zh-CN" altLang="en-US" sz="2200" b="1" dirty="0">
                <a:solidFill>
                  <a:schemeClr val="accent1">
                    <a:lumMod val="50000"/>
                  </a:schemeClr>
                </a:solidFill>
              </a:rPr>
              <a:t>正确的饮食</a:t>
            </a:r>
          </a:p>
        </p:txBody>
      </p:sp>
      <p:sp>
        <p:nvSpPr>
          <p:cNvPr id="30" name="半闭框 29">
            <a:extLst>
              <a:ext uri="{FF2B5EF4-FFF2-40B4-BE49-F238E27FC236}">
                <a16:creationId xmlns:a16="http://schemas.microsoft.com/office/drawing/2014/main" id="{65C5635D-0FC3-BF19-10BD-FCF15BB17791}"/>
              </a:ext>
            </a:extLst>
          </p:cNvPr>
          <p:cNvSpPr/>
          <p:nvPr/>
        </p:nvSpPr>
        <p:spPr>
          <a:xfrm flipH="1" flipV="1">
            <a:off x="6624924" y="5627871"/>
            <a:ext cx="771850" cy="667275"/>
          </a:xfrm>
          <a:prstGeom prst="halfFrame">
            <a:avLst>
              <a:gd name="adj1" fmla="val 19181"/>
              <a:gd name="adj2" fmla="val 1918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54" name="文本框 53">
            <a:extLst>
              <a:ext uri="{FF2B5EF4-FFF2-40B4-BE49-F238E27FC236}">
                <a16:creationId xmlns:a16="http://schemas.microsoft.com/office/drawing/2014/main" id="{CD4E9511-88CE-2622-B02D-228F311B4A5A}"/>
              </a:ext>
            </a:extLst>
          </p:cNvPr>
          <p:cNvSpPr txBox="1"/>
          <p:nvPr/>
        </p:nvSpPr>
        <p:spPr>
          <a:xfrm>
            <a:off x="11749655" y="2058262"/>
            <a:ext cx="476346" cy="4139452"/>
          </a:xfrm>
          <a:custGeom>
            <a:avLst/>
            <a:gdLst>
              <a:gd name="connsiteX0" fmla="*/ 0 w 476346"/>
              <a:gd name="connsiteY0" fmla="*/ 0 h 4139452"/>
              <a:gd name="connsiteX1" fmla="*/ 131232 w 476346"/>
              <a:gd name="connsiteY1" fmla="*/ 58333 h 4139452"/>
              <a:gd name="connsiteX2" fmla="*/ 384577 w 476346"/>
              <a:gd name="connsiteY2" fmla="*/ 217197 h 4139452"/>
              <a:gd name="connsiteX3" fmla="*/ 476346 w 476346"/>
              <a:gd name="connsiteY3" fmla="*/ 293108 h 4139452"/>
              <a:gd name="connsiteX4" fmla="*/ 476346 w 476346"/>
              <a:gd name="connsiteY4" fmla="*/ 3832145 h 4139452"/>
              <a:gd name="connsiteX5" fmla="*/ 399422 w 476346"/>
              <a:gd name="connsiteY5" fmla="*/ 3903722 h 4139452"/>
              <a:gd name="connsiteX6" fmla="*/ 176650 w 476346"/>
              <a:gd name="connsiteY6" fmla="*/ 4054757 h 4139452"/>
              <a:gd name="connsiteX7" fmla="*/ 0 w 476346"/>
              <a:gd name="connsiteY7" fmla="*/ 4139452 h 4139452"/>
              <a:gd name="connsiteX8" fmla="*/ 0 w 476346"/>
              <a:gd name="connsiteY8" fmla="*/ 3355795 h 4139452"/>
              <a:gd name="connsiteX9" fmla="*/ 47911 w 476346"/>
              <a:gd name="connsiteY9" fmla="*/ 3302489 h 4139452"/>
              <a:gd name="connsiteX10" fmla="*/ 386044 w 476346"/>
              <a:gd name="connsiteY10" fmla="*/ 2058532 h 4139452"/>
              <a:gd name="connsiteX11" fmla="*/ 44809 w 476346"/>
              <a:gd name="connsiteY11" fmla="*/ 853352 h 4139452"/>
              <a:gd name="connsiteX12" fmla="*/ 0 w 476346"/>
              <a:gd name="connsiteY12" fmla="*/ 803973 h 4139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6346" h="4139452">
                <a:moveTo>
                  <a:pt x="0" y="0"/>
                </a:moveTo>
                <a:lnTo>
                  <a:pt x="131232" y="58333"/>
                </a:lnTo>
                <a:cubicBezTo>
                  <a:pt x="220952" y="104381"/>
                  <a:pt x="305400" y="157335"/>
                  <a:pt x="384577" y="217197"/>
                </a:cubicBezTo>
                <a:lnTo>
                  <a:pt x="476346" y="293108"/>
                </a:lnTo>
                <a:lnTo>
                  <a:pt x="476346" y="3832145"/>
                </a:lnTo>
                <a:lnTo>
                  <a:pt x="399422" y="3903722"/>
                </a:lnTo>
                <a:cubicBezTo>
                  <a:pt x="329753" y="3959173"/>
                  <a:pt x="255496" y="4009518"/>
                  <a:pt x="176650" y="4054757"/>
                </a:cubicBezTo>
                <a:lnTo>
                  <a:pt x="0" y="4139452"/>
                </a:lnTo>
                <a:lnTo>
                  <a:pt x="0" y="3355795"/>
                </a:lnTo>
                <a:lnTo>
                  <a:pt x="47911" y="3302489"/>
                </a:lnTo>
                <a:cubicBezTo>
                  <a:pt x="273333" y="3019160"/>
                  <a:pt x="386044" y="2604508"/>
                  <a:pt x="386044" y="2058532"/>
                </a:cubicBezTo>
                <a:cubicBezTo>
                  <a:pt x="386044" y="1537373"/>
                  <a:pt x="272299" y="1135647"/>
                  <a:pt x="44809" y="853352"/>
                </a:cubicBezTo>
                <a:lnTo>
                  <a:pt x="0" y="803973"/>
                </a:ln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spTree>
    <p:extLst>
      <p:ext uri="{BB962C8B-B14F-4D97-AF65-F5344CB8AC3E}">
        <p14:creationId xmlns:p14="http://schemas.microsoft.com/office/powerpoint/2010/main" val="36558293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a16="http://schemas.microsoft.com/office/drawing/2014/main" id="{2BAE1410-0E1E-1746-2F47-A23A42938694}"/>
              </a:ext>
            </a:extLst>
          </p:cNvPr>
          <p:cNvSpPr txBox="1"/>
          <p:nvPr/>
        </p:nvSpPr>
        <p:spPr>
          <a:xfrm>
            <a:off x="-21930" y="1016305"/>
            <a:ext cx="2771299" cy="4498098"/>
          </a:xfrm>
          <a:custGeom>
            <a:avLst/>
            <a:gdLst/>
            <a:ahLst/>
            <a:cxnLst/>
            <a:rect l="l" t="t" r="r" b="b"/>
            <a:pathLst>
              <a:path w="2771299" h="4498098">
                <a:moveTo>
                  <a:pt x="1034103" y="2190108"/>
                </a:moveTo>
                <a:lnTo>
                  <a:pt x="2771299" y="2190108"/>
                </a:lnTo>
                <a:lnTo>
                  <a:pt x="2771299" y="3784606"/>
                </a:lnTo>
                <a:cubicBezTo>
                  <a:pt x="2578967" y="4001756"/>
                  <a:pt x="2329762" y="4174959"/>
                  <a:pt x="2023685" y="4304214"/>
                </a:cubicBezTo>
                <a:cubicBezTo>
                  <a:pt x="1717607" y="4433470"/>
                  <a:pt x="1392917" y="4498098"/>
                  <a:pt x="1049614" y="4498098"/>
                </a:cubicBezTo>
                <a:cubicBezTo>
                  <a:pt x="654091" y="4498098"/>
                  <a:pt x="314108" y="4420342"/>
                  <a:pt x="29665" y="4264832"/>
                </a:cubicBezTo>
                <a:lnTo>
                  <a:pt x="0" y="4246266"/>
                </a:lnTo>
                <a:lnTo>
                  <a:pt x="0" y="3211649"/>
                </a:lnTo>
                <a:lnTo>
                  <a:pt x="2158" y="3216916"/>
                </a:lnTo>
                <a:cubicBezTo>
                  <a:pt x="43067" y="3304809"/>
                  <a:pt x="90795" y="3385465"/>
                  <a:pt x="145341" y="3458882"/>
                </a:cubicBezTo>
                <a:cubicBezTo>
                  <a:pt x="363525" y="3752551"/>
                  <a:pt x="667017" y="3899385"/>
                  <a:pt x="1055818" y="3899385"/>
                </a:cubicBezTo>
                <a:cubicBezTo>
                  <a:pt x="1459096" y="3899385"/>
                  <a:pt x="1795160" y="3771164"/>
                  <a:pt x="2064012" y="3514721"/>
                </a:cubicBezTo>
                <a:lnTo>
                  <a:pt x="2064012" y="2745391"/>
                </a:lnTo>
                <a:lnTo>
                  <a:pt x="1034103" y="2745391"/>
                </a:lnTo>
                <a:close/>
                <a:moveTo>
                  <a:pt x="1027899" y="0"/>
                </a:moveTo>
                <a:cubicBezTo>
                  <a:pt x="1464266" y="0"/>
                  <a:pt x="1823080" y="86343"/>
                  <a:pt x="2104340" y="259029"/>
                </a:cubicBezTo>
                <a:cubicBezTo>
                  <a:pt x="2385600" y="431714"/>
                  <a:pt x="2591376" y="694879"/>
                  <a:pt x="2721665" y="1048522"/>
                </a:cubicBezTo>
                <a:lnTo>
                  <a:pt x="2026787" y="1259467"/>
                </a:lnTo>
                <a:cubicBezTo>
                  <a:pt x="1865476" y="821032"/>
                  <a:pt x="1529411" y="601815"/>
                  <a:pt x="1018592" y="601815"/>
                </a:cubicBezTo>
                <a:cubicBezTo>
                  <a:pt x="625655" y="601815"/>
                  <a:pt x="327333" y="741927"/>
                  <a:pt x="123626" y="1022154"/>
                </a:cubicBezTo>
                <a:cubicBezTo>
                  <a:pt x="98163" y="1057182"/>
                  <a:pt x="74291" y="1094125"/>
                  <a:pt x="52010" y="1132983"/>
                </a:cubicBezTo>
                <a:lnTo>
                  <a:pt x="0" y="1235480"/>
                </a:lnTo>
                <a:lnTo>
                  <a:pt x="0" y="232221"/>
                </a:lnTo>
                <a:lnTo>
                  <a:pt x="12192" y="224784"/>
                </a:lnTo>
                <a:cubicBezTo>
                  <a:pt x="293807" y="74928"/>
                  <a:pt x="632376" y="0"/>
                  <a:pt x="1027899" y="0"/>
                </a:cubicBez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pic>
        <p:nvPicPr>
          <p:cNvPr id="31" name="图片 30" descr="图片包含 人, 男人, 球, 年轻&#10;&#10;描述已自动生成">
            <a:extLst>
              <a:ext uri="{FF2B5EF4-FFF2-40B4-BE49-F238E27FC236}">
                <a16:creationId xmlns:a16="http://schemas.microsoft.com/office/drawing/2014/main" id="{0E34F840-7043-AA2D-1B3D-FA854715D6B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2576" y="1459148"/>
            <a:ext cx="8287966" cy="5418306"/>
          </a:xfrm>
          <a:custGeom>
            <a:avLst/>
            <a:gdLst>
              <a:gd name="connsiteX0" fmla="*/ 607380 w 8287966"/>
              <a:gd name="connsiteY0" fmla="*/ 0 h 5418306"/>
              <a:gd name="connsiteX1" fmla="*/ 8287966 w 8287966"/>
              <a:gd name="connsiteY1" fmla="*/ 0 h 5418306"/>
              <a:gd name="connsiteX2" fmla="*/ 8287966 w 8287966"/>
              <a:gd name="connsiteY2" fmla="*/ 5418306 h 5418306"/>
              <a:gd name="connsiteX3" fmla="*/ 0 w 8287966"/>
              <a:gd name="connsiteY3" fmla="*/ 5418306 h 5418306"/>
              <a:gd name="connsiteX4" fmla="*/ 0 w 8287966"/>
              <a:gd name="connsiteY4" fmla="*/ 5380665 h 5418306"/>
              <a:gd name="connsiteX5" fmla="*/ 607380 w 8287966"/>
              <a:gd name="connsiteY5" fmla="*/ 5380665 h 5418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7966" h="5418306">
                <a:moveTo>
                  <a:pt x="607380" y="0"/>
                </a:moveTo>
                <a:lnTo>
                  <a:pt x="8287966" y="0"/>
                </a:lnTo>
                <a:lnTo>
                  <a:pt x="8287966" y="5418306"/>
                </a:lnTo>
                <a:lnTo>
                  <a:pt x="0" y="5418306"/>
                </a:lnTo>
                <a:lnTo>
                  <a:pt x="0" y="5380665"/>
                </a:lnTo>
                <a:lnTo>
                  <a:pt x="607380" y="5380665"/>
                </a:lnTo>
                <a:close/>
              </a:path>
            </a:pathLst>
          </a:custGeom>
        </p:spPr>
      </p:pic>
      <p:grpSp>
        <p:nvGrpSpPr>
          <p:cNvPr id="17" name="组合 16">
            <a:extLst>
              <a:ext uri="{FF2B5EF4-FFF2-40B4-BE49-F238E27FC236}">
                <a16:creationId xmlns:a16="http://schemas.microsoft.com/office/drawing/2014/main" id="{400DCBF5-583E-C19C-B26C-BBFC8584E5BE}"/>
              </a:ext>
            </a:extLst>
          </p:cNvPr>
          <p:cNvGrpSpPr/>
          <p:nvPr/>
        </p:nvGrpSpPr>
        <p:grpSpPr>
          <a:xfrm>
            <a:off x="4493691" y="102397"/>
            <a:ext cx="3204618" cy="1316455"/>
            <a:chOff x="5293162" y="483397"/>
            <a:chExt cx="3204618" cy="1316455"/>
          </a:xfrm>
        </p:grpSpPr>
        <p:sp>
          <p:nvSpPr>
            <p:cNvPr id="18" name="矩形 17">
              <a:extLst>
                <a:ext uri="{FF2B5EF4-FFF2-40B4-BE49-F238E27FC236}">
                  <a16:creationId xmlns:a16="http://schemas.microsoft.com/office/drawing/2014/main" id="{729FA1D7-0337-AEB9-258D-4FB8B894EF68}"/>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19" name="矩形 18">
              <a:extLst>
                <a:ext uri="{FF2B5EF4-FFF2-40B4-BE49-F238E27FC236}">
                  <a16:creationId xmlns:a16="http://schemas.microsoft.com/office/drawing/2014/main" id="{0DB66E28-EECB-51C9-B26E-351D50019233}"/>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疑</a:t>
              </a:r>
            </a:p>
          </p:txBody>
        </p:sp>
        <p:sp>
          <p:nvSpPr>
            <p:cNvPr id="20" name="矩形 19">
              <a:extLst>
                <a:ext uri="{FF2B5EF4-FFF2-40B4-BE49-F238E27FC236}">
                  <a16:creationId xmlns:a16="http://schemas.microsoft.com/office/drawing/2014/main" id="{F1027FC1-3954-36B1-76F5-44CA6999AE04}"/>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问</a:t>
              </a:r>
            </a:p>
          </p:txBody>
        </p:sp>
      </p:grpSp>
      <p:sp>
        <p:nvSpPr>
          <p:cNvPr id="21" name="文本框 20">
            <a:extLst>
              <a:ext uri="{FF2B5EF4-FFF2-40B4-BE49-F238E27FC236}">
                <a16:creationId xmlns:a16="http://schemas.microsoft.com/office/drawing/2014/main" id="{E1221266-90F7-0F17-0898-E5DC9CD97E7A}"/>
              </a:ext>
            </a:extLst>
          </p:cNvPr>
          <p:cNvSpPr txBox="1"/>
          <p:nvPr/>
        </p:nvSpPr>
        <p:spPr>
          <a:xfrm>
            <a:off x="4481125" y="1933202"/>
            <a:ext cx="5996375" cy="430887"/>
          </a:xfrm>
          <a:prstGeom prst="rect">
            <a:avLst/>
          </a:prstGeom>
          <a:noFill/>
        </p:spPr>
        <p:txBody>
          <a:bodyPr wrap="square" rtlCol="0">
            <a:noAutofit/>
          </a:bodyPr>
          <a:lstStyle/>
          <a:p>
            <a:r>
              <a:rPr lang="zh-CN" altLang="en-US" sz="2200" b="1" dirty="0">
                <a:solidFill>
                  <a:schemeClr val="accent1">
                    <a:lumMod val="50000"/>
                  </a:schemeClr>
                </a:solidFill>
              </a:rPr>
              <a:t>问：我身体很僵硬，可以练习瑜伽吗？</a:t>
            </a:r>
          </a:p>
        </p:txBody>
      </p:sp>
      <p:sp>
        <p:nvSpPr>
          <p:cNvPr id="22" name="文本框 21">
            <a:extLst>
              <a:ext uri="{FF2B5EF4-FFF2-40B4-BE49-F238E27FC236}">
                <a16:creationId xmlns:a16="http://schemas.microsoft.com/office/drawing/2014/main" id="{0B0A53A6-3299-AAF0-EC51-00BA4DE85DE1}"/>
              </a:ext>
            </a:extLst>
          </p:cNvPr>
          <p:cNvSpPr txBox="1"/>
          <p:nvPr/>
        </p:nvSpPr>
        <p:spPr>
          <a:xfrm>
            <a:off x="5060144" y="2318667"/>
            <a:ext cx="6580994"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很多练习瑜伽的人，刚开始都是特别僵硬的，这是由于长期的生活习惯导致的，练习瑜伽可以改善这种僵硬状况</a:t>
            </a:r>
            <a:endParaRPr lang="en-US" altLang="zh-CN" sz="1600" dirty="0">
              <a:solidFill>
                <a:schemeClr val="tx1">
                  <a:lumMod val="65000"/>
                  <a:lumOff val="35000"/>
                </a:schemeClr>
              </a:solidFill>
            </a:endParaRPr>
          </a:p>
        </p:txBody>
      </p:sp>
      <p:sp>
        <p:nvSpPr>
          <p:cNvPr id="23" name="文本框 22">
            <a:extLst>
              <a:ext uri="{FF2B5EF4-FFF2-40B4-BE49-F238E27FC236}">
                <a16:creationId xmlns:a16="http://schemas.microsoft.com/office/drawing/2014/main" id="{F52D338A-732A-A9B7-9C25-4EDE59B9929E}"/>
              </a:ext>
            </a:extLst>
          </p:cNvPr>
          <p:cNvSpPr txBox="1"/>
          <p:nvPr/>
        </p:nvSpPr>
        <p:spPr>
          <a:xfrm>
            <a:off x="5182784" y="3467026"/>
            <a:ext cx="5996375" cy="430887"/>
          </a:xfrm>
          <a:prstGeom prst="rect">
            <a:avLst/>
          </a:prstGeom>
          <a:noFill/>
        </p:spPr>
        <p:txBody>
          <a:bodyPr wrap="square" rtlCol="0">
            <a:noAutofit/>
          </a:bodyPr>
          <a:lstStyle/>
          <a:p>
            <a:r>
              <a:rPr lang="zh-CN" altLang="en-US" sz="2200" b="1" dirty="0">
                <a:solidFill>
                  <a:schemeClr val="accent1">
                    <a:lumMod val="50000"/>
                  </a:schemeClr>
                </a:solidFill>
              </a:rPr>
              <a:t>问：年纪大了，可以练习瑜伽吗？</a:t>
            </a:r>
          </a:p>
        </p:txBody>
      </p:sp>
      <p:sp>
        <p:nvSpPr>
          <p:cNvPr id="24" name="文本框 23">
            <a:extLst>
              <a:ext uri="{FF2B5EF4-FFF2-40B4-BE49-F238E27FC236}">
                <a16:creationId xmlns:a16="http://schemas.microsoft.com/office/drawing/2014/main" id="{03F4CCDC-38E8-340E-9078-8F27F1C032B0}"/>
              </a:ext>
            </a:extLst>
          </p:cNvPr>
          <p:cNvSpPr txBox="1"/>
          <p:nvPr/>
        </p:nvSpPr>
        <p:spPr>
          <a:xfrm>
            <a:off x="5761803" y="3865191"/>
            <a:ext cx="5996375"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任何时候练习瑜伽都不晚，越早越好，很多五六十岁才开始练习瑜伽，只要认清自己身体情况，慢慢来，放松心态，就可以</a:t>
            </a:r>
            <a:endParaRPr lang="en-US" altLang="zh-CN" sz="1600" dirty="0">
              <a:solidFill>
                <a:schemeClr val="tx1">
                  <a:lumMod val="65000"/>
                  <a:lumOff val="35000"/>
                </a:schemeClr>
              </a:solidFill>
            </a:endParaRPr>
          </a:p>
        </p:txBody>
      </p:sp>
      <p:grpSp>
        <p:nvGrpSpPr>
          <p:cNvPr id="29" name="组合 28">
            <a:extLst>
              <a:ext uri="{FF2B5EF4-FFF2-40B4-BE49-F238E27FC236}">
                <a16:creationId xmlns:a16="http://schemas.microsoft.com/office/drawing/2014/main" id="{862B79D5-2EA1-8157-FAAF-26E3E28A8639}"/>
              </a:ext>
            </a:extLst>
          </p:cNvPr>
          <p:cNvGrpSpPr/>
          <p:nvPr/>
        </p:nvGrpSpPr>
        <p:grpSpPr>
          <a:xfrm>
            <a:off x="10893214" y="6070060"/>
            <a:ext cx="689559" cy="97276"/>
            <a:chOff x="9885217" y="6322979"/>
            <a:chExt cx="689559" cy="97276"/>
          </a:xfrm>
        </p:grpSpPr>
        <p:sp>
          <p:nvSpPr>
            <p:cNvPr id="26" name="椭圆 25">
              <a:extLst>
                <a:ext uri="{FF2B5EF4-FFF2-40B4-BE49-F238E27FC236}">
                  <a16:creationId xmlns:a16="http://schemas.microsoft.com/office/drawing/2014/main" id="{3A2B86C4-D6FF-C6D6-A896-A070EEF4B49A}"/>
                </a:ext>
              </a:extLst>
            </p:cNvPr>
            <p:cNvSpPr/>
            <p:nvPr/>
          </p:nvSpPr>
          <p:spPr>
            <a:xfrm>
              <a:off x="10477500" y="6322979"/>
              <a:ext cx="97276" cy="972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椭圆 26">
              <a:extLst>
                <a:ext uri="{FF2B5EF4-FFF2-40B4-BE49-F238E27FC236}">
                  <a16:creationId xmlns:a16="http://schemas.microsoft.com/office/drawing/2014/main" id="{1C7B0950-45A4-B39A-0DD8-CA9E5640C25E}"/>
                </a:ext>
              </a:extLst>
            </p:cNvPr>
            <p:cNvSpPr/>
            <p:nvPr/>
          </p:nvSpPr>
          <p:spPr>
            <a:xfrm>
              <a:off x="10181359" y="6322979"/>
              <a:ext cx="97276" cy="9727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椭圆 27">
              <a:extLst>
                <a:ext uri="{FF2B5EF4-FFF2-40B4-BE49-F238E27FC236}">
                  <a16:creationId xmlns:a16="http://schemas.microsoft.com/office/drawing/2014/main" id="{8FBF9FE2-5FD7-4644-F872-27D809D009C9}"/>
                </a:ext>
              </a:extLst>
            </p:cNvPr>
            <p:cNvSpPr/>
            <p:nvPr/>
          </p:nvSpPr>
          <p:spPr>
            <a:xfrm>
              <a:off x="9885217" y="6322979"/>
              <a:ext cx="97276" cy="97276"/>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0" name="文本框 29">
            <a:extLst>
              <a:ext uri="{FF2B5EF4-FFF2-40B4-BE49-F238E27FC236}">
                <a16:creationId xmlns:a16="http://schemas.microsoft.com/office/drawing/2014/main" id="{5633E2B4-22D1-4CA0-2F37-E849B0CC83BC}"/>
              </a:ext>
            </a:extLst>
          </p:cNvPr>
          <p:cNvSpPr txBox="1"/>
          <p:nvPr/>
        </p:nvSpPr>
        <p:spPr>
          <a:xfrm>
            <a:off x="1201511" y="1024953"/>
            <a:ext cx="1525523" cy="4480090"/>
          </a:xfrm>
          <a:custGeom>
            <a:avLst/>
            <a:gdLst/>
            <a:ahLst/>
            <a:cxnLst/>
            <a:rect l="l" t="t" r="r" b="b"/>
            <a:pathLst>
              <a:path w="1525523" h="4480090">
                <a:moveTo>
                  <a:pt x="0" y="2181459"/>
                </a:moveTo>
                <a:lnTo>
                  <a:pt x="1525523" y="2181459"/>
                </a:lnTo>
                <a:lnTo>
                  <a:pt x="1525523" y="3775957"/>
                </a:lnTo>
                <a:cubicBezTo>
                  <a:pt x="1333191" y="3993107"/>
                  <a:pt x="1083986" y="4166310"/>
                  <a:pt x="777909" y="4295565"/>
                </a:cubicBezTo>
                <a:cubicBezTo>
                  <a:pt x="548350" y="4392507"/>
                  <a:pt x="308323" y="4453096"/>
                  <a:pt x="57825" y="4477331"/>
                </a:cubicBezTo>
                <a:lnTo>
                  <a:pt x="0" y="4480090"/>
                </a:lnTo>
                <a:lnTo>
                  <a:pt x="0" y="3879400"/>
                </a:lnTo>
                <a:lnTo>
                  <a:pt x="99898" y="3866695"/>
                </a:lnTo>
                <a:cubicBezTo>
                  <a:pt x="377151" y="3818612"/>
                  <a:pt x="616597" y="3698404"/>
                  <a:pt x="818236" y="3506072"/>
                </a:cubicBezTo>
                <a:lnTo>
                  <a:pt x="818236" y="2736742"/>
                </a:lnTo>
                <a:lnTo>
                  <a:pt x="0" y="2736742"/>
                </a:lnTo>
                <a:close/>
                <a:moveTo>
                  <a:pt x="0" y="0"/>
                </a:moveTo>
                <a:lnTo>
                  <a:pt x="94857" y="7541"/>
                </a:lnTo>
                <a:cubicBezTo>
                  <a:pt x="393050" y="39919"/>
                  <a:pt x="647619" y="120866"/>
                  <a:pt x="858564" y="250380"/>
                </a:cubicBezTo>
                <a:cubicBezTo>
                  <a:pt x="1139824" y="423065"/>
                  <a:pt x="1345600" y="686230"/>
                  <a:pt x="1475889" y="1039873"/>
                </a:cubicBezTo>
                <a:lnTo>
                  <a:pt x="781011" y="1250818"/>
                </a:lnTo>
                <a:cubicBezTo>
                  <a:pt x="660027" y="921992"/>
                  <a:pt x="440745" y="716475"/>
                  <a:pt x="123164" y="634269"/>
                </a:cubicBezTo>
                <a:lnTo>
                  <a:pt x="0" y="611531"/>
                </a:ln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spTree>
    <p:extLst>
      <p:ext uri="{BB962C8B-B14F-4D97-AF65-F5344CB8AC3E}">
        <p14:creationId xmlns:p14="http://schemas.microsoft.com/office/powerpoint/2010/main" val="3617351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a:extLst>
              <a:ext uri="{FF2B5EF4-FFF2-40B4-BE49-F238E27FC236}">
                <a16:creationId xmlns:a16="http://schemas.microsoft.com/office/drawing/2014/main" id="{425EB9E2-CFF4-F0BF-DA59-EC5BFBDC4AB6}"/>
              </a:ext>
            </a:extLst>
          </p:cNvPr>
          <p:cNvSpPr txBox="1"/>
          <p:nvPr/>
        </p:nvSpPr>
        <p:spPr>
          <a:xfrm>
            <a:off x="8340678" y="1265317"/>
            <a:ext cx="3851322" cy="4370910"/>
          </a:xfrm>
          <a:custGeom>
            <a:avLst/>
            <a:gdLst/>
            <a:ahLst/>
            <a:cxnLst/>
            <a:rect l="l" t="t" r="r" b="b"/>
            <a:pathLst>
              <a:path w="3851322" h="4370910">
                <a:moveTo>
                  <a:pt x="2075329" y="567691"/>
                </a:moveTo>
                <a:cubicBezTo>
                  <a:pt x="2038103" y="687640"/>
                  <a:pt x="2002946" y="799317"/>
                  <a:pt x="1969856" y="902722"/>
                </a:cubicBezTo>
                <a:cubicBezTo>
                  <a:pt x="1936766" y="1006126"/>
                  <a:pt x="1897473" y="1119871"/>
                  <a:pt x="1851975" y="1243957"/>
                </a:cubicBezTo>
                <a:lnTo>
                  <a:pt x="1364940" y="2602692"/>
                </a:lnTo>
                <a:lnTo>
                  <a:pt x="2785718" y="2602692"/>
                </a:lnTo>
                <a:lnTo>
                  <a:pt x="2295580" y="1247059"/>
                </a:lnTo>
                <a:cubicBezTo>
                  <a:pt x="2227333" y="1060931"/>
                  <a:pt x="2153916" y="834475"/>
                  <a:pt x="2075329" y="567691"/>
                </a:cubicBezTo>
                <a:close/>
                <a:moveTo>
                  <a:pt x="1631723" y="0"/>
                </a:moveTo>
                <a:lnTo>
                  <a:pt x="2515832" y="0"/>
                </a:lnTo>
                <a:lnTo>
                  <a:pt x="3851322" y="3584200"/>
                </a:lnTo>
                <a:lnTo>
                  <a:pt x="3851322" y="4370910"/>
                </a:lnTo>
                <a:lnTo>
                  <a:pt x="3387532" y="4370910"/>
                </a:lnTo>
                <a:lnTo>
                  <a:pt x="2953233" y="3176588"/>
                </a:lnTo>
                <a:lnTo>
                  <a:pt x="1188118" y="3176588"/>
                </a:lnTo>
                <a:lnTo>
                  <a:pt x="756921" y="4370910"/>
                </a:lnTo>
                <a:lnTo>
                  <a:pt x="0" y="4370910"/>
                </a:ln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grpSp>
        <p:nvGrpSpPr>
          <p:cNvPr id="5" name="组合 4">
            <a:extLst>
              <a:ext uri="{FF2B5EF4-FFF2-40B4-BE49-F238E27FC236}">
                <a16:creationId xmlns:a16="http://schemas.microsoft.com/office/drawing/2014/main" id="{D954843E-5D2C-6F71-9D48-99C62C5FC395}"/>
              </a:ext>
            </a:extLst>
          </p:cNvPr>
          <p:cNvGrpSpPr/>
          <p:nvPr/>
        </p:nvGrpSpPr>
        <p:grpSpPr>
          <a:xfrm>
            <a:off x="4493691" y="127797"/>
            <a:ext cx="3204618" cy="1316455"/>
            <a:chOff x="5293162" y="483397"/>
            <a:chExt cx="3204618" cy="1316455"/>
          </a:xfrm>
        </p:grpSpPr>
        <p:sp>
          <p:nvSpPr>
            <p:cNvPr id="6" name="矩形 5">
              <a:extLst>
                <a:ext uri="{FF2B5EF4-FFF2-40B4-BE49-F238E27FC236}">
                  <a16:creationId xmlns:a16="http://schemas.microsoft.com/office/drawing/2014/main" id="{CE771F51-C24C-1FCF-2F71-FAEF645A0393}"/>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练习的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7" name="矩形 6">
              <a:extLst>
                <a:ext uri="{FF2B5EF4-FFF2-40B4-BE49-F238E27FC236}">
                  <a16:creationId xmlns:a16="http://schemas.microsoft.com/office/drawing/2014/main" id="{E979152C-733A-2DE0-1475-1AF6030CD60E}"/>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建</a:t>
              </a:r>
            </a:p>
          </p:txBody>
        </p:sp>
        <p:sp>
          <p:nvSpPr>
            <p:cNvPr id="8" name="矩形 7">
              <a:extLst>
                <a:ext uri="{FF2B5EF4-FFF2-40B4-BE49-F238E27FC236}">
                  <a16:creationId xmlns:a16="http://schemas.microsoft.com/office/drawing/2014/main" id="{C66F3BE0-7593-B7C8-5C2C-B1574ED49970}"/>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议</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pic>
        <p:nvPicPr>
          <p:cNvPr id="4" name="图片 3" descr="图片包含 人, 男人, 站, 黑暗&#10;&#10;描述已自动生成">
            <a:extLst>
              <a:ext uri="{FF2B5EF4-FFF2-40B4-BE49-F238E27FC236}">
                <a16:creationId xmlns:a16="http://schemas.microsoft.com/office/drawing/2014/main" id="{657EFC46-E668-8754-76F4-11DBDAE19D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95649" y="1660152"/>
            <a:ext cx="6074508" cy="5186808"/>
          </a:xfrm>
          <a:prstGeom prst="rect">
            <a:avLst/>
          </a:prstGeom>
        </p:spPr>
      </p:pic>
      <p:grpSp>
        <p:nvGrpSpPr>
          <p:cNvPr id="19" name="组合 18">
            <a:extLst>
              <a:ext uri="{FF2B5EF4-FFF2-40B4-BE49-F238E27FC236}">
                <a16:creationId xmlns:a16="http://schemas.microsoft.com/office/drawing/2014/main" id="{8BBF0265-5F27-73EC-7B9B-879383BA9167}"/>
              </a:ext>
            </a:extLst>
          </p:cNvPr>
          <p:cNvGrpSpPr/>
          <p:nvPr/>
        </p:nvGrpSpPr>
        <p:grpSpPr>
          <a:xfrm>
            <a:off x="502184" y="2016885"/>
            <a:ext cx="7160013" cy="1043274"/>
            <a:chOff x="861944" y="2016885"/>
            <a:chExt cx="7160013" cy="1043274"/>
          </a:xfrm>
        </p:grpSpPr>
        <p:sp>
          <p:nvSpPr>
            <p:cNvPr id="13" name="文本框 12">
              <a:extLst>
                <a:ext uri="{FF2B5EF4-FFF2-40B4-BE49-F238E27FC236}">
                  <a16:creationId xmlns:a16="http://schemas.microsoft.com/office/drawing/2014/main" id="{6340D78F-897E-514F-A4C3-798A454C1192}"/>
                </a:ext>
              </a:extLst>
            </p:cNvPr>
            <p:cNvSpPr txBox="1"/>
            <p:nvPr/>
          </p:nvSpPr>
          <p:spPr>
            <a:xfrm>
              <a:off x="861944" y="2016885"/>
              <a:ext cx="5996375" cy="430887"/>
            </a:xfrm>
            <a:prstGeom prst="rect">
              <a:avLst/>
            </a:prstGeom>
            <a:noFill/>
          </p:spPr>
          <p:txBody>
            <a:bodyPr wrap="square" rtlCol="0">
              <a:noAutofit/>
            </a:bodyPr>
            <a:lstStyle/>
            <a:p>
              <a:r>
                <a:rPr lang="en-US" altLang="zh-CN" sz="2200" b="1" dirty="0">
                  <a:solidFill>
                    <a:schemeClr val="accent1">
                      <a:lumMod val="50000"/>
                    </a:schemeClr>
                  </a:solidFill>
                </a:rPr>
                <a:t>01    </a:t>
              </a:r>
              <a:r>
                <a:rPr lang="zh-CN" altLang="en-US" sz="2200" b="1" dirty="0">
                  <a:solidFill>
                    <a:schemeClr val="accent1">
                      <a:lumMod val="50000"/>
                    </a:schemeClr>
                  </a:solidFill>
                </a:rPr>
                <a:t>最好空腹练习</a:t>
              </a:r>
            </a:p>
          </p:txBody>
        </p:sp>
        <p:sp>
          <p:nvSpPr>
            <p:cNvPr id="14" name="文本框 13">
              <a:extLst>
                <a:ext uri="{FF2B5EF4-FFF2-40B4-BE49-F238E27FC236}">
                  <a16:creationId xmlns:a16="http://schemas.microsoft.com/office/drawing/2014/main" id="{2E622C98-8DD8-0DA7-F95C-C841580759ED}"/>
                </a:ext>
              </a:extLst>
            </p:cNvPr>
            <p:cNvSpPr txBox="1"/>
            <p:nvPr/>
          </p:nvSpPr>
          <p:spPr>
            <a:xfrm>
              <a:off x="1440963" y="2402350"/>
              <a:ext cx="6580994"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练习前一小时禁止进食，早上起来可以稍微喝点水，然后进行练习，空腹可以让我们的呼吸更加流畅，身体更加轻盈，没有负担</a:t>
              </a:r>
              <a:endParaRPr lang="en-US" altLang="zh-CN" sz="1600" dirty="0">
                <a:solidFill>
                  <a:schemeClr val="tx1">
                    <a:lumMod val="65000"/>
                    <a:lumOff val="35000"/>
                  </a:schemeClr>
                </a:solidFill>
              </a:endParaRPr>
            </a:p>
          </p:txBody>
        </p:sp>
      </p:grpSp>
      <p:grpSp>
        <p:nvGrpSpPr>
          <p:cNvPr id="20" name="组合 19">
            <a:extLst>
              <a:ext uri="{FF2B5EF4-FFF2-40B4-BE49-F238E27FC236}">
                <a16:creationId xmlns:a16="http://schemas.microsoft.com/office/drawing/2014/main" id="{84A7BE1E-D18A-00AE-AC0C-DA8CBB61344F}"/>
              </a:ext>
            </a:extLst>
          </p:cNvPr>
          <p:cNvGrpSpPr/>
          <p:nvPr/>
        </p:nvGrpSpPr>
        <p:grpSpPr>
          <a:xfrm>
            <a:off x="502184" y="3439252"/>
            <a:ext cx="7160013" cy="1043274"/>
            <a:chOff x="861944" y="3517053"/>
            <a:chExt cx="7160013" cy="1043274"/>
          </a:xfrm>
        </p:grpSpPr>
        <p:sp>
          <p:nvSpPr>
            <p:cNvPr id="15" name="文本框 14">
              <a:extLst>
                <a:ext uri="{FF2B5EF4-FFF2-40B4-BE49-F238E27FC236}">
                  <a16:creationId xmlns:a16="http://schemas.microsoft.com/office/drawing/2014/main" id="{9A92AFE6-454B-CE11-525A-D6B731D5A1E8}"/>
                </a:ext>
              </a:extLst>
            </p:cNvPr>
            <p:cNvSpPr txBox="1"/>
            <p:nvPr/>
          </p:nvSpPr>
          <p:spPr>
            <a:xfrm>
              <a:off x="861944" y="3517053"/>
              <a:ext cx="5996375" cy="430887"/>
            </a:xfrm>
            <a:prstGeom prst="rect">
              <a:avLst/>
            </a:prstGeom>
            <a:noFill/>
          </p:spPr>
          <p:txBody>
            <a:bodyPr wrap="square" rtlCol="0">
              <a:noAutofit/>
            </a:bodyPr>
            <a:lstStyle/>
            <a:p>
              <a:r>
                <a:rPr lang="en-US" altLang="zh-CN" sz="2200" b="1" dirty="0">
                  <a:solidFill>
                    <a:schemeClr val="accent1">
                      <a:lumMod val="50000"/>
                    </a:schemeClr>
                  </a:solidFill>
                </a:rPr>
                <a:t>02    </a:t>
              </a:r>
              <a:r>
                <a:rPr lang="zh-CN" altLang="en-US" sz="2200" b="1" dirty="0">
                  <a:solidFill>
                    <a:schemeClr val="accent1">
                      <a:lumMod val="50000"/>
                    </a:schemeClr>
                  </a:solidFill>
                </a:rPr>
                <a:t>新手最好不要盲目跟着视频练习</a:t>
              </a:r>
            </a:p>
          </p:txBody>
        </p:sp>
        <p:sp>
          <p:nvSpPr>
            <p:cNvPr id="16" name="文本框 15">
              <a:extLst>
                <a:ext uri="{FF2B5EF4-FFF2-40B4-BE49-F238E27FC236}">
                  <a16:creationId xmlns:a16="http://schemas.microsoft.com/office/drawing/2014/main" id="{028C16FD-B9EA-75F4-EC54-E1602B03E8F7}"/>
                </a:ext>
              </a:extLst>
            </p:cNvPr>
            <p:cNvSpPr txBox="1"/>
            <p:nvPr/>
          </p:nvSpPr>
          <p:spPr>
            <a:xfrm>
              <a:off x="1440963" y="3902518"/>
              <a:ext cx="6580994"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很多瑜伽病都是因为在不了解瑜伽的真正练习方式，就盲目凹各种动作，只看表面，不看实质，最终使身体受到伤害</a:t>
              </a:r>
              <a:endParaRPr lang="en-US" altLang="zh-CN" sz="1600" dirty="0">
                <a:solidFill>
                  <a:schemeClr val="tx1">
                    <a:lumMod val="65000"/>
                    <a:lumOff val="35000"/>
                  </a:schemeClr>
                </a:solidFill>
              </a:endParaRPr>
            </a:p>
          </p:txBody>
        </p:sp>
      </p:grpSp>
      <p:grpSp>
        <p:nvGrpSpPr>
          <p:cNvPr id="21" name="组合 20">
            <a:extLst>
              <a:ext uri="{FF2B5EF4-FFF2-40B4-BE49-F238E27FC236}">
                <a16:creationId xmlns:a16="http://schemas.microsoft.com/office/drawing/2014/main" id="{959AD360-F0DB-BFC0-7EFA-DB019A205D80}"/>
              </a:ext>
            </a:extLst>
          </p:cNvPr>
          <p:cNvGrpSpPr/>
          <p:nvPr/>
        </p:nvGrpSpPr>
        <p:grpSpPr>
          <a:xfrm>
            <a:off x="502184" y="4861620"/>
            <a:ext cx="7160013" cy="1043274"/>
            <a:chOff x="861944" y="4861620"/>
            <a:chExt cx="7160013" cy="1043274"/>
          </a:xfrm>
        </p:grpSpPr>
        <p:sp>
          <p:nvSpPr>
            <p:cNvPr id="17" name="文本框 16">
              <a:extLst>
                <a:ext uri="{FF2B5EF4-FFF2-40B4-BE49-F238E27FC236}">
                  <a16:creationId xmlns:a16="http://schemas.microsoft.com/office/drawing/2014/main" id="{7975CF54-0A8A-FFC4-A7B3-09D80CD75CF3}"/>
                </a:ext>
              </a:extLst>
            </p:cNvPr>
            <p:cNvSpPr txBox="1"/>
            <p:nvPr/>
          </p:nvSpPr>
          <p:spPr>
            <a:xfrm>
              <a:off x="861944" y="4861620"/>
              <a:ext cx="5996375" cy="430887"/>
            </a:xfrm>
            <a:prstGeom prst="rect">
              <a:avLst/>
            </a:prstGeom>
            <a:noFill/>
          </p:spPr>
          <p:txBody>
            <a:bodyPr wrap="square" rtlCol="0">
              <a:noAutofit/>
            </a:bodyPr>
            <a:lstStyle/>
            <a:p>
              <a:r>
                <a:rPr lang="en-US" altLang="zh-CN" sz="2200" b="1" dirty="0">
                  <a:solidFill>
                    <a:schemeClr val="accent1">
                      <a:lumMod val="50000"/>
                    </a:schemeClr>
                  </a:solidFill>
                </a:rPr>
                <a:t>03    </a:t>
              </a:r>
              <a:r>
                <a:rPr lang="zh-CN" altLang="en-US" sz="2200" b="1" dirty="0">
                  <a:solidFill>
                    <a:schemeClr val="accent1">
                      <a:lumMod val="50000"/>
                    </a:schemeClr>
                  </a:solidFill>
                </a:rPr>
                <a:t>不急于求成，不盲目追求体式的高阶</a:t>
              </a:r>
            </a:p>
          </p:txBody>
        </p:sp>
        <p:sp>
          <p:nvSpPr>
            <p:cNvPr id="18" name="文本框 17">
              <a:extLst>
                <a:ext uri="{FF2B5EF4-FFF2-40B4-BE49-F238E27FC236}">
                  <a16:creationId xmlns:a16="http://schemas.microsoft.com/office/drawing/2014/main" id="{655C23A0-FD6F-E088-C8BD-2A751F96704E}"/>
                </a:ext>
              </a:extLst>
            </p:cNvPr>
            <p:cNvSpPr txBox="1"/>
            <p:nvPr/>
          </p:nvSpPr>
          <p:spPr>
            <a:xfrm>
              <a:off x="1440963" y="5247085"/>
              <a:ext cx="6580994"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明确自己练习瑜伽的目的，想要长期练习瑜伽的人，都是一步一个脚印，慢慢来，不攀比，不激进</a:t>
              </a:r>
              <a:endParaRPr lang="en-US" altLang="zh-CN" sz="1600" dirty="0">
                <a:solidFill>
                  <a:schemeClr val="tx1">
                    <a:lumMod val="65000"/>
                    <a:lumOff val="35000"/>
                  </a:schemeClr>
                </a:solidFill>
              </a:endParaRPr>
            </a:p>
          </p:txBody>
        </p:sp>
      </p:grpSp>
      <p:sp>
        <p:nvSpPr>
          <p:cNvPr id="25" name="文本框 24">
            <a:extLst>
              <a:ext uri="{FF2B5EF4-FFF2-40B4-BE49-F238E27FC236}">
                <a16:creationId xmlns:a16="http://schemas.microsoft.com/office/drawing/2014/main" id="{4BF1F6A1-792A-8BF1-F3B4-5C0A91BEB0CF}"/>
              </a:ext>
            </a:extLst>
          </p:cNvPr>
          <p:cNvSpPr txBox="1"/>
          <p:nvPr/>
        </p:nvSpPr>
        <p:spPr>
          <a:xfrm>
            <a:off x="9200338" y="1265317"/>
            <a:ext cx="2991662" cy="4370910"/>
          </a:xfrm>
          <a:custGeom>
            <a:avLst/>
            <a:gdLst>
              <a:gd name="connsiteX0" fmla="*/ 166165 w 2991662"/>
              <a:gd name="connsiteY0" fmla="*/ 3934327 h 4370910"/>
              <a:gd name="connsiteX1" fmla="*/ 8541 w 2991662"/>
              <a:gd name="connsiteY1" fmla="*/ 4370910 h 4370910"/>
              <a:gd name="connsiteX2" fmla="*/ 0 w 2991662"/>
              <a:gd name="connsiteY2" fmla="*/ 4370910 h 4370910"/>
              <a:gd name="connsiteX3" fmla="*/ 1663582 w 2991662"/>
              <a:gd name="connsiteY3" fmla="*/ 0 h 4370910"/>
              <a:gd name="connsiteX4" fmla="*/ 1767452 w 2991662"/>
              <a:gd name="connsiteY4" fmla="*/ 0 h 4370910"/>
              <a:gd name="connsiteX5" fmla="*/ 2991662 w 2991662"/>
              <a:gd name="connsiteY5" fmla="*/ 3285546 h 4370910"/>
              <a:gd name="connsiteX6" fmla="*/ 2991662 w 2991662"/>
              <a:gd name="connsiteY6" fmla="*/ 4370910 h 4370910"/>
              <a:gd name="connsiteX7" fmla="*/ 2639152 w 2991662"/>
              <a:gd name="connsiteY7" fmla="*/ 4370910 h 4370910"/>
              <a:gd name="connsiteX8" fmla="*/ 2204853 w 2991662"/>
              <a:gd name="connsiteY8" fmla="*/ 3176588 h 4370910"/>
              <a:gd name="connsiteX9" fmla="*/ 454563 w 2991662"/>
              <a:gd name="connsiteY9" fmla="*/ 3176588 h 4370910"/>
              <a:gd name="connsiteX10" fmla="*/ 672989 w 2991662"/>
              <a:gd name="connsiteY10" fmla="*/ 2602692 h 4370910"/>
              <a:gd name="connsiteX11" fmla="*/ 2037338 w 2991662"/>
              <a:gd name="connsiteY11" fmla="*/ 2602692 h 4370910"/>
              <a:gd name="connsiteX12" fmla="*/ 1547200 w 2991662"/>
              <a:gd name="connsiteY12" fmla="*/ 1247059 h 4370910"/>
              <a:gd name="connsiteX13" fmla="*/ 1384920 w 2991662"/>
              <a:gd name="connsiteY13" fmla="*/ 760217 h 4370910"/>
              <a:gd name="connsiteX14" fmla="*/ 1380203 w 2991662"/>
              <a:gd name="connsiteY14" fmla="*/ 744552 h 4370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91662" h="4370910">
                <a:moveTo>
                  <a:pt x="166165" y="3934327"/>
                </a:moveTo>
                <a:lnTo>
                  <a:pt x="8541" y="4370910"/>
                </a:lnTo>
                <a:lnTo>
                  <a:pt x="0" y="4370910"/>
                </a:lnTo>
                <a:close/>
                <a:moveTo>
                  <a:pt x="1663582" y="0"/>
                </a:moveTo>
                <a:lnTo>
                  <a:pt x="1767452" y="0"/>
                </a:lnTo>
                <a:lnTo>
                  <a:pt x="2991662" y="3285546"/>
                </a:lnTo>
                <a:lnTo>
                  <a:pt x="2991662" y="4370910"/>
                </a:lnTo>
                <a:lnTo>
                  <a:pt x="2639152" y="4370910"/>
                </a:lnTo>
                <a:lnTo>
                  <a:pt x="2204853" y="3176588"/>
                </a:lnTo>
                <a:lnTo>
                  <a:pt x="454563" y="3176588"/>
                </a:lnTo>
                <a:lnTo>
                  <a:pt x="672989" y="2602692"/>
                </a:lnTo>
                <a:lnTo>
                  <a:pt x="2037338" y="2602692"/>
                </a:lnTo>
                <a:lnTo>
                  <a:pt x="1547200" y="1247059"/>
                </a:lnTo>
                <a:cubicBezTo>
                  <a:pt x="1496015" y="1107463"/>
                  <a:pt x="1441921" y="945182"/>
                  <a:pt x="1384920" y="760217"/>
                </a:cubicBezTo>
                <a:lnTo>
                  <a:pt x="1380203" y="744552"/>
                </a:lnTo>
                <a:close/>
              </a:path>
            </a:pathLst>
          </a:custGeom>
          <a:solidFill>
            <a:schemeClr val="accent1">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0000" b="1" dirty="0">
              <a:solidFill>
                <a:schemeClr val="accent1">
                  <a:lumMod val="20000"/>
                  <a:lumOff val="80000"/>
                </a:schemeClr>
              </a:solidFill>
            </a:endParaRPr>
          </a:p>
        </p:txBody>
      </p:sp>
    </p:spTree>
    <p:extLst>
      <p:ext uri="{BB962C8B-B14F-4D97-AF65-F5344CB8AC3E}">
        <p14:creationId xmlns:p14="http://schemas.microsoft.com/office/powerpoint/2010/main" val="2478613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B052A195-82FF-4C6B-B197-23CD52B15A0C}"/>
              </a:ext>
            </a:extLst>
          </p:cNvPr>
          <p:cNvGrpSpPr/>
          <p:nvPr/>
        </p:nvGrpSpPr>
        <p:grpSpPr>
          <a:xfrm>
            <a:off x="3504348" y="4658057"/>
            <a:ext cx="4901175" cy="850568"/>
            <a:chOff x="3105150" y="4658057"/>
            <a:chExt cx="4901175" cy="850568"/>
          </a:xfrm>
        </p:grpSpPr>
        <p:grpSp>
          <p:nvGrpSpPr>
            <p:cNvPr id="13" name="组合 12">
              <a:extLst>
                <a:ext uri="{FF2B5EF4-FFF2-40B4-BE49-F238E27FC236}">
                  <a16:creationId xmlns:a16="http://schemas.microsoft.com/office/drawing/2014/main" id="{BE24D696-E209-45D7-B810-E8F7F9EF1336}"/>
                </a:ext>
              </a:extLst>
            </p:cNvPr>
            <p:cNvGrpSpPr/>
            <p:nvPr/>
          </p:nvGrpSpPr>
          <p:grpSpPr>
            <a:xfrm>
              <a:off x="3105150" y="4658057"/>
              <a:ext cx="1485202" cy="850568"/>
              <a:chOff x="15579237" y="1258959"/>
              <a:chExt cx="3827963" cy="2192255"/>
            </a:xfrm>
          </p:grpSpPr>
          <p:sp>
            <p:nvSpPr>
              <p:cNvPr id="14" name="任意多边形: 形状 13">
                <a:extLst>
                  <a:ext uri="{FF2B5EF4-FFF2-40B4-BE49-F238E27FC236}">
                    <a16:creationId xmlns:a16="http://schemas.microsoft.com/office/drawing/2014/main" id="{EB84F8A4-F318-4032-A43B-35A1D7E7D668}"/>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BB072EE-C462-4A86-958C-FC3FA275CDEB}"/>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430F46F-5AAE-45D2-97C3-333C90A1550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D11947A-8078-4537-9461-63E1D8E3108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F4D2E7C-807E-494E-A772-E22A6DD9134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9BCAE1E7-2C5F-4E16-BE53-47D6B9C7D2DA}"/>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A3222F65-311B-4253-B05D-748B8ADCE27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A849D2D8-FD7F-4DA7-A346-B25FDABDA4DB}"/>
                </a:ext>
              </a:extLst>
            </p:cNvPr>
            <p:cNvSpPr/>
            <p:nvPr/>
          </p:nvSpPr>
          <p:spPr>
            <a:xfrm>
              <a:off x="5564631" y="4722959"/>
              <a:ext cx="2441694" cy="769441"/>
            </a:xfrm>
            <a:prstGeom prst="rect">
              <a:avLst/>
            </a:prstGeom>
          </p:spPr>
          <p:txBody>
            <a:bodyPr wrap="none">
              <a:noAutofit/>
            </a:bodyPr>
            <a:lstStyle/>
            <a:p>
              <a:pPr algn="ctr"/>
              <a:r>
                <a:rPr lang="zh-CN" altLang="en-US" sz="4400" b="1" dirty="0">
                  <a:solidFill>
                    <a:schemeClr val="tx2"/>
                  </a:solidFill>
                  <a:ea typeface="微软雅黑" panose="020B0503020204020204" charset="-122"/>
                </a:rPr>
                <a:t>市场情况</a:t>
              </a:r>
            </a:p>
          </p:txBody>
        </p:sp>
      </p:grpSp>
      <p:pic>
        <p:nvPicPr>
          <p:cNvPr id="9" name="图片占位符 8" descr="跳起来的男人&#10;&#10;描述已自动生成">
            <a:extLst>
              <a:ext uri="{FF2B5EF4-FFF2-40B4-BE49-F238E27FC236}">
                <a16:creationId xmlns:a16="http://schemas.microsoft.com/office/drawing/2014/main" id="{27627037-4772-D54C-16B6-028F668369E4}"/>
              </a:ext>
            </a:extLst>
          </p:cNvPr>
          <p:cNvPicPr>
            <a:picLocks noGrp="1" noChangeAspect="1"/>
          </p:cNvPicPr>
          <p:nvPr>
            <p:ph type="pic" idx="1"/>
          </p:nvPr>
        </p:nvPicPr>
        <p:blipFill rotWithShape="1">
          <a:blip r:embed="rId4" cstate="screen">
            <a:extLst>
              <a:ext uri="{28A0092B-C50C-407E-A947-70E740481C1C}">
                <a14:useLocalDpi xmlns:a14="http://schemas.microsoft.com/office/drawing/2010/main"/>
              </a:ext>
            </a:extLst>
          </a:blip>
          <a:srcRect/>
          <a:stretch/>
        </p:blipFill>
        <p:spPr>
          <a:xfrm>
            <a:off x="0" y="0"/>
            <a:ext cx="12192000" cy="3632199"/>
          </a:xfrm>
        </p:spPr>
      </p:pic>
    </p:spTree>
    <p:custDataLst>
      <p:tags r:id="rId1"/>
    </p:custDataLst>
    <p:extLst>
      <p:ext uri="{BB962C8B-B14F-4D97-AF65-F5344CB8AC3E}">
        <p14:creationId xmlns:p14="http://schemas.microsoft.com/office/powerpoint/2010/main" val="40684326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a:extLst>
              <a:ext uri="{FF2B5EF4-FFF2-40B4-BE49-F238E27FC236}">
                <a16:creationId xmlns:a16="http://schemas.microsoft.com/office/drawing/2014/main" id="{8355BBEA-717F-FF74-DD71-120427C20FB6}"/>
              </a:ext>
            </a:extLst>
          </p:cNvPr>
          <p:cNvGraphicFramePr/>
          <p:nvPr>
            <p:extLst>
              <p:ext uri="{D42A27DB-BD31-4B8C-83A1-F6EECF244321}">
                <p14:modId xmlns:p14="http://schemas.microsoft.com/office/powerpoint/2010/main" val="2644316732"/>
              </p:ext>
            </p:extLst>
          </p:nvPr>
        </p:nvGraphicFramePr>
        <p:xfrm>
          <a:off x="587375" y="1917700"/>
          <a:ext cx="6804025" cy="4662842"/>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a:extLst>
              <a:ext uri="{FF2B5EF4-FFF2-40B4-BE49-F238E27FC236}">
                <a16:creationId xmlns:a16="http://schemas.microsoft.com/office/drawing/2014/main" id="{F4A55ED1-EFEC-32CA-0052-5B3CF5F41839}"/>
              </a:ext>
            </a:extLst>
          </p:cNvPr>
          <p:cNvSpPr txBox="1"/>
          <p:nvPr/>
        </p:nvSpPr>
        <p:spPr>
          <a:xfrm>
            <a:off x="6845300" y="1918732"/>
            <a:ext cx="3479800" cy="430887"/>
          </a:xfrm>
          <a:prstGeom prst="rect">
            <a:avLst/>
          </a:prstGeom>
          <a:noFill/>
        </p:spPr>
        <p:txBody>
          <a:bodyPr wrap="square" rtlCol="0">
            <a:noAutofit/>
          </a:bodyPr>
          <a:lstStyle/>
          <a:p>
            <a:r>
              <a:rPr lang="zh-CN" altLang="en-US" sz="2200" b="1" dirty="0">
                <a:solidFill>
                  <a:schemeClr val="accent1">
                    <a:lumMod val="50000"/>
                  </a:schemeClr>
                </a:solidFill>
              </a:rPr>
              <a:t>一线城市居多</a:t>
            </a:r>
          </a:p>
        </p:txBody>
      </p:sp>
      <p:sp>
        <p:nvSpPr>
          <p:cNvPr id="12" name="文本框 11">
            <a:extLst>
              <a:ext uri="{FF2B5EF4-FFF2-40B4-BE49-F238E27FC236}">
                <a16:creationId xmlns:a16="http://schemas.microsoft.com/office/drawing/2014/main" id="{688764C5-37E6-894B-213F-DC25D510A33F}"/>
              </a:ext>
            </a:extLst>
          </p:cNvPr>
          <p:cNvSpPr txBox="1"/>
          <p:nvPr/>
        </p:nvSpPr>
        <p:spPr>
          <a:xfrm>
            <a:off x="6845300" y="2349619"/>
            <a:ext cx="4254500" cy="1248740"/>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根据最新数据统计，</a:t>
            </a:r>
            <a:r>
              <a:rPr lang="en-US" altLang="zh-CN" sz="1600" dirty="0">
                <a:solidFill>
                  <a:schemeClr val="tx1">
                    <a:lumMod val="65000"/>
                    <a:lumOff val="35000"/>
                  </a:schemeClr>
                </a:solidFill>
              </a:rPr>
              <a:t>20xx</a:t>
            </a:r>
            <a:r>
              <a:rPr lang="zh-CN" altLang="en-US" sz="1600" dirty="0">
                <a:solidFill>
                  <a:schemeClr val="tx1">
                    <a:lumMod val="65000"/>
                    <a:lumOff val="35000"/>
                  </a:schemeClr>
                </a:solidFill>
              </a:rPr>
              <a:t>年，中国瑜伽馆的规模达到</a:t>
            </a:r>
            <a:r>
              <a:rPr lang="en-US" altLang="zh-CN" sz="1600" dirty="0">
                <a:solidFill>
                  <a:schemeClr val="tx1">
                    <a:lumMod val="65000"/>
                    <a:lumOff val="35000"/>
                  </a:schemeClr>
                </a:solidFill>
              </a:rPr>
              <a:t>x0000</a:t>
            </a:r>
            <a:r>
              <a:rPr lang="zh-CN" altLang="en-US" sz="1600" dirty="0">
                <a:solidFill>
                  <a:schemeClr val="tx1">
                    <a:lumMod val="65000"/>
                    <a:lumOff val="35000"/>
                  </a:schemeClr>
                </a:solidFill>
              </a:rPr>
              <a:t>家，延续多年的增长趋势，相比去年，增长了</a:t>
            </a:r>
            <a:r>
              <a:rPr lang="en-US" altLang="zh-CN" sz="1600" dirty="0">
                <a:solidFill>
                  <a:schemeClr val="tx1">
                    <a:lumMod val="65000"/>
                    <a:lumOff val="35000"/>
                  </a:schemeClr>
                </a:solidFill>
              </a:rPr>
              <a:t>15%</a:t>
            </a:r>
            <a:r>
              <a:rPr lang="zh-CN" altLang="en-US" sz="1600" dirty="0">
                <a:solidFill>
                  <a:schemeClr val="tx1">
                    <a:lumMod val="65000"/>
                    <a:lumOff val="35000"/>
                  </a:schemeClr>
                </a:solidFill>
              </a:rPr>
              <a:t>，说明人民生活水平提升后，更加愿意关注自身健康。</a:t>
            </a:r>
          </a:p>
        </p:txBody>
      </p:sp>
      <p:sp>
        <p:nvSpPr>
          <p:cNvPr id="13" name="文本框 12">
            <a:extLst>
              <a:ext uri="{FF2B5EF4-FFF2-40B4-BE49-F238E27FC236}">
                <a16:creationId xmlns:a16="http://schemas.microsoft.com/office/drawing/2014/main" id="{CC3C56DA-3186-4778-073D-DE6CED304CEB}"/>
              </a:ext>
            </a:extLst>
          </p:cNvPr>
          <p:cNvSpPr txBox="1"/>
          <p:nvPr/>
        </p:nvSpPr>
        <p:spPr>
          <a:xfrm>
            <a:off x="6858000" y="4812218"/>
            <a:ext cx="1092200" cy="430887"/>
          </a:xfrm>
          <a:prstGeom prst="rect">
            <a:avLst/>
          </a:prstGeom>
          <a:noFill/>
        </p:spPr>
        <p:txBody>
          <a:bodyPr wrap="square" rtlCol="0">
            <a:noAutofit/>
          </a:bodyPr>
          <a:lstStyle/>
          <a:p>
            <a:pPr algn="ctr"/>
            <a:r>
              <a:rPr lang="en-US" altLang="zh-CN" sz="2200" b="1" dirty="0"/>
              <a:t>1500+</a:t>
            </a:r>
            <a:endParaRPr lang="zh-CN" altLang="en-US" sz="2200" b="1" dirty="0"/>
          </a:p>
        </p:txBody>
      </p:sp>
      <p:sp>
        <p:nvSpPr>
          <p:cNvPr id="14" name="文本框 13">
            <a:extLst>
              <a:ext uri="{FF2B5EF4-FFF2-40B4-BE49-F238E27FC236}">
                <a16:creationId xmlns:a16="http://schemas.microsoft.com/office/drawing/2014/main" id="{ACE41254-D810-9A69-FCFA-EB47A0167B2E}"/>
              </a:ext>
            </a:extLst>
          </p:cNvPr>
          <p:cNvSpPr txBox="1"/>
          <p:nvPr/>
        </p:nvSpPr>
        <p:spPr>
          <a:xfrm>
            <a:off x="8373269" y="4812218"/>
            <a:ext cx="1092200" cy="430887"/>
          </a:xfrm>
          <a:prstGeom prst="rect">
            <a:avLst/>
          </a:prstGeom>
          <a:noFill/>
        </p:spPr>
        <p:txBody>
          <a:bodyPr wrap="square" rtlCol="0">
            <a:noAutofit/>
          </a:bodyPr>
          <a:lstStyle/>
          <a:p>
            <a:pPr algn="ctr"/>
            <a:r>
              <a:rPr lang="en-US" altLang="zh-CN" sz="2200" b="1" dirty="0"/>
              <a:t>1000+</a:t>
            </a:r>
            <a:endParaRPr lang="zh-CN" altLang="en-US" sz="2200" b="1" dirty="0"/>
          </a:p>
        </p:txBody>
      </p:sp>
      <p:sp>
        <p:nvSpPr>
          <p:cNvPr id="15" name="文本框 14">
            <a:extLst>
              <a:ext uri="{FF2B5EF4-FFF2-40B4-BE49-F238E27FC236}">
                <a16:creationId xmlns:a16="http://schemas.microsoft.com/office/drawing/2014/main" id="{0B257484-AAC5-E8F7-28D7-CBB47E1EF081}"/>
              </a:ext>
            </a:extLst>
          </p:cNvPr>
          <p:cNvSpPr txBox="1"/>
          <p:nvPr/>
        </p:nvSpPr>
        <p:spPr>
          <a:xfrm>
            <a:off x="9864725" y="4812218"/>
            <a:ext cx="1235075" cy="430887"/>
          </a:xfrm>
          <a:prstGeom prst="rect">
            <a:avLst/>
          </a:prstGeom>
          <a:noFill/>
        </p:spPr>
        <p:txBody>
          <a:bodyPr wrap="square" rtlCol="0">
            <a:noAutofit/>
          </a:bodyPr>
          <a:lstStyle/>
          <a:p>
            <a:pPr algn="ctr"/>
            <a:r>
              <a:rPr lang="en-US" altLang="zh-CN" sz="2200" b="1" dirty="0"/>
              <a:t>1200+</a:t>
            </a:r>
            <a:endParaRPr lang="zh-CN" altLang="en-US" sz="2200" b="1" dirty="0"/>
          </a:p>
        </p:txBody>
      </p:sp>
      <p:sp>
        <p:nvSpPr>
          <p:cNvPr id="17" name="矩形: 圆角 16">
            <a:extLst>
              <a:ext uri="{FF2B5EF4-FFF2-40B4-BE49-F238E27FC236}">
                <a16:creationId xmlns:a16="http://schemas.microsoft.com/office/drawing/2014/main" id="{ECA90B1F-C1EA-91A5-149C-233A04D1CE0F}"/>
              </a:ext>
            </a:extLst>
          </p:cNvPr>
          <p:cNvSpPr/>
          <p:nvPr/>
        </p:nvSpPr>
        <p:spPr>
          <a:xfrm>
            <a:off x="6845300" y="5425885"/>
            <a:ext cx="4610100" cy="43088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椭圆 17">
            <a:extLst>
              <a:ext uri="{FF2B5EF4-FFF2-40B4-BE49-F238E27FC236}">
                <a16:creationId xmlns:a16="http://schemas.microsoft.com/office/drawing/2014/main" id="{66AD9AF2-3713-B11D-0FA7-B0800084E666}"/>
              </a:ext>
            </a:extLst>
          </p:cNvPr>
          <p:cNvSpPr/>
          <p:nvPr/>
        </p:nvSpPr>
        <p:spPr>
          <a:xfrm>
            <a:off x="6972300" y="3854623"/>
            <a:ext cx="838200" cy="83820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椭圆 18">
            <a:extLst>
              <a:ext uri="{FF2B5EF4-FFF2-40B4-BE49-F238E27FC236}">
                <a16:creationId xmlns:a16="http://schemas.microsoft.com/office/drawing/2014/main" id="{CB8AEF77-F111-EEA4-EEB7-E8C773A62B9A}"/>
              </a:ext>
            </a:extLst>
          </p:cNvPr>
          <p:cNvSpPr/>
          <p:nvPr/>
        </p:nvSpPr>
        <p:spPr>
          <a:xfrm>
            <a:off x="8498285" y="3854623"/>
            <a:ext cx="838200" cy="83820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椭圆 19">
            <a:extLst>
              <a:ext uri="{FF2B5EF4-FFF2-40B4-BE49-F238E27FC236}">
                <a16:creationId xmlns:a16="http://schemas.microsoft.com/office/drawing/2014/main" id="{66FB275B-7282-9F1F-CEBD-994D01FC5AE9}"/>
              </a:ext>
            </a:extLst>
          </p:cNvPr>
          <p:cNvSpPr/>
          <p:nvPr/>
        </p:nvSpPr>
        <p:spPr>
          <a:xfrm>
            <a:off x="10024269" y="3854623"/>
            <a:ext cx="838200" cy="838200"/>
          </a:xfrm>
          <a:prstGeom prst="ellipse">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5" name="组合 4">
            <a:extLst>
              <a:ext uri="{FF2B5EF4-FFF2-40B4-BE49-F238E27FC236}">
                <a16:creationId xmlns:a16="http://schemas.microsoft.com/office/drawing/2014/main" id="{7F04522F-FD16-C4BC-61B4-0F073D10BDCD}"/>
              </a:ext>
            </a:extLst>
          </p:cNvPr>
          <p:cNvGrpSpPr/>
          <p:nvPr/>
        </p:nvGrpSpPr>
        <p:grpSpPr>
          <a:xfrm>
            <a:off x="3595267" y="215463"/>
            <a:ext cx="5001467" cy="1131422"/>
            <a:chOff x="3496818" y="278963"/>
            <a:chExt cx="5001467" cy="1131422"/>
          </a:xfrm>
        </p:grpSpPr>
        <p:sp>
          <p:nvSpPr>
            <p:cNvPr id="3" name="矩形 2">
              <a:extLst>
                <a:ext uri="{FF2B5EF4-FFF2-40B4-BE49-F238E27FC236}">
                  <a16:creationId xmlns:a16="http://schemas.microsoft.com/office/drawing/2014/main" id="{777EA7E0-0C3B-5439-457E-C0063905188D}"/>
                </a:ext>
              </a:extLst>
            </p:cNvPr>
            <p:cNvSpPr/>
            <p:nvPr/>
          </p:nvSpPr>
          <p:spPr>
            <a:xfrm>
              <a:off x="3496818" y="609600"/>
              <a:ext cx="4044697"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一线城市瑜伽馆</a:t>
              </a:r>
              <a:endParaRPr lang="en-US" altLang="zh-CN" sz="6000" b="1" dirty="0">
                <a:solidFill>
                  <a:schemeClr val="tx2">
                    <a:lumMod val="100000"/>
                  </a:schemeClr>
                </a:solidFill>
                <a:latin typeface="李旭科书法" panose="02000603000000000000" pitchFamily="2" charset="-122"/>
                <a:ea typeface="李旭科书法" panose="02000603000000000000" pitchFamily="2" charset="-122"/>
              </a:endParaRPr>
            </a:p>
          </p:txBody>
        </p:sp>
        <p:sp>
          <p:nvSpPr>
            <p:cNvPr id="16" name="文本框 15">
              <a:extLst>
                <a:ext uri="{FF2B5EF4-FFF2-40B4-BE49-F238E27FC236}">
                  <a16:creationId xmlns:a16="http://schemas.microsoft.com/office/drawing/2014/main" id="{163DF92F-45FB-ACC4-EEAF-E873D4A04A83}"/>
                </a:ext>
              </a:extLst>
            </p:cNvPr>
            <p:cNvSpPr txBox="1"/>
            <p:nvPr/>
          </p:nvSpPr>
          <p:spPr>
            <a:xfrm>
              <a:off x="7837885" y="394722"/>
              <a:ext cx="660400" cy="1015663"/>
            </a:xfrm>
            <a:prstGeom prst="rect">
              <a:avLst/>
            </a:prstGeom>
            <a:noFill/>
          </p:spPr>
          <p:txBody>
            <a:bodyPr wrap="squar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量</a:t>
              </a:r>
              <a:endParaRPr lang="zh-CN" altLang="en-US" sz="6000" dirty="0"/>
            </a:p>
          </p:txBody>
        </p:sp>
        <p:sp>
          <p:nvSpPr>
            <p:cNvPr id="21" name="文本框 20">
              <a:extLst>
                <a:ext uri="{FF2B5EF4-FFF2-40B4-BE49-F238E27FC236}">
                  <a16:creationId xmlns:a16="http://schemas.microsoft.com/office/drawing/2014/main" id="{188B6270-76CA-0D54-B231-1D0C045E31EE}"/>
                </a:ext>
              </a:extLst>
            </p:cNvPr>
            <p:cNvSpPr txBox="1"/>
            <p:nvPr/>
          </p:nvSpPr>
          <p:spPr>
            <a:xfrm>
              <a:off x="7225602" y="278963"/>
              <a:ext cx="929783" cy="1015663"/>
            </a:xfrm>
            <a:prstGeom prst="rect">
              <a:avLst/>
            </a:prstGeom>
            <a:noFill/>
          </p:spPr>
          <p:txBody>
            <a:bodyPr wrap="squar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数</a:t>
              </a:r>
              <a:endParaRPr lang="zh-CN" altLang="en-US" sz="6000" dirty="0"/>
            </a:p>
          </p:txBody>
        </p:sp>
      </p:grpSp>
      <p:pic>
        <p:nvPicPr>
          <p:cNvPr id="7" name="图形 6">
            <a:extLst>
              <a:ext uri="{FF2B5EF4-FFF2-40B4-BE49-F238E27FC236}">
                <a16:creationId xmlns:a16="http://schemas.microsoft.com/office/drawing/2014/main" id="{F1A469B7-6631-305C-A6C9-D82CA8F573E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154851" y="3993039"/>
            <a:ext cx="556869" cy="556869"/>
          </a:xfrm>
          <a:prstGeom prst="rect">
            <a:avLst/>
          </a:prstGeom>
        </p:spPr>
      </p:pic>
      <p:pic>
        <p:nvPicPr>
          <p:cNvPr id="11" name="图形 10">
            <a:extLst>
              <a:ext uri="{FF2B5EF4-FFF2-40B4-BE49-F238E27FC236}">
                <a16:creationId xmlns:a16="http://schemas.microsoft.com/office/drawing/2014/main" id="{CCA4BA06-C677-1D44-6C26-90B87017E8AD}"/>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8649034" y="4000506"/>
            <a:ext cx="536702" cy="536702"/>
          </a:xfrm>
          <a:prstGeom prst="rect">
            <a:avLst/>
          </a:prstGeom>
        </p:spPr>
      </p:pic>
      <p:pic>
        <p:nvPicPr>
          <p:cNvPr id="23" name="图形 22">
            <a:extLst>
              <a:ext uri="{FF2B5EF4-FFF2-40B4-BE49-F238E27FC236}">
                <a16:creationId xmlns:a16="http://schemas.microsoft.com/office/drawing/2014/main" id="{53C812B3-DD42-5871-B167-2C1B774AFC8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065150" y="3931503"/>
            <a:ext cx="652500" cy="652500"/>
          </a:xfrm>
          <a:prstGeom prst="rect">
            <a:avLst/>
          </a:prstGeom>
        </p:spPr>
      </p:pic>
      <p:sp>
        <p:nvSpPr>
          <p:cNvPr id="22" name="文本框 21">
            <a:extLst>
              <a:ext uri="{FF2B5EF4-FFF2-40B4-BE49-F238E27FC236}">
                <a16:creationId xmlns:a16="http://schemas.microsoft.com/office/drawing/2014/main" id="{CA4B116F-6880-C79C-E942-56FD9D04A564}"/>
              </a:ext>
            </a:extLst>
          </p:cNvPr>
          <p:cNvSpPr txBox="1"/>
          <p:nvPr/>
        </p:nvSpPr>
        <p:spPr>
          <a:xfrm>
            <a:off x="6897350" y="5436200"/>
            <a:ext cx="4254500" cy="396134"/>
          </a:xfrm>
          <a:prstGeom prst="rect">
            <a:avLst/>
          </a:prstGeom>
          <a:noFill/>
        </p:spPr>
        <p:txBody>
          <a:bodyPr wrap="square" rtlCol="0">
            <a:noAutofit/>
          </a:bodyPr>
          <a:lstStyle/>
          <a:p>
            <a:pPr>
              <a:lnSpc>
                <a:spcPct val="120000"/>
              </a:lnSpc>
            </a:pPr>
            <a:r>
              <a:rPr lang="zh-CN" altLang="en-US" b="1" dirty="0">
                <a:solidFill>
                  <a:schemeClr val="bg1"/>
                </a:solidFill>
              </a:rPr>
              <a:t>瑜伽正在成为更多人选择的运动方式</a:t>
            </a:r>
          </a:p>
        </p:txBody>
      </p:sp>
    </p:spTree>
    <p:extLst>
      <p:ext uri="{BB962C8B-B14F-4D97-AF65-F5344CB8AC3E}">
        <p14:creationId xmlns:p14="http://schemas.microsoft.com/office/powerpoint/2010/main" val="96492556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形状 30">
            <a:extLst>
              <a:ext uri="{FF2B5EF4-FFF2-40B4-BE49-F238E27FC236}">
                <a16:creationId xmlns:a16="http://schemas.microsoft.com/office/drawing/2014/main" id="{CFE860D8-403B-F99F-B3C9-E3A6667B3278}"/>
              </a:ext>
            </a:extLst>
          </p:cNvPr>
          <p:cNvSpPr/>
          <p:nvPr/>
        </p:nvSpPr>
        <p:spPr>
          <a:xfrm>
            <a:off x="1" y="3919788"/>
            <a:ext cx="12191999" cy="2938212"/>
          </a:xfrm>
          <a:custGeom>
            <a:avLst/>
            <a:gdLst>
              <a:gd name="connsiteX0" fmla="*/ 11140781 w 12191999"/>
              <a:gd name="connsiteY0" fmla="*/ 345 h 2938212"/>
              <a:gd name="connsiteX1" fmla="*/ 11527436 w 12191999"/>
              <a:gd name="connsiteY1" fmla="*/ 7635 h 2938212"/>
              <a:gd name="connsiteX2" fmla="*/ 11891343 w 12191999"/>
              <a:gd name="connsiteY2" fmla="*/ 41817 h 2938212"/>
              <a:gd name="connsiteX3" fmla="*/ 12191999 w 12191999"/>
              <a:gd name="connsiteY3" fmla="*/ 94863 h 2938212"/>
              <a:gd name="connsiteX4" fmla="*/ 12191999 w 12191999"/>
              <a:gd name="connsiteY4" fmla="*/ 2938212 h 2938212"/>
              <a:gd name="connsiteX5" fmla="*/ 0 w 12191999"/>
              <a:gd name="connsiteY5" fmla="*/ 2938212 h 2938212"/>
              <a:gd name="connsiteX6" fmla="*/ 0 w 12191999"/>
              <a:gd name="connsiteY6" fmla="*/ 621540 h 2938212"/>
              <a:gd name="connsiteX7" fmla="*/ 15224 w 12191999"/>
              <a:gd name="connsiteY7" fmla="*/ 618953 h 2938212"/>
              <a:gd name="connsiteX8" fmla="*/ 644577 w 12191999"/>
              <a:gd name="connsiteY8" fmla="*/ 607242 h 2938212"/>
              <a:gd name="connsiteX9" fmla="*/ 3567659 w 12191999"/>
              <a:gd name="connsiteY9" fmla="*/ 1896396 h 2938212"/>
              <a:gd name="connsiteX10" fmla="*/ 7839856 w 12191999"/>
              <a:gd name="connsiteY10" fmla="*/ 472330 h 2938212"/>
              <a:gd name="connsiteX11" fmla="*/ 11140781 w 12191999"/>
              <a:gd name="connsiteY11" fmla="*/ 345 h 293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1999" h="2938212">
                <a:moveTo>
                  <a:pt x="11140781" y="345"/>
                </a:moveTo>
                <a:cubicBezTo>
                  <a:pt x="11275219" y="-953"/>
                  <a:pt x="11404392" y="1389"/>
                  <a:pt x="11527436" y="7635"/>
                </a:cubicBezTo>
                <a:cubicBezTo>
                  <a:pt x="11650480" y="13881"/>
                  <a:pt x="11772080" y="25553"/>
                  <a:pt x="11891343" y="41817"/>
                </a:cubicBezTo>
                <a:lnTo>
                  <a:pt x="12191999" y="94863"/>
                </a:lnTo>
                <a:lnTo>
                  <a:pt x="12191999" y="2938212"/>
                </a:lnTo>
                <a:lnTo>
                  <a:pt x="0" y="2938212"/>
                </a:lnTo>
                <a:lnTo>
                  <a:pt x="0" y="621540"/>
                </a:lnTo>
                <a:lnTo>
                  <a:pt x="15224" y="618953"/>
                </a:lnTo>
                <a:cubicBezTo>
                  <a:pt x="224696" y="589285"/>
                  <a:pt x="439087" y="582883"/>
                  <a:pt x="644577" y="607242"/>
                </a:cubicBezTo>
                <a:cubicBezTo>
                  <a:pt x="1466538" y="704678"/>
                  <a:pt x="2368446" y="1918881"/>
                  <a:pt x="3567659" y="1896396"/>
                </a:cubicBezTo>
                <a:cubicBezTo>
                  <a:pt x="4766874" y="1873911"/>
                  <a:pt x="6513227" y="787123"/>
                  <a:pt x="7839856" y="472330"/>
                </a:cubicBezTo>
                <a:cubicBezTo>
                  <a:pt x="9000657" y="196885"/>
                  <a:pt x="10199714" y="9431"/>
                  <a:pt x="11140781" y="345"/>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6D1A6BA2-DD37-E836-A848-ACC9AF96DA6F}"/>
              </a:ext>
            </a:extLst>
          </p:cNvPr>
          <p:cNvSpPr/>
          <p:nvPr/>
        </p:nvSpPr>
        <p:spPr>
          <a:xfrm>
            <a:off x="-179428" y="4223763"/>
            <a:ext cx="12371428" cy="2624506"/>
          </a:xfrm>
          <a:custGeom>
            <a:avLst/>
            <a:gdLst>
              <a:gd name="connsiteX0" fmla="*/ 11140781 w 12191999"/>
              <a:gd name="connsiteY0" fmla="*/ 345 h 2938212"/>
              <a:gd name="connsiteX1" fmla="*/ 11527436 w 12191999"/>
              <a:gd name="connsiteY1" fmla="*/ 7635 h 2938212"/>
              <a:gd name="connsiteX2" fmla="*/ 11891343 w 12191999"/>
              <a:gd name="connsiteY2" fmla="*/ 41817 h 2938212"/>
              <a:gd name="connsiteX3" fmla="*/ 12191999 w 12191999"/>
              <a:gd name="connsiteY3" fmla="*/ 94863 h 2938212"/>
              <a:gd name="connsiteX4" fmla="*/ 12191999 w 12191999"/>
              <a:gd name="connsiteY4" fmla="*/ 2938212 h 2938212"/>
              <a:gd name="connsiteX5" fmla="*/ 0 w 12191999"/>
              <a:gd name="connsiteY5" fmla="*/ 2938212 h 2938212"/>
              <a:gd name="connsiteX6" fmla="*/ 0 w 12191999"/>
              <a:gd name="connsiteY6" fmla="*/ 621540 h 2938212"/>
              <a:gd name="connsiteX7" fmla="*/ 15224 w 12191999"/>
              <a:gd name="connsiteY7" fmla="*/ 618953 h 2938212"/>
              <a:gd name="connsiteX8" fmla="*/ 644577 w 12191999"/>
              <a:gd name="connsiteY8" fmla="*/ 607242 h 2938212"/>
              <a:gd name="connsiteX9" fmla="*/ 3567659 w 12191999"/>
              <a:gd name="connsiteY9" fmla="*/ 1896396 h 2938212"/>
              <a:gd name="connsiteX10" fmla="*/ 7839856 w 12191999"/>
              <a:gd name="connsiteY10" fmla="*/ 472330 h 2938212"/>
              <a:gd name="connsiteX11" fmla="*/ 11140781 w 12191999"/>
              <a:gd name="connsiteY11" fmla="*/ 345 h 2938212"/>
              <a:gd name="connsiteX0" fmla="*/ 11320210 w 12371428"/>
              <a:gd name="connsiteY0" fmla="*/ 345 h 2938212"/>
              <a:gd name="connsiteX1" fmla="*/ 11706865 w 12371428"/>
              <a:gd name="connsiteY1" fmla="*/ 7635 h 2938212"/>
              <a:gd name="connsiteX2" fmla="*/ 12070772 w 12371428"/>
              <a:gd name="connsiteY2" fmla="*/ 41817 h 2938212"/>
              <a:gd name="connsiteX3" fmla="*/ 12371428 w 12371428"/>
              <a:gd name="connsiteY3" fmla="*/ 94863 h 2938212"/>
              <a:gd name="connsiteX4" fmla="*/ 12371428 w 12371428"/>
              <a:gd name="connsiteY4" fmla="*/ 2938212 h 2938212"/>
              <a:gd name="connsiteX5" fmla="*/ 179429 w 12371428"/>
              <a:gd name="connsiteY5" fmla="*/ 2938212 h 2938212"/>
              <a:gd name="connsiteX6" fmla="*/ 179429 w 12371428"/>
              <a:gd name="connsiteY6" fmla="*/ 621540 h 2938212"/>
              <a:gd name="connsiteX7" fmla="*/ 100 w 12371428"/>
              <a:gd name="connsiteY7" fmla="*/ 444706 h 2938212"/>
              <a:gd name="connsiteX8" fmla="*/ 824006 w 12371428"/>
              <a:gd name="connsiteY8" fmla="*/ 607242 h 2938212"/>
              <a:gd name="connsiteX9" fmla="*/ 3747088 w 12371428"/>
              <a:gd name="connsiteY9" fmla="*/ 1896396 h 2938212"/>
              <a:gd name="connsiteX10" fmla="*/ 8019285 w 12371428"/>
              <a:gd name="connsiteY10" fmla="*/ 472330 h 2938212"/>
              <a:gd name="connsiteX11" fmla="*/ 11320210 w 12371428"/>
              <a:gd name="connsiteY11" fmla="*/ 345 h 2938212"/>
              <a:gd name="connsiteX0" fmla="*/ 11320210 w 12371428"/>
              <a:gd name="connsiteY0" fmla="*/ 345 h 2938212"/>
              <a:gd name="connsiteX1" fmla="*/ 11706865 w 12371428"/>
              <a:gd name="connsiteY1" fmla="*/ 7635 h 2938212"/>
              <a:gd name="connsiteX2" fmla="*/ 12070772 w 12371428"/>
              <a:gd name="connsiteY2" fmla="*/ 41817 h 2938212"/>
              <a:gd name="connsiteX3" fmla="*/ 12371428 w 12371428"/>
              <a:gd name="connsiteY3" fmla="*/ 94863 h 2938212"/>
              <a:gd name="connsiteX4" fmla="*/ 12371428 w 12371428"/>
              <a:gd name="connsiteY4" fmla="*/ 2938212 h 2938212"/>
              <a:gd name="connsiteX5" fmla="*/ 179429 w 12371428"/>
              <a:gd name="connsiteY5" fmla="*/ 2938212 h 2938212"/>
              <a:gd name="connsiteX6" fmla="*/ 179429 w 12371428"/>
              <a:gd name="connsiteY6" fmla="*/ 621540 h 2938212"/>
              <a:gd name="connsiteX7" fmla="*/ 100 w 12371428"/>
              <a:gd name="connsiteY7" fmla="*/ 444706 h 2938212"/>
              <a:gd name="connsiteX8" fmla="*/ 824006 w 12371428"/>
              <a:gd name="connsiteY8" fmla="*/ 607242 h 2938212"/>
              <a:gd name="connsiteX9" fmla="*/ 3747088 w 12371428"/>
              <a:gd name="connsiteY9" fmla="*/ 1896396 h 2938212"/>
              <a:gd name="connsiteX10" fmla="*/ 8116561 w 12371428"/>
              <a:gd name="connsiteY10" fmla="*/ 319864 h 2938212"/>
              <a:gd name="connsiteX11" fmla="*/ 11320210 w 12371428"/>
              <a:gd name="connsiteY11" fmla="*/ 345 h 293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371428" h="2938212">
                <a:moveTo>
                  <a:pt x="11320210" y="345"/>
                </a:moveTo>
                <a:cubicBezTo>
                  <a:pt x="11454648" y="-953"/>
                  <a:pt x="11583821" y="1389"/>
                  <a:pt x="11706865" y="7635"/>
                </a:cubicBezTo>
                <a:cubicBezTo>
                  <a:pt x="11829909" y="13881"/>
                  <a:pt x="11951509" y="25553"/>
                  <a:pt x="12070772" y="41817"/>
                </a:cubicBezTo>
                <a:lnTo>
                  <a:pt x="12371428" y="94863"/>
                </a:lnTo>
                <a:lnTo>
                  <a:pt x="12371428" y="2938212"/>
                </a:lnTo>
                <a:lnTo>
                  <a:pt x="179429" y="2938212"/>
                </a:lnTo>
                <a:lnTo>
                  <a:pt x="179429" y="621540"/>
                </a:lnTo>
                <a:cubicBezTo>
                  <a:pt x="184504" y="620678"/>
                  <a:pt x="-4975" y="445568"/>
                  <a:pt x="100" y="444706"/>
                </a:cubicBezTo>
                <a:cubicBezTo>
                  <a:pt x="209572" y="415038"/>
                  <a:pt x="199508" y="365294"/>
                  <a:pt x="824006" y="607242"/>
                </a:cubicBezTo>
                <a:cubicBezTo>
                  <a:pt x="1448504" y="849190"/>
                  <a:pt x="2547875" y="1918881"/>
                  <a:pt x="3747088" y="1896396"/>
                </a:cubicBezTo>
                <a:cubicBezTo>
                  <a:pt x="4946303" y="1873911"/>
                  <a:pt x="6789932" y="634657"/>
                  <a:pt x="8116561" y="319864"/>
                </a:cubicBezTo>
                <a:cubicBezTo>
                  <a:pt x="9277362" y="44419"/>
                  <a:pt x="10379143" y="9431"/>
                  <a:pt x="11320210" y="345"/>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a:extLst>
              <a:ext uri="{FF2B5EF4-FFF2-40B4-BE49-F238E27FC236}">
                <a16:creationId xmlns:a16="http://schemas.microsoft.com/office/drawing/2014/main" id="{31307100-8731-38FF-B22E-4880D6130506}"/>
              </a:ext>
            </a:extLst>
          </p:cNvPr>
          <p:cNvGrpSpPr/>
          <p:nvPr/>
        </p:nvGrpSpPr>
        <p:grpSpPr>
          <a:xfrm>
            <a:off x="587375" y="1968685"/>
            <a:ext cx="4564948" cy="3462085"/>
            <a:chOff x="677353" y="1474010"/>
            <a:chExt cx="4564948" cy="3462085"/>
          </a:xfrm>
        </p:grpSpPr>
        <p:pic>
          <p:nvPicPr>
            <p:cNvPr id="4" name="图片 3" descr="一群人在房间里跳舞&#10;&#10;描述已自动生成">
              <a:extLst>
                <a:ext uri="{FF2B5EF4-FFF2-40B4-BE49-F238E27FC236}">
                  <a16:creationId xmlns:a16="http://schemas.microsoft.com/office/drawing/2014/main" id="{68A153E7-9338-E6AB-0FA2-0D98F9382A13}"/>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04816" y="1474010"/>
              <a:ext cx="2237485" cy="1678114"/>
            </a:xfrm>
            <a:prstGeom prst="rect">
              <a:avLst/>
            </a:prstGeom>
          </p:spPr>
        </p:pic>
        <p:pic>
          <p:nvPicPr>
            <p:cNvPr id="6" name="图片 5" descr="一群小孩在房间里&#10;&#10;中度可信度描述已自动生成">
              <a:extLst>
                <a:ext uri="{FF2B5EF4-FFF2-40B4-BE49-F238E27FC236}">
                  <a16:creationId xmlns:a16="http://schemas.microsoft.com/office/drawing/2014/main" id="{6837EA17-403F-FFCB-C563-5380BB7F9FB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7353" y="3257981"/>
              <a:ext cx="2237485" cy="1678114"/>
            </a:xfrm>
            <a:prstGeom prst="rect">
              <a:avLst/>
            </a:prstGeom>
          </p:spPr>
        </p:pic>
        <p:pic>
          <p:nvPicPr>
            <p:cNvPr id="8" name="图片 7" descr="图片包含 室内, 桌子, 笔记本, 木&#10;&#10;描述已自动生成">
              <a:extLst>
                <a:ext uri="{FF2B5EF4-FFF2-40B4-BE49-F238E27FC236}">
                  <a16:creationId xmlns:a16="http://schemas.microsoft.com/office/drawing/2014/main" id="{16A18EB8-DF19-22FB-D0A0-F61CF4766998}"/>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flipH="1">
              <a:off x="677353" y="1474010"/>
              <a:ext cx="2237485" cy="1678114"/>
            </a:xfrm>
            <a:prstGeom prst="rect">
              <a:avLst/>
            </a:prstGeom>
          </p:spPr>
        </p:pic>
        <p:pic>
          <p:nvPicPr>
            <p:cNvPr id="12" name="图片 11" descr="桌子上有许多玩具的房间&#10;&#10;低可信度描述已自动生成">
              <a:extLst>
                <a:ext uri="{FF2B5EF4-FFF2-40B4-BE49-F238E27FC236}">
                  <a16:creationId xmlns:a16="http://schemas.microsoft.com/office/drawing/2014/main" id="{A4F0064C-6C29-7618-721A-4550E030081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flipH="1">
              <a:off x="3004816" y="3257981"/>
              <a:ext cx="2237485" cy="1678114"/>
            </a:xfrm>
            <a:prstGeom prst="rect">
              <a:avLst/>
            </a:prstGeom>
          </p:spPr>
        </p:pic>
      </p:grpSp>
      <p:sp>
        <p:nvSpPr>
          <p:cNvPr id="13" name="矩形 12">
            <a:extLst>
              <a:ext uri="{FF2B5EF4-FFF2-40B4-BE49-F238E27FC236}">
                <a16:creationId xmlns:a16="http://schemas.microsoft.com/office/drawing/2014/main" id="{66E7CCF1-7B2C-2C90-0EC2-BC2971F525A0}"/>
              </a:ext>
            </a:extLst>
          </p:cNvPr>
          <p:cNvSpPr/>
          <p:nvPr/>
        </p:nvSpPr>
        <p:spPr>
          <a:xfrm>
            <a:off x="6095999" y="3259605"/>
            <a:ext cx="5545139" cy="5230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 name="文本框 14">
            <a:extLst>
              <a:ext uri="{FF2B5EF4-FFF2-40B4-BE49-F238E27FC236}">
                <a16:creationId xmlns:a16="http://schemas.microsoft.com/office/drawing/2014/main" id="{77BC250D-C5D2-138F-187B-6769A4EFCCAA}"/>
              </a:ext>
            </a:extLst>
          </p:cNvPr>
          <p:cNvSpPr txBox="1"/>
          <p:nvPr/>
        </p:nvSpPr>
        <p:spPr>
          <a:xfrm>
            <a:off x="6296211" y="3300537"/>
            <a:ext cx="3479800" cy="430887"/>
          </a:xfrm>
          <a:prstGeom prst="rect">
            <a:avLst/>
          </a:prstGeom>
          <a:noFill/>
        </p:spPr>
        <p:txBody>
          <a:bodyPr wrap="square" rtlCol="0">
            <a:noAutofit/>
          </a:bodyPr>
          <a:lstStyle/>
          <a:p>
            <a:r>
              <a:rPr lang="zh-CN" altLang="en-US" sz="2200" b="1" dirty="0">
                <a:solidFill>
                  <a:schemeClr val="bg1"/>
                </a:solidFill>
              </a:rPr>
              <a:t>大型门店较少</a:t>
            </a:r>
          </a:p>
        </p:txBody>
      </p:sp>
      <p:sp>
        <p:nvSpPr>
          <p:cNvPr id="16" name="文本框 15">
            <a:extLst>
              <a:ext uri="{FF2B5EF4-FFF2-40B4-BE49-F238E27FC236}">
                <a16:creationId xmlns:a16="http://schemas.microsoft.com/office/drawing/2014/main" id="{DEDBE9FD-39D8-4859-E9BA-340B7DC3E497}"/>
              </a:ext>
            </a:extLst>
          </p:cNvPr>
          <p:cNvSpPr txBox="1"/>
          <p:nvPr/>
        </p:nvSpPr>
        <p:spPr>
          <a:xfrm>
            <a:off x="6296211" y="3877431"/>
            <a:ext cx="5156272"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虽然开店门槛低，但存活率不高，以社区门店或者个人微型瑜伽馆为主</a:t>
            </a:r>
          </a:p>
        </p:txBody>
      </p:sp>
      <p:sp>
        <p:nvSpPr>
          <p:cNvPr id="17" name="矩形 16">
            <a:extLst>
              <a:ext uri="{FF2B5EF4-FFF2-40B4-BE49-F238E27FC236}">
                <a16:creationId xmlns:a16="http://schemas.microsoft.com/office/drawing/2014/main" id="{88FFE34D-4B01-E392-A1EB-8E6A6C4B4429}"/>
              </a:ext>
            </a:extLst>
          </p:cNvPr>
          <p:cNvSpPr/>
          <p:nvPr/>
        </p:nvSpPr>
        <p:spPr>
          <a:xfrm>
            <a:off x="6095999" y="4739314"/>
            <a:ext cx="5545139" cy="5230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文本框 17">
            <a:extLst>
              <a:ext uri="{FF2B5EF4-FFF2-40B4-BE49-F238E27FC236}">
                <a16:creationId xmlns:a16="http://schemas.microsoft.com/office/drawing/2014/main" id="{0C12B5F5-85D7-0ACA-4191-F260A5306D14}"/>
              </a:ext>
            </a:extLst>
          </p:cNvPr>
          <p:cNvSpPr txBox="1"/>
          <p:nvPr/>
        </p:nvSpPr>
        <p:spPr>
          <a:xfrm>
            <a:off x="6296211" y="4780246"/>
            <a:ext cx="3479800" cy="430887"/>
          </a:xfrm>
          <a:prstGeom prst="rect">
            <a:avLst/>
          </a:prstGeom>
          <a:noFill/>
        </p:spPr>
        <p:txBody>
          <a:bodyPr wrap="square" rtlCol="0">
            <a:noAutofit/>
          </a:bodyPr>
          <a:lstStyle/>
          <a:p>
            <a:r>
              <a:rPr lang="zh-CN" altLang="en-US" sz="2200" b="1" dirty="0">
                <a:solidFill>
                  <a:schemeClr val="bg1"/>
                </a:solidFill>
              </a:rPr>
              <a:t>个性化定制</a:t>
            </a:r>
          </a:p>
        </p:txBody>
      </p:sp>
      <p:sp>
        <p:nvSpPr>
          <p:cNvPr id="19" name="文本框 18">
            <a:extLst>
              <a:ext uri="{FF2B5EF4-FFF2-40B4-BE49-F238E27FC236}">
                <a16:creationId xmlns:a16="http://schemas.microsoft.com/office/drawing/2014/main" id="{CBACEE51-AD4E-2087-3132-1ACAB30DF1FD}"/>
              </a:ext>
            </a:extLst>
          </p:cNvPr>
          <p:cNvSpPr txBox="1"/>
          <p:nvPr/>
        </p:nvSpPr>
        <p:spPr>
          <a:xfrm>
            <a:off x="6296211" y="5357140"/>
            <a:ext cx="5156272"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很多瑜伽馆开始由大课练习向个性定制、教练培训等方面发展。但总得来说，还是以店主自身硬实力有关</a:t>
            </a:r>
          </a:p>
        </p:txBody>
      </p:sp>
      <p:sp>
        <p:nvSpPr>
          <p:cNvPr id="20" name="矩形 19">
            <a:extLst>
              <a:ext uri="{FF2B5EF4-FFF2-40B4-BE49-F238E27FC236}">
                <a16:creationId xmlns:a16="http://schemas.microsoft.com/office/drawing/2014/main" id="{99062125-A844-7A4E-63B9-DED704E1AD77}"/>
              </a:ext>
            </a:extLst>
          </p:cNvPr>
          <p:cNvSpPr/>
          <p:nvPr/>
        </p:nvSpPr>
        <p:spPr>
          <a:xfrm>
            <a:off x="6095999" y="1779896"/>
            <a:ext cx="5545139" cy="5230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文本框 20">
            <a:extLst>
              <a:ext uri="{FF2B5EF4-FFF2-40B4-BE49-F238E27FC236}">
                <a16:creationId xmlns:a16="http://schemas.microsoft.com/office/drawing/2014/main" id="{AC6945AB-E074-961E-2A22-B701A030FA81}"/>
              </a:ext>
            </a:extLst>
          </p:cNvPr>
          <p:cNvSpPr txBox="1"/>
          <p:nvPr/>
        </p:nvSpPr>
        <p:spPr>
          <a:xfrm>
            <a:off x="6296211" y="1820828"/>
            <a:ext cx="3479800" cy="430887"/>
          </a:xfrm>
          <a:prstGeom prst="rect">
            <a:avLst/>
          </a:prstGeom>
          <a:noFill/>
        </p:spPr>
        <p:txBody>
          <a:bodyPr wrap="square" rtlCol="0">
            <a:noAutofit/>
          </a:bodyPr>
          <a:lstStyle/>
          <a:p>
            <a:r>
              <a:rPr lang="zh-CN" altLang="en-US" sz="2200" b="1" dirty="0">
                <a:solidFill>
                  <a:schemeClr val="bg1"/>
                </a:solidFill>
              </a:rPr>
              <a:t>高度分散</a:t>
            </a:r>
          </a:p>
        </p:txBody>
      </p:sp>
      <p:sp>
        <p:nvSpPr>
          <p:cNvPr id="22" name="文本框 21">
            <a:extLst>
              <a:ext uri="{FF2B5EF4-FFF2-40B4-BE49-F238E27FC236}">
                <a16:creationId xmlns:a16="http://schemas.microsoft.com/office/drawing/2014/main" id="{6B1237A7-A12D-A9E4-FC67-6EAAF2846B8C}"/>
              </a:ext>
            </a:extLst>
          </p:cNvPr>
          <p:cNvSpPr txBox="1"/>
          <p:nvPr/>
        </p:nvSpPr>
        <p:spPr>
          <a:xfrm>
            <a:off x="6296211" y="2397722"/>
            <a:ext cx="5156272"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从整体数据来看，呈现高度分散的状态，一二线城市较多，这根当地生活水平有关</a:t>
            </a:r>
          </a:p>
        </p:txBody>
      </p:sp>
      <p:grpSp>
        <p:nvGrpSpPr>
          <p:cNvPr id="35" name="组合 34">
            <a:extLst>
              <a:ext uri="{FF2B5EF4-FFF2-40B4-BE49-F238E27FC236}">
                <a16:creationId xmlns:a16="http://schemas.microsoft.com/office/drawing/2014/main" id="{0E427956-B792-AB8D-FE2E-2626C5258A6D}"/>
              </a:ext>
            </a:extLst>
          </p:cNvPr>
          <p:cNvGrpSpPr/>
          <p:nvPr/>
        </p:nvGrpSpPr>
        <p:grpSpPr>
          <a:xfrm>
            <a:off x="4711850" y="238753"/>
            <a:ext cx="2768300" cy="1169522"/>
            <a:chOff x="4625085" y="302253"/>
            <a:chExt cx="2768300" cy="1169522"/>
          </a:xfrm>
        </p:grpSpPr>
        <p:sp>
          <p:nvSpPr>
            <p:cNvPr id="2" name="矩形 1">
              <a:extLst>
                <a:ext uri="{FF2B5EF4-FFF2-40B4-BE49-F238E27FC236}">
                  <a16:creationId xmlns:a16="http://schemas.microsoft.com/office/drawing/2014/main" id="{81C1F37A-C24D-71D7-684A-E18E9D57F6E2}"/>
                </a:ext>
              </a:extLst>
            </p:cNvPr>
            <p:cNvSpPr/>
            <p:nvPr/>
          </p:nvSpPr>
          <p:spPr>
            <a:xfrm>
              <a:off x="4625085" y="609600"/>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瑜伽馆</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33" name="文本框 32">
              <a:extLst>
                <a:ext uri="{FF2B5EF4-FFF2-40B4-BE49-F238E27FC236}">
                  <a16:creationId xmlns:a16="http://schemas.microsoft.com/office/drawing/2014/main" id="{64C52984-A5AF-4421-8F19-DF417F0FAF98}"/>
                </a:ext>
              </a:extLst>
            </p:cNvPr>
            <p:cNvSpPr txBox="1"/>
            <p:nvPr/>
          </p:nvSpPr>
          <p:spPr>
            <a:xfrm>
              <a:off x="6732985" y="456112"/>
              <a:ext cx="660400" cy="1015663"/>
            </a:xfrm>
            <a:prstGeom prst="rect">
              <a:avLst/>
            </a:prstGeom>
            <a:noFill/>
          </p:spPr>
          <p:txBody>
            <a:bodyPr wrap="squar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态</a:t>
              </a:r>
              <a:endParaRPr lang="zh-CN" altLang="en-US" sz="6000" dirty="0"/>
            </a:p>
          </p:txBody>
        </p:sp>
        <p:sp>
          <p:nvSpPr>
            <p:cNvPr id="34" name="文本框 33">
              <a:extLst>
                <a:ext uri="{FF2B5EF4-FFF2-40B4-BE49-F238E27FC236}">
                  <a16:creationId xmlns:a16="http://schemas.microsoft.com/office/drawing/2014/main" id="{8295CBB4-98DA-8C28-60E6-AAE01D084336}"/>
                </a:ext>
              </a:extLst>
            </p:cNvPr>
            <p:cNvSpPr txBox="1"/>
            <p:nvPr/>
          </p:nvSpPr>
          <p:spPr>
            <a:xfrm>
              <a:off x="6196902" y="302253"/>
              <a:ext cx="929783" cy="1015663"/>
            </a:xfrm>
            <a:prstGeom prst="rect">
              <a:avLst/>
            </a:prstGeom>
            <a:noFill/>
          </p:spPr>
          <p:txBody>
            <a:bodyPr wrap="squar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业</a:t>
              </a:r>
              <a:endParaRPr lang="zh-CN" altLang="en-US" sz="6000" dirty="0"/>
            </a:p>
          </p:txBody>
        </p:sp>
      </p:grpSp>
    </p:spTree>
    <p:extLst>
      <p:ext uri="{BB962C8B-B14F-4D97-AF65-F5344CB8AC3E}">
        <p14:creationId xmlns:p14="http://schemas.microsoft.com/office/powerpoint/2010/main" val="19587696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4CFF084B-8F73-6DD4-C2C5-8E4229F76592}"/>
              </a:ext>
            </a:extLst>
          </p:cNvPr>
          <p:cNvSpPr/>
          <p:nvPr/>
        </p:nvSpPr>
        <p:spPr>
          <a:xfrm>
            <a:off x="6096000" y="0"/>
            <a:ext cx="6096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FB1C2AF5-C24C-C9D4-4C96-AF8234C9333D}"/>
              </a:ext>
            </a:extLst>
          </p:cNvPr>
          <p:cNvSpPr/>
          <p:nvPr/>
        </p:nvSpPr>
        <p:spPr>
          <a:xfrm flipH="1">
            <a:off x="4043466" y="2033624"/>
            <a:ext cx="8148534" cy="4620134"/>
          </a:xfrm>
          <a:custGeom>
            <a:avLst/>
            <a:gdLst>
              <a:gd name="connsiteX0" fmla="*/ 5838467 w 8148534"/>
              <a:gd name="connsiteY0" fmla="*/ 0 h 4620134"/>
              <a:gd name="connsiteX1" fmla="*/ 0 w 8148534"/>
              <a:gd name="connsiteY1" fmla="*/ 0 h 4620134"/>
              <a:gd name="connsiteX2" fmla="*/ 0 w 8148534"/>
              <a:gd name="connsiteY2" fmla="*/ 4620134 h 4620134"/>
              <a:gd name="connsiteX3" fmla="*/ 5838467 w 8148534"/>
              <a:gd name="connsiteY3" fmla="*/ 4620134 h 4620134"/>
              <a:gd name="connsiteX4" fmla="*/ 8148534 w 8148534"/>
              <a:gd name="connsiteY4" fmla="*/ 2310067 h 4620134"/>
              <a:gd name="connsiteX5" fmla="*/ 5838467 w 8148534"/>
              <a:gd name="connsiteY5" fmla="*/ 0 h 462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48534" h="4620134">
                <a:moveTo>
                  <a:pt x="5838467" y="0"/>
                </a:moveTo>
                <a:lnTo>
                  <a:pt x="0" y="0"/>
                </a:lnTo>
                <a:lnTo>
                  <a:pt x="0" y="4620134"/>
                </a:lnTo>
                <a:lnTo>
                  <a:pt x="5838467" y="4620134"/>
                </a:lnTo>
                <a:cubicBezTo>
                  <a:pt x="7114282" y="4620134"/>
                  <a:pt x="8148534" y="3585882"/>
                  <a:pt x="8148534" y="2310067"/>
                </a:cubicBezTo>
                <a:cubicBezTo>
                  <a:pt x="8148534" y="1034252"/>
                  <a:pt x="7114282" y="0"/>
                  <a:pt x="583846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a:extLst>
              <a:ext uri="{FF2B5EF4-FFF2-40B4-BE49-F238E27FC236}">
                <a16:creationId xmlns:a16="http://schemas.microsoft.com/office/drawing/2014/main" id="{12B4FDAD-1412-86B4-DB71-2E8BB1C44AAA}"/>
              </a:ext>
            </a:extLst>
          </p:cNvPr>
          <p:cNvSpPr/>
          <p:nvPr/>
        </p:nvSpPr>
        <p:spPr>
          <a:xfrm>
            <a:off x="4022286" y="509202"/>
            <a:ext cx="4390946" cy="707886"/>
          </a:xfrm>
          <a:prstGeom prst="rect">
            <a:avLst/>
          </a:prstGeom>
        </p:spPr>
        <p:txBody>
          <a:bodyPr wrap="none">
            <a:noAutofit/>
          </a:bodyPr>
          <a:lstStyle/>
          <a:p>
            <a:pPr lvl="0" defTabSz="913765">
              <a:spcBef>
                <a:spcPct val="0"/>
              </a:spcBef>
              <a:spcAft>
                <a:spcPts val="800"/>
              </a:spcAft>
            </a:pPr>
            <a:r>
              <a:rPr lang="zh-CN" altLang="en-US" sz="3600" b="1" spc="300" dirty="0">
                <a:ln w="3175">
                  <a:noFill/>
                  <a:prstDash val="dash"/>
                </a:ln>
                <a:solidFill>
                  <a:schemeClr val="tx2">
                    <a:lumMod val="90000"/>
                    <a:lumOff val="10000"/>
                  </a:schemeClr>
                </a:solidFill>
                <a:latin typeface="微软雅黑" panose="020B0503020204020204" charset="-122"/>
                <a:ea typeface="微软雅黑" panose="020B0503020204020204" charset="-122"/>
                <a:cs typeface="微软雅黑" panose="020B0503020204020204" charset="-122"/>
              </a:rPr>
              <a:t>瑜伽老师</a:t>
            </a:r>
            <a:r>
              <a:rPr lang="zh-CN" altLang="en-US" sz="4000" b="1" spc="30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从业现状</a:t>
            </a:r>
            <a:endParaRPr lang="en-US" altLang="zh-CN" sz="3600" b="1" spc="30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4" name="任意多边形: 形状 13">
            <a:extLst>
              <a:ext uri="{FF2B5EF4-FFF2-40B4-BE49-F238E27FC236}">
                <a16:creationId xmlns:a16="http://schemas.microsoft.com/office/drawing/2014/main" id="{86571B12-2823-9012-F5D4-ABB4962BDEF1}"/>
              </a:ext>
            </a:extLst>
          </p:cNvPr>
          <p:cNvSpPr/>
          <p:nvPr/>
        </p:nvSpPr>
        <p:spPr>
          <a:xfrm flipH="1">
            <a:off x="4208358" y="2012834"/>
            <a:ext cx="7983642" cy="4620134"/>
          </a:xfrm>
          <a:custGeom>
            <a:avLst/>
            <a:gdLst>
              <a:gd name="connsiteX0" fmla="*/ 5673575 w 7983642"/>
              <a:gd name="connsiteY0" fmla="*/ 0 h 4620134"/>
              <a:gd name="connsiteX1" fmla="*/ 0 w 7983642"/>
              <a:gd name="connsiteY1" fmla="*/ 0 h 4620134"/>
              <a:gd name="connsiteX2" fmla="*/ 0 w 7983642"/>
              <a:gd name="connsiteY2" fmla="*/ 4620134 h 4620134"/>
              <a:gd name="connsiteX3" fmla="*/ 5673575 w 7983642"/>
              <a:gd name="connsiteY3" fmla="*/ 4620134 h 4620134"/>
              <a:gd name="connsiteX4" fmla="*/ 7983642 w 7983642"/>
              <a:gd name="connsiteY4" fmla="*/ 2310067 h 4620134"/>
              <a:gd name="connsiteX5" fmla="*/ 5673575 w 7983642"/>
              <a:gd name="connsiteY5" fmla="*/ 0 h 462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83642" h="4620134">
                <a:moveTo>
                  <a:pt x="5673575" y="0"/>
                </a:moveTo>
                <a:lnTo>
                  <a:pt x="0" y="0"/>
                </a:lnTo>
                <a:lnTo>
                  <a:pt x="0" y="4620134"/>
                </a:lnTo>
                <a:lnTo>
                  <a:pt x="5673575" y="4620134"/>
                </a:lnTo>
                <a:cubicBezTo>
                  <a:pt x="6949390" y="4620134"/>
                  <a:pt x="7983642" y="3585882"/>
                  <a:pt x="7983642" y="2310067"/>
                </a:cubicBezTo>
                <a:cubicBezTo>
                  <a:pt x="7983642" y="1034252"/>
                  <a:pt x="6949390" y="0"/>
                  <a:pt x="5673575" y="0"/>
                </a:cubicBez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文本框 17">
            <a:extLst>
              <a:ext uri="{FF2B5EF4-FFF2-40B4-BE49-F238E27FC236}">
                <a16:creationId xmlns:a16="http://schemas.microsoft.com/office/drawing/2014/main" id="{B9EC4AE6-880E-C046-CA95-661359909F40}"/>
              </a:ext>
            </a:extLst>
          </p:cNvPr>
          <p:cNvSpPr txBox="1"/>
          <p:nvPr/>
        </p:nvSpPr>
        <p:spPr>
          <a:xfrm>
            <a:off x="599808" y="1581947"/>
            <a:ext cx="3479800" cy="430887"/>
          </a:xfrm>
          <a:prstGeom prst="rect">
            <a:avLst/>
          </a:prstGeom>
          <a:noFill/>
        </p:spPr>
        <p:txBody>
          <a:bodyPr wrap="square" rtlCol="0">
            <a:noAutofit/>
          </a:bodyPr>
          <a:lstStyle/>
          <a:p>
            <a:r>
              <a:rPr lang="zh-CN" altLang="en-US" sz="2200" b="1" dirty="0">
                <a:solidFill>
                  <a:schemeClr val="accent1">
                    <a:lumMod val="50000"/>
                  </a:schemeClr>
                </a:solidFill>
              </a:rPr>
              <a:t>兼职为主</a:t>
            </a:r>
          </a:p>
        </p:txBody>
      </p:sp>
      <p:sp>
        <p:nvSpPr>
          <p:cNvPr id="20" name="文本框 19">
            <a:extLst>
              <a:ext uri="{FF2B5EF4-FFF2-40B4-BE49-F238E27FC236}">
                <a16:creationId xmlns:a16="http://schemas.microsoft.com/office/drawing/2014/main" id="{F738D571-1343-FAA2-33C1-D0C9E1E8DF6E}"/>
              </a:ext>
            </a:extLst>
          </p:cNvPr>
          <p:cNvSpPr txBox="1"/>
          <p:nvPr/>
        </p:nvSpPr>
        <p:spPr>
          <a:xfrm>
            <a:off x="599807" y="2012834"/>
            <a:ext cx="4017163"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大多数瑜伽教练选择在大型瑜伽馆或者健身房担任兼职教师，不愿承担开店带来的资金风险</a:t>
            </a:r>
          </a:p>
        </p:txBody>
      </p:sp>
      <p:sp>
        <p:nvSpPr>
          <p:cNvPr id="22" name="文本框 21">
            <a:extLst>
              <a:ext uri="{FF2B5EF4-FFF2-40B4-BE49-F238E27FC236}">
                <a16:creationId xmlns:a16="http://schemas.microsoft.com/office/drawing/2014/main" id="{262FEB3E-D510-2506-2042-D9FF7D1080E2}"/>
              </a:ext>
            </a:extLst>
          </p:cNvPr>
          <p:cNvSpPr txBox="1"/>
          <p:nvPr/>
        </p:nvSpPr>
        <p:spPr>
          <a:xfrm>
            <a:off x="599808" y="3384083"/>
            <a:ext cx="3479800" cy="430887"/>
          </a:xfrm>
          <a:prstGeom prst="rect">
            <a:avLst/>
          </a:prstGeom>
          <a:noFill/>
        </p:spPr>
        <p:txBody>
          <a:bodyPr wrap="square" rtlCol="0">
            <a:noAutofit/>
          </a:bodyPr>
          <a:lstStyle/>
          <a:p>
            <a:r>
              <a:rPr lang="zh-CN" altLang="en-US" sz="2200" b="1" dirty="0">
                <a:solidFill>
                  <a:schemeClr val="accent1">
                    <a:lumMod val="50000"/>
                  </a:schemeClr>
                </a:solidFill>
              </a:rPr>
              <a:t>流动性强</a:t>
            </a:r>
          </a:p>
        </p:txBody>
      </p:sp>
      <p:sp>
        <p:nvSpPr>
          <p:cNvPr id="24" name="文本框 23">
            <a:extLst>
              <a:ext uri="{FF2B5EF4-FFF2-40B4-BE49-F238E27FC236}">
                <a16:creationId xmlns:a16="http://schemas.microsoft.com/office/drawing/2014/main" id="{3C8DFF57-C363-9B87-0D8B-8164B0AE174A}"/>
              </a:ext>
            </a:extLst>
          </p:cNvPr>
          <p:cNvSpPr txBox="1"/>
          <p:nvPr/>
        </p:nvSpPr>
        <p:spPr>
          <a:xfrm>
            <a:off x="599807" y="3814970"/>
            <a:ext cx="3314909"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很多瑜伽教练很少会固定在一个地方长期任教，这也许跟门店的存活率和任教收入有关系</a:t>
            </a:r>
          </a:p>
        </p:txBody>
      </p:sp>
      <p:grpSp>
        <p:nvGrpSpPr>
          <p:cNvPr id="7" name="组合 6">
            <a:extLst>
              <a:ext uri="{FF2B5EF4-FFF2-40B4-BE49-F238E27FC236}">
                <a16:creationId xmlns:a16="http://schemas.microsoft.com/office/drawing/2014/main" id="{5BAF3E3A-CEAD-267A-A883-A6E5D9F23288}"/>
              </a:ext>
            </a:extLst>
          </p:cNvPr>
          <p:cNvGrpSpPr/>
          <p:nvPr/>
        </p:nvGrpSpPr>
        <p:grpSpPr>
          <a:xfrm>
            <a:off x="587375" y="5302498"/>
            <a:ext cx="1368425" cy="551305"/>
            <a:chOff x="587375" y="5302498"/>
            <a:chExt cx="1368425" cy="551305"/>
          </a:xfrm>
        </p:grpSpPr>
        <p:sp>
          <p:nvSpPr>
            <p:cNvPr id="26" name="矩形: 圆角 25">
              <a:extLst>
                <a:ext uri="{FF2B5EF4-FFF2-40B4-BE49-F238E27FC236}">
                  <a16:creationId xmlns:a16="http://schemas.microsoft.com/office/drawing/2014/main" id="{29DD65F8-E143-FCA8-0B0C-0F535803FF2C}"/>
                </a:ext>
              </a:extLst>
            </p:cNvPr>
            <p:cNvSpPr/>
            <p:nvPr/>
          </p:nvSpPr>
          <p:spPr>
            <a:xfrm>
              <a:off x="587375" y="5302498"/>
              <a:ext cx="1368425" cy="5513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文本框 27">
              <a:extLst>
                <a:ext uri="{FF2B5EF4-FFF2-40B4-BE49-F238E27FC236}">
                  <a16:creationId xmlns:a16="http://schemas.microsoft.com/office/drawing/2014/main" id="{E51D2C3B-5E41-5664-24AA-C96C2F6C9C36}"/>
                </a:ext>
              </a:extLst>
            </p:cNvPr>
            <p:cNvSpPr txBox="1"/>
            <p:nvPr/>
          </p:nvSpPr>
          <p:spPr>
            <a:xfrm>
              <a:off x="714241" y="5362707"/>
              <a:ext cx="1114692" cy="430887"/>
            </a:xfrm>
            <a:prstGeom prst="rect">
              <a:avLst/>
            </a:prstGeom>
            <a:noFill/>
          </p:spPr>
          <p:txBody>
            <a:bodyPr wrap="square" rtlCol="0">
              <a:noAutofit/>
            </a:bodyPr>
            <a:lstStyle/>
            <a:p>
              <a:pPr algn="ctr"/>
              <a:r>
                <a:rPr lang="en-US" altLang="zh-CN" sz="2200" b="1" dirty="0">
                  <a:solidFill>
                    <a:schemeClr val="bg1"/>
                  </a:solidFill>
                </a:rPr>
                <a:t>YOGA</a:t>
              </a:r>
              <a:endParaRPr lang="zh-CN" altLang="en-US" sz="2200" b="1" dirty="0">
                <a:solidFill>
                  <a:schemeClr val="bg1"/>
                </a:solidFill>
              </a:endParaRPr>
            </a:p>
          </p:txBody>
        </p:sp>
      </p:grpSp>
    </p:spTree>
    <p:extLst>
      <p:ext uri="{BB962C8B-B14F-4D97-AF65-F5344CB8AC3E}">
        <p14:creationId xmlns:p14="http://schemas.microsoft.com/office/powerpoint/2010/main" val="38416840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0D2FBF1D-9CCC-60DC-3B53-9B026823DFC4}"/>
              </a:ext>
            </a:extLst>
          </p:cNvPr>
          <p:cNvSpPr/>
          <p:nvPr/>
        </p:nvSpPr>
        <p:spPr>
          <a:xfrm>
            <a:off x="821729" y="692150"/>
            <a:ext cx="3454792" cy="830997"/>
          </a:xfrm>
          <a:prstGeom prst="rect">
            <a:avLst/>
          </a:prstGeom>
          <a:ln>
            <a:noFill/>
          </a:ln>
        </p:spPr>
        <p:txBody>
          <a:bodyPr wrap="none">
            <a:noAutofit/>
          </a:bodyPr>
          <a:lstStyle/>
          <a:p>
            <a:pPr lvl="0" algn="ctr" defTabSz="913765">
              <a:spcBef>
                <a:spcPct val="0"/>
              </a:spcBef>
              <a:spcAft>
                <a:spcPts val="800"/>
              </a:spcAft>
            </a:pPr>
            <a:r>
              <a:rPr lang="zh-CN" altLang="en-US" sz="4800" b="1" spc="300" dirty="0">
                <a:ln w="3175">
                  <a:solidFill>
                    <a:schemeClr val="bg1"/>
                  </a:solidFill>
                  <a:prstDash val="solid"/>
                </a:ln>
                <a:noFill/>
                <a:latin typeface="微软雅黑" panose="020B0503020204020204" charset="-122"/>
                <a:ea typeface="微软雅黑" panose="020B0503020204020204" charset="-122"/>
                <a:cs typeface="微软雅黑" panose="020B0503020204020204" charset="-122"/>
              </a:rPr>
              <a:t>瑜伽爱好者</a:t>
            </a:r>
            <a:endParaRPr lang="en-US" altLang="zh-CN" sz="4800" b="1" spc="300" dirty="0">
              <a:ln w="3175">
                <a:solidFill>
                  <a:schemeClr val="bg1"/>
                </a:solidFill>
                <a:prstDash val="solid"/>
              </a:ln>
              <a:noFill/>
              <a:latin typeface="微软雅黑" panose="020B0503020204020204" charset="-122"/>
              <a:ea typeface="微软雅黑" panose="020B0503020204020204" charset="-122"/>
              <a:cs typeface="微软雅黑" panose="020B0503020204020204" charset="-122"/>
            </a:endParaRPr>
          </a:p>
        </p:txBody>
      </p:sp>
      <p:pic>
        <p:nvPicPr>
          <p:cNvPr id="4" name="图片 3" descr="图片包含 户外, 人, 男人, 板子&#10;&#10;描述已自动生成">
            <a:extLst>
              <a:ext uri="{FF2B5EF4-FFF2-40B4-BE49-F238E27FC236}">
                <a16:creationId xmlns:a16="http://schemas.microsoft.com/office/drawing/2014/main" id="{6DB419B1-1844-547C-177E-1042B6845F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6477000" y="1143000"/>
            <a:ext cx="6858000" cy="4572000"/>
          </a:xfrm>
          <a:prstGeom prst="rect">
            <a:avLst/>
          </a:prstGeom>
        </p:spPr>
      </p:pic>
      <p:sp>
        <p:nvSpPr>
          <p:cNvPr id="18" name="任意多边形: 形状 17">
            <a:extLst>
              <a:ext uri="{FF2B5EF4-FFF2-40B4-BE49-F238E27FC236}">
                <a16:creationId xmlns:a16="http://schemas.microsoft.com/office/drawing/2014/main" id="{3A08D5CC-0606-A7AC-5E4F-DBC8131C7D04}"/>
              </a:ext>
            </a:extLst>
          </p:cNvPr>
          <p:cNvSpPr/>
          <p:nvPr/>
        </p:nvSpPr>
        <p:spPr>
          <a:xfrm>
            <a:off x="0" y="1317486"/>
            <a:ext cx="10000034" cy="4620134"/>
          </a:xfrm>
          <a:custGeom>
            <a:avLst/>
            <a:gdLst>
              <a:gd name="connsiteX0" fmla="*/ 0 w 10000034"/>
              <a:gd name="connsiteY0" fmla="*/ 0 h 4620134"/>
              <a:gd name="connsiteX1" fmla="*/ 7689967 w 10000034"/>
              <a:gd name="connsiteY1" fmla="*/ 0 h 4620134"/>
              <a:gd name="connsiteX2" fmla="*/ 10000034 w 10000034"/>
              <a:gd name="connsiteY2" fmla="*/ 2310067 h 4620134"/>
              <a:gd name="connsiteX3" fmla="*/ 7689967 w 10000034"/>
              <a:gd name="connsiteY3" fmla="*/ 4620134 h 4620134"/>
              <a:gd name="connsiteX4" fmla="*/ 0 w 10000034"/>
              <a:gd name="connsiteY4" fmla="*/ 4620134 h 4620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034" h="4620134">
                <a:moveTo>
                  <a:pt x="0" y="0"/>
                </a:moveTo>
                <a:lnTo>
                  <a:pt x="7689967" y="0"/>
                </a:lnTo>
                <a:cubicBezTo>
                  <a:pt x="8965782" y="0"/>
                  <a:pt x="10000034" y="1034252"/>
                  <a:pt x="10000034" y="2310067"/>
                </a:cubicBezTo>
                <a:cubicBezTo>
                  <a:pt x="10000034" y="3585882"/>
                  <a:pt x="8965782" y="4620134"/>
                  <a:pt x="7689967" y="4620134"/>
                </a:cubicBezTo>
                <a:lnTo>
                  <a:pt x="0" y="4620134"/>
                </a:lnTo>
                <a:close/>
              </a:path>
            </a:pathLst>
          </a:cu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 name="矩形 1">
            <a:extLst>
              <a:ext uri="{FF2B5EF4-FFF2-40B4-BE49-F238E27FC236}">
                <a16:creationId xmlns:a16="http://schemas.microsoft.com/office/drawing/2014/main" id="{4BD71C9B-E86B-59DF-8F26-F56E5DFEC821}"/>
              </a:ext>
            </a:extLst>
          </p:cNvPr>
          <p:cNvSpPr/>
          <p:nvPr/>
        </p:nvSpPr>
        <p:spPr>
          <a:xfrm>
            <a:off x="650279" y="761547"/>
            <a:ext cx="3454792" cy="830997"/>
          </a:xfrm>
          <a:prstGeom prst="rect">
            <a:avLst/>
          </a:prstGeom>
        </p:spPr>
        <p:txBody>
          <a:bodyPr wrap="none">
            <a:noAutofit/>
          </a:bodyPr>
          <a:lstStyle/>
          <a:p>
            <a:pPr lvl="0" algn="ctr" defTabSz="913765">
              <a:spcBef>
                <a:spcPct val="0"/>
              </a:spcBef>
              <a:spcAft>
                <a:spcPts val="800"/>
              </a:spcAft>
            </a:pPr>
            <a:r>
              <a:rPr lang="zh-CN" altLang="en-US" sz="48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瑜伽爱好者</a:t>
            </a:r>
            <a:endParaRPr lang="en-US" altLang="zh-CN" sz="48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6" name="任意多边形: 形状 5">
            <a:extLst>
              <a:ext uri="{FF2B5EF4-FFF2-40B4-BE49-F238E27FC236}">
                <a16:creationId xmlns:a16="http://schemas.microsoft.com/office/drawing/2014/main" id="{40DDE625-851A-41C6-42AE-792D115F3254}"/>
              </a:ext>
            </a:extLst>
          </p:cNvPr>
          <p:cNvSpPr/>
          <p:nvPr/>
        </p:nvSpPr>
        <p:spPr>
          <a:xfrm>
            <a:off x="972766" y="505838"/>
            <a:ext cx="5389123" cy="1342417"/>
          </a:xfrm>
          <a:custGeom>
            <a:avLst/>
            <a:gdLst>
              <a:gd name="connsiteX0" fmla="*/ 1439694 w 5389123"/>
              <a:gd name="connsiteY0" fmla="*/ 505839 h 1342417"/>
              <a:gd name="connsiteX1" fmla="*/ 1439694 w 5389123"/>
              <a:gd name="connsiteY1" fmla="*/ 0 h 1342417"/>
              <a:gd name="connsiteX2" fmla="*/ 5389123 w 5389123"/>
              <a:gd name="connsiteY2" fmla="*/ 0 h 1342417"/>
              <a:gd name="connsiteX3" fmla="*/ 5389123 w 5389123"/>
              <a:gd name="connsiteY3" fmla="*/ 1342417 h 1342417"/>
              <a:gd name="connsiteX4" fmla="*/ 0 w 5389123"/>
              <a:gd name="connsiteY4" fmla="*/ 1342417 h 1342417"/>
              <a:gd name="connsiteX5" fmla="*/ 0 w 5389123"/>
              <a:gd name="connsiteY5" fmla="*/ 1070043 h 1342417"/>
              <a:gd name="connsiteX0" fmla="*/ 1439694 w 5389123"/>
              <a:gd name="connsiteY0" fmla="*/ 319573 h 1342417"/>
              <a:gd name="connsiteX1" fmla="*/ 1439694 w 5389123"/>
              <a:gd name="connsiteY1" fmla="*/ 0 h 1342417"/>
              <a:gd name="connsiteX2" fmla="*/ 5389123 w 5389123"/>
              <a:gd name="connsiteY2" fmla="*/ 0 h 1342417"/>
              <a:gd name="connsiteX3" fmla="*/ 5389123 w 5389123"/>
              <a:gd name="connsiteY3" fmla="*/ 1342417 h 1342417"/>
              <a:gd name="connsiteX4" fmla="*/ 0 w 5389123"/>
              <a:gd name="connsiteY4" fmla="*/ 1342417 h 1342417"/>
              <a:gd name="connsiteX5" fmla="*/ 0 w 5389123"/>
              <a:gd name="connsiteY5" fmla="*/ 1070043 h 134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89123" h="1342417">
                <a:moveTo>
                  <a:pt x="1439694" y="319573"/>
                </a:moveTo>
                <a:lnTo>
                  <a:pt x="1439694" y="0"/>
                </a:lnTo>
                <a:lnTo>
                  <a:pt x="5389123" y="0"/>
                </a:lnTo>
                <a:lnTo>
                  <a:pt x="5389123" y="1342417"/>
                </a:lnTo>
                <a:lnTo>
                  <a:pt x="0" y="1342417"/>
                </a:lnTo>
                <a:lnTo>
                  <a:pt x="0" y="1070043"/>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 name="文本框 15">
            <a:extLst>
              <a:ext uri="{FF2B5EF4-FFF2-40B4-BE49-F238E27FC236}">
                <a16:creationId xmlns:a16="http://schemas.microsoft.com/office/drawing/2014/main" id="{5AF81567-D27E-4FFC-B8EC-917B8A095958}"/>
              </a:ext>
            </a:extLst>
          </p:cNvPr>
          <p:cNvSpPr txBox="1"/>
          <p:nvPr/>
        </p:nvSpPr>
        <p:spPr>
          <a:xfrm>
            <a:off x="587375" y="2494381"/>
            <a:ext cx="3479800" cy="430887"/>
          </a:xfrm>
          <a:prstGeom prst="rect">
            <a:avLst/>
          </a:prstGeom>
          <a:noFill/>
        </p:spPr>
        <p:txBody>
          <a:bodyPr wrap="square" rtlCol="0">
            <a:noAutofit/>
          </a:bodyPr>
          <a:lstStyle/>
          <a:p>
            <a:r>
              <a:rPr lang="zh-CN" altLang="en-US" sz="2200" b="1" dirty="0">
                <a:solidFill>
                  <a:schemeClr val="accent1">
                    <a:lumMod val="50000"/>
                  </a:schemeClr>
                </a:solidFill>
              </a:rPr>
              <a:t>稳定收入者</a:t>
            </a:r>
          </a:p>
        </p:txBody>
      </p:sp>
      <p:sp>
        <p:nvSpPr>
          <p:cNvPr id="17" name="文本框 16">
            <a:extLst>
              <a:ext uri="{FF2B5EF4-FFF2-40B4-BE49-F238E27FC236}">
                <a16:creationId xmlns:a16="http://schemas.microsoft.com/office/drawing/2014/main" id="{6457A5C4-4D86-04A2-6398-03CEFCFF1A25}"/>
              </a:ext>
            </a:extLst>
          </p:cNvPr>
          <p:cNvSpPr txBox="1"/>
          <p:nvPr/>
        </p:nvSpPr>
        <p:spPr>
          <a:xfrm>
            <a:off x="587374" y="2925268"/>
            <a:ext cx="6377629" cy="1248740"/>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长期坚持练习瑜伽的人，都是真正热爱这一运动方式，有的人已经将瑜伽的真谛融入到日常生活中，大多数练习瑜伽的人，都是有稳定的经济收入来源，并具有一定的学习素养，健康的生活方式，长期练习让他们更加自信，阳光，乐观</a:t>
            </a:r>
          </a:p>
        </p:txBody>
      </p:sp>
      <p:grpSp>
        <p:nvGrpSpPr>
          <p:cNvPr id="10" name="组合 9">
            <a:extLst>
              <a:ext uri="{FF2B5EF4-FFF2-40B4-BE49-F238E27FC236}">
                <a16:creationId xmlns:a16="http://schemas.microsoft.com/office/drawing/2014/main" id="{4197C114-4B3B-291F-965F-8448C391B7DC}"/>
              </a:ext>
            </a:extLst>
          </p:cNvPr>
          <p:cNvGrpSpPr/>
          <p:nvPr/>
        </p:nvGrpSpPr>
        <p:grpSpPr>
          <a:xfrm>
            <a:off x="587375" y="4574464"/>
            <a:ext cx="1368425" cy="551305"/>
            <a:chOff x="587375" y="5302498"/>
            <a:chExt cx="1368425" cy="551305"/>
          </a:xfrm>
        </p:grpSpPr>
        <p:sp>
          <p:nvSpPr>
            <p:cNvPr id="11" name="矩形: 圆角 10">
              <a:extLst>
                <a:ext uri="{FF2B5EF4-FFF2-40B4-BE49-F238E27FC236}">
                  <a16:creationId xmlns:a16="http://schemas.microsoft.com/office/drawing/2014/main" id="{E055A287-8FE7-BD86-1CCA-80833E599ADD}"/>
                </a:ext>
              </a:extLst>
            </p:cNvPr>
            <p:cNvSpPr/>
            <p:nvPr/>
          </p:nvSpPr>
          <p:spPr>
            <a:xfrm>
              <a:off x="587375" y="5302498"/>
              <a:ext cx="1368425" cy="551305"/>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文本框 11">
              <a:extLst>
                <a:ext uri="{FF2B5EF4-FFF2-40B4-BE49-F238E27FC236}">
                  <a16:creationId xmlns:a16="http://schemas.microsoft.com/office/drawing/2014/main" id="{1949402A-0AD4-6163-DB35-10D2F24B5738}"/>
                </a:ext>
              </a:extLst>
            </p:cNvPr>
            <p:cNvSpPr txBox="1"/>
            <p:nvPr/>
          </p:nvSpPr>
          <p:spPr>
            <a:xfrm>
              <a:off x="714241" y="5362707"/>
              <a:ext cx="1114692" cy="430887"/>
            </a:xfrm>
            <a:prstGeom prst="rect">
              <a:avLst/>
            </a:prstGeom>
            <a:noFill/>
          </p:spPr>
          <p:txBody>
            <a:bodyPr wrap="square" rtlCol="0">
              <a:noAutofit/>
            </a:bodyPr>
            <a:lstStyle/>
            <a:p>
              <a:pPr algn="ctr"/>
              <a:r>
                <a:rPr lang="en-US" altLang="zh-CN" sz="2200" b="1" dirty="0">
                  <a:solidFill>
                    <a:schemeClr val="bg1"/>
                  </a:solidFill>
                </a:rPr>
                <a:t>YOGA</a:t>
              </a:r>
              <a:endParaRPr lang="zh-CN" altLang="en-US" sz="2200" b="1" dirty="0">
                <a:solidFill>
                  <a:schemeClr val="bg1"/>
                </a:solidFill>
              </a:endParaRPr>
            </a:p>
          </p:txBody>
        </p:sp>
      </p:grpSp>
    </p:spTree>
    <p:extLst>
      <p:ext uri="{BB962C8B-B14F-4D97-AF65-F5344CB8AC3E}">
        <p14:creationId xmlns:p14="http://schemas.microsoft.com/office/powerpoint/2010/main" val="13278023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F218C5CC-A22F-8E0F-1B3E-0AF27EF3EDA8}"/>
              </a:ext>
            </a:extLst>
          </p:cNvPr>
          <p:cNvSpPr/>
          <p:nvPr/>
        </p:nvSpPr>
        <p:spPr>
          <a:xfrm>
            <a:off x="6096000" y="0"/>
            <a:ext cx="6096000" cy="6858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14" name="图片 13" descr="一群人在房间里跳舞&#10;&#10;描述已自动生成">
            <a:extLst>
              <a:ext uri="{FF2B5EF4-FFF2-40B4-BE49-F238E27FC236}">
                <a16:creationId xmlns:a16="http://schemas.microsoft.com/office/drawing/2014/main" id="{D06BD139-ACCA-BFBE-99F8-7B2CA5C5E410}"/>
              </a:ext>
            </a:extLst>
          </p:cNvPr>
          <p:cNvPicPr>
            <a:picLocks noChangeAspect="1"/>
          </p:cNvPicPr>
          <p:nvPr/>
        </p:nvPicPr>
        <p:blipFill rotWithShape="1">
          <a:blip r:embed="rId3" cstate="screen">
            <a:alphaModFix amt="4000"/>
            <a:extLst>
              <a:ext uri="{28A0092B-C50C-407E-A947-70E740481C1C}">
                <a14:useLocalDpi xmlns:a14="http://schemas.microsoft.com/office/drawing/2010/main"/>
              </a:ext>
            </a:extLst>
          </a:blip>
          <a:srcRect/>
          <a:stretch/>
        </p:blipFill>
        <p:spPr>
          <a:xfrm>
            <a:off x="6214082" y="9019"/>
            <a:ext cx="6024909" cy="6858000"/>
          </a:xfrm>
          <a:prstGeom prst="rect">
            <a:avLst/>
          </a:prstGeom>
        </p:spPr>
      </p:pic>
      <p:sp>
        <p:nvSpPr>
          <p:cNvPr id="15" name="文本框 14">
            <a:extLst>
              <a:ext uri="{FF2B5EF4-FFF2-40B4-BE49-F238E27FC236}">
                <a16:creationId xmlns:a16="http://schemas.microsoft.com/office/drawing/2014/main" id="{D9FCFE4F-2832-005D-2C0C-C878F2AF1228}"/>
              </a:ext>
            </a:extLst>
          </p:cNvPr>
          <p:cNvSpPr txBox="1"/>
          <p:nvPr/>
        </p:nvSpPr>
        <p:spPr>
          <a:xfrm>
            <a:off x="549067" y="1658886"/>
            <a:ext cx="3479800" cy="430887"/>
          </a:xfrm>
          <a:prstGeom prst="rect">
            <a:avLst/>
          </a:prstGeom>
          <a:noFill/>
        </p:spPr>
        <p:txBody>
          <a:bodyPr wrap="square" rtlCol="0">
            <a:noAutofit/>
          </a:bodyPr>
          <a:lstStyle/>
          <a:p>
            <a:r>
              <a:rPr lang="zh-CN" altLang="en-US" sz="2200" b="1" dirty="0">
                <a:solidFill>
                  <a:schemeClr val="accent1">
                    <a:lumMod val="50000"/>
                  </a:schemeClr>
                </a:solidFill>
              </a:rPr>
              <a:t>健身化</a:t>
            </a:r>
          </a:p>
        </p:txBody>
      </p:sp>
      <p:sp>
        <p:nvSpPr>
          <p:cNvPr id="16" name="文本框 15">
            <a:extLst>
              <a:ext uri="{FF2B5EF4-FFF2-40B4-BE49-F238E27FC236}">
                <a16:creationId xmlns:a16="http://schemas.microsoft.com/office/drawing/2014/main" id="{FD33D3C2-D219-0BBC-0294-48247C7AF689}"/>
              </a:ext>
            </a:extLst>
          </p:cNvPr>
          <p:cNvSpPr txBox="1"/>
          <p:nvPr/>
        </p:nvSpPr>
        <p:spPr>
          <a:xfrm>
            <a:off x="549066" y="2089773"/>
            <a:ext cx="4840463" cy="953274"/>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百分之九十的瑜伽馆都是注重体式的练习，很多瑜伽馆为了留住顾客，或者说为了更好地教学，会结合很多健身里面的工具和方式</a:t>
            </a:r>
          </a:p>
        </p:txBody>
      </p:sp>
      <p:sp>
        <p:nvSpPr>
          <p:cNvPr id="17" name="文本框 16">
            <a:extLst>
              <a:ext uri="{FF2B5EF4-FFF2-40B4-BE49-F238E27FC236}">
                <a16:creationId xmlns:a16="http://schemas.microsoft.com/office/drawing/2014/main" id="{C5D6E11D-29AE-798B-83C1-67E72F207531}"/>
              </a:ext>
            </a:extLst>
          </p:cNvPr>
          <p:cNvSpPr txBox="1"/>
          <p:nvPr/>
        </p:nvSpPr>
        <p:spPr>
          <a:xfrm>
            <a:off x="549067" y="4814171"/>
            <a:ext cx="3479800" cy="430887"/>
          </a:xfrm>
          <a:prstGeom prst="rect">
            <a:avLst/>
          </a:prstGeom>
          <a:noFill/>
        </p:spPr>
        <p:txBody>
          <a:bodyPr wrap="square" rtlCol="0">
            <a:noAutofit/>
          </a:bodyPr>
          <a:lstStyle/>
          <a:p>
            <a:r>
              <a:rPr lang="zh-CN" altLang="en-US" sz="2200" b="1" dirty="0">
                <a:solidFill>
                  <a:schemeClr val="accent1">
                    <a:lumMod val="50000"/>
                  </a:schemeClr>
                </a:solidFill>
              </a:rPr>
              <a:t>平台多元化</a:t>
            </a:r>
          </a:p>
        </p:txBody>
      </p:sp>
      <p:sp>
        <p:nvSpPr>
          <p:cNvPr id="18" name="文本框 17">
            <a:extLst>
              <a:ext uri="{FF2B5EF4-FFF2-40B4-BE49-F238E27FC236}">
                <a16:creationId xmlns:a16="http://schemas.microsoft.com/office/drawing/2014/main" id="{DB29A89C-6547-48FE-0E2F-C97281327662}"/>
              </a:ext>
            </a:extLst>
          </p:cNvPr>
          <p:cNvSpPr txBox="1"/>
          <p:nvPr/>
        </p:nvSpPr>
        <p:spPr>
          <a:xfrm>
            <a:off x="549066" y="5197852"/>
            <a:ext cx="4840463"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疫情下，很多线上线下练习同时进行，有视频</a:t>
            </a:r>
            <a:endParaRPr lang="en-US" altLang="zh-CN" sz="1600" dirty="0">
              <a:solidFill>
                <a:schemeClr val="tx1">
                  <a:lumMod val="65000"/>
                  <a:lumOff val="35000"/>
                </a:schemeClr>
              </a:solidFill>
            </a:endParaRPr>
          </a:p>
          <a:p>
            <a:pPr>
              <a:lnSpc>
                <a:spcPct val="120000"/>
              </a:lnSpc>
            </a:pPr>
            <a:r>
              <a:rPr lang="zh-CN" altLang="en-US" sz="1600" dirty="0">
                <a:solidFill>
                  <a:schemeClr val="tx1">
                    <a:lumMod val="65000"/>
                    <a:lumOff val="35000"/>
                  </a:schemeClr>
                </a:solidFill>
              </a:rPr>
              <a:t>直播，也有</a:t>
            </a:r>
            <a:r>
              <a:rPr lang="en-US" altLang="zh-CN" sz="1600" dirty="0">
                <a:solidFill>
                  <a:schemeClr val="tx1">
                    <a:lumMod val="65000"/>
                    <a:lumOff val="35000"/>
                  </a:schemeClr>
                </a:solidFill>
              </a:rPr>
              <a:t>APP</a:t>
            </a:r>
            <a:r>
              <a:rPr lang="zh-CN" altLang="en-US" sz="1600" dirty="0">
                <a:solidFill>
                  <a:schemeClr val="tx1">
                    <a:lumMod val="65000"/>
                    <a:lumOff val="35000"/>
                  </a:schemeClr>
                </a:solidFill>
              </a:rPr>
              <a:t>录播等</a:t>
            </a:r>
          </a:p>
        </p:txBody>
      </p:sp>
      <p:sp>
        <p:nvSpPr>
          <p:cNvPr id="20" name="文本框 19">
            <a:extLst>
              <a:ext uri="{FF2B5EF4-FFF2-40B4-BE49-F238E27FC236}">
                <a16:creationId xmlns:a16="http://schemas.microsoft.com/office/drawing/2014/main" id="{BA774784-1F34-370C-7E61-EAE06A58A575}"/>
              </a:ext>
            </a:extLst>
          </p:cNvPr>
          <p:cNvSpPr txBox="1"/>
          <p:nvPr/>
        </p:nvSpPr>
        <p:spPr>
          <a:xfrm>
            <a:off x="7527243" y="1911093"/>
            <a:ext cx="1634712" cy="430887"/>
          </a:xfrm>
          <a:prstGeom prst="rect">
            <a:avLst/>
          </a:prstGeom>
          <a:noFill/>
        </p:spPr>
        <p:txBody>
          <a:bodyPr wrap="square" rtlCol="0">
            <a:noAutofit/>
          </a:bodyPr>
          <a:lstStyle/>
          <a:p>
            <a:r>
              <a:rPr lang="zh-CN" altLang="en-US" sz="2200" b="1" dirty="0">
                <a:solidFill>
                  <a:schemeClr val="bg1"/>
                </a:solidFill>
              </a:rPr>
              <a:t>线上练习</a:t>
            </a:r>
          </a:p>
        </p:txBody>
      </p:sp>
      <p:sp>
        <p:nvSpPr>
          <p:cNvPr id="21" name="文本框 20">
            <a:extLst>
              <a:ext uri="{FF2B5EF4-FFF2-40B4-BE49-F238E27FC236}">
                <a16:creationId xmlns:a16="http://schemas.microsoft.com/office/drawing/2014/main" id="{73253662-5658-AC1E-BB1C-F68E78202399}"/>
              </a:ext>
            </a:extLst>
          </p:cNvPr>
          <p:cNvSpPr txBox="1"/>
          <p:nvPr/>
        </p:nvSpPr>
        <p:spPr>
          <a:xfrm>
            <a:off x="7527243" y="2392000"/>
            <a:ext cx="3479800" cy="646331"/>
          </a:xfrm>
          <a:prstGeom prst="rect">
            <a:avLst/>
          </a:prstGeom>
          <a:noFill/>
        </p:spPr>
        <p:txBody>
          <a:bodyPr wrap="square" rtlCol="0">
            <a:noAutofit/>
          </a:bodyPr>
          <a:lstStyle/>
          <a:p>
            <a:r>
              <a:rPr lang="en-US" altLang="zh-CN" sz="3600" b="1" dirty="0">
                <a:solidFill>
                  <a:schemeClr val="bg1"/>
                </a:solidFill>
                <a:latin typeface="+mj-ea"/>
                <a:ea typeface="+mj-ea"/>
              </a:rPr>
              <a:t>68</a:t>
            </a:r>
            <a:r>
              <a:rPr lang="zh-CN" altLang="en-US" sz="2400" dirty="0">
                <a:solidFill>
                  <a:schemeClr val="bg1"/>
                </a:solidFill>
                <a:latin typeface="+mj-ea"/>
                <a:ea typeface="+mj-ea"/>
              </a:rPr>
              <a:t>万人</a:t>
            </a:r>
            <a:endParaRPr lang="zh-CN" altLang="en-US" sz="3600" dirty="0">
              <a:solidFill>
                <a:schemeClr val="bg1"/>
              </a:solidFill>
              <a:latin typeface="+mj-ea"/>
              <a:ea typeface="+mj-ea"/>
            </a:endParaRPr>
          </a:p>
        </p:txBody>
      </p:sp>
      <p:sp>
        <p:nvSpPr>
          <p:cNvPr id="22" name="文本框 21">
            <a:extLst>
              <a:ext uri="{FF2B5EF4-FFF2-40B4-BE49-F238E27FC236}">
                <a16:creationId xmlns:a16="http://schemas.microsoft.com/office/drawing/2014/main" id="{05F25C25-9A75-B766-DCA4-17BEBD23AFA3}"/>
              </a:ext>
            </a:extLst>
          </p:cNvPr>
          <p:cNvSpPr txBox="1"/>
          <p:nvPr/>
        </p:nvSpPr>
        <p:spPr>
          <a:xfrm>
            <a:off x="7527243" y="3100719"/>
            <a:ext cx="3278067" cy="362343"/>
          </a:xfrm>
          <a:prstGeom prst="rect">
            <a:avLst/>
          </a:prstGeom>
          <a:noFill/>
        </p:spPr>
        <p:txBody>
          <a:bodyPr wrap="square" rtlCol="0">
            <a:noAutofit/>
          </a:bodyPr>
          <a:lstStyle/>
          <a:p>
            <a:pPr>
              <a:lnSpc>
                <a:spcPct val="120000"/>
              </a:lnSpc>
            </a:pPr>
            <a:r>
              <a:rPr lang="zh-CN" altLang="en-US" sz="1600" dirty="0">
                <a:solidFill>
                  <a:schemeClr val="bg1"/>
                </a:solidFill>
              </a:rPr>
              <a:t>直播教学，一对一</a:t>
            </a:r>
          </a:p>
        </p:txBody>
      </p:sp>
      <p:grpSp>
        <p:nvGrpSpPr>
          <p:cNvPr id="23" name="组合 22">
            <a:extLst>
              <a:ext uri="{FF2B5EF4-FFF2-40B4-BE49-F238E27FC236}">
                <a16:creationId xmlns:a16="http://schemas.microsoft.com/office/drawing/2014/main" id="{136465B7-0579-2E1D-7155-8004EE27851A}"/>
              </a:ext>
            </a:extLst>
          </p:cNvPr>
          <p:cNvGrpSpPr/>
          <p:nvPr/>
        </p:nvGrpSpPr>
        <p:grpSpPr>
          <a:xfrm>
            <a:off x="6742127" y="1892436"/>
            <a:ext cx="680166" cy="389528"/>
            <a:chOff x="15579237" y="1258959"/>
            <a:chExt cx="3827963" cy="2192255"/>
          </a:xfrm>
        </p:grpSpPr>
        <p:sp>
          <p:nvSpPr>
            <p:cNvPr id="24" name="任意多边形: 形状 23">
              <a:extLst>
                <a:ext uri="{FF2B5EF4-FFF2-40B4-BE49-F238E27FC236}">
                  <a16:creationId xmlns:a16="http://schemas.microsoft.com/office/drawing/2014/main" id="{311BBE1F-592F-3CFD-1126-9EE1B37452A0}"/>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任意多边形: 形状 24">
              <a:extLst>
                <a:ext uri="{FF2B5EF4-FFF2-40B4-BE49-F238E27FC236}">
                  <a16:creationId xmlns:a16="http://schemas.microsoft.com/office/drawing/2014/main" id="{422608F9-39EB-25F3-59A2-7AE6677F690B}"/>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B8CAF529-4EF6-8B43-CC3A-7A264D5EF673}"/>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93ECD40E-90DE-2C82-D795-097AE4F976A9}"/>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CDBDB451-E7BF-342B-34CF-6BEEC370819A}"/>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9" name="任意多边形: 形状 28">
              <a:extLst>
                <a:ext uri="{FF2B5EF4-FFF2-40B4-BE49-F238E27FC236}">
                  <a16:creationId xmlns:a16="http://schemas.microsoft.com/office/drawing/2014/main" id="{A5A92702-55D5-E155-A24D-ED8443B36089}"/>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任意多边形: 形状 29">
              <a:extLst>
                <a:ext uri="{FF2B5EF4-FFF2-40B4-BE49-F238E27FC236}">
                  <a16:creationId xmlns:a16="http://schemas.microsoft.com/office/drawing/2014/main" id="{3A84678C-E906-F6B8-A1D0-41D38E8C29C0}"/>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32" name="文本框 31">
            <a:extLst>
              <a:ext uri="{FF2B5EF4-FFF2-40B4-BE49-F238E27FC236}">
                <a16:creationId xmlns:a16="http://schemas.microsoft.com/office/drawing/2014/main" id="{FBDD3E0F-D63B-1EC7-B85E-B9BAEB7BE4BF}"/>
              </a:ext>
            </a:extLst>
          </p:cNvPr>
          <p:cNvSpPr txBox="1"/>
          <p:nvPr/>
        </p:nvSpPr>
        <p:spPr>
          <a:xfrm>
            <a:off x="10206110" y="1911093"/>
            <a:ext cx="1313256" cy="430887"/>
          </a:xfrm>
          <a:prstGeom prst="rect">
            <a:avLst/>
          </a:prstGeom>
          <a:noFill/>
        </p:spPr>
        <p:txBody>
          <a:bodyPr wrap="square" rtlCol="0">
            <a:noAutofit/>
          </a:bodyPr>
          <a:lstStyle/>
          <a:p>
            <a:r>
              <a:rPr lang="zh-CN" altLang="en-US" sz="2200" b="1" dirty="0">
                <a:solidFill>
                  <a:schemeClr val="bg1"/>
                </a:solidFill>
              </a:rPr>
              <a:t>线下训练</a:t>
            </a:r>
          </a:p>
        </p:txBody>
      </p:sp>
      <p:sp>
        <p:nvSpPr>
          <p:cNvPr id="33" name="文本框 32">
            <a:extLst>
              <a:ext uri="{FF2B5EF4-FFF2-40B4-BE49-F238E27FC236}">
                <a16:creationId xmlns:a16="http://schemas.microsoft.com/office/drawing/2014/main" id="{42B8036A-13BE-A8CA-1593-CE286723E81D}"/>
              </a:ext>
            </a:extLst>
          </p:cNvPr>
          <p:cNvSpPr txBox="1"/>
          <p:nvPr/>
        </p:nvSpPr>
        <p:spPr>
          <a:xfrm>
            <a:off x="10206110" y="2392000"/>
            <a:ext cx="1604522" cy="646331"/>
          </a:xfrm>
          <a:prstGeom prst="rect">
            <a:avLst/>
          </a:prstGeom>
          <a:noFill/>
        </p:spPr>
        <p:txBody>
          <a:bodyPr wrap="square" rtlCol="0">
            <a:noAutofit/>
          </a:bodyPr>
          <a:lstStyle/>
          <a:p>
            <a:r>
              <a:rPr lang="en-US" altLang="zh-CN" sz="3600" b="1" dirty="0">
                <a:solidFill>
                  <a:schemeClr val="bg1"/>
                </a:solidFill>
                <a:latin typeface="+mj-ea"/>
                <a:ea typeface="+mj-ea"/>
              </a:rPr>
              <a:t>68</a:t>
            </a:r>
            <a:r>
              <a:rPr lang="zh-CN" altLang="en-US" sz="2400" dirty="0">
                <a:solidFill>
                  <a:schemeClr val="bg1"/>
                </a:solidFill>
                <a:latin typeface="+mj-ea"/>
                <a:ea typeface="+mj-ea"/>
              </a:rPr>
              <a:t>万人</a:t>
            </a:r>
            <a:endParaRPr lang="zh-CN" altLang="en-US" sz="3600" dirty="0">
              <a:solidFill>
                <a:schemeClr val="bg1"/>
              </a:solidFill>
              <a:latin typeface="+mj-ea"/>
              <a:ea typeface="+mj-ea"/>
            </a:endParaRPr>
          </a:p>
        </p:txBody>
      </p:sp>
      <p:sp>
        <p:nvSpPr>
          <p:cNvPr id="34" name="文本框 33">
            <a:extLst>
              <a:ext uri="{FF2B5EF4-FFF2-40B4-BE49-F238E27FC236}">
                <a16:creationId xmlns:a16="http://schemas.microsoft.com/office/drawing/2014/main" id="{072830CA-1250-5DFF-EA1F-7D7F611BC536}"/>
              </a:ext>
            </a:extLst>
          </p:cNvPr>
          <p:cNvSpPr txBox="1"/>
          <p:nvPr/>
        </p:nvSpPr>
        <p:spPr>
          <a:xfrm>
            <a:off x="10206111" y="3100719"/>
            <a:ext cx="1693790" cy="362343"/>
          </a:xfrm>
          <a:prstGeom prst="rect">
            <a:avLst/>
          </a:prstGeom>
          <a:noFill/>
        </p:spPr>
        <p:txBody>
          <a:bodyPr wrap="square" rtlCol="0">
            <a:noAutofit/>
          </a:bodyPr>
          <a:lstStyle/>
          <a:p>
            <a:pPr>
              <a:lnSpc>
                <a:spcPct val="120000"/>
              </a:lnSpc>
            </a:pPr>
            <a:r>
              <a:rPr lang="zh-CN" altLang="en-US" sz="1600" dirty="0">
                <a:solidFill>
                  <a:schemeClr val="bg1"/>
                </a:solidFill>
              </a:rPr>
              <a:t>馆内大课练习</a:t>
            </a:r>
          </a:p>
        </p:txBody>
      </p:sp>
      <p:grpSp>
        <p:nvGrpSpPr>
          <p:cNvPr id="35" name="组合 34">
            <a:extLst>
              <a:ext uri="{FF2B5EF4-FFF2-40B4-BE49-F238E27FC236}">
                <a16:creationId xmlns:a16="http://schemas.microsoft.com/office/drawing/2014/main" id="{4C4CCB9D-5A14-37E6-90C2-5B04E6AC23C7}"/>
              </a:ext>
            </a:extLst>
          </p:cNvPr>
          <p:cNvGrpSpPr/>
          <p:nvPr/>
        </p:nvGrpSpPr>
        <p:grpSpPr>
          <a:xfrm>
            <a:off x="9420994" y="1892436"/>
            <a:ext cx="680166" cy="389528"/>
            <a:chOff x="15579237" y="1258959"/>
            <a:chExt cx="3827963" cy="2192255"/>
          </a:xfrm>
        </p:grpSpPr>
        <p:sp>
          <p:nvSpPr>
            <p:cNvPr id="36" name="任意多边形: 形状 35">
              <a:extLst>
                <a:ext uri="{FF2B5EF4-FFF2-40B4-BE49-F238E27FC236}">
                  <a16:creationId xmlns:a16="http://schemas.microsoft.com/office/drawing/2014/main" id="{0CD94308-184D-78A2-B01D-B4708E4CC43D}"/>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id="{D83D8B26-491C-51A5-E4A1-90C582646742}"/>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任意多边形: 形状 37">
              <a:extLst>
                <a:ext uri="{FF2B5EF4-FFF2-40B4-BE49-F238E27FC236}">
                  <a16:creationId xmlns:a16="http://schemas.microsoft.com/office/drawing/2014/main" id="{C55DDB6E-0302-6876-A5DB-D1DBA5433790}"/>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任意多边形: 形状 38">
              <a:extLst>
                <a:ext uri="{FF2B5EF4-FFF2-40B4-BE49-F238E27FC236}">
                  <a16:creationId xmlns:a16="http://schemas.microsoft.com/office/drawing/2014/main" id="{A5011B07-7802-29C8-DB3E-BA4A11FA00C0}"/>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3363829E-A8D5-E812-69F3-530E4BF46DB6}"/>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B079AFC7-5BCE-A45A-8BB3-5DB360F87776}"/>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任意多边形: 形状 41">
              <a:extLst>
                <a:ext uri="{FF2B5EF4-FFF2-40B4-BE49-F238E27FC236}">
                  <a16:creationId xmlns:a16="http://schemas.microsoft.com/office/drawing/2014/main" id="{389584EC-DD28-F015-2B8F-FBB13F14234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45" name="直接连接符 44">
            <a:extLst>
              <a:ext uri="{FF2B5EF4-FFF2-40B4-BE49-F238E27FC236}">
                <a16:creationId xmlns:a16="http://schemas.microsoft.com/office/drawing/2014/main" id="{213C2B2A-EDE5-7C08-3B29-BC5DDAF8C4D5}"/>
              </a:ext>
            </a:extLst>
          </p:cNvPr>
          <p:cNvCxnSpPr>
            <a:cxnSpLocks/>
          </p:cNvCxnSpPr>
          <p:nvPr/>
        </p:nvCxnSpPr>
        <p:spPr>
          <a:xfrm>
            <a:off x="7586753" y="3684870"/>
            <a:ext cx="43283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a16="http://schemas.microsoft.com/office/drawing/2014/main" id="{D295F099-0310-F57D-0777-15605D4C8DC8}"/>
              </a:ext>
            </a:extLst>
          </p:cNvPr>
          <p:cNvSpPr txBox="1"/>
          <p:nvPr/>
        </p:nvSpPr>
        <p:spPr>
          <a:xfrm>
            <a:off x="7527243" y="3986944"/>
            <a:ext cx="3479800" cy="430887"/>
          </a:xfrm>
          <a:prstGeom prst="rect">
            <a:avLst/>
          </a:prstGeom>
          <a:noFill/>
        </p:spPr>
        <p:txBody>
          <a:bodyPr wrap="square" rtlCol="0">
            <a:noAutofit/>
          </a:bodyPr>
          <a:lstStyle/>
          <a:p>
            <a:r>
              <a:rPr lang="zh-CN" altLang="en-US" sz="2200" b="1" dirty="0">
                <a:solidFill>
                  <a:schemeClr val="bg1"/>
                </a:solidFill>
              </a:rPr>
              <a:t>基础练习</a:t>
            </a:r>
          </a:p>
        </p:txBody>
      </p:sp>
      <p:sp>
        <p:nvSpPr>
          <p:cNvPr id="49" name="文本框 48">
            <a:extLst>
              <a:ext uri="{FF2B5EF4-FFF2-40B4-BE49-F238E27FC236}">
                <a16:creationId xmlns:a16="http://schemas.microsoft.com/office/drawing/2014/main" id="{309FC284-EC89-5D31-B4E6-BC770CE3FDB4}"/>
              </a:ext>
            </a:extLst>
          </p:cNvPr>
          <p:cNvSpPr txBox="1"/>
          <p:nvPr/>
        </p:nvSpPr>
        <p:spPr>
          <a:xfrm>
            <a:off x="7527243" y="4417831"/>
            <a:ext cx="3479800" cy="646331"/>
          </a:xfrm>
          <a:prstGeom prst="rect">
            <a:avLst/>
          </a:prstGeom>
          <a:noFill/>
        </p:spPr>
        <p:txBody>
          <a:bodyPr wrap="square" rtlCol="0">
            <a:noAutofit/>
          </a:bodyPr>
          <a:lstStyle/>
          <a:p>
            <a:r>
              <a:rPr lang="en-US" altLang="zh-CN" sz="3600" b="1" dirty="0">
                <a:solidFill>
                  <a:schemeClr val="bg1"/>
                </a:solidFill>
                <a:latin typeface="+mj-ea"/>
                <a:ea typeface="+mj-ea"/>
              </a:rPr>
              <a:t>68</a:t>
            </a:r>
            <a:r>
              <a:rPr lang="zh-CN" altLang="en-US" sz="2400" dirty="0">
                <a:solidFill>
                  <a:schemeClr val="bg1"/>
                </a:solidFill>
                <a:latin typeface="+mj-ea"/>
                <a:ea typeface="+mj-ea"/>
              </a:rPr>
              <a:t>万人</a:t>
            </a:r>
            <a:endParaRPr lang="zh-CN" altLang="en-US" sz="3600" dirty="0">
              <a:solidFill>
                <a:schemeClr val="bg1"/>
              </a:solidFill>
              <a:latin typeface="+mj-ea"/>
              <a:ea typeface="+mj-ea"/>
            </a:endParaRPr>
          </a:p>
        </p:txBody>
      </p:sp>
      <p:sp>
        <p:nvSpPr>
          <p:cNvPr id="50" name="文本框 49">
            <a:extLst>
              <a:ext uri="{FF2B5EF4-FFF2-40B4-BE49-F238E27FC236}">
                <a16:creationId xmlns:a16="http://schemas.microsoft.com/office/drawing/2014/main" id="{82AB4B22-4000-9C6E-AD27-6FE6E417E264}"/>
              </a:ext>
            </a:extLst>
          </p:cNvPr>
          <p:cNvSpPr txBox="1"/>
          <p:nvPr/>
        </p:nvSpPr>
        <p:spPr>
          <a:xfrm>
            <a:off x="7527243" y="5006630"/>
            <a:ext cx="4387824" cy="953274"/>
          </a:xfrm>
          <a:prstGeom prst="rect">
            <a:avLst/>
          </a:prstGeom>
          <a:noFill/>
        </p:spPr>
        <p:txBody>
          <a:bodyPr wrap="square" rtlCol="0">
            <a:noAutofit/>
          </a:bodyPr>
          <a:lstStyle/>
          <a:p>
            <a:pPr>
              <a:lnSpc>
                <a:spcPct val="120000"/>
              </a:lnSpc>
            </a:pPr>
            <a:r>
              <a:rPr lang="zh-CN" altLang="en-US" sz="1600" dirty="0">
                <a:solidFill>
                  <a:schemeClr val="bg1"/>
                </a:solidFill>
              </a:rPr>
              <a:t>专注于基础练习，配合呼吸，可以有效地改善身体状况，也可以增进信心，长期稳定坚持练习下去</a:t>
            </a:r>
          </a:p>
        </p:txBody>
      </p:sp>
      <p:sp>
        <p:nvSpPr>
          <p:cNvPr id="2" name="矩形 1">
            <a:extLst>
              <a:ext uri="{FF2B5EF4-FFF2-40B4-BE49-F238E27FC236}">
                <a16:creationId xmlns:a16="http://schemas.microsoft.com/office/drawing/2014/main" id="{C5533AB3-FD93-4DE2-3BA7-3FE722CC82DF}"/>
              </a:ext>
            </a:extLst>
          </p:cNvPr>
          <p:cNvSpPr/>
          <p:nvPr/>
        </p:nvSpPr>
        <p:spPr>
          <a:xfrm>
            <a:off x="3861798" y="516546"/>
            <a:ext cx="4198585" cy="769441"/>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瑜伽内容</a:t>
            </a:r>
            <a:r>
              <a:rPr lang="zh-CN" altLang="en-US" sz="4400" b="1" spc="30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趋势化</a:t>
            </a:r>
            <a:endParaRPr lang="en-US" altLang="zh-CN" sz="4000" b="1" spc="300" dirty="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576" name="图片 575" descr="图片包含 草, 站, 绿色, 黑暗&#10;&#10;描述已自动生成">
            <a:extLst>
              <a:ext uri="{FF2B5EF4-FFF2-40B4-BE49-F238E27FC236}">
                <a16:creationId xmlns:a16="http://schemas.microsoft.com/office/drawing/2014/main" id="{3D31A463-3E3A-7D83-9E57-BCB8A222ABA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285637" y="506162"/>
            <a:ext cx="4328314" cy="6369875"/>
          </a:xfrm>
          <a:prstGeom prst="rect">
            <a:avLst/>
          </a:prstGeom>
        </p:spPr>
      </p:pic>
      <p:sp>
        <p:nvSpPr>
          <p:cNvPr id="44" name="文本框 43">
            <a:extLst>
              <a:ext uri="{FF2B5EF4-FFF2-40B4-BE49-F238E27FC236}">
                <a16:creationId xmlns:a16="http://schemas.microsoft.com/office/drawing/2014/main" id="{DF923C17-8FDB-1F2F-A4A1-9128676AC7C5}"/>
              </a:ext>
            </a:extLst>
          </p:cNvPr>
          <p:cNvSpPr txBox="1"/>
          <p:nvPr/>
        </p:nvSpPr>
        <p:spPr>
          <a:xfrm>
            <a:off x="549067" y="3389218"/>
            <a:ext cx="3479800" cy="430887"/>
          </a:xfrm>
          <a:prstGeom prst="rect">
            <a:avLst/>
          </a:prstGeom>
          <a:noFill/>
        </p:spPr>
        <p:txBody>
          <a:bodyPr wrap="square" rtlCol="0">
            <a:noAutofit/>
          </a:bodyPr>
          <a:lstStyle/>
          <a:p>
            <a:r>
              <a:rPr lang="zh-CN" altLang="en-US" sz="2200" b="1" dirty="0">
                <a:solidFill>
                  <a:schemeClr val="accent1">
                    <a:lumMod val="50000"/>
                  </a:schemeClr>
                </a:solidFill>
              </a:rPr>
              <a:t>形式多样化</a:t>
            </a:r>
          </a:p>
        </p:txBody>
      </p:sp>
      <p:sp>
        <p:nvSpPr>
          <p:cNvPr id="46" name="文本框 45">
            <a:extLst>
              <a:ext uri="{FF2B5EF4-FFF2-40B4-BE49-F238E27FC236}">
                <a16:creationId xmlns:a16="http://schemas.microsoft.com/office/drawing/2014/main" id="{DB4FA373-E78D-418F-824A-5B0AB5EB68D3}"/>
              </a:ext>
            </a:extLst>
          </p:cNvPr>
          <p:cNvSpPr txBox="1"/>
          <p:nvPr/>
        </p:nvSpPr>
        <p:spPr>
          <a:xfrm>
            <a:off x="549066" y="3820105"/>
            <a:ext cx="4840463"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每个瑜伽馆或多或少都有空中瑜伽，高温瑜伽，艾扬格瑜伽，流瑜伽等</a:t>
            </a:r>
          </a:p>
        </p:txBody>
      </p:sp>
    </p:spTree>
    <p:extLst>
      <p:ext uri="{BB962C8B-B14F-4D97-AF65-F5344CB8AC3E}">
        <p14:creationId xmlns:p14="http://schemas.microsoft.com/office/powerpoint/2010/main" val="590799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B052A195-82FF-4C6B-B197-23CD52B15A0C}"/>
              </a:ext>
            </a:extLst>
          </p:cNvPr>
          <p:cNvGrpSpPr/>
          <p:nvPr/>
        </p:nvGrpSpPr>
        <p:grpSpPr>
          <a:xfrm>
            <a:off x="3504348" y="4658057"/>
            <a:ext cx="5183304" cy="850568"/>
            <a:chOff x="3105150" y="4658057"/>
            <a:chExt cx="5183304" cy="850568"/>
          </a:xfrm>
        </p:grpSpPr>
        <p:grpSp>
          <p:nvGrpSpPr>
            <p:cNvPr id="13" name="组合 12">
              <a:extLst>
                <a:ext uri="{FF2B5EF4-FFF2-40B4-BE49-F238E27FC236}">
                  <a16:creationId xmlns:a16="http://schemas.microsoft.com/office/drawing/2014/main" id="{BE24D696-E209-45D7-B810-E8F7F9EF1336}"/>
                </a:ext>
              </a:extLst>
            </p:cNvPr>
            <p:cNvGrpSpPr/>
            <p:nvPr/>
          </p:nvGrpSpPr>
          <p:grpSpPr>
            <a:xfrm>
              <a:off x="3105150" y="4658057"/>
              <a:ext cx="1485202" cy="850568"/>
              <a:chOff x="15579237" y="1258959"/>
              <a:chExt cx="3827963" cy="2192255"/>
            </a:xfrm>
          </p:grpSpPr>
          <p:sp>
            <p:nvSpPr>
              <p:cNvPr id="14" name="任意多边形: 形状 13">
                <a:extLst>
                  <a:ext uri="{FF2B5EF4-FFF2-40B4-BE49-F238E27FC236}">
                    <a16:creationId xmlns:a16="http://schemas.microsoft.com/office/drawing/2014/main" id="{EB84F8A4-F318-4032-A43B-35A1D7E7D668}"/>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BB072EE-C462-4A86-958C-FC3FA275CDEB}"/>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430F46F-5AAE-45D2-97C3-333C90A1550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D11947A-8078-4537-9461-63E1D8E3108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F4D2E7C-807E-494E-A772-E22A6DD9134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9BCAE1E7-2C5F-4E16-BE53-47D6B9C7D2DA}"/>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A3222F65-311B-4253-B05D-748B8ADCE27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A849D2D8-FD7F-4DA7-A346-B25FDABDA4DB}"/>
                </a:ext>
              </a:extLst>
            </p:cNvPr>
            <p:cNvSpPr/>
            <p:nvPr/>
          </p:nvSpPr>
          <p:spPr>
            <a:xfrm>
              <a:off x="5282503" y="4722959"/>
              <a:ext cx="3005951" cy="769441"/>
            </a:xfrm>
            <a:prstGeom prst="rect">
              <a:avLst/>
            </a:prstGeom>
          </p:spPr>
          <p:txBody>
            <a:bodyPr wrap="none">
              <a:noAutofit/>
            </a:bodyPr>
            <a:lstStyle/>
            <a:p>
              <a:pPr algn="ctr"/>
              <a:r>
                <a:rPr lang="zh-CN" altLang="en-US" sz="4400" b="1" dirty="0">
                  <a:solidFill>
                    <a:schemeClr val="tx2"/>
                  </a:solidFill>
                  <a:ea typeface="微软雅黑" panose="020B0503020204020204" charset="-122"/>
                </a:rPr>
                <a:t>瑜伽是什么</a:t>
              </a:r>
            </a:p>
          </p:txBody>
        </p:sp>
      </p:grpSp>
      <p:pic>
        <p:nvPicPr>
          <p:cNvPr id="4" name="图片占位符 3" descr="人在草地上跳起来&#10;&#10;描述已自动生成">
            <a:extLst>
              <a:ext uri="{FF2B5EF4-FFF2-40B4-BE49-F238E27FC236}">
                <a16:creationId xmlns:a16="http://schemas.microsoft.com/office/drawing/2014/main" id="{A73341ED-2D5D-25A6-A63B-C49D39A39AAF}"/>
              </a:ext>
            </a:extLst>
          </p:cNvPr>
          <p:cNvPicPr>
            <a:picLocks noGrp="1" noChangeAspect="1"/>
          </p:cNvPicPr>
          <p:nvPr>
            <p:ph type="pic" idx="1"/>
          </p:nvPr>
        </p:nvPicPr>
        <p:blipFill>
          <a:blip r:embed="rId4" cstate="screen">
            <a:extLst>
              <a:ext uri="{28A0092B-C50C-407E-A947-70E740481C1C}">
                <a14:useLocalDpi xmlns:a14="http://schemas.microsoft.com/office/drawing/2010/main"/>
              </a:ext>
            </a:extLst>
          </a:blip>
          <a:srcRect/>
          <a:stretch>
            <a:fillRect/>
          </a:stretch>
        </p:blipFill>
        <p:spPr/>
      </p:pic>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FC59506F-4D6B-4609-94D9-8DB4BD0883B9}"/>
              </a:ext>
            </a:extLst>
          </p:cNvPr>
          <p:cNvSpPr/>
          <p:nvPr/>
        </p:nvSpPr>
        <p:spPr>
          <a:xfrm>
            <a:off x="0" y="0"/>
            <a:ext cx="732524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7" name="Picture 4">
            <a:extLst>
              <a:ext uri="{FF2B5EF4-FFF2-40B4-BE49-F238E27FC236}">
                <a16:creationId xmlns:a16="http://schemas.microsoft.com/office/drawing/2014/main" id="{796FB62E-0B30-40DA-BED3-35E144E065E2}"/>
              </a:ext>
            </a:extLst>
          </p:cNvPr>
          <p:cNvPicPr>
            <a:picLocks noChangeAspect="1"/>
          </p:cNvPicPr>
          <p:nvPr/>
        </p:nvPicPr>
        <p:blipFill>
          <a:blip r:embed="rId4"/>
          <a:stretch>
            <a:fillRect/>
          </a:stretch>
        </p:blipFill>
        <p:spPr>
          <a:xfrm>
            <a:off x="3047999" y="0"/>
            <a:ext cx="9144001" cy="6858000"/>
          </a:xfrm>
          <a:prstGeom prst="rect">
            <a:avLst/>
          </a:prstGeom>
        </p:spPr>
      </p:pic>
      <p:pic>
        <p:nvPicPr>
          <p:cNvPr id="61" name="图片 60">
            <a:extLst>
              <a:ext uri="{FF2B5EF4-FFF2-40B4-BE49-F238E27FC236}">
                <a16:creationId xmlns:a16="http://schemas.microsoft.com/office/drawing/2014/main" id="{E61C5D1D-943E-4970-B709-FE7408F73DD4}"/>
              </a:ext>
            </a:extLst>
          </p:cNvPr>
          <p:cNvPicPr>
            <a:picLocks noChangeAspect="1"/>
          </p:cNvPicPr>
          <p:nvPr/>
        </p:nvPicPr>
        <p:blipFill>
          <a:blip r:embed="rId5">
            <a:alphaModFix amt="2000"/>
          </a:blip>
          <a:stretch>
            <a:fillRect/>
          </a:stretch>
        </p:blipFill>
        <p:spPr>
          <a:xfrm>
            <a:off x="-661003" y="624446"/>
            <a:ext cx="6665919" cy="6665919"/>
          </a:xfrm>
          <a:prstGeom prst="rect">
            <a:avLst/>
          </a:prstGeom>
        </p:spPr>
      </p:pic>
      <p:grpSp>
        <p:nvGrpSpPr>
          <p:cNvPr id="58" name="组合 57">
            <a:extLst>
              <a:ext uri="{FF2B5EF4-FFF2-40B4-BE49-F238E27FC236}">
                <a16:creationId xmlns:a16="http://schemas.microsoft.com/office/drawing/2014/main" id="{FB59CE54-B3D6-47AA-9785-D9E711DB0E60}"/>
              </a:ext>
            </a:extLst>
          </p:cNvPr>
          <p:cNvGrpSpPr/>
          <p:nvPr/>
        </p:nvGrpSpPr>
        <p:grpSpPr>
          <a:xfrm>
            <a:off x="2000034" y="1088756"/>
            <a:ext cx="2095930" cy="1200329"/>
            <a:chOff x="15579237" y="1258959"/>
            <a:chExt cx="3827963" cy="2192255"/>
          </a:xfrm>
        </p:grpSpPr>
        <p:sp>
          <p:nvSpPr>
            <p:cNvPr id="49" name="任意多边形: 形状 48">
              <a:extLst>
                <a:ext uri="{FF2B5EF4-FFF2-40B4-BE49-F238E27FC236}">
                  <a16:creationId xmlns:a16="http://schemas.microsoft.com/office/drawing/2014/main" id="{DA028351-EBC6-486B-BFC1-31E1552DDB72}"/>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任意多边形: 形状 47">
              <a:extLst>
                <a:ext uri="{FF2B5EF4-FFF2-40B4-BE49-F238E27FC236}">
                  <a16:creationId xmlns:a16="http://schemas.microsoft.com/office/drawing/2014/main" id="{98FCB14F-6AB9-4C10-90EF-25A51B68E2A9}"/>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0" name="任意多边形: 形状 49">
              <a:extLst>
                <a:ext uri="{FF2B5EF4-FFF2-40B4-BE49-F238E27FC236}">
                  <a16:creationId xmlns:a16="http://schemas.microsoft.com/office/drawing/2014/main" id="{049A548F-63D5-45B3-B6CB-EEB601818AC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任意多边形: 形状 46">
              <a:extLst>
                <a:ext uri="{FF2B5EF4-FFF2-40B4-BE49-F238E27FC236}">
                  <a16:creationId xmlns:a16="http://schemas.microsoft.com/office/drawing/2014/main" id="{FFF1F95C-7DC4-471B-A33E-EC3B14BF4629}"/>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11B070E1-09EE-47CF-BF81-0CA28FCAB73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任意多边形: 形状 45">
              <a:extLst>
                <a:ext uri="{FF2B5EF4-FFF2-40B4-BE49-F238E27FC236}">
                  <a16:creationId xmlns:a16="http://schemas.microsoft.com/office/drawing/2014/main" id="{A6AA12B1-A342-40D4-9712-6679AB96840F}"/>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DB6ACB93-99A7-477D-B81E-DD4269E1EB6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24" name="文本框 23">
            <a:extLst>
              <a:ext uri="{FF2B5EF4-FFF2-40B4-BE49-F238E27FC236}">
                <a16:creationId xmlns:a16="http://schemas.microsoft.com/office/drawing/2014/main" id="{4D90EFCA-0B05-4DBF-BD3C-3869DB019C7D}"/>
              </a:ext>
            </a:extLst>
          </p:cNvPr>
          <p:cNvSpPr txBox="1"/>
          <p:nvPr/>
        </p:nvSpPr>
        <p:spPr>
          <a:xfrm>
            <a:off x="515607" y="2384335"/>
            <a:ext cx="5064784" cy="1200329"/>
          </a:xfrm>
          <a:prstGeom prst="rect">
            <a:avLst/>
          </a:prstGeom>
          <a:noFill/>
        </p:spPr>
        <p:txBody>
          <a:bodyPr wrap="none" rtlCol="0">
            <a:noAutofit/>
          </a:bodyPr>
          <a:lstStyle>
            <a:defPPr>
              <a:defRPr lang="zh-CN"/>
            </a:defPPr>
            <a:lvl1pPr>
              <a:defRPr sz="4800">
                <a:solidFill>
                  <a:schemeClr val="bg1"/>
                </a:solidFill>
                <a:effectLst/>
                <a:latin typeface="思源宋体 CN Heavy" panose="02020900000000000000" pitchFamily="18" charset="-122"/>
                <a:ea typeface="思源宋体 CN Heavy" panose="02020900000000000000" pitchFamily="18" charset="-122"/>
              </a:defRPr>
            </a:lvl1pPr>
          </a:lstStyle>
          <a:p>
            <a:r>
              <a:rPr lang="en-US" altLang="zh-CN" sz="7200" dirty="0"/>
              <a:t>NAMASTE</a:t>
            </a:r>
            <a:endParaRPr lang="zh-CN" altLang="en-US" sz="7200" dirty="0"/>
          </a:p>
        </p:txBody>
      </p:sp>
      <p:sp>
        <p:nvSpPr>
          <p:cNvPr id="22" name="矩形: 圆角 21">
            <a:extLst>
              <a:ext uri="{FF2B5EF4-FFF2-40B4-BE49-F238E27FC236}">
                <a16:creationId xmlns:a16="http://schemas.microsoft.com/office/drawing/2014/main" id="{F6464207-287C-8669-CF48-60B8713C2321}"/>
              </a:ext>
            </a:extLst>
          </p:cNvPr>
          <p:cNvSpPr/>
          <p:nvPr/>
        </p:nvSpPr>
        <p:spPr>
          <a:xfrm>
            <a:off x="1854682" y="3929750"/>
            <a:ext cx="2386635" cy="425792"/>
          </a:xfrm>
          <a:prstGeom prst="roundRect">
            <a:avLst>
              <a:gd name="adj" fmla="val 50000"/>
            </a:avLst>
          </a:pr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3" name="文本框 22">
            <a:extLst>
              <a:ext uri="{FF2B5EF4-FFF2-40B4-BE49-F238E27FC236}">
                <a16:creationId xmlns:a16="http://schemas.microsoft.com/office/drawing/2014/main" id="{909D3831-1A3A-6F9C-B855-E5E37ACF7510}"/>
              </a:ext>
            </a:extLst>
          </p:cNvPr>
          <p:cNvSpPr txBox="1"/>
          <p:nvPr/>
        </p:nvSpPr>
        <p:spPr>
          <a:xfrm>
            <a:off x="1895180" y="3917050"/>
            <a:ext cx="2305639" cy="416909"/>
          </a:xfrm>
          <a:prstGeom prst="rect">
            <a:avLst/>
          </a:prstGeom>
          <a:noFill/>
        </p:spPr>
        <p:txBody>
          <a:bodyPr wrap="square" rtlCol="0">
            <a:noAutofit/>
          </a:bodyPr>
          <a:lstStyle/>
          <a:p>
            <a:pPr>
              <a:lnSpc>
                <a:spcPct val="130000"/>
              </a:lnSpc>
            </a:pPr>
            <a:r>
              <a:rPr lang="zh-CN" altLang="en-US" dirty="0">
                <a:solidFill>
                  <a:schemeClr val="bg1">
                    <a:lumMod val="100000"/>
                  </a:schemeClr>
                </a:solidFill>
                <a:latin typeface="Arial" panose="020B0604020202020204" pitchFamily="34" charset="0"/>
                <a:ea typeface="微软雅黑" panose="020B0503020204020204" pitchFamily="34" charset="-122"/>
              </a:rPr>
              <a:t>分享</a:t>
            </a:r>
            <a:r>
              <a:rPr lang="zh-CN" altLang="en-US" dirty="0">
                <a:solidFill>
                  <a:schemeClr val="bg1">
                    <a:lumMod val="100000"/>
                  </a:schemeClr>
                </a:solidFill>
                <a:effectLst/>
                <a:latin typeface="Arial" panose="020B0604020202020204" pitchFamily="34" charset="0"/>
                <a:ea typeface="微软雅黑" panose="020B0503020204020204" pitchFamily="34" charset="-122"/>
              </a:rPr>
              <a:t>者：</a:t>
            </a:r>
            <a:r>
              <a:rPr lang="zh-CN" altLang="en-US" dirty="0">
                <a:solidFill>
                  <a:schemeClr val="bg1">
                    <a:lumMod val="100000"/>
                  </a:schemeClr>
                </a:solidFill>
                <a:latin typeface="Arial" panose="020B0604020202020204" pitchFamily="34" charset="0"/>
                <a:ea typeface="微软雅黑" panose="020B0503020204020204" pitchFamily="34" charset="-122"/>
              </a:rPr>
              <a:t>某某瑜伽馆</a:t>
            </a:r>
            <a:endParaRPr lang="zh-CN" altLang="en-US" dirty="0">
              <a:solidFill>
                <a:schemeClr val="bg1">
                  <a:lumMod val="100000"/>
                </a:schemeClr>
              </a:solidFill>
              <a:effectLst/>
              <a:latin typeface="Arial" panose="020B060402020202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34252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521" y="5285149"/>
            <a:ext cx="6860184" cy="286206"/>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p:cNvSpPr/>
          <p:nvPr/>
        </p:nvSpPr>
        <p:spPr>
          <a:xfrm>
            <a:off x="5687034" y="5250359"/>
            <a:ext cx="4497682" cy="211440"/>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H="1">
            <a:off x="6941235" y="931275"/>
            <a:ext cx="60085" cy="114316"/>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07203" y="5627176"/>
            <a:ext cx="5023305" cy="263935"/>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37" tIns="45719" rIns="91437" bIns="45719"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343" y="3580732"/>
            <a:ext cx="1830360" cy="1830358"/>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947" y="3508798"/>
            <a:ext cx="2009155" cy="1986009"/>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34" y="3513602"/>
            <a:ext cx="2986675" cy="533084"/>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37" tIns="45719" rIns="91437" bIns="45719"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37" tIns="45719" rIns="91437" bIns="45719" numCol="1" anchor="t" anchorCtr="0" compatLnSpc="1"/>
              <a:lstStyle/>
              <a:p>
                <a:pPr defTabSz="914431">
                  <a:defRPr/>
                </a:pPr>
                <a:endParaRPr lang="zh-CN" altLang="en-US">
                  <a:solidFill>
                    <a:prstClr val="black"/>
                  </a:solidFill>
                  <a:latin typeface="Segoe UI Light" panose="020B0502040204020203"/>
                  <a:ea typeface="思源黑体 CN Light" panose="020B0300000000000000" pitchFamily="34" charset="-122"/>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521" y="4339023"/>
            <a:ext cx="7103238" cy="286204"/>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p:cNvSpPr/>
          <p:nvPr/>
        </p:nvSpPr>
        <p:spPr>
          <a:xfrm>
            <a:off x="5687035" y="4276571"/>
            <a:ext cx="4783200" cy="212540"/>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p:cNvSpPr/>
          <p:nvPr/>
        </p:nvSpPr>
        <p:spPr>
          <a:xfrm flipH="1" flipV="1">
            <a:off x="3911524" y="4809649"/>
            <a:ext cx="6994164" cy="286206"/>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p:cNvSpPr/>
          <p:nvPr/>
        </p:nvSpPr>
        <p:spPr>
          <a:xfrm>
            <a:off x="5687034" y="4779732"/>
            <a:ext cx="4981053" cy="201308"/>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37" tIns="45719" rIns="91437" bIns="45719" numCol="1" spcCol="0" rtlCol="0" fromWordArt="0" anchor="t" anchorCtr="0" forceAA="0" compatLnSpc="1">
            <a:noAutofit/>
          </a:bodyPr>
          <a:lstStyle/>
          <a:p>
            <a:pPr defTabSz="685824">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p:cNvSpPr txBox="1"/>
          <p:nvPr/>
        </p:nvSpPr>
        <p:spPr>
          <a:xfrm>
            <a:off x="6299469" y="4819000"/>
            <a:ext cx="691328" cy="223137"/>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37" tIns="45719" rIns="91437" bIns="45719"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p:cNvCxnSpPr/>
          <p:nvPr/>
        </p:nvCxnSpPr>
        <p:spPr>
          <a:xfrm>
            <a:off x="1417594" y="3265428"/>
            <a:ext cx="10641789"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205" y="2678576"/>
            <a:ext cx="5023305" cy="263935"/>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p:cNvSpPr/>
          <p:nvPr/>
        </p:nvSpPr>
        <p:spPr>
          <a:xfrm flipH="1" flipV="1">
            <a:off x="-481331" y="3014439"/>
            <a:ext cx="5023305" cy="72230"/>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p:cNvSpPr/>
          <p:nvPr/>
        </p:nvSpPr>
        <p:spPr>
          <a:xfrm flipH="1" flipV="1">
            <a:off x="-481331" y="5972370"/>
            <a:ext cx="5023305" cy="72230"/>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p:cNvSpPr txBox="1"/>
          <p:nvPr/>
        </p:nvSpPr>
        <p:spPr>
          <a:xfrm>
            <a:off x="5587321" y="653772"/>
            <a:ext cx="142922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宋体" panose="02010600030101010101" pitchFamily="2" charset="-122"/>
              </a:rPr>
              <a:t>房国会</a:t>
            </a:r>
          </a:p>
        </p:txBody>
      </p:sp>
      <p:sp>
        <p:nvSpPr>
          <p:cNvPr id="134" name="文本框 133"/>
          <p:cNvSpPr txBox="1"/>
          <p:nvPr/>
        </p:nvSpPr>
        <p:spPr>
          <a:xfrm>
            <a:off x="6972098" y="828742"/>
            <a:ext cx="2067508" cy="261610"/>
          </a:xfrm>
          <a:prstGeom prst="rect">
            <a:avLst/>
          </a:prstGeom>
          <a:noFill/>
        </p:spPr>
        <p:txBody>
          <a:bodyPr wrap="square" rtlCol="0">
            <a:spAutoFit/>
          </a:bodyPr>
          <a:lstStyle/>
          <a:p>
            <a:r>
              <a:rPr lang="en-US" altLang="zh-CN" sz="1100" spc="600" dirty="0">
                <a:solidFill>
                  <a:srgbClr val="FFFED8">
                    <a:alpha val="22000"/>
                  </a:srgbClr>
                </a:solidFill>
              </a:rPr>
              <a:t>FANG GUOHUI</a:t>
            </a:r>
            <a:endParaRPr lang="zh-CN" altLang="en-US" sz="1100" spc="600" dirty="0">
              <a:solidFill>
                <a:srgbClr val="FFFED8">
                  <a:alpha val="22000"/>
                </a:srgbClr>
              </a:solidFill>
            </a:endParaRPr>
          </a:p>
        </p:txBody>
      </p:sp>
      <p:grpSp>
        <p:nvGrpSpPr>
          <p:cNvPr id="10" name="组合 9"/>
          <p:cNvGrpSpPr/>
          <p:nvPr/>
        </p:nvGrpSpPr>
        <p:grpSpPr>
          <a:xfrm>
            <a:off x="5695326" y="1154542"/>
            <a:ext cx="4228359" cy="369560"/>
            <a:chOff x="8969" y="1932"/>
            <a:chExt cx="6659" cy="582"/>
          </a:xfrm>
        </p:grpSpPr>
        <p:grpSp>
          <p:nvGrpSpPr>
            <p:cNvPr id="183" name="组合 182"/>
            <p:cNvGrpSpPr/>
            <p:nvPr/>
          </p:nvGrpSpPr>
          <p:grpSpPr>
            <a:xfrm>
              <a:off x="8969" y="2124"/>
              <a:ext cx="218" cy="218"/>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dirty="0">
                  <a:solidFill>
                    <a:srgbClr val="0F6FC6"/>
                  </a:solidFill>
                  <a:latin typeface="Calibri" panose="020F0502020204030204"/>
                  <a:ea typeface="微软雅黑 Light" panose="020B0502040204020203" charset="-122"/>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a:solidFill>
                    <a:srgbClr val="0F6FC6"/>
                  </a:solidFill>
                  <a:latin typeface="Calibri" panose="020F0502020204030204"/>
                  <a:ea typeface="微软雅黑 Light" panose="020B0502040204020203" charset="-122"/>
                </a:endParaRPr>
              </a:p>
            </p:txBody>
          </p:sp>
        </p:grpSp>
        <p:sp>
          <p:nvSpPr>
            <p:cNvPr id="135" name="文本框 134"/>
            <p:cNvSpPr txBox="1"/>
            <p:nvPr/>
          </p:nvSpPr>
          <p:spPr>
            <a:xfrm>
              <a:off x="9321" y="1932"/>
              <a:ext cx="6307" cy="58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ea typeface="宋体" panose="02010600030101010101" pitchFamily="2" charset="-122"/>
                  <a:sym typeface="+mn-ea"/>
                </a:rPr>
                <a:t>金山办公软件</a:t>
              </a:r>
              <a:r>
                <a:rPr lang="en-US" altLang="zh-CN" spc="100" dirty="0">
                  <a:gradFill>
                    <a:gsLst>
                      <a:gs pos="0">
                        <a:schemeClr val="bg1"/>
                      </a:gs>
                      <a:gs pos="100000">
                        <a:srgbClr val="00FFFF"/>
                      </a:gs>
                    </a:gsLst>
                    <a:lin ang="2700000" scaled="1"/>
                  </a:gradFill>
                  <a:ea typeface="宋体" panose="02010600030101010101" pitchFamily="2" charset="-122"/>
                  <a:sym typeface="+mn-ea"/>
                </a:rPr>
                <a:t>WPS</a:t>
              </a:r>
              <a:r>
                <a:rPr lang="zh-CN" altLang="en-US" spc="100" dirty="0">
                  <a:gradFill>
                    <a:gsLst>
                      <a:gs pos="0">
                        <a:schemeClr val="bg1"/>
                      </a:gs>
                      <a:gs pos="100000">
                        <a:srgbClr val="00FFFF"/>
                      </a:gs>
                    </a:gsLst>
                    <a:lin ang="2700000" scaled="1"/>
                  </a:gradFill>
                  <a:ea typeface="宋体" panose="02010600030101010101" pitchFamily="2" charset="-122"/>
                  <a:sym typeface="+mn-ea"/>
                </a:rPr>
                <a:t>认证大师（</a:t>
              </a:r>
              <a:r>
                <a:rPr lang="en-US" altLang="zh-CN" spc="100" dirty="0">
                  <a:gradFill>
                    <a:gsLst>
                      <a:gs pos="0">
                        <a:schemeClr val="bg1"/>
                      </a:gs>
                      <a:gs pos="100000">
                        <a:srgbClr val="00FFFF"/>
                      </a:gs>
                    </a:gsLst>
                    <a:lin ang="2700000" scaled="1"/>
                  </a:gradFill>
                  <a:ea typeface="宋体" panose="02010600030101010101" pitchFamily="2" charset="-122"/>
                  <a:sym typeface="+mn-ea"/>
                </a:rPr>
                <a:t>KOS</a:t>
              </a:r>
              <a:r>
                <a:rPr lang="zh-CN" altLang="en-US" spc="100" dirty="0">
                  <a:gradFill>
                    <a:gsLst>
                      <a:gs pos="0">
                        <a:schemeClr val="bg1"/>
                      </a:gs>
                      <a:gs pos="100000">
                        <a:srgbClr val="00FFFF"/>
                      </a:gs>
                    </a:gsLst>
                    <a:lin ang="2700000" scaled="1"/>
                  </a:gradFill>
                  <a:ea typeface="宋体" panose="02010600030101010101" pitchFamily="2" charset="-122"/>
                  <a:sym typeface="+mn-ea"/>
                </a:rPr>
                <a:t>）</a:t>
              </a:r>
              <a:endParaRPr lang="zh-CN" altLang="en-US" spc="100" dirty="0">
                <a:gradFill>
                  <a:gsLst>
                    <a:gs pos="0">
                      <a:schemeClr val="bg1"/>
                    </a:gs>
                    <a:gs pos="100000">
                      <a:srgbClr val="00FFFF"/>
                    </a:gs>
                  </a:gsLst>
                  <a:lin ang="2700000" scaled="1"/>
                </a:gradFill>
                <a:ea typeface="宋体" panose="02010600030101010101" pitchFamily="2" charset="-122"/>
              </a:endParaRPr>
            </a:p>
          </p:txBody>
        </p:sp>
      </p:grpSp>
      <p:grpSp>
        <p:nvGrpSpPr>
          <p:cNvPr id="7" name="组合 6"/>
          <p:cNvGrpSpPr/>
          <p:nvPr/>
        </p:nvGrpSpPr>
        <p:grpSpPr>
          <a:xfrm>
            <a:off x="5695326" y="1519981"/>
            <a:ext cx="4228359" cy="369560"/>
            <a:chOff x="8969" y="2537"/>
            <a:chExt cx="6659" cy="582"/>
          </a:xfrm>
        </p:grpSpPr>
        <p:grpSp>
          <p:nvGrpSpPr>
            <p:cNvPr id="184" name="组合 183"/>
            <p:cNvGrpSpPr/>
            <p:nvPr/>
          </p:nvGrpSpPr>
          <p:grpSpPr>
            <a:xfrm>
              <a:off x="8969" y="2734"/>
              <a:ext cx="218" cy="218"/>
              <a:chOff x="5695413" y="1701172"/>
              <a:chExt cx="138195" cy="138195"/>
            </a:xfrm>
          </p:grpSpPr>
          <p:sp>
            <p:nvSpPr>
              <p:cNvPr id="11" name="Teardrop 15"/>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dirty="0">
                  <a:solidFill>
                    <a:srgbClr val="0F6FC6"/>
                  </a:solidFill>
                  <a:latin typeface="Calibri" panose="020F0502020204030204"/>
                  <a:ea typeface="微软雅黑 Light" panose="020B0502040204020203" charset="-122"/>
                </a:endParaRPr>
              </a:p>
            </p:txBody>
          </p:sp>
          <p:sp>
            <p:nvSpPr>
              <p:cNvPr id="12" name="Oval 16"/>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a:solidFill>
                    <a:srgbClr val="0F6FC6"/>
                  </a:solidFill>
                  <a:latin typeface="Calibri" panose="020F0502020204030204"/>
                  <a:ea typeface="微软雅黑 Light" panose="020B0502040204020203" charset="-122"/>
                </a:endParaRPr>
              </a:p>
            </p:txBody>
          </p:sp>
        </p:grpSp>
        <p:sp>
          <p:nvSpPr>
            <p:cNvPr id="136" name="文本框 135"/>
            <p:cNvSpPr txBox="1"/>
            <p:nvPr/>
          </p:nvSpPr>
          <p:spPr>
            <a:xfrm>
              <a:off x="9321" y="2537"/>
              <a:ext cx="6307" cy="58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ea typeface="宋体" panose="02010600030101010101" pitchFamily="2" charset="-122"/>
                </a:rPr>
                <a:t>稻壳网认证</a:t>
              </a:r>
              <a:r>
                <a:rPr lang="en-US" altLang="zh-CN" spc="100" dirty="0">
                  <a:gradFill>
                    <a:gsLst>
                      <a:gs pos="0">
                        <a:schemeClr val="bg1"/>
                      </a:gs>
                      <a:gs pos="100000">
                        <a:srgbClr val="00FFFF"/>
                      </a:gs>
                    </a:gsLst>
                    <a:lin ang="2700000" scaled="1"/>
                  </a:gradFill>
                  <a:ea typeface="宋体" panose="02010600030101010101" pitchFamily="2" charset="-122"/>
                </a:rPr>
                <a:t>ppt</a:t>
              </a:r>
              <a:r>
                <a:rPr lang="zh-CN" altLang="en-US" spc="100" dirty="0">
                  <a:gradFill>
                    <a:gsLst>
                      <a:gs pos="0">
                        <a:schemeClr val="bg1"/>
                      </a:gs>
                      <a:gs pos="100000">
                        <a:srgbClr val="00FFFF"/>
                      </a:gs>
                    </a:gsLst>
                    <a:lin ang="2700000" scaled="1"/>
                  </a:gradFill>
                  <a:ea typeface="宋体" panose="02010600030101010101" pitchFamily="2" charset="-122"/>
                </a:rPr>
                <a:t>设计师</a:t>
              </a:r>
            </a:p>
          </p:txBody>
        </p:sp>
      </p:grpSp>
      <p:grpSp>
        <p:nvGrpSpPr>
          <p:cNvPr id="4" name="组合 3"/>
          <p:cNvGrpSpPr/>
          <p:nvPr/>
        </p:nvGrpSpPr>
        <p:grpSpPr>
          <a:xfrm>
            <a:off x="5695327" y="1885418"/>
            <a:ext cx="4775081" cy="369560"/>
            <a:chOff x="8969" y="3142"/>
            <a:chExt cx="7520" cy="582"/>
          </a:xfrm>
        </p:grpSpPr>
        <p:grpSp>
          <p:nvGrpSpPr>
            <p:cNvPr id="185" name="组合 184"/>
            <p:cNvGrpSpPr/>
            <p:nvPr/>
          </p:nvGrpSpPr>
          <p:grpSpPr>
            <a:xfrm>
              <a:off x="8969" y="3344"/>
              <a:ext cx="218" cy="218"/>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dirty="0">
                  <a:solidFill>
                    <a:srgbClr val="0F6FC6"/>
                  </a:solidFill>
                  <a:latin typeface="Calibri" panose="020F0502020204030204"/>
                  <a:ea typeface="微软雅黑 Light" panose="020B0502040204020203" charset="-122"/>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a:solidFill>
                    <a:srgbClr val="0F6FC6"/>
                  </a:solidFill>
                  <a:latin typeface="Calibri" panose="020F0502020204030204"/>
                  <a:ea typeface="微软雅黑 Light" panose="020B0502040204020203" charset="-122"/>
                </a:endParaRPr>
              </a:p>
            </p:txBody>
          </p:sp>
        </p:grpSp>
        <p:sp>
          <p:nvSpPr>
            <p:cNvPr id="137" name="文本框 136"/>
            <p:cNvSpPr txBox="1"/>
            <p:nvPr/>
          </p:nvSpPr>
          <p:spPr>
            <a:xfrm>
              <a:off x="9321" y="3142"/>
              <a:ext cx="7168" cy="582"/>
            </a:xfrm>
            <a:prstGeom prst="rect">
              <a:avLst/>
            </a:prstGeom>
            <a:noFill/>
          </p:spPr>
          <p:txBody>
            <a:bodyPr wrap="square" rtlCol="0">
              <a:spAutoFit/>
            </a:bodyPr>
            <a:lstStyle>
              <a:defPPr>
                <a:defRPr lang="en-US"/>
              </a:defPPr>
              <a:lvl1pPr>
                <a:defRPr sz="1044" spc="58">
                  <a:gradFill>
                    <a:gsLst>
                      <a:gs pos="0">
                        <a:schemeClr val="bg1"/>
                      </a:gs>
                      <a:gs pos="100000">
                        <a:srgbClr val="00FFFF"/>
                      </a:gs>
                    </a:gsLst>
                    <a:lin ang="2700000" scaled="1"/>
                  </a:gradFill>
                  <a:ea typeface="宋体" panose="02010600030101010101" pitchFamily="2" charset="-122"/>
                </a:defRPr>
              </a:lvl1pPr>
            </a:lstStyle>
            <a:p>
              <a:r>
                <a:rPr sz="1800" dirty="0"/>
                <a:t>艾迪鹅PPT设计就业实战班第三期学员</a:t>
              </a:r>
            </a:p>
          </p:txBody>
        </p:sp>
      </p:grpSp>
      <p:sp>
        <p:nvSpPr>
          <p:cNvPr id="139" name="文本框 138"/>
          <p:cNvSpPr txBox="1"/>
          <p:nvPr/>
        </p:nvSpPr>
        <p:spPr>
          <a:xfrm>
            <a:off x="2854172" y="2611922"/>
            <a:ext cx="2114699"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tygkfgh</a:t>
            </a:r>
            <a:endParaRPr lang="zh-CN" altLang="en-US" sz="1400" spc="100" dirty="0">
              <a:solidFill>
                <a:srgbClr val="00FFFF"/>
              </a:solidFill>
              <a:latin typeface="+mj-ea"/>
              <a:ea typeface="+mj-ea"/>
            </a:endParaRPr>
          </a:p>
        </p:txBody>
      </p:sp>
      <p:grpSp>
        <p:nvGrpSpPr>
          <p:cNvPr id="166" name="组合 165"/>
          <p:cNvGrpSpPr/>
          <p:nvPr/>
        </p:nvGrpSpPr>
        <p:grpSpPr>
          <a:xfrm>
            <a:off x="2906947" y="619498"/>
            <a:ext cx="2009155" cy="1986009"/>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630" y="385669"/>
            <a:ext cx="1245101" cy="5694915"/>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37" tIns="45719" rIns="91437" bIns="45719"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pic>
        <p:nvPicPr>
          <p:cNvPr id="2" name="图片 1" descr="微信图片_20220702095148"/>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3004897" y="696028"/>
            <a:ext cx="1821554" cy="1821554"/>
          </a:xfrm>
          <a:prstGeom prst="rect">
            <a:avLst/>
          </a:prstGeom>
          <a:ln w="22225">
            <a:solidFill>
              <a:srgbClr val="00FFFF"/>
            </a:solidFill>
          </a:ln>
        </p:spPr>
      </p:pic>
      <p:grpSp>
        <p:nvGrpSpPr>
          <p:cNvPr id="144" name="组合 143">
            <a:extLst>
              <a:ext uri="{FF2B5EF4-FFF2-40B4-BE49-F238E27FC236}">
                <a16:creationId xmlns:a16="http://schemas.microsoft.com/office/drawing/2014/main" id="{AF98900A-A831-5AA1-B0F1-EE753A58577F}"/>
              </a:ext>
            </a:extLst>
          </p:cNvPr>
          <p:cNvGrpSpPr/>
          <p:nvPr/>
        </p:nvGrpSpPr>
        <p:grpSpPr>
          <a:xfrm>
            <a:off x="5695327" y="2250856"/>
            <a:ext cx="4488702" cy="369560"/>
            <a:chOff x="8969" y="3142"/>
            <a:chExt cx="7069" cy="582"/>
          </a:xfrm>
        </p:grpSpPr>
        <p:grpSp>
          <p:nvGrpSpPr>
            <p:cNvPr id="145" name="组合 144">
              <a:extLst>
                <a:ext uri="{FF2B5EF4-FFF2-40B4-BE49-F238E27FC236}">
                  <a16:creationId xmlns:a16="http://schemas.microsoft.com/office/drawing/2014/main" id="{AA05AFC5-A48F-4456-4D34-1ED1178E33C7}"/>
                </a:ext>
              </a:extLst>
            </p:cNvPr>
            <p:cNvGrpSpPr/>
            <p:nvPr/>
          </p:nvGrpSpPr>
          <p:grpSpPr>
            <a:xfrm>
              <a:off x="8969" y="3344"/>
              <a:ext cx="218" cy="218"/>
              <a:chOff x="5695413" y="2081916"/>
              <a:chExt cx="138195" cy="138195"/>
            </a:xfrm>
          </p:grpSpPr>
          <p:sp>
            <p:nvSpPr>
              <p:cNvPr id="147" name="Teardrop 15">
                <a:extLst>
                  <a:ext uri="{FF2B5EF4-FFF2-40B4-BE49-F238E27FC236}">
                    <a16:creationId xmlns:a16="http://schemas.microsoft.com/office/drawing/2014/main" id="{F3340285-932D-9164-4F7A-A467F33F337D}"/>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dirty="0">
                  <a:solidFill>
                    <a:srgbClr val="0F6FC6"/>
                  </a:solidFill>
                  <a:latin typeface="Calibri" panose="020F0502020204030204"/>
                  <a:ea typeface="微软雅黑 Light" panose="020B0502040204020203" charset="-122"/>
                </a:endParaRPr>
              </a:p>
            </p:txBody>
          </p:sp>
          <p:sp>
            <p:nvSpPr>
              <p:cNvPr id="148" name="Oval 16">
                <a:extLst>
                  <a:ext uri="{FF2B5EF4-FFF2-40B4-BE49-F238E27FC236}">
                    <a16:creationId xmlns:a16="http://schemas.microsoft.com/office/drawing/2014/main" id="{FA7BB076-1B17-3F0F-F7ED-CF61D2F6F9A0}"/>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31">
                  <a:defRPr/>
                </a:pPr>
                <a:endParaRPr lang="en-US" sz="1400">
                  <a:solidFill>
                    <a:srgbClr val="0F6FC6"/>
                  </a:solidFill>
                  <a:latin typeface="Calibri" panose="020F0502020204030204"/>
                  <a:ea typeface="微软雅黑 Light" panose="020B0502040204020203" charset="-122"/>
                </a:endParaRPr>
              </a:p>
            </p:txBody>
          </p:sp>
        </p:grpSp>
        <p:sp>
          <p:nvSpPr>
            <p:cNvPr id="146" name="文本框 145">
              <a:extLst>
                <a:ext uri="{FF2B5EF4-FFF2-40B4-BE49-F238E27FC236}">
                  <a16:creationId xmlns:a16="http://schemas.microsoft.com/office/drawing/2014/main" id="{02BAA3D0-655E-F129-648E-86AB83A0DA2F}"/>
                </a:ext>
              </a:extLst>
            </p:cNvPr>
            <p:cNvSpPr txBox="1"/>
            <p:nvPr/>
          </p:nvSpPr>
          <p:spPr>
            <a:xfrm>
              <a:off x="9321" y="3142"/>
              <a:ext cx="6717" cy="582"/>
            </a:xfrm>
            <a:prstGeom prst="rect">
              <a:avLst/>
            </a:prstGeom>
            <a:noFill/>
          </p:spPr>
          <p:txBody>
            <a:bodyPr wrap="square" rtlCol="0">
              <a:spAutoFit/>
            </a:bodyPr>
            <a:lstStyle>
              <a:defPPr>
                <a:defRPr lang="en-US"/>
              </a:defPPr>
              <a:lvl1pPr>
                <a:defRPr sz="1044" spc="58">
                  <a:gradFill>
                    <a:gsLst>
                      <a:gs pos="0">
                        <a:schemeClr val="bg1"/>
                      </a:gs>
                      <a:gs pos="100000">
                        <a:srgbClr val="00FFFF"/>
                      </a:gs>
                    </a:gsLst>
                    <a:lin ang="2700000" scaled="1"/>
                  </a:gradFill>
                  <a:ea typeface="宋体" panose="02010600030101010101" pitchFamily="2" charset="-122"/>
                </a:defRPr>
              </a:lvl1pPr>
            </a:lstStyle>
            <a:p>
              <a:r>
                <a:rPr lang="en-US" altLang="zh-CN" sz="1800"/>
                <a:t>5</a:t>
              </a:r>
              <a:r>
                <a:rPr lang="zh-CN" altLang="en-US" sz="1800"/>
                <a:t>年</a:t>
              </a:r>
              <a:r>
                <a:rPr lang="en-US" altLang="zh-CN" sz="1800" dirty="0"/>
                <a:t>PPT</a:t>
              </a:r>
              <a:r>
                <a:rPr lang="zh-CN" altLang="en-US" sz="1800" dirty="0"/>
                <a:t>定制经验</a:t>
              </a:r>
              <a:endParaRPr sz="1800" dirty="0"/>
            </a:p>
          </p:txBody>
        </p:sp>
      </p:grpSp>
    </p:spTree>
    <p:extLst>
      <p:ext uri="{BB962C8B-B14F-4D97-AF65-F5344CB8AC3E}">
        <p14:creationId xmlns:p14="http://schemas.microsoft.com/office/powerpoint/2010/main" val="9405983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B6A84D-89F1-069D-F3F9-125A7B1EADF5}"/>
              </a:ext>
            </a:extLst>
          </p:cNvPr>
          <p:cNvSpPr/>
          <p:nvPr/>
        </p:nvSpPr>
        <p:spPr>
          <a:xfrm>
            <a:off x="695325" y="5110052"/>
            <a:ext cx="3831498"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知涯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923EF06E-43EB-DA77-4F4B-73D1813BE34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091317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descr="人跳起来玩飞盘&#10;&#10;中度可信度描述已自动生成">
            <a:extLst>
              <a:ext uri="{FF2B5EF4-FFF2-40B4-BE49-F238E27FC236}">
                <a16:creationId xmlns:a16="http://schemas.microsoft.com/office/drawing/2014/main" id="{494CE397-2112-E486-25AF-4E0D6019F52A}"/>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CF26145F-92DB-44F7-9CFE-5E210BF9DC45}"/>
              </a:ext>
            </a:extLst>
          </p:cNvPr>
          <p:cNvGrpSpPr/>
          <p:nvPr/>
        </p:nvGrpSpPr>
        <p:grpSpPr>
          <a:xfrm>
            <a:off x="2051050" y="1784350"/>
            <a:ext cx="9169400" cy="4241800"/>
            <a:chOff x="1987550" y="2222500"/>
            <a:chExt cx="9169400" cy="4241800"/>
          </a:xfrm>
        </p:grpSpPr>
        <p:cxnSp>
          <p:nvCxnSpPr>
            <p:cNvPr id="4" name="直接连接符 3">
              <a:extLst>
                <a:ext uri="{FF2B5EF4-FFF2-40B4-BE49-F238E27FC236}">
                  <a16:creationId xmlns:a16="http://schemas.microsoft.com/office/drawing/2014/main" id="{3CB9C78F-B0B4-4305-A9A2-37A4E4AACEC8}"/>
                </a:ext>
              </a:extLst>
            </p:cNvPr>
            <p:cNvCxnSpPr>
              <a:cxnSpLocks/>
            </p:cNvCxnSpPr>
            <p:nvPr/>
          </p:nvCxnSpPr>
          <p:spPr>
            <a:xfrm>
              <a:off x="2971801" y="2222500"/>
              <a:ext cx="7137399"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5" name="弧形 4">
              <a:extLst>
                <a:ext uri="{FF2B5EF4-FFF2-40B4-BE49-F238E27FC236}">
                  <a16:creationId xmlns:a16="http://schemas.microsoft.com/office/drawing/2014/main" id="{146CC6A3-14EB-4BA8-9BB5-095E12EED54B}"/>
                </a:ext>
              </a:extLst>
            </p:cNvPr>
            <p:cNvSpPr/>
            <p:nvPr/>
          </p:nvSpPr>
          <p:spPr>
            <a:xfrm>
              <a:off x="9036050" y="2222500"/>
              <a:ext cx="2120900" cy="2120900"/>
            </a:xfrm>
            <a:prstGeom prst="arc">
              <a:avLst>
                <a:gd name="adj1" fmla="val 16200000"/>
                <a:gd name="adj2" fmla="val 5380337"/>
              </a:avLst>
            </a:prstGeom>
            <a:ln w="50800"/>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cxnSp>
          <p:nvCxnSpPr>
            <p:cNvPr id="9" name="直接连接符 8">
              <a:extLst>
                <a:ext uri="{FF2B5EF4-FFF2-40B4-BE49-F238E27FC236}">
                  <a16:creationId xmlns:a16="http://schemas.microsoft.com/office/drawing/2014/main" id="{684448B3-9D42-46AF-A36F-3FF433564693}"/>
                </a:ext>
              </a:extLst>
            </p:cNvPr>
            <p:cNvCxnSpPr>
              <a:cxnSpLocks/>
              <a:stCxn id="10" idx="0"/>
            </p:cNvCxnSpPr>
            <p:nvPr/>
          </p:nvCxnSpPr>
          <p:spPr>
            <a:xfrm>
              <a:off x="3048000" y="4343400"/>
              <a:ext cx="7061200" cy="0"/>
            </a:xfrm>
            <a:prstGeom prst="line">
              <a:avLst/>
            </a:prstGeom>
            <a:ln w="50800"/>
          </p:spPr>
          <p:style>
            <a:lnRef idx="1">
              <a:schemeClr val="accent1"/>
            </a:lnRef>
            <a:fillRef idx="0">
              <a:schemeClr val="accent1"/>
            </a:fillRef>
            <a:effectRef idx="0">
              <a:schemeClr val="accent1"/>
            </a:effectRef>
            <a:fontRef idx="minor">
              <a:schemeClr val="tx1"/>
            </a:fontRef>
          </p:style>
        </p:cxnSp>
        <p:sp>
          <p:nvSpPr>
            <p:cNvPr id="10" name="弧形 9">
              <a:extLst>
                <a:ext uri="{FF2B5EF4-FFF2-40B4-BE49-F238E27FC236}">
                  <a16:creationId xmlns:a16="http://schemas.microsoft.com/office/drawing/2014/main" id="{66CAE720-571D-4C22-BED2-36B0D81E4B21}"/>
                </a:ext>
              </a:extLst>
            </p:cNvPr>
            <p:cNvSpPr/>
            <p:nvPr/>
          </p:nvSpPr>
          <p:spPr>
            <a:xfrm flipH="1">
              <a:off x="1987550" y="4343400"/>
              <a:ext cx="2120900" cy="2120900"/>
            </a:xfrm>
            <a:prstGeom prst="arc">
              <a:avLst>
                <a:gd name="adj1" fmla="val 16200000"/>
                <a:gd name="adj2" fmla="val 5380337"/>
              </a:avLst>
            </a:prstGeom>
            <a:ln w="50800"/>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cxnSp>
          <p:nvCxnSpPr>
            <p:cNvPr id="12" name="直接连接符 11">
              <a:extLst>
                <a:ext uri="{FF2B5EF4-FFF2-40B4-BE49-F238E27FC236}">
                  <a16:creationId xmlns:a16="http://schemas.microsoft.com/office/drawing/2014/main" id="{66EBFC7A-D7B5-4905-AA92-5AF540EAE4ED}"/>
                </a:ext>
              </a:extLst>
            </p:cNvPr>
            <p:cNvCxnSpPr>
              <a:cxnSpLocks/>
            </p:cNvCxnSpPr>
            <p:nvPr/>
          </p:nvCxnSpPr>
          <p:spPr>
            <a:xfrm>
              <a:off x="3048000" y="6464300"/>
              <a:ext cx="7061200" cy="0"/>
            </a:xfrm>
            <a:prstGeom prst="line">
              <a:avLst/>
            </a:prstGeom>
            <a:ln w="50800">
              <a:tailEnd type="stealth"/>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F8C82516-4532-41E1-9C4A-6A4664DF2552}"/>
              </a:ext>
            </a:extLst>
          </p:cNvPr>
          <p:cNvGrpSpPr/>
          <p:nvPr/>
        </p:nvGrpSpPr>
        <p:grpSpPr>
          <a:xfrm>
            <a:off x="609601" y="688976"/>
            <a:ext cx="2482850" cy="2482850"/>
            <a:chOff x="742950" y="727076"/>
            <a:chExt cx="2482850" cy="2482850"/>
          </a:xfrm>
        </p:grpSpPr>
        <p:sp>
          <p:nvSpPr>
            <p:cNvPr id="14" name="椭圆 13">
              <a:extLst>
                <a:ext uri="{FF2B5EF4-FFF2-40B4-BE49-F238E27FC236}">
                  <a16:creationId xmlns:a16="http://schemas.microsoft.com/office/drawing/2014/main" id="{5D8055FF-0939-4F09-8E4E-9C0F9D6C9D62}"/>
                </a:ext>
              </a:extLst>
            </p:cNvPr>
            <p:cNvSpPr/>
            <p:nvPr/>
          </p:nvSpPr>
          <p:spPr>
            <a:xfrm>
              <a:off x="742950" y="727076"/>
              <a:ext cx="2482850" cy="24828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2" name="图片 1">
              <a:extLst>
                <a:ext uri="{FF2B5EF4-FFF2-40B4-BE49-F238E27FC236}">
                  <a16:creationId xmlns:a16="http://schemas.microsoft.com/office/drawing/2014/main" id="{85D75ADF-FD87-449A-BBF8-BBE3C368B1E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00100" y="784226"/>
              <a:ext cx="2368550" cy="2368550"/>
            </a:xfrm>
            <a:prstGeom prst="ellipse">
              <a:avLst/>
            </a:prstGeom>
          </p:spPr>
        </p:pic>
      </p:grpSp>
      <p:sp>
        <p:nvSpPr>
          <p:cNvPr id="18" name="椭圆 17">
            <a:extLst>
              <a:ext uri="{FF2B5EF4-FFF2-40B4-BE49-F238E27FC236}">
                <a16:creationId xmlns:a16="http://schemas.microsoft.com/office/drawing/2014/main" id="{0FA305CC-B131-49A7-B4DE-214047C3EE0A}"/>
              </a:ext>
            </a:extLst>
          </p:cNvPr>
          <p:cNvSpPr/>
          <p:nvPr/>
        </p:nvSpPr>
        <p:spPr>
          <a:xfrm>
            <a:off x="4402139" y="1711325"/>
            <a:ext cx="146049" cy="146049"/>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椭圆 20">
            <a:extLst>
              <a:ext uri="{FF2B5EF4-FFF2-40B4-BE49-F238E27FC236}">
                <a16:creationId xmlns:a16="http://schemas.microsoft.com/office/drawing/2014/main" id="{6799E090-BDA8-4A3C-B93D-D4B1F6DD07C4}"/>
              </a:ext>
            </a:extLst>
          </p:cNvPr>
          <p:cNvSpPr/>
          <p:nvPr/>
        </p:nvSpPr>
        <p:spPr>
          <a:xfrm>
            <a:off x="9515478" y="3832226"/>
            <a:ext cx="146049" cy="146049"/>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椭圆 21">
            <a:extLst>
              <a:ext uri="{FF2B5EF4-FFF2-40B4-BE49-F238E27FC236}">
                <a16:creationId xmlns:a16="http://schemas.microsoft.com/office/drawing/2014/main" id="{45B45741-56CF-4B56-8041-235B1A7AA9B6}"/>
              </a:ext>
            </a:extLst>
          </p:cNvPr>
          <p:cNvSpPr/>
          <p:nvPr/>
        </p:nvSpPr>
        <p:spPr>
          <a:xfrm>
            <a:off x="4922847" y="3832226"/>
            <a:ext cx="146049" cy="146049"/>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椭圆 23">
            <a:extLst>
              <a:ext uri="{FF2B5EF4-FFF2-40B4-BE49-F238E27FC236}">
                <a16:creationId xmlns:a16="http://schemas.microsoft.com/office/drawing/2014/main" id="{DE0E1D4F-1EF3-499D-826B-1E6DB0545608}"/>
              </a:ext>
            </a:extLst>
          </p:cNvPr>
          <p:cNvSpPr/>
          <p:nvPr/>
        </p:nvSpPr>
        <p:spPr>
          <a:xfrm>
            <a:off x="4822844" y="5953125"/>
            <a:ext cx="146049" cy="146049"/>
          </a:xfrm>
          <a:prstGeom prst="ellipse">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文本框 24">
            <a:extLst>
              <a:ext uri="{FF2B5EF4-FFF2-40B4-BE49-F238E27FC236}">
                <a16:creationId xmlns:a16="http://schemas.microsoft.com/office/drawing/2014/main" id="{F4F9F8A3-A029-4CF0-AD4E-27156C3DD611}"/>
              </a:ext>
            </a:extLst>
          </p:cNvPr>
          <p:cNvSpPr txBox="1"/>
          <p:nvPr/>
        </p:nvSpPr>
        <p:spPr>
          <a:xfrm>
            <a:off x="3035301" y="1076033"/>
            <a:ext cx="1655774" cy="430887"/>
          </a:xfrm>
          <a:prstGeom prst="rect">
            <a:avLst/>
          </a:prstGeom>
          <a:noFill/>
        </p:spPr>
        <p:txBody>
          <a:bodyPr wrap="square" rtlCol="0">
            <a:noAutofit/>
          </a:bodyPr>
          <a:lstStyle/>
          <a:p>
            <a:r>
              <a:rPr lang="zh-CN" altLang="en-US" sz="2200" b="1" dirty="0">
                <a:solidFill>
                  <a:schemeClr val="accent1">
                    <a:lumMod val="50000"/>
                  </a:schemeClr>
                </a:solidFill>
              </a:rPr>
              <a:t>前古典时期</a:t>
            </a:r>
          </a:p>
        </p:txBody>
      </p:sp>
      <p:sp>
        <p:nvSpPr>
          <p:cNvPr id="26" name="文本框 25">
            <a:extLst>
              <a:ext uri="{FF2B5EF4-FFF2-40B4-BE49-F238E27FC236}">
                <a16:creationId xmlns:a16="http://schemas.microsoft.com/office/drawing/2014/main" id="{ADA457AB-D932-4A62-A970-07339BA1EF20}"/>
              </a:ext>
            </a:extLst>
          </p:cNvPr>
          <p:cNvSpPr txBox="1"/>
          <p:nvPr/>
        </p:nvSpPr>
        <p:spPr>
          <a:xfrm>
            <a:off x="4598997" y="961809"/>
            <a:ext cx="5121270"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约有</a:t>
            </a:r>
            <a:r>
              <a:rPr lang="en-US" altLang="zh-CN" sz="1600" dirty="0">
                <a:solidFill>
                  <a:schemeClr val="tx1">
                    <a:lumMod val="65000"/>
                    <a:lumOff val="35000"/>
                  </a:schemeClr>
                </a:solidFill>
              </a:rPr>
              <a:t>3000</a:t>
            </a:r>
            <a:r>
              <a:rPr lang="zh-CN" altLang="en-US" sz="1600" dirty="0">
                <a:solidFill>
                  <a:schemeClr val="tx1">
                    <a:lumMod val="65000"/>
                    <a:lumOff val="35000"/>
                  </a:schemeClr>
                </a:solidFill>
              </a:rPr>
              <a:t>多年的时期，是瑜伽原始发展，瑜伽由一个原始的哲学思想逐渐发展成为修行的法门</a:t>
            </a:r>
          </a:p>
        </p:txBody>
      </p:sp>
      <p:sp>
        <p:nvSpPr>
          <p:cNvPr id="28" name="文本框 27">
            <a:extLst>
              <a:ext uri="{FF2B5EF4-FFF2-40B4-BE49-F238E27FC236}">
                <a16:creationId xmlns:a16="http://schemas.microsoft.com/office/drawing/2014/main" id="{F8F6A7CC-B311-413A-8FC9-B659C13FB290}"/>
              </a:ext>
            </a:extLst>
          </p:cNvPr>
          <p:cNvSpPr txBox="1"/>
          <p:nvPr/>
        </p:nvSpPr>
        <p:spPr>
          <a:xfrm>
            <a:off x="3517900" y="1928555"/>
            <a:ext cx="1965330" cy="430887"/>
          </a:xfrm>
          <a:prstGeom prst="rect">
            <a:avLst/>
          </a:prstGeom>
          <a:noFill/>
        </p:spPr>
        <p:txBody>
          <a:bodyPr wrap="square" rtlCol="0">
            <a:noAutofit/>
          </a:bodyPr>
          <a:lstStyle/>
          <a:p>
            <a:r>
              <a:rPr lang="zh-CN" altLang="en-US" sz="2200" b="1" dirty="0">
                <a:solidFill>
                  <a:schemeClr val="accent1">
                    <a:lumMod val="50000"/>
                  </a:schemeClr>
                </a:solidFill>
              </a:rPr>
              <a:t>公元前</a:t>
            </a:r>
            <a:r>
              <a:rPr lang="en-US" altLang="zh-CN" sz="2200" b="1" dirty="0">
                <a:solidFill>
                  <a:schemeClr val="accent1">
                    <a:lumMod val="50000"/>
                  </a:schemeClr>
                </a:solidFill>
              </a:rPr>
              <a:t>5000</a:t>
            </a:r>
            <a:r>
              <a:rPr lang="zh-CN" altLang="en-US" sz="2200" b="1" dirty="0">
                <a:solidFill>
                  <a:schemeClr val="accent1">
                    <a:lumMod val="50000"/>
                  </a:schemeClr>
                </a:solidFill>
              </a:rPr>
              <a:t>年</a:t>
            </a:r>
          </a:p>
        </p:txBody>
      </p:sp>
      <p:sp>
        <p:nvSpPr>
          <p:cNvPr id="29" name="文本框 28">
            <a:extLst>
              <a:ext uri="{FF2B5EF4-FFF2-40B4-BE49-F238E27FC236}">
                <a16:creationId xmlns:a16="http://schemas.microsoft.com/office/drawing/2014/main" id="{A376F853-84B3-4878-89B8-5AE41D5F01AA}"/>
              </a:ext>
            </a:extLst>
          </p:cNvPr>
          <p:cNvSpPr txBox="1"/>
          <p:nvPr/>
        </p:nvSpPr>
        <p:spPr>
          <a:xfrm>
            <a:off x="8685214" y="4308541"/>
            <a:ext cx="1943905" cy="430887"/>
          </a:xfrm>
          <a:prstGeom prst="rect">
            <a:avLst/>
          </a:prstGeom>
          <a:noFill/>
        </p:spPr>
        <p:txBody>
          <a:bodyPr wrap="square" rtlCol="0">
            <a:noAutofit/>
          </a:bodyPr>
          <a:lstStyle/>
          <a:p>
            <a:pPr algn="ctr"/>
            <a:r>
              <a:rPr lang="zh-CN" altLang="en-US" sz="2200" b="1" dirty="0">
                <a:solidFill>
                  <a:schemeClr val="accent1">
                    <a:lumMod val="50000"/>
                  </a:schemeClr>
                </a:solidFill>
              </a:rPr>
              <a:t>公元前</a:t>
            </a:r>
            <a:r>
              <a:rPr lang="en-US" altLang="zh-CN" sz="2200" b="1" dirty="0">
                <a:solidFill>
                  <a:schemeClr val="accent1">
                    <a:lumMod val="50000"/>
                  </a:schemeClr>
                </a:solidFill>
              </a:rPr>
              <a:t>1500</a:t>
            </a:r>
            <a:r>
              <a:rPr lang="zh-CN" altLang="en-US" sz="2200" b="1" dirty="0">
                <a:solidFill>
                  <a:schemeClr val="accent1">
                    <a:lumMod val="50000"/>
                  </a:schemeClr>
                </a:solidFill>
              </a:rPr>
              <a:t>年</a:t>
            </a:r>
          </a:p>
        </p:txBody>
      </p:sp>
      <p:sp>
        <p:nvSpPr>
          <p:cNvPr id="30" name="文本框 29">
            <a:extLst>
              <a:ext uri="{FF2B5EF4-FFF2-40B4-BE49-F238E27FC236}">
                <a16:creationId xmlns:a16="http://schemas.microsoft.com/office/drawing/2014/main" id="{85231406-F8C2-4F63-93EB-BDE932362A99}"/>
              </a:ext>
            </a:extLst>
          </p:cNvPr>
          <p:cNvSpPr txBox="1"/>
          <p:nvPr/>
        </p:nvSpPr>
        <p:spPr>
          <a:xfrm>
            <a:off x="8685214" y="3987988"/>
            <a:ext cx="1510509" cy="430887"/>
          </a:xfrm>
          <a:prstGeom prst="rect">
            <a:avLst/>
          </a:prstGeom>
          <a:noFill/>
        </p:spPr>
        <p:txBody>
          <a:bodyPr wrap="square" rtlCol="0">
            <a:noAutofit/>
          </a:bodyPr>
          <a:lstStyle/>
          <a:p>
            <a:pPr algn="ctr"/>
            <a:r>
              <a:rPr lang="zh-CN" altLang="en-US" sz="2200" b="1" dirty="0">
                <a:solidFill>
                  <a:schemeClr val="accent1">
                    <a:lumMod val="50000"/>
                  </a:schemeClr>
                </a:solidFill>
              </a:rPr>
              <a:t>古典时期</a:t>
            </a:r>
          </a:p>
        </p:txBody>
      </p:sp>
      <p:sp>
        <p:nvSpPr>
          <p:cNvPr id="31" name="文本框 30">
            <a:extLst>
              <a:ext uri="{FF2B5EF4-FFF2-40B4-BE49-F238E27FC236}">
                <a16:creationId xmlns:a16="http://schemas.microsoft.com/office/drawing/2014/main" id="{B3EEDEFC-1802-4987-B388-1B8F66E5788E}"/>
              </a:ext>
            </a:extLst>
          </p:cNvPr>
          <p:cNvSpPr txBox="1"/>
          <p:nvPr/>
        </p:nvSpPr>
        <p:spPr>
          <a:xfrm>
            <a:off x="7175933" y="2731376"/>
            <a:ext cx="3747663" cy="953274"/>
          </a:xfrm>
          <a:prstGeom prst="rect">
            <a:avLst/>
          </a:prstGeom>
          <a:noFill/>
        </p:spPr>
        <p:txBody>
          <a:bodyPr wrap="square" rtlCol="0">
            <a:noAutofit/>
          </a:bodyPr>
          <a:lstStyle/>
          <a:p>
            <a:pPr>
              <a:lnSpc>
                <a:spcPct val="120000"/>
              </a:lnSpc>
            </a:pPr>
            <a:r>
              <a:rPr lang="en-US" altLang="zh-CN" sz="1600" dirty="0">
                <a:solidFill>
                  <a:schemeClr val="tx1">
                    <a:lumMod val="65000"/>
                    <a:lumOff val="35000"/>
                  </a:schemeClr>
                </a:solidFill>
              </a:rPr>
              <a:t>《</a:t>
            </a:r>
            <a:r>
              <a:rPr lang="zh-CN" altLang="en-US" sz="1600" dirty="0">
                <a:solidFill>
                  <a:schemeClr val="tx1">
                    <a:lumMod val="65000"/>
                    <a:lumOff val="35000"/>
                  </a:schemeClr>
                </a:solidFill>
              </a:rPr>
              <a:t>瑜伽经</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以后</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产生出了节食、禁欲，体位法，七轮等，加上咒语、手印身印尚师之结合，是后古典时期瑜伽的精华</a:t>
            </a:r>
          </a:p>
        </p:txBody>
      </p:sp>
      <p:sp>
        <p:nvSpPr>
          <p:cNvPr id="32" name="文本框 31">
            <a:extLst>
              <a:ext uri="{FF2B5EF4-FFF2-40B4-BE49-F238E27FC236}">
                <a16:creationId xmlns:a16="http://schemas.microsoft.com/office/drawing/2014/main" id="{C7889CE1-ECDA-4990-9299-C02ACD8D44EA}"/>
              </a:ext>
            </a:extLst>
          </p:cNvPr>
          <p:cNvSpPr txBox="1"/>
          <p:nvPr/>
        </p:nvSpPr>
        <p:spPr>
          <a:xfrm>
            <a:off x="4165203" y="4000688"/>
            <a:ext cx="1736726" cy="430887"/>
          </a:xfrm>
          <a:prstGeom prst="rect">
            <a:avLst/>
          </a:prstGeom>
          <a:noFill/>
        </p:spPr>
        <p:txBody>
          <a:bodyPr wrap="square" rtlCol="0">
            <a:noAutofit/>
          </a:bodyPr>
          <a:lstStyle/>
          <a:p>
            <a:r>
              <a:rPr lang="zh-CN" altLang="en-US" sz="2200" b="1" dirty="0">
                <a:solidFill>
                  <a:schemeClr val="accent1">
                    <a:lumMod val="50000"/>
                  </a:schemeClr>
                </a:solidFill>
              </a:rPr>
              <a:t>后古典时期</a:t>
            </a:r>
          </a:p>
        </p:txBody>
      </p:sp>
      <p:sp>
        <p:nvSpPr>
          <p:cNvPr id="33" name="文本框 32">
            <a:extLst>
              <a:ext uri="{FF2B5EF4-FFF2-40B4-BE49-F238E27FC236}">
                <a16:creationId xmlns:a16="http://schemas.microsoft.com/office/drawing/2014/main" id="{84FC0832-8124-4451-B900-EEEE64480C13}"/>
              </a:ext>
            </a:extLst>
          </p:cNvPr>
          <p:cNvSpPr txBox="1"/>
          <p:nvPr/>
        </p:nvSpPr>
        <p:spPr>
          <a:xfrm>
            <a:off x="3246451" y="2731376"/>
            <a:ext cx="3498843" cy="953274"/>
          </a:xfrm>
          <a:prstGeom prst="rect">
            <a:avLst/>
          </a:prstGeom>
          <a:noFill/>
        </p:spPr>
        <p:txBody>
          <a:bodyPr wrap="square" rtlCol="0">
            <a:noAutofit/>
          </a:bodyPr>
          <a:lstStyle/>
          <a:p>
            <a:pPr>
              <a:lnSpc>
                <a:spcPct val="120000"/>
              </a:lnSpc>
            </a:pPr>
            <a:r>
              <a:rPr lang="en-US" altLang="zh-CN" sz="1600" dirty="0">
                <a:solidFill>
                  <a:schemeClr val="tx1">
                    <a:lumMod val="65000"/>
                    <a:lumOff val="35000"/>
                  </a:schemeClr>
                </a:solidFill>
              </a:rPr>
              <a:t>《</a:t>
            </a:r>
            <a:r>
              <a:rPr lang="zh-CN" altLang="en-US" sz="1600" dirty="0">
                <a:solidFill>
                  <a:schemeClr val="tx1">
                    <a:lumMod val="65000"/>
                    <a:lumOff val="35000"/>
                  </a:schemeClr>
                </a:solidFill>
              </a:rPr>
              <a:t>薄伽梵歌</a:t>
            </a:r>
            <a:r>
              <a:rPr lang="en-US" altLang="zh-CN" sz="1600" dirty="0">
                <a:solidFill>
                  <a:schemeClr val="tx1">
                    <a:lumMod val="65000"/>
                    <a:lumOff val="35000"/>
                  </a:schemeClr>
                </a:solidFill>
              </a:rPr>
              <a:t>》</a:t>
            </a:r>
            <a:r>
              <a:rPr lang="zh-CN" altLang="en-US" sz="1600" dirty="0">
                <a:solidFill>
                  <a:schemeClr val="tx1">
                    <a:lumMod val="65000"/>
                    <a:lumOff val="35000"/>
                  </a:schemeClr>
                </a:solidFill>
              </a:rPr>
              <a:t>出现，完成了瑜伽行法与吠檀多哲学的合一，使瑜伽这一民间的灵修实践变为正统</a:t>
            </a:r>
          </a:p>
        </p:txBody>
      </p:sp>
      <p:sp>
        <p:nvSpPr>
          <p:cNvPr id="34" name="文本框 33">
            <a:extLst>
              <a:ext uri="{FF2B5EF4-FFF2-40B4-BE49-F238E27FC236}">
                <a16:creationId xmlns:a16="http://schemas.microsoft.com/office/drawing/2014/main" id="{A363CDFD-0FCA-4E08-A272-AB537D8D6B68}"/>
              </a:ext>
            </a:extLst>
          </p:cNvPr>
          <p:cNvSpPr txBox="1"/>
          <p:nvPr/>
        </p:nvSpPr>
        <p:spPr>
          <a:xfrm>
            <a:off x="4346973" y="6111060"/>
            <a:ext cx="1554956" cy="430887"/>
          </a:xfrm>
          <a:prstGeom prst="rect">
            <a:avLst/>
          </a:prstGeom>
          <a:noFill/>
        </p:spPr>
        <p:txBody>
          <a:bodyPr wrap="square" rtlCol="0">
            <a:noAutofit/>
          </a:bodyPr>
          <a:lstStyle/>
          <a:p>
            <a:r>
              <a:rPr lang="zh-CN" altLang="en-US" sz="2200" b="1" dirty="0">
                <a:solidFill>
                  <a:schemeClr val="accent1">
                    <a:lumMod val="50000"/>
                  </a:schemeClr>
                </a:solidFill>
              </a:rPr>
              <a:t>现代发展</a:t>
            </a:r>
          </a:p>
        </p:txBody>
      </p:sp>
      <p:sp>
        <p:nvSpPr>
          <p:cNvPr id="35" name="文本框 34">
            <a:extLst>
              <a:ext uri="{FF2B5EF4-FFF2-40B4-BE49-F238E27FC236}">
                <a16:creationId xmlns:a16="http://schemas.microsoft.com/office/drawing/2014/main" id="{DE757D62-84EA-4F60-BBE8-455E69A027C0}"/>
              </a:ext>
            </a:extLst>
          </p:cNvPr>
          <p:cNvSpPr txBox="1"/>
          <p:nvPr/>
        </p:nvSpPr>
        <p:spPr>
          <a:xfrm>
            <a:off x="3246451" y="5131082"/>
            <a:ext cx="6751988" cy="657809"/>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成为世界广泛传播的一项身心锻炼修习法，对心理的减压以及对生理的保健等明显作用而备受推崇。同时不断演变出了各种各式的瑜伽分支方法</a:t>
            </a:r>
          </a:p>
        </p:txBody>
      </p:sp>
      <p:sp>
        <p:nvSpPr>
          <p:cNvPr id="6" name="平行四边形 5">
            <a:extLst>
              <a:ext uri="{FF2B5EF4-FFF2-40B4-BE49-F238E27FC236}">
                <a16:creationId xmlns:a16="http://schemas.microsoft.com/office/drawing/2014/main" id="{01C1C039-4323-7FBC-4197-018C852F879D}"/>
              </a:ext>
            </a:extLst>
          </p:cNvPr>
          <p:cNvSpPr/>
          <p:nvPr/>
        </p:nvSpPr>
        <p:spPr>
          <a:xfrm>
            <a:off x="1034757" y="2939454"/>
            <a:ext cx="1589814" cy="369332"/>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 name="文本框 2">
            <a:extLst>
              <a:ext uri="{FF2B5EF4-FFF2-40B4-BE49-F238E27FC236}">
                <a16:creationId xmlns:a16="http://schemas.microsoft.com/office/drawing/2014/main" id="{90B27A65-5315-26D7-ED94-EF3C0B761507}"/>
              </a:ext>
            </a:extLst>
          </p:cNvPr>
          <p:cNvSpPr txBox="1"/>
          <p:nvPr/>
        </p:nvSpPr>
        <p:spPr>
          <a:xfrm>
            <a:off x="1181101" y="2946208"/>
            <a:ext cx="1231900" cy="369332"/>
          </a:xfrm>
          <a:prstGeom prst="rect">
            <a:avLst/>
          </a:prstGeom>
          <a:noFill/>
        </p:spPr>
        <p:txBody>
          <a:bodyPr wrap="square" rtlCol="0">
            <a:noAutofit/>
          </a:bodyPr>
          <a:lstStyle/>
          <a:p>
            <a:pPr algn="dist"/>
            <a:r>
              <a:rPr lang="zh-CN" altLang="en-US" dirty="0">
                <a:solidFill>
                  <a:schemeClr val="bg1"/>
                </a:solidFill>
              </a:rPr>
              <a:t>瑜伽起源</a:t>
            </a:r>
          </a:p>
        </p:txBody>
      </p:sp>
    </p:spTree>
    <p:extLst>
      <p:ext uri="{BB962C8B-B14F-4D97-AF65-F5344CB8AC3E}">
        <p14:creationId xmlns:p14="http://schemas.microsoft.com/office/powerpoint/2010/main" val="3660005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B9CE1BF-D9B9-4A91-9CEE-A03E6A03ECA5}"/>
              </a:ext>
            </a:extLst>
          </p:cNvPr>
          <p:cNvGrpSpPr/>
          <p:nvPr/>
        </p:nvGrpSpPr>
        <p:grpSpPr>
          <a:xfrm>
            <a:off x="4474455" y="119611"/>
            <a:ext cx="3204618" cy="1316455"/>
            <a:chOff x="5293162" y="483397"/>
            <a:chExt cx="3204618" cy="1316455"/>
          </a:xfrm>
        </p:grpSpPr>
        <p:sp>
          <p:nvSpPr>
            <p:cNvPr id="3" name="矩形 2">
              <a:extLst>
                <a:ext uri="{FF2B5EF4-FFF2-40B4-BE49-F238E27FC236}">
                  <a16:creationId xmlns:a16="http://schemas.microsoft.com/office/drawing/2014/main" id="{4FD2AB07-297F-4CC0-BCE1-5131595F4A3C}"/>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BF2744F8-590B-456B-93EC-4BD1D9E86751}"/>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八</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8B7F276E-A496-43CE-BA6D-B1037B04FBB4}"/>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支</a:t>
              </a:r>
            </a:p>
          </p:txBody>
        </p:sp>
      </p:grpSp>
      <p:graphicFrame>
        <p:nvGraphicFramePr>
          <p:cNvPr id="14" name="表格 14">
            <a:extLst>
              <a:ext uri="{FF2B5EF4-FFF2-40B4-BE49-F238E27FC236}">
                <a16:creationId xmlns:a16="http://schemas.microsoft.com/office/drawing/2014/main" id="{909EBAB5-092C-4014-9C4F-D1517B62F8BB}"/>
              </a:ext>
            </a:extLst>
          </p:cNvPr>
          <p:cNvGraphicFramePr>
            <a:graphicFrameLocks noGrp="1"/>
          </p:cNvGraphicFramePr>
          <p:nvPr>
            <p:extLst>
              <p:ext uri="{D42A27DB-BD31-4B8C-83A1-F6EECF244321}">
                <p14:modId xmlns:p14="http://schemas.microsoft.com/office/powerpoint/2010/main" val="3556513643"/>
              </p:ext>
            </p:extLst>
          </p:nvPr>
        </p:nvGraphicFramePr>
        <p:xfrm>
          <a:off x="587375" y="1660153"/>
          <a:ext cx="10731334" cy="4420008"/>
        </p:xfrm>
        <a:graphic>
          <a:graphicData uri="http://schemas.openxmlformats.org/drawingml/2006/table">
            <a:tbl>
              <a:tblPr firstRow="1" bandRow="1">
                <a:tableStyleId>{5C22544A-7EE6-4342-B048-85BDC9FD1C3A}</a:tableStyleId>
              </a:tblPr>
              <a:tblGrid>
                <a:gridCol w="2576745">
                  <a:extLst>
                    <a:ext uri="{9D8B030D-6E8A-4147-A177-3AD203B41FA5}">
                      <a16:colId xmlns:a16="http://schemas.microsoft.com/office/drawing/2014/main" val="2984783315"/>
                    </a:ext>
                  </a:extLst>
                </a:gridCol>
                <a:gridCol w="8154589">
                  <a:extLst>
                    <a:ext uri="{9D8B030D-6E8A-4147-A177-3AD203B41FA5}">
                      <a16:colId xmlns:a16="http://schemas.microsoft.com/office/drawing/2014/main" val="1515018924"/>
                    </a:ext>
                  </a:extLst>
                </a:gridCol>
              </a:tblGrid>
              <a:tr h="1105002">
                <a:tc>
                  <a:txBody>
                    <a:bodyPr/>
                    <a:lstStyle/>
                    <a:p>
                      <a:endParaRPr lang="zh-CN" altLang="en-US" dirty="0"/>
                    </a:p>
                  </a:txBody>
                  <a:tcPr>
                    <a:lnL w="12700" cmpd="sng">
                      <a:noFill/>
                    </a:lnL>
                    <a:lnR w="12700" cmpd="sng">
                      <a:noFill/>
                    </a:lnR>
                    <a:lnT w="12700" cap="flat" cmpd="sng" algn="ctr">
                      <a:solidFill>
                        <a:schemeClr val="tx2"/>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12700" cap="flat" cmpd="sng" algn="ctr">
                      <a:solidFill>
                        <a:schemeClr val="tx2"/>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0288487"/>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2404194"/>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848877"/>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0126965"/>
                  </a:ext>
                </a:extLst>
              </a:tr>
            </a:tbl>
          </a:graphicData>
        </a:graphic>
      </p:graphicFrame>
      <p:grpSp>
        <p:nvGrpSpPr>
          <p:cNvPr id="16" name="组合 15">
            <a:extLst>
              <a:ext uri="{FF2B5EF4-FFF2-40B4-BE49-F238E27FC236}">
                <a16:creationId xmlns:a16="http://schemas.microsoft.com/office/drawing/2014/main" id="{2B7B09B8-FF9D-5D37-2691-D6DADA752E3A}"/>
              </a:ext>
            </a:extLst>
          </p:cNvPr>
          <p:cNvGrpSpPr/>
          <p:nvPr/>
        </p:nvGrpSpPr>
        <p:grpSpPr>
          <a:xfrm>
            <a:off x="873291" y="1952044"/>
            <a:ext cx="1787791" cy="534606"/>
            <a:chOff x="4662587" y="2656872"/>
            <a:chExt cx="1787791" cy="534606"/>
          </a:xfrm>
        </p:grpSpPr>
        <p:sp>
          <p:nvSpPr>
            <p:cNvPr id="15" name="矩形: 圆角 14">
              <a:extLst>
                <a:ext uri="{FF2B5EF4-FFF2-40B4-BE49-F238E27FC236}">
                  <a16:creationId xmlns:a16="http://schemas.microsoft.com/office/drawing/2014/main" id="{14AE857A-9CF8-E9F7-947F-8CE4E8C32B8E}"/>
                </a:ext>
              </a:extLst>
            </p:cNvPr>
            <p:cNvSpPr/>
            <p:nvPr/>
          </p:nvSpPr>
          <p:spPr>
            <a:xfrm>
              <a:off x="4662587" y="2656872"/>
              <a:ext cx="1749692"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矩形 5">
              <a:extLst>
                <a:ext uri="{FF2B5EF4-FFF2-40B4-BE49-F238E27FC236}">
                  <a16:creationId xmlns:a16="http://schemas.microsoft.com/office/drawing/2014/main" id="{8B9F35A1-3506-480B-83F6-3960836B5CF0}"/>
                </a:ext>
              </a:extLst>
            </p:cNvPr>
            <p:cNvSpPr/>
            <p:nvPr/>
          </p:nvSpPr>
          <p:spPr>
            <a:xfrm>
              <a:off x="4752477" y="2720602"/>
              <a:ext cx="1697901" cy="369332"/>
            </a:xfrm>
            <a:prstGeom prst="rect">
              <a:avLst/>
            </a:prstGeom>
          </p:spPr>
          <p:txBody>
            <a:bodyPr wrap="none">
              <a:noAutofit/>
            </a:bodyPr>
            <a:lstStyle/>
            <a:p>
              <a:pPr algn="ctr"/>
              <a:r>
                <a:rPr lang="zh-CN" altLang="en-US" b="1" dirty="0">
                  <a:solidFill>
                    <a:schemeClr val="bg1"/>
                  </a:solidFill>
                  <a:latin typeface="Helvetica Neue"/>
                </a:rPr>
                <a:t>持戒（</a:t>
              </a:r>
              <a:r>
                <a:rPr lang="en-US" altLang="zh-CN" b="1" dirty="0" err="1">
                  <a:solidFill>
                    <a:schemeClr val="bg1"/>
                  </a:solidFill>
                  <a:latin typeface="Helvetica Neue"/>
                </a:rPr>
                <a:t>yama</a:t>
              </a:r>
              <a:r>
                <a:rPr lang="zh-CN" altLang="en-US" b="1" dirty="0">
                  <a:solidFill>
                    <a:schemeClr val="bg1"/>
                  </a:solidFill>
                  <a:latin typeface="Helvetica Neue"/>
                </a:rPr>
                <a:t>）</a:t>
              </a:r>
              <a:endParaRPr lang="zh-CN" altLang="en-US" b="1" dirty="0">
                <a:solidFill>
                  <a:schemeClr val="bg1"/>
                </a:solidFill>
              </a:endParaRPr>
            </a:p>
          </p:txBody>
        </p:sp>
      </p:grpSp>
      <p:grpSp>
        <p:nvGrpSpPr>
          <p:cNvPr id="19" name="组合 18">
            <a:extLst>
              <a:ext uri="{FF2B5EF4-FFF2-40B4-BE49-F238E27FC236}">
                <a16:creationId xmlns:a16="http://schemas.microsoft.com/office/drawing/2014/main" id="{935F8858-CD8D-3288-407F-17C2A96080F2}"/>
              </a:ext>
            </a:extLst>
          </p:cNvPr>
          <p:cNvGrpSpPr/>
          <p:nvPr/>
        </p:nvGrpSpPr>
        <p:grpSpPr>
          <a:xfrm>
            <a:off x="873291" y="3026406"/>
            <a:ext cx="1903086" cy="534606"/>
            <a:chOff x="4649885" y="2656872"/>
            <a:chExt cx="1903086" cy="534606"/>
          </a:xfrm>
        </p:grpSpPr>
        <p:sp>
          <p:nvSpPr>
            <p:cNvPr id="20" name="矩形: 圆角 19">
              <a:extLst>
                <a:ext uri="{FF2B5EF4-FFF2-40B4-BE49-F238E27FC236}">
                  <a16:creationId xmlns:a16="http://schemas.microsoft.com/office/drawing/2014/main" id="{F829A00F-CF34-72F4-6F08-F13BEE1F22F4}"/>
                </a:ext>
              </a:extLst>
            </p:cNvPr>
            <p:cNvSpPr/>
            <p:nvPr/>
          </p:nvSpPr>
          <p:spPr>
            <a:xfrm>
              <a:off x="4662587" y="2656872"/>
              <a:ext cx="1749692"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矩形 20">
              <a:extLst>
                <a:ext uri="{FF2B5EF4-FFF2-40B4-BE49-F238E27FC236}">
                  <a16:creationId xmlns:a16="http://schemas.microsoft.com/office/drawing/2014/main" id="{47ABB4E6-D91B-E087-414F-81E6D7D50F1D}"/>
                </a:ext>
              </a:extLst>
            </p:cNvPr>
            <p:cNvSpPr/>
            <p:nvPr/>
          </p:nvSpPr>
          <p:spPr>
            <a:xfrm>
              <a:off x="4649885" y="2720602"/>
              <a:ext cx="1903086" cy="369332"/>
            </a:xfrm>
            <a:prstGeom prst="rect">
              <a:avLst/>
            </a:prstGeom>
          </p:spPr>
          <p:txBody>
            <a:bodyPr wrap="none">
              <a:noAutofit/>
            </a:bodyPr>
            <a:lstStyle/>
            <a:p>
              <a:pPr algn="ctr"/>
              <a:r>
                <a:rPr lang="zh-CN" altLang="en-US" b="1" dirty="0">
                  <a:solidFill>
                    <a:schemeClr val="bg1"/>
                  </a:solidFill>
                  <a:latin typeface="Helvetica Neue"/>
                </a:rPr>
                <a:t>尊行（</a:t>
              </a:r>
              <a:r>
                <a:rPr lang="en-US" altLang="zh-CN" b="1" dirty="0">
                  <a:solidFill>
                    <a:schemeClr val="bg1"/>
                  </a:solidFill>
                  <a:latin typeface="Helvetica Neue"/>
                </a:rPr>
                <a:t>niyama</a:t>
              </a:r>
              <a:r>
                <a:rPr lang="zh-CN" altLang="en-US" b="1" dirty="0">
                  <a:solidFill>
                    <a:schemeClr val="bg1"/>
                  </a:solidFill>
                  <a:latin typeface="Helvetica Neue"/>
                </a:rPr>
                <a:t>）</a:t>
              </a:r>
            </a:p>
          </p:txBody>
        </p:sp>
      </p:grpSp>
      <p:grpSp>
        <p:nvGrpSpPr>
          <p:cNvPr id="22" name="组合 21">
            <a:extLst>
              <a:ext uri="{FF2B5EF4-FFF2-40B4-BE49-F238E27FC236}">
                <a16:creationId xmlns:a16="http://schemas.microsoft.com/office/drawing/2014/main" id="{788F20FF-4496-BECE-E815-21B1F363CB20}"/>
              </a:ext>
            </a:extLst>
          </p:cNvPr>
          <p:cNvGrpSpPr/>
          <p:nvPr/>
        </p:nvGrpSpPr>
        <p:grpSpPr>
          <a:xfrm>
            <a:off x="873291" y="4143940"/>
            <a:ext cx="1851911" cy="534606"/>
            <a:chOff x="4662587" y="2656872"/>
            <a:chExt cx="1851911" cy="534606"/>
          </a:xfrm>
        </p:grpSpPr>
        <p:sp>
          <p:nvSpPr>
            <p:cNvPr id="23" name="矩形: 圆角 22">
              <a:extLst>
                <a:ext uri="{FF2B5EF4-FFF2-40B4-BE49-F238E27FC236}">
                  <a16:creationId xmlns:a16="http://schemas.microsoft.com/office/drawing/2014/main" id="{39B3E856-21E1-15D5-F1F5-8861B9C3B1AE}"/>
                </a:ext>
              </a:extLst>
            </p:cNvPr>
            <p:cNvSpPr/>
            <p:nvPr/>
          </p:nvSpPr>
          <p:spPr>
            <a:xfrm>
              <a:off x="4662587" y="2656872"/>
              <a:ext cx="1749692"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矩形 23">
              <a:extLst>
                <a:ext uri="{FF2B5EF4-FFF2-40B4-BE49-F238E27FC236}">
                  <a16:creationId xmlns:a16="http://schemas.microsoft.com/office/drawing/2014/main" id="{B3FD02B5-6132-05BC-A4E0-3262CF8C13F0}"/>
                </a:ext>
              </a:extLst>
            </p:cNvPr>
            <p:cNvSpPr/>
            <p:nvPr/>
          </p:nvSpPr>
          <p:spPr>
            <a:xfrm>
              <a:off x="4752477" y="2720602"/>
              <a:ext cx="1762021" cy="369332"/>
            </a:xfrm>
            <a:prstGeom prst="rect">
              <a:avLst/>
            </a:prstGeom>
          </p:spPr>
          <p:txBody>
            <a:bodyPr wrap="none">
              <a:noAutofit/>
            </a:bodyPr>
            <a:lstStyle/>
            <a:p>
              <a:r>
                <a:rPr lang="zh-CN" altLang="en-US" b="1" dirty="0">
                  <a:solidFill>
                    <a:schemeClr val="bg1"/>
                  </a:solidFill>
                  <a:latin typeface="Helvetica Neue"/>
                </a:rPr>
                <a:t>体位（</a:t>
              </a:r>
              <a:r>
                <a:rPr lang="en-US" altLang="zh-CN" b="1" dirty="0">
                  <a:solidFill>
                    <a:schemeClr val="bg1"/>
                  </a:solidFill>
                  <a:latin typeface="Helvetica Neue"/>
                </a:rPr>
                <a:t>asana</a:t>
              </a:r>
              <a:r>
                <a:rPr lang="zh-CN" altLang="en-US" b="1" dirty="0">
                  <a:solidFill>
                    <a:schemeClr val="bg1"/>
                  </a:solidFill>
                  <a:latin typeface="Helvetica Neue"/>
                </a:rPr>
                <a:t>）</a:t>
              </a:r>
              <a:endParaRPr lang="zh-CN" altLang="en-US" b="1" dirty="0">
                <a:solidFill>
                  <a:schemeClr val="bg1"/>
                </a:solidFill>
              </a:endParaRPr>
            </a:p>
          </p:txBody>
        </p:sp>
      </p:grpSp>
      <p:grpSp>
        <p:nvGrpSpPr>
          <p:cNvPr id="25" name="组合 24">
            <a:extLst>
              <a:ext uri="{FF2B5EF4-FFF2-40B4-BE49-F238E27FC236}">
                <a16:creationId xmlns:a16="http://schemas.microsoft.com/office/drawing/2014/main" id="{2609BB84-4045-5B14-63A1-5475984A3236}"/>
              </a:ext>
            </a:extLst>
          </p:cNvPr>
          <p:cNvGrpSpPr/>
          <p:nvPr/>
        </p:nvGrpSpPr>
        <p:grpSpPr>
          <a:xfrm>
            <a:off x="873291" y="5250735"/>
            <a:ext cx="2416169" cy="534606"/>
            <a:chOff x="4662586" y="2656872"/>
            <a:chExt cx="2416169" cy="534606"/>
          </a:xfrm>
        </p:grpSpPr>
        <p:sp>
          <p:nvSpPr>
            <p:cNvPr id="26" name="矩形: 圆角 25">
              <a:extLst>
                <a:ext uri="{FF2B5EF4-FFF2-40B4-BE49-F238E27FC236}">
                  <a16:creationId xmlns:a16="http://schemas.microsoft.com/office/drawing/2014/main" id="{6FEBADD2-B812-336C-1F08-E6E686A5BDC1}"/>
                </a:ext>
              </a:extLst>
            </p:cNvPr>
            <p:cNvSpPr/>
            <p:nvPr/>
          </p:nvSpPr>
          <p:spPr>
            <a:xfrm>
              <a:off x="4662586" y="2656872"/>
              <a:ext cx="2326278"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矩形 26">
              <a:extLst>
                <a:ext uri="{FF2B5EF4-FFF2-40B4-BE49-F238E27FC236}">
                  <a16:creationId xmlns:a16="http://schemas.microsoft.com/office/drawing/2014/main" id="{8E75CC46-F37E-3EDA-AA60-A2DA92B60E6A}"/>
                </a:ext>
              </a:extLst>
            </p:cNvPr>
            <p:cNvSpPr/>
            <p:nvPr/>
          </p:nvSpPr>
          <p:spPr>
            <a:xfrm>
              <a:off x="4752477" y="2720602"/>
              <a:ext cx="2326278" cy="369332"/>
            </a:xfrm>
            <a:prstGeom prst="rect">
              <a:avLst/>
            </a:prstGeom>
          </p:spPr>
          <p:txBody>
            <a:bodyPr wrap="none">
              <a:noAutofit/>
            </a:bodyPr>
            <a:lstStyle/>
            <a:p>
              <a:r>
                <a:rPr lang="zh-CN" altLang="en-US" b="1" dirty="0">
                  <a:solidFill>
                    <a:schemeClr val="bg1"/>
                  </a:solidFill>
                  <a:latin typeface="Helvetica Neue"/>
                </a:rPr>
                <a:t>调息（</a:t>
              </a:r>
              <a:r>
                <a:rPr lang="en-US" altLang="zh-CN" b="1" dirty="0">
                  <a:solidFill>
                    <a:schemeClr val="bg1"/>
                  </a:solidFill>
                  <a:latin typeface="Helvetica Neue"/>
                </a:rPr>
                <a:t>pranayama</a:t>
              </a:r>
              <a:r>
                <a:rPr lang="zh-CN" altLang="en-US" b="1" dirty="0">
                  <a:solidFill>
                    <a:schemeClr val="bg1"/>
                  </a:solidFill>
                  <a:latin typeface="Helvetica Neue"/>
                </a:rPr>
                <a:t>）</a:t>
              </a:r>
              <a:endParaRPr lang="zh-CN" altLang="en-US" b="1" dirty="0">
                <a:solidFill>
                  <a:schemeClr val="bg1"/>
                </a:solidFill>
              </a:endParaRPr>
            </a:p>
          </p:txBody>
        </p:sp>
      </p:grpSp>
      <p:sp>
        <p:nvSpPr>
          <p:cNvPr id="28" name="文本框 27">
            <a:extLst>
              <a:ext uri="{FF2B5EF4-FFF2-40B4-BE49-F238E27FC236}">
                <a16:creationId xmlns:a16="http://schemas.microsoft.com/office/drawing/2014/main" id="{C07B7D11-C8D5-2869-FC71-0A830DBCD1F5}"/>
              </a:ext>
            </a:extLst>
          </p:cNvPr>
          <p:cNvSpPr txBox="1"/>
          <p:nvPr/>
        </p:nvSpPr>
        <p:spPr>
          <a:xfrm>
            <a:off x="3392406" y="2038176"/>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谨守不杀生、真实（不妄语）、不偷盗、贞洁（梵行）、无所得等五大誓戒</a:t>
            </a:r>
          </a:p>
        </p:txBody>
      </p:sp>
      <p:sp>
        <p:nvSpPr>
          <p:cNvPr id="29" name="文本框 28">
            <a:extLst>
              <a:ext uri="{FF2B5EF4-FFF2-40B4-BE49-F238E27FC236}">
                <a16:creationId xmlns:a16="http://schemas.microsoft.com/office/drawing/2014/main" id="{CAD5518D-E48B-1120-64E9-C8CB7989053B}"/>
              </a:ext>
            </a:extLst>
          </p:cNvPr>
          <p:cNvSpPr txBox="1"/>
          <p:nvPr/>
        </p:nvSpPr>
        <p:spPr>
          <a:xfrm>
            <a:off x="3392406" y="3112538"/>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奉行洁斋、满足、苦行、学习、归依至上之神等预备行</a:t>
            </a:r>
          </a:p>
        </p:txBody>
      </p:sp>
      <p:sp>
        <p:nvSpPr>
          <p:cNvPr id="30" name="文本框 29">
            <a:extLst>
              <a:ext uri="{FF2B5EF4-FFF2-40B4-BE49-F238E27FC236}">
                <a16:creationId xmlns:a16="http://schemas.microsoft.com/office/drawing/2014/main" id="{3C7D2ED2-59A2-D481-2177-E77CB7739797}"/>
              </a:ext>
            </a:extLst>
          </p:cNvPr>
          <p:cNvSpPr txBox="1"/>
          <p:nvPr/>
        </p:nvSpPr>
        <p:spPr>
          <a:xfrm>
            <a:off x="3392406" y="4230072"/>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依规定保持坚固、安乐的坐姿</a:t>
            </a:r>
          </a:p>
        </p:txBody>
      </p:sp>
      <p:sp>
        <p:nvSpPr>
          <p:cNvPr id="31" name="文本框 30">
            <a:extLst>
              <a:ext uri="{FF2B5EF4-FFF2-40B4-BE49-F238E27FC236}">
                <a16:creationId xmlns:a16="http://schemas.microsoft.com/office/drawing/2014/main" id="{52CB51D7-35B7-2184-BB11-0B85BCADAD29}"/>
              </a:ext>
            </a:extLst>
          </p:cNvPr>
          <p:cNvSpPr txBox="1"/>
          <p:nvPr/>
        </p:nvSpPr>
        <p:spPr>
          <a:xfrm>
            <a:off x="3392406" y="5336867"/>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调整呼吸</a:t>
            </a:r>
          </a:p>
        </p:txBody>
      </p:sp>
    </p:spTree>
    <p:extLst>
      <p:ext uri="{BB962C8B-B14F-4D97-AF65-F5344CB8AC3E}">
        <p14:creationId xmlns:p14="http://schemas.microsoft.com/office/powerpoint/2010/main" val="80316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B9CE1BF-D9B9-4A91-9CEE-A03E6A03ECA5}"/>
              </a:ext>
            </a:extLst>
          </p:cNvPr>
          <p:cNvGrpSpPr/>
          <p:nvPr/>
        </p:nvGrpSpPr>
        <p:grpSpPr>
          <a:xfrm>
            <a:off x="4493691" y="115097"/>
            <a:ext cx="3204618" cy="1316455"/>
            <a:chOff x="5293162" y="483397"/>
            <a:chExt cx="3204618" cy="1316455"/>
          </a:xfrm>
        </p:grpSpPr>
        <p:sp>
          <p:nvSpPr>
            <p:cNvPr id="3" name="矩形 2">
              <a:extLst>
                <a:ext uri="{FF2B5EF4-FFF2-40B4-BE49-F238E27FC236}">
                  <a16:creationId xmlns:a16="http://schemas.microsoft.com/office/drawing/2014/main" id="{4FD2AB07-297F-4CC0-BCE1-5131595F4A3C}"/>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BF2744F8-590B-456B-93EC-4BD1D9E86751}"/>
                </a:ext>
              </a:extLst>
            </p:cNvPr>
            <p:cNvSpPr/>
            <p:nvPr/>
          </p:nvSpPr>
          <p:spPr>
            <a:xfrm>
              <a:off x="6937303" y="483397"/>
              <a:ext cx="992579" cy="1015663"/>
            </a:xfrm>
            <a:prstGeom prst="rect">
              <a:avLst/>
            </a:prstGeom>
          </p:spPr>
          <p:txBody>
            <a:bodyPr wrap="none">
              <a:noAutofit/>
            </a:bodyPr>
            <a:lstStyle/>
            <a:p>
              <a:r>
                <a:rPr lang="zh-CN" altLang="en-US" sz="6000" b="1" spc="300" dirty="0">
                  <a:ln w="3175">
                    <a:noFill/>
                    <a:prstDash val="dash"/>
                  </a:ln>
                  <a:solidFill>
                    <a:schemeClr val="tx2">
                      <a:lumMod val="100000"/>
                    </a:schemeClr>
                  </a:solidFill>
                  <a:latin typeface="李旭科书法" panose="02000603000000000000" pitchFamily="2" charset="-122"/>
                  <a:ea typeface="李旭科书法" panose="02000603000000000000" pitchFamily="2" charset="-122"/>
                </a:rPr>
                <a:t>八</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8B7F276E-A496-43CE-BA6D-B1037B04FBB4}"/>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rPr>
                <a:t>支</a:t>
              </a:r>
            </a:p>
          </p:txBody>
        </p:sp>
      </p:grpSp>
      <p:graphicFrame>
        <p:nvGraphicFramePr>
          <p:cNvPr id="14" name="表格 14">
            <a:extLst>
              <a:ext uri="{FF2B5EF4-FFF2-40B4-BE49-F238E27FC236}">
                <a16:creationId xmlns:a16="http://schemas.microsoft.com/office/drawing/2014/main" id="{909EBAB5-092C-4014-9C4F-D1517B62F8BB}"/>
              </a:ext>
            </a:extLst>
          </p:cNvPr>
          <p:cNvGraphicFramePr>
            <a:graphicFrameLocks noGrp="1"/>
          </p:cNvGraphicFramePr>
          <p:nvPr>
            <p:extLst>
              <p:ext uri="{D42A27DB-BD31-4B8C-83A1-F6EECF244321}">
                <p14:modId xmlns:p14="http://schemas.microsoft.com/office/powerpoint/2010/main" val="3625400762"/>
              </p:ext>
            </p:extLst>
          </p:nvPr>
        </p:nvGraphicFramePr>
        <p:xfrm>
          <a:off x="587375" y="1660153"/>
          <a:ext cx="10731334" cy="4420008"/>
        </p:xfrm>
        <a:graphic>
          <a:graphicData uri="http://schemas.openxmlformats.org/drawingml/2006/table">
            <a:tbl>
              <a:tblPr firstRow="1" bandRow="1">
                <a:tableStyleId>{5C22544A-7EE6-4342-B048-85BDC9FD1C3A}</a:tableStyleId>
              </a:tblPr>
              <a:tblGrid>
                <a:gridCol w="2576745">
                  <a:extLst>
                    <a:ext uri="{9D8B030D-6E8A-4147-A177-3AD203B41FA5}">
                      <a16:colId xmlns:a16="http://schemas.microsoft.com/office/drawing/2014/main" val="2984783315"/>
                    </a:ext>
                  </a:extLst>
                </a:gridCol>
                <a:gridCol w="8154589">
                  <a:extLst>
                    <a:ext uri="{9D8B030D-6E8A-4147-A177-3AD203B41FA5}">
                      <a16:colId xmlns:a16="http://schemas.microsoft.com/office/drawing/2014/main" val="1515018924"/>
                    </a:ext>
                  </a:extLst>
                </a:gridCol>
              </a:tblGrid>
              <a:tr h="1105002">
                <a:tc>
                  <a:txBody>
                    <a:bodyPr/>
                    <a:lstStyle/>
                    <a:p>
                      <a:endParaRPr lang="zh-CN" altLang="en-US" dirty="0"/>
                    </a:p>
                  </a:txBody>
                  <a:tcPr>
                    <a:lnL w="12700" cmpd="sng">
                      <a:noFill/>
                    </a:lnL>
                    <a:lnR w="12700" cmpd="sng">
                      <a:noFill/>
                    </a:lnR>
                    <a:lnT w="12700" cap="flat" cmpd="sng" algn="ctr">
                      <a:solidFill>
                        <a:schemeClr val="tx2"/>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12700" cap="flat" cmpd="sng" algn="ctr">
                      <a:solidFill>
                        <a:schemeClr val="tx2"/>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60288487"/>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02404194"/>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848877"/>
                  </a:ext>
                </a:extLst>
              </a:tr>
              <a:tr h="1105002">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2700" cmpd="sng">
                      <a:noFill/>
                    </a:lnL>
                    <a:lnR w="12700" cmpd="sng">
                      <a:noFill/>
                    </a:lnR>
                    <a:lnT w="3175" cap="flat" cmpd="sng" algn="ctr">
                      <a:solidFill>
                        <a:schemeClr val="bg1">
                          <a:lumMod val="50000"/>
                        </a:schemeClr>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30126965"/>
                  </a:ext>
                </a:extLst>
              </a:tr>
            </a:tbl>
          </a:graphicData>
        </a:graphic>
      </p:graphicFrame>
      <p:grpSp>
        <p:nvGrpSpPr>
          <p:cNvPr id="16" name="组合 15">
            <a:extLst>
              <a:ext uri="{FF2B5EF4-FFF2-40B4-BE49-F238E27FC236}">
                <a16:creationId xmlns:a16="http://schemas.microsoft.com/office/drawing/2014/main" id="{2B7B09B8-FF9D-5D37-2691-D6DADA752E3A}"/>
              </a:ext>
            </a:extLst>
          </p:cNvPr>
          <p:cNvGrpSpPr/>
          <p:nvPr/>
        </p:nvGrpSpPr>
        <p:grpSpPr>
          <a:xfrm>
            <a:off x="873291" y="1934764"/>
            <a:ext cx="2262280" cy="534606"/>
            <a:chOff x="4662587" y="2656872"/>
            <a:chExt cx="2262280" cy="534606"/>
          </a:xfrm>
        </p:grpSpPr>
        <p:sp>
          <p:nvSpPr>
            <p:cNvPr id="15" name="矩形: 圆角 14">
              <a:extLst>
                <a:ext uri="{FF2B5EF4-FFF2-40B4-BE49-F238E27FC236}">
                  <a16:creationId xmlns:a16="http://schemas.microsoft.com/office/drawing/2014/main" id="{14AE857A-9CF8-E9F7-947F-8CE4E8C32B8E}"/>
                </a:ext>
              </a:extLst>
            </p:cNvPr>
            <p:cNvSpPr/>
            <p:nvPr/>
          </p:nvSpPr>
          <p:spPr>
            <a:xfrm>
              <a:off x="4662587" y="2656872"/>
              <a:ext cx="2172390"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矩形 5">
              <a:extLst>
                <a:ext uri="{FF2B5EF4-FFF2-40B4-BE49-F238E27FC236}">
                  <a16:creationId xmlns:a16="http://schemas.microsoft.com/office/drawing/2014/main" id="{8B9F35A1-3506-480B-83F6-3960836B5CF0}"/>
                </a:ext>
              </a:extLst>
            </p:cNvPr>
            <p:cNvSpPr/>
            <p:nvPr/>
          </p:nvSpPr>
          <p:spPr>
            <a:xfrm>
              <a:off x="4752477" y="2720602"/>
              <a:ext cx="2172390" cy="369332"/>
            </a:xfrm>
            <a:prstGeom prst="rect">
              <a:avLst/>
            </a:prstGeom>
          </p:spPr>
          <p:txBody>
            <a:bodyPr wrap="none">
              <a:noAutofit/>
            </a:bodyPr>
            <a:lstStyle/>
            <a:p>
              <a:r>
                <a:rPr lang="zh-CN" altLang="en-US" b="1" dirty="0">
                  <a:solidFill>
                    <a:schemeClr val="bg1"/>
                  </a:solidFill>
                  <a:latin typeface="Helvetica Neue"/>
                </a:rPr>
                <a:t>摄心（</a:t>
              </a:r>
              <a:r>
                <a:rPr lang="en-US" altLang="zh-CN" b="1" dirty="0" err="1">
                  <a:solidFill>
                    <a:schemeClr val="bg1"/>
                  </a:solidFill>
                  <a:latin typeface="Helvetica Neue"/>
                </a:rPr>
                <a:t>Pratyahar</a:t>
              </a:r>
              <a:r>
                <a:rPr lang="zh-CN" altLang="en-US" b="1" dirty="0">
                  <a:solidFill>
                    <a:schemeClr val="bg1"/>
                  </a:solidFill>
                  <a:latin typeface="Helvetica Neue"/>
                </a:rPr>
                <a:t>）</a:t>
              </a:r>
              <a:endParaRPr lang="zh-CN" altLang="en-US" b="1" dirty="0">
                <a:solidFill>
                  <a:schemeClr val="bg1"/>
                </a:solidFill>
              </a:endParaRPr>
            </a:p>
          </p:txBody>
        </p:sp>
      </p:grpSp>
      <p:grpSp>
        <p:nvGrpSpPr>
          <p:cNvPr id="19" name="组合 18">
            <a:extLst>
              <a:ext uri="{FF2B5EF4-FFF2-40B4-BE49-F238E27FC236}">
                <a16:creationId xmlns:a16="http://schemas.microsoft.com/office/drawing/2014/main" id="{935F8858-CD8D-3288-407F-17C2A96080F2}"/>
              </a:ext>
            </a:extLst>
          </p:cNvPr>
          <p:cNvGrpSpPr/>
          <p:nvPr/>
        </p:nvGrpSpPr>
        <p:grpSpPr>
          <a:xfrm>
            <a:off x="873291" y="3062736"/>
            <a:ext cx="1903086" cy="534606"/>
            <a:chOff x="4649885" y="2656872"/>
            <a:chExt cx="1903086" cy="534606"/>
          </a:xfrm>
        </p:grpSpPr>
        <p:sp>
          <p:nvSpPr>
            <p:cNvPr id="20" name="矩形: 圆角 19">
              <a:extLst>
                <a:ext uri="{FF2B5EF4-FFF2-40B4-BE49-F238E27FC236}">
                  <a16:creationId xmlns:a16="http://schemas.microsoft.com/office/drawing/2014/main" id="{F829A00F-CF34-72F4-6F08-F13BEE1F22F4}"/>
                </a:ext>
              </a:extLst>
            </p:cNvPr>
            <p:cNvSpPr/>
            <p:nvPr/>
          </p:nvSpPr>
          <p:spPr>
            <a:xfrm>
              <a:off x="4662587" y="2656872"/>
              <a:ext cx="1749692"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矩形 20">
              <a:extLst>
                <a:ext uri="{FF2B5EF4-FFF2-40B4-BE49-F238E27FC236}">
                  <a16:creationId xmlns:a16="http://schemas.microsoft.com/office/drawing/2014/main" id="{47ABB4E6-D91B-E087-414F-81E6D7D50F1D}"/>
                </a:ext>
              </a:extLst>
            </p:cNvPr>
            <p:cNvSpPr/>
            <p:nvPr/>
          </p:nvSpPr>
          <p:spPr>
            <a:xfrm>
              <a:off x="4649885" y="2720602"/>
              <a:ext cx="1903086" cy="369332"/>
            </a:xfrm>
            <a:prstGeom prst="rect">
              <a:avLst/>
            </a:prstGeom>
          </p:spPr>
          <p:txBody>
            <a:bodyPr wrap="none">
              <a:noAutofit/>
            </a:bodyPr>
            <a:lstStyle/>
            <a:p>
              <a:pPr algn="ctr"/>
              <a:r>
                <a:rPr lang="zh-CN" altLang="en-US" b="1" dirty="0">
                  <a:solidFill>
                    <a:schemeClr val="bg1"/>
                  </a:solidFill>
                  <a:latin typeface="Helvetica Neue"/>
                </a:rPr>
                <a:t>尊行（</a:t>
              </a:r>
              <a:r>
                <a:rPr lang="en-US" altLang="zh-CN" b="1" dirty="0">
                  <a:solidFill>
                    <a:schemeClr val="bg1"/>
                  </a:solidFill>
                  <a:latin typeface="Helvetica Neue"/>
                </a:rPr>
                <a:t>niyama</a:t>
              </a:r>
              <a:r>
                <a:rPr lang="zh-CN" altLang="en-US" b="1" dirty="0">
                  <a:solidFill>
                    <a:schemeClr val="bg1"/>
                  </a:solidFill>
                  <a:latin typeface="Helvetica Neue"/>
                </a:rPr>
                <a:t>）</a:t>
              </a:r>
            </a:p>
          </p:txBody>
        </p:sp>
      </p:grpSp>
      <p:grpSp>
        <p:nvGrpSpPr>
          <p:cNvPr id="22" name="组合 21">
            <a:extLst>
              <a:ext uri="{FF2B5EF4-FFF2-40B4-BE49-F238E27FC236}">
                <a16:creationId xmlns:a16="http://schemas.microsoft.com/office/drawing/2014/main" id="{788F20FF-4496-BECE-E815-21B1F363CB20}"/>
              </a:ext>
            </a:extLst>
          </p:cNvPr>
          <p:cNvGrpSpPr/>
          <p:nvPr/>
        </p:nvGrpSpPr>
        <p:grpSpPr>
          <a:xfrm>
            <a:off x="873291" y="4150290"/>
            <a:ext cx="1903207" cy="534606"/>
            <a:chOff x="4662587" y="2656872"/>
            <a:chExt cx="1903207" cy="534606"/>
          </a:xfrm>
        </p:grpSpPr>
        <p:sp>
          <p:nvSpPr>
            <p:cNvPr id="23" name="矩形: 圆角 22">
              <a:extLst>
                <a:ext uri="{FF2B5EF4-FFF2-40B4-BE49-F238E27FC236}">
                  <a16:creationId xmlns:a16="http://schemas.microsoft.com/office/drawing/2014/main" id="{39B3E856-21E1-15D5-F1F5-8861B9C3B1AE}"/>
                </a:ext>
              </a:extLst>
            </p:cNvPr>
            <p:cNvSpPr/>
            <p:nvPr/>
          </p:nvSpPr>
          <p:spPr>
            <a:xfrm>
              <a:off x="4662587" y="2656872"/>
              <a:ext cx="1749692"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矩形 23">
              <a:extLst>
                <a:ext uri="{FF2B5EF4-FFF2-40B4-BE49-F238E27FC236}">
                  <a16:creationId xmlns:a16="http://schemas.microsoft.com/office/drawing/2014/main" id="{B3FD02B5-6132-05BC-A4E0-3262CF8C13F0}"/>
                </a:ext>
              </a:extLst>
            </p:cNvPr>
            <p:cNvSpPr/>
            <p:nvPr/>
          </p:nvSpPr>
          <p:spPr>
            <a:xfrm>
              <a:off x="4752477" y="2720602"/>
              <a:ext cx="1813317" cy="369332"/>
            </a:xfrm>
            <a:prstGeom prst="rect">
              <a:avLst/>
            </a:prstGeom>
          </p:spPr>
          <p:txBody>
            <a:bodyPr wrap="none">
              <a:noAutofit/>
            </a:bodyPr>
            <a:lstStyle/>
            <a:p>
              <a:r>
                <a:rPr lang="zh-CN" altLang="en-US" b="1" dirty="0">
                  <a:solidFill>
                    <a:schemeClr val="bg1"/>
                  </a:solidFill>
                  <a:latin typeface="Helvetica Neue"/>
                </a:rPr>
                <a:t>入定（</a:t>
              </a:r>
              <a:r>
                <a:rPr lang="en-US" altLang="zh-CN" b="1" dirty="0" err="1">
                  <a:solidFill>
                    <a:schemeClr val="bg1"/>
                  </a:solidFill>
                  <a:latin typeface="Helvetica Neue"/>
                </a:rPr>
                <a:t>Dhyan</a:t>
              </a:r>
              <a:r>
                <a:rPr lang="zh-CN" altLang="en-US" b="1" dirty="0">
                  <a:solidFill>
                    <a:schemeClr val="bg1"/>
                  </a:solidFill>
                  <a:latin typeface="Helvetica Neue"/>
                </a:rPr>
                <a:t>）</a:t>
              </a:r>
              <a:endParaRPr lang="zh-CN" altLang="en-US" b="1" dirty="0">
                <a:solidFill>
                  <a:schemeClr val="bg1"/>
                </a:solidFill>
              </a:endParaRPr>
            </a:p>
          </p:txBody>
        </p:sp>
      </p:grpSp>
      <p:grpSp>
        <p:nvGrpSpPr>
          <p:cNvPr id="25" name="组合 24">
            <a:extLst>
              <a:ext uri="{FF2B5EF4-FFF2-40B4-BE49-F238E27FC236}">
                <a16:creationId xmlns:a16="http://schemas.microsoft.com/office/drawing/2014/main" id="{2609BB84-4045-5B14-63A1-5475984A3236}"/>
              </a:ext>
            </a:extLst>
          </p:cNvPr>
          <p:cNvGrpSpPr/>
          <p:nvPr/>
        </p:nvGrpSpPr>
        <p:grpSpPr>
          <a:xfrm>
            <a:off x="873291" y="5248445"/>
            <a:ext cx="2416169" cy="534606"/>
            <a:chOff x="4662586" y="2656872"/>
            <a:chExt cx="2416169" cy="534606"/>
          </a:xfrm>
        </p:grpSpPr>
        <p:sp>
          <p:nvSpPr>
            <p:cNvPr id="26" name="矩形: 圆角 25">
              <a:extLst>
                <a:ext uri="{FF2B5EF4-FFF2-40B4-BE49-F238E27FC236}">
                  <a16:creationId xmlns:a16="http://schemas.microsoft.com/office/drawing/2014/main" id="{6FEBADD2-B812-336C-1F08-E6E686A5BDC1}"/>
                </a:ext>
              </a:extLst>
            </p:cNvPr>
            <p:cNvSpPr/>
            <p:nvPr/>
          </p:nvSpPr>
          <p:spPr>
            <a:xfrm>
              <a:off x="4662586" y="2656872"/>
              <a:ext cx="2326278" cy="534606"/>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矩形 26">
              <a:extLst>
                <a:ext uri="{FF2B5EF4-FFF2-40B4-BE49-F238E27FC236}">
                  <a16:creationId xmlns:a16="http://schemas.microsoft.com/office/drawing/2014/main" id="{8E75CC46-F37E-3EDA-AA60-A2DA92B60E6A}"/>
                </a:ext>
              </a:extLst>
            </p:cNvPr>
            <p:cNvSpPr/>
            <p:nvPr/>
          </p:nvSpPr>
          <p:spPr>
            <a:xfrm>
              <a:off x="4752477" y="2720602"/>
              <a:ext cx="2326278" cy="369332"/>
            </a:xfrm>
            <a:prstGeom prst="rect">
              <a:avLst/>
            </a:prstGeom>
          </p:spPr>
          <p:txBody>
            <a:bodyPr wrap="none">
              <a:noAutofit/>
            </a:bodyPr>
            <a:lstStyle/>
            <a:p>
              <a:r>
                <a:rPr lang="zh-CN" altLang="en-US" b="1" dirty="0">
                  <a:solidFill>
                    <a:schemeClr val="bg1"/>
                  </a:solidFill>
                  <a:latin typeface="Helvetica Neue"/>
                </a:rPr>
                <a:t>三摩地（</a:t>
              </a:r>
              <a:r>
                <a:rPr lang="en-US" altLang="zh-CN" b="1" dirty="0">
                  <a:solidFill>
                    <a:schemeClr val="bg1"/>
                  </a:solidFill>
                  <a:latin typeface="Helvetica Neue"/>
                </a:rPr>
                <a:t>samadhi</a:t>
              </a:r>
              <a:r>
                <a:rPr lang="zh-CN" altLang="en-US" b="1" dirty="0">
                  <a:solidFill>
                    <a:schemeClr val="bg1"/>
                  </a:solidFill>
                  <a:latin typeface="Helvetica Neue"/>
                </a:rPr>
                <a:t>）</a:t>
              </a:r>
              <a:endParaRPr lang="zh-CN" altLang="en-US" b="1" dirty="0">
                <a:solidFill>
                  <a:schemeClr val="bg1"/>
                </a:solidFill>
              </a:endParaRPr>
            </a:p>
          </p:txBody>
        </p:sp>
      </p:grpSp>
      <p:sp>
        <p:nvSpPr>
          <p:cNvPr id="28" name="文本框 27">
            <a:extLst>
              <a:ext uri="{FF2B5EF4-FFF2-40B4-BE49-F238E27FC236}">
                <a16:creationId xmlns:a16="http://schemas.microsoft.com/office/drawing/2014/main" id="{68E09E3D-F3C7-1973-EC27-42F82CF20845}"/>
              </a:ext>
            </a:extLst>
          </p:cNvPr>
          <p:cNvSpPr txBox="1"/>
          <p:nvPr/>
        </p:nvSpPr>
        <p:spPr>
          <a:xfrm>
            <a:off x="3392406" y="2020896"/>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制御感官，即制止感官与对境结</a:t>
            </a:r>
          </a:p>
        </p:txBody>
      </p:sp>
      <p:sp>
        <p:nvSpPr>
          <p:cNvPr id="29" name="文本框 28">
            <a:extLst>
              <a:ext uri="{FF2B5EF4-FFF2-40B4-BE49-F238E27FC236}">
                <a16:creationId xmlns:a16="http://schemas.microsoft.com/office/drawing/2014/main" id="{86D86D4F-C0E6-DF0A-8829-C2AA250E4037}"/>
              </a:ext>
            </a:extLst>
          </p:cNvPr>
          <p:cNvSpPr txBox="1"/>
          <p:nvPr/>
        </p:nvSpPr>
        <p:spPr>
          <a:xfrm>
            <a:off x="3392406" y="3148868"/>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将心系于一处</a:t>
            </a:r>
          </a:p>
        </p:txBody>
      </p:sp>
      <p:sp>
        <p:nvSpPr>
          <p:cNvPr id="30" name="文本框 29">
            <a:extLst>
              <a:ext uri="{FF2B5EF4-FFF2-40B4-BE49-F238E27FC236}">
                <a16:creationId xmlns:a16="http://schemas.microsoft.com/office/drawing/2014/main" id="{A9F9F104-93E8-5F87-3C29-8425FFE44E0B}"/>
              </a:ext>
            </a:extLst>
          </p:cNvPr>
          <p:cNvSpPr txBox="1"/>
          <p:nvPr/>
        </p:nvSpPr>
        <p:spPr>
          <a:xfrm>
            <a:off x="3392406" y="4236422"/>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静虑，指观念的集中持续</a:t>
            </a:r>
          </a:p>
        </p:txBody>
      </p:sp>
      <p:sp>
        <p:nvSpPr>
          <p:cNvPr id="31" name="文本框 30">
            <a:extLst>
              <a:ext uri="{FF2B5EF4-FFF2-40B4-BE49-F238E27FC236}">
                <a16:creationId xmlns:a16="http://schemas.microsoft.com/office/drawing/2014/main" id="{C10FFF1F-B7B9-B774-4465-88F9B2B5D6F7}"/>
              </a:ext>
            </a:extLst>
          </p:cNvPr>
          <p:cNvSpPr txBox="1"/>
          <p:nvPr/>
        </p:nvSpPr>
        <p:spPr>
          <a:xfrm>
            <a:off x="3392406" y="5334577"/>
            <a:ext cx="7542293" cy="362343"/>
          </a:xfrm>
          <a:prstGeom prst="rect">
            <a:avLst/>
          </a:prstGeom>
          <a:noFill/>
        </p:spPr>
        <p:txBody>
          <a:bodyPr wrap="square" rtlCol="0">
            <a:noAutofit/>
          </a:bodyPr>
          <a:lstStyle/>
          <a:p>
            <a:pPr>
              <a:lnSpc>
                <a:spcPct val="120000"/>
              </a:lnSpc>
            </a:pPr>
            <a:r>
              <a:rPr lang="zh-CN" altLang="en-US" sz="1600" dirty="0">
                <a:solidFill>
                  <a:schemeClr val="tx1">
                    <a:lumMod val="65000"/>
                    <a:lumOff val="35000"/>
                  </a:schemeClr>
                </a:solidFill>
              </a:rPr>
              <a:t>主体进入空无的状态</a:t>
            </a:r>
          </a:p>
        </p:txBody>
      </p:sp>
    </p:spTree>
    <p:extLst>
      <p:ext uri="{BB962C8B-B14F-4D97-AF65-F5344CB8AC3E}">
        <p14:creationId xmlns:p14="http://schemas.microsoft.com/office/powerpoint/2010/main" val="1978499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D2E1E5E2-6EE6-C6D0-C2D3-2936883628BD}"/>
              </a:ext>
            </a:extLst>
          </p:cNvPr>
          <p:cNvGrpSpPr/>
          <p:nvPr/>
        </p:nvGrpSpPr>
        <p:grpSpPr>
          <a:xfrm>
            <a:off x="764088" y="4634254"/>
            <a:ext cx="3138087" cy="457201"/>
            <a:chOff x="764088" y="4241799"/>
            <a:chExt cx="3138087" cy="457201"/>
          </a:xfrm>
        </p:grpSpPr>
        <p:sp>
          <p:nvSpPr>
            <p:cNvPr id="15" name="椭圆 14">
              <a:extLst>
                <a:ext uri="{FF2B5EF4-FFF2-40B4-BE49-F238E27FC236}">
                  <a16:creationId xmlns:a16="http://schemas.microsoft.com/office/drawing/2014/main" id="{B87AD07C-B970-C832-4021-D4E8FC7F8E6D}"/>
                </a:ext>
              </a:extLst>
            </p:cNvPr>
            <p:cNvSpPr/>
            <p:nvPr/>
          </p:nvSpPr>
          <p:spPr>
            <a:xfrm>
              <a:off x="764088" y="4241799"/>
              <a:ext cx="3138087" cy="457201"/>
            </a:xfrm>
            <a:prstGeom prst="ellipse">
              <a:avLst/>
            </a:prstGeom>
            <a:noFill/>
            <a:ln>
              <a:gradFill flip="none" rotWithShape="1">
                <a:gsLst>
                  <a:gs pos="0">
                    <a:schemeClr val="accent1">
                      <a:lumMod val="5000"/>
                      <a:lumOff val="95000"/>
                      <a:alpha val="0"/>
                    </a:schemeClr>
                  </a:gs>
                  <a:gs pos="100000">
                    <a:schemeClr val="accent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24E348DF-8FB6-0C96-F4E1-6BA5C1AA83ED}"/>
                </a:ext>
              </a:extLst>
            </p:cNvPr>
            <p:cNvSpPr/>
            <p:nvPr/>
          </p:nvSpPr>
          <p:spPr>
            <a:xfrm>
              <a:off x="764088" y="4277065"/>
              <a:ext cx="3138087" cy="358435"/>
            </a:xfrm>
            <a:prstGeom prst="ellipse">
              <a:avLst/>
            </a:prstGeom>
            <a:gradFill flip="none" rotWithShape="1">
              <a:gsLst>
                <a:gs pos="13000">
                  <a:srgbClr val="92D050"/>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id="{34B227F1-17B1-EC6B-D241-E9BB6C7ECAAB}"/>
              </a:ext>
            </a:extLst>
          </p:cNvPr>
          <p:cNvGrpSpPr/>
          <p:nvPr/>
        </p:nvGrpSpPr>
        <p:grpSpPr>
          <a:xfrm>
            <a:off x="4474455" y="127797"/>
            <a:ext cx="3204618" cy="1316455"/>
            <a:chOff x="5293162" y="483397"/>
            <a:chExt cx="3204618" cy="1316455"/>
          </a:xfrm>
        </p:grpSpPr>
        <p:sp>
          <p:nvSpPr>
            <p:cNvPr id="3" name="矩形 2">
              <a:extLst>
                <a:ext uri="{FF2B5EF4-FFF2-40B4-BE49-F238E27FC236}">
                  <a16:creationId xmlns:a16="http://schemas.microsoft.com/office/drawing/2014/main" id="{EC7A0270-F5A1-DF2E-D58F-2DD41C073C5B}"/>
                </a:ext>
              </a:extLst>
            </p:cNvPr>
            <p:cNvSpPr/>
            <p:nvPr/>
          </p:nvSpPr>
          <p:spPr>
            <a:xfrm>
              <a:off x="5293162" y="917539"/>
              <a:ext cx="1838965" cy="707886"/>
            </a:xfrm>
            <a:prstGeom prst="rect">
              <a:avLst/>
            </a:prstGeom>
          </p:spPr>
          <p:txBody>
            <a:bodyPr wrap="none">
              <a:noAutofit/>
            </a:bodyPr>
            <a:lstStyle/>
            <a:p>
              <a:pPr lvl="0" defTabSz="913765">
                <a:spcBef>
                  <a:spcPct val="0"/>
                </a:spcBef>
                <a:spcAft>
                  <a:spcPts val="800"/>
                </a:spcAft>
              </a:pPr>
              <a:r>
                <a:rPr lang="zh-CN" altLang="en-US"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rPr>
                <a:t>瑜伽的</a:t>
              </a:r>
              <a:endParaRPr lang="en-US" altLang="zh-CN" sz="4000" b="1" spc="300" dirty="0">
                <a:ln w="3175">
                  <a:noFill/>
                  <a:prstDash val="dash"/>
                </a:ln>
                <a:solidFill>
                  <a:schemeClr val="tx2"/>
                </a:solidFill>
                <a:latin typeface="微软雅黑" panose="020B0503020204020204" charset="-122"/>
                <a:ea typeface="微软雅黑" panose="020B0503020204020204" charset="-122"/>
                <a:cs typeface="微软雅黑" panose="020B0503020204020204" charset="-122"/>
              </a:endParaRPr>
            </a:p>
          </p:txBody>
        </p:sp>
        <p:sp>
          <p:nvSpPr>
            <p:cNvPr id="4" name="矩形 3">
              <a:extLst>
                <a:ext uri="{FF2B5EF4-FFF2-40B4-BE49-F238E27FC236}">
                  <a16:creationId xmlns:a16="http://schemas.microsoft.com/office/drawing/2014/main" id="{97BD4863-4646-F4FD-D51C-50C55D218ABB}"/>
                </a:ext>
              </a:extLst>
            </p:cNvPr>
            <p:cNvSpPr/>
            <p:nvPr/>
          </p:nvSpPr>
          <p:spPr>
            <a:xfrm>
              <a:off x="6937303" y="483397"/>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书</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sp>
          <p:nvSpPr>
            <p:cNvPr id="5" name="矩形 4">
              <a:extLst>
                <a:ext uri="{FF2B5EF4-FFF2-40B4-BE49-F238E27FC236}">
                  <a16:creationId xmlns:a16="http://schemas.microsoft.com/office/drawing/2014/main" id="{B595FBF5-2C3E-5948-89EF-826555B0BF7B}"/>
                </a:ext>
              </a:extLst>
            </p:cNvPr>
            <p:cNvSpPr/>
            <p:nvPr/>
          </p:nvSpPr>
          <p:spPr>
            <a:xfrm>
              <a:off x="7543673" y="784189"/>
              <a:ext cx="954107" cy="1015663"/>
            </a:xfrm>
            <a:prstGeom prst="rect">
              <a:avLst/>
            </a:prstGeom>
          </p:spPr>
          <p:txBody>
            <a:bodyPr wrap="none">
              <a:noAutofit/>
            </a:bodyPr>
            <a:lstStyle/>
            <a:p>
              <a:r>
                <a:rPr lang="zh-CN" altLang="en-US" sz="6000" b="1" dirty="0">
                  <a:solidFill>
                    <a:schemeClr val="tx2">
                      <a:lumMod val="100000"/>
                    </a:schemeClr>
                  </a:solidFill>
                  <a:latin typeface="李旭科书法" panose="02000603000000000000" pitchFamily="2" charset="-122"/>
                  <a:ea typeface="李旭科书法" panose="02000603000000000000" pitchFamily="2" charset="-122"/>
                </a:rPr>
                <a:t>籍</a:t>
              </a:r>
              <a:endParaRPr lang="zh-CN" altLang="en-US" sz="6000" b="1" dirty="0">
                <a:solidFill>
                  <a:schemeClr val="tx2">
                    <a:lumMod val="100000"/>
                  </a:schemeClr>
                </a:solidFill>
                <a:effectLst/>
                <a:latin typeface="李旭科书法" panose="02000603000000000000" pitchFamily="2" charset="-122"/>
                <a:ea typeface="李旭科书法" panose="02000603000000000000" pitchFamily="2" charset="-122"/>
              </a:endParaRPr>
            </a:p>
          </p:txBody>
        </p:sp>
      </p:grpSp>
      <p:grpSp>
        <p:nvGrpSpPr>
          <p:cNvPr id="25" name="组合 24">
            <a:extLst>
              <a:ext uri="{FF2B5EF4-FFF2-40B4-BE49-F238E27FC236}">
                <a16:creationId xmlns:a16="http://schemas.microsoft.com/office/drawing/2014/main" id="{16E35BBD-3227-4478-7455-85080D552292}"/>
              </a:ext>
            </a:extLst>
          </p:cNvPr>
          <p:cNvGrpSpPr/>
          <p:nvPr/>
        </p:nvGrpSpPr>
        <p:grpSpPr>
          <a:xfrm>
            <a:off x="4578154" y="4634254"/>
            <a:ext cx="3138087" cy="457201"/>
            <a:chOff x="764088" y="4241799"/>
            <a:chExt cx="3138087" cy="457201"/>
          </a:xfrm>
        </p:grpSpPr>
        <p:sp>
          <p:nvSpPr>
            <p:cNvPr id="26" name="椭圆 25">
              <a:extLst>
                <a:ext uri="{FF2B5EF4-FFF2-40B4-BE49-F238E27FC236}">
                  <a16:creationId xmlns:a16="http://schemas.microsoft.com/office/drawing/2014/main" id="{E2AA87C0-0F73-24B2-87FC-121C2A833E52}"/>
                </a:ext>
              </a:extLst>
            </p:cNvPr>
            <p:cNvSpPr/>
            <p:nvPr/>
          </p:nvSpPr>
          <p:spPr>
            <a:xfrm>
              <a:off x="764088" y="4241799"/>
              <a:ext cx="3138087" cy="457201"/>
            </a:xfrm>
            <a:prstGeom prst="ellipse">
              <a:avLst/>
            </a:prstGeom>
            <a:noFill/>
            <a:ln>
              <a:gradFill flip="none" rotWithShape="1">
                <a:gsLst>
                  <a:gs pos="0">
                    <a:schemeClr val="accent1">
                      <a:lumMod val="5000"/>
                      <a:lumOff val="95000"/>
                      <a:alpha val="0"/>
                    </a:schemeClr>
                  </a:gs>
                  <a:gs pos="100000">
                    <a:schemeClr val="accent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424D8DEF-475E-9664-E056-B4B041223462}"/>
                </a:ext>
              </a:extLst>
            </p:cNvPr>
            <p:cNvSpPr/>
            <p:nvPr/>
          </p:nvSpPr>
          <p:spPr>
            <a:xfrm>
              <a:off x="764088" y="4277065"/>
              <a:ext cx="3138087" cy="358435"/>
            </a:xfrm>
            <a:prstGeom prst="ellipse">
              <a:avLst/>
            </a:prstGeom>
            <a:gradFill flip="none" rotWithShape="1">
              <a:gsLst>
                <a:gs pos="13000">
                  <a:srgbClr val="92D050"/>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id="{ACA8B39C-A184-4B21-7943-85304BAB2EB0}"/>
              </a:ext>
            </a:extLst>
          </p:cNvPr>
          <p:cNvGrpSpPr/>
          <p:nvPr/>
        </p:nvGrpSpPr>
        <p:grpSpPr>
          <a:xfrm>
            <a:off x="8011221" y="4634254"/>
            <a:ext cx="3138087" cy="457201"/>
            <a:chOff x="764088" y="4241799"/>
            <a:chExt cx="3138087" cy="457201"/>
          </a:xfrm>
        </p:grpSpPr>
        <p:sp>
          <p:nvSpPr>
            <p:cNvPr id="29" name="椭圆 28">
              <a:extLst>
                <a:ext uri="{FF2B5EF4-FFF2-40B4-BE49-F238E27FC236}">
                  <a16:creationId xmlns:a16="http://schemas.microsoft.com/office/drawing/2014/main" id="{083B2AA6-A929-8B9F-45C6-E7CF34DF899C}"/>
                </a:ext>
              </a:extLst>
            </p:cNvPr>
            <p:cNvSpPr/>
            <p:nvPr/>
          </p:nvSpPr>
          <p:spPr>
            <a:xfrm>
              <a:off x="764088" y="4241799"/>
              <a:ext cx="3138087" cy="457201"/>
            </a:xfrm>
            <a:prstGeom prst="ellipse">
              <a:avLst/>
            </a:prstGeom>
            <a:noFill/>
            <a:ln>
              <a:gradFill flip="none" rotWithShape="1">
                <a:gsLst>
                  <a:gs pos="0">
                    <a:schemeClr val="accent1">
                      <a:lumMod val="5000"/>
                      <a:lumOff val="95000"/>
                      <a:alpha val="0"/>
                    </a:schemeClr>
                  </a:gs>
                  <a:gs pos="100000">
                    <a:schemeClr val="accent1">
                      <a:lumMod val="7500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0AC99749-8744-0295-53F0-37D1018A0B1D}"/>
                </a:ext>
              </a:extLst>
            </p:cNvPr>
            <p:cNvSpPr/>
            <p:nvPr/>
          </p:nvSpPr>
          <p:spPr>
            <a:xfrm>
              <a:off x="764088" y="4277065"/>
              <a:ext cx="3138087" cy="358435"/>
            </a:xfrm>
            <a:prstGeom prst="ellipse">
              <a:avLst/>
            </a:prstGeom>
            <a:gradFill flip="none" rotWithShape="1">
              <a:gsLst>
                <a:gs pos="13000">
                  <a:srgbClr val="92D050"/>
                </a:gs>
                <a:gs pos="100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a:extLst>
              <a:ext uri="{FF2B5EF4-FFF2-40B4-BE49-F238E27FC236}">
                <a16:creationId xmlns:a16="http://schemas.microsoft.com/office/drawing/2014/main" id="{FD3A7382-8033-5B05-E2A4-C3E3D42C4D74}"/>
              </a:ext>
            </a:extLst>
          </p:cNvPr>
          <p:cNvGrpSpPr/>
          <p:nvPr/>
        </p:nvGrpSpPr>
        <p:grpSpPr>
          <a:xfrm>
            <a:off x="5405696" y="2391134"/>
            <a:ext cx="1483001" cy="2589195"/>
            <a:chOff x="5511800" y="2094294"/>
            <a:chExt cx="1483001" cy="2589195"/>
          </a:xfrm>
        </p:grpSpPr>
        <p:sp>
          <p:nvSpPr>
            <p:cNvPr id="7" name="任意多边形: 形状 6">
              <a:extLst>
                <a:ext uri="{FF2B5EF4-FFF2-40B4-BE49-F238E27FC236}">
                  <a16:creationId xmlns:a16="http://schemas.microsoft.com/office/drawing/2014/main" id="{CCB676B8-3EB8-EF19-7C3D-A203122043B5}"/>
                </a:ext>
              </a:extLst>
            </p:cNvPr>
            <p:cNvSpPr/>
            <p:nvPr/>
          </p:nvSpPr>
          <p:spPr>
            <a:xfrm>
              <a:off x="5676541" y="2094294"/>
              <a:ext cx="1318260" cy="2589195"/>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任意多边形: 形状 23">
              <a:extLst>
                <a:ext uri="{FF2B5EF4-FFF2-40B4-BE49-F238E27FC236}">
                  <a16:creationId xmlns:a16="http://schemas.microsoft.com/office/drawing/2014/main" id="{28FFADF0-22E1-95DD-7899-ED5D767C6EBF}"/>
                </a:ext>
              </a:extLst>
            </p:cNvPr>
            <p:cNvSpPr/>
            <p:nvPr/>
          </p:nvSpPr>
          <p:spPr>
            <a:xfrm>
              <a:off x="5752061" y="2184510"/>
              <a:ext cx="1192620" cy="2405293"/>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id="{3F2DD558-163B-2015-94B0-BF342D1C471C}"/>
                </a:ext>
              </a:extLst>
            </p:cNvPr>
            <p:cNvSpPr/>
            <p:nvPr/>
          </p:nvSpPr>
          <p:spPr>
            <a:xfrm>
              <a:off x="5511800" y="2101850"/>
              <a:ext cx="184150" cy="2578100"/>
            </a:xfrm>
            <a:custGeom>
              <a:avLst/>
              <a:gdLst>
                <a:gd name="connsiteX0" fmla="*/ 177800 w 184150"/>
                <a:gd name="connsiteY0" fmla="*/ 0 h 2578100"/>
                <a:gd name="connsiteX1" fmla="*/ 0 w 184150"/>
                <a:gd name="connsiteY1" fmla="*/ 114300 h 2578100"/>
                <a:gd name="connsiteX2" fmla="*/ 0 w 184150"/>
                <a:gd name="connsiteY2" fmla="*/ 2438400 h 2578100"/>
                <a:gd name="connsiteX3" fmla="*/ 184150 w 184150"/>
                <a:gd name="connsiteY3" fmla="*/ 2578100 h 2578100"/>
                <a:gd name="connsiteX4" fmla="*/ 177800 w 184150"/>
                <a:gd name="connsiteY4" fmla="*/ 0 h 2578100"/>
                <a:gd name="connsiteX0" fmla="*/ 177800 w 184150"/>
                <a:gd name="connsiteY0" fmla="*/ 0 h 2578100"/>
                <a:gd name="connsiteX1" fmla="*/ 0 w 184150"/>
                <a:gd name="connsiteY1" fmla="*/ 57150 h 2578100"/>
                <a:gd name="connsiteX2" fmla="*/ 0 w 184150"/>
                <a:gd name="connsiteY2" fmla="*/ 2438400 h 2578100"/>
                <a:gd name="connsiteX3" fmla="*/ 184150 w 184150"/>
                <a:gd name="connsiteY3" fmla="*/ 2578100 h 2578100"/>
                <a:gd name="connsiteX4" fmla="*/ 177800 w 184150"/>
                <a:gd name="connsiteY4" fmla="*/ 0 h 257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50" h="2578100">
                  <a:moveTo>
                    <a:pt x="177800" y="0"/>
                  </a:moveTo>
                  <a:lnTo>
                    <a:pt x="0" y="57150"/>
                  </a:lnTo>
                  <a:lnTo>
                    <a:pt x="0" y="2438400"/>
                  </a:lnTo>
                  <a:lnTo>
                    <a:pt x="184150" y="2578100"/>
                  </a:lnTo>
                  <a:cubicBezTo>
                    <a:pt x="182033" y="1718733"/>
                    <a:pt x="179917" y="859367"/>
                    <a:pt x="177800" y="0"/>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文本框 17">
              <a:extLst>
                <a:ext uri="{FF2B5EF4-FFF2-40B4-BE49-F238E27FC236}">
                  <a16:creationId xmlns:a16="http://schemas.microsoft.com/office/drawing/2014/main" id="{6FD0FBC5-C09D-ABEE-43BD-86F85AD75B28}"/>
                </a:ext>
              </a:extLst>
            </p:cNvPr>
            <p:cNvSpPr txBox="1"/>
            <p:nvPr/>
          </p:nvSpPr>
          <p:spPr>
            <a:xfrm>
              <a:off x="6137478" y="2394778"/>
              <a:ext cx="652463" cy="1938992"/>
            </a:xfrm>
            <a:prstGeom prst="rect">
              <a:avLst/>
            </a:prstGeom>
            <a:noFill/>
            <a:scene3d>
              <a:camera prst="isometricOffAxis2Right">
                <a:rot lat="392773" lon="19875814" rev="21576518"/>
              </a:camera>
              <a:lightRig rig="threePt" dir="t"/>
            </a:scene3d>
          </p:spPr>
          <p:txBody>
            <a:bodyPr wrap="square" rtlCol="0">
              <a:noAutofit/>
            </a:bodyPr>
            <a:lstStyle/>
            <a:p>
              <a:r>
                <a:rPr lang="zh-CN" altLang="en-US" sz="2000" dirty="0"/>
                <a:t>瑜伽经典书籍</a:t>
              </a:r>
            </a:p>
          </p:txBody>
        </p:sp>
      </p:grpSp>
      <p:grpSp>
        <p:nvGrpSpPr>
          <p:cNvPr id="31" name="组合 30">
            <a:extLst>
              <a:ext uri="{FF2B5EF4-FFF2-40B4-BE49-F238E27FC236}">
                <a16:creationId xmlns:a16="http://schemas.microsoft.com/office/drawing/2014/main" id="{AF13C751-2773-A4BA-C2F8-E960ED14D2EC}"/>
              </a:ext>
            </a:extLst>
          </p:cNvPr>
          <p:cNvGrpSpPr/>
          <p:nvPr/>
        </p:nvGrpSpPr>
        <p:grpSpPr>
          <a:xfrm>
            <a:off x="8838763" y="2391134"/>
            <a:ext cx="1483001" cy="2589195"/>
            <a:chOff x="5511800" y="2094294"/>
            <a:chExt cx="1483001" cy="2589195"/>
          </a:xfrm>
        </p:grpSpPr>
        <p:sp>
          <p:nvSpPr>
            <p:cNvPr id="33" name="任意多边形: 形状 32">
              <a:extLst>
                <a:ext uri="{FF2B5EF4-FFF2-40B4-BE49-F238E27FC236}">
                  <a16:creationId xmlns:a16="http://schemas.microsoft.com/office/drawing/2014/main" id="{B8C634FD-E81B-FA30-B29D-282C9F0C1D7C}"/>
                </a:ext>
              </a:extLst>
            </p:cNvPr>
            <p:cNvSpPr/>
            <p:nvPr/>
          </p:nvSpPr>
          <p:spPr>
            <a:xfrm>
              <a:off x="5676541" y="2094294"/>
              <a:ext cx="1318260" cy="2589195"/>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3B3E52C6-7E11-95FE-9FE3-0A62CA134720}"/>
                </a:ext>
              </a:extLst>
            </p:cNvPr>
            <p:cNvSpPr/>
            <p:nvPr/>
          </p:nvSpPr>
          <p:spPr>
            <a:xfrm>
              <a:off x="5752061" y="2184510"/>
              <a:ext cx="1192620" cy="2405293"/>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34CA6C86-166A-EF88-E3D6-90DABCB5954B}"/>
                </a:ext>
              </a:extLst>
            </p:cNvPr>
            <p:cNvSpPr/>
            <p:nvPr/>
          </p:nvSpPr>
          <p:spPr>
            <a:xfrm>
              <a:off x="5511800" y="2101850"/>
              <a:ext cx="184150" cy="2578100"/>
            </a:xfrm>
            <a:custGeom>
              <a:avLst/>
              <a:gdLst>
                <a:gd name="connsiteX0" fmla="*/ 177800 w 184150"/>
                <a:gd name="connsiteY0" fmla="*/ 0 h 2578100"/>
                <a:gd name="connsiteX1" fmla="*/ 0 w 184150"/>
                <a:gd name="connsiteY1" fmla="*/ 114300 h 2578100"/>
                <a:gd name="connsiteX2" fmla="*/ 0 w 184150"/>
                <a:gd name="connsiteY2" fmla="*/ 2438400 h 2578100"/>
                <a:gd name="connsiteX3" fmla="*/ 184150 w 184150"/>
                <a:gd name="connsiteY3" fmla="*/ 2578100 h 2578100"/>
                <a:gd name="connsiteX4" fmla="*/ 177800 w 184150"/>
                <a:gd name="connsiteY4" fmla="*/ 0 h 2578100"/>
                <a:gd name="connsiteX0" fmla="*/ 177800 w 184150"/>
                <a:gd name="connsiteY0" fmla="*/ 0 h 2578100"/>
                <a:gd name="connsiteX1" fmla="*/ 0 w 184150"/>
                <a:gd name="connsiteY1" fmla="*/ 57150 h 2578100"/>
                <a:gd name="connsiteX2" fmla="*/ 0 w 184150"/>
                <a:gd name="connsiteY2" fmla="*/ 2438400 h 2578100"/>
                <a:gd name="connsiteX3" fmla="*/ 184150 w 184150"/>
                <a:gd name="connsiteY3" fmla="*/ 2578100 h 2578100"/>
                <a:gd name="connsiteX4" fmla="*/ 177800 w 184150"/>
                <a:gd name="connsiteY4" fmla="*/ 0 h 257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50" h="2578100">
                  <a:moveTo>
                    <a:pt x="177800" y="0"/>
                  </a:moveTo>
                  <a:lnTo>
                    <a:pt x="0" y="57150"/>
                  </a:lnTo>
                  <a:lnTo>
                    <a:pt x="0" y="2438400"/>
                  </a:lnTo>
                  <a:lnTo>
                    <a:pt x="184150" y="2578100"/>
                  </a:lnTo>
                  <a:cubicBezTo>
                    <a:pt x="182033" y="1718733"/>
                    <a:pt x="179917" y="859367"/>
                    <a:pt x="177800" y="0"/>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文本框 36">
              <a:extLst>
                <a:ext uri="{FF2B5EF4-FFF2-40B4-BE49-F238E27FC236}">
                  <a16:creationId xmlns:a16="http://schemas.microsoft.com/office/drawing/2014/main" id="{2EBA8D91-E2C1-7D81-5ADF-8C24E10CC29D}"/>
                </a:ext>
              </a:extLst>
            </p:cNvPr>
            <p:cNvSpPr txBox="1"/>
            <p:nvPr/>
          </p:nvSpPr>
          <p:spPr>
            <a:xfrm>
              <a:off x="6137478" y="2394778"/>
              <a:ext cx="652463" cy="1938992"/>
            </a:xfrm>
            <a:prstGeom prst="rect">
              <a:avLst/>
            </a:prstGeom>
            <a:noFill/>
            <a:scene3d>
              <a:camera prst="isometricOffAxis2Right">
                <a:rot lat="392773" lon="19875814" rev="21576518"/>
              </a:camera>
              <a:lightRig rig="threePt" dir="t"/>
            </a:scene3d>
          </p:spPr>
          <p:txBody>
            <a:bodyPr wrap="square" rtlCol="0">
              <a:noAutofit/>
            </a:bodyPr>
            <a:lstStyle/>
            <a:p>
              <a:r>
                <a:rPr lang="zh-CN" altLang="en-US" sz="2000" dirty="0"/>
                <a:t>瑜伽经典书籍</a:t>
              </a:r>
            </a:p>
          </p:txBody>
        </p:sp>
      </p:grpSp>
      <p:grpSp>
        <p:nvGrpSpPr>
          <p:cNvPr id="38" name="组合 37">
            <a:extLst>
              <a:ext uri="{FF2B5EF4-FFF2-40B4-BE49-F238E27FC236}">
                <a16:creationId xmlns:a16="http://schemas.microsoft.com/office/drawing/2014/main" id="{7B68DC2D-0F82-CAF2-9171-5CC41A1A4B75}"/>
              </a:ext>
            </a:extLst>
          </p:cNvPr>
          <p:cNvGrpSpPr/>
          <p:nvPr/>
        </p:nvGrpSpPr>
        <p:grpSpPr>
          <a:xfrm>
            <a:off x="1702734" y="2391134"/>
            <a:ext cx="1483001" cy="2589195"/>
            <a:chOff x="5511800" y="2094294"/>
            <a:chExt cx="1483001" cy="2589195"/>
          </a:xfrm>
        </p:grpSpPr>
        <p:sp>
          <p:nvSpPr>
            <p:cNvPr id="39" name="任意多边形: 形状 38">
              <a:extLst>
                <a:ext uri="{FF2B5EF4-FFF2-40B4-BE49-F238E27FC236}">
                  <a16:creationId xmlns:a16="http://schemas.microsoft.com/office/drawing/2014/main" id="{E671E7B6-5CBC-0C38-F780-D959378872FB}"/>
                </a:ext>
              </a:extLst>
            </p:cNvPr>
            <p:cNvSpPr/>
            <p:nvPr/>
          </p:nvSpPr>
          <p:spPr>
            <a:xfrm>
              <a:off x="5676541" y="2094294"/>
              <a:ext cx="1318260" cy="2589195"/>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0" name="任意多边形: 形状 39">
              <a:extLst>
                <a:ext uri="{FF2B5EF4-FFF2-40B4-BE49-F238E27FC236}">
                  <a16:creationId xmlns:a16="http://schemas.microsoft.com/office/drawing/2014/main" id="{DB957932-A62E-CFB5-176C-97BCAB5E3849}"/>
                </a:ext>
              </a:extLst>
            </p:cNvPr>
            <p:cNvSpPr/>
            <p:nvPr/>
          </p:nvSpPr>
          <p:spPr>
            <a:xfrm>
              <a:off x="5752061" y="2184510"/>
              <a:ext cx="1192620" cy="2405293"/>
            </a:xfrm>
            <a:custGeom>
              <a:avLst/>
              <a:gdLst>
                <a:gd name="connsiteX0" fmla="*/ 0 w 1280160"/>
                <a:gd name="connsiteY0" fmla="*/ 0 h 2589195"/>
                <a:gd name="connsiteX1" fmla="*/ 1280160 w 1280160"/>
                <a:gd name="connsiteY1" fmla="*/ 86627 h 2589195"/>
                <a:gd name="connsiteX2" fmla="*/ 1280160 w 1280160"/>
                <a:gd name="connsiteY2" fmla="*/ 2348564 h 2589195"/>
                <a:gd name="connsiteX3" fmla="*/ 9625 w 1280160"/>
                <a:gd name="connsiteY3" fmla="*/ 2589195 h 2589195"/>
                <a:gd name="connsiteX4" fmla="*/ 0 w 1280160"/>
                <a:gd name="connsiteY4" fmla="*/ 0 h 2589195"/>
                <a:gd name="connsiteX0" fmla="*/ 0 w 1311910"/>
                <a:gd name="connsiteY0" fmla="*/ 0 h 2589195"/>
                <a:gd name="connsiteX1" fmla="*/ 1311910 w 1311910"/>
                <a:gd name="connsiteY1" fmla="*/ 124727 h 2589195"/>
                <a:gd name="connsiteX2" fmla="*/ 1280160 w 1311910"/>
                <a:gd name="connsiteY2" fmla="*/ 2348564 h 2589195"/>
                <a:gd name="connsiteX3" fmla="*/ 9625 w 1311910"/>
                <a:gd name="connsiteY3" fmla="*/ 2589195 h 2589195"/>
                <a:gd name="connsiteX4" fmla="*/ 0 w 1311910"/>
                <a:gd name="connsiteY4" fmla="*/ 0 h 2589195"/>
                <a:gd name="connsiteX0" fmla="*/ 0 w 1318260"/>
                <a:gd name="connsiteY0" fmla="*/ 0 h 2589195"/>
                <a:gd name="connsiteX1" fmla="*/ 1311910 w 1318260"/>
                <a:gd name="connsiteY1" fmla="*/ 124727 h 2589195"/>
                <a:gd name="connsiteX2" fmla="*/ 1318260 w 1318260"/>
                <a:gd name="connsiteY2" fmla="*/ 2335864 h 2589195"/>
                <a:gd name="connsiteX3" fmla="*/ 9625 w 1318260"/>
                <a:gd name="connsiteY3" fmla="*/ 2589195 h 2589195"/>
                <a:gd name="connsiteX4" fmla="*/ 0 w 1318260"/>
                <a:gd name="connsiteY4" fmla="*/ 0 h 2589195"/>
                <a:gd name="connsiteX0" fmla="*/ 0 w 1318260"/>
                <a:gd name="connsiteY0" fmla="*/ 0 h 2589195"/>
                <a:gd name="connsiteX1" fmla="*/ 1311910 w 1318260"/>
                <a:gd name="connsiteY1" fmla="*/ 124727 h 2589195"/>
                <a:gd name="connsiteX2" fmla="*/ 1318260 w 1318260"/>
                <a:gd name="connsiteY2" fmla="*/ 2348564 h 2589195"/>
                <a:gd name="connsiteX3" fmla="*/ 9625 w 1318260"/>
                <a:gd name="connsiteY3" fmla="*/ 2589195 h 2589195"/>
                <a:gd name="connsiteX4" fmla="*/ 0 w 1318260"/>
                <a:gd name="connsiteY4" fmla="*/ 0 h 2589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260" h="2589195">
                  <a:moveTo>
                    <a:pt x="0" y="0"/>
                  </a:moveTo>
                  <a:lnTo>
                    <a:pt x="1311910" y="124727"/>
                  </a:lnTo>
                  <a:cubicBezTo>
                    <a:pt x="1314027" y="861773"/>
                    <a:pt x="1316143" y="1611518"/>
                    <a:pt x="1318260" y="2348564"/>
                  </a:cubicBezTo>
                  <a:lnTo>
                    <a:pt x="9625" y="2589195"/>
                  </a:lnTo>
                  <a:cubicBezTo>
                    <a:pt x="12833" y="1729338"/>
                    <a:pt x="16042" y="869482"/>
                    <a:pt x="0" y="0"/>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任意多边形: 形状 40">
              <a:extLst>
                <a:ext uri="{FF2B5EF4-FFF2-40B4-BE49-F238E27FC236}">
                  <a16:creationId xmlns:a16="http://schemas.microsoft.com/office/drawing/2014/main" id="{1CEF1481-D458-51C3-6CC7-B2C42B4223B0}"/>
                </a:ext>
              </a:extLst>
            </p:cNvPr>
            <p:cNvSpPr/>
            <p:nvPr/>
          </p:nvSpPr>
          <p:spPr>
            <a:xfrm>
              <a:off x="5511800" y="2101850"/>
              <a:ext cx="184150" cy="2578100"/>
            </a:xfrm>
            <a:custGeom>
              <a:avLst/>
              <a:gdLst>
                <a:gd name="connsiteX0" fmla="*/ 177800 w 184150"/>
                <a:gd name="connsiteY0" fmla="*/ 0 h 2578100"/>
                <a:gd name="connsiteX1" fmla="*/ 0 w 184150"/>
                <a:gd name="connsiteY1" fmla="*/ 114300 h 2578100"/>
                <a:gd name="connsiteX2" fmla="*/ 0 w 184150"/>
                <a:gd name="connsiteY2" fmla="*/ 2438400 h 2578100"/>
                <a:gd name="connsiteX3" fmla="*/ 184150 w 184150"/>
                <a:gd name="connsiteY3" fmla="*/ 2578100 h 2578100"/>
                <a:gd name="connsiteX4" fmla="*/ 177800 w 184150"/>
                <a:gd name="connsiteY4" fmla="*/ 0 h 2578100"/>
                <a:gd name="connsiteX0" fmla="*/ 177800 w 184150"/>
                <a:gd name="connsiteY0" fmla="*/ 0 h 2578100"/>
                <a:gd name="connsiteX1" fmla="*/ 0 w 184150"/>
                <a:gd name="connsiteY1" fmla="*/ 57150 h 2578100"/>
                <a:gd name="connsiteX2" fmla="*/ 0 w 184150"/>
                <a:gd name="connsiteY2" fmla="*/ 2438400 h 2578100"/>
                <a:gd name="connsiteX3" fmla="*/ 184150 w 184150"/>
                <a:gd name="connsiteY3" fmla="*/ 2578100 h 2578100"/>
                <a:gd name="connsiteX4" fmla="*/ 177800 w 184150"/>
                <a:gd name="connsiteY4" fmla="*/ 0 h 257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50" h="2578100">
                  <a:moveTo>
                    <a:pt x="177800" y="0"/>
                  </a:moveTo>
                  <a:lnTo>
                    <a:pt x="0" y="57150"/>
                  </a:lnTo>
                  <a:lnTo>
                    <a:pt x="0" y="2438400"/>
                  </a:lnTo>
                  <a:lnTo>
                    <a:pt x="184150" y="2578100"/>
                  </a:lnTo>
                  <a:cubicBezTo>
                    <a:pt x="182033" y="1718733"/>
                    <a:pt x="179917" y="859367"/>
                    <a:pt x="177800" y="0"/>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文本框 41">
              <a:extLst>
                <a:ext uri="{FF2B5EF4-FFF2-40B4-BE49-F238E27FC236}">
                  <a16:creationId xmlns:a16="http://schemas.microsoft.com/office/drawing/2014/main" id="{4E60D91C-6AF7-CB1B-BDF6-25214E3B4085}"/>
                </a:ext>
              </a:extLst>
            </p:cNvPr>
            <p:cNvSpPr txBox="1"/>
            <p:nvPr/>
          </p:nvSpPr>
          <p:spPr>
            <a:xfrm>
              <a:off x="6137478" y="2394778"/>
              <a:ext cx="652463" cy="1938992"/>
            </a:xfrm>
            <a:prstGeom prst="rect">
              <a:avLst/>
            </a:prstGeom>
            <a:noFill/>
            <a:scene3d>
              <a:camera prst="isometricOffAxis2Right">
                <a:rot lat="392773" lon="19875814" rev="21576518"/>
              </a:camera>
              <a:lightRig rig="threePt" dir="t"/>
            </a:scene3d>
          </p:spPr>
          <p:txBody>
            <a:bodyPr wrap="square" rtlCol="0">
              <a:noAutofit/>
            </a:bodyPr>
            <a:lstStyle/>
            <a:p>
              <a:r>
                <a:rPr lang="zh-CN" altLang="en-US" sz="2000" dirty="0"/>
                <a:t>瑜伽经典书籍</a:t>
              </a:r>
            </a:p>
          </p:txBody>
        </p:sp>
      </p:grpSp>
    </p:spTree>
    <p:extLst>
      <p:ext uri="{BB962C8B-B14F-4D97-AF65-F5344CB8AC3E}">
        <p14:creationId xmlns:p14="http://schemas.microsoft.com/office/powerpoint/2010/main" val="3738624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92079675-75FB-04A3-AEF3-09BE9394D37D}"/>
              </a:ext>
            </a:extLst>
          </p:cNvPr>
          <p:cNvGrpSpPr/>
          <p:nvPr/>
        </p:nvGrpSpPr>
        <p:grpSpPr>
          <a:xfrm>
            <a:off x="2645021" y="4658057"/>
            <a:ext cx="6901959" cy="850568"/>
            <a:chOff x="2645020" y="4658057"/>
            <a:chExt cx="6901959" cy="850568"/>
          </a:xfrm>
        </p:grpSpPr>
        <p:grpSp>
          <p:nvGrpSpPr>
            <p:cNvPr id="13" name="组合 12">
              <a:extLst>
                <a:ext uri="{FF2B5EF4-FFF2-40B4-BE49-F238E27FC236}">
                  <a16:creationId xmlns:a16="http://schemas.microsoft.com/office/drawing/2014/main" id="{BE24D696-E209-45D7-B810-E8F7F9EF1336}"/>
                </a:ext>
              </a:extLst>
            </p:cNvPr>
            <p:cNvGrpSpPr/>
            <p:nvPr/>
          </p:nvGrpSpPr>
          <p:grpSpPr>
            <a:xfrm>
              <a:off x="2645020" y="4658057"/>
              <a:ext cx="1485202" cy="850568"/>
              <a:chOff x="15579237" y="1258959"/>
              <a:chExt cx="3827963" cy="2192255"/>
            </a:xfrm>
          </p:grpSpPr>
          <p:sp>
            <p:nvSpPr>
              <p:cNvPr id="14" name="任意多边形: 形状 13">
                <a:extLst>
                  <a:ext uri="{FF2B5EF4-FFF2-40B4-BE49-F238E27FC236}">
                    <a16:creationId xmlns:a16="http://schemas.microsoft.com/office/drawing/2014/main" id="{EB84F8A4-F318-4032-A43B-35A1D7E7D668}"/>
                  </a:ext>
                </a:extLst>
              </p:cNvPr>
              <p:cNvSpPr/>
              <p:nvPr/>
            </p:nvSpPr>
            <p:spPr>
              <a:xfrm rot="162331">
                <a:off x="17089947" y="125895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BB072EE-C462-4A86-958C-FC3FA275CDEB}"/>
                  </a:ext>
                </a:extLst>
              </p:cNvPr>
              <p:cNvSpPr/>
              <p:nvPr/>
            </p:nvSpPr>
            <p:spPr>
              <a:xfrm rot="20164258">
                <a:off x="16574195" y="1433401"/>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8430F46F-5AAE-45D2-97C3-333C90A1550B}"/>
                  </a:ext>
                </a:extLst>
              </p:cNvPr>
              <p:cNvSpPr/>
              <p:nvPr/>
            </p:nvSpPr>
            <p:spPr>
              <a:xfrm rot="1415371">
                <a:off x="17571449" y="145476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形状 16">
                <a:extLst>
                  <a:ext uri="{FF2B5EF4-FFF2-40B4-BE49-F238E27FC236}">
                    <a16:creationId xmlns:a16="http://schemas.microsoft.com/office/drawing/2014/main" id="{1D11947A-8078-4537-9461-63E1D8E3108C}"/>
                  </a:ext>
                </a:extLst>
              </p:cNvPr>
              <p:cNvSpPr/>
              <p:nvPr/>
            </p:nvSpPr>
            <p:spPr>
              <a:xfrm rot="18556548">
                <a:off x="16271996" y="168240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7F4D2E7C-807E-494E-A772-E22A6DD91345}"/>
                  </a:ext>
                </a:extLst>
              </p:cNvPr>
              <p:cNvSpPr/>
              <p:nvPr/>
            </p:nvSpPr>
            <p:spPr>
              <a:xfrm rot="3117059">
                <a:off x="17812092" y="1701057"/>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形状 18">
                <a:extLst>
                  <a:ext uri="{FF2B5EF4-FFF2-40B4-BE49-F238E27FC236}">
                    <a16:creationId xmlns:a16="http://schemas.microsoft.com/office/drawing/2014/main" id="{9BCAE1E7-2C5F-4E16-BE53-47D6B9C7D2DA}"/>
                  </a:ext>
                </a:extLst>
              </p:cNvPr>
              <p:cNvSpPr/>
              <p:nvPr/>
            </p:nvSpPr>
            <p:spPr>
              <a:xfrm rot="17248749">
                <a:off x="16096626" y="2050084"/>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形状 19">
                <a:extLst>
                  <a:ext uri="{FF2B5EF4-FFF2-40B4-BE49-F238E27FC236}">
                    <a16:creationId xmlns:a16="http://schemas.microsoft.com/office/drawing/2014/main" id="{A3222F65-311B-4253-B05D-748B8ADCE273}"/>
                  </a:ext>
                </a:extLst>
              </p:cNvPr>
              <p:cNvSpPr/>
              <p:nvPr/>
            </p:nvSpPr>
            <p:spPr>
              <a:xfrm rot="4351251" flipH="1">
                <a:off x="18006069" y="2036649"/>
                <a:ext cx="883741" cy="1918520"/>
              </a:xfrm>
              <a:custGeom>
                <a:avLst/>
                <a:gdLst>
                  <a:gd name="connsiteX0" fmla="*/ 268159 w 566242"/>
                  <a:gd name="connsiteY0" fmla="*/ 0 h 1072344"/>
                  <a:gd name="connsiteX1" fmla="*/ 278278 w 566242"/>
                  <a:gd name="connsiteY1" fmla="*/ 5492 h 1072344"/>
                  <a:gd name="connsiteX2" fmla="*/ 566242 w 566242"/>
                  <a:gd name="connsiteY2" fmla="*/ 547088 h 1072344"/>
                  <a:gd name="connsiteX3" fmla="*/ 374941 w 566242"/>
                  <a:gd name="connsiteY3" fmla="*/ 1008930 h 1072344"/>
                  <a:gd name="connsiteX4" fmla="*/ 298083 w 566242"/>
                  <a:gd name="connsiteY4" fmla="*/ 1072344 h 1072344"/>
                  <a:gd name="connsiteX5" fmla="*/ 287965 w 566242"/>
                  <a:gd name="connsiteY5" fmla="*/ 1066851 h 1072344"/>
                  <a:gd name="connsiteX6" fmla="*/ 0 w 566242"/>
                  <a:gd name="connsiteY6" fmla="*/ 525255 h 1072344"/>
                  <a:gd name="connsiteX7" fmla="*/ 191301 w 566242"/>
                  <a:gd name="connsiteY7" fmla="*/ 63413 h 107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6242" h="1072344">
                    <a:moveTo>
                      <a:pt x="268159" y="0"/>
                    </a:moveTo>
                    <a:lnTo>
                      <a:pt x="278278" y="5492"/>
                    </a:lnTo>
                    <a:cubicBezTo>
                      <a:pt x="452015" y="122866"/>
                      <a:pt x="566242" y="321637"/>
                      <a:pt x="566242" y="547088"/>
                    </a:cubicBezTo>
                    <a:cubicBezTo>
                      <a:pt x="566242" y="727449"/>
                      <a:pt x="493137" y="890734"/>
                      <a:pt x="374941" y="1008930"/>
                    </a:cubicBezTo>
                    <a:lnTo>
                      <a:pt x="298083" y="1072344"/>
                    </a:lnTo>
                    <a:lnTo>
                      <a:pt x="287965" y="1066851"/>
                    </a:lnTo>
                    <a:cubicBezTo>
                      <a:pt x="114228" y="949477"/>
                      <a:pt x="0" y="750706"/>
                      <a:pt x="0" y="525255"/>
                    </a:cubicBezTo>
                    <a:cubicBezTo>
                      <a:pt x="0" y="344895"/>
                      <a:pt x="73106" y="181609"/>
                      <a:pt x="191301" y="63413"/>
                    </a:cubicBezTo>
                    <a:close/>
                  </a:path>
                </a:pathLst>
              </a:cu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矩形 20">
              <a:extLst>
                <a:ext uri="{FF2B5EF4-FFF2-40B4-BE49-F238E27FC236}">
                  <a16:creationId xmlns:a16="http://schemas.microsoft.com/office/drawing/2014/main" id="{A849D2D8-FD7F-4DA7-A346-B25FDABDA4DB}"/>
                </a:ext>
              </a:extLst>
            </p:cNvPr>
            <p:cNvSpPr/>
            <p:nvPr/>
          </p:nvSpPr>
          <p:spPr>
            <a:xfrm>
              <a:off x="4283999" y="4722959"/>
              <a:ext cx="5262980" cy="769441"/>
            </a:xfrm>
            <a:prstGeom prst="rect">
              <a:avLst/>
            </a:prstGeom>
          </p:spPr>
          <p:txBody>
            <a:bodyPr wrap="none">
              <a:noAutofit/>
            </a:bodyPr>
            <a:lstStyle/>
            <a:p>
              <a:pPr algn="ctr"/>
              <a:r>
                <a:rPr lang="zh-CN" altLang="en-US" sz="4400" b="1" dirty="0">
                  <a:solidFill>
                    <a:schemeClr val="tx2"/>
                  </a:solidFill>
                  <a:ea typeface="微软雅黑" panose="020B0503020204020204" charset="-122"/>
                </a:rPr>
                <a:t>主要流派及代表人物</a:t>
              </a:r>
            </a:p>
          </p:txBody>
        </p:sp>
      </p:grpSp>
      <p:pic>
        <p:nvPicPr>
          <p:cNvPr id="11" name="图片占位符 10" descr="男人在草地上玩飞盘&#10;&#10;描述已自动生成">
            <a:extLst>
              <a:ext uri="{FF2B5EF4-FFF2-40B4-BE49-F238E27FC236}">
                <a16:creationId xmlns:a16="http://schemas.microsoft.com/office/drawing/2014/main" id="{28064363-500B-52EF-6016-A1BDD59E4EB0}"/>
              </a:ext>
            </a:extLst>
          </p:cNvPr>
          <p:cNvPicPr>
            <a:picLocks noGrp="1" noChangeAspect="1"/>
          </p:cNvPicPr>
          <p:nvPr>
            <p:ph type="pic" idx="1"/>
          </p:nvPr>
        </p:nvPicPr>
        <p:blipFill rotWithShape="1">
          <a:blip r:embed="rId4" cstate="screen">
            <a:extLst>
              <a:ext uri="{28A0092B-C50C-407E-A947-70E740481C1C}">
                <a14:useLocalDpi xmlns:a14="http://schemas.microsoft.com/office/drawing/2010/main"/>
              </a:ext>
            </a:extLst>
          </a:blip>
          <a:srcRect/>
          <a:stretch/>
        </p:blipFill>
        <p:spPr>
          <a:xfrm>
            <a:off x="0" y="0"/>
            <a:ext cx="12192000" cy="3632199"/>
          </a:xfrm>
        </p:spPr>
      </p:pic>
    </p:spTree>
    <p:custDataLst>
      <p:tags r:id="rId1"/>
    </p:custDataLst>
    <p:extLst>
      <p:ext uri="{BB962C8B-B14F-4D97-AF65-F5344CB8AC3E}">
        <p14:creationId xmlns:p14="http://schemas.microsoft.com/office/powerpoint/2010/main" val="7132685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868"/>
</p:tagLst>
</file>

<file path=ppt/tags/tag10.xml><?xml version="1.0" encoding="utf-8"?>
<p:tagLst xmlns:a="http://schemas.openxmlformats.org/drawingml/2006/main" xmlns:r="http://schemas.openxmlformats.org/officeDocument/2006/relationships" xmlns:p="http://schemas.openxmlformats.org/presentationml/2006/main">
  <p:tag name="KSO_WM_SLIDE_ID" val="custom20202990_4"/>
  <p:tag name="KSO_WM_TEMPLATE_SUBCATEGORY" val="17"/>
  <p:tag name="KSO_WM_TEMPLATE_MASTER_TYPE" val="1"/>
  <p:tag name="KSO_WM_TEMPLATE_COLOR_TYPE" val="1"/>
  <p:tag name="KSO_WM_SLIDE_TYPE" val="contents"/>
  <p:tag name="KSO_WM_SLIDE_SUBTYPE" val="diag"/>
  <p:tag name="KSO_WM_SLIDE_ITEM_CNT" val="4"/>
  <p:tag name="KSO_WM_SLIDE_INDEX" val="4"/>
  <p:tag name="KSO_WM_DIAGRAM_GROUP_CODE" val="l1-1"/>
  <p:tag name="KSO_WM_SLIDE_DIAGTYPE" val="l"/>
  <p:tag name="KSO_WM_TAG_VERSION" val="1.0"/>
  <p:tag name="KSO_WM_BEAUTIFY_FLAG" val="#wm#"/>
  <p:tag name="KSO_WM_TEMPLATE_CATEGORY" val="custom"/>
  <p:tag name="KSO_WM_TEMPLATE_INDEX" val="20202990"/>
  <p:tag name="KSO_WM_SLIDE_LAYOUT" val="a_l"/>
  <p:tag name="KSO_WM_SLIDE_LAYOUT_CNT" val="1_1"/>
  <p:tag name="KSO_WM_SLIDE_BK_DARK_LIGHT" val="2"/>
  <p:tag name="KSO_WM_SLIDE_BACKGROUND_TYPE" val="general"/>
</p:tagLst>
</file>

<file path=ppt/tags/tag1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990_4*l_h_f*1_1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990_4*l_h_f*1_2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1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990_4*l_h_f*1_3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20202990_4*l_h_f*1_4_1"/>
  <p:tag name="KSO_WM_TEMPLATE_CATEGORY" val="custom"/>
  <p:tag name="KSO_WM_TEMPLATE_INDEX" val="20202990"/>
  <p:tag name="KSO_WM_UNIT_LAYERLEVEL" val="1_1_1"/>
  <p:tag name="KSO_WM_TAG_VERSION" val="1.0"/>
  <p:tag name="KSO_WM_BEAUTIFY_FLAG" val="#wm#"/>
  <p:tag name="KSO_WM_UNIT_PRESET_TEXT" val="单击此处添加正文......"/>
  <p:tag name="KSO_WM_UNIT_TEXT_FILL_FORE_SCHEMECOLOR_INDEX_BRIGHTNESS" val="0.35"/>
  <p:tag name="KSO_WM_UNIT_TEXT_FILL_FORE_SCHEMECOLOR_INDEX" val="13"/>
  <p:tag name="KSO_WM_UNIT_TEXT_FILL_TYPE" val="1"/>
</p:tagLst>
</file>

<file path=ppt/tags/tag15.xml><?xml version="1.0" encoding="utf-8"?>
<p:tagLst xmlns:a="http://schemas.openxmlformats.org/drawingml/2006/main" xmlns:r="http://schemas.openxmlformats.org/officeDocument/2006/relationships" xmlns:p="http://schemas.openxmlformats.org/presentationml/2006/main">
  <p:tag name="KSO_WM_SLIDE_ID" val="custom2020386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868"/>
  <p:tag name="KSO_WM_SLIDE_LAYOUT" val="a_b_e"/>
  <p:tag name="KSO_WM_SLIDE_LAYOUT_CNT" val="1_1_1"/>
</p:tagLst>
</file>

<file path=ppt/tags/tag16.xml><?xml version="1.0" encoding="utf-8"?>
<p:tagLst xmlns:a="http://schemas.openxmlformats.org/drawingml/2006/main" xmlns:r="http://schemas.openxmlformats.org/officeDocument/2006/relationships" xmlns:p="http://schemas.openxmlformats.org/presentationml/2006/main">
  <p:tag name="KSO_WM_SLIDE_ID" val="diagram20202386_1"/>
  <p:tag name="KSO_WM_TEMPLATE_SUBCATEGORY" val="1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2386"/>
  <p:tag name="KSO_WM_SLIDE_LAYOUT" val="a_d"/>
  <p:tag name="KSO_WM_SLIDE_LAYOUT_CNT" val="1_1"/>
  <p:tag name="KSO_WM_SLIDE_TYPE" val="text"/>
  <p:tag name="KSO_WM_SLIDE_SUBTYPE" val="picTxt"/>
  <p:tag name="KSO_WM_SLIDE_SIZE" val="960*457"/>
  <p:tag name="KSO_WM_SLIDE_POSITION" val="0*34"/>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horizontalAlign&quot;:1,&quot;id&quot;:&quot;2022-06-02T09:16:13&quot;,&quot;maxSize&quot;:{&quot;size1&quot;:23.6},&quot;minSize&quot;:{&quot;size1&quot;:23.6},&quot;normalSize&quot;:{&quot;size1&quot;:23.6},&quot;subLayout&quot;:[{&quot;id&quot;:&quot;2022-06-02T09:16:13&quot;,&quot;margin&quot;:{&quot;bottom&quot;:1.2350000143051147,&quot;left&quot;:1.690000057220459,&quot;right&quot;:1.6970000267028809,&quot;top&quot;:1.690000057220459},&quot;type&quot;:0},{&quot;horizontalAlign&quot;:0,&quot;id&quot;:&quot;2022-06-02T09:16:13&quot;,&quot;margin&quot;:{&quot;bottom&quot;:2.5399999618530273,&quot;left&quot;:1.690000057220459,&quot;right&quot;:1.690000057220459,&quot;top&quot;:0.025999998673796654},&quot;type&quot;:1,&quot;verticalAlign&quot;:0}],&quot;type&quot;:1,&quot;verticalAlign&quot;:1}"/>
  <p:tag name="KSO_WM_SLIDE_CAN_ADD_NAVIGATION" val="1"/>
  <p:tag name="KSO_WM_SLIDE_BACKGROUND" val="[&quot;general&quot;,&quot;frame&quot;]"/>
  <p:tag name="KSO_WM_SLIDE_RATIO" val="1.777778"/>
  <p:tag name="KSO_WM_SLIDE_BK_DARK_LIGHT" val="2"/>
  <p:tag name="KSO_WM_SLIDE_BACKGROUND_TYPE" val="frame"/>
</p:tagLst>
</file>

<file path=ppt/tags/tag17.xml><?xml version="1.0" encoding="utf-8"?>
<p:tagLst xmlns:a="http://schemas.openxmlformats.org/drawingml/2006/main" xmlns:r="http://schemas.openxmlformats.org/officeDocument/2006/relationships" xmlns:p="http://schemas.openxmlformats.org/presentationml/2006/main">
  <p:tag name="KSO_WM_SLIDE_ID" val="custom2020386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868"/>
  <p:tag name="KSO_WM_SLIDE_LAYOUT" val="a_b_e"/>
  <p:tag name="KSO_WM_SLIDE_LAYOUT_CNT" val="1_1_1"/>
</p:tagLst>
</file>

<file path=ppt/tags/tag18.xml><?xml version="1.0" encoding="utf-8"?>
<p:tagLst xmlns:a="http://schemas.openxmlformats.org/drawingml/2006/main" xmlns:r="http://schemas.openxmlformats.org/officeDocument/2006/relationships" xmlns:p="http://schemas.openxmlformats.org/presentationml/2006/main">
  <p:tag name="KSO_WM_SLIDE_ID" val="diagram20202386_1"/>
  <p:tag name="KSO_WM_TEMPLATE_SUBCATEGORY" val="1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2386"/>
  <p:tag name="KSO_WM_SLIDE_LAYOUT" val="a_d"/>
  <p:tag name="KSO_WM_SLIDE_LAYOUT_CNT" val="1_1"/>
  <p:tag name="KSO_WM_SLIDE_TYPE" val="text"/>
  <p:tag name="KSO_WM_SLIDE_SUBTYPE" val="picTxt"/>
  <p:tag name="KSO_WM_SLIDE_SIZE" val="960*457"/>
  <p:tag name="KSO_WM_SLIDE_POSITION" val="0*34"/>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horizontalAlign&quot;:1,&quot;id&quot;:&quot;2022-06-02T09:16:13&quot;,&quot;maxSize&quot;:{&quot;size1&quot;:23.6},&quot;minSize&quot;:{&quot;size1&quot;:23.6},&quot;normalSize&quot;:{&quot;size1&quot;:23.6},&quot;subLayout&quot;:[{&quot;id&quot;:&quot;2022-06-02T09:16:13&quot;,&quot;margin&quot;:{&quot;bottom&quot;:1.2350000143051147,&quot;left&quot;:1.690000057220459,&quot;right&quot;:1.6970000267028809,&quot;top&quot;:1.690000057220459},&quot;type&quot;:0},{&quot;horizontalAlign&quot;:0,&quot;id&quot;:&quot;2022-06-02T09:16:13&quot;,&quot;margin&quot;:{&quot;bottom&quot;:2.5399999618530273,&quot;left&quot;:1.690000057220459,&quot;right&quot;:1.690000057220459,&quot;top&quot;:0.025999998673796654},&quot;type&quot;:1,&quot;verticalAlign&quot;:0}],&quot;type&quot;:1,&quot;verticalAlign&quot;:1}"/>
  <p:tag name="KSO_WM_SLIDE_CAN_ADD_NAVIGATION" val="1"/>
  <p:tag name="KSO_WM_SLIDE_BACKGROUND" val="[&quot;general&quot;,&quot;frame&quot;]"/>
  <p:tag name="KSO_WM_SLIDE_RATIO" val="1.777778"/>
  <p:tag name="KSO_WM_SLIDE_BK_DARK_LIGHT" val="2"/>
  <p:tag name="KSO_WM_SLIDE_BACKGROUND_TYPE" val="frame"/>
</p:tagLst>
</file>

<file path=ppt/tags/tag19.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144_2*l_h_f*1_1_1"/>
  <p:tag name="KSO_WM_TEMPLATE_CATEGORY" val="diagram"/>
  <p:tag name="KSO_WM_TEMPLATE_INDEX" val="20219144"/>
  <p:tag name="KSO_WM_UNIT_LAYERLEVEL" val="1_1_1"/>
  <p:tag name="KSO_WM_TAG_VERSION" val="1.0"/>
  <p:tag name="KSO_WM_BEAUTIFY_FLAG" val="#wm#"/>
  <p:tag name="KSO_WM_UNIT_PRESET_TEXT" val="单击此处输入你的正文，文字是您思想的提炼"/>
  <p:tag name="KSO_WM_UNIT_VALUE" val="36"/>
  <p:tag name="KSO_WM_CHIP_GROUPID" val="60b9e705d573a1aeab43c0da"/>
  <p:tag name="KSO_WM_CHIP_XID" val="60b9e705d573a1aeab43c0db"/>
  <p:tag name="KSO_WM_ASSEMBLE_CHIP_INDEX" val="fe7e0b3bdd144b06aa4d277ee80c1af4"/>
  <p:tag name="KSO_WM_UNIT_TEXT_FILL_FORE_SCHEMECOLOR_INDEX_BRIGHTNESS" val="-0.75"/>
  <p:tag name="KSO_WM_UNIT_TEXT_FILL_FORE_SCHEMECOLOR_INDEX" val="16"/>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868"/>
</p:tagLst>
</file>

<file path=ppt/tags/tag2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144_2*l_h_f*1_2_1"/>
  <p:tag name="KSO_WM_TEMPLATE_CATEGORY" val="diagram"/>
  <p:tag name="KSO_WM_TEMPLATE_INDEX" val="20219144"/>
  <p:tag name="KSO_WM_UNIT_LAYERLEVEL" val="1_1_1"/>
  <p:tag name="KSO_WM_TAG_VERSION" val="1.0"/>
  <p:tag name="KSO_WM_BEAUTIFY_FLAG" val="#wm#"/>
  <p:tag name="KSO_WM_UNIT_PRESET_TEXT" val="单击此处输入你的正文，文字是您思想的提炼"/>
  <p:tag name="KSO_WM_UNIT_VALUE" val="36"/>
  <p:tag name="KSO_WM_CHIP_GROUPID" val="60b9e705d573a1aeab43c0da"/>
  <p:tag name="KSO_WM_CHIP_XID" val="60b9e705d573a1aeab43c0db"/>
  <p:tag name="KSO_WM_ASSEMBLE_CHIP_INDEX" val="fe7e0b3bdd144b06aa4d277ee80c1af4"/>
  <p:tag name="KSO_WM_UNIT_TEXT_FILL_FORE_SCHEMECOLOR_INDEX_BRIGHTNESS" val="-0.75"/>
  <p:tag name="KSO_WM_UNIT_TEXT_FILL_FORE_SCHEMECOLOR_INDEX" val="16"/>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144_2*l_h_a*1_1_1"/>
  <p:tag name="KSO_WM_TEMPLATE_CATEGORY" val="diagram"/>
  <p:tag name="KSO_WM_TEMPLATE_INDEX" val="20219144"/>
  <p:tag name="KSO_WM_UNIT_LAYERLEVEL" val="1_1_1"/>
  <p:tag name="KSO_WM_TAG_VERSION" val="1.0"/>
  <p:tag name="KSO_WM_BEAUTIFY_FLAG" val="#wm#"/>
  <p:tag name="KSO_WM_UNIT_PRESET_TEXT" val="输入标题"/>
  <p:tag name="KSO_WM_UNIT_VALUE" val="8"/>
  <p:tag name="KSO_WM_CHIP_GROUPID" val="60b9e705d573a1aeab43c0da"/>
  <p:tag name="KSO_WM_CHIP_XID" val="60b9e705d573a1aeab43c0db"/>
  <p:tag name="KSO_WM_ASSEMBLE_CHIP_INDEX" val="fe7e0b3bdd144b06aa4d277ee80c1af4"/>
  <p:tag name="KSO_WM_UNIT_TEXT_FILL_FORE_SCHEMECOLOR_INDEX_BRIGHTNESS" val="0"/>
  <p:tag name="KSO_WM_UNIT_TEXT_FILL_FORE_SCHEMECOLOR_INDEX" val="5"/>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144_2*l_h_a*1_1_1"/>
  <p:tag name="KSO_WM_TEMPLATE_CATEGORY" val="diagram"/>
  <p:tag name="KSO_WM_TEMPLATE_INDEX" val="20219144"/>
  <p:tag name="KSO_WM_UNIT_LAYERLEVEL" val="1_1_1"/>
  <p:tag name="KSO_WM_TAG_VERSION" val="1.0"/>
  <p:tag name="KSO_WM_BEAUTIFY_FLAG" val="#wm#"/>
  <p:tag name="KSO_WM_UNIT_PRESET_TEXT" val="输入标题"/>
  <p:tag name="KSO_WM_UNIT_VALUE" val="8"/>
  <p:tag name="KSO_WM_CHIP_GROUPID" val="60b9e705d573a1aeab43c0da"/>
  <p:tag name="KSO_WM_CHIP_XID" val="60b9e705d573a1aeab43c0db"/>
  <p:tag name="KSO_WM_ASSEMBLE_CHIP_INDEX" val="fe7e0b3bdd144b06aa4d277ee80c1af4"/>
  <p:tag name="KSO_WM_UNIT_TEXT_FILL_FORE_SCHEMECOLOR_INDEX_BRIGHTNESS" val="0"/>
  <p:tag name="KSO_WM_UNIT_TEXT_FILL_FORE_SCHEMECOLOR_INDEX" val="5"/>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SLIDE_ID" val="diagram20202386_1"/>
  <p:tag name="KSO_WM_TEMPLATE_SUBCATEGORY" val="11"/>
  <p:tag name="KSO_WM_TEMPLATE_MASTER_TYPE" val="0"/>
  <p:tag name="KSO_WM_TEMPLATE_COLOR_TYPE" val="1"/>
  <p:tag name="KSO_WM_SLIDE_ITEM_CNT" val="0"/>
  <p:tag name="KSO_WM_SLIDE_INDEX" val="1"/>
  <p:tag name="KSO_WM_TAG_VERSION" val="1.0"/>
  <p:tag name="KSO_WM_BEAUTIFY_FLAG" val="#wm#"/>
  <p:tag name="KSO_WM_TEMPLATE_CATEGORY" val="diagram"/>
  <p:tag name="KSO_WM_TEMPLATE_INDEX" val="20202386"/>
  <p:tag name="KSO_WM_SLIDE_LAYOUT" val="a_d"/>
  <p:tag name="KSO_WM_SLIDE_LAYOUT_CNT" val="1_1"/>
  <p:tag name="KSO_WM_SLIDE_TYPE" val="text"/>
  <p:tag name="KSO_WM_SLIDE_SUBTYPE" val="picTxt"/>
  <p:tag name="KSO_WM_SLIDE_SIZE" val="960*457"/>
  <p:tag name="KSO_WM_SLIDE_POSITION" val="0*34"/>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horizontalAlign&quot;:1,&quot;id&quot;:&quot;2022-06-02T09:16:13&quot;,&quot;maxSize&quot;:{&quot;size1&quot;:23.6},&quot;minSize&quot;:{&quot;size1&quot;:23.6},&quot;normalSize&quot;:{&quot;size1&quot;:23.6},&quot;subLayout&quot;:[{&quot;id&quot;:&quot;2022-06-02T09:16:13&quot;,&quot;margin&quot;:{&quot;bottom&quot;:1.2350000143051147,&quot;left&quot;:1.690000057220459,&quot;right&quot;:1.6970000267028809,&quot;top&quot;:1.690000057220459},&quot;type&quot;:0},{&quot;horizontalAlign&quot;:0,&quot;id&quot;:&quot;2022-06-02T09:16:13&quot;,&quot;margin&quot;:{&quot;bottom&quot;:2.5399999618530273,&quot;left&quot;:1.690000057220459,&quot;right&quot;:1.690000057220459,&quot;top&quot;:0.025999998673796654},&quot;type&quot;:1,&quot;verticalAlign&quot;:0}],&quot;type&quot;:1,&quot;verticalAlign&quot;:1}"/>
  <p:tag name="KSO_WM_SLIDE_CAN_ADD_NAVIGATION" val="1"/>
  <p:tag name="KSO_WM_SLIDE_BACKGROUND" val="[&quot;general&quot;,&quot;frame&quot;]"/>
  <p:tag name="KSO_WM_SLIDE_RATIO" val="1.777778"/>
  <p:tag name="KSO_WM_SLIDE_BK_DARK_LIGHT" val="2"/>
  <p:tag name="KSO_WM_SLIDE_BACKGROUND_TYPE" val="frame"/>
</p:tagLst>
</file>

<file path=ppt/tags/tag2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144_2*l_h_a*1_1_1"/>
  <p:tag name="KSO_WM_TEMPLATE_CATEGORY" val="diagram"/>
  <p:tag name="KSO_WM_TEMPLATE_INDEX" val="20219144"/>
  <p:tag name="KSO_WM_UNIT_LAYERLEVEL" val="1_1_1"/>
  <p:tag name="KSO_WM_TAG_VERSION" val="1.0"/>
  <p:tag name="KSO_WM_BEAUTIFY_FLAG" val="#wm#"/>
  <p:tag name="KSO_WM_UNIT_PRESET_TEXT" val="输入标题"/>
  <p:tag name="KSO_WM_UNIT_VALUE" val="8"/>
  <p:tag name="KSO_WM_CHIP_GROUPID" val="60b9e705d573a1aeab43c0da"/>
  <p:tag name="KSO_WM_CHIP_XID" val="60b9e705d573a1aeab43c0db"/>
  <p:tag name="KSO_WM_ASSEMBLE_CHIP_INDEX" val="fe7e0b3bdd144b06aa4d277ee80c1af4"/>
  <p:tag name="KSO_WM_UNIT_TEXT_FILL_FORE_SCHEMECOLOR_INDEX_BRIGHTNESS" val="0"/>
  <p:tag name="KSO_WM_UNIT_TEXT_FILL_FORE_SCHEMECOLOR_INDEX" val="5"/>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19144_2*l_h_a*1_1_1"/>
  <p:tag name="KSO_WM_TEMPLATE_CATEGORY" val="diagram"/>
  <p:tag name="KSO_WM_TEMPLATE_INDEX" val="20219144"/>
  <p:tag name="KSO_WM_UNIT_LAYERLEVEL" val="1_1_1"/>
  <p:tag name="KSO_WM_TAG_VERSION" val="1.0"/>
  <p:tag name="KSO_WM_BEAUTIFY_FLAG" val="#wm#"/>
  <p:tag name="KSO_WM_UNIT_PRESET_TEXT" val="输入标题"/>
  <p:tag name="KSO_WM_UNIT_VALUE" val="8"/>
  <p:tag name="KSO_WM_CHIP_GROUPID" val="60b9e705d573a1aeab43c0da"/>
  <p:tag name="KSO_WM_CHIP_XID" val="60b9e705d573a1aeab43c0db"/>
  <p:tag name="KSO_WM_ASSEMBLE_CHIP_INDEX" val="fe7e0b3bdd144b06aa4d277ee80c1af4"/>
  <p:tag name="KSO_WM_UNIT_TEXT_FILL_FORE_SCHEMECOLOR_INDEX_BRIGHTNESS" val="0"/>
  <p:tag name="KSO_WM_UNIT_TEXT_FILL_FORE_SCHEMECOLOR_INDEX" val="5"/>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SLIDE_ID" val="custom2020386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868"/>
  <p:tag name="KSO_WM_SLIDE_LAYOUT" val="a_b_e"/>
  <p:tag name="KSO_WM_SLIDE_LAYOUT_CNT" val="1_1_1"/>
</p:tagLst>
</file>

<file path=ppt/tags/tag27.xml><?xml version="1.0" encoding="utf-8"?>
<p:tagLst xmlns:a="http://schemas.openxmlformats.org/drawingml/2006/main" xmlns:r="http://schemas.openxmlformats.org/officeDocument/2006/relationships" xmlns:p="http://schemas.openxmlformats.org/presentationml/2006/main">
  <p:tag name="KSO_WM_SLIDE_ID" val="custom20203868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3868"/>
  <p:tag name="KSO_WM_SLIDE_LAYOUT" val="a_b_e"/>
  <p:tag name="KSO_WM_SLIDE_LAYOUT_CNT" val="1_1_1"/>
</p:tagLst>
</file>

<file path=ppt/tags/tag28.xml><?xml version="1.0" encoding="utf-8"?>
<p:tagLst xmlns:a="http://schemas.openxmlformats.org/drawingml/2006/main" xmlns:r="http://schemas.openxmlformats.org/officeDocument/2006/relationships" xmlns:p="http://schemas.openxmlformats.org/presentationml/2006/main">
  <p:tag name="KSO_WM_TEMPLATE_THUMBS_INDEX" val="1、4、6、7、9、10、12、15、16、17、18、19、20、21"/>
  <p:tag name="KSO_WM_SLIDE_ID" val="custom2020386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3868"/>
  <p:tag name="KSO_WM_SLIDE_LAYOUT" val="a_b_j_k"/>
  <p:tag name="KSO_WM_SLIDE_LAYOUT_CNT" val="1_3_1_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4、6、7、9、10、12、15、16、17、18、19、20"/>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3868"/>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990_4*i*1"/>
  <p:tag name="KSO_WM_TEMPLATE_CATEGORY" val="custom"/>
  <p:tag name="KSO_WM_TEMPLATE_INDEX" val="20202990"/>
  <p:tag name="KSO_WM_UNIT_LAYERLEVEL" val="1"/>
  <p:tag name="KSO_WM_TAG_VERSION" val="1.0"/>
  <p:tag name="KSO_WM_BEAUTIFY_FLAG" val="#wm#"/>
  <p:tag name="KSO_WM_UNIT_FILL_FORE_SCHEMECOLOR_INDEX_BRIGHTNESS" val="0.25"/>
  <p:tag name="KSO_WM_UNIT_FILL_FORE_SCHEMECOLOR_INDEX" val="13"/>
  <p:tag name="KSO_WM_UNIT_FILL_TYPE" val="1"/>
  <p:tag name="KSO_WM_UNIT_TEXT_FILL_FORE_SCHEMECOLOR_INDEX_BRIGHTNESS" val="0"/>
  <p:tag name="KSO_WM_UNIT_TEXT_FILL_FORE_SCHEMECOLOR_INDEX" val="2"/>
  <p:tag name="KSO_WM_UNIT_TEXT_FILL_TYPE" val="1"/>
</p:tagLst>
</file>

<file path=ppt/tags/tag8.xml><?xml version="1.0" encoding="utf-8"?>
<p:tagLst xmlns:a="http://schemas.openxmlformats.org/drawingml/2006/main" xmlns:r="http://schemas.openxmlformats.org/officeDocument/2006/relationships" xmlns:p="http://schemas.openxmlformats.org/presentationml/2006/main">
  <p:tag name="KSO_WM_UNIT_ISCONTENTSTITLE" val="1"/>
  <p:tag name="KSO_WM_UNIT_ISNUMDGMTITLE" val="0"/>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02990_4*a*1"/>
  <p:tag name="KSO_WM_TEMPLATE_CATEGORY" val="custom"/>
  <p:tag name="KSO_WM_TEMPLATE_INDEX" val="20202990"/>
  <p:tag name="KSO_WM_UNIT_LAYERLEVEL" val="1"/>
  <p:tag name="KSO_WM_TAG_VERSION" val="1.0"/>
  <p:tag name="KSO_WM_BEAUTIFY_FLAG" val="#wm#"/>
  <p:tag name="KSO_WM_UNIT_PRESET_TEXT" val="目录"/>
  <p:tag name="KSO_WM_UNIT_TEXT_FILL_FORE_SCHEMECOLOR_INDEX_BRIGHTNESS" val="0.15"/>
  <p:tag name="KSO_WM_UNIT_TEXT_FILL_FORE_SCHEMECOLOR_INDEX" val="13"/>
  <p:tag name="KSO_WM_UNIT_TEXT_FILL_TYPE" val="1"/>
</p:tagLst>
</file>

<file path=ppt/tags/tag9.xml><?xml version="1.0" encoding="utf-8"?>
<p:tagLst xmlns:a="http://schemas.openxmlformats.org/drawingml/2006/main" xmlns:r="http://schemas.openxmlformats.org/officeDocument/2006/relationships" xmlns:p="http://schemas.openxmlformats.org/presentationml/2006/main">
  <p:tag name="KSO_WM_TEMPLATE_THUMBS_INDEX" val="1、4、6、7、9、10、12、15、16、17、18、19、20、21"/>
  <p:tag name="KSO_WM_SLIDE_ID" val="custom20203868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3868"/>
  <p:tag name="KSO_WM_SLIDE_LAYOUT" val="a_b_j_k"/>
  <p:tag name="KSO_WM_SLIDE_LAYOUT_CNT" val="1_3_1_1"/>
</p:tagLst>
</file>

<file path=ppt/theme/theme1.xml><?xml version="1.0" encoding="utf-8"?>
<a:theme xmlns:a="http://schemas.openxmlformats.org/drawingml/2006/main" name="51PPT模板网  www.51pptmoban.com">
  <a:themeElements>
    <a:clrScheme name="自定义 1">
      <a:dk1>
        <a:sysClr val="windowText" lastClr="000000"/>
      </a:dk1>
      <a:lt1>
        <a:sysClr val="window" lastClr="FFFFFF"/>
      </a:lt1>
      <a:dk2>
        <a:srgbClr val="0E2A19"/>
      </a:dk2>
      <a:lt2>
        <a:srgbClr val="FFFFFF"/>
      </a:lt2>
      <a:accent1>
        <a:srgbClr val="54C681"/>
      </a:accent1>
      <a:accent2>
        <a:srgbClr val="FA9038"/>
      </a:accent2>
      <a:accent3>
        <a:srgbClr val="A3858B"/>
      </a:accent3>
      <a:accent4>
        <a:srgbClr val="BB90A4"/>
      </a:accent4>
      <a:accent5>
        <a:srgbClr val="D1888E"/>
      </a:accent5>
      <a:accent6>
        <a:srgbClr val="E88077"/>
      </a:accent6>
      <a:hlink>
        <a:srgbClr val="585D7B"/>
      </a:hlink>
      <a:folHlink>
        <a:srgbClr val="954F72"/>
      </a:folHlink>
    </a:clrScheme>
    <a:fontScheme name="自定义 1">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1265</TotalTime>
  <Words>2139</Words>
  <Application>Microsoft Office PowerPoint</Application>
  <PresentationFormat>宽屏</PresentationFormat>
  <Paragraphs>270</Paragraphs>
  <Slides>32</Slides>
  <Notes>32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32</vt:i4>
      </vt:variant>
    </vt:vector>
  </HeadingPairs>
  <TitlesOfParts>
    <vt:vector size="50" baseType="lpstr">
      <vt:lpstr>Helvetica Neue</vt:lpstr>
      <vt:lpstr>OPPOSans H</vt:lpstr>
      <vt:lpstr>阿里巴巴普惠体 B</vt:lpstr>
      <vt:lpstr>等线</vt:lpstr>
      <vt:lpstr>等线 Light</vt:lpstr>
      <vt:lpstr>汉仪雅酷黑 45W</vt:lpstr>
      <vt:lpstr>李旭科书法</vt:lpstr>
      <vt:lpstr>思源黑体 CN Bold</vt:lpstr>
      <vt:lpstr>思源黑体 CN Light</vt:lpstr>
      <vt:lpstr>思源宋体 CN Heavy</vt:lpstr>
      <vt:lpstr>宋体</vt:lpstr>
      <vt:lpstr>微软雅黑</vt:lpstr>
      <vt:lpstr>Arial</vt:lpstr>
      <vt:lpstr>Arial</vt:lpstr>
      <vt:lpstr>Calibri</vt:lpstr>
      <vt:lpstr>Segoe UI Light</vt:lpstr>
      <vt:lpstr>Wingdings</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绿色健身瑜伽类培训授课课件ppt模板</dc:title>
  <dc:subject>健身瑜伽模板</dc:subject>
  <dc:creator>知涯PPT</dc:creator>
  <cp:keywords>P界达人</cp:keywords>
  <dc:description>www.51pptmoban.com</dc:description>
  <cp:lastModifiedBy>Win user</cp:lastModifiedBy>
  <cp:revision>70</cp:revision>
  <dcterms:created xsi:type="dcterms:W3CDTF">2022-06-02T01:16:00Z</dcterms:created>
  <dcterms:modified xsi:type="dcterms:W3CDTF">2022-08-25T09:36:43Z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2052-11.1.0.11000</vt:lpwstr>
  </property>
  <property fmtid="{D5CDD505-2E9C-101B-9397-08002B2CF9AE}" pid="3" name="ICV">
    <vt:lpwstr/>
  </property>
</Properties>
</file>