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3.xml" ContentType="application/vnd.openxmlformats-officedocument.presentationml.tag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sldIdLst>
    <p:sldId id="279" r:id="rId2"/>
    <p:sldId id="315" r:id="rId3"/>
    <p:sldId id="257" r:id="rId4"/>
    <p:sldId id="11091407" r:id="rId5"/>
    <p:sldId id="280" r:id="rId6"/>
    <p:sldId id="316" r:id="rId7"/>
    <p:sldId id="11091412" r:id="rId8"/>
    <p:sldId id="11091413" r:id="rId9"/>
    <p:sldId id="11091414" r:id="rId10"/>
    <p:sldId id="2272" r:id="rId11"/>
    <p:sldId id="11091416" r:id="rId12"/>
    <p:sldId id="11091408" r:id="rId13"/>
    <p:sldId id="11091418" r:id="rId14"/>
    <p:sldId id="11091409" r:id="rId15"/>
    <p:sldId id="11091410" r:id="rId16"/>
    <p:sldId id="321" r:id="rId17"/>
    <p:sldId id="317" r:id="rId18"/>
    <p:sldId id="327" r:id="rId19"/>
    <p:sldId id="11091281" r:id="rId20"/>
    <p:sldId id="11091411" r:id="rId21"/>
    <p:sldId id="11091419" r:id="rId22"/>
    <p:sldId id="318" r:id="rId23"/>
    <p:sldId id="11091415" r:id="rId24"/>
    <p:sldId id="11091417" r:id="rId25"/>
    <p:sldId id="11091420" r:id="rId26"/>
    <p:sldId id="324" r:id="rId27"/>
    <p:sldId id="325" r:id="rId28"/>
    <p:sldId id="326" r:id="rId29"/>
    <p:sldId id="320" r:id="rId30"/>
    <p:sldId id="319" r:id="rId31"/>
    <p:sldId id="322" r:id="rId32"/>
    <p:sldId id="323" r:id="rId33"/>
    <p:sldId id="1127" r:id="rId34"/>
    <p:sldId id="11091421" r:id="rId35"/>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97" d="100"/>
          <a:sy n="97" d="100"/>
        </p:scale>
        <p:origin x="114" y="19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4.3128466516207921E-2"/>
          <c:y val="4.2146845780132579E-2"/>
          <c:w val="0.87515679578769034"/>
          <c:h val="0.81169221045978823"/>
        </c:manualLayout>
      </c:layout>
      <c:lineChart>
        <c:grouping val="standard"/>
        <c:varyColors val="0"/>
        <c:ser>
          <c:idx val="0"/>
          <c:order val="0"/>
          <c:tx>
            <c:strRef>
              <c:f>Sheet1!$B$1</c:f>
              <c:strCache>
                <c:ptCount val="1"/>
                <c:pt idx="0">
                  <c:v>系列 1</c:v>
                </c:pt>
              </c:strCache>
            </c:strRef>
          </c:tx>
          <c:spPr>
            <a:ln w="28575" cap="rnd">
              <a:solidFill>
                <a:schemeClr val="accent1">
                  <a:shade val="65000"/>
                </a:schemeClr>
              </a:solidFill>
              <a:round/>
            </a:ln>
            <a:effectLst/>
          </c:spPr>
          <c:marker>
            <c:symbol val="circle"/>
            <c:size val="5"/>
            <c:spPr>
              <a:solidFill>
                <a:schemeClr val="accent1">
                  <a:shade val="65000"/>
                </a:schemeClr>
              </a:solidFill>
              <a:ln w="9525">
                <a:solidFill>
                  <a:schemeClr val="accent1">
                    <a:shade val="65000"/>
                  </a:schemeClr>
                </a:solidFill>
              </a:ln>
              <a:effectLst/>
            </c:spPr>
          </c:marker>
          <c:dPt>
            <c:idx val="2"/>
            <c:marker>
              <c:symbol val="circle"/>
              <c:size val="5"/>
              <c:spPr>
                <a:solidFill>
                  <a:schemeClr val="accent1">
                    <a:shade val="65000"/>
                  </a:schemeClr>
                </a:solidFill>
                <a:ln w="9525">
                  <a:solidFill>
                    <a:schemeClr val="accent1">
                      <a:shade val="65000"/>
                    </a:schemeClr>
                  </a:solidFill>
                </a:ln>
                <a:effectLst/>
              </c:spPr>
            </c:marker>
            <c:bubble3D val="0"/>
            <c:extLst>
              <c:ext xmlns:c16="http://schemas.microsoft.com/office/drawing/2014/chart" uri="{C3380CC4-5D6E-409C-BE32-E72D297353CC}">
                <c16:uniqueId val="{00000000-8E9A-4FC8-98B3-BC3E8F80608D}"/>
              </c:ext>
            </c:extLst>
          </c:dPt>
          <c:cat>
            <c:strRef>
              <c:f>Sheet1!$A$2:$A$5</c:f>
              <c:strCache>
                <c:ptCount val="4"/>
                <c:pt idx="0">
                  <c:v>第1季度</c:v>
                </c:pt>
                <c:pt idx="1">
                  <c:v>第2季度</c:v>
                </c:pt>
                <c:pt idx="2">
                  <c:v>第3季度</c:v>
                </c:pt>
                <c:pt idx="3">
                  <c:v>第4季度</c:v>
                </c:pt>
              </c:strCache>
            </c:strRef>
          </c:cat>
          <c:val>
            <c:numRef>
              <c:f>Sheet1!$B$2:$B$5</c:f>
              <c:numCache>
                <c:formatCode>General</c:formatCode>
                <c:ptCount val="4"/>
                <c:pt idx="0">
                  <c:v>4.3</c:v>
                </c:pt>
                <c:pt idx="1">
                  <c:v>2.5</c:v>
                </c:pt>
                <c:pt idx="2">
                  <c:v>3.5</c:v>
                </c:pt>
                <c:pt idx="3">
                  <c:v>4.5</c:v>
                </c:pt>
              </c:numCache>
            </c:numRef>
          </c:val>
          <c:smooth val="1"/>
          <c:extLst>
            <c:ext xmlns:c16="http://schemas.microsoft.com/office/drawing/2014/chart" uri="{C3380CC4-5D6E-409C-BE32-E72D297353CC}">
              <c16:uniqueId val="{00000001-8E9A-4FC8-98B3-BC3E8F80608D}"/>
            </c:ext>
          </c:extLst>
        </c:ser>
        <c:ser>
          <c:idx val="1"/>
          <c:order val="1"/>
          <c:tx>
            <c:strRef>
              <c:f>Sheet1!$C$1</c:f>
              <c:strCache>
                <c:ptCount val="1"/>
                <c:pt idx="0">
                  <c:v>系列 2</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第1季度</c:v>
                </c:pt>
                <c:pt idx="1">
                  <c:v>第2季度</c:v>
                </c:pt>
                <c:pt idx="2">
                  <c:v>第3季度</c:v>
                </c:pt>
                <c:pt idx="3">
                  <c:v>第4季度</c:v>
                </c:pt>
              </c:strCache>
            </c:strRef>
          </c:cat>
          <c:val>
            <c:numRef>
              <c:f>Sheet1!$C$2:$C$5</c:f>
              <c:numCache>
                <c:formatCode>General</c:formatCode>
                <c:ptCount val="4"/>
                <c:pt idx="0">
                  <c:v>2.4</c:v>
                </c:pt>
                <c:pt idx="1">
                  <c:v>4.4000000000000004</c:v>
                </c:pt>
                <c:pt idx="2">
                  <c:v>1.8</c:v>
                </c:pt>
                <c:pt idx="3">
                  <c:v>2.8</c:v>
                </c:pt>
              </c:numCache>
            </c:numRef>
          </c:val>
          <c:smooth val="1"/>
          <c:extLst>
            <c:ext xmlns:c16="http://schemas.microsoft.com/office/drawing/2014/chart" uri="{C3380CC4-5D6E-409C-BE32-E72D297353CC}">
              <c16:uniqueId val="{00000002-8E9A-4FC8-98B3-BC3E8F80608D}"/>
            </c:ext>
          </c:extLst>
        </c:ser>
        <c:ser>
          <c:idx val="2"/>
          <c:order val="2"/>
          <c:tx>
            <c:strRef>
              <c:f>Sheet1!$D$1</c:f>
              <c:strCache>
                <c:ptCount val="1"/>
                <c:pt idx="0">
                  <c:v>系列 3</c:v>
                </c:pt>
              </c:strCache>
            </c:strRef>
          </c:tx>
          <c:spPr>
            <a:ln w="28575" cap="rnd">
              <a:solidFill>
                <a:schemeClr val="accent1">
                  <a:tint val="65000"/>
                </a:schemeClr>
              </a:solidFill>
              <a:round/>
            </a:ln>
            <a:effectLst/>
          </c:spPr>
          <c:marker>
            <c:symbol val="circle"/>
            <c:size val="5"/>
            <c:spPr>
              <a:solidFill>
                <a:schemeClr val="accent1">
                  <a:tint val="65000"/>
                </a:schemeClr>
              </a:solidFill>
              <a:ln w="9525">
                <a:solidFill>
                  <a:schemeClr val="accent1">
                    <a:tint val="65000"/>
                  </a:schemeClr>
                </a:solidFill>
              </a:ln>
              <a:effectLst/>
            </c:spPr>
          </c:marker>
          <c:cat>
            <c:strRef>
              <c:f>Sheet1!$A$2:$A$5</c:f>
              <c:strCache>
                <c:ptCount val="4"/>
                <c:pt idx="0">
                  <c:v>第1季度</c:v>
                </c:pt>
                <c:pt idx="1">
                  <c:v>第2季度</c:v>
                </c:pt>
                <c:pt idx="2">
                  <c:v>第3季度</c:v>
                </c:pt>
                <c:pt idx="3">
                  <c:v>第4季度</c:v>
                </c:pt>
              </c:strCache>
            </c:strRef>
          </c:cat>
          <c:val>
            <c:numRef>
              <c:f>Sheet1!$D$2:$D$5</c:f>
              <c:numCache>
                <c:formatCode>General</c:formatCode>
                <c:ptCount val="4"/>
                <c:pt idx="0">
                  <c:v>2</c:v>
                </c:pt>
                <c:pt idx="1">
                  <c:v>2</c:v>
                </c:pt>
                <c:pt idx="2">
                  <c:v>3</c:v>
                </c:pt>
                <c:pt idx="3">
                  <c:v>5</c:v>
                </c:pt>
              </c:numCache>
            </c:numRef>
          </c:val>
          <c:smooth val="1"/>
          <c:extLst>
            <c:ext xmlns:c16="http://schemas.microsoft.com/office/drawing/2014/chart" uri="{C3380CC4-5D6E-409C-BE32-E72D297353CC}">
              <c16:uniqueId val="{00000003-8E9A-4FC8-98B3-BC3E8F80608D}"/>
            </c:ext>
          </c:extLst>
        </c:ser>
        <c:dLbls>
          <c:showLegendKey val="0"/>
          <c:showVal val="0"/>
          <c:showCatName val="0"/>
          <c:showSerName val="0"/>
          <c:showPercent val="0"/>
          <c:showBubbleSize val="0"/>
        </c:dLbls>
        <c:marker val="1"/>
        <c:smooth val="0"/>
        <c:axId val="1246392088"/>
        <c:axId val="1246388808"/>
      </c:lineChart>
      <c:catAx>
        <c:axId val="124639208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75000"/>
                    <a:lumOff val="25000"/>
                  </a:schemeClr>
                </a:solidFill>
                <a:latin typeface="+mn-ea"/>
                <a:ea typeface="+mn-ea"/>
                <a:cs typeface="+mn-cs"/>
              </a:defRPr>
            </a:pPr>
            <a:endParaRPr lang="zh-CN"/>
          </a:p>
        </c:txPr>
        <c:crossAx val="1246388808"/>
        <c:crosses val="autoZero"/>
        <c:auto val="1"/>
        <c:lblAlgn val="ctr"/>
        <c:lblOffset val="100"/>
        <c:noMultiLvlLbl val="0"/>
      </c:catAx>
      <c:valAx>
        <c:axId val="1246388808"/>
        <c:scaling>
          <c:orientation val="minMax"/>
          <c:max val="5"/>
        </c:scaling>
        <c:delete val="0"/>
        <c:axPos val="l"/>
        <c:majorGridlines>
          <c:spPr>
            <a:ln w="9525" cap="flat" cmpd="sng" algn="ctr">
              <a:solidFill>
                <a:schemeClr val="bg2">
                  <a:lumMod val="90000"/>
                  <a:alpha val="50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75000"/>
                    <a:lumOff val="25000"/>
                  </a:schemeClr>
                </a:solidFill>
                <a:latin typeface="+mn-ea"/>
                <a:ea typeface="+mn-ea"/>
                <a:cs typeface="+mn-cs"/>
              </a:defRPr>
            </a:pPr>
            <a:endParaRPr lang="zh-CN"/>
          </a:p>
        </c:txPr>
        <c:crossAx val="124639208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mn-ea"/>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chemeClr val="tx1">
              <a:lumMod val="75000"/>
              <a:lumOff val="25000"/>
            </a:schemeClr>
          </a:solidFill>
          <a:latin typeface="+mn-ea"/>
          <a:ea typeface="+mn-ea"/>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项目1</c:v>
                </c:pt>
              </c:strCache>
            </c:strRef>
          </c:tx>
          <c:spPr>
            <a:solidFill>
              <a:schemeClr val="accent1"/>
            </a:solidFill>
            <a:ln>
              <a:noFill/>
            </a:ln>
            <a:effectLst/>
            <a:sp3d/>
          </c:spPr>
          <c:invertIfNegative val="0"/>
          <c:cat>
            <c:strRef>
              <c:f>Sheet1!$A$2:$A$6</c:f>
              <c:strCache>
                <c:ptCount val="5"/>
                <c:pt idx="0">
                  <c:v>维度1</c:v>
                </c:pt>
                <c:pt idx="1">
                  <c:v>维度2</c:v>
                </c:pt>
                <c:pt idx="2">
                  <c:v>维度3</c:v>
                </c:pt>
                <c:pt idx="3">
                  <c:v>维度4</c:v>
                </c:pt>
                <c:pt idx="4">
                  <c:v>维度5</c:v>
                </c:pt>
              </c:strCache>
            </c:strRef>
          </c:cat>
          <c:val>
            <c:numRef>
              <c:f>Sheet1!$B$2:$B$6</c:f>
              <c:numCache>
                <c:formatCode>General</c:formatCode>
                <c:ptCount val="5"/>
                <c:pt idx="0">
                  <c:v>40</c:v>
                </c:pt>
                <c:pt idx="1">
                  <c:v>30</c:v>
                </c:pt>
                <c:pt idx="2">
                  <c:v>20</c:v>
                </c:pt>
                <c:pt idx="3">
                  <c:v>10</c:v>
                </c:pt>
                <c:pt idx="4">
                  <c:v>5</c:v>
                </c:pt>
              </c:numCache>
            </c:numRef>
          </c:val>
          <c:shape val="pyramid"/>
          <c:extLst>
            <c:ext xmlns:c16="http://schemas.microsoft.com/office/drawing/2014/chart" uri="{C3380CC4-5D6E-409C-BE32-E72D297353CC}">
              <c16:uniqueId val="{00000000-4E54-4B0E-ACEA-C6A68685DBB3}"/>
            </c:ext>
          </c:extLst>
        </c:ser>
        <c:ser>
          <c:idx val="1"/>
          <c:order val="1"/>
          <c:tx>
            <c:strRef>
              <c:f>Sheet1!$C$1</c:f>
              <c:strCache>
                <c:ptCount val="1"/>
                <c:pt idx="0">
                  <c:v>项目2</c:v>
                </c:pt>
              </c:strCache>
            </c:strRef>
          </c:tx>
          <c:spPr>
            <a:solidFill>
              <a:schemeClr val="accent1">
                <a:lumMod val="40000"/>
                <a:lumOff val="60000"/>
              </a:schemeClr>
            </a:solidFill>
            <a:ln>
              <a:noFill/>
            </a:ln>
            <a:effectLst/>
            <a:sp3d/>
          </c:spPr>
          <c:invertIfNegative val="0"/>
          <c:cat>
            <c:strRef>
              <c:f>Sheet1!$A$2:$A$6</c:f>
              <c:strCache>
                <c:ptCount val="5"/>
                <c:pt idx="0">
                  <c:v>维度1</c:v>
                </c:pt>
                <c:pt idx="1">
                  <c:v>维度2</c:v>
                </c:pt>
                <c:pt idx="2">
                  <c:v>维度3</c:v>
                </c:pt>
                <c:pt idx="3">
                  <c:v>维度4</c:v>
                </c:pt>
                <c:pt idx="4">
                  <c:v>维度5</c:v>
                </c:pt>
              </c:strCache>
            </c:strRef>
          </c:cat>
          <c:val>
            <c:numRef>
              <c:f>Sheet1!$C$2:$C$6</c:f>
              <c:numCache>
                <c:formatCode>General</c:formatCode>
                <c:ptCount val="5"/>
                <c:pt idx="0">
                  <c:v>50</c:v>
                </c:pt>
                <c:pt idx="1">
                  <c:v>40</c:v>
                </c:pt>
                <c:pt idx="2">
                  <c:v>30</c:v>
                </c:pt>
                <c:pt idx="3">
                  <c:v>20</c:v>
                </c:pt>
                <c:pt idx="4">
                  <c:v>7</c:v>
                </c:pt>
              </c:numCache>
            </c:numRef>
          </c:val>
          <c:shape val="pyramid"/>
          <c:extLst>
            <c:ext xmlns:c16="http://schemas.microsoft.com/office/drawing/2014/chart" uri="{C3380CC4-5D6E-409C-BE32-E72D297353CC}">
              <c16:uniqueId val="{00000001-4E54-4B0E-ACEA-C6A68685DBB3}"/>
            </c:ext>
          </c:extLst>
        </c:ser>
        <c:ser>
          <c:idx val="2"/>
          <c:order val="2"/>
          <c:tx>
            <c:strRef>
              <c:f>Sheet1!$D$1</c:f>
              <c:strCache>
                <c:ptCount val="1"/>
                <c:pt idx="0">
                  <c:v>项目3</c:v>
                </c:pt>
              </c:strCache>
            </c:strRef>
          </c:tx>
          <c:spPr>
            <a:solidFill>
              <a:schemeClr val="bg2">
                <a:lumMod val="50000"/>
              </a:schemeClr>
            </a:solidFill>
            <a:ln>
              <a:noFill/>
            </a:ln>
            <a:effectLst/>
            <a:sp3d/>
          </c:spPr>
          <c:invertIfNegative val="0"/>
          <c:cat>
            <c:strRef>
              <c:f>Sheet1!$A$2:$A$6</c:f>
              <c:strCache>
                <c:ptCount val="5"/>
                <c:pt idx="0">
                  <c:v>维度1</c:v>
                </c:pt>
                <c:pt idx="1">
                  <c:v>维度2</c:v>
                </c:pt>
                <c:pt idx="2">
                  <c:v>维度3</c:v>
                </c:pt>
                <c:pt idx="3">
                  <c:v>维度4</c:v>
                </c:pt>
                <c:pt idx="4">
                  <c:v>维度5</c:v>
                </c:pt>
              </c:strCache>
            </c:strRef>
          </c:cat>
          <c:val>
            <c:numRef>
              <c:f>Sheet1!$D$2:$D$6</c:f>
              <c:numCache>
                <c:formatCode>General</c:formatCode>
                <c:ptCount val="5"/>
                <c:pt idx="0">
                  <c:v>70</c:v>
                </c:pt>
                <c:pt idx="1">
                  <c:v>60</c:v>
                </c:pt>
                <c:pt idx="2">
                  <c:v>50</c:v>
                </c:pt>
                <c:pt idx="3">
                  <c:v>40</c:v>
                </c:pt>
                <c:pt idx="4">
                  <c:v>30</c:v>
                </c:pt>
              </c:numCache>
            </c:numRef>
          </c:val>
          <c:shape val="pyramid"/>
          <c:extLst>
            <c:ext xmlns:c16="http://schemas.microsoft.com/office/drawing/2014/chart" uri="{C3380CC4-5D6E-409C-BE32-E72D297353CC}">
              <c16:uniqueId val="{00000002-4E54-4B0E-ACEA-C6A68685DBB3}"/>
            </c:ext>
          </c:extLst>
        </c:ser>
        <c:dLbls>
          <c:showLegendKey val="0"/>
          <c:showVal val="0"/>
          <c:showCatName val="0"/>
          <c:showSerName val="0"/>
          <c:showPercent val="0"/>
          <c:showBubbleSize val="0"/>
        </c:dLbls>
        <c:gapWidth val="150"/>
        <c:shape val="box"/>
        <c:axId val="238871680"/>
        <c:axId val="238869600"/>
        <c:axId val="513765199"/>
      </c:bar3DChart>
      <c:catAx>
        <c:axId val="238871680"/>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cap="none" spc="0" normalizeH="0" baseline="0">
                <a:solidFill>
                  <a:schemeClr val="tx1">
                    <a:lumMod val="65000"/>
                    <a:lumOff val="35000"/>
                  </a:schemeClr>
                </a:solidFill>
                <a:latin typeface="+mn-lt"/>
                <a:ea typeface="+mn-ea"/>
                <a:cs typeface="+mn-cs"/>
              </a:defRPr>
            </a:pPr>
            <a:endParaRPr lang="zh-CN"/>
          </a:p>
        </c:txPr>
        <c:crossAx val="238869600"/>
        <c:crosses val="autoZero"/>
        <c:auto val="1"/>
        <c:lblAlgn val="ctr"/>
        <c:lblOffset val="100"/>
        <c:noMultiLvlLbl val="0"/>
      </c:catAx>
      <c:valAx>
        <c:axId val="238869600"/>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38871680"/>
        <c:crosses val="autoZero"/>
        <c:crossBetween val="between"/>
      </c:valAx>
      <c:serAx>
        <c:axId val="513765199"/>
        <c:scaling>
          <c:orientation val="minMax"/>
        </c:scaling>
        <c:delete val="0"/>
        <c:axPos val="b"/>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38869600"/>
        <c:crosses val="autoZero"/>
      </c:ser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6">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2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77A9317-2B82-43C4-9176-04E63A05496E}" type="doc">
      <dgm:prSet loTypeId="urn:microsoft.com/office/officeart/2005/8/layout/process1" loCatId="process" qsTypeId="urn:microsoft.com/office/officeart/2005/8/quickstyle/simple4#1" qsCatId="simple" csTypeId="urn:microsoft.com/office/officeart/2005/8/colors/accent1_2" csCatId="accent1" phldr="1"/>
      <dgm:spPr/>
    </dgm:pt>
    <dgm:pt modelId="{F4BD0F1D-B9DD-45BD-AA0F-309AB5B56845}">
      <dgm:prSet phldrT="[文本]" custT="1"/>
      <dgm:spPr/>
      <dgm:t>
        <a:bodyPr/>
        <a:lstStyle/>
        <a:p>
          <a:r>
            <a:rPr lang="zh-CN" altLang="en-US" sz="1600" dirty="0"/>
            <a:t>定战略</a:t>
          </a:r>
        </a:p>
      </dgm:t>
    </dgm:pt>
    <dgm:pt modelId="{60CB3438-2079-4206-A913-F5AF05CE1E28}" type="parTrans" cxnId="{AA188B79-711F-4473-99C0-C16EDF772EC2}">
      <dgm:prSet/>
      <dgm:spPr/>
      <dgm:t>
        <a:bodyPr/>
        <a:lstStyle/>
        <a:p>
          <a:endParaRPr lang="zh-CN" altLang="en-US" sz="1600"/>
        </a:p>
      </dgm:t>
    </dgm:pt>
    <dgm:pt modelId="{BDB2B96E-1D70-4A9A-B5C1-3FD90B393F27}" type="sibTrans" cxnId="{AA188B79-711F-4473-99C0-C16EDF772EC2}">
      <dgm:prSet custT="1"/>
      <dgm:spPr/>
      <dgm:t>
        <a:bodyPr/>
        <a:lstStyle/>
        <a:p>
          <a:endParaRPr lang="zh-CN" altLang="en-US" sz="1100"/>
        </a:p>
      </dgm:t>
    </dgm:pt>
    <dgm:pt modelId="{6D6BB61B-74D9-40DB-BB8C-09D808E76649}">
      <dgm:prSet phldrT="[文本]" custT="1"/>
      <dgm:spPr/>
      <dgm:t>
        <a:bodyPr/>
        <a:lstStyle/>
        <a:p>
          <a:r>
            <a:rPr lang="zh-CN" altLang="en-US" sz="1600" dirty="0"/>
            <a:t>明目标</a:t>
          </a:r>
        </a:p>
      </dgm:t>
    </dgm:pt>
    <dgm:pt modelId="{E84866A5-E967-4D2D-B171-F49671B1FB87}" type="parTrans" cxnId="{36E0018C-9967-4AE4-9FD2-BC5E952FDA5F}">
      <dgm:prSet/>
      <dgm:spPr/>
      <dgm:t>
        <a:bodyPr/>
        <a:lstStyle/>
        <a:p>
          <a:endParaRPr lang="zh-CN" altLang="en-US" sz="1600"/>
        </a:p>
      </dgm:t>
    </dgm:pt>
    <dgm:pt modelId="{51E76439-7A49-4256-B541-48B1EA4F710A}" type="sibTrans" cxnId="{36E0018C-9967-4AE4-9FD2-BC5E952FDA5F}">
      <dgm:prSet custT="1"/>
      <dgm:spPr/>
      <dgm:t>
        <a:bodyPr/>
        <a:lstStyle/>
        <a:p>
          <a:endParaRPr lang="zh-CN" altLang="en-US" sz="1100"/>
        </a:p>
      </dgm:t>
    </dgm:pt>
    <dgm:pt modelId="{CDDAA19B-0060-4A28-95A3-4A5EF03F3B62}">
      <dgm:prSet phldrT="[文本]" custT="1"/>
      <dgm:spPr/>
      <dgm:t>
        <a:bodyPr/>
        <a:lstStyle/>
        <a:p>
          <a:r>
            <a:rPr lang="zh-CN" altLang="en-US" sz="1600" dirty="0"/>
            <a:t>分重点</a:t>
          </a:r>
        </a:p>
      </dgm:t>
    </dgm:pt>
    <dgm:pt modelId="{8FA78766-4C02-4AD6-992D-515D4A28BBAA}" type="parTrans" cxnId="{ADB89220-F6BE-44B0-A5B3-D13D3B637F9E}">
      <dgm:prSet/>
      <dgm:spPr/>
      <dgm:t>
        <a:bodyPr/>
        <a:lstStyle/>
        <a:p>
          <a:endParaRPr lang="zh-CN" altLang="en-US" sz="1600"/>
        </a:p>
      </dgm:t>
    </dgm:pt>
    <dgm:pt modelId="{F5B2E99F-0323-438C-905A-0C1C6F814C17}" type="sibTrans" cxnId="{ADB89220-F6BE-44B0-A5B3-D13D3B637F9E}">
      <dgm:prSet custT="1"/>
      <dgm:spPr/>
      <dgm:t>
        <a:bodyPr/>
        <a:lstStyle/>
        <a:p>
          <a:endParaRPr lang="zh-CN" altLang="en-US" sz="1100"/>
        </a:p>
      </dgm:t>
    </dgm:pt>
    <dgm:pt modelId="{F86F4C1B-4158-4F46-ABF3-73D58480597D}">
      <dgm:prSet phldrT="[文本]" custT="1"/>
      <dgm:spPr/>
      <dgm:t>
        <a:bodyPr/>
        <a:lstStyle/>
        <a:p>
          <a:r>
            <a:rPr lang="zh-CN" altLang="en-US" sz="1600" dirty="0"/>
            <a:t>抓落实</a:t>
          </a:r>
        </a:p>
      </dgm:t>
    </dgm:pt>
    <dgm:pt modelId="{7998BB9A-2FE1-438A-A28D-DF5024BDDEC5}" type="parTrans" cxnId="{614DE92C-276D-4BC2-B788-271F46603B8F}">
      <dgm:prSet/>
      <dgm:spPr/>
      <dgm:t>
        <a:bodyPr/>
        <a:lstStyle/>
        <a:p>
          <a:endParaRPr lang="zh-CN" altLang="en-US" sz="1600"/>
        </a:p>
      </dgm:t>
    </dgm:pt>
    <dgm:pt modelId="{EE34ECD6-AA46-4C56-A91C-6DFC9B52A239}" type="sibTrans" cxnId="{614DE92C-276D-4BC2-B788-271F46603B8F}">
      <dgm:prSet custT="1"/>
      <dgm:spPr/>
      <dgm:t>
        <a:bodyPr/>
        <a:lstStyle/>
        <a:p>
          <a:endParaRPr lang="zh-CN" altLang="en-US" sz="1100"/>
        </a:p>
      </dgm:t>
    </dgm:pt>
    <dgm:pt modelId="{0D955F12-2F18-44DA-9A91-0106822E80BB}" type="pres">
      <dgm:prSet presAssocID="{577A9317-2B82-43C4-9176-04E63A05496E}" presName="Name0" presStyleCnt="0">
        <dgm:presLayoutVars>
          <dgm:dir/>
          <dgm:resizeHandles val="exact"/>
        </dgm:presLayoutVars>
      </dgm:prSet>
      <dgm:spPr/>
    </dgm:pt>
    <dgm:pt modelId="{E8A78BD5-73F4-40BD-A82F-C74C6203F1A8}" type="pres">
      <dgm:prSet presAssocID="{F4BD0F1D-B9DD-45BD-AA0F-309AB5B56845}" presName="node" presStyleLbl="node1" presStyleIdx="0" presStyleCnt="4">
        <dgm:presLayoutVars>
          <dgm:bulletEnabled val="1"/>
        </dgm:presLayoutVars>
      </dgm:prSet>
      <dgm:spPr/>
    </dgm:pt>
    <dgm:pt modelId="{1321BECB-C6E0-4656-B821-BD0A987DD547}" type="pres">
      <dgm:prSet presAssocID="{BDB2B96E-1D70-4A9A-B5C1-3FD90B393F27}" presName="sibTrans" presStyleLbl="sibTrans2D1" presStyleIdx="0" presStyleCnt="3"/>
      <dgm:spPr/>
    </dgm:pt>
    <dgm:pt modelId="{F85C947F-BC91-407E-9A88-1FC8E488E7B9}" type="pres">
      <dgm:prSet presAssocID="{BDB2B96E-1D70-4A9A-B5C1-3FD90B393F27}" presName="connectorText" presStyleLbl="sibTrans2D1" presStyleIdx="0" presStyleCnt="3"/>
      <dgm:spPr/>
    </dgm:pt>
    <dgm:pt modelId="{2CE53D89-E6EB-495D-9C31-75C533D901D1}" type="pres">
      <dgm:prSet presAssocID="{6D6BB61B-74D9-40DB-BB8C-09D808E76649}" presName="node" presStyleLbl="node1" presStyleIdx="1" presStyleCnt="4">
        <dgm:presLayoutVars>
          <dgm:bulletEnabled val="1"/>
        </dgm:presLayoutVars>
      </dgm:prSet>
      <dgm:spPr/>
    </dgm:pt>
    <dgm:pt modelId="{80CC9106-9E22-47CB-A8AB-9BC5F6431EBC}" type="pres">
      <dgm:prSet presAssocID="{51E76439-7A49-4256-B541-48B1EA4F710A}" presName="sibTrans" presStyleLbl="sibTrans2D1" presStyleIdx="1" presStyleCnt="3"/>
      <dgm:spPr/>
    </dgm:pt>
    <dgm:pt modelId="{7D3622B0-64C8-4961-A877-EF868A40FE0C}" type="pres">
      <dgm:prSet presAssocID="{51E76439-7A49-4256-B541-48B1EA4F710A}" presName="connectorText" presStyleLbl="sibTrans2D1" presStyleIdx="1" presStyleCnt="3"/>
      <dgm:spPr/>
    </dgm:pt>
    <dgm:pt modelId="{5C619D46-ABCF-427D-8B24-18FDEC03A8FA}" type="pres">
      <dgm:prSet presAssocID="{CDDAA19B-0060-4A28-95A3-4A5EF03F3B62}" presName="node" presStyleLbl="node1" presStyleIdx="2" presStyleCnt="4">
        <dgm:presLayoutVars>
          <dgm:bulletEnabled val="1"/>
        </dgm:presLayoutVars>
      </dgm:prSet>
      <dgm:spPr/>
    </dgm:pt>
    <dgm:pt modelId="{80E2F151-C43B-4173-8E95-0AA60F11EBF0}" type="pres">
      <dgm:prSet presAssocID="{F5B2E99F-0323-438C-905A-0C1C6F814C17}" presName="sibTrans" presStyleLbl="sibTrans2D1" presStyleIdx="2" presStyleCnt="3"/>
      <dgm:spPr/>
    </dgm:pt>
    <dgm:pt modelId="{0FF621F0-950B-4E07-B261-94820E906484}" type="pres">
      <dgm:prSet presAssocID="{F5B2E99F-0323-438C-905A-0C1C6F814C17}" presName="connectorText" presStyleLbl="sibTrans2D1" presStyleIdx="2" presStyleCnt="3"/>
      <dgm:spPr/>
    </dgm:pt>
    <dgm:pt modelId="{D36AC269-9879-47A3-B87B-A5C3C3054919}" type="pres">
      <dgm:prSet presAssocID="{F86F4C1B-4158-4F46-ABF3-73D58480597D}" presName="node" presStyleLbl="node1" presStyleIdx="3" presStyleCnt="4">
        <dgm:presLayoutVars>
          <dgm:bulletEnabled val="1"/>
        </dgm:presLayoutVars>
      </dgm:prSet>
      <dgm:spPr/>
    </dgm:pt>
  </dgm:ptLst>
  <dgm:cxnLst>
    <dgm:cxn modelId="{92B4C301-CBAC-40D2-ABD0-35323E6BD5D1}" type="presOf" srcId="{F86F4C1B-4158-4F46-ABF3-73D58480597D}" destId="{D36AC269-9879-47A3-B87B-A5C3C3054919}" srcOrd="0" destOrd="0" presId="urn:microsoft.com/office/officeart/2005/8/layout/process1"/>
    <dgm:cxn modelId="{2551450E-BC2F-4A8C-9C18-AF22B49D4796}" type="presOf" srcId="{577A9317-2B82-43C4-9176-04E63A05496E}" destId="{0D955F12-2F18-44DA-9A91-0106822E80BB}" srcOrd="0" destOrd="0" presId="urn:microsoft.com/office/officeart/2005/8/layout/process1"/>
    <dgm:cxn modelId="{ADB89220-F6BE-44B0-A5B3-D13D3B637F9E}" srcId="{577A9317-2B82-43C4-9176-04E63A05496E}" destId="{CDDAA19B-0060-4A28-95A3-4A5EF03F3B62}" srcOrd="2" destOrd="0" parTransId="{8FA78766-4C02-4AD6-992D-515D4A28BBAA}" sibTransId="{F5B2E99F-0323-438C-905A-0C1C6F814C17}"/>
    <dgm:cxn modelId="{6B312721-344F-41F3-B7B9-2D92CA26B7F3}" type="presOf" srcId="{CDDAA19B-0060-4A28-95A3-4A5EF03F3B62}" destId="{5C619D46-ABCF-427D-8B24-18FDEC03A8FA}" srcOrd="0" destOrd="0" presId="urn:microsoft.com/office/officeart/2005/8/layout/process1"/>
    <dgm:cxn modelId="{614DE92C-276D-4BC2-B788-271F46603B8F}" srcId="{577A9317-2B82-43C4-9176-04E63A05496E}" destId="{F86F4C1B-4158-4F46-ABF3-73D58480597D}" srcOrd="3" destOrd="0" parTransId="{7998BB9A-2FE1-438A-A28D-DF5024BDDEC5}" sibTransId="{EE34ECD6-AA46-4C56-A91C-6DFC9B52A239}"/>
    <dgm:cxn modelId="{D7012B43-55E3-4DC1-A2BF-ACCDC9D4F5F8}" type="presOf" srcId="{BDB2B96E-1D70-4A9A-B5C1-3FD90B393F27}" destId="{F85C947F-BC91-407E-9A88-1FC8E488E7B9}" srcOrd="1" destOrd="0" presId="urn:microsoft.com/office/officeart/2005/8/layout/process1"/>
    <dgm:cxn modelId="{7A92EB43-A351-4B3F-AA84-A0813E5CC75D}" type="presOf" srcId="{F5B2E99F-0323-438C-905A-0C1C6F814C17}" destId="{0FF621F0-950B-4E07-B261-94820E906484}" srcOrd="1" destOrd="0" presId="urn:microsoft.com/office/officeart/2005/8/layout/process1"/>
    <dgm:cxn modelId="{C6AD4649-E556-4684-96D3-A89542E290E9}" type="presOf" srcId="{F5B2E99F-0323-438C-905A-0C1C6F814C17}" destId="{80E2F151-C43B-4173-8E95-0AA60F11EBF0}" srcOrd="0" destOrd="0" presId="urn:microsoft.com/office/officeart/2005/8/layout/process1"/>
    <dgm:cxn modelId="{AA188B79-711F-4473-99C0-C16EDF772EC2}" srcId="{577A9317-2B82-43C4-9176-04E63A05496E}" destId="{F4BD0F1D-B9DD-45BD-AA0F-309AB5B56845}" srcOrd="0" destOrd="0" parTransId="{60CB3438-2079-4206-A913-F5AF05CE1E28}" sibTransId="{BDB2B96E-1D70-4A9A-B5C1-3FD90B393F27}"/>
    <dgm:cxn modelId="{36E0018C-9967-4AE4-9FD2-BC5E952FDA5F}" srcId="{577A9317-2B82-43C4-9176-04E63A05496E}" destId="{6D6BB61B-74D9-40DB-BB8C-09D808E76649}" srcOrd="1" destOrd="0" parTransId="{E84866A5-E967-4D2D-B171-F49671B1FB87}" sibTransId="{51E76439-7A49-4256-B541-48B1EA4F710A}"/>
    <dgm:cxn modelId="{321CFC94-796A-4664-B744-40689B2D8355}" type="presOf" srcId="{51E76439-7A49-4256-B541-48B1EA4F710A}" destId="{80CC9106-9E22-47CB-A8AB-9BC5F6431EBC}" srcOrd="0" destOrd="0" presId="urn:microsoft.com/office/officeart/2005/8/layout/process1"/>
    <dgm:cxn modelId="{459FF8AE-0CE1-423F-83DC-8FE0DFB41C3D}" type="presOf" srcId="{51E76439-7A49-4256-B541-48B1EA4F710A}" destId="{7D3622B0-64C8-4961-A877-EF868A40FE0C}" srcOrd="1" destOrd="0" presId="urn:microsoft.com/office/officeart/2005/8/layout/process1"/>
    <dgm:cxn modelId="{63F635B5-8FC6-4BA6-9BB9-DA691B410D6E}" type="presOf" srcId="{F4BD0F1D-B9DD-45BD-AA0F-309AB5B56845}" destId="{E8A78BD5-73F4-40BD-A82F-C74C6203F1A8}" srcOrd="0" destOrd="0" presId="urn:microsoft.com/office/officeart/2005/8/layout/process1"/>
    <dgm:cxn modelId="{D9CBF4B7-964F-4BB0-BFB5-57EE3AE2B99A}" type="presOf" srcId="{6D6BB61B-74D9-40DB-BB8C-09D808E76649}" destId="{2CE53D89-E6EB-495D-9C31-75C533D901D1}" srcOrd="0" destOrd="0" presId="urn:microsoft.com/office/officeart/2005/8/layout/process1"/>
    <dgm:cxn modelId="{FB2F4EE7-FC82-498A-9969-5C13F9463008}" type="presOf" srcId="{BDB2B96E-1D70-4A9A-B5C1-3FD90B393F27}" destId="{1321BECB-C6E0-4656-B821-BD0A987DD547}" srcOrd="0" destOrd="0" presId="urn:microsoft.com/office/officeart/2005/8/layout/process1"/>
    <dgm:cxn modelId="{5F259AB8-A95E-4DDF-A70A-93BE98222C72}" type="presParOf" srcId="{0D955F12-2F18-44DA-9A91-0106822E80BB}" destId="{E8A78BD5-73F4-40BD-A82F-C74C6203F1A8}" srcOrd="0" destOrd="0" presId="urn:microsoft.com/office/officeart/2005/8/layout/process1"/>
    <dgm:cxn modelId="{90337D9D-0684-4C79-8D83-FA0317EA5D1D}" type="presParOf" srcId="{0D955F12-2F18-44DA-9A91-0106822E80BB}" destId="{1321BECB-C6E0-4656-B821-BD0A987DD547}" srcOrd="1" destOrd="0" presId="urn:microsoft.com/office/officeart/2005/8/layout/process1"/>
    <dgm:cxn modelId="{0CE17F22-2021-4EDB-96AB-7CC7012404F8}" type="presParOf" srcId="{1321BECB-C6E0-4656-B821-BD0A987DD547}" destId="{F85C947F-BC91-407E-9A88-1FC8E488E7B9}" srcOrd="0" destOrd="0" presId="urn:microsoft.com/office/officeart/2005/8/layout/process1"/>
    <dgm:cxn modelId="{12D5D183-51D9-4A89-96A7-ED272D1E8813}" type="presParOf" srcId="{0D955F12-2F18-44DA-9A91-0106822E80BB}" destId="{2CE53D89-E6EB-495D-9C31-75C533D901D1}" srcOrd="2" destOrd="0" presId="urn:microsoft.com/office/officeart/2005/8/layout/process1"/>
    <dgm:cxn modelId="{13ADADC7-6C8F-47CA-A5C3-2A90C148C809}" type="presParOf" srcId="{0D955F12-2F18-44DA-9A91-0106822E80BB}" destId="{80CC9106-9E22-47CB-A8AB-9BC5F6431EBC}" srcOrd="3" destOrd="0" presId="urn:microsoft.com/office/officeart/2005/8/layout/process1"/>
    <dgm:cxn modelId="{2D8FFD8B-6331-411D-91E7-B13D81781D54}" type="presParOf" srcId="{80CC9106-9E22-47CB-A8AB-9BC5F6431EBC}" destId="{7D3622B0-64C8-4961-A877-EF868A40FE0C}" srcOrd="0" destOrd="0" presId="urn:microsoft.com/office/officeart/2005/8/layout/process1"/>
    <dgm:cxn modelId="{96BECA28-667A-45A3-B539-F944ADD5E525}" type="presParOf" srcId="{0D955F12-2F18-44DA-9A91-0106822E80BB}" destId="{5C619D46-ABCF-427D-8B24-18FDEC03A8FA}" srcOrd="4" destOrd="0" presId="urn:microsoft.com/office/officeart/2005/8/layout/process1"/>
    <dgm:cxn modelId="{5C18C027-31E7-4A0C-A88C-8610FD6073B5}" type="presParOf" srcId="{0D955F12-2F18-44DA-9A91-0106822E80BB}" destId="{80E2F151-C43B-4173-8E95-0AA60F11EBF0}" srcOrd="5" destOrd="0" presId="urn:microsoft.com/office/officeart/2005/8/layout/process1"/>
    <dgm:cxn modelId="{C90CC4DE-08A1-4460-B3A5-20383E32CDD2}" type="presParOf" srcId="{80E2F151-C43B-4173-8E95-0AA60F11EBF0}" destId="{0FF621F0-950B-4E07-B261-94820E906484}" srcOrd="0" destOrd="0" presId="urn:microsoft.com/office/officeart/2005/8/layout/process1"/>
    <dgm:cxn modelId="{4B8B68A5-B65A-4F77-A7BD-F98235C06078}" type="presParOf" srcId="{0D955F12-2F18-44DA-9A91-0106822E80BB}" destId="{D36AC269-9879-47A3-B87B-A5C3C3054919}" srcOrd="6"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A78BD5-73F4-40BD-A82F-C74C6203F1A8}">
      <dsp:nvSpPr>
        <dsp:cNvPr id="0" name=""/>
        <dsp:cNvSpPr/>
      </dsp:nvSpPr>
      <dsp:spPr>
        <a:xfrm>
          <a:off x="2976" y="276879"/>
          <a:ext cx="1301506" cy="78090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定战略</a:t>
          </a:r>
        </a:p>
      </dsp:txBody>
      <dsp:txXfrm>
        <a:off x="25848" y="299751"/>
        <a:ext cx="1255762" cy="735159"/>
      </dsp:txXfrm>
    </dsp:sp>
    <dsp:sp modelId="{1321BECB-C6E0-4656-B821-BD0A987DD547}">
      <dsp:nvSpPr>
        <dsp:cNvPr id="0" name=""/>
        <dsp:cNvSpPr/>
      </dsp:nvSpPr>
      <dsp:spPr>
        <a:xfrm>
          <a:off x="1434633" y="505944"/>
          <a:ext cx="275919" cy="322773"/>
        </a:xfrm>
        <a:prstGeom prs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zh-CN" altLang="en-US" sz="1100" kern="1200"/>
        </a:p>
      </dsp:txBody>
      <dsp:txXfrm>
        <a:off x="1434633" y="570499"/>
        <a:ext cx="193143" cy="193663"/>
      </dsp:txXfrm>
    </dsp:sp>
    <dsp:sp modelId="{2CE53D89-E6EB-495D-9C31-75C533D901D1}">
      <dsp:nvSpPr>
        <dsp:cNvPr id="0" name=""/>
        <dsp:cNvSpPr/>
      </dsp:nvSpPr>
      <dsp:spPr>
        <a:xfrm>
          <a:off x="1825085" y="276879"/>
          <a:ext cx="1301506" cy="78090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明目标</a:t>
          </a:r>
        </a:p>
      </dsp:txBody>
      <dsp:txXfrm>
        <a:off x="1847957" y="299751"/>
        <a:ext cx="1255762" cy="735159"/>
      </dsp:txXfrm>
    </dsp:sp>
    <dsp:sp modelId="{80CC9106-9E22-47CB-A8AB-9BC5F6431EBC}">
      <dsp:nvSpPr>
        <dsp:cNvPr id="0" name=""/>
        <dsp:cNvSpPr/>
      </dsp:nvSpPr>
      <dsp:spPr>
        <a:xfrm>
          <a:off x="3256742" y="505944"/>
          <a:ext cx="275919" cy="322773"/>
        </a:xfrm>
        <a:prstGeom prs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zh-CN" altLang="en-US" sz="1100" kern="1200"/>
        </a:p>
      </dsp:txBody>
      <dsp:txXfrm>
        <a:off x="3256742" y="570499"/>
        <a:ext cx="193143" cy="193663"/>
      </dsp:txXfrm>
    </dsp:sp>
    <dsp:sp modelId="{5C619D46-ABCF-427D-8B24-18FDEC03A8FA}">
      <dsp:nvSpPr>
        <dsp:cNvPr id="0" name=""/>
        <dsp:cNvSpPr/>
      </dsp:nvSpPr>
      <dsp:spPr>
        <a:xfrm>
          <a:off x="3647194" y="276879"/>
          <a:ext cx="1301506" cy="78090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分重点</a:t>
          </a:r>
        </a:p>
      </dsp:txBody>
      <dsp:txXfrm>
        <a:off x="3670066" y="299751"/>
        <a:ext cx="1255762" cy="735159"/>
      </dsp:txXfrm>
    </dsp:sp>
    <dsp:sp modelId="{80E2F151-C43B-4173-8E95-0AA60F11EBF0}">
      <dsp:nvSpPr>
        <dsp:cNvPr id="0" name=""/>
        <dsp:cNvSpPr/>
      </dsp:nvSpPr>
      <dsp:spPr>
        <a:xfrm>
          <a:off x="5078851" y="505944"/>
          <a:ext cx="275919" cy="322773"/>
        </a:xfrm>
        <a:prstGeom prs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zh-CN" altLang="en-US" sz="1100" kern="1200"/>
        </a:p>
      </dsp:txBody>
      <dsp:txXfrm>
        <a:off x="5078851" y="570499"/>
        <a:ext cx="193143" cy="193663"/>
      </dsp:txXfrm>
    </dsp:sp>
    <dsp:sp modelId="{D36AC269-9879-47A3-B87B-A5C3C3054919}">
      <dsp:nvSpPr>
        <dsp:cNvPr id="0" name=""/>
        <dsp:cNvSpPr/>
      </dsp:nvSpPr>
      <dsp:spPr>
        <a:xfrm>
          <a:off x="5469303" y="276879"/>
          <a:ext cx="1301506" cy="78090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抓落实</a:t>
          </a:r>
        </a:p>
      </dsp:txBody>
      <dsp:txXfrm>
        <a:off x="5492175" y="299751"/>
        <a:ext cx="1255762" cy="735159"/>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1">
  <dgm:title val=""/>
  <dgm:desc val=""/>
  <dgm:catLst>
    <dgm:cat type="simple" pri="104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pitchFamily="34" charset="-122"/>
                <a:ea typeface="思源黑体 CN Regular" panose="020B0500000000000000" pitchFamily="34" charset="-122"/>
              </a:defRPr>
            </a:lvl1pPr>
          </a:lstStyle>
          <a:p>
            <a:fld id="{FD6CB230-E79B-4D5C-AC7C-B5F19FF1593D}" type="datetimeFigureOut">
              <a:rPr lang="zh-CN" altLang="en-US" smtClean="0"/>
              <a:pPr/>
              <a:t>2022/9/1</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pitchFamily="34" charset="-122"/>
                <a:ea typeface="思源黑体 CN Regular" panose="020B0500000000000000" pitchFamily="34" charset="-122"/>
              </a:defRPr>
            </a:lvl1pPr>
          </a:lstStyle>
          <a:p>
            <a:fld id="{8E375C3F-2818-4B65-BB05-FEC93EAA8FE5}" type="slidenum">
              <a:rPr lang="zh-CN" altLang="en-US" smtClean="0"/>
              <a:pPr/>
              <a:t>‹#›</a:t>
            </a:fld>
            <a:endParaRPr lang="zh-CN" altLang="en-US" dirty="0"/>
          </a:p>
        </p:txBody>
      </p:sp>
    </p:spTree>
    <p:extLst>
      <p:ext uri="{BB962C8B-B14F-4D97-AF65-F5344CB8AC3E}">
        <p14:creationId xmlns:p14="http://schemas.microsoft.com/office/powerpoint/2010/main" val="40145954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1pPr>
    <a:lvl2pPr marL="4572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2pPr>
    <a:lvl3pPr marL="9144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3pPr>
    <a:lvl4pPr marL="13716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4pPr>
    <a:lvl5pPr marL="18288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4</a:t>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375C3F-2818-4B65-BB05-FEC93EAA8FE5}" type="slidenum">
              <a:rPr lang="zh-CN" altLang="en-US" smtClean="0"/>
              <a:t>5</a:t>
            </a:fld>
            <a:endParaRPr lang="zh-CN" altLang="en-US"/>
          </a:p>
        </p:txBody>
      </p:sp>
    </p:spTree>
    <p:extLst>
      <p:ext uri="{BB962C8B-B14F-4D97-AF65-F5344CB8AC3E}">
        <p14:creationId xmlns:p14="http://schemas.microsoft.com/office/powerpoint/2010/main" val="36417272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375C3F-2818-4B65-BB05-FEC93EAA8FE5}" type="slidenum">
              <a:rPr lang="zh-CN" altLang="en-US" smtClean="0"/>
              <a:t>14</a:t>
            </a:fld>
            <a:endParaRPr lang="zh-CN" altLang="en-US"/>
          </a:p>
        </p:txBody>
      </p:sp>
    </p:spTree>
    <p:extLst>
      <p:ext uri="{BB962C8B-B14F-4D97-AF65-F5344CB8AC3E}">
        <p14:creationId xmlns:p14="http://schemas.microsoft.com/office/powerpoint/2010/main" val="3285713285"/>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A5299823-83C7-420B-86DE-793DFA2D54A7}"/>
              </a:ext>
            </a:extLst>
          </p:cNvPr>
          <p:cNvPicPr>
            <a:picLocks noChangeAspect="1"/>
          </p:cNvPicPr>
          <p:nvPr userDrawn="1"/>
        </p:nvPicPr>
        <p:blipFill>
          <a:blip r:embed="rId2" cstate="screen">
            <a:alphaModFix/>
            <a:extLst>
              <a:ext uri="{BEBA8EAE-BF5A-486C-A8C5-ECC9F3942E4B}">
                <a14:imgProps xmlns:a14="http://schemas.microsoft.com/office/drawing/2010/main">
                  <a14:imgLayer r:embed="rId3">
                    <a14:imgEffect>
                      <a14:colorTemperature colorTemp="5900"/>
                    </a14:imgEffect>
                    <a14:imgEffect>
                      <a14:saturation sat="68000"/>
                    </a14:imgEffect>
                  </a14:imgLayer>
                </a14:imgProps>
              </a:ext>
              <a:ext uri="{28A0092B-C50C-407E-A947-70E740481C1C}">
                <a14:useLocalDpi xmlns:a14="http://schemas.microsoft.com/office/drawing/2010/main"/>
              </a:ext>
            </a:extLst>
          </a:blip>
          <a:stretch>
            <a:fillRect/>
          </a:stretch>
        </p:blipFill>
        <p:spPr>
          <a:xfrm>
            <a:off x="0" y="447"/>
            <a:ext cx="12192000" cy="6857107"/>
          </a:xfrm>
          <a:prstGeom prst="rect">
            <a:avLst/>
          </a:prstGeom>
        </p:spPr>
      </p:pic>
      <p:sp>
        <p:nvSpPr>
          <p:cNvPr id="6" name="矩形 5">
            <a:extLst>
              <a:ext uri="{FF2B5EF4-FFF2-40B4-BE49-F238E27FC236}">
                <a16:creationId xmlns:a16="http://schemas.microsoft.com/office/drawing/2014/main" id="{CCFF83BC-15E6-46E2-BDD8-F55EB715EB86}"/>
              </a:ext>
            </a:extLst>
          </p:cNvPr>
          <p:cNvSpPr/>
          <p:nvPr userDrawn="1"/>
        </p:nvSpPr>
        <p:spPr>
          <a:xfrm>
            <a:off x="793" y="447"/>
            <a:ext cx="12191207" cy="6857107"/>
          </a:xfrm>
          <a:prstGeom prst="rect">
            <a:avLst/>
          </a:prstGeom>
          <a:gradFill flip="none" rotWithShape="1">
            <a:gsLst>
              <a:gs pos="51000">
                <a:schemeClr val="accent1">
                  <a:lumMod val="10000"/>
                  <a:lumOff val="90000"/>
                </a:schemeClr>
              </a:gs>
              <a:gs pos="0">
                <a:schemeClr val="accent1">
                  <a:lumMod val="20000"/>
                  <a:lumOff val="80000"/>
                  <a:alpha val="75000"/>
                </a:schemeClr>
              </a:gs>
              <a:gs pos="100000">
                <a:schemeClr val="accent1">
                  <a:lumMod val="20000"/>
                  <a:lumOff val="80000"/>
                </a:schemeClr>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 name="矩形 6">
            <a:extLst>
              <a:ext uri="{FF2B5EF4-FFF2-40B4-BE49-F238E27FC236}">
                <a16:creationId xmlns:a16="http://schemas.microsoft.com/office/drawing/2014/main" id="{C97F60BD-5B74-445F-BAB7-42222472FF30}"/>
              </a:ext>
            </a:extLst>
          </p:cNvPr>
          <p:cNvSpPr/>
          <p:nvPr userDrawn="1"/>
        </p:nvSpPr>
        <p:spPr>
          <a:xfrm>
            <a:off x="0" y="4688783"/>
            <a:ext cx="12191683" cy="2169217"/>
          </a:xfrm>
          <a:prstGeom prst="rect">
            <a:avLst/>
          </a:prstGeom>
          <a:gradFill flip="none" rotWithShape="1">
            <a:gsLst>
              <a:gs pos="0">
                <a:schemeClr val="accent1"/>
              </a:gs>
              <a:gs pos="100000">
                <a:schemeClr val="accent1">
                  <a:lumMod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FF0000"/>
              </a:solidFill>
              <a:effectLst/>
              <a:uLnTx/>
              <a:uFillTx/>
              <a:latin typeface="思源黑体 CN Regular" panose="020B0500000000000000" pitchFamily="34" charset="-122"/>
              <a:ea typeface="思源黑体 CN Regular" panose="020B0500000000000000" pitchFamily="34" charset="-122"/>
              <a:cs typeface="+mn-cs"/>
            </a:endParaRPr>
          </a:p>
        </p:txBody>
      </p:sp>
      <p:grpSp>
        <p:nvGrpSpPr>
          <p:cNvPr id="8" name="组合 7">
            <a:extLst>
              <a:ext uri="{FF2B5EF4-FFF2-40B4-BE49-F238E27FC236}">
                <a16:creationId xmlns:a16="http://schemas.microsoft.com/office/drawing/2014/main" id="{4265C5F8-0969-4137-B3D9-E8CEF9F49EEB}"/>
              </a:ext>
            </a:extLst>
          </p:cNvPr>
          <p:cNvGrpSpPr/>
          <p:nvPr userDrawn="1"/>
        </p:nvGrpSpPr>
        <p:grpSpPr>
          <a:xfrm>
            <a:off x="5175075" y="5405302"/>
            <a:ext cx="1443439" cy="671186"/>
            <a:chOff x="7979568" y="6473576"/>
            <a:chExt cx="1443627" cy="671273"/>
          </a:xfrm>
          <a:gradFill>
            <a:gsLst>
              <a:gs pos="0">
                <a:schemeClr val="accent1"/>
              </a:gs>
              <a:gs pos="100000">
                <a:schemeClr val="accent1">
                  <a:lumMod val="20000"/>
                  <a:lumOff val="80000"/>
                </a:schemeClr>
              </a:gs>
            </a:gsLst>
            <a:lin ang="0" scaled="0"/>
          </a:gradFill>
        </p:grpSpPr>
        <p:grpSp>
          <p:nvGrpSpPr>
            <p:cNvPr id="9" name="组合 8">
              <a:extLst>
                <a:ext uri="{FF2B5EF4-FFF2-40B4-BE49-F238E27FC236}">
                  <a16:creationId xmlns:a16="http://schemas.microsoft.com/office/drawing/2014/main" id="{51324142-5F2F-45A5-812D-13EB15DDCA95}"/>
                </a:ext>
              </a:extLst>
            </p:cNvPr>
            <p:cNvGrpSpPr/>
            <p:nvPr/>
          </p:nvGrpSpPr>
          <p:grpSpPr>
            <a:xfrm>
              <a:off x="7979568" y="6473576"/>
              <a:ext cx="1443627" cy="66923"/>
              <a:chOff x="7979568" y="6473576"/>
              <a:chExt cx="1443627" cy="66923"/>
            </a:xfrm>
            <a:grpFill/>
          </p:grpSpPr>
          <p:sp>
            <p:nvSpPr>
              <p:cNvPr id="37" name="椭圆 36">
                <a:extLst>
                  <a:ext uri="{FF2B5EF4-FFF2-40B4-BE49-F238E27FC236}">
                    <a16:creationId xmlns:a16="http://schemas.microsoft.com/office/drawing/2014/main" id="{7F939130-7810-4CD1-B1B2-0C649D6373BA}"/>
                  </a:ext>
                </a:extLst>
              </p:cNvPr>
              <p:cNvSpPr/>
              <p:nvPr/>
            </p:nvSpPr>
            <p:spPr>
              <a:xfrm>
                <a:off x="7979568"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8" name="椭圆 37">
                <a:extLst>
                  <a:ext uri="{FF2B5EF4-FFF2-40B4-BE49-F238E27FC236}">
                    <a16:creationId xmlns:a16="http://schemas.microsoft.com/office/drawing/2014/main" id="{311DF5F2-9A51-42C9-9CF6-A166917823CB}"/>
                  </a:ext>
                </a:extLst>
              </p:cNvPr>
              <p:cNvSpPr/>
              <p:nvPr/>
            </p:nvSpPr>
            <p:spPr>
              <a:xfrm>
                <a:off x="8176240"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9" name="椭圆 38">
                <a:extLst>
                  <a:ext uri="{FF2B5EF4-FFF2-40B4-BE49-F238E27FC236}">
                    <a16:creationId xmlns:a16="http://schemas.microsoft.com/office/drawing/2014/main" id="{0571D00C-CFF0-4A48-A86B-6EDB84E61099}"/>
                  </a:ext>
                </a:extLst>
              </p:cNvPr>
              <p:cNvSpPr/>
              <p:nvPr/>
            </p:nvSpPr>
            <p:spPr>
              <a:xfrm>
                <a:off x="8372912"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0" name="椭圆 39">
                <a:extLst>
                  <a:ext uri="{FF2B5EF4-FFF2-40B4-BE49-F238E27FC236}">
                    <a16:creationId xmlns:a16="http://schemas.microsoft.com/office/drawing/2014/main" id="{CF5E7FC6-6168-473B-9C72-F6598CAF40EC}"/>
                  </a:ext>
                </a:extLst>
              </p:cNvPr>
              <p:cNvSpPr/>
              <p:nvPr/>
            </p:nvSpPr>
            <p:spPr>
              <a:xfrm>
                <a:off x="8569584"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1" name="椭圆 40">
                <a:extLst>
                  <a:ext uri="{FF2B5EF4-FFF2-40B4-BE49-F238E27FC236}">
                    <a16:creationId xmlns:a16="http://schemas.microsoft.com/office/drawing/2014/main" id="{32233E57-AFC3-4EAB-AEAC-AA27A941E171}"/>
                  </a:ext>
                </a:extLst>
              </p:cNvPr>
              <p:cNvSpPr/>
              <p:nvPr/>
            </p:nvSpPr>
            <p:spPr>
              <a:xfrm>
                <a:off x="8766256"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2" name="椭圆 41">
                <a:extLst>
                  <a:ext uri="{FF2B5EF4-FFF2-40B4-BE49-F238E27FC236}">
                    <a16:creationId xmlns:a16="http://schemas.microsoft.com/office/drawing/2014/main" id="{84182E7F-B338-4E00-A4A6-5F3F05F9CCBC}"/>
                  </a:ext>
                </a:extLst>
              </p:cNvPr>
              <p:cNvSpPr/>
              <p:nvPr/>
            </p:nvSpPr>
            <p:spPr>
              <a:xfrm>
                <a:off x="8962928"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3" name="椭圆 42">
                <a:extLst>
                  <a:ext uri="{FF2B5EF4-FFF2-40B4-BE49-F238E27FC236}">
                    <a16:creationId xmlns:a16="http://schemas.microsoft.com/office/drawing/2014/main" id="{76467CF8-DDB5-470F-B94B-D7B5F3484D73}"/>
                  </a:ext>
                </a:extLst>
              </p:cNvPr>
              <p:cNvSpPr/>
              <p:nvPr/>
            </p:nvSpPr>
            <p:spPr>
              <a:xfrm>
                <a:off x="9159600"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4" name="椭圆 43">
                <a:extLst>
                  <a:ext uri="{FF2B5EF4-FFF2-40B4-BE49-F238E27FC236}">
                    <a16:creationId xmlns:a16="http://schemas.microsoft.com/office/drawing/2014/main" id="{36CD9C0B-78BB-4F01-9DFC-1B8704DFA61F}"/>
                  </a:ext>
                </a:extLst>
              </p:cNvPr>
              <p:cNvSpPr/>
              <p:nvPr/>
            </p:nvSpPr>
            <p:spPr>
              <a:xfrm>
                <a:off x="9356272"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grpSp>
        <p:grpSp>
          <p:nvGrpSpPr>
            <p:cNvPr id="10" name="组合 9">
              <a:extLst>
                <a:ext uri="{FF2B5EF4-FFF2-40B4-BE49-F238E27FC236}">
                  <a16:creationId xmlns:a16="http://schemas.microsoft.com/office/drawing/2014/main" id="{A55A02FB-3838-4988-B094-CE19E8CFCC8C}"/>
                </a:ext>
              </a:extLst>
            </p:cNvPr>
            <p:cNvGrpSpPr/>
            <p:nvPr/>
          </p:nvGrpSpPr>
          <p:grpSpPr>
            <a:xfrm>
              <a:off x="7979568" y="6675026"/>
              <a:ext cx="1443627" cy="66923"/>
              <a:chOff x="7979568" y="6473576"/>
              <a:chExt cx="1443627" cy="66923"/>
            </a:xfrm>
            <a:grpFill/>
          </p:grpSpPr>
          <p:sp>
            <p:nvSpPr>
              <p:cNvPr id="29" name="椭圆 28">
                <a:extLst>
                  <a:ext uri="{FF2B5EF4-FFF2-40B4-BE49-F238E27FC236}">
                    <a16:creationId xmlns:a16="http://schemas.microsoft.com/office/drawing/2014/main" id="{FBD20D5A-D997-4C68-B48C-A31FAD23C46F}"/>
                  </a:ext>
                </a:extLst>
              </p:cNvPr>
              <p:cNvSpPr/>
              <p:nvPr/>
            </p:nvSpPr>
            <p:spPr>
              <a:xfrm>
                <a:off x="7979568"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0" name="椭圆 29">
                <a:extLst>
                  <a:ext uri="{FF2B5EF4-FFF2-40B4-BE49-F238E27FC236}">
                    <a16:creationId xmlns:a16="http://schemas.microsoft.com/office/drawing/2014/main" id="{04EEB46A-5FC9-4E79-AF80-EE4E4AC96BF4}"/>
                  </a:ext>
                </a:extLst>
              </p:cNvPr>
              <p:cNvSpPr/>
              <p:nvPr/>
            </p:nvSpPr>
            <p:spPr>
              <a:xfrm>
                <a:off x="8176240"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1" name="椭圆 30">
                <a:extLst>
                  <a:ext uri="{FF2B5EF4-FFF2-40B4-BE49-F238E27FC236}">
                    <a16:creationId xmlns:a16="http://schemas.microsoft.com/office/drawing/2014/main" id="{77F75C18-8520-4CB2-A083-F3982A6BB417}"/>
                  </a:ext>
                </a:extLst>
              </p:cNvPr>
              <p:cNvSpPr/>
              <p:nvPr/>
            </p:nvSpPr>
            <p:spPr>
              <a:xfrm>
                <a:off x="8372912"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2" name="椭圆 31">
                <a:extLst>
                  <a:ext uri="{FF2B5EF4-FFF2-40B4-BE49-F238E27FC236}">
                    <a16:creationId xmlns:a16="http://schemas.microsoft.com/office/drawing/2014/main" id="{EE7A0C47-DC1D-419D-97A0-DB1B7300A4E2}"/>
                  </a:ext>
                </a:extLst>
              </p:cNvPr>
              <p:cNvSpPr/>
              <p:nvPr/>
            </p:nvSpPr>
            <p:spPr>
              <a:xfrm>
                <a:off x="8569584"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3" name="椭圆 32">
                <a:extLst>
                  <a:ext uri="{FF2B5EF4-FFF2-40B4-BE49-F238E27FC236}">
                    <a16:creationId xmlns:a16="http://schemas.microsoft.com/office/drawing/2014/main" id="{7215C9E7-15C4-455B-81F8-4B03C64472DE}"/>
                  </a:ext>
                </a:extLst>
              </p:cNvPr>
              <p:cNvSpPr/>
              <p:nvPr/>
            </p:nvSpPr>
            <p:spPr>
              <a:xfrm>
                <a:off x="8766256"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4" name="椭圆 33">
                <a:extLst>
                  <a:ext uri="{FF2B5EF4-FFF2-40B4-BE49-F238E27FC236}">
                    <a16:creationId xmlns:a16="http://schemas.microsoft.com/office/drawing/2014/main" id="{CAF984BB-CA74-428D-BEF8-06D5C4B4A970}"/>
                  </a:ext>
                </a:extLst>
              </p:cNvPr>
              <p:cNvSpPr/>
              <p:nvPr/>
            </p:nvSpPr>
            <p:spPr>
              <a:xfrm>
                <a:off x="8962928"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5" name="椭圆 34">
                <a:extLst>
                  <a:ext uri="{FF2B5EF4-FFF2-40B4-BE49-F238E27FC236}">
                    <a16:creationId xmlns:a16="http://schemas.microsoft.com/office/drawing/2014/main" id="{667FE5A4-EAA8-4D07-AD87-BF24CE611E2D}"/>
                  </a:ext>
                </a:extLst>
              </p:cNvPr>
              <p:cNvSpPr/>
              <p:nvPr/>
            </p:nvSpPr>
            <p:spPr>
              <a:xfrm>
                <a:off x="9159600"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6" name="椭圆 35">
                <a:extLst>
                  <a:ext uri="{FF2B5EF4-FFF2-40B4-BE49-F238E27FC236}">
                    <a16:creationId xmlns:a16="http://schemas.microsoft.com/office/drawing/2014/main" id="{91EC1053-A7AA-4E18-8D22-4C537B154078}"/>
                  </a:ext>
                </a:extLst>
              </p:cNvPr>
              <p:cNvSpPr/>
              <p:nvPr/>
            </p:nvSpPr>
            <p:spPr>
              <a:xfrm>
                <a:off x="9356272"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grpSp>
        <p:grpSp>
          <p:nvGrpSpPr>
            <p:cNvPr id="11" name="组合 10">
              <a:extLst>
                <a:ext uri="{FF2B5EF4-FFF2-40B4-BE49-F238E27FC236}">
                  <a16:creationId xmlns:a16="http://schemas.microsoft.com/office/drawing/2014/main" id="{47E3732C-CA08-4A27-B646-746EF3467A65}"/>
                </a:ext>
              </a:extLst>
            </p:cNvPr>
            <p:cNvGrpSpPr/>
            <p:nvPr/>
          </p:nvGrpSpPr>
          <p:grpSpPr>
            <a:xfrm>
              <a:off x="7979568" y="6876476"/>
              <a:ext cx="1443627" cy="66923"/>
              <a:chOff x="7979568" y="6473576"/>
              <a:chExt cx="1443627" cy="66923"/>
            </a:xfrm>
            <a:grpFill/>
          </p:grpSpPr>
          <p:sp>
            <p:nvSpPr>
              <p:cNvPr id="21" name="椭圆 20">
                <a:extLst>
                  <a:ext uri="{FF2B5EF4-FFF2-40B4-BE49-F238E27FC236}">
                    <a16:creationId xmlns:a16="http://schemas.microsoft.com/office/drawing/2014/main" id="{EABCED61-2F3F-4E7C-B020-B8B7CC3D18F7}"/>
                  </a:ext>
                </a:extLst>
              </p:cNvPr>
              <p:cNvSpPr/>
              <p:nvPr/>
            </p:nvSpPr>
            <p:spPr>
              <a:xfrm>
                <a:off x="7979568"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2" name="椭圆 21">
                <a:extLst>
                  <a:ext uri="{FF2B5EF4-FFF2-40B4-BE49-F238E27FC236}">
                    <a16:creationId xmlns:a16="http://schemas.microsoft.com/office/drawing/2014/main" id="{B13D2C0E-6D96-42CE-82C9-276B535AEC3D}"/>
                  </a:ext>
                </a:extLst>
              </p:cNvPr>
              <p:cNvSpPr/>
              <p:nvPr/>
            </p:nvSpPr>
            <p:spPr>
              <a:xfrm>
                <a:off x="8176240"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3" name="椭圆 22">
                <a:extLst>
                  <a:ext uri="{FF2B5EF4-FFF2-40B4-BE49-F238E27FC236}">
                    <a16:creationId xmlns:a16="http://schemas.microsoft.com/office/drawing/2014/main" id="{043FC754-CCD5-4BD2-B7E5-42ACF132CB4C}"/>
                  </a:ext>
                </a:extLst>
              </p:cNvPr>
              <p:cNvSpPr/>
              <p:nvPr/>
            </p:nvSpPr>
            <p:spPr>
              <a:xfrm>
                <a:off x="8372912"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4" name="椭圆 23">
                <a:extLst>
                  <a:ext uri="{FF2B5EF4-FFF2-40B4-BE49-F238E27FC236}">
                    <a16:creationId xmlns:a16="http://schemas.microsoft.com/office/drawing/2014/main" id="{3A0751B2-EC56-469C-A083-0259E90DC85B}"/>
                  </a:ext>
                </a:extLst>
              </p:cNvPr>
              <p:cNvSpPr/>
              <p:nvPr/>
            </p:nvSpPr>
            <p:spPr>
              <a:xfrm>
                <a:off x="8569584"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5" name="椭圆 24">
                <a:extLst>
                  <a:ext uri="{FF2B5EF4-FFF2-40B4-BE49-F238E27FC236}">
                    <a16:creationId xmlns:a16="http://schemas.microsoft.com/office/drawing/2014/main" id="{D007B934-5BFA-41F9-873F-D595177E3B84}"/>
                  </a:ext>
                </a:extLst>
              </p:cNvPr>
              <p:cNvSpPr/>
              <p:nvPr/>
            </p:nvSpPr>
            <p:spPr>
              <a:xfrm>
                <a:off x="8766256"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6" name="椭圆 25">
                <a:extLst>
                  <a:ext uri="{FF2B5EF4-FFF2-40B4-BE49-F238E27FC236}">
                    <a16:creationId xmlns:a16="http://schemas.microsoft.com/office/drawing/2014/main" id="{9FD69282-C4B3-472E-B81A-32A577196765}"/>
                  </a:ext>
                </a:extLst>
              </p:cNvPr>
              <p:cNvSpPr/>
              <p:nvPr/>
            </p:nvSpPr>
            <p:spPr>
              <a:xfrm>
                <a:off x="8962928"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7" name="椭圆 26">
                <a:extLst>
                  <a:ext uri="{FF2B5EF4-FFF2-40B4-BE49-F238E27FC236}">
                    <a16:creationId xmlns:a16="http://schemas.microsoft.com/office/drawing/2014/main" id="{6F52209B-A45A-40F1-8A9E-6F040B5C357B}"/>
                  </a:ext>
                </a:extLst>
              </p:cNvPr>
              <p:cNvSpPr/>
              <p:nvPr/>
            </p:nvSpPr>
            <p:spPr>
              <a:xfrm>
                <a:off x="9159600"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8" name="椭圆 27">
                <a:extLst>
                  <a:ext uri="{FF2B5EF4-FFF2-40B4-BE49-F238E27FC236}">
                    <a16:creationId xmlns:a16="http://schemas.microsoft.com/office/drawing/2014/main" id="{E464E1E1-0C5F-4101-8309-DF2D33F27A23}"/>
                  </a:ext>
                </a:extLst>
              </p:cNvPr>
              <p:cNvSpPr/>
              <p:nvPr/>
            </p:nvSpPr>
            <p:spPr>
              <a:xfrm>
                <a:off x="9356272"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grpSp>
        <p:grpSp>
          <p:nvGrpSpPr>
            <p:cNvPr id="12" name="组合 11">
              <a:extLst>
                <a:ext uri="{FF2B5EF4-FFF2-40B4-BE49-F238E27FC236}">
                  <a16:creationId xmlns:a16="http://schemas.microsoft.com/office/drawing/2014/main" id="{52206E9D-2E77-4BD3-8D5C-DD73CACDB8D8}"/>
                </a:ext>
              </a:extLst>
            </p:cNvPr>
            <p:cNvGrpSpPr/>
            <p:nvPr/>
          </p:nvGrpSpPr>
          <p:grpSpPr>
            <a:xfrm>
              <a:off x="7979568" y="7077926"/>
              <a:ext cx="1443627" cy="66923"/>
              <a:chOff x="7979568" y="6473576"/>
              <a:chExt cx="1443627" cy="66923"/>
            </a:xfrm>
            <a:grpFill/>
          </p:grpSpPr>
          <p:sp>
            <p:nvSpPr>
              <p:cNvPr id="13" name="椭圆 12">
                <a:extLst>
                  <a:ext uri="{FF2B5EF4-FFF2-40B4-BE49-F238E27FC236}">
                    <a16:creationId xmlns:a16="http://schemas.microsoft.com/office/drawing/2014/main" id="{780F46E2-E982-4356-8FDA-11E8A5B9C3E3}"/>
                  </a:ext>
                </a:extLst>
              </p:cNvPr>
              <p:cNvSpPr/>
              <p:nvPr/>
            </p:nvSpPr>
            <p:spPr>
              <a:xfrm>
                <a:off x="7979568"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4" name="椭圆 13">
                <a:extLst>
                  <a:ext uri="{FF2B5EF4-FFF2-40B4-BE49-F238E27FC236}">
                    <a16:creationId xmlns:a16="http://schemas.microsoft.com/office/drawing/2014/main" id="{A4DC6B06-A868-43BC-B234-605179C5E076}"/>
                  </a:ext>
                </a:extLst>
              </p:cNvPr>
              <p:cNvSpPr/>
              <p:nvPr/>
            </p:nvSpPr>
            <p:spPr>
              <a:xfrm>
                <a:off x="8176240"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5" name="椭圆 14">
                <a:extLst>
                  <a:ext uri="{FF2B5EF4-FFF2-40B4-BE49-F238E27FC236}">
                    <a16:creationId xmlns:a16="http://schemas.microsoft.com/office/drawing/2014/main" id="{091F2F39-4551-47B6-807B-5212CA8019D8}"/>
                  </a:ext>
                </a:extLst>
              </p:cNvPr>
              <p:cNvSpPr/>
              <p:nvPr/>
            </p:nvSpPr>
            <p:spPr>
              <a:xfrm>
                <a:off x="8372912"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6" name="椭圆 15">
                <a:extLst>
                  <a:ext uri="{FF2B5EF4-FFF2-40B4-BE49-F238E27FC236}">
                    <a16:creationId xmlns:a16="http://schemas.microsoft.com/office/drawing/2014/main" id="{E1E42C9F-A12E-44F8-90E7-D25F68C597C2}"/>
                  </a:ext>
                </a:extLst>
              </p:cNvPr>
              <p:cNvSpPr/>
              <p:nvPr/>
            </p:nvSpPr>
            <p:spPr>
              <a:xfrm>
                <a:off x="8569584"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7" name="椭圆 16">
                <a:extLst>
                  <a:ext uri="{FF2B5EF4-FFF2-40B4-BE49-F238E27FC236}">
                    <a16:creationId xmlns:a16="http://schemas.microsoft.com/office/drawing/2014/main" id="{8CF18212-5A64-4ECA-9EDE-4762BA291214}"/>
                  </a:ext>
                </a:extLst>
              </p:cNvPr>
              <p:cNvSpPr/>
              <p:nvPr/>
            </p:nvSpPr>
            <p:spPr>
              <a:xfrm>
                <a:off x="8766256"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8" name="椭圆 17">
                <a:extLst>
                  <a:ext uri="{FF2B5EF4-FFF2-40B4-BE49-F238E27FC236}">
                    <a16:creationId xmlns:a16="http://schemas.microsoft.com/office/drawing/2014/main" id="{A372D700-9158-4B4B-A415-2A47B0C5C162}"/>
                  </a:ext>
                </a:extLst>
              </p:cNvPr>
              <p:cNvSpPr/>
              <p:nvPr/>
            </p:nvSpPr>
            <p:spPr>
              <a:xfrm>
                <a:off x="8962928"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9" name="椭圆 18">
                <a:extLst>
                  <a:ext uri="{FF2B5EF4-FFF2-40B4-BE49-F238E27FC236}">
                    <a16:creationId xmlns:a16="http://schemas.microsoft.com/office/drawing/2014/main" id="{8AC859F1-984D-4F66-BC21-EE1D8D0C1F7B}"/>
                  </a:ext>
                </a:extLst>
              </p:cNvPr>
              <p:cNvSpPr/>
              <p:nvPr/>
            </p:nvSpPr>
            <p:spPr>
              <a:xfrm>
                <a:off x="9159600"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0" name="椭圆 19">
                <a:extLst>
                  <a:ext uri="{FF2B5EF4-FFF2-40B4-BE49-F238E27FC236}">
                    <a16:creationId xmlns:a16="http://schemas.microsoft.com/office/drawing/2014/main" id="{0C11A4AB-635F-41A1-A76D-82E266329927}"/>
                  </a:ext>
                </a:extLst>
              </p:cNvPr>
              <p:cNvSpPr/>
              <p:nvPr/>
            </p:nvSpPr>
            <p:spPr>
              <a:xfrm>
                <a:off x="9356272"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grpSp>
      </p:grpSp>
      <p:pic>
        <p:nvPicPr>
          <p:cNvPr id="49" name="图片 48" descr="图片包含 建筑, 户外, 钟表, 高&#10;&#10;描述已自动生成">
            <a:extLst>
              <a:ext uri="{FF2B5EF4-FFF2-40B4-BE49-F238E27FC236}">
                <a16:creationId xmlns:a16="http://schemas.microsoft.com/office/drawing/2014/main" id="{91BCB84E-5506-4271-9ACE-02BDD312E53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966462" y="1843314"/>
            <a:ext cx="6225538" cy="5014686"/>
          </a:xfrm>
          <a:custGeom>
            <a:avLst/>
            <a:gdLst>
              <a:gd name="connsiteX0" fmla="*/ 0 w 6225538"/>
              <a:gd name="connsiteY0" fmla="*/ 0 h 5014686"/>
              <a:gd name="connsiteX1" fmla="*/ 6225538 w 6225538"/>
              <a:gd name="connsiteY1" fmla="*/ 0 h 5014686"/>
              <a:gd name="connsiteX2" fmla="*/ 6225538 w 6225538"/>
              <a:gd name="connsiteY2" fmla="*/ 5014686 h 5014686"/>
              <a:gd name="connsiteX3" fmla="*/ 0 w 6225538"/>
              <a:gd name="connsiteY3" fmla="*/ 5014686 h 5014686"/>
            </a:gdLst>
            <a:ahLst/>
            <a:cxnLst>
              <a:cxn ang="0">
                <a:pos x="connsiteX0" y="connsiteY0"/>
              </a:cxn>
              <a:cxn ang="0">
                <a:pos x="connsiteX1" y="connsiteY1"/>
              </a:cxn>
              <a:cxn ang="0">
                <a:pos x="connsiteX2" y="connsiteY2"/>
              </a:cxn>
              <a:cxn ang="0">
                <a:pos x="connsiteX3" y="connsiteY3"/>
              </a:cxn>
            </a:cxnLst>
            <a:rect l="l" t="t" r="r" b="b"/>
            <a:pathLst>
              <a:path w="6225538" h="5014686">
                <a:moveTo>
                  <a:pt x="0" y="0"/>
                </a:moveTo>
                <a:lnTo>
                  <a:pt x="6225538" y="0"/>
                </a:lnTo>
                <a:lnTo>
                  <a:pt x="6225538" y="5014686"/>
                </a:lnTo>
                <a:lnTo>
                  <a:pt x="0" y="5014686"/>
                </a:lnTo>
                <a:close/>
              </a:path>
            </a:pathLst>
          </a:custGeom>
        </p:spPr>
      </p:pic>
    </p:spTree>
    <p:extLst>
      <p:ext uri="{BB962C8B-B14F-4D97-AF65-F5344CB8AC3E}">
        <p14:creationId xmlns:p14="http://schemas.microsoft.com/office/powerpoint/2010/main" val="569021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0960FF64-2183-4617-A881-979DAE94BC3F}"/>
              </a:ext>
            </a:extLst>
          </p:cNvPr>
          <p:cNvPicPr>
            <a:picLocks noChangeAspect="1"/>
          </p:cNvPicPr>
          <p:nvPr userDrawn="1"/>
        </p:nvPicPr>
        <p:blipFill>
          <a:blip r:embed="rId2" cstate="screen">
            <a:alphaModFix/>
            <a:extLst>
              <a:ext uri="{BEBA8EAE-BF5A-486C-A8C5-ECC9F3942E4B}">
                <a14:imgProps xmlns:a14="http://schemas.microsoft.com/office/drawing/2010/main">
                  <a14:imgLayer r:embed="rId3">
                    <a14:imgEffect>
                      <a14:colorTemperature colorTemp="5900"/>
                    </a14:imgEffect>
                    <a14:imgEffect>
                      <a14:saturation sat="68000"/>
                    </a14:imgEffect>
                  </a14:imgLayer>
                </a14:imgProps>
              </a:ext>
              <a:ext uri="{28A0092B-C50C-407E-A947-70E740481C1C}">
                <a14:useLocalDpi xmlns:a14="http://schemas.microsoft.com/office/drawing/2010/main"/>
              </a:ext>
            </a:extLst>
          </a:blip>
          <a:stretch>
            <a:fillRect/>
          </a:stretch>
        </p:blipFill>
        <p:spPr>
          <a:xfrm>
            <a:off x="0" y="447"/>
            <a:ext cx="12192000" cy="6857107"/>
          </a:xfrm>
          <a:prstGeom prst="rect">
            <a:avLst/>
          </a:prstGeom>
        </p:spPr>
      </p:pic>
      <p:sp>
        <p:nvSpPr>
          <p:cNvPr id="7" name="矩形 6">
            <a:extLst>
              <a:ext uri="{FF2B5EF4-FFF2-40B4-BE49-F238E27FC236}">
                <a16:creationId xmlns:a16="http://schemas.microsoft.com/office/drawing/2014/main" id="{790BE012-9707-4884-8349-B9A233F468E8}"/>
              </a:ext>
            </a:extLst>
          </p:cNvPr>
          <p:cNvSpPr/>
          <p:nvPr userDrawn="1"/>
        </p:nvSpPr>
        <p:spPr>
          <a:xfrm flipH="1">
            <a:off x="0" y="447"/>
            <a:ext cx="12192000" cy="6857107"/>
          </a:xfrm>
          <a:prstGeom prst="rect">
            <a:avLst/>
          </a:prstGeom>
          <a:gradFill>
            <a:gsLst>
              <a:gs pos="0">
                <a:schemeClr val="accent1">
                  <a:lumMod val="20000"/>
                  <a:lumOff val="80000"/>
                  <a:alpha val="74000"/>
                </a:schemeClr>
              </a:gs>
              <a:gs pos="35000">
                <a:srgbClr val="D6E9FC">
                  <a:lumMod val="39000"/>
                  <a:lumOff val="61000"/>
                </a:srgbClr>
              </a:gs>
              <a:gs pos="89000">
                <a:schemeClr val="accent1">
                  <a:lumMod val="0"/>
                  <a:lumOff val="100000"/>
                </a:schemeClr>
              </a:gs>
            </a:gsLst>
            <a:lin ang="60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CN Regular" panose="020B0500000000000000" pitchFamily="34" charset="-122"/>
            </a:endParaRPr>
          </a:p>
        </p:txBody>
      </p:sp>
      <p:sp>
        <p:nvSpPr>
          <p:cNvPr id="8" name="矩形 7">
            <a:extLst>
              <a:ext uri="{FF2B5EF4-FFF2-40B4-BE49-F238E27FC236}">
                <a16:creationId xmlns:a16="http://schemas.microsoft.com/office/drawing/2014/main" id="{7BE67794-93E9-43C1-ADF3-90E1FD2426A2}"/>
              </a:ext>
            </a:extLst>
          </p:cNvPr>
          <p:cNvSpPr/>
          <p:nvPr userDrawn="1"/>
        </p:nvSpPr>
        <p:spPr>
          <a:xfrm flipH="1">
            <a:off x="0" y="447"/>
            <a:ext cx="12217762" cy="6857107"/>
          </a:xfrm>
          <a:prstGeom prst="rect">
            <a:avLst/>
          </a:prstGeom>
          <a:gradFill>
            <a:gsLst>
              <a:gs pos="24000">
                <a:schemeClr val="accent1">
                  <a:lumMod val="20000"/>
                  <a:lumOff val="80000"/>
                  <a:alpha val="20000"/>
                </a:schemeClr>
              </a:gs>
              <a:gs pos="100000">
                <a:schemeClr val="accent1">
                  <a:lumMod val="20000"/>
                  <a:lumOff val="80000"/>
                  <a:alpha val="50000"/>
                </a:schemeClr>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CN Regular" panose="020B0500000000000000" pitchFamily="34" charset="-122"/>
            </a:endParaRPr>
          </a:p>
        </p:txBody>
      </p:sp>
      <p:sp>
        <p:nvSpPr>
          <p:cNvPr id="9" name="平行四边形 8">
            <a:extLst>
              <a:ext uri="{FF2B5EF4-FFF2-40B4-BE49-F238E27FC236}">
                <a16:creationId xmlns:a16="http://schemas.microsoft.com/office/drawing/2014/main" id="{6297B03B-3433-4D07-BCDE-9786ACFCB279}"/>
              </a:ext>
            </a:extLst>
          </p:cNvPr>
          <p:cNvSpPr/>
          <p:nvPr userDrawn="1"/>
        </p:nvSpPr>
        <p:spPr>
          <a:xfrm>
            <a:off x="7618046" y="3111542"/>
            <a:ext cx="3946268" cy="3746012"/>
          </a:xfrm>
          <a:prstGeom prst="parallelogram">
            <a:avLst>
              <a:gd name="adj" fmla="val 38956"/>
            </a:avLst>
          </a:prstGeom>
          <a:gradFill>
            <a:gsLst>
              <a:gs pos="0">
                <a:schemeClr val="accent1">
                  <a:alpha val="0"/>
                </a:schemeClr>
              </a:gs>
              <a:gs pos="72000">
                <a:schemeClr val="accent1">
                  <a:alpha val="49755"/>
                </a:schemeClr>
              </a:gs>
              <a:gs pos="100000">
                <a:schemeClr val="accent1">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思源黑体 CN Regular" panose="020B0500000000000000" pitchFamily="34" charset="-122"/>
            </a:endParaRPr>
          </a:p>
        </p:txBody>
      </p:sp>
      <p:sp>
        <p:nvSpPr>
          <p:cNvPr id="10" name="平行四边形 9">
            <a:extLst>
              <a:ext uri="{FF2B5EF4-FFF2-40B4-BE49-F238E27FC236}">
                <a16:creationId xmlns:a16="http://schemas.microsoft.com/office/drawing/2014/main" id="{416888C7-E2FA-4DEF-BB4B-7B057D8B26D2}"/>
              </a:ext>
            </a:extLst>
          </p:cNvPr>
          <p:cNvSpPr/>
          <p:nvPr userDrawn="1"/>
        </p:nvSpPr>
        <p:spPr>
          <a:xfrm>
            <a:off x="5674369" y="447"/>
            <a:ext cx="6543394" cy="6857107"/>
          </a:xfrm>
          <a:prstGeom prst="parallelogram">
            <a:avLst>
              <a:gd name="adj" fmla="val 43033"/>
            </a:avLst>
          </a:prstGeom>
          <a:gradFill>
            <a:gsLst>
              <a:gs pos="20000">
                <a:schemeClr val="accent1">
                  <a:lumMod val="90000"/>
                  <a:alpha val="0"/>
                </a:schemeClr>
              </a:gs>
              <a:gs pos="66000">
                <a:schemeClr val="accent1">
                  <a:lumMod val="60000"/>
                  <a:lumOff val="40000"/>
                  <a:alpha val="88000"/>
                </a:schemeClr>
              </a:gs>
              <a:gs pos="99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思源黑体 CN Regular" panose="020B0500000000000000" pitchFamily="34" charset="-122"/>
            </a:endParaRPr>
          </a:p>
        </p:txBody>
      </p:sp>
      <p:cxnSp>
        <p:nvCxnSpPr>
          <p:cNvPr id="14" name="直接连接符 32">
            <a:extLst>
              <a:ext uri="{FF2B5EF4-FFF2-40B4-BE49-F238E27FC236}">
                <a16:creationId xmlns:a16="http://schemas.microsoft.com/office/drawing/2014/main" id="{88EB8B39-2091-413E-B61E-A2B63B41CFC4}"/>
              </a:ext>
            </a:extLst>
          </p:cNvPr>
          <p:cNvCxnSpPr>
            <a:cxnSpLocks/>
          </p:cNvCxnSpPr>
          <p:nvPr userDrawn="1"/>
        </p:nvCxnSpPr>
        <p:spPr>
          <a:xfrm>
            <a:off x="28277" y="1262743"/>
            <a:ext cx="0" cy="2960914"/>
          </a:xfrm>
          <a:prstGeom prst="line">
            <a:avLst/>
          </a:prstGeom>
          <a:ln w="76200"/>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id="{261A7FAB-A643-44CC-911D-A6645610172D}"/>
              </a:ext>
            </a:extLst>
          </p:cNvPr>
          <p:cNvGrpSpPr/>
          <p:nvPr userDrawn="1"/>
        </p:nvGrpSpPr>
        <p:grpSpPr>
          <a:xfrm>
            <a:off x="2798828" y="4857726"/>
            <a:ext cx="1443439" cy="671186"/>
            <a:chOff x="7979568" y="6473576"/>
            <a:chExt cx="1443627" cy="671273"/>
          </a:xfrm>
          <a:gradFill>
            <a:gsLst>
              <a:gs pos="0">
                <a:schemeClr val="accent1"/>
              </a:gs>
              <a:gs pos="78000">
                <a:schemeClr val="accent1">
                  <a:lumMod val="50000"/>
                </a:schemeClr>
              </a:gs>
            </a:gsLst>
            <a:lin ang="0" scaled="0"/>
          </a:gradFill>
        </p:grpSpPr>
        <p:grpSp>
          <p:nvGrpSpPr>
            <p:cNvPr id="16" name="组合 15">
              <a:extLst>
                <a:ext uri="{FF2B5EF4-FFF2-40B4-BE49-F238E27FC236}">
                  <a16:creationId xmlns:a16="http://schemas.microsoft.com/office/drawing/2014/main" id="{A01A63CD-67B8-4CF1-BAEB-9A35379FEABA}"/>
                </a:ext>
              </a:extLst>
            </p:cNvPr>
            <p:cNvGrpSpPr/>
            <p:nvPr/>
          </p:nvGrpSpPr>
          <p:grpSpPr>
            <a:xfrm>
              <a:off x="7979568" y="6473576"/>
              <a:ext cx="1443627" cy="66923"/>
              <a:chOff x="7979568" y="6473576"/>
              <a:chExt cx="1443627" cy="66923"/>
            </a:xfrm>
            <a:grpFill/>
          </p:grpSpPr>
          <p:sp>
            <p:nvSpPr>
              <p:cNvPr id="44" name="椭圆 43">
                <a:extLst>
                  <a:ext uri="{FF2B5EF4-FFF2-40B4-BE49-F238E27FC236}">
                    <a16:creationId xmlns:a16="http://schemas.microsoft.com/office/drawing/2014/main" id="{B03634B8-2034-4EA5-A00C-F0015587EED4}"/>
                  </a:ext>
                </a:extLst>
              </p:cNvPr>
              <p:cNvSpPr/>
              <p:nvPr/>
            </p:nvSpPr>
            <p:spPr>
              <a:xfrm>
                <a:off x="7979568"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45" name="椭圆 44">
                <a:extLst>
                  <a:ext uri="{FF2B5EF4-FFF2-40B4-BE49-F238E27FC236}">
                    <a16:creationId xmlns:a16="http://schemas.microsoft.com/office/drawing/2014/main" id="{85C0EEAB-9E8E-48F6-8B58-9428C1446447}"/>
                  </a:ext>
                </a:extLst>
              </p:cNvPr>
              <p:cNvSpPr/>
              <p:nvPr/>
            </p:nvSpPr>
            <p:spPr>
              <a:xfrm>
                <a:off x="8176240"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46" name="椭圆 45">
                <a:extLst>
                  <a:ext uri="{FF2B5EF4-FFF2-40B4-BE49-F238E27FC236}">
                    <a16:creationId xmlns:a16="http://schemas.microsoft.com/office/drawing/2014/main" id="{47C73D32-8710-4D26-99C4-3D92948D5920}"/>
                  </a:ext>
                </a:extLst>
              </p:cNvPr>
              <p:cNvSpPr/>
              <p:nvPr/>
            </p:nvSpPr>
            <p:spPr>
              <a:xfrm>
                <a:off x="8372912"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47" name="椭圆 46">
                <a:extLst>
                  <a:ext uri="{FF2B5EF4-FFF2-40B4-BE49-F238E27FC236}">
                    <a16:creationId xmlns:a16="http://schemas.microsoft.com/office/drawing/2014/main" id="{2BEDE423-6024-460B-9B5F-7C46200D00CE}"/>
                  </a:ext>
                </a:extLst>
              </p:cNvPr>
              <p:cNvSpPr/>
              <p:nvPr/>
            </p:nvSpPr>
            <p:spPr>
              <a:xfrm>
                <a:off x="8569584"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48" name="椭圆 47">
                <a:extLst>
                  <a:ext uri="{FF2B5EF4-FFF2-40B4-BE49-F238E27FC236}">
                    <a16:creationId xmlns:a16="http://schemas.microsoft.com/office/drawing/2014/main" id="{E3510906-7617-483A-9BCB-D7DEAA4B8B3F}"/>
                  </a:ext>
                </a:extLst>
              </p:cNvPr>
              <p:cNvSpPr/>
              <p:nvPr/>
            </p:nvSpPr>
            <p:spPr>
              <a:xfrm>
                <a:off x="8766256"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49" name="椭圆 48">
                <a:extLst>
                  <a:ext uri="{FF2B5EF4-FFF2-40B4-BE49-F238E27FC236}">
                    <a16:creationId xmlns:a16="http://schemas.microsoft.com/office/drawing/2014/main" id="{2FF3D87F-FAA3-42E7-A40E-7563280F4B8A}"/>
                  </a:ext>
                </a:extLst>
              </p:cNvPr>
              <p:cNvSpPr/>
              <p:nvPr/>
            </p:nvSpPr>
            <p:spPr>
              <a:xfrm>
                <a:off x="8962928"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50" name="椭圆 49">
                <a:extLst>
                  <a:ext uri="{FF2B5EF4-FFF2-40B4-BE49-F238E27FC236}">
                    <a16:creationId xmlns:a16="http://schemas.microsoft.com/office/drawing/2014/main" id="{2952E5CC-8D3C-4D12-BD21-D80306B68961}"/>
                  </a:ext>
                </a:extLst>
              </p:cNvPr>
              <p:cNvSpPr/>
              <p:nvPr/>
            </p:nvSpPr>
            <p:spPr>
              <a:xfrm>
                <a:off x="9159600"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51" name="椭圆 50">
                <a:extLst>
                  <a:ext uri="{FF2B5EF4-FFF2-40B4-BE49-F238E27FC236}">
                    <a16:creationId xmlns:a16="http://schemas.microsoft.com/office/drawing/2014/main" id="{28C41BB8-C0FE-42B1-924C-A1EA99EC8D70}"/>
                  </a:ext>
                </a:extLst>
              </p:cNvPr>
              <p:cNvSpPr/>
              <p:nvPr/>
            </p:nvSpPr>
            <p:spPr>
              <a:xfrm>
                <a:off x="9356272"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grpSp>
        <p:grpSp>
          <p:nvGrpSpPr>
            <p:cNvPr id="17" name="组合 16">
              <a:extLst>
                <a:ext uri="{FF2B5EF4-FFF2-40B4-BE49-F238E27FC236}">
                  <a16:creationId xmlns:a16="http://schemas.microsoft.com/office/drawing/2014/main" id="{C772666E-D977-4845-8142-C7E1A89B4A4C}"/>
                </a:ext>
              </a:extLst>
            </p:cNvPr>
            <p:cNvGrpSpPr/>
            <p:nvPr/>
          </p:nvGrpSpPr>
          <p:grpSpPr>
            <a:xfrm>
              <a:off x="7979568" y="6675026"/>
              <a:ext cx="1443627" cy="66923"/>
              <a:chOff x="7979568" y="6473576"/>
              <a:chExt cx="1443627" cy="66923"/>
            </a:xfrm>
            <a:grpFill/>
          </p:grpSpPr>
          <p:sp>
            <p:nvSpPr>
              <p:cNvPr id="36" name="椭圆 35">
                <a:extLst>
                  <a:ext uri="{FF2B5EF4-FFF2-40B4-BE49-F238E27FC236}">
                    <a16:creationId xmlns:a16="http://schemas.microsoft.com/office/drawing/2014/main" id="{D325EE70-D6AE-4D8B-93C8-62DF36715A74}"/>
                  </a:ext>
                </a:extLst>
              </p:cNvPr>
              <p:cNvSpPr/>
              <p:nvPr/>
            </p:nvSpPr>
            <p:spPr>
              <a:xfrm>
                <a:off x="7979568"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37" name="椭圆 36">
                <a:extLst>
                  <a:ext uri="{FF2B5EF4-FFF2-40B4-BE49-F238E27FC236}">
                    <a16:creationId xmlns:a16="http://schemas.microsoft.com/office/drawing/2014/main" id="{E33C7D78-A759-40A8-91C8-32116E0FCB62}"/>
                  </a:ext>
                </a:extLst>
              </p:cNvPr>
              <p:cNvSpPr/>
              <p:nvPr/>
            </p:nvSpPr>
            <p:spPr>
              <a:xfrm>
                <a:off x="8176240"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38" name="椭圆 37">
                <a:extLst>
                  <a:ext uri="{FF2B5EF4-FFF2-40B4-BE49-F238E27FC236}">
                    <a16:creationId xmlns:a16="http://schemas.microsoft.com/office/drawing/2014/main" id="{2D07DF1F-2021-402E-AB68-1542942C2030}"/>
                  </a:ext>
                </a:extLst>
              </p:cNvPr>
              <p:cNvSpPr/>
              <p:nvPr/>
            </p:nvSpPr>
            <p:spPr>
              <a:xfrm>
                <a:off x="8372912"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39" name="椭圆 38">
                <a:extLst>
                  <a:ext uri="{FF2B5EF4-FFF2-40B4-BE49-F238E27FC236}">
                    <a16:creationId xmlns:a16="http://schemas.microsoft.com/office/drawing/2014/main" id="{5DA933AD-A679-408F-B600-2D9E722FC339}"/>
                  </a:ext>
                </a:extLst>
              </p:cNvPr>
              <p:cNvSpPr/>
              <p:nvPr/>
            </p:nvSpPr>
            <p:spPr>
              <a:xfrm>
                <a:off x="8569584"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40" name="椭圆 39">
                <a:extLst>
                  <a:ext uri="{FF2B5EF4-FFF2-40B4-BE49-F238E27FC236}">
                    <a16:creationId xmlns:a16="http://schemas.microsoft.com/office/drawing/2014/main" id="{43970C3B-B9FB-4577-986E-348BAA7D4074}"/>
                  </a:ext>
                </a:extLst>
              </p:cNvPr>
              <p:cNvSpPr/>
              <p:nvPr/>
            </p:nvSpPr>
            <p:spPr>
              <a:xfrm>
                <a:off x="8766256"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41" name="椭圆 40">
                <a:extLst>
                  <a:ext uri="{FF2B5EF4-FFF2-40B4-BE49-F238E27FC236}">
                    <a16:creationId xmlns:a16="http://schemas.microsoft.com/office/drawing/2014/main" id="{66C3A081-A102-4365-B5AF-B38973A60F02}"/>
                  </a:ext>
                </a:extLst>
              </p:cNvPr>
              <p:cNvSpPr/>
              <p:nvPr/>
            </p:nvSpPr>
            <p:spPr>
              <a:xfrm>
                <a:off x="8962928"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42" name="椭圆 41">
                <a:extLst>
                  <a:ext uri="{FF2B5EF4-FFF2-40B4-BE49-F238E27FC236}">
                    <a16:creationId xmlns:a16="http://schemas.microsoft.com/office/drawing/2014/main" id="{F5113CE2-AD61-4ADC-8B63-F97324CEC79E}"/>
                  </a:ext>
                </a:extLst>
              </p:cNvPr>
              <p:cNvSpPr/>
              <p:nvPr/>
            </p:nvSpPr>
            <p:spPr>
              <a:xfrm>
                <a:off x="9159600"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43" name="椭圆 42">
                <a:extLst>
                  <a:ext uri="{FF2B5EF4-FFF2-40B4-BE49-F238E27FC236}">
                    <a16:creationId xmlns:a16="http://schemas.microsoft.com/office/drawing/2014/main" id="{37A1F042-DE93-4E17-B49B-8A71FE4865B1}"/>
                  </a:ext>
                </a:extLst>
              </p:cNvPr>
              <p:cNvSpPr/>
              <p:nvPr/>
            </p:nvSpPr>
            <p:spPr>
              <a:xfrm>
                <a:off x="9356272"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grpSp>
        <p:grpSp>
          <p:nvGrpSpPr>
            <p:cNvPr id="18" name="组合 17">
              <a:extLst>
                <a:ext uri="{FF2B5EF4-FFF2-40B4-BE49-F238E27FC236}">
                  <a16:creationId xmlns:a16="http://schemas.microsoft.com/office/drawing/2014/main" id="{65A43D64-CF73-49ED-BE08-DEB4654E46D1}"/>
                </a:ext>
              </a:extLst>
            </p:cNvPr>
            <p:cNvGrpSpPr/>
            <p:nvPr/>
          </p:nvGrpSpPr>
          <p:grpSpPr>
            <a:xfrm>
              <a:off x="7979568" y="6876476"/>
              <a:ext cx="1443627" cy="66923"/>
              <a:chOff x="7979568" y="6473576"/>
              <a:chExt cx="1443627" cy="66923"/>
            </a:xfrm>
            <a:grpFill/>
          </p:grpSpPr>
          <p:sp>
            <p:nvSpPr>
              <p:cNvPr id="28" name="椭圆 27">
                <a:extLst>
                  <a:ext uri="{FF2B5EF4-FFF2-40B4-BE49-F238E27FC236}">
                    <a16:creationId xmlns:a16="http://schemas.microsoft.com/office/drawing/2014/main" id="{F8BA5F85-0C5C-40C4-A7B9-4359D606D7D2}"/>
                  </a:ext>
                </a:extLst>
              </p:cNvPr>
              <p:cNvSpPr/>
              <p:nvPr/>
            </p:nvSpPr>
            <p:spPr>
              <a:xfrm>
                <a:off x="7979568"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29" name="椭圆 28">
                <a:extLst>
                  <a:ext uri="{FF2B5EF4-FFF2-40B4-BE49-F238E27FC236}">
                    <a16:creationId xmlns:a16="http://schemas.microsoft.com/office/drawing/2014/main" id="{2F3D425D-0B9C-41C3-9B00-F8BD848695B2}"/>
                  </a:ext>
                </a:extLst>
              </p:cNvPr>
              <p:cNvSpPr/>
              <p:nvPr/>
            </p:nvSpPr>
            <p:spPr>
              <a:xfrm>
                <a:off x="8176240"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30" name="椭圆 29">
                <a:extLst>
                  <a:ext uri="{FF2B5EF4-FFF2-40B4-BE49-F238E27FC236}">
                    <a16:creationId xmlns:a16="http://schemas.microsoft.com/office/drawing/2014/main" id="{50B9AB0D-61FF-4F35-96B2-95CEA1AC42F0}"/>
                  </a:ext>
                </a:extLst>
              </p:cNvPr>
              <p:cNvSpPr/>
              <p:nvPr/>
            </p:nvSpPr>
            <p:spPr>
              <a:xfrm>
                <a:off x="8372912"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31" name="椭圆 30">
                <a:extLst>
                  <a:ext uri="{FF2B5EF4-FFF2-40B4-BE49-F238E27FC236}">
                    <a16:creationId xmlns:a16="http://schemas.microsoft.com/office/drawing/2014/main" id="{1D75F329-A8AA-40B4-943A-65A63FBEE99C}"/>
                  </a:ext>
                </a:extLst>
              </p:cNvPr>
              <p:cNvSpPr/>
              <p:nvPr/>
            </p:nvSpPr>
            <p:spPr>
              <a:xfrm>
                <a:off x="8569584"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32" name="椭圆 31">
                <a:extLst>
                  <a:ext uri="{FF2B5EF4-FFF2-40B4-BE49-F238E27FC236}">
                    <a16:creationId xmlns:a16="http://schemas.microsoft.com/office/drawing/2014/main" id="{B0766FF1-7726-4CAA-9ECD-C6C8B2876B8E}"/>
                  </a:ext>
                </a:extLst>
              </p:cNvPr>
              <p:cNvSpPr/>
              <p:nvPr/>
            </p:nvSpPr>
            <p:spPr>
              <a:xfrm>
                <a:off x="8766256"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33" name="椭圆 32">
                <a:extLst>
                  <a:ext uri="{FF2B5EF4-FFF2-40B4-BE49-F238E27FC236}">
                    <a16:creationId xmlns:a16="http://schemas.microsoft.com/office/drawing/2014/main" id="{BAE0FCE5-EA93-46EF-B9A3-1BEA1F301AB5}"/>
                  </a:ext>
                </a:extLst>
              </p:cNvPr>
              <p:cNvSpPr/>
              <p:nvPr/>
            </p:nvSpPr>
            <p:spPr>
              <a:xfrm>
                <a:off x="8962928"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34" name="椭圆 33">
                <a:extLst>
                  <a:ext uri="{FF2B5EF4-FFF2-40B4-BE49-F238E27FC236}">
                    <a16:creationId xmlns:a16="http://schemas.microsoft.com/office/drawing/2014/main" id="{3C896756-4042-4DC7-BAC4-66B312218E9A}"/>
                  </a:ext>
                </a:extLst>
              </p:cNvPr>
              <p:cNvSpPr/>
              <p:nvPr/>
            </p:nvSpPr>
            <p:spPr>
              <a:xfrm>
                <a:off x="9159600"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35" name="椭圆 34">
                <a:extLst>
                  <a:ext uri="{FF2B5EF4-FFF2-40B4-BE49-F238E27FC236}">
                    <a16:creationId xmlns:a16="http://schemas.microsoft.com/office/drawing/2014/main" id="{62A6C281-BB56-4DF7-8B88-B6A71C524558}"/>
                  </a:ext>
                </a:extLst>
              </p:cNvPr>
              <p:cNvSpPr/>
              <p:nvPr/>
            </p:nvSpPr>
            <p:spPr>
              <a:xfrm>
                <a:off x="9356272"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grpSp>
        <p:grpSp>
          <p:nvGrpSpPr>
            <p:cNvPr id="19" name="组合 18">
              <a:extLst>
                <a:ext uri="{FF2B5EF4-FFF2-40B4-BE49-F238E27FC236}">
                  <a16:creationId xmlns:a16="http://schemas.microsoft.com/office/drawing/2014/main" id="{67A2C7F8-D5FF-4FAA-BB92-D34F265C5476}"/>
                </a:ext>
              </a:extLst>
            </p:cNvPr>
            <p:cNvGrpSpPr/>
            <p:nvPr/>
          </p:nvGrpSpPr>
          <p:grpSpPr>
            <a:xfrm>
              <a:off x="7979568" y="7077926"/>
              <a:ext cx="1443627" cy="66923"/>
              <a:chOff x="7979568" y="6473576"/>
              <a:chExt cx="1443627" cy="66923"/>
            </a:xfrm>
            <a:grpFill/>
          </p:grpSpPr>
          <p:sp>
            <p:nvSpPr>
              <p:cNvPr id="20" name="椭圆 19">
                <a:extLst>
                  <a:ext uri="{FF2B5EF4-FFF2-40B4-BE49-F238E27FC236}">
                    <a16:creationId xmlns:a16="http://schemas.microsoft.com/office/drawing/2014/main" id="{E22B849F-0364-437E-83C0-B2CDC7E5F731}"/>
                  </a:ext>
                </a:extLst>
              </p:cNvPr>
              <p:cNvSpPr/>
              <p:nvPr/>
            </p:nvSpPr>
            <p:spPr>
              <a:xfrm>
                <a:off x="7979568"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21" name="椭圆 20">
                <a:extLst>
                  <a:ext uri="{FF2B5EF4-FFF2-40B4-BE49-F238E27FC236}">
                    <a16:creationId xmlns:a16="http://schemas.microsoft.com/office/drawing/2014/main" id="{26892092-9E0E-4DA0-8780-C601A60BD4AF}"/>
                  </a:ext>
                </a:extLst>
              </p:cNvPr>
              <p:cNvSpPr/>
              <p:nvPr/>
            </p:nvSpPr>
            <p:spPr>
              <a:xfrm>
                <a:off x="8176240"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22" name="椭圆 21">
                <a:extLst>
                  <a:ext uri="{FF2B5EF4-FFF2-40B4-BE49-F238E27FC236}">
                    <a16:creationId xmlns:a16="http://schemas.microsoft.com/office/drawing/2014/main" id="{B0E948C1-7E0F-461D-97B2-77056641CDB3}"/>
                  </a:ext>
                </a:extLst>
              </p:cNvPr>
              <p:cNvSpPr/>
              <p:nvPr/>
            </p:nvSpPr>
            <p:spPr>
              <a:xfrm>
                <a:off x="8372912"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23" name="椭圆 22">
                <a:extLst>
                  <a:ext uri="{FF2B5EF4-FFF2-40B4-BE49-F238E27FC236}">
                    <a16:creationId xmlns:a16="http://schemas.microsoft.com/office/drawing/2014/main" id="{A3C6E588-B633-4432-BFFE-5BCA877FAF57}"/>
                  </a:ext>
                </a:extLst>
              </p:cNvPr>
              <p:cNvSpPr/>
              <p:nvPr/>
            </p:nvSpPr>
            <p:spPr>
              <a:xfrm>
                <a:off x="8569584"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24" name="椭圆 23">
                <a:extLst>
                  <a:ext uri="{FF2B5EF4-FFF2-40B4-BE49-F238E27FC236}">
                    <a16:creationId xmlns:a16="http://schemas.microsoft.com/office/drawing/2014/main" id="{FC318038-8AE1-432F-B6A1-FFE95675259B}"/>
                  </a:ext>
                </a:extLst>
              </p:cNvPr>
              <p:cNvSpPr/>
              <p:nvPr/>
            </p:nvSpPr>
            <p:spPr>
              <a:xfrm>
                <a:off x="8766256"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25" name="椭圆 24">
                <a:extLst>
                  <a:ext uri="{FF2B5EF4-FFF2-40B4-BE49-F238E27FC236}">
                    <a16:creationId xmlns:a16="http://schemas.microsoft.com/office/drawing/2014/main" id="{A70922DD-53B3-4980-BE59-E5D9A65B7F49}"/>
                  </a:ext>
                </a:extLst>
              </p:cNvPr>
              <p:cNvSpPr/>
              <p:nvPr/>
            </p:nvSpPr>
            <p:spPr>
              <a:xfrm>
                <a:off x="8962928"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26" name="椭圆 25">
                <a:extLst>
                  <a:ext uri="{FF2B5EF4-FFF2-40B4-BE49-F238E27FC236}">
                    <a16:creationId xmlns:a16="http://schemas.microsoft.com/office/drawing/2014/main" id="{5049A417-2756-4524-A6E0-2CC73B0A2F02}"/>
                  </a:ext>
                </a:extLst>
              </p:cNvPr>
              <p:cNvSpPr/>
              <p:nvPr/>
            </p:nvSpPr>
            <p:spPr>
              <a:xfrm>
                <a:off x="9159600"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27" name="椭圆 26">
                <a:extLst>
                  <a:ext uri="{FF2B5EF4-FFF2-40B4-BE49-F238E27FC236}">
                    <a16:creationId xmlns:a16="http://schemas.microsoft.com/office/drawing/2014/main" id="{3BB3D467-FDCC-44EE-A422-5DB216788877}"/>
                  </a:ext>
                </a:extLst>
              </p:cNvPr>
              <p:cNvSpPr/>
              <p:nvPr/>
            </p:nvSpPr>
            <p:spPr>
              <a:xfrm>
                <a:off x="9356272"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grpSp>
      </p:grpSp>
      <p:cxnSp>
        <p:nvCxnSpPr>
          <p:cNvPr id="52" name="直接连接符 59">
            <a:extLst>
              <a:ext uri="{FF2B5EF4-FFF2-40B4-BE49-F238E27FC236}">
                <a16:creationId xmlns:a16="http://schemas.microsoft.com/office/drawing/2014/main" id="{637866E5-C3FF-4816-872E-01EA0CE5E7FE}"/>
              </a:ext>
            </a:extLst>
          </p:cNvPr>
          <p:cNvCxnSpPr>
            <a:cxnSpLocks/>
          </p:cNvCxnSpPr>
          <p:nvPr userDrawn="1"/>
        </p:nvCxnSpPr>
        <p:spPr>
          <a:xfrm flipV="1">
            <a:off x="5942827" y="448"/>
            <a:ext cx="781605" cy="1803164"/>
          </a:xfrm>
          <a:prstGeom prst="line">
            <a:avLst/>
          </a:prstGeom>
          <a:ln w="25400">
            <a:gradFill flip="none" rotWithShape="1">
              <a:gsLst>
                <a:gs pos="0">
                  <a:schemeClr val="accent1">
                    <a:lumMod val="0"/>
                    <a:lumOff val="100000"/>
                    <a:alpha val="83471"/>
                  </a:schemeClr>
                </a:gs>
                <a:gs pos="34000">
                  <a:schemeClr val="accent1">
                    <a:lumMod val="0"/>
                    <a:lumOff val="100000"/>
                    <a:alpha val="0"/>
                  </a:schemeClr>
                </a:gs>
                <a:gs pos="100000">
                  <a:schemeClr val="accent1">
                    <a:lumMod val="100000"/>
                  </a:schemeClr>
                </a:gs>
              </a:gsLst>
              <a:path path="circle">
                <a:fillToRect l="50000" t="-80000" r="50000" b="180000"/>
              </a:path>
              <a:tileRect/>
            </a:gradFill>
          </a:ln>
        </p:spPr>
        <p:style>
          <a:lnRef idx="1">
            <a:schemeClr val="accent1"/>
          </a:lnRef>
          <a:fillRef idx="0">
            <a:schemeClr val="accent1"/>
          </a:fillRef>
          <a:effectRef idx="0">
            <a:schemeClr val="accent1"/>
          </a:effectRef>
          <a:fontRef idx="minor">
            <a:schemeClr val="tx1"/>
          </a:fontRef>
        </p:style>
      </p:cxnSp>
      <p:cxnSp>
        <p:nvCxnSpPr>
          <p:cNvPr id="53" name="直接连接符 59">
            <a:extLst>
              <a:ext uri="{FF2B5EF4-FFF2-40B4-BE49-F238E27FC236}">
                <a16:creationId xmlns:a16="http://schemas.microsoft.com/office/drawing/2014/main" id="{0748B87B-F337-4C67-8DA0-02F2A101F6D1}"/>
              </a:ext>
            </a:extLst>
          </p:cNvPr>
          <p:cNvCxnSpPr>
            <a:cxnSpLocks/>
          </p:cNvCxnSpPr>
          <p:nvPr userDrawn="1"/>
        </p:nvCxnSpPr>
        <p:spPr>
          <a:xfrm flipV="1">
            <a:off x="10445316" y="4984548"/>
            <a:ext cx="671053" cy="1887031"/>
          </a:xfrm>
          <a:prstGeom prst="line">
            <a:avLst/>
          </a:prstGeom>
          <a:ln w="25400">
            <a:gradFill flip="none" rotWithShape="1">
              <a:gsLst>
                <a:gs pos="0">
                  <a:schemeClr val="accent1">
                    <a:lumMod val="0"/>
                    <a:lumOff val="100000"/>
                    <a:alpha val="83471"/>
                  </a:schemeClr>
                </a:gs>
                <a:gs pos="34000">
                  <a:schemeClr val="accent1">
                    <a:lumMod val="0"/>
                    <a:lumOff val="100000"/>
                    <a:alpha val="0"/>
                  </a:schemeClr>
                </a:gs>
                <a:gs pos="100000">
                  <a:schemeClr val="accent1">
                    <a:lumMod val="100000"/>
                  </a:schemeClr>
                </a:gs>
              </a:gsLst>
              <a:path path="circle">
                <a:fillToRect t="100000" r="100000"/>
              </a:path>
              <a:tileRect l="-100000" b="-100000"/>
            </a:gradFill>
          </a:ln>
        </p:spPr>
        <p:style>
          <a:lnRef idx="1">
            <a:schemeClr val="accent1"/>
          </a:lnRef>
          <a:fillRef idx="0">
            <a:schemeClr val="accent1"/>
          </a:fillRef>
          <a:effectRef idx="0">
            <a:schemeClr val="accent1"/>
          </a:effectRef>
          <a:fontRef idx="minor">
            <a:schemeClr val="tx1"/>
          </a:fontRef>
        </p:style>
      </p:cxnSp>
      <p:cxnSp>
        <p:nvCxnSpPr>
          <p:cNvPr id="54" name="直接连接符 59">
            <a:extLst>
              <a:ext uri="{FF2B5EF4-FFF2-40B4-BE49-F238E27FC236}">
                <a16:creationId xmlns:a16="http://schemas.microsoft.com/office/drawing/2014/main" id="{FC1570E3-C789-4823-831C-7CB1D69ACF8F}"/>
              </a:ext>
            </a:extLst>
          </p:cNvPr>
          <p:cNvCxnSpPr>
            <a:cxnSpLocks/>
          </p:cNvCxnSpPr>
          <p:nvPr userDrawn="1"/>
        </p:nvCxnSpPr>
        <p:spPr>
          <a:xfrm flipV="1">
            <a:off x="4572976" y="3737882"/>
            <a:ext cx="1369851" cy="3147720"/>
          </a:xfrm>
          <a:prstGeom prst="line">
            <a:avLst/>
          </a:prstGeom>
          <a:ln w="25400">
            <a:gradFill flip="none" rotWithShape="1">
              <a:gsLst>
                <a:gs pos="0">
                  <a:schemeClr val="accent1">
                    <a:lumMod val="0"/>
                    <a:lumOff val="100000"/>
                    <a:alpha val="83471"/>
                  </a:schemeClr>
                </a:gs>
                <a:gs pos="34000">
                  <a:schemeClr val="accent1">
                    <a:lumMod val="0"/>
                    <a:lumOff val="100000"/>
                    <a:alpha val="0"/>
                  </a:schemeClr>
                </a:gs>
                <a:gs pos="100000">
                  <a:schemeClr val="accent1">
                    <a:lumMod val="100000"/>
                    <a:alpha val="29000"/>
                  </a:schemeClr>
                </a:gs>
              </a:gsLst>
              <a:path path="circle">
                <a:fillToRect t="100000" r="100000"/>
              </a:path>
              <a:tileRect l="-100000" b="-10000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88622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深色内容页">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0960FF64-2183-4617-A881-979DAE94BC3F}"/>
              </a:ext>
            </a:extLst>
          </p:cNvPr>
          <p:cNvPicPr>
            <a:picLocks noChangeAspect="1"/>
          </p:cNvPicPr>
          <p:nvPr userDrawn="1"/>
        </p:nvPicPr>
        <p:blipFill>
          <a:blip r:embed="rId2" cstate="screen">
            <a:alphaModFix/>
            <a:extLst>
              <a:ext uri="{BEBA8EAE-BF5A-486C-A8C5-ECC9F3942E4B}">
                <a14:imgProps xmlns:a14="http://schemas.microsoft.com/office/drawing/2010/main">
                  <a14:imgLayer r:embed="rId3">
                    <a14:imgEffect>
                      <a14:colorTemperature colorTemp="5900"/>
                    </a14:imgEffect>
                    <a14:imgEffect>
                      <a14:saturation sat="68000"/>
                    </a14:imgEffect>
                  </a14:imgLayer>
                </a14:imgProps>
              </a:ext>
              <a:ext uri="{28A0092B-C50C-407E-A947-70E740481C1C}">
                <a14:useLocalDpi xmlns:a14="http://schemas.microsoft.com/office/drawing/2010/main"/>
              </a:ext>
            </a:extLst>
          </a:blip>
          <a:stretch>
            <a:fillRect/>
          </a:stretch>
        </p:blipFill>
        <p:spPr>
          <a:xfrm>
            <a:off x="0" y="447"/>
            <a:ext cx="12192000" cy="6857107"/>
          </a:xfrm>
          <a:prstGeom prst="rect">
            <a:avLst/>
          </a:prstGeom>
        </p:spPr>
      </p:pic>
      <p:sp>
        <p:nvSpPr>
          <p:cNvPr id="7" name="矩形 6">
            <a:extLst>
              <a:ext uri="{FF2B5EF4-FFF2-40B4-BE49-F238E27FC236}">
                <a16:creationId xmlns:a16="http://schemas.microsoft.com/office/drawing/2014/main" id="{790BE012-9707-4884-8349-B9A233F468E8}"/>
              </a:ext>
            </a:extLst>
          </p:cNvPr>
          <p:cNvSpPr/>
          <p:nvPr userDrawn="1"/>
        </p:nvSpPr>
        <p:spPr>
          <a:xfrm flipH="1">
            <a:off x="0" y="447"/>
            <a:ext cx="12192000" cy="6857107"/>
          </a:xfrm>
          <a:prstGeom prst="rect">
            <a:avLst/>
          </a:prstGeom>
          <a:gradFill>
            <a:gsLst>
              <a:gs pos="0">
                <a:schemeClr val="accent1">
                  <a:lumMod val="20000"/>
                  <a:lumOff val="80000"/>
                  <a:alpha val="74000"/>
                </a:schemeClr>
              </a:gs>
              <a:gs pos="35000">
                <a:srgbClr val="D6E9FC">
                  <a:lumMod val="39000"/>
                  <a:lumOff val="61000"/>
                </a:srgbClr>
              </a:gs>
              <a:gs pos="89000">
                <a:schemeClr val="accent1">
                  <a:lumMod val="0"/>
                  <a:lumOff val="100000"/>
                </a:schemeClr>
              </a:gs>
            </a:gsLst>
            <a:lin ang="60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CN Regular" panose="020B0500000000000000" pitchFamily="34" charset="-122"/>
            </a:endParaRPr>
          </a:p>
        </p:txBody>
      </p:sp>
      <p:sp>
        <p:nvSpPr>
          <p:cNvPr id="8" name="矩形 7">
            <a:extLst>
              <a:ext uri="{FF2B5EF4-FFF2-40B4-BE49-F238E27FC236}">
                <a16:creationId xmlns:a16="http://schemas.microsoft.com/office/drawing/2014/main" id="{7BE67794-93E9-43C1-ADF3-90E1FD2426A2}"/>
              </a:ext>
            </a:extLst>
          </p:cNvPr>
          <p:cNvSpPr/>
          <p:nvPr userDrawn="1"/>
        </p:nvSpPr>
        <p:spPr>
          <a:xfrm flipH="1">
            <a:off x="0" y="447"/>
            <a:ext cx="12217762" cy="6857107"/>
          </a:xfrm>
          <a:prstGeom prst="rect">
            <a:avLst/>
          </a:prstGeom>
          <a:gradFill>
            <a:gsLst>
              <a:gs pos="24000">
                <a:schemeClr val="accent1">
                  <a:lumMod val="20000"/>
                  <a:lumOff val="80000"/>
                  <a:alpha val="20000"/>
                </a:schemeClr>
              </a:gs>
              <a:gs pos="100000">
                <a:schemeClr val="accent1">
                  <a:lumMod val="20000"/>
                  <a:lumOff val="80000"/>
                  <a:alpha val="50000"/>
                </a:schemeClr>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CN Regular" panose="020B0500000000000000" pitchFamily="34" charset="-122"/>
            </a:endParaRPr>
          </a:p>
        </p:txBody>
      </p:sp>
    </p:spTree>
    <p:extLst>
      <p:ext uri="{BB962C8B-B14F-4D97-AF65-F5344CB8AC3E}">
        <p14:creationId xmlns:p14="http://schemas.microsoft.com/office/powerpoint/2010/main" val="25347140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带线条内容页">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E8FBE963-331E-4BC1-AF08-7E20872DEB01}"/>
              </a:ext>
            </a:extLst>
          </p:cNvPr>
          <p:cNvPicPr>
            <a:picLocks noChangeAspect="1"/>
          </p:cNvPicPr>
          <p:nvPr userDrawn="1"/>
        </p:nvPicPr>
        <p:blipFill>
          <a:blip r:embed="rId2" cstate="screen">
            <a:alphaModFix/>
            <a:extLst>
              <a:ext uri="{BEBA8EAE-BF5A-486C-A8C5-ECC9F3942E4B}">
                <a14:imgProps xmlns:a14="http://schemas.microsoft.com/office/drawing/2010/main">
                  <a14:imgLayer r:embed="rId3">
                    <a14:imgEffect>
                      <a14:colorTemperature colorTemp="5900"/>
                    </a14:imgEffect>
                    <a14:imgEffect>
                      <a14:saturation sat="68000"/>
                    </a14:imgEffect>
                  </a14:imgLayer>
                </a14:imgProps>
              </a:ext>
              <a:ext uri="{28A0092B-C50C-407E-A947-70E740481C1C}">
                <a14:useLocalDpi xmlns:a14="http://schemas.microsoft.com/office/drawing/2010/main"/>
              </a:ext>
            </a:extLst>
          </a:blip>
          <a:stretch>
            <a:fillRect/>
          </a:stretch>
        </p:blipFill>
        <p:spPr>
          <a:xfrm>
            <a:off x="0" y="447"/>
            <a:ext cx="12192000" cy="6857107"/>
          </a:xfrm>
          <a:prstGeom prst="rect">
            <a:avLst/>
          </a:prstGeom>
        </p:spPr>
      </p:pic>
      <p:sp>
        <p:nvSpPr>
          <p:cNvPr id="6" name="矩形 5">
            <a:extLst>
              <a:ext uri="{FF2B5EF4-FFF2-40B4-BE49-F238E27FC236}">
                <a16:creationId xmlns:a16="http://schemas.microsoft.com/office/drawing/2014/main" id="{C3DDB990-D8C6-4917-9136-B9B595EF2645}"/>
              </a:ext>
            </a:extLst>
          </p:cNvPr>
          <p:cNvSpPr/>
          <p:nvPr userDrawn="1"/>
        </p:nvSpPr>
        <p:spPr>
          <a:xfrm>
            <a:off x="793" y="447"/>
            <a:ext cx="12191207" cy="6857107"/>
          </a:xfrm>
          <a:prstGeom prst="rect">
            <a:avLst/>
          </a:prstGeom>
          <a:gradFill>
            <a:gsLst>
              <a:gs pos="50000">
                <a:schemeClr val="bg1"/>
              </a:gs>
              <a:gs pos="0">
                <a:schemeClr val="bg1">
                  <a:alpha val="93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 name="矩形 7">
            <a:extLst>
              <a:ext uri="{FF2B5EF4-FFF2-40B4-BE49-F238E27FC236}">
                <a16:creationId xmlns:a16="http://schemas.microsoft.com/office/drawing/2014/main" id="{9909CCA9-426A-4932-9C71-F955E57379D5}"/>
              </a:ext>
            </a:extLst>
          </p:cNvPr>
          <p:cNvSpPr/>
          <p:nvPr userDrawn="1"/>
        </p:nvSpPr>
        <p:spPr>
          <a:xfrm>
            <a:off x="482600" y="354228"/>
            <a:ext cx="54385" cy="53477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思源黑体 CN Regular" panose="020B0500000000000000" pitchFamily="34" charset="-122"/>
            </a:endParaRPr>
          </a:p>
        </p:txBody>
      </p:sp>
      <p:sp>
        <p:nvSpPr>
          <p:cNvPr id="10" name="矩形 9">
            <a:extLst>
              <a:ext uri="{FF2B5EF4-FFF2-40B4-BE49-F238E27FC236}">
                <a16:creationId xmlns:a16="http://schemas.microsoft.com/office/drawing/2014/main" id="{82C2F104-302C-4713-8505-C568A9D20EF8}"/>
              </a:ext>
            </a:extLst>
          </p:cNvPr>
          <p:cNvSpPr/>
          <p:nvPr userDrawn="1"/>
        </p:nvSpPr>
        <p:spPr>
          <a:xfrm>
            <a:off x="0" y="6786000"/>
            <a:ext cx="12192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占位符 10">
            <a:extLst>
              <a:ext uri="{FF2B5EF4-FFF2-40B4-BE49-F238E27FC236}">
                <a16:creationId xmlns:a16="http://schemas.microsoft.com/office/drawing/2014/main" id="{BC67B51E-8F5D-89C7-00B2-2C1AF2CE705D}"/>
              </a:ext>
            </a:extLst>
          </p:cNvPr>
          <p:cNvSpPr>
            <a:spLocks noGrp="1"/>
          </p:cNvSpPr>
          <p:nvPr>
            <p:ph type="body" sz="quarter" idx="10" hasCustomPrompt="1"/>
          </p:nvPr>
        </p:nvSpPr>
        <p:spPr>
          <a:xfrm>
            <a:off x="667046" y="381549"/>
            <a:ext cx="6121400" cy="480131"/>
          </a:xfrm>
          <a:noFill/>
        </p:spPr>
        <p:txBody>
          <a:bodyPr wrap="square" rtlCol="0">
            <a:spAutoFit/>
          </a:bodyPr>
          <a:lstStyle>
            <a:lvl1pPr marL="0" indent="0">
              <a:buNone/>
              <a:defRPr lang="zh-CN" altLang="en-US" b="1" dirty="0" smtClean="0">
                <a:latin typeface="+mj-ea"/>
                <a:ea typeface="+mj-ea"/>
                <a:cs typeface="OPPOSans H" pitchFamily="18" charset="-122"/>
              </a:defRPr>
            </a:lvl1pPr>
          </a:lstStyle>
          <a:p>
            <a:pPr marL="0" lvl="0"/>
            <a:r>
              <a:rPr lang="zh-CN" altLang="en-US" dirty="0"/>
              <a:t>输入内容</a:t>
            </a:r>
          </a:p>
        </p:txBody>
      </p:sp>
    </p:spTree>
    <p:extLst>
      <p:ext uri="{BB962C8B-B14F-4D97-AF65-F5344CB8AC3E}">
        <p14:creationId xmlns:p14="http://schemas.microsoft.com/office/powerpoint/2010/main" val="4165911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内容页">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E8FBE963-331E-4BC1-AF08-7E20872DEB01}"/>
              </a:ext>
            </a:extLst>
          </p:cNvPr>
          <p:cNvPicPr>
            <a:picLocks noChangeAspect="1"/>
          </p:cNvPicPr>
          <p:nvPr userDrawn="1"/>
        </p:nvPicPr>
        <p:blipFill>
          <a:blip r:embed="rId2" cstate="screen">
            <a:alphaModFix/>
            <a:extLst>
              <a:ext uri="{BEBA8EAE-BF5A-486C-A8C5-ECC9F3942E4B}">
                <a14:imgProps xmlns:a14="http://schemas.microsoft.com/office/drawing/2010/main">
                  <a14:imgLayer r:embed="rId3">
                    <a14:imgEffect>
                      <a14:colorTemperature colorTemp="5900"/>
                    </a14:imgEffect>
                    <a14:imgEffect>
                      <a14:saturation sat="68000"/>
                    </a14:imgEffect>
                  </a14:imgLayer>
                </a14:imgProps>
              </a:ext>
              <a:ext uri="{28A0092B-C50C-407E-A947-70E740481C1C}">
                <a14:useLocalDpi xmlns:a14="http://schemas.microsoft.com/office/drawing/2010/main"/>
              </a:ext>
            </a:extLst>
          </a:blip>
          <a:stretch>
            <a:fillRect/>
          </a:stretch>
        </p:blipFill>
        <p:spPr>
          <a:xfrm>
            <a:off x="0" y="447"/>
            <a:ext cx="12192000" cy="6857107"/>
          </a:xfrm>
          <a:prstGeom prst="rect">
            <a:avLst/>
          </a:prstGeom>
        </p:spPr>
      </p:pic>
      <p:sp>
        <p:nvSpPr>
          <p:cNvPr id="6" name="矩形 5">
            <a:extLst>
              <a:ext uri="{FF2B5EF4-FFF2-40B4-BE49-F238E27FC236}">
                <a16:creationId xmlns:a16="http://schemas.microsoft.com/office/drawing/2014/main" id="{C3DDB990-D8C6-4917-9136-B9B595EF2645}"/>
              </a:ext>
            </a:extLst>
          </p:cNvPr>
          <p:cNvSpPr/>
          <p:nvPr userDrawn="1"/>
        </p:nvSpPr>
        <p:spPr>
          <a:xfrm>
            <a:off x="793" y="447"/>
            <a:ext cx="12191207" cy="6857107"/>
          </a:xfrm>
          <a:prstGeom prst="rect">
            <a:avLst/>
          </a:prstGeom>
          <a:gradFill>
            <a:gsLst>
              <a:gs pos="50000">
                <a:schemeClr val="bg1"/>
              </a:gs>
              <a:gs pos="0">
                <a:schemeClr val="bg1">
                  <a:alpha val="93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 name="矩形 7">
            <a:extLst>
              <a:ext uri="{FF2B5EF4-FFF2-40B4-BE49-F238E27FC236}">
                <a16:creationId xmlns:a16="http://schemas.microsoft.com/office/drawing/2014/main" id="{9909CCA9-426A-4932-9C71-F955E57379D5}"/>
              </a:ext>
            </a:extLst>
          </p:cNvPr>
          <p:cNvSpPr/>
          <p:nvPr userDrawn="1"/>
        </p:nvSpPr>
        <p:spPr>
          <a:xfrm>
            <a:off x="482600" y="354228"/>
            <a:ext cx="54385" cy="53477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思源黑体 CN Regular" panose="020B0500000000000000" pitchFamily="34" charset="-122"/>
            </a:endParaRPr>
          </a:p>
        </p:txBody>
      </p:sp>
      <p:sp>
        <p:nvSpPr>
          <p:cNvPr id="11" name="文本占位符 10">
            <a:extLst>
              <a:ext uri="{FF2B5EF4-FFF2-40B4-BE49-F238E27FC236}">
                <a16:creationId xmlns:a16="http://schemas.microsoft.com/office/drawing/2014/main" id="{BC67B51E-8F5D-89C7-00B2-2C1AF2CE705D}"/>
              </a:ext>
            </a:extLst>
          </p:cNvPr>
          <p:cNvSpPr>
            <a:spLocks noGrp="1"/>
          </p:cNvSpPr>
          <p:nvPr>
            <p:ph type="body" sz="quarter" idx="10" hasCustomPrompt="1"/>
          </p:nvPr>
        </p:nvSpPr>
        <p:spPr>
          <a:xfrm>
            <a:off x="667046" y="381549"/>
            <a:ext cx="6121400" cy="480131"/>
          </a:xfrm>
          <a:noFill/>
        </p:spPr>
        <p:txBody>
          <a:bodyPr wrap="square" rtlCol="0">
            <a:spAutoFit/>
          </a:bodyPr>
          <a:lstStyle>
            <a:lvl1pPr marL="0" indent="0">
              <a:buNone/>
              <a:defRPr lang="zh-CN" altLang="en-US" b="1" dirty="0" smtClean="0">
                <a:latin typeface="+mj-ea"/>
                <a:ea typeface="+mj-ea"/>
                <a:cs typeface="OPPOSans H" pitchFamily="18" charset="-122"/>
              </a:defRPr>
            </a:lvl1pPr>
          </a:lstStyle>
          <a:p>
            <a:pPr marL="0" lvl="0"/>
            <a:r>
              <a:rPr lang="zh-CN" altLang="en-US" dirty="0"/>
              <a:t>输入内容</a:t>
            </a:r>
          </a:p>
        </p:txBody>
      </p:sp>
    </p:spTree>
    <p:extLst>
      <p:ext uri="{BB962C8B-B14F-4D97-AF65-F5344CB8AC3E}">
        <p14:creationId xmlns:p14="http://schemas.microsoft.com/office/powerpoint/2010/main" val="462943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黑体 CN Regular" panose="020B0500000000000000" pitchFamily="34" charset="-122"/>
              <a:ea typeface="思源黑体 CN Regular" panose="020B0500000000000000" pitchFamily="34"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67969303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BF4AA06-DAD8-4532-9145-EDD150C4F80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FDBDACE-D73B-4915-A9B1-028FA27F17B3}"/>
              </a:ext>
            </a:extLst>
          </p:cNvPr>
          <p:cNvSpPr>
            <a:spLocks noGrp="1"/>
          </p:cNvSpPr>
          <p:nvPr>
            <p:ph type="body" idx="1"/>
          </p:nvPr>
        </p:nvSpPr>
        <p:spPr>
          <a:xfrm>
            <a:off x="838200" y="1825626"/>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9C081AB-5D99-4F17-AABC-E6465AF0780B}"/>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6D9CFC-3746-4F56-AFA6-836DBF2568DC}" type="datetimeFigureOut">
              <a:rPr lang="zh-CN" altLang="en-US" smtClean="0"/>
              <a:t>2022/9/1</a:t>
            </a:fld>
            <a:endParaRPr lang="zh-CN" altLang="en-US"/>
          </a:p>
        </p:txBody>
      </p:sp>
      <p:sp>
        <p:nvSpPr>
          <p:cNvPr id="5" name="页脚占位符 4">
            <a:extLst>
              <a:ext uri="{FF2B5EF4-FFF2-40B4-BE49-F238E27FC236}">
                <a16:creationId xmlns:a16="http://schemas.microsoft.com/office/drawing/2014/main" id="{8D59612F-A9C5-43FA-8819-206CFBF007E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8B83BD0-57C3-41A2-B966-2B311D1FBBDB}"/>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C681AC-6E35-41AD-95C9-00ECCD2F4460}" type="slidenum">
              <a:rPr lang="zh-CN" altLang="en-US" smtClean="0"/>
              <a:t>‹#›</a:t>
            </a:fld>
            <a:endParaRPr lang="zh-CN" altLang="en-US"/>
          </a:p>
        </p:txBody>
      </p:sp>
    </p:spTree>
    <p:extLst>
      <p:ext uri="{BB962C8B-B14F-4D97-AF65-F5344CB8AC3E}">
        <p14:creationId xmlns:p14="http://schemas.microsoft.com/office/powerpoint/2010/main" val="2389697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6" r:id="rId3"/>
    <p:sldLayoutId id="2147483664" r:id="rId4"/>
    <p:sldLayoutId id="2147483668" r:id="rId5"/>
    <p:sldLayoutId id="2147483669"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28">
          <p15:clr>
            <a:srgbClr val="F26B43"/>
          </p15:clr>
        </p15:guide>
        <p15:guide id="2" pos="3840">
          <p15:clr>
            <a:srgbClr val="F26B43"/>
          </p15:clr>
        </p15:guide>
        <p15:guide id="3" pos="304">
          <p15:clr>
            <a:srgbClr val="F26B43"/>
          </p15:clr>
        </p15:guide>
        <p15:guide id="4" pos="7368">
          <p15:clr>
            <a:srgbClr val="F26B43"/>
          </p15:clr>
        </p15:guide>
        <p15:guide id="5" orient="horz" pos="560">
          <p15:clr>
            <a:srgbClr val="F26B43"/>
          </p15:clr>
        </p15:guide>
        <p15:guide id="6" orient="horz" pos="4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11.xml.rels><?xml version="1.0" encoding="UTF-8" standalone="yes"?>
<Relationships xmlns="http://schemas.openxmlformats.org/package/2006/relationships"><Relationship Id="rId3" Type="http://schemas.openxmlformats.org/officeDocument/2006/relationships/hyperlink" Target="http://www.officeplus.cn/" TargetMode="External"/><Relationship Id="rId2" Type="http://schemas.openxmlformats.org/officeDocument/2006/relationships/slideLayout" Target="../slideLayouts/slideLayout4.xml"/><Relationship Id="rId1" Type="http://schemas.openxmlformats.org/officeDocument/2006/relationships/tags" Target="../tags/tag5.xml"/><Relationship Id="rId5" Type="http://schemas.microsoft.com/office/2007/relationships/hdphoto" Target="../media/hdphoto2.wdp"/><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tags" Target="../tags/tag18.xml"/><Relationship Id="rId18" Type="http://schemas.openxmlformats.org/officeDocument/2006/relationships/image" Target="../media/image10.jpeg"/><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tags" Target="../tags/tag17.xml"/><Relationship Id="rId17" Type="http://schemas.openxmlformats.org/officeDocument/2006/relationships/image" Target="../media/image9.jpeg"/><Relationship Id="rId2" Type="http://schemas.openxmlformats.org/officeDocument/2006/relationships/tags" Target="../tags/tag7.xml"/><Relationship Id="rId16" Type="http://schemas.openxmlformats.org/officeDocument/2006/relationships/slideLayout" Target="../slideLayouts/slideLayout4.xml"/><Relationship Id="rId20" Type="http://schemas.openxmlformats.org/officeDocument/2006/relationships/image" Target="../media/image12.jpeg"/><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5" Type="http://schemas.openxmlformats.org/officeDocument/2006/relationships/tags" Target="../tags/tag10.xml"/><Relationship Id="rId15" Type="http://schemas.openxmlformats.org/officeDocument/2006/relationships/tags" Target="../tags/tag20.xml"/><Relationship Id="rId10" Type="http://schemas.openxmlformats.org/officeDocument/2006/relationships/tags" Target="../tags/tag15.xml"/><Relationship Id="rId19" Type="http://schemas.openxmlformats.org/officeDocument/2006/relationships/image" Target="../media/image11.jpeg"/><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tags" Target="../tags/tag19.xml"/></Relationships>
</file>

<file path=ppt/slides/_rels/slide14.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diagramColors" Target="../diagrams/colors1.xml"/><Relationship Id="rId11" Type="http://schemas.openxmlformats.org/officeDocument/2006/relationships/image" Target="../media/image16.jpeg"/><Relationship Id="rId5" Type="http://schemas.openxmlformats.org/officeDocument/2006/relationships/diagramQuickStyle" Target="../diagrams/quickStyle1.xml"/><Relationship Id="rId10" Type="http://schemas.openxmlformats.org/officeDocument/2006/relationships/image" Target="../media/image15.jpeg"/><Relationship Id="rId4" Type="http://schemas.openxmlformats.org/officeDocument/2006/relationships/diagramLayout" Target="../diagrams/layout1.xml"/><Relationship Id="rId9"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svg"/><Relationship Id="rId7" Type="http://schemas.openxmlformats.org/officeDocument/2006/relationships/image" Target="../media/image22.svg"/><Relationship Id="rId2" Type="http://schemas.openxmlformats.org/officeDocument/2006/relationships/image" Target="../media/image17.png"/><Relationship Id="rId1" Type="http://schemas.openxmlformats.org/officeDocument/2006/relationships/slideLayout" Target="../slideLayouts/slideLayout4.xml"/><Relationship Id="rId6" Type="http://schemas.openxmlformats.org/officeDocument/2006/relationships/image" Target="../media/image21.png"/><Relationship Id="rId11" Type="http://schemas.openxmlformats.org/officeDocument/2006/relationships/image" Target="../media/image26.svg"/><Relationship Id="rId5" Type="http://schemas.openxmlformats.org/officeDocument/2006/relationships/image" Target="../media/image20.sv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sv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5.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4"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tags" Target="../tags/tag27.xml"/><Relationship Id="rId7" Type="http://schemas.openxmlformats.org/officeDocument/2006/relationships/slideLayout" Target="../slideLayouts/slideLayout4.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2.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slideLayout" Target="../slideLayouts/slideLayout4.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61">
            <a:extLst>
              <a:ext uri="{FF2B5EF4-FFF2-40B4-BE49-F238E27FC236}">
                <a16:creationId xmlns:a16="http://schemas.microsoft.com/office/drawing/2014/main" id="{A091641A-4A5E-417B-9AC2-B4D2671F5F44}"/>
              </a:ext>
            </a:extLst>
          </p:cNvPr>
          <p:cNvSpPr txBox="1"/>
          <p:nvPr/>
        </p:nvSpPr>
        <p:spPr>
          <a:xfrm>
            <a:off x="482600" y="1928362"/>
            <a:ext cx="6859693" cy="1200329"/>
          </a:xfrm>
          <a:prstGeom prst="rect">
            <a:avLst/>
          </a:prstGeom>
          <a:noFill/>
        </p:spPr>
        <p:txBody>
          <a:bodyPr wrap="square" rtlCol="0">
            <a:noAutofit/>
          </a:bodyPr>
          <a:lstStyle>
            <a:defPPr>
              <a:defRPr lang="zh-CN"/>
            </a:defPPr>
            <a:lvl1pPr>
              <a:defRPr kumimoji="1" sz="7200" b="1">
                <a:solidFill>
                  <a:schemeClr val="accent1"/>
                </a:solidFill>
                <a:effectLst>
                  <a:outerShdw blurRad="88900" dist="63500" dir="5400000" algn="t" rotWithShape="0">
                    <a:schemeClr val="accent1">
                      <a:alpha val="40000"/>
                    </a:schemeClr>
                  </a:outerShdw>
                </a:effectLst>
                <a:latin typeface="+mj-ea"/>
                <a:ea typeface="+mj-ea"/>
                <a:cs typeface="OPPOSans B"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gradFill>
                  <a:gsLst>
                    <a:gs pos="0">
                      <a:schemeClr val="accent1"/>
                    </a:gs>
                    <a:gs pos="99000">
                      <a:schemeClr val="accent1">
                        <a:lumMod val="75000"/>
                      </a:schemeClr>
                    </a:gs>
                  </a:gsLst>
                  <a:lin ang="5400000" scaled="0"/>
                </a:gradFill>
                <a:effectLst>
                  <a:outerShdw blurRad="88900" dist="63500" dir="5400000" algn="ctr" rotWithShape="0">
                    <a:schemeClr val="accent1">
                      <a:lumMod val="75000"/>
                      <a:alpha val="40000"/>
                    </a:schemeClr>
                  </a:outerShdw>
                </a:effectLst>
              </a:rPr>
              <a:t>年终经营分析会</a:t>
            </a:r>
            <a:endParaRPr kumimoji="1" lang="zh-CN" altLang="en-US" b="1" i="0" u="none" strike="noStrike" kern="1200" cap="none" spc="0" normalizeH="0" baseline="0" noProof="0" dirty="0">
              <a:ln>
                <a:noFill/>
              </a:ln>
              <a:gradFill>
                <a:gsLst>
                  <a:gs pos="0">
                    <a:schemeClr val="accent1"/>
                  </a:gs>
                  <a:gs pos="99000">
                    <a:schemeClr val="accent1">
                      <a:lumMod val="75000"/>
                    </a:schemeClr>
                  </a:gs>
                </a:gsLst>
                <a:lin ang="5400000" scaled="0"/>
              </a:gradFill>
              <a:effectLst>
                <a:outerShdw blurRad="88900" dist="63500" dir="5400000" algn="ctr" rotWithShape="0">
                  <a:schemeClr val="accent1">
                    <a:lumMod val="75000"/>
                    <a:alpha val="40000"/>
                  </a:schemeClr>
                </a:outerShdw>
              </a:effectLst>
              <a:uLnTx/>
              <a:uFillTx/>
              <a:cs typeface="OPPOSans B" pitchFamily="18" charset="-122"/>
            </a:endParaRPr>
          </a:p>
        </p:txBody>
      </p:sp>
      <p:sp>
        <p:nvSpPr>
          <p:cNvPr id="59" name="文本框 58">
            <a:extLst>
              <a:ext uri="{FF2B5EF4-FFF2-40B4-BE49-F238E27FC236}">
                <a16:creationId xmlns:a16="http://schemas.microsoft.com/office/drawing/2014/main" id="{84112ED3-088C-4D84-8DC7-BAA90A35B653}"/>
              </a:ext>
            </a:extLst>
          </p:cNvPr>
          <p:cNvSpPr txBox="1"/>
          <p:nvPr/>
        </p:nvSpPr>
        <p:spPr>
          <a:xfrm>
            <a:off x="482600" y="3075843"/>
            <a:ext cx="6500707" cy="461665"/>
          </a:xfrm>
          <a:prstGeom prst="rect">
            <a:avLst/>
          </a:prstGeom>
          <a:noFill/>
        </p:spPr>
        <p:txBody>
          <a:bodyPr wrap="square" rtlCol="0">
            <a:noAutofit/>
          </a:bodyPr>
          <a:lstStyle>
            <a:defPPr>
              <a:defRPr lang="zh-CN"/>
            </a:defPPr>
            <a:lvl1pPr>
              <a:defRPr kumimoji="1" sz="7200" b="1">
                <a:solidFill>
                  <a:schemeClr val="bg1"/>
                </a:solidFill>
                <a:latin typeface="+mj-ea"/>
                <a:ea typeface="+mj-ea"/>
                <a:cs typeface="OPPOSans B" pitchFamily="18" charset="-122"/>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normalizeH="0" baseline="0" noProof="0" dirty="0">
                <a:ln>
                  <a:noFill/>
                </a:ln>
                <a:solidFill>
                  <a:schemeClr val="accent1">
                    <a:lumMod val="60000"/>
                    <a:lumOff val="40000"/>
                  </a:schemeClr>
                </a:solidFill>
                <a:effectLst>
                  <a:outerShdw blurRad="88900" dist="63500" dir="5400000" algn="t" rotWithShape="0">
                    <a:schemeClr val="accent1">
                      <a:lumMod val="75000"/>
                      <a:alpha val="40000"/>
                    </a:schemeClr>
                  </a:outerShdw>
                </a:effectLst>
                <a:uLnTx/>
                <a:uFillTx/>
                <a:latin typeface="+mn-ea"/>
                <a:ea typeface="+mn-ea"/>
                <a:cs typeface="OPPOSans B" pitchFamily="18" charset="-122"/>
                <a:sym typeface="+mn-lt"/>
              </a:rPr>
              <a:t>20XX ANNUAL BUSINESS ANALYSIS MEETING</a:t>
            </a:r>
          </a:p>
        </p:txBody>
      </p:sp>
      <p:sp>
        <p:nvSpPr>
          <p:cNvPr id="63" name="文本框 62">
            <a:extLst>
              <a:ext uri="{FF2B5EF4-FFF2-40B4-BE49-F238E27FC236}">
                <a16:creationId xmlns:a16="http://schemas.microsoft.com/office/drawing/2014/main" id="{85CC70A0-BBC2-41B6-BC01-FB6A8BE472EF}"/>
              </a:ext>
            </a:extLst>
          </p:cNvPr>
          <p:cNvSpPr txBox="1"/>
          <p:nvPr/>
        </p:nvSpPr>
        <p:spPr>
          <a:xfrm>
            <a:off x="482600" y="5542559"/>
            <a:ext cx="3135923" cy="461665"/>
          </a:xfrm>
          <a:prstGeom prst="rect">
            <a:avLst/>
          </a:prstGeom>
          <a:noFill/>
          <a:ln>
            <a:noFill/>
          </a:ln>
        </p:spPr>
        <p:txBody>
          <a:bodyPr wrap="none" lIns="91440" tIns="45720" rIns="91440" bIns="4572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1" dirty="0">
                <a:solidFill>
                  <a:srgbClr val="FFFFFF"/>
                </a:solidFill>
                <a:effectLst>
                  <a:outerShdw blurRad="88900" dist="63500" dir="5400000" rotWithShape="0">
                    <a:srgbClr val="308FF0">
                      <a:alpha val="40000"/>
                    </a:srgbClr>
                  </a:outerShdw>
                </a:effectLst>
                <a:latin typeface="+mj-ea"/>
                <a:ea typeface="+mj-ea"/>
              </a:rPr>
              <a:t>汇报人</a:t>
            </a:r>
            <a:r>
              <a:rPr kumimoji="0" lang="zh-CN" altLang="en-US" sz="2400" b="1" i="0" u="none" strike="noStrike" kern="1200" cap="none" spc="0" normalizeH="0" baseline="0" noProof="0" dirty="0">
                <a:ln>
                  <a:noFill/>
                </a:ln>
                <a:solidFill>
                  <a:srgbClr val="FFFFFF"/>
                </a:solidFill>
                <a:effectLst>
                  <a:outerShdw blurRad="88900" dist="63500" dir="5400000" rotWithShape="0">
                    <a:srgbClr val="308FF0">
                      <a:alpha val="40000"/>
                    </a:srgbClr>
                  </a:outerShdw>
                </a:effectLst>
                <a:uLnTx/>
                <a:uFillTx/>
                <a:latin typeface="+mj-ea"/>
                <a:ea typeface="+mj-ea"/>
                <a:cs typeface="+mn-cs"/>
              </a:rPr>
              <a:t>：</a:t>
            </a:r>
            <a:r>
              <a:rPr kumimoji="0" lang="en-US" altLang="zh-CN" sz="2400" b="1" i="0" u="none" strike="noStrike" kern="1200" cap="none" spc="0" normalizeH="0" baseline="0" noProof="0" dirty="0">
                <a:ln>
                  <a:noFill/>
                </a:ln>
                <a:solidFill>
                  <a:srgbClr val="FFFFFF"/>
                </a:solidFill>
                <a:effectLst>
                  <a:outerShdw blurRad="88900" dist="63500" dir="5400000" rotWithShape="0">
                    <a:srgbClr val="308FF0">
                      <a:alpha val="40000"/>
                    </a:srgbClr>
                  </a:outerShdw>
                </a:effectLst>
                <a:uLnTx/>
                <a:uFillTx/>
                <a:latin typeface="+mj-ea"/>
                <a:ea typeface="+mj-ea"/>
                <a:cs typeface="+mn-cs"/>
              </a:rPr>
              <a:t>XXXXXXXXXXX</a:t>
            </a:r>
            <a:endParaRPr kumimoji="0" lang="zh-CN" altLang="en-US" sz="2400" b="1" i="0" u="none" strike="noStrike" kern="1200" cap="none" spc="0" normalizeH="0" baseline="0" noProof="0" dirty="0">
              <a:ln>
                <a:noFill/>
              </a:ln>
              <a:solidFill>
                <a:srgbClr val="FFFFFF"/>
              </a:solidFill>
              <a:effectLst>
                <a:outerShdw blurRad="88900" dist="63500" dir="5400000" rotWithShape="0">
                  <a:srgbClr val="308FF0">
                    <a:alpha val="40000"/>
                  </a:srgbClr>
                </a:outerShdw>
              </a:effectLst>
              <a:uLnTx/>
              <a:uFillTx/>
              <a:latin typeface="+mj-ea"/>
              <a:ea typeface="+mj-ea"/>
              <a:cs typeface="+mn-cs"/>
            </a:endParaRPr>
          </a:p>
        </p:txBody>
      </p:sp>
      <p:sp>
        <p:nvSpPr>
          <p:cNvPr id="5" name="2018-2020">
            <a:extLst>
              <a:ext uri="{FF2B5EF4-FFF2-40B4-BE49-F238E27FC236}">
                <a16:creationId xmlns:a16="http://schemas.microsoft.com/office/drawing/2014/main" id="{0A071C01-03B8-4D11-9C56-66919B3282CC}"/>
              </a:ext>
            </a:extLst>
          </p:cNvPr>
          <p:cNvSpPr txBox="1"/>
          <p:nvPr/>
        </p:nvSpPr>
        <p:spPr>
          <a:xfrm>
            <a:off x="482600" y="1012246"/>
            <a:ext cx="2637260" cy="1107996"/>
          </a:xfrm>
          <a:prstGeom prst="rect">
            <a:avLst/>
          </a:prstGeom>
          <a:ln w="12700">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91440" tIns="45720" rIns="91440" bIns="45720" anchor="ctr">
            <a:noAutofit/>
          </a:bodyPr>
          <a:lstStyle>
            <a:lvl1pPr>
              <a:defRPr sz="9200">
                <a:solidFill>
                  <a:srgbClr val="FFFFFF"/>
                </a:solidFill>
                <a:latin typeface="凸版文久見出しゴシック エクストラボールド"/>
                <a:ea typeface="凸版文久見出しゴシック エクストラボールド"/>
                <a:cs typeface="凸版文久見出しゴシック エクストラボールド"/>
                <a:sym typeface="凸版文久見出しゴシック エクストラボールド"/>
              </a:defRPr>
            </a:lvl1pPr>
          </a:lstStyle>
          <a:p>
            <a:pPr marL="0" marR="0" lvl="0" indent="0" algn="l" defTabSz="1219169" rtl="0" eaLnBrk="1" fontAlgn="auto" latinLnBrk="0" hangingPunct="0">
              <a:lnSpc>
                <a:spcPct val="100000"/>
              </a:lnSpc>
              <a:spcBef>
                <a:spcPts val="0"/>
              </a:spcBef>
              <a:spcAft>
                <a:spcPts val="0"/>
              </a:spcAft>
              <a:buClrTx/>
              <a:buSzTx/>
              <a:buFontTx/>
              <a:buNone/>
              <a:tabLst/>
              <a:defRPr/>
            </a:pPr>
            <a:r>
              <a:rPr kumimoji="0" lang="en-US" altLang="zh-CN" sz="6600" b="0" i="0" u="none" strike="noStrike" kern="0" cap="none" spc="600" normalizeH="0" baseline="0" noProof="0" dirty="0">
                <a:ln>
                  <a:noFill/>
                </a:ln>
                <a:gradFill>
                  <a:gsLst>
                    <a:gs pos="0">
                      <a:schemeClr val="accent1"/>
                    </a:gs>
                    <a:gs pos="99000">
                      <a:schemeClr val="accent1">
                        <a:lumMod val="75000"/>
                      </a:schemeClr>
                    </a:gs>
                  </a:gsLst>
                  <a:lin ang="5400000" scaled="0"/>
                </a:gradFill>
                <a:effectLst>
                  <a:outerShdw blurRad="88900" dist="63500" dir="5400000" algn="ctr" rotWithShape="0">
                    <a:schemeClr val="accent1">
                      <a:lumMod val="75000"/>
                      <a:alpha val="40000"/>
                    </a:schemeClr>
                  </a:outerShdw>
                </a:effectLst>
                <a:uLnTx/>
                <a:uFillTx/>
                <a:latin typeface="思源黑体 CN Heavy"/>
                <a:ea typeface="思源黑体 CN Heavy"/>
                <a:cs typeface="OPPOSans B" pitchFamily="18" charset="-122"/>
                <a:sym typeface="凸版文久見出しゴシック エクストラボールド"/>
              </a:rPr>
              <a:t>20XX</a:t>
            </a:r>
            <a:endParaRPr kumimoji="0" lang="zh-CN" altLang="en-US" sz="6600" b="0" i="0" u="none" strike="noStrike" kern="0" cap="none" spc="600" normalizeH="0" baseline="0" noProof="0" dirty="0">
              <a:ln>
                <a:noFill/>
              </a:ln>
              <a:gradFill>
                <a:gsLst>
                  <a:gs pos="0">
                    <a:schemeClr val="accent1"/>
                  </a:gs>
                  <a:gs pos="99000">
                    <a:schemeClr val="accent1">
                      <a:lumMod val="75000"/>
                    </a:schemeClr>
                  </a:gs>
                </a:gsLst>
                <a:lin ang="5400000" scaled="0"/>
              </a:gradFill>
              <a:effectLst>
                <a:outerShdw blurRad="88900" dist="63500" dir="5400000" algn="ctr" rotWithShape="0">
                  <a:schemeClr val="accent1">
                    <a:lumMod val="75000"/>
                    <a:alpha val="40000"/>
                  </a:schemeClr>
                </a:outerShdw>
              </a:effectLst>
              <a:uLnTx/>
              <a:uFillTx/>
              <a:latin typeface="思源黑体 CN Heavy"/>
              <a:ea typeface="思源黑体 CN Heavy"/>
              <a:cs typeface="OPPOSans B" pitchFamily="18" charset="-122"/>
              <a:sym typeface="凸版文久見出しゴシック エクストラボールド"/>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a:extLst>
              <a:ext uri="{FF2B5EF4-FFF2-40B4-BE49-F238E27FC236}">
                <a16:creationId xmlns:a16="http://schemas.microsoft.com/office/drawing/2014/main" id="{FC669B23-24FA-3016-E42B-D0A7CD2E16AC}"/>
              </a:ext>
            </a:extLst>
          </p:cNvPr>
          <p:cNvGraphicFramePr>
            <a:graphicFrameLocks noGrp="1"/>
          </p:cNvGraphicFramePr>
          <p:nvPr>
            <p:custDataLst>
              <p:tags r:id="rId1"/>
            </p:custDataLst>
            <p:extLst>
              <p:ext uri="{D42A27DB-BD31-4B8C-83A1-F6EECF244321}">
                <p14:modId xmlns:p14="http://schemas.microsoft.com/office/powerpoint/2010/main" val="3607642643"/>
              </p:ext>
            </p:extLst>
          </p:nvPr>
        </p:nvGraphicFramePr>
        <p:xfrm>
          <a:off x="591253" y="1323832"/>
          <a:ext cx="11009495" cy="4974606"/>
        </p:xfrm>
        <a:graphic>
          <a:graphicData uri="http://schemas.openxmlformats.org/drawingml/2006/table">
            <a:tbl>
              <a:tblPr>
                <a:effectLst>
                  <a:outerShdw blurRad="571500" dist="304800" dir="5400000" sx="90000" sy="90000" algn="ctr" rotWithShape="0">
                    <a:schemeClr val="accent1">
                      <a:lumMod val="75000"/>
                      <a:alpha val="25000"/>
                    </a:schemeClr>
                  </a:outerShdw>
                </a:effectLst>
                <a:tableStyleId>{073A0DAA-6AF3-43AB-8588-CEC1D06C72B9}</a:tableStyleId>
              </a:tblPr>
              <a:tblGrid>
                <a:gridCol w="1899689">
                  <a:extLst>
                    <a:ext uri="{9D8B030D-6E8A-4147-A177-3AD203B41FA5}">
                      <a16:colId xmlns:a16="http://schemas.microsoft.com/office/drawing/2014/main" val="20000"/>
                    </a:ext>
                  </a:extLst>
                </a:gridCol>
                <a:gridCol w="3250648">
                  <a:extLst>
                    <a:ext uri="{9D8B030D-6E8A-4147-A177-3AD203B41FA5}">
                      <a16:colId xmlns:a16="http://schemas.microsoft.com/office/drawing/2014/main" val="20002"/>
                    </a:ext>
                  </a:extLst>
                </a:gridCol>
                <a:gridCol w="1902983">
                  <a:extLst>
                    <a:ext uri="{9D8B030D-6E8A-4147-A177-3AD203B41FA5}">
                      <a16:colId xmlns:a16="http://schemas.microsoft.com/office/drawing/2014/main" val="2384639885"/>
                    </a:ext>
                  </a:extLst>
                </a:gridCol>
                <a:gridCol w="3956175">
                  <a:extLst>
                    <a:ext uri="{9D8B030D-6E8A-4147-A177-3AD203B41FA5}">
                      <a16:colId xmlns:a16="http://schemas.microsoft.com/office/drawing/2014/main" val="3649076607"/>
                    </a:ext>
                  </a:extLst>
                </a:gridCol>
              </a:tblGrid>
              <a:tr h="552734">
                <a:tc>
                  <a:txBody>
                    <a:bodyPr/>
                    <a:lstStyle/>
                    <a:p>
                      <a:pPr algn="ctr" rtl="0" fontAlgn="ctr"/>
                      <a:r>
                        <a:rPr lang="zh-CN" altLang="en-US" sz="1600" b="1" i="0" u="none" strike="noStrike" dirty="0">
                          <a:solidFill>
                            <a:sysClr val="windowText" lastClr="000000"/>
                          </a:solidFill>
                          <a:effectLst/>
                          <a:latin typeface="+mn-ea"/>
                          <a:ea typeface="+mn-ea"/>
                        </a:rPr>
                        <a:t>客诉事件类别</a:t>
                      </a:r>
                    </a:p>
                  </a:txBody>
                  <a:tcPr marL="3859" marR="3859" marT="3859" marB="0" anchor="ct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solidFill>
                      <a:schemeClr val="accent1">
                        <a:lumMod val="60000"/>
                        <a:lumOff val="40000"/>
                      </a:schemeClr>
                    </a:solidFill>
                  </a:tcPr>
                </a:tc>
                <a:tc>
                  <a:txBody>
                    <a:bodyPr/>
                    <a:lstStyle/>
                    <a:p>
                      <a:pPr algn="ctr" rtl="0" fontAlgn="ctr"/>
                      <a:r>
                        <a:rPr lang="zh-CN" altLang="en-US" sz="1600" b="1" i="0" u="none" strike="noStrike" dirty="0">
                          <a:solidFill>
                            <a:sysClr val="windowText" lastClr="000000"/>
                          </a:solidFill>
                          <a:effectLst/>
                          <a:latin typeface="+mn-ea"/>
                          <a:ea typeface="+mn-ea"/>
                        </a:rPr>
                        <a:t>投诉原因分析</a:t>
                      </a:r>
                    </a:p>
                  </a:txBody>
                  <a:tcPr marL="3859" marR="3859" marT="3859" marB="0" anchor="ct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solidFill>
                      <a:schemeClr val="accent1">
                        <a:lumMod val="60000"/>
                        <a:lumOff val="40000"/>
                      </a:schemeClr>
                    </a:solidFill>
                  </a:tcPr>
                </a:tc>
                <a:tc>
                  <a:txBody>
                    <a:bodyPr/>
                    <a:lstStyle/>
                    <a:p>
                      <a:pPr algn="ctr" rtl="0" fontAlgn="ctr"/>
                      <a:r>
                        <a:rPr lang="zh-CN" altLang="en-US" sz="1600" b="1" i="0" u="none" strike="noStrike" dirty="0">
                          <a:solidFill>
                            <a:sysClr val="windowText" lastClr="000000"/>
                          </a:solidFill>
                          <a:effectLst/>
                          <a:latin typeface="+mn-ea"/>
                          <a:ea typeface="+mn-ea"/>
                        </a:rPr>
                        <a:t>客户需求</a:t>
                      </a:r>
                    </a:p>
                  </a:txBody>
                  <a:tcPr marL="3859" marR="3859" marT="3859" marB="0" anchor="ct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solidFill>
                      <a:schemeClr val="accent1">
                        <a:lumMod val="60000"/>
                        <a:lumOff val="4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600" b="1" i="0" u="none" strike="noStrike" dirty="0">
                          <a:solidFill>
                            <a:sysClr val="windowText" lastClr="000000"/>
                          </a:solidFill>
                          <a:effectLst/>
                          <a:latin typeface="+mn-ea"/>
                          <a:ea typeface="+mn-ea"/>
                        </a:rPr>
                        <a:t>改进措施</a:t>
                      </a:r>
                    </a:p>
                  </a:txBody>
                  <a:tcPr marL="3859" marR="3859" marT="3859" marB="0" anchor="ct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10000"/>
                  </a:ext>
                </a:extLst>
              </a:tr>
              <a:tr h="552734">
                <a:tc>
                  <a:txBody>
                    <a:bodyPr/>
                    <a:lstStyle/>
                    <a:p>
                      <a:pPr indent="0" algn="ctr">
                        <a:lnSpc>
                          <a:spcPct val="100000"/>
                        </a:lnSpc>
                        <a:spcBef>
                          <a:spcPts val="780"/>
                        </a:spcBef>
                        <a:spcAft>
                          <a:spcPts val="780"/>
                        </a:spcAft>
                      </a:pPr>
                      <a:r>
                        <a:rPr lang="zh-CN" altLang="en-US" sz="1100" b="1" kern="100" dirty="0">
                          <a:solidFill>
                            <a:schemeClr val="tx1"/>
                          </a:solidFill>
                          <a:effectLst/>
                          <a:latin typeface="+mn-ea"/>
                          <a:ea typeface="+mn-ea"/>
                        </a:rPr>
                        <a:t>类别</a:t>
                      </a:r>
                      <a:endParaRPr lang="zh-CN" sz="1100" b="1" kern="100" dirty="0">
                        <a:solidFill>
                          <a:schemeClr val="tx1"/>
                        </a:solidFill>
                        <a:effectLst/>
                        <a:latin typeface="+mn-ea"/>
                        <a:ea typeface="+mn-ea"/>
                      </a:endParaRPr>
                    </a:p>
                  </a:txBody>
                  <a:tcPr marL="0" marR="0" marT="0" marB="0" anchor="ctr">
                    <a:lnT w="19050" cap="flat" cmpd="sng" algn="ctr">
                      <a:solidFill>
                        <a:schemeClr val="accent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marL="0" marR="0" lvl="0" indent="127000" algn="l" defTabSz="914400" rtl="0" eaLnBrk="1" fontAlgn="auto" latinLnBrk="0" hangingPunct="1">
                        <a:lnSpc>
                          <a:spcPct val="100000"/>
                        </a:lnSpc>
                        <a:spcBef>
                          <a:spcPts val="780"/>
                        </a:spcBef>
                        <a:spcAft>
                          <a:spcPts val="780"/>
                        </a:spcAft>
                        <a:buClrTx/>
                        <a:buSzTx/>
                        <a:buFontTx/>
                        <a:buNone/>
                        <a:defRPr/>
                      </a:pPr>
                      <a:r>
                        <a:rPr lang="zh-CN" altLang="en-US" sz="1100" kern="100" dirty="0">
                          <a:solidFill>
                            <a:schemeClr val="tx1"/>
                          </a:solidFill>
                          <a:latin typeface="+mn-ea"/>
                          <a:ea typeface="+mn-ea"/>
                          <a:cs typeface="+mn-cs"/>
                        </a:rPr>
                        <a:t>投诉原因分析</a:t>
                      </a:r>
                    </a:p>
                  </a:txBody>
                  <a:tcPr marL="0" marR="0" marT="0" marB="0" anchor="ctr">
                    <a:lnT w="19050" cap="flat" cmpd="sng" algn="ctr">
                      <a:solidFill>
                        <a:schemeClr val="accent1"/>
                      </a:solidFill>
                      <a:prstDash val="solid"/>
                      <a:round/>
                      <a:headEnd type="none" w="med" len="med"/>
                      <a:tailEnd type="none" w="med" len="med"/>
                    </a:lnT>
                    <a:lnB w="9525"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127000" algn="l" defTabSz="914400" rtl="0" eaLnBrk="1" fontAlgn="auto" latinLnBrk="0" hangingPunct="1">
                        <a:lnSpc>
                          <a:spcPct val="100000"/>
                        </a:lnSpc>
                        <a:spcBef>
                          <a:spcPts val="780"/>
                        </a:spcBef>
                        <a:spcAft>
                          <a:spcPts val="780"/>
                        </a:spcAft>
                        <a:buClrTx/>
                        <a:buSzTx/>
                        <a:buFontTx/>
                        <a:buNone/>
                        <a:defRPr/>
                      </a:pPr>
                      <a:r>
                        <a:rPr lang="zh-CN" altLang="en-US" sz="1100" kern="100" dirty="0">
                          <a:solidFill>
                            <a:schemeClr val="tx1"/>
                          </a:solidFill>
                          <a:latin typeface="+mn-ea"/>
                          <a:ea typeface="+mn-ea"/>
                          <a:cs typeface="+mn-cs"/>
                        </a:rPr>
                        <a:t>客户需求</a:t>
                      </a:r>
                    </a:p>
                  </a:txBody>
                  <a:tcPr marL="0" marR="0" marT="0" marB="0" anchor="ctr">
                    <a:lnT w="19050" cap="flat" cmpd="sng" algn="ctr">
                      <a:solidFill>
                        <a:schemeClr val="accent1"/>
                      </a:solidFill>
                      <a:prstDash val="solid"/>
                      <a:round/>
                      <a:headEnd type="none" w="med" len="med"/>
                      <a:tailEnd type="none" w="med" len="med"/>
                    </a:lnT>
                    <a:lnB w="9525"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indent="127000" algn="l">
                        <a:lnSpc>
                          <a:spcPts val="2000"/>
                        </a:lnSpc>
                        <a:spcBef>
                          <a:spcPts val="780"/>
                        </a:spcBef>
                        <a:spcAft>
                          <a:spcPts val="780"/>
                        </a:spcAft>
                      </a:pPr>
                      <a:r>
                        <a:rPr lang="zh-CN" altLang="en-US" sz="1100" kern="100" dirty="0">
                          <a:solidFill>
                            <a:schemeClr val="tx1"/>
                          </a:solidFill>
                          <a:latin typeface="+mn-ea"/>
                          <a:ea typeface="+mn-ea"/>
                          <a:cs typeface="+mn-cs"/>
                        </a:rPr>
                        <a:t>具体改进措施</a:t>
                      </a:r>
                    </a:p>
                  </a:txBody>
                  <a:tcPr marL="68580" marR="68580" marT="0" marB="0" anchor="ctr">
                    <a:lnT w="19050" cap="flat" cmpd="sng" algn="ctr">
                      <a:solidFill>
                        <a:schemeClr val="accent1"/>
                      </a:solidFill>
                      <a:prstDash val="solid"/>
                      <a:round/>
                      <a:headEnd type="none" w="med" len="med"/>
                      <a:tailEnd type="none" w="med" len="med"/>
                    </a:lnT>
                    <a:lnB w="9525" cap="flat" cmpd="sng" algn="ctr">
                      <a:solidFill>
                        <a:schemeClr val="accent1">
                          <a:lumMod val="40000"/>
                          <a:lumOff val="6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552734">
                <a:tc>
                  <a:txBody>
                    <a:bodyPr/>
                    <a:lstStyle/>
                    <a:p>
                      <a:pPr indent="0" algn="ctr">
                        <a:lnSpc>
                          <a:spcPct val="100000"/>
                        </a:lnSpc>
                        <a:spcBef>
                          <a:spcPts val="780"/>
                        </a:spcBef>
                        <a:spcAft>
                          <a:spcPts val="780"/>
                        </a:spcAft>
                      </a:pPr>
                      <a:r>
                        <a:rPr lang="zh-CN" altLang="en-US" sz="1100" b="1" kern="100" dirty="0">
                          <a:solidFill>
                            <a:schemeClr val="tx1"/>
                          </a:solidFill>
                          <a:effectLst/>
                          <a:latin typeface="+mn-ea"/>
                          <a:ea typeface="+mn-ea"/>
                        </a:rPr>
                        <a:t>类别</a:t>
                      </a:r>
                      <a:endParaRPr lang="zh-CN" sz="1100" b="1" kern="100" dirty="0">
                        <a:solidFill>
                          <a:schemeClr val="tx1"/>
                        </a:solidFill>
                        <a:effectLst/>
                        <a:latin typeface="+mn-ea"/>
                        <a:ea typeface="+mn-ea"/>
                      </a:endParaRPr>
                    </a:p>
                  </a:txBody>
                  <a:tcPr marL="0" marR="0" marT="0" marB="0" anchor="ct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marL="0" marR="0" lvl="0" indent="127000" algn="l" defTabSz="914400" rtl="0" eaLnBrk="1" fontAlgn="auto" latinLnBrk="0" hangingPunct="1">
                        <a:lnSpc>
                          <a:spcPct val="100000"/>
                        </a:lnSpc>
                        <a:spcBef>
                          <a:spcPts val="780"/>
                        </a:spcBef>
                        <a:spcAft>
                          <a:spcPts val="780"/>
                        </a:spcAft>
                        <a:buClrTx/>
                        <a:buSzTx/>
                        <a:buFontTx/>
                        <a:buNone/>
                        <a:defRPr/>
                      </a:pPr>
                      <a:r>
                        <a:rPr lang="zh-CN" altLang="en-US" sz="1100" kern="100" dirty="0">
                          <a:solidFill>
                            <a:schemeClr val="tx1"/>
                          </a:solidFill>
                          <a:latin typeface="+mn-ea"/>
                          <a:ea typeface="+mn-ea"/>
                          <a:cs typeface="+mn-cs"/>
                        </a:rPr>
                        <a:t>投诉原因分析</a:t>
                      </a:r>
                    </a:p>
                  </a:txBody>
                  <a:tcPr marL="0" marR="0" marT="0" marB="0" anchor="ctr">
                    <a:lnT w="9525" cap="flat" cmpd="sng" algn="ctr">
                      <a:solidFill>
                        <a:schemeClr val="accent1">
                          <a:lumMod val="40000"/>
                          <a:lumOff val="60000"/>
                        </a:schemeClr>
                      </a:solidFill>
                      <a:prstDash val="solid"/>
                      <a:round/>
                      <a:headEnd type="none" w="med" len="med"/>
                      <a:tailEnd type="none" w="med" len="med"/>
                    </a:lnT>
                    <a:lnB w="9525"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127000" algn="l" defTabSz="914400" rtl="0" eaLnBrk="1" fontAlgn="auto" latinLnBrk="0" hangingPunct="1">
                        <a:lnSpc>
                          <a:spcPct val="100000"/>
                        </a:lnSpc>
                        <a:spcBef>
                          <a:spcPts val="780"/>
                        </a:spcBef>
                        <a:spcAft>
                          <a:spcPts val="780"/>
                        </a:spcAft>
                        <a:buClrTx/>
                        <a:buSzTx/>
                        <a:buFontTx/>
                        <a:buNone/>
                        <a:defRPr/>
                      </a:pPr>
                      <a:r>
                        <a:rPr lang="zh-CN" altLang="en-US" sz="1100" kern="100" dirty="0">
                          <a:solidFill>
                            <a:schemeClr val="tx1"/>
                          </a:solidFill>
                          <a:latin typeface="+mn-ea"/>
                          <a:ea typeface="+mn-ea"/>
                          <a:cs typeface="+mn-cs"/>
                        </a:rPr>
                        <a:t>客户需求</a:t>
                      </a:r>
                    </a:p>
                  </a:txBody>
                  <a:tcPr marL="0" marR="0" marT="0" marB="0" anchor="ctr">
                    <a:lnT w="9525" cap="flat" cmpd="sng" algn="ctr">
                      <a:solidFill>
                        <a:schemeClr val="accent1">
                          <a:lumMod val="40000"/>
                          <a:lumOff val="60000"/>
                        </a:schemeClr>
                      </a:solidFill>
                      <a:prstDash val="solid"/>
                      <a:round/>
                      <a:headEnd type="none" w="med" len="med"/>
                      <a:tailEnd type="none" w="med" len="med"/>
                    </a:lnT>
                    <a:lnB w="9525"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indent="127000" algn="l">
                        <a:lnSpc>
                          <a:spcPts val="2000"/>
                        </a:lnSpc>
                        <a:spcBef>
                          <a:spcPts val="780"/>
                        </a:spcBef>
                        <a:spcAft>
                          <a:spcPts val="780"/>
                        </a:spcAft>
                      </a:pPr>
                      <a:r>
                        <a:rPr lang="zh-CN" altLang="en-US" sz="1100" kern="100" dirty="0">
                          <a:solidFill>
                            <a:schemeClr val="tx1"/>
                          </a:solidFill>
                          <a:latin typeface="+mn-ea"/>
                          <a:ea typeface="+mn-ea"/>
                          <a:cs typeface="+mn-cs"/>
                        </a:rPr>
                        <a:t>具体改进措施</a:t>
                      </a:r>
                    </a:p>
                  </a:txBody>
                  <a:tcPr marL="68580" marR="68580" marT="0" marB="0" anchor="ctr">
                    <a:lnT w="9525" cap="flat" cmpd="sng" algn="ctr">
                      <a:solidFill>
                        <a:schemeClr val="accent1">
                          <a:lumMod val="40000"/>
                          <a:lumOff val="60000"/>
                        </a:schemeClr>
                      </a:solidFill>
                      <a:prstDash val="solid"/>
                      <a:round/>
                      <a:headEnd type="none" w="med" len="med"/>
                      <a:tailEnd type="none" w="med" len="med"/>
                    </a:lnT>
                    <a:lnB w="9525" cap="flat" cmpd="sng" algn="ctr">
                      <a:solidFill>
                        <a:schemeClr val="accent1">
                          <a:lumMod val="40000"/>
                          <a:lumOff val="6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058074033"/>
                  </a:ext>
                </a:extLst>
              </a:tr>
              <a:tr h="552734">
                <a:tc>
                  <a:txBody>
                    <a:bodyPr/>
                    <a:lstStyle/>
                    <a:p>
                      <a:pPr indent="0" algn="ctr">
                        <a:lnSpc>
                          <a:spcPct val="100000"/>
                        </a:lnSpc>
                        <a:spcBef>
                          <a:spcPts val="780"/>
                        </a:spcBef>
                        <a:spcAft>
                          <a:spcPts val="780"/>
                        </a:spcAft>
                      </a:pPr>
                      <a:r>
                        <a:rPr lang="zh-CN" altLang="en-US" sz="1100" b="1" kern="100" dirty="0">
                          <a:solidFill>
                            <a:schemeClr val="tx1"/>
                          </a:solidFill>
                          <a:effectLst/>
                          <a:latin typeface="+mn-ea"/>
                          <a:ea typeface="+mn-ea"/>
                        </a:rPr>
                        <a:t>类别</a:t>
                      </a:r>
                      <a:endParaRPr lang="zh-CN" sz="1100" b="1" kern="100" dirty="0">
                        <a:solidFill>
                          <a:schemeClr val="tx1"/>
                        </a:solidFill>
                        <a:effectLst/>
                        <a:latin typeface="+mn-ea"/>
                        <a:ea typeface="+mn-ea"/>
                      </a:endParaRPr>
                    </a:p>
                  </a:txBody>
                  <a:tcPr marL="0" marR="0" marT="0" marB="0" anchor="ct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marL="0" marR="0" lvl="0" indent="127000" algn="l" defTabSz="914400" rtl="0" eaLnBrk="1" fontAlgn="auto" latinLnBrk="0" hangingPunct="1">
                        <a:lnSpc>
                          <a:spcPct val="100000"/>
                        </a:lnSpc>
                        <a:spcBef>
                          <a:spcPts val="780"/>
                        </a:spcBef>
                        <a:spcAft>
                          <a:spcPts val="780"/>
                        </a:spcAft>
                        <a:buClrTx/>
                        <a:buSzTx/>
                        <a:buFontTx/>
                        <a:buNone/>
                        <a:defRPr/>
                      </a:pPr>
                      <a:r>
                        <a:rPr lang="zh-CN" altLang="en-US" sz="1100" kern="100" dirty="0">
                          <a:solidFill>
                            <a:schemeClr val="tx1"/>
                          </a:solidFill>
                          <a:latin typeface="+mn-ea"/>
                          <a:ea typeface="+mn-ea"/>
                          <a:cs typeface="+mn-cs"/>
                        </a:rPr>
                        <a:t>投诉原因分析</a:t>
                      </a:r>
                    </a:p>
                  </a:txBody>
                  <a:tcPr marL="0" marR="0" marT="0" marB="0" anchor="ctr">
                    <a:lnT w="9525" cap="flat" cmpd="sng" algn="ctr">
                      <a:solidFill>
                        <a:schemeClr val="accent1">
                          <a:lumMod val="40000"/>
                          <a:lumOff val="60000"/>
                        </a:schemeClr>
                      </a:solidFill>
                      <a:prstDash val="solid"/>
                      <a:round/>
                      <a:headEnd type="none" w="med" len="med"/>
                      <a:tailEnd type="none" w="med" len="med"/>
                    </a:lnT>
                    <a:lnB w="9525"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127000" algn="l" defTabSz="914400" rtl="0" eaLnBrk="1" fontAlgn="auto" latinLnBrk="0" hangingPunct="1">
                        <a:lnSpc>
                          <a:spcPct val="100000"/>
                        </a:lnSpc>
                        <a:spcBef>
                          <a:spcPts val="780"/>
                        </a:spcBef>
                        <a:spcAft>
                          <a:spcPts val="780"/>
                        </a:spcAft>
                        <a:buClrTx/>
                        <a:buSzTx/>
                        <a:buFontTx/>
                        <a:buNone/>
                        <a:defRPr/>
                      </a:pPr>
                      <a:r>
                        <a:rPr lang="zh-CN" altLang="en-US" sz="1100" kern="100" dirty="0">
                          <a:solidFill>
                            <a:schemeClr val="tx1"/>
                          </a:solidFill>
                          <a:latin typeface="+mn-ea"/>
                          <a:ea typeface="+mn-ea"/>
                          <a:cs typeface="+mn-cs"/>
                        </a:rPr>
                        <a:t>客户需求</a:t>
                      </a:r>
                    </a:p>
                  </a:txBody>
                  <a:tcPr marL="0" marR="0" marT="0" marB="0" anchor="ctr">
                    <a:lnT w="9525" cap="flat" cmpd="sng" algn="ctr">
                      <a:solidFill>
                        <a:schemeClr val="accent1">
                          <a:lumMod val="40000"/>
                          <a:lumOff val="60000"/>
                        </a:schemeClr>
                      </a:solidFill>
                      <a:prstDash val="solid"/>
                      <a:round/>
                      <a:headEnd type="none" w="med" len="med"/>
                      <a:tailEnd type="none" w="med" len="med"/>
                    </a:lnT>
                    <a:lnB w="9525"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indent="127000" algn="l">
                        <a:lnSpc>
                          <a:spcPts val="2000"/>
                        </a:lnSpc>
                        <a:spcBef>
                          <a:spcPts val="780"/>
                        </a:spcBef>
                        <a:spcAft>
                          <a:spcPts val="780"/>
                        </a:spcAft>
                      </a:pPr>
                      <a:r>
                        <a:rPr lang="zh-CN" altLang="en-US" sz="1100" kern="100" dirty="0">
                          <a:solidFill>
                            <a:schemeClr val="tx1"/>
                          </a:solidFill>
                          <a:latin typeface="+mn-ea"/>
                          <a:ea typeface="+mn-ea"/>
                          <a:cs typeface="+mn-cs"/>
                        </a:rPr>
                        <a:t>具体改进措施</a:t>
                      </a:r>
                    </a:p>
                  </a:txBody>
                  <a:tcPr marL="68580" marR="68580" marT="0" marB="0" anchor="ctr">
                    <a:lnT w="9525" cap="flat" cmpd="sng" algn="ctr">
                      <a:solidFill>
                        <a:schemeClr val="accent1">
                          <a:lumMod val="40000"/>
                          <a:lumOff val="60000"/>
                        </a:schemeClr>
                      </a:solidFill>
                      <a:prstDash val="solid"/>
                      <a:round/>
                      <a:headEnd type="none" w="med" len="med"/>
                      <a:tailEnd type="none" w="med" len="med"/>
                    </a:lnT>
                    <a:lnB w="9525" cap="flat" cmpd="sng" algn="ctr">
                      <a:solidFill>
                        <a:schemeClr val="accent1">
                          <a:lumMod val="40000"/>
                          <a:lumOff val="6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707124825"/>
                  </a:ext>
                </a:extLst>
              </a:tr>
              <a:tr h="552734">
                <a:tc>
                  <a:txBody>
                    <a:bodyPr/>
                    <a:lstStyle/>
                    <a:p>
                      <a:pPr indent="0" algn="ctr">
                        <a:lnSpc>
                          <a:spcPct val="100000"/>
                        </a:lnSpc>
                        <a:spcBef>
                          <a:spcPts val="780"/>
                        </a:spcBef>
                        <a:spcAft>
                          <a:spcPts val="780"/>
                        </a:spcAft>
                      </a:pPr>
                      <a:r>
                        <a:rPr lang="zh-CN" altLang="en-US" sz="1100" b="1" kern="100" dirty="0">
                          <a:solidFill>
                            <a:schemeClr val="tx1"/>
                          </a:solidFill>
                          <a:effectLst/>
                          <a:latin typeface="+mn-ea"/>
                          <a:ea typeface="+mn-ea"/>
                        </a:rPr>
                        <a:t>类别</a:t>
                      </a:r>
                      <a:endParaRPr lang="zh-CN" sz="1100" b="1" kern="100" dirty="0">
                        <a:solidFill>
                          <a:schemeClr val="tx1"/>
                        </a:solidFill>
                        <a:effectLst/>
                        <a:latin typeface="+mn-ea"/>
                        <a:ea typeface="+mn-ea"/>
                      </a:endParaRPr>
                    </a:p>
                  </a:txBody>
                  <a:tcPr marL="0" marR="0" marT="0" marB="0" anchor="ct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marL="0" marR="0" lvl="0" indent="127000" algn="l" defTabSz="914400" rtl="0" eaLnBrk="1" fontAlgn="auto" latinLnBrk="0" hangingPunct="1">
                        <a:lnSpc>
                          <a:spcPct val="100000"/>
                        </a:lnSpc>
                        <a:spcBef>
                          <a:spcPts val="780"/>
                        </a:spcBef>
                        <a:spcAft>
                          <a:spcPts val="780"/>
                        </a:spcAft>
                        <a:buClrTx/>
                        <a:buSzTx/>
                        <a:buFontTx/>
                        <a:buNone/>
                        <a:defRPr/>
                      </a:pPr>
                      <a:r>
                        <a:rPr lang="zh-CN" altLang="en-US" sz="1100" kern="100" dirty="0">
                          <a:solidFill>
                            <a:schemeClr val="tx1"/>
                          </a:solidFill>
                          <a:latin typeface="+mn-ea"/>
                          <a:ea typeface="+mn-ea"/>
                          <a:cs typeface="+mn-cs"/>
                        </a:rPr>
                        <a:t>投诉原因分析</a:t>
                      </a:r>
                    </a:p>
                  </a:txBody>
                  <a:tcPr marL="0" marR="0" marT="0" marB="0" anchor="ctr">
                    <a:lnT w="9525" cap="flat" cmpd="sng" algn="ctr">
                      <a:solidFill>
                        <a:schemeClr val="accent1">
                          <a:lumMod val="40000"/>
                          <a:lumOff val="60000"/>
                        </a:schemeClr>
                      </a:solidFill>
                      <a:prstDash val="solid"/>
                      <a:round/>
                      <a:headEnd type="none" w="med" len="med"/>
                      <a:tailEnd type="none" w="med" len="med"/>
                    </a:lnT>
                    <a:lnB w="9525"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127000" algn="l" defTabSz="914400" rtl="0" eaLnBrk="1" fontAlgn="auto" latinLnBrk="0" hangingPunct="1">
                        <a:lnSpc>
                          <a:spcPct val="100000"/>
                        </a:lnSpc>
                        <a:spcBef>
                          <a:spcPts val="780"/>
                        </a:spcBef>
                        <a:spcAft>
                          <a:spcPts val="780"/>
                        </a:spcAft>
                        <a:buClrTx/>
                        <a:buSzTx/>
                        <a:buFontTx/>
                        <a:buNone/>
                        <a:defRPr/>
                      </a:pPr>
                      <a:r>
                        <a:rPr lang="zh-CN" altLang="en-US" sz="1100" kern="100" dirty="0">
                          <a:solidFill>
                            <a:schemeClr val="tx1"/>
                          </a:solidFill>
                          <a:latin typeface="+mn-ea"/>
                          <a:ea typeface="+mn-ea"/>
                          <a:cs typeface="+mn-cs"/>
                        </a:rPr>
                        <a:t>客户需求</a:t>
                      </a:r>
                    </a:p>
                  </a:txBody>
                  <a:tcPr marL="0" marR="0" marT="0" marB="0" anchor="ctr">
                    <a:lnT w="9525" cap="flat" cmpd="sng" algn="ctr">
                      <a:solidFill>
                        <a:schemeClr val="accent1">
                          <a:lumMod val="40000"/>
                          <a:lumOff val="60000"/>
                        </a:schemeClr>
                      </a:solidFill>
                      <a:prstDash val="solid"/>
                      <a:round/>
                      <a:headEnd type="none" w="med" len="med"/>
                      <a:tailEnd type="none" w="med" len="med"/>
                    </a:lnT>
                    <a:lnB w="9525"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indent="127000" algn="l">
                        <a:lnSpc>
                          <a:spcPts val="2000"/>
                        </a:lnSpc>
                        <a:spcBef>
                          <a:spcPts val="780"/>
                        </a:spcBef>
                        <a:spcAft>
                          <a:spcPts val="780"/>
                        </a:spcAft>
                      </a:pPr>
                      <a:r>
                        <a:rPr lang="zh-CN" altLang="en-US" sz="1100" kern="100" dirty="0">
                          <a:solidFill>
                            <a:schemeClr val="tx1"/>
                          </a:solidFill>
                          <a:latin typeface="+mn-ea"/>
                          <a:ea typeface="+mn-ea"/>
                          <a:cs typeface="+mn-cs"/>
                        </a:rPr>
                        <a:t>具体改进措施</a:t>
                      </a:r>
                    </a:p>
                  </a:txBody>
                  <a:tcPr marL="68580" marR="68580" marT="0" marB="0" anchor="ctr">
                    <a:lnT w="9525" cap="flat" cmpd="sng" algn="ctr">
                      <a:solidFill>
                        <a:schemeClr val="accent1">
                          <a:lumMod val="40000"/>
                          <a:lumOff val="60000"/>
                        </a:schemeClr>
                      </a:solidFill>
                      <a:prstDash val="solid"/>
                      <a:round/>
                      <a:headEnd type="none" w="med" len="med"/>
                      <a:tailEnd type="none" w="med" len="med"/>
                    </a:lnT>
                    <a:lnB w="9525" cap="flat" cmpd="sng" algn="ctr">
                      <a:solidFill>
                        <a:schemeClr val="accent1">
                          <a:lumMod val="40000"/>
                          <a:lumOff val="6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07702896"/>
                  </a:ext>
                </a:extLst>
              </a:tr>
              <a:tr h="552734">
                <a:tc>
                  <a:txBody>
                    <a:bodyPr/>
                    <a:lstStyle/>
                    <a:p>
                      <a:pPr indent="0" algn="ctr">
                        <a:lnSpc>
                          <a:spcPct val="100000"/>
                        </a:lnSpc>
                        <a:spcBef>
                          <a:spcPts val="780"/>
                        </a:spcBef>
                        <a:spcAft>
                          <a:spcPts val="780"/>
                        </a:spcAft>
                      </a:pPr>
                      <a:r>
                        <a:rPr lang="zh-CN" altLang="en-US" sz="1100" b="1" kern="100" dirty="0">
                          <a:solidFill>
                            <a:schemeClr val="tx1"/>
                          </a:solidFill>
                          <a:effectLst/>
                          <a:latin typeface="+mn-ea"/>
                          <a:ea typeface="+mn-ea"/>
                        </a:rPr>
                        <a:t>类别</a:t>
                      </a:r>
                      <a:endParaRPr lang="zh-CN" sz="1100" b="1" kern="100" dirty="0">
                        <a:solidFill>
                          <a:schemeClr val="tx1"/>
                        </a:solidFill>
                        <a:effectLst/>
                        <a:latin typeface="+mn-ea"/>
                        <a:ea typeface="+mn-ea"/>
                      </a:endParaRPr>
                    </a:p>
                  </a:txBody>
                  <a:tcPr marL="0" marR="0" marT="0" marB="0" anchor="ct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marL="0" marR="0" lvl="0" indent="127000" algn="l" defTabSz="914400" rtl="0" eaLnBrk="1" fontAlgn="auto" latinLnBrk="0" hangingPunct="1">
                        <a:lnSpc>
                          <a:spcPct val="100000"/>
                        </a:lnSpc>
                        <a:spcBef>
                          <a:spcPts val="780"/>
                        </a:spcBef>
                        <a:spcAft>
                          <a:spcPts val="780"/>
                        </a:spcAft>
                        <a:buClrTx/>
                        <a:buSzTx/>
                        <a:buFontTx/>
                        <a:buNone/>
                        <a:defRPr/>
                      </a:pPr>
                      <a:r>
                        <a:rPr lang="zh-CN" altLang="en-US" sz="1100" kern="100" dirty="0">
                          <a:solidFill>
                            <a:schemeClr val="tx1"/>
                          </a:solidFill>
                          <a:latin typeface="+mn-ea"/>
                          <a:ea typeface="+mn-ea"/>
                          <a:cs typeface="+mn-cs"/>
                        </a:rPr>
                        <a:t>投诉原因分析</a:t>
                      </a:r>
                    </a:p>
                  </a:txBody>
                  <a:tcPr marL="0" marR="0" marT="0" marB="0" anchor="ctr">
                    <a:lnT w="9525" cap="flat" cmpd="sng" algn="ctr">
                      <a:solidFill>
                        <a:schemeClr val="accent1">
                          <a:lumMod val="40000"/>
                          <a:lumOff val="60000"/>
                        </a:schemeClr>
                      </a:solidFill>
                      <a:prstDash val="solid"/>
                      <a:round/>
                      <a:headEnd type="none" w="med" len="med"/>
                      <a:tailEnd type="none" w="med" len="med"/>
                    </a:lnT>
                    <a:lnB w="9525"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127000" algn="l" defTabSz="914400" rtl="0" eaLnBrk="1" fontAlgn="auto" latinLnBrk="0" hangingPunct="1">
                        <a:lnSpc>
                          <a:spcPct val="100000"/>
                        </a:lnSpc>
                        <a:spcBef>
                          <a:spcPts val="780"/>
                        </a:spcBef>
                        <a:spcAft>
                          <a:spcPts val="780"/>
                        </a:spcAft>
                        <a:buClrTx/>
                        <a:buSzTx/>
                        <a:buFontTx/>
                        <a:buNone/>
                        <a:defRPr/>
                      </a:pPr>
                      <a:r>
                        <a:rPr lang="zh-CN" altLang="en-US" sz="1100" kern="100" dirty="0">
                          <a:solidFill>
                            <a:schemeClr val="tx1"/>
                          </a:solidFill>
                          <a:latin typeface="+mn-ea"/>
                          <a:ea typeface="+mn-ea"/>
                          <a:cs typeface="+mn-cs"/>
                        </a:rPr>
                        <a:t>客户需求</a:t>
                      </a:r>
                    </a:p>
                  </a:txBody>
                  <a:tcPr marL="0" marR="0" marT="0" marB="0" anchor="ctr">
                    <a:lnT w="9525" cap="flat" cmpd="sng" algn="ctr">
                      <a:solidFill>
                        <a:schemeClr val="accent1">
                          <a:lumMod val="40000"/>
                          <a:lumOff val="60000"/>
                        </a:schemeClr>
                      </a:solidFill>
                      <a:prstDash val="solid"/>
                      <a:round/>
                      <a:headEnd type="none" w="med" len="med"/>
                      <a:tailEnd type="none" w="med" len="med"/>
                    </a:lnT>
                    <a:lnB w="9525"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indent="127000" algn="l">
                        <a:lnSpc>
                          <a:spcPts val="2000"/>
                        </a:lnSpc>
                        <a:spcBef>
                          <a:spcPts val="780"/>
                        </a:spcBef>
                        <a:spcAft>
                          <a:spcPts val="780"/>
                        </a:spcAft>
                      </a:pPr>
                      <a:r>
                        <a:rPr lang="zh-CN" altLang="en-US" sz="1100" kern="100" dirty="0">
                          <a:solidFill>
                            <a:schemeClr val="tx1"/>
                          </a:solidFill>
                          <a:latin typeface="+mn-ea"/>
                          <a:ea typeface="+mn-ea"/>
                          <a:cs typeface="+mn-cs"/>
                        </a:rPr>
                        <a:t>具体改进措施</a:t>
                      </a:r>
                    </a:p>
                  </a:txBody>
                  <a:tcPr marL="68580" marR="68580" marT="0" marB="0" anchor="ctr">
                    <a:lnT w="9525" cap="flat" cmpd="sng" algn="ctr">
                      <a:solidFill>
                        <a:schemeClr val="accent1">
                          <a:lumMod val="40000"/>
                          <a:lumOff val="60000"/>
                        </a:schemeClr>
                      </a:solidFill>
                      <a:prstDash val="solid"/>
                      <a:round/>
                      <a:headEnd type="none" w="med" len="med"/>
                      <a:tailEnd type="none" w="med" len="med"/>
                    </a:lnT>
                    <a:lnB w="9525" cap="flat" cmpd="sng" algn="ctr">
                      <a:solidFill>
                        <a:schemeClr val="accent1">
                          <a:lumMod val="40000"/>
                          <a:lumOff val="6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156885434"/>
                  </a:ext>
                </a:extLst>
              </a:tr>
              <a:tr h="552734">
                <a:tc>
                  <a:txBody>
                    <a:bodyPr/>
                    <a:lstStyle/>
                    <a:p>
                      <a:pPr indent="0" algn="ctr">
                        <a:lnSpc>
                          <a:spcPct val="100000"/>
                        </a:lnSpc>
                        <a:spcBef>
                          <a:spcPts val="780"/>
                        </a:spcBef>
                        <a:spcAft>
                          <a:spcPts val="780"/>
                        </a:spcAft>
                      </a:pPr>
                      <a:r>
                        <a:rPr lang="zh-CN" altLang="en-US" sz="1100" b="1" kern="100" dirty="0">
                          <a:solidFill>
                            <a:schemeClr val="tx1"/>
                          </a:solidFill>
                          <a:effectLst/>
                          <a:latin typeface="+mn-ea"/>
                          <a:ea typeface="+mn-ea"/>
                        </a:rPr>
                        <a:t>类别</a:t>
                      </a:r>
                      <a:endParaRPr lang="zh-CN" sz="1100" b="1" kern="100" dirty="0">
                        <a:solidFill>
                          <a:schemeClr val="tx1"/>
                        </a:solidFill>
                        <a:effectLst/>
                        <a:latin typeface="+mn-ea"/>
                        <a:ea typeface="+mn-ea"/>
                      </a:endParaRPr>
                    </a:p>
                  </a:txBody>
                  <a:tcPr marL="0" marR="0" marT="0" marB="0" anchor="ct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marL="0" marR="0" lvl="0" indent="127000" algn="l" defTabSz="914400" rtl="0" eaLnBrk="1" fontAlgn="auto" latinLnBrk="0" hangingPunct="1">
                        <a:lnSpc>
                          <a:spcPct val="100000"/>
                        </a:lnSpc>
                        <a:spcBef>
                          <a:spcPts val="780"/>
                        </a:spcBef>
                        <a:spcAft>
                          <a:spcPts val="780"/>
                        </a:spcAft>
                        <a:buClrTx/>
                        <a:buSzTx/>
                        <a:buFontTx/>
                        <a:buNone/>
                        <a:defRPr/>
                      </a:pPr>
                      <a:r>
                        <a:rPr lang="zh-CN" altLang="en-US" sz="1100" kern="100" dirty="0">
                          <a:solidFill>
                            <a:schemeClr val="tx1"/>
                          </a:solidFill>
                          <a:latin typeface="+mn-ea"/>
                          <a:ea typeface="+mn-ea"/>
                          <a:cs typeface="+mn-cs"/>
                        </a:rPr>
                        <a:t>投诉原因分析</a:t>
                      </a:r>
                    </a:p>
                  </a:txBody>
                  <a:tcPr marL="0" marR="0" marT="0" marB="0" anchor="ctr">
                    <a:lnT w="9525" cap="flat" cmpd="sng" algn="ctr">
                      <a:solidFill>
                        <a:schemeClr val="accent1">
                          <a:lumMod val="40000"/>
                          <a:lumOff val="60000"/>
                        </a:schemeClr>
                      </a:solidFill>
                      <a:prstDash val="solid"/>
                      <a:round/>
                      <a:headEnd type="none" w="med" len="med"/>
                      <a:tailEnd type="none" w="med" len="med"/>
                    </a:lnT>
                    <a:lnB w="9525"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127000" algn="l" defTabSz="914400" rtl="0" eaLnBrk="1" fontAlgn="auto" latinLnBrk="0" hangingPunct="1">
                        <a:lnSpc>
                          <a:spcPct val="100000"/>
                        </a:lnSpc>
                        <a:spcBef>
                          <a:spcPts val="780"/>
                        </a:spcBef>
                        <a:spcAft>
                          <a:spcPts val="780"/>
                        </a:spcAft>
                        <a:buClrTx/>
                        <a:buSzTx/>
                        <a:buFontTx/>
                        <a:buNone/>
                        <a:defRPr/>
                      </a:pPr>
                      <a:r>
                        <a:rPr lang="zh-CN" altLang="en-US" sz="1100" kern="100" dirty="0">
                          <a:solidFill>
                            <a:schemeClr val="tx1"/>
                          </a:solidFill>
                          <a:latin typeface="+mn-ea"/>
                          <a:ea typeface="+mn-ea"/>
                          <a:cs typeface="+mn-cs"/>
                        </a:rPr>
                        <a:t>客户需求</a:t>
                      </a:r>
                    </a:p>
                  </a:txBody>
                  <a:tcPr marL="0" marR="0" marT="0" marB="0" anchor="ctr">
                    <a:lnT w="9525" cap="flat" cmpd="sng" algn="ctr">
                      <a:solidFill>
                        <a:schemeClr val="accent1">
                          <a:lumMod val="40000"/>
                          <a:lumOff val="60000"/>
                        </a:schemeClr>
                      </a:solidFill>
                      <a:prstDash val="solid"/>
                      <a:round/>
                      <a:headEnd type="none" w="med" len="med"/>
                      <a:tailEnd type="none" w="med" len="med"/>
                    </a:lnT>
                    <a:lnB w="9525"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indent="127000" algn="l">
                        <a:lnSpc>
                          <a:spcPts val="2000"/>
                        </a:lnSpc>
                        <a:spcBef>
                          <a:spcPts val="780"/>
                        </a:spcBef>
                        <a:spcAft>
                          <a:spcPts val="780"/>
                        </a:spcAft>
                      </a:pPr>
                      <a:r>
                        <a:rPr lang="zh-CN" altLang="en-US" sz="1100" kern="100" dirty="0">
                          <a:solidFill>
                            <a:schemeClr val="tx1"/>
                          </a:solidFill>
                          <a:latin typeface="+mn-ea"/>
                          <a:ea typeface="+mn-ea"/>
                          <a:cs typeface="+mn-cs"/>
                        </a:rPr>
                        <a:t>具体改进措施</a:t>
                      </a:r>
                    </a:p>
                  </a:txBody>
                  <a:tcPr marL="68580" marR="68580" marT="0" marB="0" anchor="ctr">
                    <a:lnT w="9525" cap="flat" cmpd="sng" algn="ctr">
                      <a:solidFill>
                        <a:schemeClr val="accent1">
                          <a:lumMod val="40000"/>
                          <a:lumOff val="60000"/>
                        </a:schemeClr>
                      </a:solidFill>
                      <a:prstDash val="solid"/>
                      <a:round/>
                      <a:headEnd type="none" w="med" len="med"/>
                      <a:tailEnd type="none" w="med" len="med"/>
                    </a:lnT>
                    <a:lnB w="9525" cap="flat" cmpd="sng" algn="ctr">
                      <a:solidFill>
                        <a:schemeClr val="accent1">
                          <a:lumMod val="40000"/>
                          <a:lumOff val="6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357376218"/>
                  </a:ext>
                </a:extLst>
              </a:tr>
              <a:tr h="552734">
                <a:tc>
                  <a:txBody>
                    <a:bodyPr/>
                    <a:lstStyle/>
                    <a:p>
                      <a:pPr indent="0" algn="ctr">
                        <a:lnSpc>
                          <a:spcPct val="100000"/>
                        </a:lnSpc>
                        <a:spcBef>
                          <a:spcPts val="780"/>
                        </a:spcBef>
                        <a:spcAft>
                          <a:spcPts val="780"/>
                        </a:spcAft>
                      </a:pPr>
                      <a:r>
                        <a:rPr lang="zh-CN" altLang="en-US" sz="1100" b="1" kern="100" dirty="0">
                          <a:solidFill>
                            <a:schemeClr val="tx1"/>
                          </a:solidFill>
                          <a:effectLst/>
                          <a:latin typeface="+mn-ea"/>
                          <a:ea typeface="+mn-ea"/>
                        </a:rPr>
                        <a:t>类别</a:t>
                      </a:r>
                      <a:endParaRPr lang="zh-CN" sz="1100" b="1" kern="100" dirty="0">
                        <a:solidFill>
                          <a:schemeClr val="tx1"/>
                        </a:solidFill>
                        <a:effectLst/>
                        <a:latin typeface="+mn-ea"/>
                        <a:ea typeface="+mn-ea"/>
                      </a:endParaRPr>
                    </a:p>
                  </a:txBody>
                  <a:tcPr marL="0" marR="0" marT="0" marB="0" anchor="ct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marL="0" marR="0" lvl="0" indent="127000" algn="l" defTabSz="914400" rtl="0" eaLnBrk="1" fontAlgn="auto" latinLnBrk="0" hangingPunct="1">
                        <a:lnSpc>
                          <a:spcPct val="100000"/>
                        </a:lnSpc>
                        <a:spcBef>
                          <a:spcPts val="780"/>
                        </a:spcBef>
                        <a:spcAft>
                          <a:spcPts val="780"/>
                        </a:spcAft>
                        <a:buClrTx/>
                        <a:buSzTx/>
                        <a:buFontTx/>
                        <a:buNone/>
                        <a:defRPr/>
                      </a:pPr>
                      <a:r>
                        <a:rPr lang="zh-CN" altLang="en-US" sz="1100" kern="100" dirty="0">
                          <a:solidFill>
                            <a:schemeClr val="tx1"/>
                          </a:solidFill>
                          <a:latin typeface="+mn-ea"/>
                          <a:ea typeface="+mn-ea"/>
                          <a:cs typeface="+mn-cs"/>
                        </a:rPr>
                        <a:t>投诉原因分析</a:t>
                      </a:r>
                    </a:p>
                  </a:txBody>
                  <a:tcPr marL="0" marR="0" marT="0" marB="0" anchor="ctr">
                    <a:lnT w="9525" cap="flat" cmpd="sng" algn="ctr">
                      <a:solidFill>
                        <a:schemeClr val="accent1">
                          <a:lumMod val="40000"/>
                          <a:lumOff val="60000"/>
                        </a:schemeClr>
                      </a:solidFill>
                      <a:prstDash val="solid"/>
                      <a:round/>
                      <a:headEnd type="none" w="med" len="med"/>
                      <a:tailEnd type="none" w="med" len="med"/>
                    </a:lnT>
                    <a:lnB w="9525"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127000" algn="l" defTabSz="914400" rtl="0" eaLnBrk="1" fontAlgn="auto" latinLnBrk="0" hangingPunct="1">
                        <a:lnSpc>
                          <a:spcPct val="100000"/>
                        </a:lnSpc>
                        <a:spcBef>
                          <a:spcPts val="780"/>
                        </a:spcBef>
                        <a:spcAft>
                          <a:spcPts val="780"/>
                        </a:spcAft>
                        <a:buClrTx/>
                        <a:buSzTx/>
                        <a:buFontTx/>
                        <a:buNone/>
                        <a:defRPr/>
                      </a:pPr>
                      <a:r>
                        <a:rPr lang="zh-CN" altLang="en-US" sz="1100" kern="100" dirty="0">
                          <a:solidFill>
                            <a:schemeClr val="tx1"/>
                          </a:solidFill>
                          <a:latin typeface="+mn-ea"/>
                          <a:ea typeface="+mn-ea"/>
                          <a:cs typeface="+mn-cs"/>
                        </a:rPr>
                        <a:t>客户需求</a:t>
                      </a:r>
                    </a:p>
                  </a:txBody>
                  <a:tcPr marL="0" marR="0" marT="0" marB="0" anchor="ctr">
                    <a:lnT w="9525" cap="flat" cmpd="sng" algn="ctr">
                      <a:solidFill>
                        <a:schemeClr val="accent1">
                          <a:lumMod val="40000"/>
                          <a:lumOff val="60000"/>
                        </a:schemeClr>
                      </a:solidFill>
                      <a:prstDash val="solid"/>
                      <a:round/>
                      <a:headEnd type="none" w="med" len="med"/>
                      <a:tailEnd type="none" w="med" len="med"/>
                    </a:lnT>
                    <a:lnB w="9525"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indent="127000" algn="l">
                        <a:lnSpc>
                          <a:spcPts val="2000"/>
                        </a:lnSpc>
                        <a:spcBef>
                          <a:spcPts val="780"/>
                        </a:spcBef>
                        <a:spcAft>
                          <a:spcPts val="780"/>
                        </a:spcAft>
                      </a:pPr>
                      <a:r>
                        <a:rPr lang="zh-CN" altLang="en-US" sz="1100" kern="100" dirty="0">
                          <a:solidFill>
                            <a:schemeClr val="tx1"/>
                          </a:solidFill>
                          <a:latin typeface="+mn-ea"/>
                          <a:ea typeface="+mn-ea"/>
                          <a:cs typeface="+mn-cs"/>
                        </a:rPr>
                        <a:t>具体改进措施</a:t>
                      </a:r>
                    </a:p>
                  </a:txBody>
                  <a:tcPr marL="68580" marR="68580" marT="0" marB="0" anchor="ctr">
                    <a:lnT w="9525" cap="flat" cmpd="sng" algn="ctr">
                      <a:solidFill>
                        <a:schemeClr val="accent1">
                          <a:lumMod val="40000"/>
                          <a:lumOff val="60000"/>
                        </a:schemeClr>
                      </a:solidFill>
                      <a:prstDash val="solid"/>
                      <a:round/>
                      <a:headEnd type="none" w="med" len="med"/>
                      <a:tailEnd type="none" w="med" len="med"/>
                    </a:lnT>
                    <a:lnB w="9525" cap="flat" cmpd="sng" algn="ctr">
                      <a:solidFill>
                        <a:schemeClr val="accent1">
                          <a:lumMod val="40000"/>
                          <a:lumOff val="6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730222198"/>
                  </a:ext>
                </a:extLst>
              </a:tr>
              <a:tr h="552734">
                <a:tc>
                  <a:txBody>
                    <a:bodyPr/>
                    <a:lstStyle/>
                    <a:p>
                      <a:pPr indent="0" algn="ctr">
                        <a:lnSpc>
                          <a:spcPct val="100000"/>
                        </a:lnSpc>
                        <a:spcBef>
                          <a:spcPts val="780"/>
                        </a:spcBef>
                        <a:spcAft>
                          <a:spcPts val="780"/>
                        </a:spcAft>
                      </a:pPr>
                      <a:r>
                        <a:rPr lang="zh-CN" altLang="en-US" sz="1100" b="1" kern="100" dirty="0">
                          <a:solidFill>
                            <a:schemeClr val="tx1"/>
                          </a:solidFill>
                          <a:effectLst/>
                          <a:latin typeface="+mn-ea"/>
                          <a:ea typeface="+mn-ea"/>
                        </a:rPr>
                        <a:t>类别</a:t>
                      </a:r>
                      <a:endParaRPr lang="zh-CN" sz="1100" b="1" kern="100" dirty="0">
                        <a:solidFill>
                          <a:schemeClr val="tx1"/>
                        </a:solidFill>
                        <a:effectLst/>
                        <a:latin typeface="+mn-ea"/>
                        <a:ea typeface="+mn-ea"/>
                      </a:endParaRPr>
                    </a:p>
                  </a:txBody>
                  <a:tcPr marL="0" marR="0" marT="0" marB="0" anchor="ctr">
                    <a:lnT w="952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solidFill>
                      <a:schemeClr val="accent1">
                        <a:lumMod val="20000"/>
                        <a:lumOff val="80000"/>
                      </a:schemeClr>
                    </a:solidFill>
                  </a:tcPr>
                </a:tc>
                <a:tc>
                  <a:txBody>
                    <a:bodyPr/>
                    <a:lstStyle/>
                    <a:p>
                      <a:pPr marL="0" marR="0" lvl="0" indent="127000" algn="l" defTabSz="914400" rtl="0" eaLnBrk="1" fontAlgn="auto" latinLnBrk="0" hangingPunct="1">
                        <a:lnSpc>
                          <a:spcPct val="100000"/>
                        </a:lnSpc>
                        <a:spcBef>
                          <a:spcPts val="780"/>
                        </a:spcBef>
                        <a:spcAft>
                          <a:spcPts val="780"/>
                        </a:spcAft>
                        <a:buClrTx/>
                        <a:buSzTx/>
                        <a:buFontTx/>
                        <a:buNone/>
                        <a:defRPr/>
                      </a:pPr>
                      <a:r>
                        <a:rPr lang="zh-CN" altLang="en-US" sz="1100" kern="100" dirty="0">
                          <a:solidFill>
                            <a:schemeClr val="tx1"/>
                          </a:solidFill>
                          <a:latin typeface="+mn-ea"/>
                          <a:ea typeface="+mn-ea"/>
                          <a:cs typeface="+mn-cs"/>
                        </a:rPr>
                        <a:t>投诉原因分析</a:t>
                      </a:r>
                    </a:p>
                  </a:txBody>
                  <a:tcPr marL="0" marR="0" marT="0" marB="0" anchor="ctr">
                    <a:lnT w="9525" cap="flat" cmpd="sng" algn="ctr">
                      <a:solidFill>
                        <a:schemeClr val="accent1">
                          <a:lumMod val="40000"/>
                          <a:lumOff val="60000"/>
                        </a:schemeClr>
                      </a:solidFill>
                      <a:prstDash val="solid"/>
                      <a:round/>
                      <a:headEnd type="none" w="med" len="med"/>
                      <a:tailEnd type="none" w="med" len="med"/>
                    </a:lnT>
                    <a:lnB w="19050" cap="flat" cmpd="sng" algn="ctr">
                      <a:solidFill>
                        <a:schemeClr val="accent1"/>
                      </a:solidFill>
                      <a:prstDash val="solid"/>
                      <a:round/>
                      <a:headEnd type="none" w="med" len="med"/>
                      <a:tailEnd type="none" w="med" len="med"/>
                    </a:lnB>
                    <a:solidFill>
                      <a:schemeClr val="bg1"/>
                    </a:solidFill>
                  </a:tcPr>
                </a:tc>
                <a:tc>
                  <a:txBody>
                    <a:bodyPr/>
                    <a:lstStyle/>
                    <a:p>
                      <a:pPr marL="0" marR="0" lvl="0" indent="127000" algn="l" defTabSz="914400" rtl="0" eaLnBrk="1" fontAlgn="auto" latinLnBrk="0" hangingPunct="1">
                        <a:lnSpc>
                          <a:spcPct val="100000"/>
                        </a:lnSpc>
                        <a:spcBef>
                          <a:spcPts val="780"/>
                        </a:spcBef>
                        <a:spcAft>
                          <a:spcPts val="780"/>
                        </a:spcAft>
                        <a:buClrTx/>
                        <a:buSzTx/>
                        <a:buFontTx/>
                        <a:buNone/>
                        <a:defRPr/>
                      </a:pPr>
                      <a:r>
                        <a:rPr lang="zh-CN" altLang="en-US" sz="1100" kern="100" dirty="0">
                          <a:solidFill>
                            <a:schemeClr val="tx1"/>
                          </a:solidFill>
                          <a:latin typeface="+mn-ea"/>
                          <a:ea typeface="+mn-ea"/>
                          <a:cs typeface="+mn-cs"/>
                        </a:rPr>
                        <a:t>客户需求</a:t>
                      </a:r>
                    </a:p>
                  </a:txBody>
                  <a:tcPr marL="0" marR="0" marT="0" marB="0" anchor="ctr">
                    <a:lnT w="9525" cap="flat" cmpd="sng" algn="ctr">
                      <a:solidFill>
                        <a:schemeClr val="accent1">
                          <a:lumMod val="40000"/>
                          <a:lumOff val="60000"/>
                        </a:schemeClr>
                      </a:solidFill>
                      <a:prstDash val="solid"/>
                      <a:round/>
                      <a:headEnd type="none" w="med" len="med"/>
                      <a:tailEnd type="none" w="med" len="med"/>
                    </a:lnT>
                    <a:lnB w="19050" cap="flat" cmpd="sng" algn="ctr">
                      <a:solidFill>
                        <a:schemeClr val="accent1"/>
                      </a:solidFill>
                      <a:prstDash val="solid"/>
                      <a:round/>
                      <a:headEnd type="none" w="med" len="med"/>
                      <a:tailEnd type="none" w="med" len="med"/>
                    </a:lnB>
                    <a:solidFill>
                      <a:schemeClr val="bg1"/>
                    </a:solidFill>
                  </a:tcPr>
                </a:tc>
                <a:tc>
                  <a:txBody>
                    <a:bodyPr/>
                    <a:lstStyle/>
                    <a:p>
                      <a:pPr indent="127000" algn="l">
                        <a:lnSpc>
                          <a:spcPts val="2000"/>
                        </a:lnSpc>
                        <a:spcBef>
                          <a:spcPts val="780"/>
                        </a:spcBef>
                        <a:spcAft>
                          <a:spcPts val="780"/>
                        </a:spcAft>
                      </a:pPr>
                      <a:r>
                        <a:rPr lang="zh-CN" altLang="en-US" sz="1100" kern="100" dirty="0">
                          <a:solidFill>
                            <a:schemeClr val="tx1"/>
                          </a:solidFill>
                          <a:latin typeface="+mn-ea"/>
                          <a:ea typeface="+mn-ea"/>
                          <a:cs typeface="+mn-cs"/>
                        </a:rPr>
                        <a:t>具体改进措施</a:t>
                      </a:r>
                    </a:p>
                  </a:txBody>
                  <a:tcPr marL="68580" marR="68580" marT="0" marB="0" anchor="ctr">
                    <a:lnT w="9525" cap="flat" cmpd="sng" algn="ctr">
                      <a:solidFill>
                        <a:schemeClr val="accent1">
                          <a:lumMod val="40000"/>
                          <a:lumOff val="60000"/>
                        </a:schemeClr>
                      </a:solidFill>
                      <a:prstDash val="solid"/>
                      <a:round/>
                      <a:headEnd type="none" w="med" len="med"/>
                      <a:tailEnd type="none" w="med" len="med"/>
                    </a:lnT>
                    <a:lnB w="1905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bl>
          </a:graphicData>
        </a:graphic>
      </p:graphicFrame>
      <p:sp>
        <p:nvSpPr>
          <p:cNvPr id="3" name="文本占位符 2">
            <a:extLst>
              <a:ext uri="{FF2B5EF4-FFF2-40B4-BE49-F238E27FC236}">
                <a16:creationId xmlns:a16="http://schemas.microsoft.com/office/drawing/2014/main" id="{8A0B634C-6FB7-465B-721E-2CDEF5DCF7DB}"/>
              </a:ext>
            </a:extLst>
          </p:cNvPr>
          <p:cNvSpPr>
            <a:spLocks noGrp="1"/>
          </p:cNvSpPr>
          <p:nvPr>
            <p:ph type="body" sz="quarter" idx="10"/>
          </p:nvPr>
        </p:nvSpPr>
        <p:spPr>
          <a:xfrm>
            <a:off x="667046" y="381549"/>
            <a:ext cx="6121400" cy="480131"/>
          </a:xfrm>
        </p:spPr>
        <p:txBody>
          <a:bodyPr/>
          <a:lstStyle/>
          <a:p>
            <a:r>
              <a:rPr lang="zh-CN" altLang="en-US" dirty="0"/>
              <a:t>客诉事件分析</a:t>
            </a:r>
          </a:p>
        </p:txBody>
      </p:sp>
    </p:spTree>
    <p:extLst>
      <p:ext uri="{BB962C8B-B14F-4D97-AF65-F5344CB8AC3E}">
        <p14:creationId xmlns:p14="http://schemas.microsoft.com/office/powerpoint/2010/main" val="13536019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17D9C4D-71A4-6989-C318-3C663A9E9402}"/>
              </a:ext>
            </a:extLst>
          </p:cNvPr>
          <p:cNvSpPr>
            <a:spLocks noGrp="1"/>
          </p:cNvSpPr>
          <p:nvPr>
            <p:ph type="body" sz="quarter" idx="10"/>
          </p:nvPr>
        </p:nvSpPr>
        <p:spPr/>
        <p:txBody>
          <a:bodyPr/>
          <a:lstStyle/>
          <a:p>
            <a:r>
              <a:rPr lang="zh-CN" altLang="en-US" dirty="0"/>
              <a:t>供应商分析</a:t>
            </a:r>
          </a:p>
        </p:txBody>
      </p:sp>
      <p:sp>
        <p:nvSpPr>
          <p:cNvPr id="3" name="矩形 2">
            <a:extLst>
              <a:ext uri="{FF2B5EF4-FFF2-40B4-BE49-F238E27FC236}">
                <a16:creationId xmlns:a16="http://schemas.microsoft.com/office/drawing/2014/main" id="{2E9C2A08-ACBC-88D3-F103-7DE9B86A8CEF}"/>
              </a:ext>
            </a:extLst>
          </p:cNvPr>
          <p:cNvSpPr/>
          <p:nvPr/>
        </p:nvSpPr>
        <p:spPr>
          <a:xfrm flipH="1">
            <a:off x="4075043" y="1866391"/>
            <a:ext cx="7519150" cy="3622174"/>
          </a:xfrm>
          <a:prstGeom prst="rect">
            <a:avLst/>
          </a:prstGeom>
          <a:gradFill flip="none" rotWithShape="1">
            <a:gsLst>
              <a:gs pos="0">
                <a:schemeClr val="accent1">
                  <a:lumMod val="40000"/>
                  <a:lumOff val="60000"/>
                  <a:alpha val="7000"/>
                </a:schemeClr>
              </a:gs>
              <a:gs pos="100000">
                <a:schemeClr val="accent1">
                  <a:alpha val="27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6686" tIns="43343" rIns="86686" bIns="43343"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705" b="0" i="0" u="none" strike="noStrike" kern="1200" cap="none" spc="0" normalizeH="0" baseline="0" noProof="0" dirty="0">
              <a:ln>
                <a:noFill/>
              </a:ln>
              <a:solidFill>
                <a:srgbClr val="FFFFFF"/>
              </a:solidFill>
              <a:effectLst/>
              <a:uLnTx/>
              <a:uFillTx/>
              <a:latin typeface="思源黑体 CN Regular"/>
              <a:ea typeface="思源黑体 CN Regular"/>
              <a:cs typeface="+mn-cs"/>
            </a:endParaRPr>
          </a:p>
        </p:txBody>
      </p:sp>
      <p:sp>
        <p:nvSpPr>
          <p:cNvPr id="4" name="文本框 3">
            <a:extLst>
              <a:ext uri="{FF2B5EF4-FFF2-40B4-BE49-F238E27FC236}">
                <a16:creationId xmlns:a16="http://schemas.microsoft.com/office/drawing/2014/main" id="{F7D24711-934D-6CC5-A1F2-85619673BEA8}"/>
              </a:ext>
            </a:extLst>
          </p:cNvPr>
          <p:cNvSpPr txBox="1"/>
          <p:nvPr/>
        </p:nvSpPr>
        <p:spPr>
          <a:xfrm>
            <a:off x="6016487" y="2987223"/>
            <a:ext cx="4640604" cy="2282548"/>
          </a:xfrm>
          <a:prstGeom prst="rect">
            <a:avLst/>
          </a:prstGeom>
          <a:noFill/>
        </p:spPr>
        <p:txBody>
          <a:bodyPr wrap="square" rtlCol="0">
            <a:no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000000">
                    <a:lumMod val="75000"/>
                    <a:lumOff val="25000"/>
                  </a:srgbClr>
                </a:solidFill>
                <a:effectLst/>
                <a:uLnTx/>
                <a:uFillTx/>
                <a:latin typeface="思源黑体 CN Regular"/>
                <a:ea typeface="思源黑体 CN Regular"/>
                <a:cs typeface="+mn-cs"/>
              </a:rPr>
              <a:t>在这个文本框中的内容你可根据情况调整文字大小、间距、文字颜色。在这个文本框中的内容你可根据情况调整文字大小、间距、文字颜色。在这个文本框中的内容你可根据情况调整文字大小、间距、文字颜色。</a:t>
            </a:r>
          </a:p>
        </p:txBody>
      </p:sp>
      <p:grpSp>
        <p:nvGrpSpPr>
          <p:cNvPr id="5" name="组合 4">
            <a:extLst>
              <a:ext uri="{FF2B5EF4-FFF2-40B4-BE49-F238E27FC236}">
                <a16:creationId xmlns:a16="http://schemas.microsoft.com/office/drawing/2014/main" id="{F7E04C30-5FDC-95E5-EB25-613A574C26D1}"/>
              </a:ext>
            </a:extLst>
          </p:cNvPr>
          <p:cNvGrpSpPr/>
          <p:nvPr/>
        </p:nvGrpSpPr>
        <p:grpSpPr>
          <a:xfrm>
            <a:off x="1199053" y="1678173"/>
            <a:ext cx="4018065" cy="4018065"/>
            <a:chOff x="990331" y="1429695"/>
            <a:chExt cx="4018065" cy="4018065"/>
          </a:xfrm>
        </p:grpSpPr>
        <p:sp>
          <p:nvSpPr>
            <p:cNvPr id="6" name="矩形: 圆角 5">
              <a:extLst>
                <a:ext uri="{FF2B5EF4-FFF2-40B4-BE49-F238E27FC236}">
                  <a16:creationId xmlns:a16="http://schemas.microsoft.com/office/drawing/2014/main" id="{52D86009-9ECA-844F-9737-789DE088E5AC}"/>
                </a:ext>
              </a:extLst>
            </p:cNvPr>
            <p:cNvSpPr/>
            <p:nvPr/>
          </p:nvSpPr>
          <p:spPr>
            <a:xfrm>
              <a:off x="990331" y="1429695"/>
              <a:ext cx="4018065" cy="4018065"/>
            </a:xfrm>
            <a:prstGeom prst="roundRect">
              <a:avLst>
                <a:gd name="adj" fmla="val 50000"/>
              </a:avLst>
            </a:prstGeom>
            <a:solidFill>
              <a:schemeClr val="bg1"/>
            </a:solidFill>
            <a:ln w="12700" cap="flat" cmpd="sng" algn="ctr">
              <a:noFill/>
              <a:prstDash val="solid"/>
              <a:miter lim="800000"/>
            </a:ln>
            <a:effectLst>
              <a:outerShdw blurRad="444500" sx="95000" sy="95000" algn="ctr" rotWithShape="0">
                <a:schemeClr val="accent1">
                  <a:alpha val="25000"/>
                </a:schemeClr>
              </a:outerShdw>
            </a:effectLst>
            <a:extLst>
              <a:ext uri="{91240B29-F687-4F45-9708-019B960494DF}">
                <a14:hiddenLine xmlns:a14="http://schemas.microsoft.com/office/drawing/2010/main" w="0">
                  <a:solidFill>
                    <a:schemeClr val="accent5"/>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Regular"/>
                <a:ea typeface="思源黑体 CN Regular"/>
                <a:cs typeface="+mn-cs"/>
              </a:endParaRPr>
            </a:p>
          </p:txBody>
        </p:sp>
        <p:grpSp>
          <p:nvGrpSpPr>
            <p:cNvPr id="7" name="组合 6">
              <a:extLst>
                <a:ext uri="{FF2B5EF4-FFF2-40B4-BE49-F238E27FC236}">
                  <a16:creationId xmlns:a16="http://schemas.microsoft.com/office/drawing/2014/main" id="{D15149AB-216E-5C84-22D4-5BDFD2F2D396}"/>
                </a:ext>
              </a:extLst>
            </p:cNvPr>
            <p:cNvGrpSpPr/>
            <p:nvPr/>
          </p:nvGrpSpPr>
          <p:grpSpPr>
            <a:xfrm>
              <a:off x="990331" y="1429695"/>
              <a:ext cx="4018065" cy="4018065"/>
              <a:chOff x="5730941" y="1381057"/>
              <a:chExt cx="4018065" cy="4018065"/>
            </a:xfrm>
          </p:grpSpPr>
          <p:sp>
            <p:nvSpPr>
              <p:cNvPr id="15" name="任意多边形: 形状 14">
                <a:extLst>
                  <a:ext uri="{FF2B5EF4-FFF2-40B4-BE49-F238E27FC236}">
                    <a16:creationId xmlns:a16="http://schemas.microsoft.com/office/drawing/2014/main" id="{FA2B738A-83BF-889F-D02D-52EFCA23A553}"/>
                  </a:ext>
                </a:extLst>
              </p:cNvPr>
              <p:cNvSpPr/>
              <p:nvPr/>
            </p:nvSpPr>
            <p:spPr>
              <a:xfrm rot="5400000">
                <a:off x="7739974" y="1381057"/>
                <a:ext cx="2009032" cy="2009032"/>
              </a:xfrm>
              <a:custGeom>
                <a:avLst/>
                <a:gdLst>
                  <a:gd name="connsiteX0" fmla="*/ -302 w 2009032"/>
                  <a:gd name="connsiteY0" fmla="*/ 2008898 h 2009032"/>
                  <a:gd name="connsiteX1" fmla="*/ 2008730 w 2009032"/>
                  <a:gd name="connsiteY1" fmla="*/ -134 h 2009032"/>
                  <a:gd name="connsiteX2" fmla="*/ 2008730 w 2009032"/>
                  <a:gd name="connsiteY2" fmla="*/ 2008898 h 2009032"/>
                </a:gdLst>
                <a:ahLst/>
                <a:cxnLst>
                  <a:cxn ang="0">
                    <a:pos x="connsiteX0" y="connsiteY0"/>
                  </a:cxn>
                  <a:cxn ang="0">
                    <a:pos x="connsiteX1" y="connsiteY1"/>
                  </a:cxn>
                  <a:cxn ang="0">
                    <a:pos x="connsiteX2" y="connsiteY2"/>
                  </a:cxn>
                </a:cxnLst>
                <a:rect l="l" t="t" r="r" b="b"/>
                <a:pathLst>
                  <a:path w="2009032" h="2009032">
                    <a:moveTo>
                      <a:pt x="-302" y="2008898"/>
                    </a:moveTo>
                    <a:cubicBezTo>
                      <a:pt x="-302" y="899340"/>
                      <a:pt x="899172" y="-134"/>
                      <a:pt x="2008730" y="-134"/>
                    </a:cubicBezTo>
                    <a:lnTo>
                      <a:pt x="2008730" y="2008898"/>
                    </a:lnTo>
                    <a:close/>
                  </a:path>
                </a:pathLst>
              </a:custGeom>
              <a:gradFill flip="none" rotWithShape="1">
                <a:gsLst>
                  <a:gs pos="0">
                    <a:schemeClr val="accent1">
                      <a:alpha val="3000"/>
                    </a:schemeClr>
                  </a:gs>
                  <a:gs pos="100000">
                    <a:schemeClr val="accent1">
                      <a:alpha val="25000"/>
                    </a:schemeClr>
                  </a:gs>
                </a:gsLst>
                <a:lin ang="0" scaled="1"/>
                <a:tileRect/>
              </a:gradFill>
              <a:ln w="19050" cap="flat">
                <a:solidFill>
                  <a:srgbClr val="FFFFFF"/>
                </a:solidFill>
                <a:prstDash val="solid"/>
                <a:round/>
              </a:ln>
              <a:effectLst/>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Regular"/>
                  <a:ea typeface="思源黑体 CN Regular"/>
                  <a:cs typeface="+mn-cs"/>
                </a:endParaRPr>
              </a:p>
            </p:txBody>
          </p:sp>
          <p:sp>
            <p:nvSpPr>
              <p:cNvPr id="16" name="任意多边形: 形状 15">
                <a:extLst>
                  <a:ext uri="{FF2B5EF4-FFF2-40B4-BE49-F238E27FC236}">
                    <a16:creationId xmlns:a16="http://schemas.microsoft.com/office/drawing/2014/main" id="{BC5DF811-9E23-A664-17A7-F785C9E8668E}"/>
                  </a:ext>
                </a:extLst>
              </p:cNvPr>
              <p:cNvSpPr/>
              <p:nvPr/>
            </p:nvSpPr>
            <p:spPr>
              <a:xfrm rot="16200000">
                <a:off x="5730941" y="3390090"/>
                <a:ext cx="2009032" cy="2009032"/>
              </a:xfrm>
              <a:custGeom>
                <a:avLst/>
                <a:gdLst>
                  <a:gd name="connsiteX0" fmla="*/ -302 w 2009032"/>
                  <a:gd name="connsiteY0" fmla="*/ 2008898 h 2009032"/>
                  <a:gd name="connsiteX1" fmla="*/ 2008730 w 2009032"/>
                  <a:gd name="connsiteY1" fmla="*/ -134 h 2009032"/>
                  <a:gd name="connsiteX2" fmla="*/ 2008730 w 2009032"/>
                  <a:gd name="connsiteY2" fmla="*/ 2008898 h 2009032"/>
                </a:gdLst>
                <a:ahLst/>
                <a:cxnLst>
                  <a:cxn ang="0">
                    <a:pos x="connsiteX0" y="connsiteY0"/>
                  </a:cxn>
                  <a:cxn ang="0">
                    <a:pos x="connsiteX1" y="connsiteY1"/>
                  </a:cxn>
                  <a:cxn ang="0">
                    <a:pos x="connsiteX2" y="connsiteY2"/>
                  </a:cxn>
                </a:cxnLst>
                <a:rect l="l" t="t" r="r" b="b"/>
                <a:pathLst>
                  <a:path w="2009032" h="2009032">
                    <a:moveTo>
                      <a:pt x="-302" y="2008898"/>
                    </a:moveTo>
                    <a:cubicBezTo>
                      <a:pt x="-302" y="899340"/>
                      <a:pt x="899172" y="-134"/>
                      <a:pt x="2008730" y="-134"/>
                    </a:cubicBezTo>
                    <a:lnTo>
                      <a:pt x="2008730" y="2008898"/>
                    </a:lnTo>
                    <a:close/>
                  </a:path>
                </a:pathLst>
              </a:custGeom>
              <a:gradFill flip="none" rotWithShape="1">
                <a:gsLst>
                  <a:gs pos="0">
                    <a:schemeClr val="accent1">
                      <a:alpha val="3000"/>
                    </a:schemeClr>
                  </a:gs>
                  <a:gs pos="100000">
                    <a:schemeClr val="accent1">
                      <a:alpha val="25000"/>
                    </a:schemeClr>
                  </a:gs>
                </a:gsLst>
                <a:lin ang="0" scaled="1"/>
                <a:tileRect/>
              </a:gradFill>
              <a:ln w="19050" cap="flat">
                <a:solidFill>
                  <a:srgbClr val="FFFFFF"/>
                </a:solidFill>
                <a:prstDash val="solid"/>
                <a:round/>
              </a:ln>
              <a:effectLst/>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Regular"/>
                  <a:ea typeface="思源黑体 CN Regular"/>
                  <a:cs typeface="+mn-cs"/>
                </a:endParaRPr>
              </a:p>
            </p:txBody>
          </p:sp>
          <p:sp>
            <p:nvSpPr>
              <p:cNvPr id="17" name="任意多边形: 形状 16">
                <a:extLst>
                  <a:ext uri="{FF2B5EF4-FFF2-40B4-BE49-F238E27FC236}">
                    <a16:creationId xmlns:a16="http://schemas.microsoft.com/office/drawing/2014/main" id="{67D05679-7B76-E692-6AF3-19B16A68C8DE}"/>
                  </a:ext>
                </a:extLst>
              </p:cNvPr>
              <p:cNvSpPr/>
              <p:nvPr/>
            </p:nvSpPr>
            <p:spPr>
              <a:xfrm rot="10800000">
                <a:off x="7739974" y="3390090"/>
                <a:ext cx="2009032" cy="2009032"/>
              </a:xfrm>
              <a:custGeom>
                <a:avLst/>
                <a:gdLst>
                  <a:gd name="connsiteX0" fmla="*/ -302 w 2009032"/>
                  <a:gd name="connsiteY0" fmla="*/ 2008898 h 2009032"/>
                  <a:gd name="connsiteX1" fmla="*/ 2008730 w 2009032"/>
                  <a:gd name="connsiteY1" fmla="*/ -134 h 2009032"/>
                  <a:gd name="connsiteX2" fmla="*/ 2008730 w 2009032"/>
                  <a:gd name="connsiteY2" fmla="*/ 2008898 h 2009032"/>
                </a:gdLst>
                <a:ahLst/>
                <a:cxnLst>
                  <a:cxn ang="0">
                    <a:pos x="connsiteX0" y="connsiteY0"/>
                  </a:cxn>
                  <a:cxn ang="0">
                    <a:pos x="connsiteX1" y="connsiteY1"/>
                  </a:cxn>
                  <a:cxn ang="0">
                    <a:pos x="connsiteX2" y="connsiteY2"/>
                  </a:cxn>
                </a:cxnLst>
                <a:rect l="l" t="t" r="r" b="b"/>
                <a:pathLst>
                  <a:path w="2009032" h="2009032">
                    <a:moveTo>
                      <a:pt x="-302" y="2008898"/>
                    </a:moveTo>
                    <a:cubicBezTo>
                      <a:pt x="-302" y="899340"/>
                      <a:pt x="899172" y="-134"/>
                      <a:pt x="2008730" y="-134"/>
                    </a:cubicBezTo>
                    <a:lnTo>
                      <a:pt x="2008730" y="2008898"/>
                    </a:lnTo>
                    <a:close/>
                  </a:path>
                </a:pathLst>
              </a:custGeom>
              <a:gradFill flip="none" rotWithShape="1">
                <a:gsLst>
                  <a:gs pos="0">
                    <a:schemeClr val="accent1">
                      <a:alpha val="3000"/>
                    </a:schemeClr>
                  </a:gs>
                  <a:gs pos="100000">
                    <a:schemeClr val="accent1">
                      <a:alpha val="25000"/>
                    </a:schemeClr>
                  </a:gs>
                </a:gsLst>
                <a:lin ang="0" scaled="1"/>
                <a:tileRect/>
              </a:gradFill>
              <a:ln w="19050" cap="flat">
                <a:solidFill>
                  <a:srgbClr val="FFFFFF"/>
                </a:solidFill>
                <a:prstDash val="solid"/>
                <a:round/>
              </a:ln>
              <a:effectLst/>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Regular"/>
                  <a:ea typeface="思源黑体 CN Regular"/>
                  <a:cs typeface="+mn-cs"/>
                </a:endParaRPr>
              </a:p>
            </p:txBody>
          </p:sp>
          <p:sp>
            <p:nvSpPr>
              <p:cNvPr id="18" name="任意多边形: 形状 17">
                <a:extLst>
                  <a:ext uri="{FF2B5EF4-FFF2-40B4-BE49-F238E27FC236}">
                    <a16:creationId xmlns:a16="http://schemas.microsoft.com/office/drawing/2014/main" id="{5314FF54-2C6E-D348-0E84-9D5C469A139C}"/>
                  </a:ext>
                </a:extLst>
              </p:cNvPr>
              <p:cNvSpPr/>
              <p:nvPr/>
            </p:nvSpPr>
            <p:spPr>
              <a:xfrm>
                <a:off x="5730941" y="1381057"/>
                <a:ext cx="2009032" cy="2009032"/>
              </a:xfrm>
              <a:custGeom>
                <a:avLst/>
                <a:gdLst>
                  <a:gd name="connsiteX0" fmla="*/ -302 w 2009032"/>
                  <a:gd name="connsiteY0" fmla="*/ 2008898 h 2009032"/>
                  <a:gd name="connsiteX1" fmla="*/ 2008730 w 2009032"/>
                  <a:gd name="connsiteY1" fmla="*/ -134 h 2009032"/>
                  <a:gd name="connsiteX2" fmla="*/ 2008730 w 2009032"/>
                  <a:gd name="connsiteY2" fmla="*/ 2008898 h 2009032"/>
                </a:gdLst>
                <a:ahLst/>
                <a:cxnLst>
                  <a:cxn ang="0">
                    <a:pos x="connsiteX0" y="connsiteY0"/>
                  </a:cxn>
                  <a:cxn ang="0">
                    <a:pos x="connsiteX1" y="connsiteY1"/>
                  </a:cxn>
                  <a:cxn ang="0">
                    <a:pos x="connsiteX2" y="connsiteY2"/>
                  </a:cxn>
                </a:cxnLst>
                <a:rect l="l" t="t" r="r" b="b"/>
                <a:pathLst>
                  <a:path w="2009032" h="2009032">
                    <a:moveTo>
                      <a:pt x="-302" y="2008898"/>
                    </a:moveTo>
                    <a:cubicBezTo>
                      <a:pt x="-302" y="899340"/>
                      <a:pt x="899172" y="-134"/>
                      <a:pt x="2008730" y="-134"/>
                    </a:cubicBezTo>
                    <a:lnTo>
                      <a:pt x="2008730" y="2008898"/>
                    </a:lnTo>
                    <a:close/>
                  </a:path>
                </a:pathLst>
              </a:custGeom>
              <a:gradFill flip="none" rotWithShape="1">
                <a:gsLst>
                  <a:gs pos="0">
                    <a:schemeClr val="accent1">
                      <a:alpha val="3000"/>
                    </a:schemeClr>
                  </a:gs>
                  <a:gs pos="100000">
                    <a:schemeClr val="accent1">
                      <a:alpha val="25000"/>
                    </a:schemeClr>
                  </a:gs>
                </a:gsLst>
                <a:lin ang="0" scaled="1"/>
                <a:tileRect/>
              </a:gradFill>
              <a:ln w="19050" cap="flat">
                <a:solidFill>
                  <a:srgbClr val="FFFFFF"/>
                </a:solidFill>
                <a:prstDash val="solid"/>
                <a:round/>
              </a:ln>
              <a:effectLst/>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思源黑体 CN Regular"/>
                  <a:ea typeface="思源黑体 CN Regular"/>
                  <a:cs typeface="+mn-cs"/>
                </a:endParaRPr>
              </a:p>
            </p:txBody>
          </p:sp>
        </p:grpSp>
        <p:sp>
          <p:nvSpPr>
            <p:cNvPr id="8" name="文本框 7">
              <a:extLst>
                <a:ext uri="{FF2B5EF4-FFF2-40B4-BE49-F238E27FC236}">
                  <a16:creationId xmlns:a16="http://schemas.microsoft.com/office/drawing/2014/main" id="{DAB4035A-354E-C53B-4C16-228378A2B239}"/>
                </a:ext>
              </a:extLst>
            </p:cNvPr>
            <p:cNvSpPr txBox="1"/>
            <p:nvPr/>
          </p:nvSpPr>
          <p:spPr>
            <a:xfrm rot="18900000">
              <a:off x="1527944" y="1961493"/>
              <a:ext cx="2949548" cy="2949548"/>
            </a:xfrm>
            <a:prstGeom prst="rect">
              <a:avLst/>
            </a:prstGeom>
            <a:noFill/>
            <a:effectLst/>
          </p:spPr>
          <p:txBody>
            <a:bodyPr wrap="square" lIns="86686" tIns="43343" rIns="86686" bIns="43343" rtlCol="0" anchor="ctr">
              <a:prstTxWarp prst="textCircl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Heavy"/>
                  <a:ea typeface="思源黑体 CN Heavy"/>
                  <a:cs typeface="+mn-cs"/>
                </a:rPr>
                <a:t>专业</a:t>
              </a:r>
              <a:r>
                <a:rPr lang="zh-CN" altLang="en-US" sz="2000" dirty="0">
                  <a:solidFill>
                    <a:schemeClr val="accent1"/>
                  </a:solidFill>
                  <a:latin typeface="思源黑体 CN Heavy"/>
                  <a:ea typeface="思源黑体 CN Heavy"/>
                </a:rPr>
                <a:t>承包</a:t>
              </a:r>
              <a:r>
                <a:rPr kumimoji="0" lang="zh-CN" altLang="en-US" sz="2000" b="0" i="0" u="none" strike="noStrike" kern="1200" cap="none" spc="0" normalizeH="0" baseline="0" noProof="0" dirty="0">
                  <a:ln>
                    <a:noFill/>
                  </a:ln>
                  <a:solidFill>
                    <a:schemeClr val="accent1"/>
                  </a:solidFill>
                  <a:effectLst/>
                  <a:uLnTx/>
                  <a:uFillTx/>
                  <a:latin typeface="思源黑体 CN Heavy"/>
                  <a:ea typeface="思源黑体 CN Heavy"/>
                  <a:cs typeface="+mn-cs"/>
                </a:rPr>
                <a:t>商</a:t>
              </a:r>
            </a:p>
          </p:txBody>
        </p:sp>
        <p:sp>
          <p:nvSpPr>
            <p:cNvPr id="9" name="文本框 8">
              <a:extLst>
                <a:ext uri="{FF2B5EF4-FFF2-40B4-BE49-F238E27FC236}">
                  <a16:creationId xmlns:a16="http://schemas.microsoft.com/office/drawing/2014/main" id="{16D01A7C-190C-55DA-E8F4-2E59D62A796A}"/>
                </a:ext>
              </a:extLst>
            </p:cNvPr>
            <p:cNvSpPr txBox="1"/>
            <p:nvPr/>
          </p:nvSpPr>
          <p:spPr>
            <a:xfrm rot="13500000">
              <a:off x="1527944" y="1961493"/>
              <a:ext cx="2949548" cy="2949548"/>
            </a:xfrm>
            <a:prstGeom prst="rect">
              <a:avLst/>
            </a:prstGeom>
            <a:noFill/>
            <a:effectLst/>
          </p:spPr>
          <p:txBody>
            <a:bodyPr wrap="square" lIns="86686" tIns="43343" rIns="86686" bIns="43343" rtlCol="0" anchor="ctr">
              <a:prstTxWarp prst="textCircl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Heavy"/>
                  <a:ea typeface="思源黑体 CN Heavy"/>
                  <a:cs typeface="+mn-cs"/>
                </a:rPr>
                <a:t>材料供应商</a:t>
              </a:r>
            </a:p>
          </p:txBody>
        </p:sp>
        <p:sp>
          <p:nvSpPr>
            <p:cNvPr id="10" name="文本框 9">
              <a:extLst>
                <a:ext uri="{FF2B5EF4-FFF2-40B4-BE49-F238E27FC236}">
                  <a16:creationId xmlns:a16="http://schemas.microsoft.com/office/drawing/2014/main" id="{630F7CA6-2D31-B117-EF0E-20F577C22FDD}"/>
                </a:ext>
              </a:extLst>
            </p:cNvPr>
            <p:cNvSpPr txBox="1"/>
            <p:nvPr/>
          </p:nvSpPr>
          <p:spPr>
            <a:xfrm rot="13500000" flipH="1" flipV="1">
              <a:off x="1360827" y="1794376"/>
              <a:ext cx="3283782" cy="3283782"/>
            </a:xfrm>
            <a:prstGeom prst="rect">
              <a:avLst/>
            </a:prstGeom>
            <a:noFill/>
            <a:effectLst/>
          </p:spPr>
          <p:txBody>
            <a:bodyPr wrap="square" lIns="86686" tIns="43343" rIns="86686" bIns="43343" rtlCol="0" anchor="ctr">
              <a:prstTxWarp prst="textArchDown">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Heavy"/>
                  <a:ea typeface="思源黑体 CN Heavy"/>
                  <a:cs typeface="+mn-cs"/>
                </a:rPr>
                <a:t>设备租赁商</a:t>
              </a: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schemeClr val="accent1"/>
                </a:solidFill>
                <a:effectLst/>
                <a:uLnTx/>
                <a:uFillTx/>
                <a:latin typeface="思源黑体 CN Heavy"/>
                <a:ea typeface="思源黑体 CN Heavy"/>
                <a:cs typeface="+mn-cs"/>
              </a:endParaRPr>
            </a:p>
          </p:txBody>
        </p:sp>
        <p:sp>
          <p:nvSpPr>
            <p:cNvPr id="11" name="文本框 10">
              <a:extLst>
                <a:ext uri="{FF2B5EF4-FFF2-40B4-BE49-F238E27FC236}">
                  <a16:creationId xmlns:a16="http://schemas.microsoft.com/office/drawing/2014/main" id="{B243772C-3476-82DD-A6E5-20672112992F}"/>
                </a:ext>
              </a:extLst>
            </p:cNvPr>
            <p:cNvSpPr txBox="1"/>
            <p:nvPr/>
          </p:nvSpPr>
          <p:spPr>
            <a:xfrm rot="8100000" flipH="1" flipV="1">
              <a:off x="1360827" y="1794376"/>
              <a:ext cx="3283782" cy="3283782"/>
            </a:xfrm>
            <a:prstGeom prst="rect">
              <a:avLst/>
            </a:prstGeom>
            <a:noFill/>
            <a:effectLst/>
          </p:spPr>
          <p:txBody>
            <a:bodyPr wrap="square" lIns="86686" tIns="43343" rIns="86686" bIns="43343" rtlCol="0" anchor="ctr">
              <a:prstTxWarp prst="textArchDown">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Heavy"/>
                  <a:ea typeface="思源黑体 CN Heavy"/>
                  <a:cs typeface="+mn-cs"/>
                </a:rPr>
                <a:t>项目分包商</a:t>
              </a: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schemeClr val="accent1"/>
                </a:solidFill>
                <a:effectLst/>
                <a:uLnTx/>
                <a:uFillTx/>
                <a:latin typeface="思源黑体 CN Heavy"/>
                <a:ea typeface="思源黑体 CN Heavy"/>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schemeClr val="accent1"/>
                </a:solidFill>
                <a:effectLst/>
                <a:uLnTx/>
                <a:uFillTx/>
                <a:latin typeface="思源黑体 CN Heavy"/>
                <a:ea typeface="思源黑体 CN Heavy"/>
                <a:cs typeface="+mn-cs"/>
              </a:endParaRPr>
            </a:p>
          </p:txBody>
        </p:sp>
        <p:sp>
          <p:nvSpPr>
            <p:cNvPr id="13" name="椭圆 12">
              <a:extLst>
                <a:ext uri="{FF2B5EF4-FFF2-40B4-BE49-F238E27FC236}">
                  <a16:creationId xmlns:a16="http://schemas.microsoft.com/office/drawing/2014/main" id="{AD686654-5567-1931-703E-2E547BEF35E1}"/>
                </a:ext>
              </a:extLst>
            </p:cNvPr>
            <p:cNvSpPr/>
            <p:nvPr>
              <p:custDataLst>
                <p:tags r:id="rId1"/>
              </p:custDataLst>
            </p:nvPr>
          </p:nvSpPr>
          <p:spPr>
            <a:xfrm>
              <a:off x="1954925" y="2394289"/>
              <a:ext cx="2088876" cy="2088876"/>
            </a:xfrm>
            <a:prstGeom prst="ellipse">
              <a:avLst/>
            </a:prstGeom>
            <a:gradFill flip="none" rotWithShape="1">
              <a:gsLst>
                <a:gs pos="12000">
                  <a:schemeClr val="accent1">
                    <a:lumMod val="40000"/>
                    <a:lumOff val="60000"/>
                  </a:schemeClr>
                </a:gs>
                <a:gs pos="64000">
                  <a:schemeClr val="accent1"/>
                </a:gs>
              </a:gsLst>
              <a:path path="circle">
                <a:fillToRect r="100000" b="100000"/>
              </a:path>
              <a:tileRect l="-100000" t="-100000"/>
            </a:gradFill>
            <a:ln>
              <a:noFill/>
            </a:ln>
            <a:effectLst>
              <a:outerShdw blurRad="449712" dist="272552"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8119" tIns="49058" rIns="98119" bIns="49058"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930" b="0" i="0" u="none" strike="noStrike" kern="1200" cap="none" spc="0" normalizeH="0" baseline="0" noProof="0">
                <a:ln>
                  <a:noFill/>
                </a:ln>
                <a:solidFill>
                  <a:srgbClr val="FFFFFF"/>
                </a:solidFill>
                <a:effectLst/>
                <a:uLnTx/>
                <a:uFillTx/>
                <a:latin typeface="思源黑体 CN Regular"/>
                <a:ea typeface="思源黑体 CN Regular"/>
                <a:cs typeface="+mn-cs"/>
              </a:endParaRPr>
            </a:p>
          </p:txBody>
        </p:sp>
      </p:grpSp>
      <p:grpSp>
        <p:nvGrpSpPr>
          <p:cNvPr id="19" name="组合 18">
            <a:extLst>
              <a:ext uri="{FF2B5EF4-FFF2-40B4-BE49-F238E27FC236}">
                <a16:creationId xmlns:a16="http://schemas.microsoft.com/office/drawing/2014/main" id="{80DB92D2-9095-8802-7907-4360F4DD3460}"/>
              </a:ext>
            </a:extLst>
          </p:cNvPr>
          <p:cNvGrpSpPr/>
          <p:nvPr/>
        </p:nvGrpSpPr>
        <p:grpSpPr>
          <a:xfrm>
            <a:off x="6120944" y="2229691"/>
            <a:ext cx="2246771" cy="490240"/>
            <a:chOff x="4831976" y="1693877"/>
            <a:chExt cx="2246771" cy="490240"/>
          </a:xfrm>
        </p:grpSpPr>
        <p:grpSp>
          <p:nvGrpSpPr>
            <p:cNvPr id="20" name="组合 19">
              <a:extLst>
                <a:ext uri="{FF2B5EF4-FFF2-40B4-BE49-F238E27FC236}">
                  <a16:creationId xmlns:a16="http://schemas.microsoft.com/office/drawing/2014/main" id="{45E03E66-FCB2-DA64-CAE3-E8EA6B0ABFF2}"/>
                </a:ext>
              </a:extLst>
            </p:cNvPr>
            <p:cNvGrpSpPr/>
            <p:nvPr/>
          </p:nvGrpSpPr>
          <p:grpSpPr>
            <a:xfrm>
              <a:off x="4831976" y="1693877"/>
              <a:ext cx="2246771" cy="490240"/>
              <a:chOff x="4410244" y="1328177"/>
              <a:chExt cx="2807787" cy="490240"/>
            </a:xfrm>
          </p:grpSpPr>
          <p:sp>
            <p:nvSpPr>
              <p:cNvPr id="22" name="任意多边形: 形状 21">
                <a:extLst>
                  <a:ext uri="{FF2B5EF4-FFF2-40B4-BE49-F238E27FC236}">
                    <a16:creationId xmlns:a16="http://schemas.microsoft.com/office/drawing/2014/main" id="{B8189F52-F2E4-19ED-1CD3-68034305D965}"/>
                  </a:ext>
                </a:extLst>
              </p:cNvPr>
              <p:cNvSpPr/>
              <p:nvPr/>
            </p:nvSpPr>
            <p:spPr>
              <a:xfrm>
                <a:off x="4439792" y="1356752"/>
                <a:ext cx="2778239" cy="461665"/>
              </a:xfrm>
              <a:custGeom>
                <a:avLst/>
                <a:gdLst>
                  <a:gd name="connsiteX0" fmla="*/ 230832 w 2778239"/>
                  <a:gd name="connsiteY0" fmla="*/ 0 h 461665"/>
                  <a:gd name="connsiteX1" fmla="*/ 593272 w 2778239"/>
                  <a:gd name="connsiteY1" fmla="*/ 0 h 461665"/>
                  <a:gd name="connsiteX2" fmla="*/ 2184967 w 2778239"/>
                  <a:gd name="connsiteY2" fmla="*/ 0 h 461665"/>
                  <a:gd name="connsiteX3" fmla="*/ 2547407 w 2778239"/>
                  <a:gd name="connsiteY3" fmla="*/ 0 h 461665"/>
                  <a:gd name="connsiteX4" fmla="*/ 2778239 w 2778239"/>
                  <a:gd name="connsiteY4" fmla="*/ 230833 h 461665"/>
                  <a:gd name="connsiteX5" fmla="*/ 2547407 w 2778239"/>
                  <a:gd name="connsiteY5" fmla="*/ 461665 h 461665"/>
                  <a:gd name="connsiteX6" fmla="*/ 2184967 w 2778239"/>
                  <a:gd name="connsiteY6" fmla="*/ 461665 h 461665"/>
                  <a:gd name="connsiteX7" fmla="*/ 593272 w 2778239"/>
                  <a:gd name="connsiteY7" fmla="*/ 461665 h 461665"/>
                  <a:gd name="connsiteX8" fmla="*/ 230832 w 2778239"/>
                  <a:gd name="connsiteY8" fmla="*/ 461665 h 461665"/>
                  <a:gd name="connsiteX9" fmla="*/ 0 w 2778239"/>
                  <a:gd name="connsiteY9" fmla="*/ 230833 h 46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78239" h="461665">
                    <a:moveTo>
                      <a:pt x="230832" y="0"/>
                    </a:moveTo>
                    <a:lnTo>
                      <a:pt x="593272" y="0"/>
                    </a:lnTo>
                    <a:lnTo>
                      <a:pt x="2184967" y="0"/>
                    </a:lnTo>
                    <a:lnTo>
                      <a:pt x="2547407" y="0"/>
                    </a:lnTo>
                    <a:lnTo>
                      <a:pt x="2778239" y="230833"/>
                    </a:lnTo>
                    <a:lnTo>
                      <a:pt x="2547407" y="461665"/>
                    </a:lnTo>
                    <a:lnTo>
                      <a:pt x="2184967" y="461665"/>
                    </a:lnTo>
                    <a:lnTo>
                      <a:pt x="593272" y="461665"/>
                    </a:lnTo>
                    <a:lnTo>
                      <a:pt x="230832" y="461665"/>
                    </a:lnTo>
                    <a:lnTo>
                      <a:pt x="0" y="230833"/>
                    </a:lnTo>
                    <a:close/>
                  </a:path>
                </a:pathLst>
              </a:custGeom>
              <a:solidFill>
                <a:schemeClr val="bg2">
                  <a:lumMod val="9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Regular"/>
                  <a:ea typeface="思源黑体 CN Regular"/>
                  <a:cs typeface="+mn-cs"/>
                </a:endParaRPr>
              </a:p>
            </p:txBody>
          </p:sp>
          <p:sp>
            <p:nvSpPr>
              <p:cNvPr id="23" name="任意多边形: 形状 22">
                <a:extLst>
                  <a:ext uri="{FF2B5EF4-FFF2-40B4-BE49-F238E27FC236}">
                    <a16:creationId xmlns:a16="http://schemas.microsoft.com/office/drawing/2014/main" id="{18104194-E18C-CDD9-670B-78D46B873C7E}"/>
                  </a:ext>
                </a:extLst>
              </p:cNvPr>
              <p:cNvSpPr/>
              <p:nvPr/>
            </p:nvSpPr>
            <p:spPr>
              <a:xfrm flipH="1">
                <a:off x="4410244" y="1328177"/>
                <a:ext cx="2778239" cy="461665"/>
              </a:xfrm>
              <a:custGeom>
                <a:avLst/>
                <a:gdLst>
                  <a:gd name="connsiteX0" fmla="*/ 2547407 w 2778239"/>
                  <a:gd name="connsiteY0" fmla="*/ 0 h 461665"/>
                  <a:gd name="connsiteX1" fmla="*/ 2184967 w 2778239"/>
                  <a:gd name="connsiteY1" fmla="*/ 0 h 461665"/>
                  <a:gd name="connsiteX2" fmla="*/ 593272 w 2778239"/>
                  <a:gd name="connsiteY2" fmla="*/ 0 h 461665"/>
                  <a:gd name="connsiteX3" fmla="*/ 230832 w 2778239"/>
                  <a:gd name="connsiteY3" fmla="*/ 0 h 461665"/>
                  <a:gd name="connsiteX4" fmla="*/ 0 w 2778239"/>
                  <a:gd name="connsiteY4" fmla="*/ 230833 h 461665"/>
                  <a:gd name="connsiteX5" fmla="*/ 230832 w 2778239"/>
                  <a:gd name="connsiteY5" fmla="*/ 461665 h 461665"/>
                  <a:gd name="connsiteX6" fmla="*/ 593272 w 2778239"/>
                  <a:gd name="connsiteY6" fmla="*/ 461665 h 461665"/>
                  <a:gd name="connsiteX7" fmla="*/ 2184967 w 2778239"/>
                  <a:gd name="connsiteY7" fmla="*/ 461665 h 461665"/>
                  <a:gd name="connsiteX8" fmla="*/ 2547407 w 2778239"/>
                  <a:gd name="connsiteY8" fmla="*/ 461665 h 461665"/>
                  <a:gd name="connsiteX9" fmla="*/ 2778239 w 2778239"/>
                  <a:gd name="connsiteY9" fmla="*/ 230833 h 46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78239" h="461665">
                    <a:moveTo>
                      <a:pt x="2547407" y="0"/>
                    </a:moveTo>
                    <a:lnTo>
                      <a:pt x="2184967" y="0"/>
                    </a:lnTo>
                    <a:lnTo>
                      <a:pt x="593272" y="0"/>
                    </a:lnTo>
                    <a:lnTo>
                      <a:pt x="230832" y="0"/>
                    </a:lnTo>
                    <a:lnTo>
                      <a:pt x="0" y="230833"/>
                    </a:lnTo>
                    <a:lnTo>
                      <a:pt x="230832" y="461665"/>
                    </a:lnTo>
                    <a:lnTo>
                      <a:pt x="593272" y="461665"/>
                    </a:lnTo>
                    <a:lnTo>
                      <a:pt x="2184967" y="461665"/>
                    </a:lnTo>
                    <a:lnTo>
                      <a:pt x="2547407" y="461665"/>
                    </a:lnTo>
                    <a:lnTo>
                      <a:pt x="2778239" y="230833"/>
                    </a:lnTo>
                    <a:close/>
                  </a:path>
                </a:pathLst>
              </a:custGeom>
              <a:solidFill>
                <a:schemeClr val="accent1">
                  <a:lumMod val="60000"/>
                  <a:lumOff val="4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Regular"/>
                  <a:ea typeface="思源黑体 CN Regular"/>
                  <a:cs typeface="+mn-cs"/>
                </a:endParaRPr>
              </a:p>
            </p:txBody>
          </p:sp>
        </p:grpSp>
        <p:sp>
          <p:nvSpPr>
            <p:cNvPr id="21" name="文本框 20">
              <a:extLst>
                <a:ext uri="{FF2B5EF4-FFF2-40B4-BE49-F238E27FC236}">
                  <a16:creationId xmlns:a16="http://schemas.microsoft.com/office/drawing/2014/main" id="{D9F4DF37-69E0-DAB3-0A16-E90830746424}"/>
                </a:ext>
              </a:extLst>
            </p:cNvPr>
            <p:cNvSpPr txBox="1"/>
            <p:nvPr/>
          </p:nvSpPr>
          <p:spPr>
            <a:xfrm>
              <a:off x="4961966" y="1708165"/>
              <a:ext cx="1986792" cy="461665"/>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FFFFF"/>
                  </a:solidFill>
                  <a:effectLst/>
                  <a:uLnTx/>
                  <a:uFillTx/>
                  <a:latin typeface="+mj-ea"/>
                  <a:ea typeface="+mj-ea"/>
                  <a:cs typeface="+mn-cs"/>
                </a:rPr>
                <a:t>供应链</a:t>
              </a:r>
              <a:r>
                <a:rPr lang="zh-CN" altLang="en-US" sz="2400" dirty="0">
                  <a:solidFill>
                    <a:srgbClr val="FFFFFF"/>
                  </a:solidFill>
                  <a:latin typeface="+mj-ea"/>
                  <a:ea typeface="+mj-ea"/>
                </a:rPr>
                <a:t>分析</a:t>
              </a:r>
              <a:endParaRPr kumimoji="0" lang="zh-CN" altLang="en-US" sz="2400" b="0" i="0" u="none" strike="noStrike" kern="1200" cap="none" spc="0" normalizeH="0" baseline="0" noProof="0" dirty="0">
                <a:ln>
                  <a:noFill/>
                </a:ln>
                <a:solidFill>
                  <a:srgbClr val="FFFFFF"/>
                </a:solidFill>
                <a:effectLst/>
                <a:uLnTx/>
                <a:uFillTx/>
                <a:latin typeface="+mj-ea"/>
                <a:ea typeface="+mj-ea"/>
                <a:cs typeface="+mn-cs"/>
              </a:endParaRPr>
            </a:p>
          </p:txBody>
        </p:sp>
      </p:grpSp>
      <p:pic>
        <p:nvPicPr>
          <p:cNvPr id="24" name="图片 23">
            <a:hlinkClick r:id="rId3"/>
            <a:extLst>
              <a:ext uri="{FF2B5EF4-FFF2-40B4-BE49-F238E27FC236}">
                <a16:creationId xmlns:a16="http://schemas.microsoft.com/office/drawing/2014/main" id="{9AA94BEA-B4CA-1DD6-4FE9-308FDE4E1078}"/>
              </a:ext>
            </a:extLst>
          </p:cNvPr>
          <p:cNvPicPr>
            <a:picLocks noChangeAspect="1"/>
          </p:cNvPicPr>
          <p:nvPr/>
        </p:nvPicPr>
        <p:blipFill>
          <a:blip r:embed="rId4" cstate="screen">
            <a:lum bright="70000" contrast="-70000"/>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2470774" y="3603408"/>
            <a:ext cx="1554590" cy="205206"/>
          </a:xfrm>
          <a:prstGeom prst="rect">
            <a:avLst/>
          </a:prstGeom>
        </p:spPr>
      </p:pic>
    </p:spTree>
    <p:extLst>
      <p:ext uri="{BB962C8B-B14F-4D97-AF65-F5344CB8AC3E}">
        <p14:creationId xmlns:p14="http://schemas.microsoft.com/office/powerpoint/2010/main" val="3124299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4757045-5325-48CC-55D0-97F28347706C}"/>
              </a:ext>
            </a:extLst>
          </p:cNvPr>
          <p:cNvSpPr>
            <a:spLocks noGrp="1"/>
          </p:cNvSpPr>
          <p:nvPr>
            <p:ph type="body" sz="quarter" idx="10"/>
          </p:nvPr>
        </p:nvSpPr>
        <p:spPr/>
        <p:txBody>
          <a:bodyPr/>
          <a:lstStyle/>
          <a:p>
            <a:r>
              <a:rPr lang="zh-CN" altLang="en-US" dirty="0"/>
              <a:t>技术创新</a:t>
            </a:r>
          </a:p>
        </p:txBody>
      </p:sp>
      <p:sp>
        <p:nvSpPr>
          <p:cNvPr id="3" name="圆角矩形 7">
            <a:extLst>
              <a:ext uri="{FF2B5EF4-FFF2-40B4-BE49-F238E27FC236}">
                <a16:creationId xmlns:a16="http://schemas.microsoft.com/office/drawing/2014/main" id="{BDC1BC60-7E8C-83D9-C9C5-27A9B49B12B9}"/>
              </a:ext>
            </a:extLst>
          </p:cNvPr>
          <p:cNvSpPr/>
          <p:nvPr/>
        </p:nvSpPr>
        <p:spPr>
          <a:xfrm>
            <a:off x="5165558" y="1800192"/>
            <a:ext cx="6353342" cy="3816415"/>
          </a:xfrm>
          <a:prstGeom prst="roundRect">
            <a:avLst>
              <a:gd name="adj" fmla="val 2126"/>
            </a:avLst>
          </a:prstGeom>
          <a:gradFill>
            <a:gsLst>
              <a:gs pos="100000">
                <a:schemeClr val="accent1"/>
              </a:gs>
              <a:gs pos="0">
                <a:schemeClr val="accent1">
                  <a:lumMod val="60000"/>
                  <a:lumOff val="40000"/>
                </a:schemeClr>
              </a:gs>
            </a:gsLst>
            <a:lin ang="5400000" scaled="0"/>
          </a:gradFill>
          <a:ln>
            <a:noFill/>
          </a:ln>
        </p:spPr>
        <p:txBody>
          <a:bodyPr rtlCol="0" anchor="ctr"/>
          <a:lstStyle/>
          <a:p>
            <a:pPr algn="ctr"/>
            <a:endParaRPr lang="zh-CN" altLang="en-US" sz="2000" b="1">
              <a:solidFill>
                <a:schemeClr val="bg1"/>
              </a:solidFill>
              <a:latin typeface="+mj-ea"/>
              <a:ea typeface="+mj-ea"/>
            </a:endParaRPr>
          </a:p>
        </p:txBody>
      </p:sp>
      <p:pic>
        <p:nvPicPr>
          <p:cNvPr id="8" name="图片 7" descr="建筑的摆设布局&#10;&#10;描述已自动生成">
            <a:extLst>
              <a:ext uri="{FF2B5EF4-FFF2-40B4-BE49-F238E27FC236}">
                <a16:creationId xmlns:a16="http://schemas.microsoft.com/office/drawing/2014/main" id="{63404453-AC33-A344-E79A-FF6F606C0204}"/>
              </a:ext>
            </a:extLst>
          </p:cNvPr>
          <p:cNvPicPr>
            <a:picLocks/>
          </p:cNvPicPr>
          <p:nvPr/>
        </p:nvPicPr>
        <p:blipFill>
          <a:blip r:embed="rId2" cstate="screen">
            <a:extLst>
              <a:ext uri="{28A0092B-C50C-407E-A947-70E740481C1C}">
                <a14:useLocalDpi xmlns:a14="http://schemas.microsoft.com/office/drawing/2010/main"/>
              </a:ext>
            </a:extLst>
          </a:blip>
          <a:stretch>
            <a:fillRect/>
          </a:stretch>
        </p:blipFill>
        <p:spPr>
          <a:xfrm>
            <a:off x="667046" y="1800192"/>
            <a:ext cx="4128547" cy="3816415"/>
          </a:xfrm>
          <a:prstGeom prst="rect">
            <a:avLst/>
          </a:prstGeom>
          <a:ln w="38100">
            <a:solidFill>
              <a:schemeClr val="accent1"/>
            </a:solidFill>
          </a:ln>
          <a:effectLst>
            <a:outerShdw blurRad="63500" dist="38100" sx="102000" sy="102000" algn="ctr" rotWithShape="0">
              <a:schemeClr val="accent1">
                <a:alpha val="20000"/>
              </a:schemeClr>
            </a:outerShdw>
          </a:effectLst>
        </p:spPr>
      </p:pic>
      <p:sp>
        <p:nvSpPr>
          <p:cNvPr id="5" name="文本框 4">
            <a:extLst>
              <a:ext uri="{FF2B5EF4-FFF2-40B4-BE49-F238E27FC236}">
                <a16:creationId xmlns:a16="http://schemas.microsoft.com/office/drawing/2014/main" id="{010DCB47-820B-2556-4895-4EA5AA6815FC}"/>
              </a:ext>
            </a:extLst>
          </p:cNvPr>
          <p:cNvSpPr txBox="1"/>
          <p:nvPr/>
        </p:nvSpPr>
        <p:spPr>
          <a:xfrm>
            <a:off x="5398168" y="2157109"/>
            <a:ext cx="5296274" cy="461665"/>
          </a:xfrm>
          <a:prstGeom prst="rect">
            <a:avLst/>
          </a:prstGeom>
          <a:noFill/>
        </p:spPr>
        <p:txBody>
          <a:bodyPr wrap="square" rtlCol="0">
            <a:noAutofit/>
          </a:bodyPr>
          <a:lstStyle/>
          <a:p>
            <a:r>
              <a:rPr lang="en-US" altLang="zh-CN" sz="2400" dirty="0">
                <a:solidFill>
                  <a:schemeClr val="bg1"/>
                </a:solidFill>
                <a:latin typeface="+mj-ea"/>
                <a:ea typeface="+mj-ea"/>
              </a:rPr>
              <a:t>XXXX</a:t>
            </a:r>
            <a:r>
              <a:rPr lang="zh-CN" altLang="en-US" sz="2400" dirty="0">
                <a:solidFill>
                  <a:schemeClr val="bg1"/>
                </a:solidFill>
                <a:latin typeface="+mj-ea"/>
                <a:ea typeface="+mj-ea"/>
              </a:rPr>
              <a:t>研发成果</a:t>
            </a:r>
          </a:p>
        </p:txBody>
      </p:sp>
      <p:sp>
        <p:nvSpPr>
          <p:cNvPr id="6" name="矩形 5">
            <a:extLst>
              <a:ext uri="{FF2B5EF4-FFF2-40B4-BE49-F238E27FC236}">
                <a16:creationId xmlns:a16="http://schemas.microsoft.com/office/drawing/2014/main" id="{FF779C93-6369-B94A-AB0D-70633F06C0E9}"/>
              </a:ext>
            </a:extLst>
          </p:cNvPr>
          <p:cNvSpPr/>
          <p:nvPr/>
        </p:nvSpPr>
        <p:spPr>
          <a:xfrm>
            <a:off x="5398168" y="2751968"/>
            <a:ext cx="5895474" cy="2582032"/>
          </a:xfrm>
          <a:prstGeom prst="rect">
            <a:avLst/>
          </a:prstGeom>
        </p:spPr>
        <p:txBody>
          <a:bodyPr wrap="square">
            <a:noAutofit/>
          </a:bodyPr>
          <a:lstStyle/>
          <a:p>
            <a:pPr algn="just">
              <a:lnSpc>
                <a:spcPct val="130000"/>
              </a:lnSpc>
            </a:pPr>
            <a:r>
              <a:rPr lang="zh-CN" altLang="en-US" spc="100" dirty="0">
                <a:solidFill>
                  <a:schemeClr val="bg1"/>
                </a:solidFill>
                <a:latin typeface="思源黑体 CN Regular" panose="020B0500000000000000" pitchFamily="34" charset="-122"/>
              </a:rPr>
              <a:t>研发成果具体概述。</a:t>
            </a:r>
            <a:endParaRPr lang="en-US" altLang="zh-CN" spc="100" dirty="0">
              <a:solidFill>
                <a:schemeClr val="bg1"/>
              </a:solidFill>
              <a:latin typeface="思源黑体 CN Regular" panose="020B0500000000000000" pitchFamily="34" charset="-122"/>
            </a:endParaRPr>
          </a:p>
          <a:p>
            <a:pPr algn="just">
              <a:lnSpc>
                <a:spcPct val="130000"/>
              </a:lnSpc>
            </a:pPr>
            <a:r>
              <a:rPr lang="zh-CN" altLang="en-US" spc="100" dirty="0">
                <a:latin typeface="+mj-ea"/>
                <a:ea typeface="+mj-ea"/>
              </a:rPr>
              <a:t>优势：</a:t>
            </a:r>
            <a:r>
              <a:rPr lang="zh-CN" altLang="en-US" spc="100" dirty="0">
                <a:solidFill>
                  <a:schemeClr val="bg1"/>
                </a:solidFill>
                <a:latin typeface="思源黑体 CN Regular" panose="020B0500000000000000" pitchFamily="34" charset="-122"/>
              </a:rPr>
              <a:t>输入内容、输入内容、输入内容</a:t>
            </a:r>
            <a:endParaRPr lang="en-US" altLang="zh-CN" spc="100" dirty="0">
              <a:solidFill>
                <a:schemeClr val="bg1"/>
              </a:solidFill>
              <a:latin typeface="思源黑体 CN Regular" panose="020B0500000000000000" pitchFamily="34" charset="-122"/>
            </a:endParaRPr>
          </a:p>
          <a:p>
            <a:pPr algn="just">
              <a:lnSpc>
                <a:spcPct val="130000"/>
              </a:lnSpc>
            </a:pPr>
            <a:r>
              <a:rPr lang="zh-CN" altLang="en-US" spc="100" dirty="0">
                <a:latin typeface="+mj-ea"/>
                <a:ea typeface="+mj-ea"/>
              </a:rPr>
              <a:t>潜在效益：</a:t>
            </a:r>
            <a:r>
              <a:rPr lang="zh-CN" altLang="en-US" spc="100" dirty="0">
                <a:solidFill>
                  <a:schemeClr val="bg1"/>
                </a:solidFill>
                <a:latin typeface="思源黑体 CN Regular" panose="020B0500000000000000" pitchFamily="34" charset="-122"/>
              </a:rPr>
              <a:t>输入内容输入内容输入内容输入内容</a:t>
            </a:r>
            <a:endParaRPr lang="en-US" altLang="zh-CN" spc="100" dirty="0">
              <a:solidFill>
                <a:schemeClr val="bg1"/>
              </a:solidFill>
              <a:latin typeface="思源黑体 CN Regular" panose="020B0500000000000000" pitchFamily="34" charset="-122"/>
            </a:endParaRPr>
          </a:p>
          <a:p>
            <a:pPr algn="just">
              <a:lnSpc>
                <a:spcPct val="130000"/>
              </a:lnSpc>
            </a:pPr>
            <a:r>
              <a:rPr lang="zh-CN" altLang="en-US" spc="100" dirty="0">
                <a:latin typeface="+mj-ea"/>
                <a:ea typeface="+mj-ea"/>
              </a:rPr>
              <a:t>适用场景：</a:t>
            </a:r>
            <a:r>
              <a:rPr lang="zh-CN" altLang="en-US" spc="100" dirty="0">
                <a:solidFill>
                  <a:schemeClr val="bg1"/>
                </a:solidFill>
                <a:latin typeface="思源黑体 CN Regular" panose="020B0500000000000000" pitchFamily="34" charset="-122"/>
              </a:rPr>
              <a:t>输入内容输入内容输入内容输入内容输入内容输入内容输入内容输入内容输入内容输入内容输入内容输入内容输入内容输入内容输入内容输入内容输入内容输入内容输入内容输入内容输入内容</a:t>
            </a:r>
            <a:endParaRPr lang="en-US" altLang="zh-CN" spc="100" dirty="0">
              <a:solidFill>
                <a:schemeClr val="bg1"/>
              </a:solidFill>
              <a:latin typeface="思源黑体 CN Regular" panose="020B0500000000000000" pitchFamily="34" charset="-122"/>
            </a:endParaRPr>
          </a:p>
          <a:p>
            <a:pPr algn="just">
              <a:lnSpc>
                <a:spcPct val="130000"/>
              </a:lnSpc>
            </a:pPr>
            <a:endParaRPr lang="en-US" altLang="zh-CN" spc="100" dirty="0">
              <a:solidFill>
                <a:schemeClr val="bg1"/>
              </a:solidFill>
              <a:latin typeface="思源黑体 CN Regular" panose="020B0500000000000000" pitchFamily="34" charset="-122"/>
            </a:endParaRPr>
          </a:p>
          <a:p>
            <a:pPr algn="just">
              <a:lnSpc>
                <a:spcPct val="130000"/>
              </a:lnSpc>
            </a:pPr>
            <a:endParaRPr lang="en-US" altLang="zh-CN" spc="100" dirty="0">
              <a:solidFill>
                <a:schemeClr val="bg1"/>
              </a:solidFill>
              <a:latin typeface="思源黑体 CN Regular" panose="020B0500000000000000" pitchFamily="34" charset="-122"/>
            </a:endParaRPr>
          </a:p>
          <a:p>
            <a:pPr algn="just">
              <a:lnSpc>
                <a:spcPct val="130000"/>
              </a:lnSpc>
            </a:pPr>
            <a:endParaRPr lang="en-US" altLang="zh-CN" spc="100" dirty="0">
              <a:solidFill>
                <a:schemeClr val="bg1"/>
              </a:solidFill>
              <a:latin typeface="思源黑体 CN Regular" panose="020B0500000000000000" pitchFamily="34" charset="-122"/>
            </a:endParaRPr>
          </a:p>
        </p:txBody>
      </p:sp>
    </p:spTree>
    <p:extLst>
      <p:ext uri="{BB962C8B-B14F-4D97-AF65-F5344CB8AC3E}">
        <p14:creationId xmlns:p14="http://schemas.microsoft.com/office/powerpoint/2010/main" val="33618988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文本占位符 1">
            <a:extLst>
              <a:ext uri="{FF2B5EF4-FFF2-40B4-BE49-F238E27FC236}">
                <a16:creationId xmlns:a16="http://schemas.microsoft.com/office/drawing/2014/main" id="{C9FCE451-E9B1-A7A4-9A77-557A0629426C}"/>
              </a:ext>
            </a:extLst>
          </p:cNvPr>
          <p:cNvSpPr>
            <a:spLocks noGrp="1"/>
          </p:cNvSpPr>
          <p:nvPr>
            <p:ph type="body" sz="quarter" idx="10"/>
            <p:custDataLst>
              <p:tags r:id="rId1"/>
            </p:custDataLst>
          </p:nvPr>
        </p:nvSpPr>
        <p:spPr/>
        <p:txBody>
          <a:bodyPr/>
          <a:lstStyle/>
          <a:p>
            <a:r>
              <a:rPr lang="zh-CN" altLang="en-US" dirty="0"/>
              <a:t>技术创新</a:t>
            </a:r>
          </a:p>
        </p:txBody>
      </p:sp>
      <p:sp>
        <p:nvSpPr>
          <p:cNvPr id="3" name="PA-矩形 2">
            <a:extLst>
              <a:ext uri="{FF2B5EF4-FFF2-40B4-BE49-F238E27FC236}">
                <a16:creationId xmlns:a16="http://schemas.microsoft.com/office/drawing/2014/main" id="{4AEE2543-3E7F-629A-2F51-8DA78788E0BB}"/>
              </a:ext>
            </a:extLst>
          </p:cNvPr>
          <p:cNvSpPr/>
          <p:nvPr>
            <p:custDataLst>
              <p:tags r:id="rId2"/>
            </p:custDataLst>
          </p:nvPr>
        </p:nvSpPr>
        <p:spPr>
          <a:xfrm rot="1061527">
            <a:off x="2032346" y="1901846"/>
            <a:ext cx="2317768" cy="2317769"/>
          </a:xfrm>
          <a:prstGeom prst="rect">
            <a:avLst/>
          </a:prstGeom>
          <a:blipFill>
            <a:blip r:embed="rId17" cstate="screen">
              <a:extLst>
                <a:ext uri="{28A0092B-C50C-407E-A947-70E740481C1C}">
                  <a14:useLocalDpi xmlns:a14="http://schemas.microsoft.com/office/drawing/2010/main"/>
                </a:ext>
              </a:extLst>
            </a:blip>
            <a:stretch>
              <a:fillRect/>
            </a:stretch>
          </a:blipFill>
          <a:ln w="25400">
            <a:solidFill>
              <a:schemeClr val="bg1"/>
            </a:solidFill>
          </a:ln>
          <a:effectLst>
            <a:outerShdw blurRad="571500" sx="101000" sy="101000" rotWithShape="0">
              <a:schemeClr val="accent1">
                <a:lumMod val="10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algn="ctr"/>
            <a:endParaRPr kumimoji="1" lang="id-ID" sz="8000" dirty="0">
              <a:solidFill>
                <a:schemeClr val="bg1">
                  <a:lumMod val="75000"/>
                </a:schemeClr>
              </a:solidFill>
              <a:sym typeface="+mn-lt"/>
            </a:endParaRPr>
          </a:p>
        </p:txBody>
      </p:sp>
      <p:sp>
        <p:nvSpPr>
          <p:cNvPr id="4" name="PA-矩形 3">
            <a:extLst>
              <a:ext uri="{FF2B5EF4-FFF2-40B4-BE49-F238E27FC236}">
                <a16:creationId xmlns:a16="http://schemas.microsoft.com/office/drawing/2014/main" id="{D04B5DE4-F73D-0BF7-0994-BDF551126A23}"/>
              </a:ext>
            </a:extLst>
          </p:cNvPr>
          <p:cNvSpPr/>
          <p:nvPr>
            <p:custDataLst>
              <p:tags r:id="rId3"/>
            </p:custDataLst>
          </p:nvPr>
        </p:nvSpPr>
        <p:spPr>
          <a:xfrm rot="20410908">
            <a:off x="3926922" y="1797760"/>
            <a:ext cx="2317768" cy="2317769"/>
          </a:xfrm>
          <a:prstGeom prst="rect">
            <a:avLst/>
          </a:prstGeom>
          <a:blipFill>
            <a:blip r:embed="rId18" cstate="screen">
              <a:extLst>
                <a:ext uri="{28A0092B-C50C-407E-A947-70E740481C1C}">
                  <a14:useLocalDpi xmlns:a14="http://schemas.microsoft.com/office/drawing/2010/main"/>
                </a:ext>
              </a:extLst>
            </a:blip>
            <a:stretch>
              <a:fillRect/>
            </a:stretch>
          </a:blipFill>
          <a:ln w="25400">
            <a:solidFill>
              <a:schemeClr val="bg1"/>
            </a:solidFill>
          </a:ln>
          <a:effectLst>
            <a:outerShdw blurRad="571500" sx="101000" sy="101000" algn="ctr" rotWithShape="0">
              <a:schemeClr val="accent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id-ID" sz="2400" dirty="0">
              <a:sym typeface="+mn-lt"/>
            </a:endParaRPr>
          </a:p>
        </p:txBody>
      </p:sp>
      <p:sp>
        <p:nvSpPr>
          <p:cNvPr id="5" name="PA-矩形 4">
            <a:extLst>
              <a:ext uri="{FF2B5EF4-FFF2-40B4-BE49-F238E27FC236}">
                <a16:creationId xmlns:a16="http://schemas.microsoft.com/office/drawing/2014/main" id="{62D6D960-497E-495A-6D89-E2ACD9ECE896}"/>
              </a:ext>
            </a:extLst>
          </p:cNvPr>
          <p:cNvSpPr/>
          <p:nvPr>
            <p:custDataLst>
              <p:tags r:id="rId4"/>
            </p:custDataLst>
          </p:nvPr>
        </p:nvSpPr>
        <p:spPr>
          <a:xfrm>
            <a:off x="6111392" y="1778170"/>
            <a:ext cx="2317768" cy="2317769"/>
          </a:xfrm>
          <a:prstGeom prst="rect">
            <a:avLst/>
          </a:prstGeom>
          <a:blipFill>
            <a:blip r:embed="rId19" cstate="screen">
              <a:extLst>
                <a:ext uri="{28A0092B-C50C-407E-A947-70E740481C1C}">
                  <a14:useLocalDpi xmlns:a14="http://schemas.microsoft.com/office/drawing/2010/main"/>
                </a:ext>
              </a:extLst>
            </a:blip>
            <a:stretch>
              <a:fillRect/>
            </a:stretch>
          </a:blipFill>
          <a:ln w="25400">
            <a:solidFill>
              <a:schemeClr val="bg1"/>
            </a:solidFill>
          </a:ln>
          <a:effectLst>
            <a:outerShdw blurRad="571500" sx="101000" sy="101000" rotWithShape="0">
              <a:schemeClr val="accent1">
                <a:lumMod val="10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algn="ctr"/>
            <a:endParaRPr kumimoji="1" lang="id-ID" sz="8000" dirty="0">
              <a:solidFill>
                <a:schemeClr val="bg1">
                  <a:lumMod val="75000"/>
                </a:schemeClr>
              </a:solidFill>
              <a:sym typeface="+mn-lt"/>
            </a:endParaRPr>
          </a:p>
        </p:txBody>
      </p:sp>
      <p:sp>
        <p:nvSpPr>
          <p:cNvPr id="6" name="PA-矩形 5">
            <a:extLst>
              <a:ext uri="{FF2B5EF4-FFF2-40B4-BE49-F238E27FC236}">
                <a16:creationId xmlns:a16="http://schemas.microsoft.com/office/drawing/2014/main" id="{107D014A-743E-45FF-2089-E0325BF6827C}"/>
              </a:ext>
            </a:extLst>
          </p:cNvPr>
          <p:cNvSpPr/>
          <p:nvPr>
            <p:custDataLst>
              <p:tags r:id="rId5"/>
            </p:custDataLst>
          </p:nvPr>
        </p:nvSpPr>
        <p:spPr>
          <a:xfrm rot="874655">
            <a:off x="8310853" y="1854694"/>
            <a:ext cx="2317768" cy="2317769"/>
          </a:xfrm>
          <a:prstGeom prst="rect">
            <a:avLst/>
          </a:prstGeom>
          <a:blipFill>
            <a:blip r:embed="rId20" cstate="screen">
              <a:extLst>
                <a:ext uri="{28A0092B-C50C-407E-A947-70E740481C1C}">
                  <a14:useLocalDpi xmlns:a14="http://schemas.microsoft.com/office/drawing/2010/main"/>
                </a:ext>
              </a:extLst>
            </a:blip>
            <a:stretch>
              <a:fillRect/>
            </a:stretch>
          </a:blipFill>
          <a:ln w="25400">
            <a:solidFill>
              <a:schemeClr val="bg1"/>
            </a:solidFill>
          </a:ln>
          <a:effectLst>
            <a:outerShdw blurRad="571500" sx="101000" sy="101000" rotWithShape="0">
              <a:schemeClr val="accent1">
                <a:lumMod val="10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algn="ctr"/>
            <a:endParaRPr kumimoji="1" lang="id-ID" sz="8000" dirty="0">
              <a:solidFill>
                <a:schemeClr val="bg1">
                  <a:lumMod val="75000"/>
                </a:schemeClr>
              </a:solidFill>
              <a:sym typeface="+mn-lt"/>
            </a:endParaRPr>
          </a:p>
        </p:txBody>
      </p:sp>
      <p:sp>
        <p:nvSpPr>
          <p:cNvPr id="8" name="PA-矩形 6">
            <a:extLst>
              <a:ext uri="{FF2B5EF4-FFF2-40B4-BE49-F238E27FC236}">
                <a16:creationId xmlns:a16="http://schemas.microsoft.com/office/drawing/2014/main" id="{3BE9F26C-20D4-4C24-CCDF-016C79EAF773}"/>
              </a:ext>
            </a:extLst>
          </p:cNvPr>
          <p:cNvSpPr/>
          <p:nvPr>
            <p:custDataLst>
              <p:tags r:id="rId6"/>
            </p:custDataLst>
          </p:nvPr>
        </p:nvSpPr>
        <p:spPr>
          <a:xfrm>
            <a:off x="1" y="3818467"/>
            <a:ext cx="12192000" cy="14140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ym typeface="+mn-lt"/>
            </a:endParaRPr>
          </a:p>
        </p:txBody>
      </p:sp>
      <p:sp>
        <p:nvSpPr>
          <p:cNvPr id="9" name="PA-矩形 7">
            <a:extLst>
              <a:ext uri="{FF2B5EF4-FFF2-40B4-BE49-F238E27FC236}">
                <a16:creationId xmlns:a16="http://schemas.microsoft.com/office/drawing/2014/main" id="{FFF609F0-A432-5AC3-7A53-1F461F898F5F}"/>
              </a:ext>
            </a:extLst>
          </p:cNvPr>
          <p:cNvSpPr/>
          <p:nvPr>
            <p:custDataLst>
              <p:tags r:id="rId7"/>
            </p:custDataLst>
          </p:nvPr>
        </p:nvSpPr>
        <p:spPr>
          <a:xfrm>
            <a:off x="1" y="3945171"/>
            <a:ext cx="12192000" cy="29128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ym typeface="+mn-lt"/>
            </a:endParaRPr>
          </a:p>
        </p:txBody>
      </p:sp>
      <p:sp>
        <p:nvSpPr>
          <p:cNvPr id="10" name="PA-三角形 30">
            <a:extLst>
              <a:ext uri="{FF2B5EF4-FFF2-40B4-BE49-F238E27FC236}">
                <a16:creationId xmlns:a16="http://schemas.microsoft.com/office/drawing/2014/main" id="{FE488788-2C6A-EAF8-61CF-C4CC9E1C30F1}"/>
              </a:ext>
            </a:extLst>
          </p:cNvPr>
          <p:cNvSpPr/>
          <p:nvPr>
            <p:custDataLst>
              <p:tags r:id="rId8"/>
            </p:custDataLst>
          </p:nvPr>
        </p:nvSpPr>
        <p:spPr>
          <a:xfrm>
            <a:off x="4772639" y="4346298"/>
            <a:ext cx="298174" cy="25704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ym typeface="+mn-lt"/>
            </a:endParaRPr>
          </a:p>
        </p:txBody>
      </p:sp>
      <p:sp>
        <p:nvSpPr>
          <p:cNvPr id="11" name="PA-三角形 31">
            <a:extLst>
              <a:ext uri="{FF2B5EF4-FFF2-40B4-BE49-F238E27FC236}">
                <a16:creationId xmlns:a16="http://schemas.microsoft.com/office/drawing/2014/main" id="{28A22134-4F84-E4DA-AC0D-B1088F4188F1}"/>
              </a:ext>
            </a:extLst>
          </p:cNvPr>
          <p:cNvSpPr/>
          <p:nvPr>
            <p:custDataLst>
              <p:tags r:id="rId9"/>
            </p:custDataLst>
          </p:nvPr>
        </p:nvSpPr>
        <p:spPr>
          <a:xfrm>
            <a:off x="2424089" y="4346298"/>
            <a:ext cx="298174" cy="257047"/>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ym typeface="+mn-lt"/>
            </a:endParaRPr>
          </a:p>
        </p:txBody>
      </p:sp>
      <p:sp>
        <p:nvSpPr>
          <p:cNvPr id="12" name="PA-三角形 32">
            <a:extLst>
              <a:ext uri="{FF2B5EF4-FFF2-40B4-BE49-F238E27FC236}">
                <a16:creationId xmlns:a16="http://schemas.microsoft.com/office/drawing/2014/main" id="{00EF10A2-1C35-78FA-2493-DEAD1BC5B96B}"/>
              </a:ext>
            </a:extLst>
          </p:cNvPr>
          <p:cNvSpPr/>
          <p:nvPr>
            <p:custDataLst>
              <p:tags r:id="rId10"/>
            </p:custDataLst>
          </p:nvPr>
        </p:nvSpPr>
        <p:spPr>
          <a:xfrm>
            <a:off x="7121189" y="4346298"/>
            <a:ext cx="298174" cy="257047"/>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ym typeface="+mn-lt"/>
            </a:endParaRPr>
          </a:p>
        </p:txBody>
      </p:sp>
      <p:sp>
        <p:nvSpPr>
          <p:cNvPr id="13" name="PA-三角形 33">
            <a:extLst>
              <a:ext uri="{FF2B5EF4-FFF2-40B4-BE49-F238E27FC236}">
                <a16:creationId xmlns:a16="http://schemas.microsoft.com/office/drawing/2014/main" id="{3C97280B-2AE0-06F7-E39B-98FB0679A5E4}"/>
              </a:ext>
            </a:extLst>
          </p:cNvPr>
          <p:cNvSpPr/>
          <p:nvPr>
            <p:custDataLst>
              <p:tags r:id="rId11"/>
            </p:custDataLst>
          </p:nvPr>
        </p:nvSpPr>
        <p:spPr>
          <a:xfrm>
            <a:off x="9469738" y="4346298"/>
            <a:ext cx="298174" cy="257047"/>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ym typeface="+mn-lt"/>
            </a:endParaRPr>
          </a:p>
        </p:txBody>
      </p:sp>
      <p:sp>
        <p:nvSpPr>
          <p:cNvPr id="15" name="PA-PPT_13">
            <a:extLst>
              <a:ext uri="{FF2B5EF4-FFF2-40B4-BE49-F238E27FC236}">
                <a16:creationId xmlns:a16="http://schemas.microsoft.com/office/drawing/2014/main" id="{C5FFE2C1-3A17-1F06-5C4A-140E2C11EFDF}"/>
              </a:ext>
            </a:extLst>
          </p:cNvPr>
          <p:cNvSpPr/>
          <p:nvPr>
            <p:custDataLst>
              <p:tags r:id="rId12"/>
            </p:custDataLst>
          </p:nvPr>
        </p:nvSpPr>
        <p:spPr>
          <a:xfrm>
            <a:off x="1526933" y="4757734"/>
            <a:ext cx="2092486" cy="1253548"/>
          </a:xfrm>
          <a:prstGeom prst="rect">
            <a:avLst/>
          </a:prstGeom>
        </p:spPr>
        <p:txBody>
          <a:bodyPr wrap="square">
            <a:noAutofit/>
          </a:bodyPr>
          <a:lstStyle/>
          <a:p>
            <a:pPr lvl="0" algn="ctr">
              <a:lnSpc>
                <a:spcPct val="150000"/>
              </a:lnSpc>
            </a:pPr>
            <a:r>
              <a:rPr lang="zh-CN" altLang="en-US" sz="2000" b="1" dirty="0">
                <a:solidFill>
                  <a:schemeClr val="tx1">
                    <a:lumMod val="75000"/>
                    <a:lumOff val="25000"/>
                  </a:schemeClr>
                </a:solidFill>
                <a:ea typeface="+mj-ea"/>
                <a:sym typeface="+mn-lt"/>
              </a:rPr>
              <a:t>创新成果</a:t>
            </a:r>
            <a:endParaRPr lang="en-US" altLang="zh-CN" sz="2000" b="1" dirty="0">
              <a:solidFill>
                <a:schemeClr val="tx1">
                  <a:lumMod val="75000"/>
                  <a:lumOff val="25000"/>
                </a:schemeClr>
              </a:solidFill>
              <a:ea typeface="+mj-ea"/>
              <a:sym typeface="+mn-lt"/>
            </a:endParaRPr>
          </a:p>
          <a:p>
            <a:pPr lvl="0" algn="ctr">
              <a:lnSpc>
                <a:spcPct val="150000"/>
              </a:lnSpc>
            </a:pPr>
            <a:r>
              <a:rPr lang="zh-CN" altLang="en-US" sz="1600" dirty="0">
                <a:solidFill>
                  <a:schemeClr val="tx1">
                    <a:lumMod val="75000"/>
                    <a:lumOff val="25000"/>
                  </a:schemeClr>
                </a:solidFill>
                <a:ea typeface="思源黑体 CN Regular" panose="020B0500000000000000" pitchFamily="34" charset="-122"/>
                <a:sym typeface="+mn-lt"/>
              </a:rPr>
              <a:t>单击此处添加文本单击此处添加文本</a:t>
            </a:r>
            <a:endParaRPr lang="en-US" altLang="zh-CN" sz="1600" dirty="0">
              <a:solidFill>
                <a:schemeClr val="tx1">
                  <a:lumMod val="75000"/>
                  <a:lumOff val="25000"/>
                </a:schemeClr>
              </a:solidFill>
              <a:ea typeface="思源黑体 CN Regular" panose="020B0500000000000000" pitchFamily="34" charset="-122"/>
              <a:sym typeface="+mn-lt"/>
            </a:endParaRPr>
          </a:p>
        </p:txBody>
      </p:sp>
      <p:sp>
        <p:nvSpPr>
          <p:cNvPr id="16" name="PA-PPT_13">
            <a:extLst>
              <a:ext uri="{FF2B5EF4-FFF2-40B4-BE49-F238E27FC236}">
                <a16:creationId xmlns:a16="http://schemas.microsoft.com/office/drawing/2014/main" id="{5E3E9854-3F92-773A-1957-4215A9E50F41}"/>
              </a:ext>
            </a:extLst>
          </p:cNvPr>
          <p:cNvSpPr/>
          <p:nvPr>
            <p:custDataLst>
              <p:tags r:id="rId13"/>
            </p:custDataLst>
          </p:nvPr>
        </p:nvSpPr>
        <p:spPr>
          <a:xfrm>
            <a:off x="3875483" y="4757734"/>
            <a:ext cx="2092486" cy="1253548"/>
          </a:xfrm>
          <a:prstGeom prst="rect">
            <a:avLst/>
          </a:prstGeom>
        </p:spPr>
        <p:txBody>
          <a:bodyPr wrap="square">
            <a:noAutofit/>
          </a:bodyPr>
          <a:lstStyle/>
          <a:p>
            <a:pPr lvl="0" algn="ctr">
              <a:lnSpc>
                <a:spcPct val="150000"/>
              </a:lnSpc>
            </a:pPr>
            <a:r>
              <a:rPr lang="zh-CN" altLang="en-US" sz="2000" b="1" dirty="0">
                <a:solidFill>
                  <a:schemeClr val="tx1">
                    <a:lumMod val="75000"/>
                    <a:lumOff val="25000"/>
                  </a:schemeClr>
                </a:solidFill>
                <a:ea typeface="+mj-ea"/>
                <a:sym typeface="+mn-lt"/>
              </a:rPr>
              <a:t>创新成果</a:t>
            </a:r>
            <a:endParaRPr lang="en-US" altLang="zh-CN" sz="2000" b="1" dirty="0">
              <a:solidFill>
                <a:schemeClr val="tx1">
                  <a:lumMod val="75000"/>
                  <a:lumOff val="25000"/>
                </a:schemeClr>
              </a:solidFill>
              <a:ea typeface="+mj-ea"/>
              <a:sym typeface="+mn-lt"/>
            </a:endParaRPr>
          </a:p>
          <a:p>
            <a:pPr algn="ctr">
              <a:lnSpc>
                <a:spcPct val="150000"/>
              </a:lnSpc>
            </a:pPr>
            <a:r>
              <a:rPr lang="zh-CN" altLang="en-US" sz="1600" dirty="0">
                <a:solidFill>
                  <a:schemeClr val="tx1">
                    <a:lumMod val="75000"/>
                    <a:lumOff val="25000"/>
                  </a:schemeClr>
                </a:solidFill>
                <a:ea typeface="思源黑体 CN Regular" panose="020B0500000000000000" pitchFamily="34" charset="-122"/>
                <a:sym typeface="+mn-lt"/>
              </a:rPr>
              <a:t>单击此处添加文本单击此处添加文本</a:t>
            </a:r>
            <a:endParaRPr lang="en-US" altLang="zh-CN" sz="1600" dirty="0">
              <a:solidFill>
                <a:schemeClr val="tx1">
                  <a:lumMod val="75000"/>
                  <a:lumOff val="25000"/>
                </a:schemeClr>
              </a:solidFill>
              <a:ea typeface="思源黑体 CN Regular" panose="020B0500000000000000" pitchFamily="34" charset="-122"/>
              <a:sym typeface="+mn-lt"/>
            </a:endParaRPr>
          </a:p>
        </p:txBody>
      </p:sp>
      <p:sp>
        <p:nvSpPr>
          <p:cNvPr id="17" name="PA-PPT_13">
            <a:extLst>
              <a:ext uri="{FF2B5EF4-FFF2-40B4-BE49-F238E27FC236}">
                <a16:creationId xmlns:a16="http://schemas.microsoft.com/office/drawing/2014/main" id="{23FA4BA8-10C2-F8A5-056A-194A21BE85A1}"/>
              </a:ext>
            </a:extLst>
          </p:cNvPr>
          <p:cNvSpPr/>
          <p:nvPr>
            <p:custDataLst>
              <p:tags r:id="rId14"/>
            </p:custDataLst>
          </p:nvPr>
        </p:nvSpPr>
        <p:spPr>
          <a:xfrm>
            <a:off x="6224033" y="4757734"/>
            <a:ext cx="2092486" cy="1253548"/>
          </a:xfrm>
          <a:prstGeom prst="rect">
            <a:avLst/>
          </a:prstGeom>
        </p:spPr>
        <p:txBody>
          <a:bodyPr wrap="square">
            <a:noAutofit/>
          </a:bodyPr>
          <a:lstStyle/>
          <a:p>
            <a:pPr lvl="0" algn="ctr">
              <a:lnSpc>
                <a:spcPct val="150000"/>
              </a:lnSpc>
            </a:pPr>
            <a:r>
              <a:rPr lang="zh-CN" altLang="en-US" sz="2000" b="1" dirty="0">
                <a:solidFill>
                  <a:schemeClr val="tx1">
                    <a:lumMod val="75000"/>
                    <a:lumOff val="25000"/>
                  </a:schemeClr>
                </a:solidFill>
                <a:ea typeface="+mj-ea"/>
                <a:sym typeface="+mn-lt"/>
              </a:rPr>
              <a:t>创新成果</a:t>
            </a:r>
            <a:endParaRPr lang="en-US" altLang="zh-CN" sz="2000" b="1" dirty="0">
              <a:solidFill>
                <a:schemeClr val="tx1">
                  <a:lumMod val="75000"/>
                  <a:lumOff val="25000"/>
                </a:schemeClr>
              </a:solidFill>
              <a:ea typeface="+mj-ea"/>
              <a:sym typeface="+mn-lt"/>
            </a:endParaRPr>
          </a:p>
          <a:p>
            <a:pPr algn="ctr">
              <a:lnSpc>
                <a:spcPct val="150000"/>
              </a:lnSpc>
            </a:pPr>
            <a:r>
              <a:rPr lang="zh-CN" altLang="en-US" sz="1600" dirty="0">
                <a:solidFill>
                  <a:schemeClr val="tx1">
                    <a:lumMod val="75000"/>
                    <a:lumOff val="25000"/>
                  </a:schemeClr>
                </a:solidFill>
                <a:ea typeface="思源黑体 CN Regular" panose="020B0500000000000000" pitchFamily="34" charset="-122"/>
                <a:sym typeface="+mn-lt"/>
              </a:rPr>
              <a:t>单击此处添加文本单击此处添加文本</a:t>
            </a:r>
            <a:endParaRPr lang="en-US" altLang="zh-CN" sz="1600" dirty="0">
              <a:solidFill>
                <a:schemeClr val="tx1">
                  <a:lumMod val="75000"/>
                  <a:lumOff val="25000"/>
                </a:schemeClr>
              </a:solidFill>
              <a:ea typeface="思源黑体 CN Regular" panose="020B0500000000000000" pitchFamily="34" charset="-122"/>
              <a:sym typeface="+mn-lt"/>
            </a:endParaRPr>
          </a:p>
        </p:txBody>
      </p:sp>
      <p:sp>
        <p:nvSpPr>
          <p:cNvPr id="18" name="PA-PPT_13">
            <a:extLst>
              <a:ext uri="{FF2B5EF4-FFF2-40B4-BE49-F238E27FC236}">
                <a16:creationId xmlns:a16="http://schemas.microsoft.com/office/drawing/2014/main" id="{483C81F6-5356-D97D-CD6D-6D5DD0F07D87}"/>
              </a:ext>
            </a:extLst>
          </p:cNvPr>
          <p:cNvSpPr/>
          <p:nvPr>
            <p:custDataLst>
              <p:tags r:id="rId15"/>
            </p:custDataLst>
          </p:nvPr>
        </p:nvSpPr>
        <p:spPr>
          <a:xfrm>
            <a:off x="8572582" y="4757734"/>
            <a:ext cx="2092486" cy="1253548"/>
          </a:xfrm>
          <a:prstGeom prst="rect">
            <a:avLst/>
          </a:prstGeom>
        </p:spPr>
        <p:txBody>
          <a:bodyPr wrap="square">
            <a:noAutofit/>
          </a:bodyPr>
          <a:lstStyle/>
          <a:p>
            <a:pPr lvl="0" algn="ctr">
              <a:lnSpc>
                <a:spcPct val="150000"/>
              </a:lnSpc>
            </a:pPr>
            <a:r>
              <a:rPr lang="zh-CN" altLang="en-US" sz="2000" b="1" dirty="0">
                <a:solidFill>
                  <a:schemeClr val="tx1">
                    <a:lumMod val="75000"/>
                    <a:lumOff val="25000"/>
                  </a:schemeClr>
                </a:solidFill>
                <a:ea typeface="+mj-ea"/>
                <a:sym typeface="+mn-lt"/>
              </a:rPr>
              <a:t>创新成果</a:t>
            </a:r>
            <a:endParaRPr lang="en-US" altLang="zh-CN" sz="2000" b="1" dirty="0">
              <a:solidFill>
                <a:schemeClr val="tx1">
                  <a:lumMod val="75000"/>
                  <a:lumOff val="25000"/>
                </a:schemeClr>
              </a:solidFill>
              <a:ea typeface="+mj-ea"/>
              <a:sym typeface="+mn-lt"/>
            </a:endParaRPr>
          </a:p>
          <a:p>
            <a:pPr algn="ctr">
              <a:lnSpc>
                <a:spcPct val="150000"/>
              </a:lnSpc>
            </a:pPr>
            <a:r>
              <a:rPr lang="zh-CN" altLang="en-US" sz="1600" dirty="0">
                <a:solidFill>
                  <a:schemeClr val="tx1">
                    <a:lumMod val="75000"/>
                    <a:lumOff val="25000"/>
                  </a:schemeClr>
                </a:solidFill>
                <a:ea typeface="思源黑体 CN Regular" panose="020B0500000000000000" pitchFamily="34" charset="-122"/>
                <a:sym typeface="+mn-lt"/>
              </a:rPr>
              <a:t>单击此处添加文本单击此处添加文本</a:t>
            </a:r>
            <a:endParaRPr lang="en-US" altLang="zh-CN" sz="1600" dirty="0">
              <a:solidFill>
                <a:schemeClr val="tx1">
                  <a:lumMod val="75000"/>
                  <a:lumOff val="25000"/>
                </a:schemeClr>
              </a:solidFill>
              <a:ea typeface="思源黑体 CN Regular" panose="020B0500000000000000" pitchFamily="34" charset="-122"/>
              <a:sym typeface="+mn-lt"/>
            </a:endParaRPr>
          </a:p>
        </p:txBody>
      </p:sp>
    </p:spTree>
    <p:extLst>
      <p:ext uri="{BB962C8B-B14F-4D97-AF65-F5344CB8AC3E}">
        <p14:creationId xmlns:p14="http://schemas.microsoft.com/office/powerpoint/2010/main" val="6611639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67EED68-EB06-5957-5EE5-25C04952533E}"/>
              </a:ext>
            </a:extLst>
          </p:cNvPr>
          <p:cNvSpPr>
            <a:spLocks noGrp="1"/>
          </p:cNvSpPr>
          <p:nvPr>
            <p:ph type="body" sz="quarter" idx="10"/>
          </p:nvPr>
        </p:nvSpPr>
        <p:spPr/>
        <p:txBody>
          <a:bodyPr/>
          <a:lstStyle/>
          <a:p>
            <a:r>
              <a:rPr lang="zh-CN" altLang="en-US" dirty="0"/>
              <a:t>经营战略管理</a:t>
            </a:r>
          </a:p>
        </p:txBody>
      </p:sp>
      <p:cxnSp>
        <p:nvCxnSpPr>
          <p:cNvPr id="3" name="直接连接符 2">
            <a:extLst>
              <a:ext uri="{FF2B5EF4-FFF2-40B4-BE49-F238E27FC236}">
                <a16:creationId xmlns:a16="http://schemas.microsoft.com/office/drawing/2014/main" id="{0AB6738F-973F-B6A3-25E9-2B94CA652675}"/>
              </a:ext>
            </a:extLst>
          </p:cNvPr>
          <p:cNvCxnSpPr/>
          <p:nvPr/>
        </p:nvCxnSpPr>
        <p:spPr>
          <a:xfrm>
            <a:off x="3451264" y="4346610"/>
            <a:ext cx="1447200" cy="0"/>
          </a:xfrm>
          <a:prstGeom prst="line">
            <a:avLst/>
          </a:prstGeom>
          <a:ln>
            <a:prstDash val="lgDash"/>
            <a:tailEnd type="arrow"/>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id="{59336543-83C3-7688-C110-580C65BBE787}"/>
              </a:ext>
            </a:extLst>
          </p:cNvPr>
          <p:cNvCxnSpPr/>
          <p:nvPr/>
        </p:nvCxnSpPr>
        <p:spPr>
          <a:xfrm>
            <a:off x="3435709" y="5435081"/>
            <a:ext cx="1447200" cy="0"/>
          </a:xfrm>
          <a:prstGeom prst="line">
            <a:avLst/>
          </a:prstGeom>
          <a:ln>
            <a:prstDash val="lgDash"/>
            <a:tailEnd type="arrow"/>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3F49FDB9-2F1A-5990-BF46-A8E986EBD6AA}"/>
              </a:ext>
            </a:extLst>
          </p:cNvPr>
          <p:cNvCxnSpPr/>
          <p:nvPr/>
        </p:nvCxnSpPr>
        <p:spPr>
          <a:xfrm>
            <a:off x="3252410" y="3383925"/>
            <a:ext cx="1630499" cy="0"/>
          </a:xfrm>
          <a:prstGeom prst="line">
            <a:avLst/>
          </a:prstGeom>
          <a:ln>
            <a:prstDash val="lgDash"/>
            <a:tailEnd type="arrow"/>
          </a:ln>
        </p:spPr>
        <p:style>
          <a:lnRef idx="1">
            <a:schemeClr val="accent1"/>
          </a:lnRef>
          <a:fillRef idx="0">
            <a:schemeClr val="accent1"/>
          </a:fillRef>
          <a:effectRef idx="0">
            <a:schemeClr val="accent1"/>
          </a:effectRef>
          <a:fontRef idx="minor">
            <a:schemeClr val="tx1"/>
          </a:fontRef>
        </p:style>
      </p:cxnSp>
      <p:graphicFrame>
        <p:nvGraphicFramePr>
          <p:cNvPr id="6" name="图示 5">
            <a:extLst>
              <a:ext uri="{FF2B5EF4-FFF2-40B4-BE49-F238E27FC236}">
                <a16:creationId xmlns:a16="http://schemas.microsoft.com/office/drawing/2014/main" id="{AED59022-127B-AB19-ECA8-4DFC92D03358}"/>
              </a:ext>
            </a:extLst>
          </p:cNvPr>
          <p:cNvGraphicFramePr/>
          <p:nvPr>
            <p:extLst>
              <p:ext uri="{D42A27DB-BD31-4B8C-83A1-F6EECF244321}">
                <p14:modId xmlns:p14="http://schemas.microsoft.com/office/powerpoint/2010/main" val="2747864127"/>
              </p:ext>
            </p:extLst>
          </p:nvPr>
        </p:nvGraphicFramePr>
        <p:xfrm>
          <a:off x="1109374" y="1184966"/>
          <a:ext cx="6773787" cy="13346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文本框 6">
            <a:extLst>
              <a:ext uri="{FF2B5EF4-FFF2-40B4-BE49-F238E27FC236}">
                <a16:creationId xmlns:a16="http://schemas.microsoft.com/office/drawing/2014/main" id="{850B8278-834E-F47A-14F2-10DF6FDFD244}"/>
              </a:ext>
            </a:extLst>
          </p:cNvPr>
          <p:cNvSpPr txBox="1"/>
          <p:nvPr/>
        </p:nvSpPr>
        <p:spPr>
          <a:xfrm>
            <a:off x="5155096" y="3091538"/>
            <a:ext cx="2670923" cy="584775"/>
          </a:xfrm>
          <a:prstGeom prst="rect">
            <a:avLst/>
          </a:prstGeom>
          <a:solidFill>
            <a:schemeClr val="accent1">
              <a:lumMod val="20000"/>
              <a:lumOff val="80000"/>
            </a:schemeClr>
          </a:solidFill>
        </p:spPr>
        <p:txBody>
          <a:bodyPr wrap="square" rtlCol="0">
            <a:noAutofit/>
          </a:bodyPr>
          <a:lstStyle>
            <a:defPPr>
              <a:defRPr lang="zh-CN"/>
            </a:defPPr>
            <a:lvl1pPr>
              <a:defRPr sz="1600">
                <a:solidFill>
                  <a:srgbClr val="BD966B"/>
                </a:solidFill>
                <a:latin typeface="思源黑体 CN Regular" panose="020B0500000000000000" pitchFamily="34" charset="-122"/>
                <a:ea typeface="思源黑体 CN Regular" panose="020B0500000000000000" pitchFamily="34" charset="-122"/>
              </a:defRPr>
            </a:lvl1pPr>
          </a:lstStyle>
          <a:p>
            <a:r>
              <a:rPr lang="zh-CN" altLang="en-US" b="1" dirty="0">
                <a:solidFill>
                  <a:schemeClr val="tx1"/>
                </a:solidFill>
              </a:rPr>
              <a:t>长期发展规划</a:t>
            </a:r>
            <a:endParaRPr lang="en-US" altLang="zh-CN" b="1" dirty="0">
              <a:solidFill>
                <a:schemeClr val="tx1"/>
              </a:solidFill>
            </a:endParaRPr>
          </a:p>
          <a:p>
            <a:r>
              <a:rPr lang="zh-CN" altLang="en-US" dirty="0">
                <a:solidFill>
                  <a:schemeClr val="accent1">
                    <a:lumMod val="75000"/>
                  </a:schemeClr>
                </a:solidFill>
              </a:rPr>
              <a:t>五大战略目标</a:t>
            </a:r>
          </a:p>
        </p:txBody>
      </p:sp>
      <p:sp>
        <p:nvSpPr>
          <p:cNvPr id="8" name="文本框 7">
            <a:extLst>
              <a:ext uri="{FF2B5EF4-FFF2-40B4-BE49-F238E27FC236}">
                <a16:creationId xmlns:a16="http://schemas.microsoft.com/office/drawing/2014/main" id="{A54DF4D6-B535-2471-222A-14EE832F8EF2}"/>
              </a:ext>
            </a:extLst>
          </p:cNvPr>
          <p:cNvSpPr txBox="1"/>
          <p:nvPr/>
        </p:nvSpPr>
        <p:spPr>
          <a:xfrm>
            <a:off x="5155097" y="3931112"/>
            <a:ext cx="2670924" cy="830997"/>
          </a:xfrm>
          <a:prstGeom prst="rect">
            <a:avLst/>
          </a:prstGeom>
          <a:solidFill>
            <a:schemeClr val="accent1">
              <a:lumMod val="20000"/>
              <a:lumOff val="80000"/>
            </a:schemeClr>
          </a:solidFill>
        </p:spPr>
        <p:txBody>
          <a:bodyPr wrap="square" rtlCol="0">
            <a:noAutofit/>
          </a:bodyPr>
          <a:lstStyle>
            <a:defPPr>
              <a:defRPr lang="zh-CN"/>
            </a:defPPr>
            <a:lvl1pPr>
              <a:defRPr sz="1600">
                <a:solidFill>
                  <a:srgbClr val="BD966B"/>
                </a:solidFill>
                <a:latin typeface="思源黑体 CN Regular" panose="020B0500000000000000" pitchFamily="34" charset="-122"/>
                <a:ea typeface="思源黑体 CN Regular" panose="020B0500000000000000" pitchFamily="34" charset="-122"/>
              </a:defRPr>
            </a:lvl1pPr>
          </a:lstStyle>
          <a:p>
            <a:r>
              <a:rPr lang="en-US" altLang="zh-CN" b="1" dirty="0">
                <a:solidFill>
                  <a:schemeClr val="tx1"/>
                </a:solidFill>
              </a:rPr>
              <a:t>20XX</a:t>
            </a:r>
            <a:r>
              <a:rPr lang="zh-CN" altLang="en-US" b="1" dirty="0">
                <a:solidFill>
                  <a:schemeClr val="tx1"/>
                </a:solidFill>
              </a:rPr>
              <a:t>年度经营计划</a:t>
            </a:r>
            <a:endParaRPr lang="en-US" altLang="zh-CN" b="1" dirty="0">
              <a:solidFill>
                <a:schemeClr val="tx1"/>
              </a:solidFill>
            </a:endParaRPr>
          </a:p>
          <a:p>
            <a:r>
              <a:rPr lang="en-US" altLang="zh-CN" dirty="0">
                <a:solidFill>
                  <a:schemeClr val="accent1">
                    <a:lumMod val="75000"/>
                  </a:schemeClr>
                </a:solidFill>
              </a:rPr>
              <a:t>XX</a:t>
            </a:r>
            <a:r>
              <a:rPr lang="zh-CN" altLang="en-US" dirty="0">
                <a:solidFill>
                  <a:schemeClr val="accent1">
                    <a:lumMod val="75000"/>
                  </a:schemeClr>
                </a:solidFill>
              </a:rPr>
              <a:t>项经营指标</a:t>
            </a:r>
            <a:endParaRPr lang="en-US" altLang="zh-CN" dirty="0">
              <a:solidFill>
                <a:schemeClr val="accent1">
                  <a:lumMod val="75000"/>
                </a:schemeClr>
              </a:solidFill>
            </a:endParaRPr>
          </a:p>
          <a:p>
            <a:r>
              <a:rPr lang="en-US" altLang="zh-CN" dirty="0">
                <a:solidFill>
                  <a:schemeClr val="accent1">
                    <a:lumMod val="75000"/>
                  </a:schemeClr>
                </a:solidFill>
              </a:rPr>
              <a:t>XX</a:t>
            </a:r>
            <a:r>
              <a:rPr lang="zh-CN" altLang="en-US" dirty="0">
                <a:solidFill>
                  <a:schemeClr val="accent1">
                    <a:lumMod val="75000"/>
                  </a:schemeClr>
                </a:solidFill>
              </a:rPr>
              <a:t>项重点任务</a:t>
            </a:r>
          </a:p>
        </p:txBody>
      </p:sp>
      <p:sp>
        <p:nvSpPr>
          <p:cNvPr id="9" name="椭圆 8">
            <a:extLst>
              <a:ext uri="{FF2B5EF4-FFF2-40B4-BE49-F238E27FC236}">
                <a16:creationId xmlns:a16="http://schemas.microsoft.com/office/drawing/2014/main" id="{3151CB23-BCD7-B21F-4E4F-B0B4680E7F97}"/>
              </a:ext>
            </a:extLst>
          </p:cNvPr>
          <p:cNvSpPr/>
          <p:nvPr/>
        </p:nvSpPr>
        <p:spPr>
          <a:xfrm>
            <a:off x="969489" y="5472281"/>
            <a:ext cx="4067505" cy="638086"/>
          </a:xfrm>
          <a:prstGeom prst="ellipse">
            <a:avLst/>
          </a:prstGeom>
          <a:gradFill flip="none" rotWithShape="1">
            <a:gsLst>
              <a:gs pos="0">
                <a:schemeClr val="accent1">
                  <a:alpha val="10000"/>
                </a:schemeClr>
              </a:gs>
              <a:gs pos="80000">
                <a:schemeClr val="accent1">
                  <a:alpha val="0"/>
                </a:schemeClr>
              </a:gs>
              <a:gs pos="20000">
                <a:schemeClr val="accent1">
                  <a:alpha val="0"/>
                </a:schemeClr>
              </a:gs>
              <a:gs pos="100000">
                <a:schemeClr val="accent1">
                  <a:alpha val="10000"/>
                </a:schemeClr>
              </a:gs>
            </a:gsLst>
            <a:lin ang="10800000" scaled="1"/>
            <a:tileRect/>
          </a:gradFill>
          <a:ln w="6350">
            <a:gradFill>
              <a:gsLst>
                <a:gs pos="13000">
                  <a:schemeClr val="accent1">
                    <a:alpha val="0"/>
                  </a:schemeClr>
                </a:gs>
                <a:gs pos="100000">
                  <a:schemeClr val="accent1"/>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 name="椭圆 9">
            <a:extLst>
              <a:ext uri="{FF2B5EF4-FFF2-40B4-BE49-F238E27FC236}">
                <a16:creationId xmlns:a16="http://schemas.microsoft.com/office/drawing/2014/main" id="{F5C165C4-568E-76A2-AFB5-DCD2822C1ECD}"/>
              </a:ext>
            </a:extLst>
          </p:cNvPr>
          <p:cNvSpPr/>
          <p:nvPr/>
        </p:nvSpPr>
        <p:spPr>
          <a:xfrm>
            <a:off x="1319262" y="5541617"/>
            <a:ext cx="3367960" cy="527271"/>
          </a:xfrm>
          <a:prstGeom prst="ellipse">
            <a:avLst/>
          </a:prstGeom>
          <a:gradFill>
            <a:gsLst>
              <a:gs pos="0">
                <a:schemeClr val="accent1">
                  <a:alpha val="0"/>
                </a:schemeClr>
              </a:gs>
              <a:gs pos="100000">
                <a:schemeClr val="accent1">
                  <a:alpha val="54000"/>
                </a:schemeClr>
              </a:gs>
            </a:gsLst>
            <a:lin ang="5400000" scaled="1"/>
          </a:gradFill>
          <a:ln w="6350">
            <a:noFill/>
            <a:prstDash val="solid"/>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11" name="组合 10">
            <a:extLst>
              <a:ext uri="{FF2B5EF4-FFF2-40B4-BE49-F238E27FC236}">
                <a16:creationId xmlns:a16="http://schemas.microsoft.com/office/drawing/2014/main" id="{B461F2FB-22D4-DE54-577F-14931DB377D5}"/>
              </a:ext>
            </a:extLst>
          </p:cNvPr>
          <p:cNvGrpSpPr/>
          <p:nvPr/>
        </p:nvGrpSpPr>
        <p:grpSpPr>
          <a:xfrm>
            <a:off x="1579594" y="2867745"/>
            <a:ext cx="2817222" cy="2945665"/>
            <a:chOff x="1883640" y="3084927"/>
            <a:chExt cx="1893048" cy="1979356"/>
          </a:xfrm>
        </p:grpSpPr>
        <p:sp>
          <p:nvSpPr>
            <p:cNvPr id="12" name="椭圆 11">
              <a:extLst>
                <a:ext uri="{FF2B5EF4-FFF2-40B4-BE49-F238E27FC236}">
                  <a16:creationId xmlns:a16="http://schemas.microsoft.com/office/drawing/2014/main" id="{C9097693-67B7-0519-D149-0C067176657D}"/>
                </a:ext>
              </a:extLst>
            </p:cNvPr>
            <p:cNvSpPr/>
            <p:nvPr/>
          </p:nvSpPr>
          <p:spPr>
            <a:xfrm>
              <a:off x="2433621" y="3873333"/>
              <a:ext cx="798141" cy="62152"/>
            </a:xfrm>
            <a:prstGeom prst="ellipse">
              <a:avLst/>
            </a:prstGeom>
            <a:gradFill flip="none" rotWithShape="1">
              <a:gsLst>
                <a:gs pos="100000">
                  <a:schemeClr val="accent1">
                    <a:lumMod val="60000"/>
                    <a:lumOff val="40000"/>
                  </a:schemeClr>
                </a:gs>
                <a:gs pos="33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 name="椭圆 12">
              <a:extLst>
                <a:ext uri="{FF2B5EF4-FFF2-40B4-BE49-F238E27FC236}">
                  <a16:creationId xmlns:a16="http://schemas.microsoft.com/office/drawing/2014/main" id="{46C0FBF6-277C-2864-0AAA-63F3DE3EAFCA}"/>
                </a:ext>
              </a:extLst>
            </p:cNvPr>
            <p:cNvSpPr/>
            <p:nvPr/>
          </p:nvSpPr>
          <p:spPr>
            <a:xfrm>
              <a:off x="2149593" y="4459353"/>
              <a:ext cx="1361143" cy="62152"/>
            </a:xfrm>
            <a:prstGeom prst="ellipse">
              <a:avLst/>
            </a:prstGeom>
            <a:gradFill flip="none" rotWithShape="1">
              <a:gsLst>
                <a:gs pos="100000">
                  <a:schemeClr val="accent1">
                    <a:lumMod val="60000"/>
                    <a:lumOff val="40000"/>
                  </a:schemeClr>
                </a:gs>
                <a:gs pos="33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 name="Freeform 5">
              <a:extLst>
                <a:ext uri="{FF2B5EF4-FFF2-40B4-BE49-F238E27FC236}">
                  <a16:creationId xmlns:a16="http://schemas.microsoft.com/office/drawing/2014/main" id="{611D3C8D-F4C4-B2C1-63F1-ADB1038E7E0F}"/>
                </a:ext>
              </a:extLst>
            </p:cNvPr>
            <p:cNvSpPr/>
            <p:nvPr/>
          </p:nvSpPr>
          <p:spPr bwMode="auto">
            <a:xfrm>
              <a:off x="2445560" y="3084927"/>
              <a:ext cx="773542" cy="789432"/>
            </a:xfrm>
            <a:custGeom>
              <a:avLst/>
              <a:gdLst>
                <a:gd name="T0" fmla="*/ 1058 w 2115"/>
                <a:gd name="T1" fmla="*/ 0 h 2159"/>
                <a:gd name="T2" fmla="*/ 442 w 2115"/>
                <a:gd name="T3" fmla="*/ 1247 h 2159"/>
                <a:gd name="T4" fmla="*/ 411 w 2115"/>
                <a:gd name="T5" fmla="*/ 1309 h 2159"/>
                <a:gd name="T6" fmla="*/ 0 w 2115"/>
                <a:gd name="T7" fmla="*/ 2143 h 2159"/>
                <a:gd name="T8" fmla="*/ 235 w 2115"/>
                <a:gd name="T9" fmla="*/ 2150 h 2159"/>
                <a:gd name="T10" fmla="*/ 1038 w 2115"/>
                <a:gd name="T11" fmla="*/ 2159 h 2159"/>
                <a:gd name="T12" fmla="*/ 1842 w 2115"/>
                <a:gd name="T13" fmla="*/ 2150 h 2159"/>
                <a:gd name="T14" fmla="*/ 2115 w 2115"/>
                <a:gd name="T15" fmla="*/ 2142 h 2159"/>
                <a:gd name="T16" fmla="*/ 1704 w 2115"/>
                <a:gd name="T17" fmla="*/ 1310 h 2159"/>
                <a:gd name="T18" fmla="*/ 1674 w 2115"/>
                <a:gd name="T19" fmla="*/ 1248 h 2159"/>
                <a:gd name="T20" fmla="*/ 1058 w 2115"/>
                <a:gd name="T21" fmla="*/ 0 h 2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15" h="2159">
                  <a:moveTo>
                    <a:pt x="1058" y="0"/>
                  </a:moveTo>
                  <a:cubicBezTo>
                    <a:pt x="442" y="1247"/>
                    <a:pt x="442" y="1247"/>
                    <a:pt x="442" y="1247"/>
                  </a:cubicBezTo>
                  <a:cubicBezTo>
                    <a:pt x="411" y="1309"/>
                    <a:pt x="411" y="1309"/>
                    <a:pt x="411" y="1309"/>
                  </a:cubicBezTo>
                  <a:cubicBezTo>
                    <a:pt x="0" y="2143"/>
                    <a:pt x="0" y="2143"/>
                    <a:pt x="0" y="2143"/>
                  </a:cubicBezTo>
                  <a:cubicBezTo>
                    <a:pt x="235" y="2150"/>
                    <a:pt x="235" y="2150"/>
                    <a:pt x="235" y="2150"/>
                  </a:cubicBezTo>
                  <a:cubicBezTo>
                    <a:pt x="494" y="2156"/>
                    <a:pt x="763" y="2159"/>
                    <a:pt x="1038" y="2159"/>
                  </a:cubicBezTo>
                  <a:cubicBezTo>
                    <a:pt x="1313" y="2159"/>
                    <a:pt x="1582" y="2156"/>
                    <a:pt x="1842" y="2150"/>
                  </a:cubicBezTo>
                  <a:cubicBezTo>
                    <a:pt x="2115" y="2142"/>
                    <a:pt x="2115" y="2142"/>
                    <a:pt x="2115" y="2142"/>
                  </a:cubicBezTo>
                  <a:cubicBezTo>
                    <a:pt x="1704" y="1310"/>
                    <a:pt x="1704" y="1310"/>
                    <a:pt x="1704" y="1310"/>
                  </a:cubicBezTo>
                  <a:cubicBezTo>
                    <a:pt x="1674" y="1248"/>
                    <a:pt x="1674" y="1248"/>
                    <a:pt x="1674" y="1248"/>
                  </a:cubicBezTo>
                  <a:cubicBezTo>
                    <a:pt x="1058" y="0"/>
                    <a:pt x="1058" y="0"/>
                    <a:pt x="1058" y="0"/>
                  </a:cubicBezTo>
                </a:path>
              </a:pathLst>
            </a:custGeom>
            <a:gradFill flip="none" rotWithShape="1">
              <a:gsLst>
                <a:gs pos="24000">
                  <a:schemeClr val="accent1">
                    <a:lumMod val="75000"/>
                  </a:schemeClr>
                </a:gs>
                <a:gs pos="100000">
                  <a:schemeClr val="accent1"/>
                </a:gs>
              </a:gsLst>
              <a:lin ang="0" scaled="1"/>
              <a:tileRect/>
            </a:gradFill>
            <a:ln>
              <a:noFill/>
            </a:ln>
          </p:spPr>
          <p:txBody>
            <a:bodyPr vert="horz" wrap="square" lIns="91440" tIns="45720" rIns="91440" bIns="45720" numCol="1" anchor="t" anchorCtr="0" compatLnSpc="1">
              <a:noAutofit/>
            </a:bodyPr>
            <a:lstStyle/>
            <a:p>
              <a:endParaRPr lang="zh-CN" altLang="en-US"/>
            </a:p>
          </p:txBody>
        </p:sp>
        <p:sp>
          <p:nvSpPr>
            <p:cNvPr id="15" name="Freeform 6">
              <a:extLst>
                <a:ext uri="{FF2B5EF4-FFF2-40B4-BE49-F238E27FC236}">
                  <a16:creationId xmlns:a16="http://schemas.microsoft.com/office/drawing/2014/main" id="{CAA36991-19CF-E2CE-E17F-62416A53A213}"/>
                </a:ext>
              </a:extLst>
            </p:cNvPr>
            <p:cNvSpPr/>
            <p:nvPr/>
          </p:nvSpPr>
          <p:spPr bwMode="auto">
            <a:xfrm>
              <a:off x="1883640" y="4490085"/>
              <a:ext cx="1893048" cy="574198"/>
            </a:xfrm>
            <a:custGeom>
              <a:avLst/>
              <a:gdLst>
                <a:gd name="T0" fmla="*/ 4451 w 5177"/>
                <a:gd name="T1" fmla="*/ 0 h 1570"/>
                <a:gd name="T2" fmla="*/ 4125 w 5177"/>
                <a:gd name="T3" fmla="*/ 18 h 1570"/>
                <a:gd name="T4" fmla="*/ 2570 w 5177"/>
                <a:gd name="T5" fmla="*/ 54 h 1570"/>
                <a:gd name="T6" fmla="*/ 1015 w 5177"/>
                <a:gd name="T7" fmla="*/ 18 h 1570"/>
                <a:gd name="T8" fmla="*/ 727 w 5177"/>
                <a:gd name="T9" fmla="*/ 2 h 1570"/>
                <a:gd name="T10" fmla="*/ 363 w 5177"/>
                <a:gd name="T11" fmla="*/ 735 h 1570"/>
                <a:gd name="T12" fmla="*/ 331 w 5177"/>
                <a:gd name="T13" fmla="*/ 798 h 1570"/>
                <a:gd name="T14" fmla="*/ 0 w 5177"/>
                <a:gd name="T15" fmla="*/ 1463 h 1570"/>
                <a:gd name="T16" fmla="*/ 29 w 5177"/>
                <a:gd name="T17" fmla="*/ 1466 h 1570"/>
                <a:gd name="T18" fmla="*/ 2570 w 5177"/>
                <a:gd name="T19" fmla="*/ 1570 h 1570"/>
                <a:gd name="T20" fmla="*/ 5111 w 5177"/>
                <a:gd name="T21" fmla="*/ 1466 h 1570"/>
                <a:gd name="T22" fmla="*/ 5177 w 5177"/>
                <a:gd name="T23" fmla="*/ 1459 h 1570"/>
                <a:gd name="T24" fmla="*/ 4850 w 5177"/>
                <a:gd name="T25" fmla="*/ 802 h 1570"/>
                <a:gd name="T26" fmla="*/ 4818 w 5177"/>
                <a:gd name="T27" fmla="*/ 738 h 1570"/>
                <a:gd name="T28" fmla="*/ 4451 w 5177"/>
                <a:gd name="T29" fmla="*/ 0 h 1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77" h="1570">
                  <a:moveTo>
                    <a:pt x="4451" y="0"/>
                  </a:moveTo>
                  <a:cubicBezTo>
                    <a:pt x="4125" y="18"/>
                    <a:pt x="4125" y="18"/>
                    <a:pt x="4125" y="18"/>
                  </a:cubicBezTo>
                  <a:cubicBezTo>
                    <a:pt x="3647" y="41"/>
                    <a:pt x="3122" y="54"/>
                    <a:pt x="2570" y="54"/>
                  </a:cubicBezTo>
                  <a:cubicBezTo>
                    <a:pt x="2019" y="54"/>
                    <a:pt x="1493" y="41"/>
                    <a:pt x="1015" y="18"/>
                  </a:cubicBezTo>
                  <a:cubicBezTo>
                    <a:pt x="727" y="2"/>
                    <a:pt x="727" y="2"/>
                    <a:pt x="727" y="2"/>
                  </a:cubicBezTo>
                  <a:cubicBezTo>
                    <a:pt x="363" y="735"/>
                    <a:pt x="363" y="735"/>
                    <a:pt x="363" y="735"/>
                  </a:cubicBezTo>
                  <a:cubicBezTo>
                    <a:pt x="331" y="798"/>
                    <a:pt x="331" y="798"/>
                    <a:pt x="331" y="798"/>
                  </a:cubicBezTo>
                  <a:cubicBezTo>
                    <a:pt x="0" y="1463"/>
                    <a:pt x="0" y="1463"/>
                    <a:pt x="0" y="1463"/>
                  </a:cubicBezTo>
                  <a:cubicBezTo>
                    <a:pt x="29" y="1466"/>
                    <a:pt x="29" y="1466"/>
                    <a:pt x="29" y="1466"/>
                  </a:cubicBezTo>
                  <a:cubicBezTo>
                    <a:pt x="720" y="1531"/>
                    <a:pt x="1605" y="1570"/>
                    <a:pt x="2570" y="1570"/>
                  </a:cubicBezTo>
                  <a:cubicBezTo>
                    <a:pt x="3535" y="1570"/>
                    <a:pt x="4420" y="1531"/>
                    <a:pt x="5111" y="1466"/>
                  </a:cubicBezTo>
                  <a:cubicBezTo>
                    <a:pt x="5177" y="1459"/>
                    <a:pt x="5177" y="1459"/>
                    <a:pt x="5177" y="1459"/>
                  </a:cubicBezTo>
                  <a:cubicBezTo>
                    <a:pt x="4850" y="802"/>
                    <a:pt x="4850" y="802"/>
                    <a:pt x="4850" y="802"/>
                  </a:cubicBezTo>
                  <a:cubicBezTo>
                    <a:pt x="4818" y="738"/>
                    <a:pt x="4818" y="738"/>
                    <a:pt x="4818" y="738"/>
                  </a:cubicBezTo>
                  <a:cubicBezTo>
                    <a:pt x="4451" y="0"/>
                    <a:pt x="4451" y="0"/>
                    <a:pt x="4451" y="0"/>
                  </a:cubicBezTo>
                </a:path>
              </a:pathLst>
            </a:custGeom>
            <a:gradFill>
              <a:gsLst>
                <a:gs pos="24000">
                  <a:schemeClr val="accent1">
                    <a:lumMod val="75000"/>
                  </a:schemeClr>
                </a:gs>
                <a:gs pos="100000">
                  <a:schemeClr val="accent1"/>
                </a:gs>
              </a:gsLst>
              <a:lin ang="0" scaled="1"/>
            </a:gradFill>
            <a:ln>
              <a:noFill/>
            </a:ln>
          </p:spPr>
          <p:txBody>
            <a:bodyPr vert="horz" wrap="square" lIns="91440" tIns="45720" rIns="91440" bIns="45720" numCol="1" anchor="t" anchorCtr="0" compatLnSpc="1">
              <a:noAutofit/>
            </a:bodyPr>
            <a:lstStyle/>
            <a:p>
              <a:endParaRPr lang="zh-CN" altLang="en-US"/>
            </a:p>
          </p:txBody>
        </p:sp>
        <p:sp>
          <p:nvSpPr>
            <p:cNvPr id="16" name="Freeform 8">
              <a:extLst>
                <a:ext uri="{FF2B5EF4-FFF2-40B4-BE49-F238E27FC236}">
                  <a16:creationId xmlns:a16="http://schemas.microsoft.com/office/drawing/2014/main" id="{F66D9B00-C84E-085D-F2FC-FC3EAA2978A6}"/>
                </a:ext>
              </a:extLst>
            </p:cNvPr>
            <p:cNvSpPr/>
            <p:nvPr/>
          </p:nvSpPr>
          <p:spPr bwMode="auto">
            <a:xfrm>
              <a:off x="2163157" y="3902593"/>
              <a:ext cx="1339072" cy="566253"/>
            </a:xfrm>
            <a:custGeom>
              <a:avLst/>
              <a:gdLst>
                <a:gd name="T0" fmla="*/ 3282 w 3663"/>
                <a:gd name="T1" fmla="*/ 727 h 1547"/>
                <a:gd name="T2" fmla="*/ 3282 w 3663"/>
                <a:gd name="T3" fmla="*/ 727 h 1547"/>
                <a:gd name="T4" fmla="*/ 3250 w 3663"/>
                <a:gd name="T5" fmla="*/ 664 h 1547"/>
                <a:gd name="T6" fmla="*/ 2921 w 3663"/>
                <a:gd name="T7" fmla="*/ 0 h 1547"/>
                <a:gd name="T8" fmla="*/ 2617 w 3663"/>
                <a:gd name="T9" fmla="*/ 9 h 1547"/>
                <a:gd name="T10" fmla="*/ 1812 w 3663"/>
                <a:gd name="T11" fmla="*/ 18 h 1547"/>
                <a:gd name="T12" fmla="*/ 1008 w 3663"/>
                <a:gd name="T13" fmla="*/ 9 h 1547"/>
                <a:gd name="T14" fmla="*/ 742 w 3663"/>
                <a:gd name="T15" fmla="*/ 1 h 1547"/>
                <a:gd name="T16" fmla="*/ 642 w 3663"/>
                <a:gd name="T17" fmla="*/ 204 h 1547"/>
                <a:gd name="T18" fmla="*/ 507 w 3663"/>
                <a:gd name="T19" fmla="*/ 475 h 1547"/>
                <a:gd name="T20" fmla="*/ 414 w 3663"/>
                <a:gd name="T21" fmla="*/ 662 h 1547"/>
                <a:gd name="T22" fmla="*/ 383 w 3663"/>
                <a:gd name="T23" fmla="*/ 725 h 1547"/>
                <a:gd name="T24" fmla="*/ 231 w 3663"/>
                <a:gd name="T25" fmla="*/ 1032 h 1547"/>
                <a:gd name="T26" fmla="*/ 0 w 3663"/>
                <a:gd name="T27" fmla="*/ 1497 h 1547"/>
                <a:gd name="T28" fmla="*/ 258 w 3663"/>
                <a:gd name="T29" fmla="*/ 1512 h 1547"/>
                <a:gd name="T30" fmla="*/ 1812 w 3663"/>
                <a:gd name="T31" fmla="*/ 1547 h 1547"/>
                <a:gd name="T32" fmla="*/ 3367 w 3663"/>
                <a:gd name="T33" fmla="*/ 1512 h 1547"/>
                <a:gd name="T34" fmla="*/ 3663 w 3663"/>
                <a:gd name="T35" fmla="*/ 1495 h 1547"/>
                <a:gd name="T36" fmla="*/ 3282 w 3663"/>
                <a:gd name="T37" fmla="*/ 727 h 1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63" h="1547">
                  <a:moveTo>
                    <a:pt x="3282" y="727"/>
                  </a:moveTo>
                  <a:cubicBezTo>
                    <a:pt x="3282" y="727"/>
                    <a:pt x="3282" y="727"/>
                    <a:pt x="3282" y="727"/>
                  </a:cubicBezTo>
                  <a:cubicBezTo>
                    <a:pt x="3250" y="664"/>
                    <a:pt x="3250" y="664"/>
                    <a:pt x="3250" y="664"/>
                  </a:cubicBezTo>
                  <a:cubicBezTo>
                    <a:pt x="2921" y="0"/>
                    <a:pt x="2921" y="0"/>
                    <a:pt x="2921" y="0"/>
                  </a:cubicBezTo>
                  <a:cubicBezTo>
                    <a:pt x="2617" y="9"/>
                    <a:pt x="2617" y="9"/>
                    <a:pt x="2617" y="9"/>
                  </a:cubicBezTo>
                  <a:cubicBezTo>
                    <a:pt x="2357" y="15"/>
                    <a:pt x="2088" y="18"/>
                    <a:pt x="1812" y="18"/>
                  </a:cubicBezTo>
                  <a:cubicBezTo>
                    <a:pt x="1537" y="18"/>
                    <a:pt x="1268" y="15"/>
                    <a:pt x="1008" y="9"/>
                  </a:cubicBezTo>
                  <a:cubicBezTo>
                    <a:pt x="742" y="1"/>
                    <a:pt x="742" y="1"/>
                    <a:pt x="742" y="1"/>
                  </a:cubicBezTo>
                  <a:cubicBezTo>
                    <a:pt x="642" y="204"/>
                    <a:pt x="642" y="204"/>
                    <a:pt x="642" y="204"/>
                  </a:cubicBezTo>
                  <a:cubicBezTo>
                    <a:pt x="507" y="475"/>
                    <a:pt x="507" y="475"/>
                    <a:pt x="507" y="475"/>
                  </a:cubicBezTo>
                  <a:cubicBezTo>
                    <a:pt x="414" y="662"/>
                    <a:pt x="414" y="662"/>
                    <a:pt x="414" y="662"/>
                  </a:cubicBezTo>
                  <a:cubicBezTo>
                    <a:pt x="383" y="725"/>
                    <a:pt x="383" y="725"/>
                    <a:pt x="383" y="725"/>
                  </a:cubicBezTo>
                  <a:cubicBezTo>
                    <a:pt x="231" y="1032"/>
                    <a:pt x="231" y="1032"/>
                    <a:pt x="231" y="1032"/>
                  </a:cubicBezTo>
                  <a:cubicBezTo>
                    <a:pt x="0" y="1497"/>
                    <a:pt x="0" y="1497"/>
                    <a:pt x="0" y="1497"/>
                  </a:cubicBezTo>
                  <a:cubicBezTo>
                    <a:pt x="258" y="1512"/>
                    <a:pt x="258" y="1512"/>
                    <a:pt x="258" y="1512"/>
                  </a:cubicBezTo>
                  <a:cubicBezTo>
                    <a:pt x="736" y="1535"/>
                    <a:pt x="1261" y="1547"/>
                    <a:pt x="1812" y="1547"/>
                  </a:cubicBezTo>
                  <a:cubicBezTo>
                    <a:pt x="2364" y="1547"/>
                    <a:pt x="2889" y="1535"/>
                    <a:pt x="3367" y="1512"/>
                  </a:cubicBezTo>
                  <a:cubicBezTo>
                    <a:pt x="3663" y="1495"/>
                    <a:pt x="3663" y="1495"/>
                    <a:pt x="3663" y="1495"/>
                  </a:cubicBezTo>
                  <a:lnTo>
                    <a:pt x="3282" y="727"/>
                  </a:lnTo>
                  <a:close/>
                </a:path>
              </a:pathLst>
            </a:custGeom>
            <a:gradFill>
              <a:gsLst>
                <a:gs pos="24000">
                  <a:schemeClr val="accent1">
                    <a:lumMod val="75000"/>
                  </a:schemeClr>
                </a:gs>
                <a:gs pos="100000">
                  <a:schemeClr val="accent1"/>
                </a:gs>
              </a:gsLst>
              <a:lin ang="0" scaled="1"/>
            </a:gradFill>
            <a:ln>
              <a:noFill/>
            </a:ln>
          </p:spPr>
          <p:txBody>
            <a:bodyPr vert="horz" wrap="square" lIns="91440" tIns="45720" rIns="91440" bIns="45720" numCol="1" anchor="t" anchorCtr="0" compatLnSpc="1">
              <a:noAutofit/>
            </a:bodyPr>
            <a:lstStyle/>
            <a:p>
              <a:endParaRPr lang="zh-CN" altLang="en-US"/>
            </a:p>
          </p:txBody>
        </p:sp>
      </p:grpSp>
      <p:sp>
        <p:nvSpPr>
          <p:cNvPr id="17" name="矩形 16">
            <a:extLst>
              <a:ext uri="{FF2B5EF4-FFF2-40B4-BE49-F238E27FC236}">
                <a16:creationId xmlns:a16="http://schemas.microsoft.com/office/drawing/2014/main" id="{88009807-A74C-3219-DCD0-BEC024815C2D}"/>
              </a:ext>
            </a:extLst>
          </p:cNvPr>
          <p:cNvSpPr/>
          <p:nvPr/>
        </p:nvSpPr>
        <p:spPr>
          <a:xfrm>
            <a:off x="5155097" y="3092325"/>
            <a:ext cx="45719" cy="583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8" name="矩形 17">
            <a:extLst>
              <a:ext uri="{FF2B5EF4-FFF2-40B4-BE49-F238E27FC236}">
                <a16:creationId xmlns:a16="http://schemas.microsoft.com/office/drawing/2014/main" id="{ED1A62A0-EC46-186C-A24E-3086D17658CF}"/>
              </a:ext>
            </a:extLst>
          </p:cNvPr>
          <p:cNvSpPr/>
          <p:nvPr/>
        </p:nvSpPr>
        <p:spPr>
          <a:xfrm>
            <a:off x="5155097" y="3930810"/>
            <a:ext cx="45719" cy="831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 name="文本框 18">
            <a:extLst>
              <a:ext uri="{FF2B5EF4-FFF2-40B4-BE49-F238E27FC236}">
                <a16:creationId xmlns:a16="http://schemas.microsoft.com/office/drawing/2014/main" id="{A09C7E91-B377-4FA2-BCA5-A904AA4D706C}"/>
              </a:ext>
            </a:extLst>
          </p:cNvPr>
          <p:cNvSpPr txBox="1"/>
          <p:nvPr/>
        </p:nvSpPr>
        <p:spPr>
          <a:xfrm>
            <a:off x="5155097" y="5019583"/>
            <a:ext cx="2670924" cy="829945"/>
          </a:xfrm>
          <a:prstGeom prst="rect">
            <a:avLst/>
          </a:prstGeom>
          <a:solidFill>
            <a:schemeClr val="accent1">
              <a:lumMod val="20000"/>
              <a:lumOff val="80000"/>
            </a:schemeClr>
          </a:solidFill>
        </p:spPr>
        <p:txBody>
          <a:bodyPr wrap="square" rtlCol="0">
            <a:noAutofit/>
          </a:bodyPr>
          <a:lstStyle/>
          <a:p>
            <a:r>
              <a:rPr lang="zh-CN" altLang="en-US" sz="1600" b="1" dirty="0">
                <a:latin typeface="思源黑体 CN Regular" panose="020B0500000000000000" pitchFamily="34" charset="-122"/>
                <a:ea typeface="思源黑体 CN Regular" panose="020B0500000000000000" pitchFamily="34" charset="-122"/>
              </a:rPr>
              <a:t>重点工作分解</a:t>
            </a:r>
            <a:endParaRPr lang="en-US" altLang="zh-CN" sz="1600" b="1" dirty="0">
              <a:latin typeface="思源黑体 CN Regular" panose="020B0500000000000000" pitchFamily="34" charset="-122"/>
              <a:ea typeface="思源黑体 CN Regular" panose="020B0500000000000000" pitchFamily="34" charset="-122"/>
            </a:endParaRPr>
          </a:p>
          <a:p>
            <a:r>
              <a:rPr lang="en-US" altLang="zh-CN" sz="1600" dirty="0">
                <a:solidFill>
                  <a:schemeClr val="accent1">
                    <a:lumMod val="75000"/>
                  </a:schemeClr>
                </a:solidFill>
                <a:latin typeface="思源黑体 CN Regular" panose="020B0500000000000000" pitchFamily="34" charset="-122"/>
                <a:ea typeface="思源黑体 CN Regular" panose="020B0500000000000000" pitchFamily="34" charset="-122"/>
              </a:rPr>
              <a:t>XXXX</a:t>
            </a:r>
            <a:r>
              <a:rPr lang="zh-CN" altLang="en-US" sz="1600" dirty="0">
                <a:solidFill>
                  <a:schemeClr val="accent1">
                    <a:lumMod val="75000"/>
                  </a:schemeClr>
                </a:solidFill>
                <a:latin typeface="思源黑体 CN Regular" panose="020B0500000000000000" pitchFamily="34" charset="-122"/>
                <a:ea typeface="思源黑体 CN Regular" panose="020B0500000000000000" pitchFamily="34" charset="-122"/>
              </a:rPr>
              <a:t>项具体工作任务</a:t>
            </a:r>
            <a:endParaRPr lang="en-US" altLang="zh-CN" sz="1600" dirty="0">
              <a:solidFill>
                <a:schemeClr val="accent1">
                  <a:lumMod val="75000"/>
                </a:schemeClr>
              </a:solidFill>
              <a:latin typeface="思源黑体 CN Regular" panose="020B0500000000000000" pitchFamily="34" charset="-122"/>
              <a:ea typeface="思源黑体 CN Regular" panose="020B0500000000000000" pitchFamily="34" charset="-122"/>
            </a:endParaRPr>
          </a:p>
          <a:p>
            <a:r>
              <a:rPr lang="zh-CN" altLang="en-US" sz="1600" dirty="0">
                <a:solidFill>
                  <a:schemeClr val="accent1">
                    <a:lumMod val="75000"/>
                  </a:schemeClr>
                </a:solidFill>
                <a:latin typeface="思源黑体 CN Regular" panose="020B0500000000000000" pitchFamily="34" charset="-122"/>
                <a:ea typeface="思源黑体 CN Regular" panose="020B0500000000000000" pitchFamily="34" charset="-122"/>
              </a:rPr>
              <a:t>每月跟踪统计和信息披露</a:t>
            </a:r>
          </a:p>
        </p:txBody>
      </p:sp>
      <p:sp>
        <p:nvSpPr>
          <p:cNvPr id="20" name="矩形 19">
            <a:extLst>
              <a:ext uri="{FF2B5EF4-FFF2-40B4-BE49-F238E27FC236}">
                <a16:creationId xmlns:a16="http://schemas.microsoft.com/office/drawing/2014/main" id="{61EAEDB5-0738-0C4A-E4CC-44999C058AF0}"/>
              </a:ext>
            </a:extLst>
          </p:cNvPr>
          <p:cNvSpPr/>
          <p:nvPr/>
        </p:nvSpPr>
        <p:spPr>
          <a:xfrm>
            <a:off x="5155097" y="5019281"/>
            <a:ext cx="45719" cy="831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1" name="文本框 20">
            <a:extLst>
              <a:ext uri="{FF2B5EF4-FFF2-40B4-BE49-F238E27FC236}">
                <a16:creationId xmlns:a16="http://schemas.microsoft.com/office/drawing/2014/main" id="{6F988ED2-CBC3-DD5F-A402-16B047E10407}"/>
              </a:ext>
            </a:extLst>
          </p:cNvPr>
          <p:cNvSpPr txBox="1"/>
          <p:nvPr/>
        </p:nvSpPr>
        <p:spPr>
          <a:xfrm>
            <a:off x="2725203" y="3283552"/>
            <a:ext cx="543739" cy="523220"/>
          </a:xfrm>
          <a:prstGeom prst="rect">
            <a:avLst/>
          </a:prstGeom>
          <a:noFill/>
        </p:spPr>
        <p:txBody>
          <a:bodyPr wrap="none" rtlCol="0">
            <a:noAutofit/>
          </a:bodyPr>
          <a:lstStyle/>
          <a:p>
            <a:pPr algn="ctr"/>
            <a:r>
              <a:rPr lang="zh-CN" altLang="en-US" sz="1400" dirty="0">
                <a:solidFill>
                  <a:schemeClr val="bg1"/>
                </a:solidFill>
              </a:rPr>
              <a:t>战略</a:t>
            </a:r>
            <a:endParaRPr lang="en-US" altLang="zh-CN" sz="1400" dirty="0">
              <a:solidFill>
                <a:schemeClr val="bg1"/>
              </a:solidFill>
            </a:endParaRPr>
          </a:p>
          <a:p>
            <a:pPr algn="ctr"/>
            <a:r>
              <a:rPr lang="zh-CN" altLang="en-US" sz="1400" dirty="0">
                <a:solidFill>
                  <a:schemeClr val="bg1"/>
                </a:solidFill>
              </a:rPr>
              <a:t>目标</a:t>
            </a:r>
            <a:endParaRPr lang="en-US" altLang="zh-CN" sz="1400" dirty="0">
              <a:solidFill>
                <a:schemeClr val="bg1"/>
              </a:solidFill>
            </a:endParaRPr>
          </a:p>
        </p:txBody>
      </p:sp>
      <p:sp>
        <p:nvSpPr>
          <p:cNvPr id="22" name="文本框 21">
            <a:extLst>
              <a:ext uri="{FF2B5EF4-FFF2-40B4-BE49-F238E27FC236}">
                <a16:creationId xmlns:a16="http://schemas.microsoft.com/office/drawing/2014/main" id="{35B3269C-B733-7B2B-8094-3B80BAC51145}"/>
              </a:ext>
            </a:extLst>
          </p:cNvPr>
          <p:cNvSpPr txBox="1"/>
          <p:nvPr/>
        </p:nvSpPr>
        <p:spPr>
          <a:xfrm>
            <a:off x="2529134" y="4392378"/>
            <a:ext cx="902811" cy="307777"/>
          </a:xfrm>
          <a:prstGeom prst="rect">
            <a:avLst/>
          </a:prstGeom>
          <a:noFill/>
        </p:spPr>
        <p:txBody>
          <a:bodyPr wrap="none" rtlCol="0">
            <a:noAutofit/>
          </a:bodyPr>
          <a:lstStyle/>
          <a:p>
            <a:pPr algn="ctr"/>
            <a:r>
              <a:rPr lang="zh-CN" altLang="en-US" sz="1400" dirty="0">
                <a:solidFill>
                  <a:schemeClr val="bg1"/>
                </a:solidFill>
              </a:rPr>
              <a:t>经营计划</a:t>
            </a:r>
          </a:p>
        </p:txBody>
      </p:sp>
      <p:sp>
        <p:nvSpPr>
          <p:cNvPr id="23" name="文本框 22">
            <a:extLst>
              <a:ext uri="{FF2B5EF4-FFF2-40B4-BE49-F238E27FC236}">
                <a16:creationId xmlns:a16="http://schemas.microsoft.com/office/drawing/2014/main" id="{E1458B9A-DB0D-C626-03AC-F27C4EAEFE94}"/>
              </a:ext>
            </a:extLst>
          </p:cNvPr>
          <p:cNvSpPr txBox="1"/>
          <p:nvPr/>
        </p:nvSpPr>
        <p:spPr>
          <a:xfrm>
            <a:off x="2529135" y="5280458"/>
            <a:ext cx="902811" cy="307777"/>
          </a:xfrm>
          <a:prstGeom prst="rect">
            <a:avLst/>
          </a:prstGeom>
          <a:noFill/>
        </p:spPr>
        <p:txBody>
          <a:bodyPr wrap="none" rtlCol="0">
            <a:noAutofit/>
          </a:bodyPr>
          <a:lstStyle/>
          <a:p>
            <a:r>
              <a:rPr lang="zh-CN" altLang="en-US" sz="1400" dirty="0">
                <a:solidFill>
                  <a:schemeClr val="bg1"/>
                </a:solidFill>
              </a:rPr>
              <a:t>重点工作</a:t>
            </a:r>
          </a:p>
        </p:txBody>
      </p:sp>
      <p:pic>
        <p:nvPicPr>
          <p:cNvPr id="33" name="图片 32" descr="建筑的摆设布局&#10;&#10;描述已自动生成">
            <a:extLst>
              <a:ext uri="{FF2B5EF4-FFF2-40B4-BE49-F238E27FC236}">
                <a16:creationId xmlns:a16="http://schemas.microsoft.com/office/drawing/2014/main" id="{1EDD2A15-8F70-94D0-BC95-AACF413D10CC}"/>
              </a:ext>
            </a:extLst>
          </p:cNvPr>
          <p:cNvPicPr>
            <a:picLocks/>
          </p:cNvPicPr>
          <p:nvPr/>
        </p:nvPicPr>
        <p:blipFill>
          <a:blip r:embed="rId8" cstate="screen">
            <a:extLst>
              <a:ext uri="{28A0092B-C50C-407E-A947-70E740481C1C}">
                <a14:useLocalDpi xmlns:a14="http://schemas.microsoft.com/office/drawing/2010/main"/>
              </a:ext>
            </a:extLst>
          </a:blip>
          <a:stretch>
            <a:fillRect/>
          </a:stretch>
        </p:blipFill>
        <p:spPr>
          <a:xfrm>
            <a:off x="8791891" y="1262973"/>
            <a:ext cx="2403687" cy="1536014"/>
          </a:xfrm>
          <a:prstGeom prst="rect">
            <a:avLst/>
          </a:prstGeom>
          <a:ln w="50800">
            <a:solidFill>
              <a:schemeClr val="bg1"/>
            </a:solidFill>
          </a:ln>
        </p:spPr>
      </p:pic>
      <p:pic>
        <p:nvPicPr>
          <p:cNvPr id="26" name="图片 25" descr="图片包含 游戏机, 窗帘, 建筑, 灯光&#10;&#10;描述已自动生成">
            <a:extLst>
              <a:ext uri="{FF2B5EF4-FFF2-40B4-BE49-F238E27FC236}">
                <a16:creationId xmlns:a16="http://schemas.microsoft.com/office/drawing/2014/main" id="{7C3C9295-E071-AFF4-7F94-30C8CF232757}"/>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a:fillRect/>
          </a:stretch>
        </p:blipFill>
        <p:spPr>
          <a:xfrm>
            <a:off x="8619398" y="2745901"/>
            <a:ext cx="2695158" cy="464455"/>
          </a:xfrm>
          <a:prstGeom prst="rect">
            <a:avLst/>
          </a:prstGeom>
        </p:spPr>
      </p:pic>
      <p:pic>
        <p:nvPicPr>
          <p:cNvPr id="35" name="图片 34" descr="建筑的摆设布局&#10;&#10;描述已自动生成">
            <a:extLst>
              <a:ext uri="{FF2B5EF4-FFF2-40B4-BE49-F238E27FC236}">
                <a16:creationId xmlns:a16="http://schemas.microsoft.com/office/drawing/2014/main" id="{73EE4090-40F3-631A-C21D-5C96FEE654DA}"/>
              </a:ext>
            </a:extLst>
          </p:cNvPr>
          <p:cNvPicPr>
            <a:picLocks/>
          </p:cNvPicPr>
          <p:nvPr/>
        </p:nvPicPr>
        <p:blipFill>
          <a:blip r:embed="rId10" cstate="screen">
            <a:extLst>
              <a:ext uri="{28A0092B-C50C-407E-A947-70E740481C1C}">
                <a14:useLocalDpi xmlns:a14="http://schemas.microsoft.com/office/drawing/2010/main"/>
              </a:ext>
            </a:extLst>
          </a:blip>
          <a:stretch>
            <a:fillRect/>
          </a:stretch>
        </p:blipFill>
        <p:spPr>
          <a:xfrm>
            <a:off x="8812799" y="4953954"/>
            <a:ext cx="2403686" cy="1412588"/>
          </a:xfrm>
          <a:prstGeom prst="rect">
            <a:avLst/>
          </a:prstGeom>
          <a:ln w="50800">
            <a:solidFill>
              <a:schemeClr val="bg1"/>
            </a:solidFill>
          </a:ln>
        </p:spPr>
      </p:pic>
      <p:pic>
        <p:nvPicPr>
          <p:cNvPr id="29" name="图片 28" descr="图片包含 游戏机, 窗帘, 建筑, 灯光&#10;&#10;描述已自动生成">
            <a:extLst>
              <a:ext uri="{FF2B5EF4-FFF2-40B4-BE49-F238E27FC236}">
                <a16:creationId xmlns:a16="http://schemas.microsoft.com/office/drawing/2014/main" id="{89740777-6740-C864-1040-ACFF027557F9}"/>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a:fillRect/>
          </a:stretch>
        </p:blipFill>
        <p:spPr>
          <a:xfrm>
            <a:off x="8640306" y="6322017"/>
            <a:ext cx="2695158" cy="464455"/>
          </a:xfrm>
          <a:prstGeom prst="rect">
            <a:avLst/>
          </a:prstGeom>
        </p:spPr>
      </p:pic>
      <p:pic>
        <p:nvPicPr>
          <p:cNvPr id="34" name="图片 33" descr="建筑的摆设布局&#10;&#10;描述已自动生成">
            <a:extLst>
              <a:ext uri="{FF2B5EF4-FFF2-40B4-BE49-F238E27FC236}">
                <a16:creationId xmlns:a16="http://schemas.microsoft.com/office/drawing/2014/main" id="{D5C4AE2A-5CCD-0194-5C56-AE88F1A29CD2}"/>
              </a:ext>
            </a:extLst>
          </p:cNvPr>
          <p:cNvPicPr>
            <a:picLocks/>
          </p:cNvPicPr>
          <p:nvPr/>
        </p:nvPicPr>
        <p:blipFill>
          <a:blip r:embed="rId11" cstate="screen">
            <a:extLst>
              <a:ext uri="{28A0092B-C50C-407E-A947-70E740481C1C}">
                <a14:useLocalDpi xmlns:a14="http://schemas.microsoft.com/office/drawing/2010/main"/>
              </a:ext>
            </a:extLst>
          </a:blip>
          <a:stretch>
            <a:fillRect/>
          </a:stretch>
        </p:blipFill>
        <p:spPr>
          <a:xfrm>
            <a:off x="8786042" y="3050569"/>
            <a:ext cx="2403686" cy="1528831"/>
          </a:xfrm>
          <a:prstGeom prst="rect">
            <a:avLst/>
          </a:prstGeom>
          <a:ln w="50800">
            <a:solidFill>
              <a:schemeClr val="bg1"/>
            </a:solidFill>
          </a:ln>
        </p:spPr>
      </p:pic>
      <p:pic>
        <p:nvPicPr>
          <p:cNvPr id="32" name="图片 31" descr="图片包含 游戏机, 窗帘, 建筑, 灯光&#10;&#10;描述已自动生成">
            <a:extLst>
              <a:ext uri="{FF2B5EF4-FFF2-40B4-BE49-F238E27FC236}">
                <a16:creationId xmlns:a16="http://schemas.microsoft.com/office/drawing/2014/main" id="{4A9AC71D-CBB4-6DFD-0311-110BB1CB90F5}"/>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a:fillRect/>
          </a:stretch>
        </p:blipFill>
        <p:spPr>
          <a:xfrm>
            <a:off x="8640306" y="4547107"/>
            <a:ext cx="2695158" cy="464455"/>
          </a:xfrm>
          <a:prstGeom prst="rect">
            <a:avLst/>
          </a:prstGeom>
        </p:spPr>
      </p:pic>
    </p:spTree>
    <p:extLst>
      <p:ext uri="{BB962C8B-B14F-4D97-AF65-F5344CB8AC3E}">
        <p14:creationId xmlns:p14="http://schemas.microsoft.com/office/powerpoint/2010/main" val="38629826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a:extLst>
              <a:ext uri="{FF2B5EF4-FFF2-40B4-BE49-F238E27FC236}">
                <a16:creationId xmlns:a16="http://schemas.microsoft.com/office/drawing/2014/main" id="{0BF4C6E9-262A-3DF9-A32C-4E83DF5AABA6}"/>
              </a:ext>
            </a:extLst>
          </p:cNvPr>
          <p:cNvSpPr/>
          <p:nvPr/>
        </p:nvSpPr>
        <p:spPr>
          <a:xfrm>
            <a:off x="488950" y="1090385"/>
            <a:ext cx="11214100" cy="5210629"/>
          </a:xfrm>
          <a:prstGeom prst="rect">
            <a:avLst/>
          </a:prstGeom>
          <a:solidFill>
            <a:schemeClr val="accent1">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 name="文本占位符 1">
            <a:extLst>
              <a:ext uri="{FF2B5EF4-FFF2-40B4-BE49-F238E27FC236}">
                <a16:creationId xmlns:a16="http://schemas.microsoft.com/office/drawing/2014/main" id="{3CE45F86-4AE0-2493-27F7-2E46E35A56D1}"/>
              </a:ext>
            </a:extLst>
          </p:cNvPr>
          <p:cNvSpPr>
            <a:spLocks noGrp="1"/>
          </p:cNvSpPr>
          <p:nvPr>
            <p:ph type="body" sz="quarter" idx="10"/>
          </p:nvPr>
        </p:nvSpPr>
        <p:spPr/>
        <p:txBody>
          <a:bodyPr/>
          <a:lstStyle/>
          <a:p>
            <a:r>
              <a:rPr lang="zh-CN" altLang="en-US" dirty="0"/>
              <a:t>重点管理举措</a:t>
            </a:r>
          </a:p>
        </p:txBody>
      </p:sp>
      <p:sp>
        <p:nvSpPr>
          <p:cNvPr id="3" name="矩形 2">
            <a:extLst>
              <a:ext uri="{FF2B5EF4-FFF2-40B4-BE49-F238E27FC236}">
                <a16:creationId xmlns:a16="http://schemas.microsoft.com/office/drawing/2014/main" id="{57E201B5-EFBF-0D0C-14B5-322FAAE2447B}"/>
              </a:ext>
            </a:extLst>
          </p:cNvPr>
          <p:cNvSpPr/>
          <p:nvPr/>
        </p:nvSpPr>
        <p:spPr>
          <a:xfrm>
            <a:off x="2514771" y="1392124"/>
            <a:ext cx="1368000" cy="355107"/>
          </a:xfrm>
          <a:prstGeom prst="rect">
            <a:avLst/>
          </a:prstGeom>
          <a:solidFill>
            <a:schemeClr val="bg1"/>
          </a:solidFill>
          <a:ln>
            <a:noFill/>
          </a:ln>
          <a:effectLst>
            <a:outerShdw blurRad="381000" dist="127000" dir="540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r>
              <a:rPr lang="zh-CN" altLang="en-US" sz="1600" dirty="0">
                <a:solidFill>
                  <a:schemeClr val="accent1">
                    <a:lumMod val="75000"/>
                  </a:schemeClr>
                </a:solidFill>
                <a:latin typeface="思源黑体 CN Heavy" panose="020B0A00000000000000" pitchFamily="34" charset="-122"/>
                <a:ea typeface="思源黑体 CN Heavy" panose="020B0A00000000000000" pitchFamily="34" charset="-122"/>
              </a:rPr>
              <a:t>第一季度</a:t>
            </a:r>
          </a:p>
        </p:txBody>
      </p:sp>
      <p:sp>
        <p:nvSpPr>
          <p:cNvPr id="4" name="矩形 3">
            <a:extLst>
              <a:ext uri="{FF2B5EF4-FFF2-40B4-BE49-F238E27FC236}">
                <a16:creationId xmlns:a16="http://schemas.microsoft.com/office/drawing/2014/main" id="{D2BD9C02-2C50-38F7-09D2-E5C66945135F}"/>
              </a:ext>
            </a:extLst>
          </p:cNvPr>
          <p:cNvSpPr/>
          <p:nvPr/>
        </p:nvSpPr>
        <p:spPr>
          <a:xfrm>
            <a:off x="3976663" y="1392124"/>
            <a:ext cx="1368000" cy="355107"/>
          </a:xfrm>
          <a:prstGeom prst="rect">
            <a:avLst/>
          </a:prstGeom>
          <a:solidFill>
            <a:schemeClr val="bg1"/>
          </a:solidFill>
          <a:ln>
            <a:noFill/>
          </a:ln>
          <a:effectLst>
            <a:outerShdw blurRad="381000" dist="127000" dir="540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r>
              <a:rPr lang="zh-CN" altLang="en-US" sz="1600" dirty="0">
                <a:solidFill>
                  <a:schemeClr val="accent1">
                    <a:lumMod val="75000"/>
                  </a:schemeClr>
                </a:solidFill>
                <a:latin typeface="思源黑体 CN Heavy" panose="020B0A00000000000000" pitchFamily="34" charset="-122"/>
                <a:ea typeface="思源黑体 CN Heavy" panose="020B0A00000000000000" pitchFamily="34" charset="-122"/>
              </a:rPr>
              <a:t>第二季度</a:t>
            </a:r>
          </a:p>
        </p:txBody>
      </p:sp>
      <p:sp>
        <p:nvSpPr>
          <p:cNvPr id="5" name="矩形 4">
            <a:extLst>
              <a:ext uri="{FF2B5EF4-FFF2-40B4-BE49-F238E27FC236}">
                <a16:creationId xmlns:a16="http://schemas.microsoft.com/office/drawing/2014/main" id="{7A5C9777-C8C0-8E43-6340-6059B4ABDEC2}"/>
              </a:ext>
            </a:extLst>
          </p:cNvPr>
          <p:cNvSpPr/>
          <p:nvPr/>
        </p:nvSpPr>
        <p:spPr>
          <a:xfrm>
            <a:off x="5438555" y="1392124"/>
            <a:ext cx="1368000" cy="355107"/>
          </a:xfrm>
          <a:prstGeom prst="rect">
            <a:avLst/>
          </a:prstGeom>
          <a:solidFill>
            <a:schemeClr val="bg1"/>
          </a:solidFill>
          <a:ln>
            <a:noFill/>
          </a:ln>
          <a:effectLst>
            <a:outerShdw blurRad="381000" dist="127000" dir="540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r>
              <a:rPr lang="zh-CN" altLang="en-US" sz="1600" dirty="0">
                <a:solidFill>
                  <a:schemeClr val="accent1">
                    <a:lumMod val="75000"/>
                  </a:schemeClr>
                </a:solidFill>
                <a:latin typeface="思源黑体 CN Heavy" panose="020B0A00000000000000" pitchFamily="34" charset="-122"/>
                <a:ea typeface="思源黑体 CN Heavy" panose="020B0A00000000000000" pitchFamily="34" charset="-122"/>
              </a:rPr>
              <a:t>第三季度</a:t>
            </a:r>
          </a:p>
        </p:txBody>
      </p:sp>
      <p:sp>
        <p:nvSpPr>
          <p:cNvPr id="6" name="矩形 5">
            <a:extLst>
              <a:ext uri="{FF2B5EF4-FFF2-40B4-BE49-F238E27FC236}">
                <a16:creationId xmlns:a16="http://schemas.microsoft.com/office/drawing/2014/main" id="{08056395-EC86-1404-79B5-E44D3226C007}"/>
              </a:ext>
            </a:extLst>
          </p:cNvPr>
          <p:cNvSpPr/>
          <p:nvPr/>
        </p:nvSpPr>
        <p:spPr>
          <a:xfrm>
            <a:off x="6900447" y="1392124"/>
            <a:ext cx="1368000" cy="355107"/>
          </a:xfrm>
          <a:prstGeom prst="rect">
            <a:avLst/>
          </a:prstGeom>
          <a:solidFill>
            <a:schemeClr val="bg1"/>
          </a:solidFill>
          <a:ln>
            <a:noFill/>
          </a:ln>
          <a:effectLst>
            <a:outerShdw blurRad="381000" dist="127000" dir="540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r>
              <a:rPr lang="zh-CN" altLang="en-US" sz="1600" dirty="0">
                <a:solidFill>
                  <a:schemeClr val="accent1">
                    <a:lumMod val="75000"/>
                  </a:schemeClr>
                </a:solidFill>
                <a:latin typeface="思源黑体 CN Heavy" panose="020B0A00000000000000" pitchFamily="34" charset="-122"/>
                <a:ea typeface="思源黑体 CN Heavy" panose="020B0A00000000000000" pitchFamily="34" charset="-122"/>
              </a:rPr>
              <a:t>第四季度</a:t>
            </a:r>
          </a:p>
        </p:txBody>
      </p:sp>
      <p:sp>
        <p:nvSpPr>
          <p:cNvPr id="7" name="矩形 6">
            <a:extLst>
              <a:ext uri="{FF2B5EF4-FFF2-40B4-BE49-F238E27FC236}">
                <a16:creationId xmlns:a16="http://schemas.microsoft.com/office/drawing/2014/main" id="{4B39825B-F7C9-1A80-302F-0C84E11B7DCB}"/>
              </a:ext>
            </a:extLst>
          </p:cNvPr>
          <p:cNvSpPr/>
          <p:nvPr/>
        </p:nvSpPr>
        <p:spPr>
          <a:xfrm>
            <a:off x="649186" y="1951951"/>
            <a:ext cx="10893627" cy="1192126"/>
          </a:xfrm>
          <a:prstGeom prst="rect">
            <a:avLst/>
          </a:prstGeom>
          <a:solidFill>
            <a:schemeClr val="bg1"/>
          </a:solidFill>
          <a:ln>
            <a:noFill/>
          </a:ln>
          <a:effectLst>
            <a:outerShdw blurRad="317500" dist="114300" dir="5400000" sx="96000" sy="96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 name="矩形 7">
            <a:extLst>
              <a:ext uri="{FF2B5EF4-FFF2-40B4-BE49-F238E27FC236}">
                <a16:creationId xmlns:a16="http://schemas.microsoft.com/office/drawing/2014/main" id="{D83E3BEC-F729-847D-DF8C-61AC4946198B}"/>
              </a:ext>
            </a:extLst>
          </p:cNvPr>
          <p:cNvSpPr/>
          <p:nvPr/>
        </p:nvSpPr>
        <p:spPr>
          <a:xfrm>
            <a:off x="649186" y="3345114"/>
            <a:ext cx="10893627" cy="1192126"/>
          </a:xfrm>
          <a:prstGeom prst="rect">
            <a:avLst/>
          </a:prstGeom>
          <a:solidFill>
            <a:schemeClr val="bg1"/>
          </a:solidFill>
          <a:ln>
            <a:noFill/>
          </a:ln>
          <a:effectLst>
            <a:outerShdw blurRad="317500" dist="114300" dir="5400000" sx="96000" sy="96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 name="矩形 8">
            <a:extLst>
              <a:ext uri="{FF2B5EF4-FFF2-40B4-BE49-F238E27FC236}">
                <a16:creationId xmlns:a16="http://schemas.microsoft.com/office/drawing/2014/main" id="{9861EAC6-B46F-6167-625F-C81E05FB625B}"/>
              </a:ext>
            </a:extLst>
          </p:cNvPr>
          <p:cNvSpPr/>
          <p:nvPr/>
        </p:nvSpPr>
        <p:spPr>
          <a:xfrm>
            <a:off x="649186" y="4726537"/>
            <a:ext cx="10893627" cy="1192126"/>
          </a:xfrm>
          <a:prstGeom prst="rect">
            <a:avLst/>
          </a:prstGeom>
          <a:solidFill>
            <a:schemeClr val="bg1"/>
          </a:solidFill>
          <a:ln>
            <a:noFill/>
          </a:ln>
          <a:effectLst>
            <a:outerShdw blurRad="317500" dist="114300" dir="5400000" sx="96000" sy="96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3" name="文本框 12">
            <a:extLst>
              <a:ext uri="{FF2B5EF4-FFF2-40B4-BE49-F238E27FC236}">
                <a16:creationId xmlns:a16="http://schemas.microsoft.com/office/drawing/2014/main" id="{E8C22605-3789-DC09-9683-A5F04226F520}"/>
              </a:ext>
            </a:extLst>
          </p:cNvPr>
          <p:cNvSpPr txBox="1"/>
          <p:nvPr/>
        </p:nvSpPr>
        <p:spPr>
          <a:xfrm>
            <a:off x="8706515" y="2225935"/>
            <a:ext cx="2777329" cy="741678"/>
          </a:xfrm>
          <a:prstGeom prst="rect">
            <a:avLst/>
          </a:prstGeom>
          <a:noFill/>
        </p:spPr>
        <p:txBody>
          <a:bodyPr wrap="square" rtlCol="0">
            <a:noAutofit/>
          </a:bodyPr>
          <a:lstStyle/>
          <a:p>
            <a:pPr>
              <a:lnSpc>
                <a:spcPct val="120000"/>
              </a:lnSpc>
            </a:pPr>
            <a:r>
              <a:rPr lang="zh-CN" altLang="en-US" sz="1200" dirty="0">
                <a:solidFill>
                  <a:schemeClr val="tx1">
                    <a:lumMod val="65000"/>
                    <a:lumOff val="35000"/>
                  </a:schemeClr>
                </a:solidFill>
                <a:latin typeface="+mn-ea"/>
              </a:rPr>
              <a:t>推行成本全过程动态管理，初步实现：</a:t>
            </a:r>
            <a:endParaRPr lang="en-US" altLang="zh-CN" sz="1200" dirty="0">
              <a:solidFill>
                <a:schemeClr val="tx1">
                  <a:lumMod val="65000"/>
                  <a:lumOff val="35000"/>
                </a:schemeClr>
              </a:solidFill>
              <a:latin typeface="+mn-ea"/>
            </a:endParaRPr>
          </a:p>
          <a:p>
            <a:pPr marL="171450" indent="-171450">
              <a:lnSpc>
                <a:spcPct val="120000"/>
              </a:lnSpc>
              <a:buFont typeface="Arial" panose="020B0604020202020204" pitchFamily="34" charset="0"/>
              <a:buChar char="•"/>
            </a:pPr>
            <a:r>
              <a:rPr lang="zh-CN" altLang="en-US" sz="1200" dirty="0">
                <a:solidFill>
                  <a:schemeClr val="tx1">
                    <a:lumMod val="65000"/>
                    <a:lumOff val="35000"/>
                  </a:schemeClr>
                </a:solidFill>
                <a:latin typeface="+mn-ea"/>
              </a:rPr>
              <a:t>目标</a:t>
            </a:r>
            <a:endParaRPr lang="en-US" altLang="zh-CN" sz="1200" dirty="0">
              <a:solidFill>
                <a:schemeClr val="tx1">
                  <a:lumMod val="65000"/>
                  <a:lumOff val="35000"/>
                </a:schemeClr>
              </a:solidFill>
              <a:latin typeface="+mn-ea"/>
            </a:endParaRPr>
          </a:p>
          <a:p>
            <a:pPr marL="171450" indent="-171450">
              <a:lnSpc>
                <a:spcPct val="120000"/>
              </a:lnSpc>
              <a:buFont typeface="Arial" panose="020B0604020202020204" pitchFamily="34" charset="0"/>
              <a:buChar char="•"/>
            </a:pPr>
            <a:r>
              <a:rPr lang="zh-CN" altLang="en-US" sz="1200" dirty="0">
                <a:solidFill>
                  <a:schemeClr val="tx1">
                    <a:lumMod val="65000"/>
                    <a:lumOff val="35000"/>
                  </a:schemeClr>
                </a:solidFill>
                <a:latin typeface="+mn-ea"/>
              </a:rPr>
              <a:t>目标</a:t>
            </a:r>
          </a:p>
        </p:txBody>
      </p:sp>
      <p:sp>
        <p:nvSpPr>
          <p:cNvPr id="24" name="矩形: 剪去对角 23">
            <a:extLst>
              <a:ext uri="{FF2B5EF4-FFF2-40B4-BE49-F238E27FC236}">
                <a16:creationId xmlns:a16="http://schemas.microsoft.com/office/drawing/2014/main" id="{B9D4F2C4-EEBB-9C97-4649-F34F7667CE4C}"/>
              </a:ext>
            </a:extLst>
          </p:cNvPr>
          <p:cNvSpPr/>
          <p:nvPr/>
        </p:nvSpPr>
        <p:spPr>
          <a:xfrm>
            <a:off x="773305" y="2258801"/>
            <a:ext cx="1741466" cy="708812"/>
          </a:xfrm>
          <a:prstGeom prst="snip2DiagRect">
            <a:avLst>
              <a:gd name="adj1" fmla="val 16976"/>
              <a:gd name="adj2" fmla="val 17405"/>
            </a:avLst>
          </a:prstGeom>
          <a:gradFill>
            <a:gsLst>
              <a:gs pos="16000">
                <a:schemeClr val="accent1"/>
              </a:gs>
              <a:gs pos="100000">
                <a:schemeClr val="accent1">
                  <a:lumMod val="80000"/>
                </a:schemeClr>
              </a:gs>
            </a:gsLst>
            <a:lin ang="0" scaled="1"/>
          </a:gradFill>
          <a:ln>
            <a:noFill/>
          </a:ln>
          <a:effectLst>
            <a:outerShdw blurRad="279400" dist="317500" dir="3000000" sx="88000" sy="88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3200" dirty="0">
              <a:solidFill>
                <a:prstClr val="white"/>
              </a:solidFill>
              <a:latin typeface="+mj-lt"/>
              <a:ea typeface="+mj-ea"/>
            </a:endParaRPr>
          </a:p>
        </p:txBody>
      </p:sp>
      <p:sp>
        <p:nvSpPr>
          <p:cNvPr id="25" name="矩形: 剪去对角 24">
            <a:extLst>
              <a:ext uri="{FF2B5EF4-FFF2-40B4-BE49-F238E27FC236}">
                <a16:creationId xmlns:a16="http://schemas.microsoft.com/office/drawing/2014/main" id="{571A35DB-1120-C375-7692-7A80602A6356}"/>
              </a:ext>
            </a:extLst>
          </p:cNvPr>
          <p:cNvSpPr/>
          <p:nvPr/>
        </p:nvSpPr>
        <p:spPr>
          <a:xfrm>
            <a:off x="838968" y="2313135"/>
            <a:ext cx="1610140" cy="600144"/>
          </a:xfrm>
          <a:prstGeom prst="snip2DiagRect">
            <a:avLst>
              <a:gd name="adj1" fmla="val 16976"/>
              <a:gd name="adj2" fmla="val 17405"/>
            </a:avLst>
          </a:prstGeom>
          <a:noFill/>
          <a:ln w="6350">
            <a:solidFill>
              <a:schemeClr val="bg1">
                <a:alpha val="52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3200">
              <a:solidFill>
                <a:prstClr val="white"/>
              </a:solidFill>
              <a:latin typeface="+mj-lt"/>
              <a:ea typeface="+mj-ea"/>
            </a:endParaRPr>
          </a:p>
        </p:txBody>
      </p:sp>
      <p:sp>
        <p:nvSpPr>
          <p:cNvPr id="26" name="文本框 25">
            <a:extLst>
              <a:ext uri="{FF2B5EF4-FFF2-40B4-BE49-F238E27FC236}">
                <a16:creationId xmlns:a16="http://schemas.microsoft.com/office/drawing/2014/main" id="{76969069-477B-DFD3-3F4A-602084C6CB57}"/>
              </a:ext>
            </a:extLst>
          </p:cNvPr>
          <p:cNvSpPr txBox="1"/>
          <p:nvPr/>
        </p:nvSpPr>
        <p:spPr>
          <a:xfrm>
            <a:off x="855601" y="2413152"/>
            <a:ext cx="1576874" cy="400110"/>
          </a:xfrm>
          <a:prstGeom prst="rect">
            <a:avLst/>
          </a:prstGeom>
          <a:noFill/>
        </p:spPr>
        <p:txBody>
          <a:bodyPr wrap="square" rtlCol="0">
            <a:noAutofit/>
          </a:bodyPr>
          <a:lstStyle/>
          <a:p>
            <a:pPr algn="ctr"/>
            <a:r>
              <a:rPr lang="zh-CN" altLang="en-US" sz="2000" dirty="0">
                <a:solidFill>
                  <a:schemeClr val="bg1"/>
                </a:solidFill>
                <a:latin typeface="+mj-ea"/>
                <a:ea typeface="+mj-ea"/>
              </a:rPr>
              <a:t>成本管理</a:t>
            </a:r>
          </a:p>
        </p:txBody>
      </p:sp>
      <p:sp>
        <p:nvSpPr>
          <p:cNvPr id="15" name="任意多边形: 形状 14">
            <a:extLst>
              <a:ext uri="{FF2B5EF4-FFF2-40B4-BE49-F238E27FC236}">
                <a16:creationId xmlns:a16="http://schemas.microsoft.com/office/drawing/2014/main" id="{11757359-1ED8-823D-19BB-712DD1181F72}"/>
              </a:ext>
            </a:extLst>
          </p:cNvPr>
          <p:cNvSpPr/>
          <p:nvPr/>
        </p:nvSpPr>
        <p:spPr>
          <a:xfrm>
            <a:off x="1576871" y="2653035"/>
            <a:ext cx="7056418" cy="314637"/>
          </a:xfrm>
          <a:custGeom>
            <a:avLst/>
            <a:gdLst>
              <a:gd name="connsiteX0" fmla="*/ 5612687 w 5921406"/>
              <a:gd name="connsiteY0" fmla="*/ 0 h 314637"/>
              <a:gd name="connsiteX1" fmla="*/ 5921406 w 5921406"/>
              <a:gd name="connsiteY1" fmla="*/ 308720 h 314637"/>
              <a:gd name="connsiteX2" fmla="*/ 5915489 w 5921406"/>
              <a:gd name="connsiteY2" fmla="*/ 314637 h 314637"/>
              <a:gd name="connsiteX3" fmla="*/ 0 w 5921406"/>
              <a:gd name="connsiteY3" fmla="*/ 314637 h 314637"/>
              <a:gd name="connsiteX4" fmla="*/ 0 w 5921406"/>
              <a:gd name="connsiteY4" fmla="*/ 154360 h 314637"/>
              <a:gd name="connsiteX5" fmla="*/ 5612687 w 5921406"/>
              <a:gd name="connsiteY5" fmla="*/ 154360 h 314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21406" h="314637">
                <a:moveTo>
                  <a:pt x="5612687" y="0"/>
                </a:moveTo>
                <a:lnTo>
                  <a:pt x="5921406" y="308720"/>
                </a:lnTo>
                <a:lnTo>
                  <a:pt x="5915489" y="314637"/>
                </a:lnTo>
                <a:lnTo>
                  <a:pt x="0" y="314637"/>
                </a:lnTo>
                <a:lnTo>
                  <a:pt x="0" y="154360"/>
                </a:lnTo>
                <a:lnTo>
                  <a:pt x="5612687" y="154360"/>
                </a:lnTo>
                <a:close/>
              </a:path>
            </a:pathLst>
          </a:custGeom>
          <a:gradFill>
            <a:gsLst>
              <a:gs pos="16000">
                <a:schemeClr val="accent1">
                  <a:alpha val="10000"/>
                </a:schemeClr>
              </a:gs>
              <a:gs pos="100000">
                <a:schemeClr val="accent1">
                  <a:alpha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6" name="直接连接符 15">
            <a:extLst>
              <a:ext uri="{FF2B5EF4-FFF2-40B4-BE49-F238E27FC236}">
                <a16:creationId xmlns:a16="http://schemas.microsoft.com/office/drawing/2014/main" id="{C2E42D1C-78E1-3E57-1F11-9912A9DF25FF}"/>
              </a:ext>
            </a:extLst>
          </p:cNvPr>
          <p:cNvCxnSpPr/>
          <p:nvPr/>
        </p:nvCxnSpPr>
        <p:spPr>
          <a:xfrm>
            <a:off x="3929070" y="2671007"/>
            <a:ext cx="0" cy="144000"/>
          </a:xfrm>
          <a:prstGeom prst="line">
            <a:avLst/>
          </a:prstGeom>
          <a:ln w="127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4A690E4D-FD92-F9F4-89E8-C7520F671DC2}"/>
              </a:ext>
            </a:extLst>
          </p:cNvPr>
          <p:cNvCxnSpPr/>
          <p:nvPr/>
        </p:nvCxnSpPr>
        <p:spPr>
          <a:xfrm>
            <a:off x="5391609" y="2671007"/>
            <a:ext cx="0" cy="144000"/>
          </a:xfrm>
          <a:prstGeom prst="line">
            <a:avLst/>
          </a:prstGeom>
          <a:ln w="127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99221B7F-7303-CDF9-57C0-4F2DE69DAA8D}"/>
              </a:ext>
            </a:extLst>
          </p:cNvPr>
          <p:cNvCxnSpPr/>
          <p:nvPr/>
        </p:nvCxnSpPr>
        <p:spPr>
          <a:xfrm>
            <a:off x="6853501" y="2671007"/>
            <a:ext cx="0" cy="144000"/>
          </a:xfrm>
          <a:prstGeom prst="line">
            <a:avLst/>
          </a:prstGeom>
          <a:ln w="127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82EBC963-D1FA-4020-8FFC-56A6FD363E97}"/>
              </a:ext>
            </a:extLst>
          </p:cNvPr>
          <p:cNvCxnSpPr/>
          <p:nvPr/>
        </p:nvCxnSpPr>
        <p:spPr>
          <a:xfrm>
            <a:off x="8749554" y="2967613"/>
            <a:ext cx="2608729"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id="{80078920-92FE-8096-7A61-1097F0D04441}"/>
              </a:ext>
            </a:extLst>
          </p:cNvPr>
          <p:cNvSpPr txBox="1"/>
          <p:nvPr/>
        </p:nvSpPr>
        <p:spPr>
          <a:xfrm>
            <a:off x="8706515" y="3403217"/>
            <a:ext cx="2891764" cy="963277"/>
          </a:xfrm>
          <a:prstGeom prst="rect">
            <a:avLst/>
          </a:prstGeom>
          <a:noFill/>
        </p:spPr>
        <p:txBody>
          <a:bodyPr wrap="square" rtlCol="0">
            <a:noAutofit/>
          </a:bodyPr>
          <a:lstStyle>
            <a:defPPr>
              <a:defRPr lang="zh-CN"/>
            </a:defPPr>
            <a:lvl1pPr>
              <a:lnSpc>
                <a:spcPct val="120000"/>
              </a:lnSpc>
              <a:defRPr sz="1200">
                <a:solidFill>
                  <a:schemeClr val="tx1">
                    <a:lumMod val="65000"/>
                    <a:lumOff val="35000"/>
                  </a:schemeClr>
                </a:solidFill>
                <a:latin typeface="+mn-ea"/>
              </a:defRPr>
            </a:lvl1pPr>
          </a:lstStyle>
          <a:p>
            <a:r>
              <a:rPr lang="zh-CN" altLang="en-US" dirty="0"/>
              <a:t>推行资金管理制度，初步实现：</a:t>
            </a:r>
            <a:endParaRPr lang="en-US" altLang="zh-CN" dirty="0"/>
          </a:p>
          <a:p>
            <a:pPr marL="171450" indent="-171450">
              <a:buFont typeface="Arial" panose="020B0604020202020204" pitchFamily="34" charset="0"/>
              <a:buChar char="•"/>
            </a:pPr>
            <a:r>
              <a:rPr lang="zh-CN" altLang="en-US" dirty="0"/>
              <a:t>目标</a:t>
            </a:r>
            <a:endParaRPr lang="en-US" altLang="zh-CN" dirty="0"/>
          </a:p>
          <a:p>
            <a:pPr marL="171450" indent="-171450">
              <a:buFont typeface="Arial" panose="020B0604020202020204" pitchFamily="34" charset="0"/>
              <a:buChar char="•"/>
            </a:pPr>
            <a:r>
              <a:rPr lang="zh-CN" altLang="en-US" dirty="0"/>
              <a:t>目标</a:t>
            </a:r>
            <a:endParaRPr lang="en-US" altLang="zh-CN" dirty="0"/>
          </a:p>
          <a:p>
            <a:pPr marL="171450" indent="-171450">
              <a:buFont typeface="Arial" panose="020B0604020202020204" pitchFamily="34" charset="0"/>
              <a:buChar char="•"/>
            </a:pPr>
            <a:r>
              <a:rPr lang="zh-CN" altLang="en-US" dirty="0"/>
              <a:t>目标</a:t>
            </a:r>
          </a:p>
        </p:txBody>
      </p:sp>
      <p:sp>
        <p:nvSpPr>
          <p:cNvPr id="33" name="矩形: 剪去对角 32">
            <a:extLst>
              <a:ext uri="{FF2B5EF4-FFF2-40B4-BE49-F238E27FC236}">
                <a16:creationId xmlns:a16="http://schemas.microsoft.com/office/drawing/2014/main" id="{C5A83ECC-06E9-2F25-FFA6-BEAA6163405E}"/>
              </a:ext>
            </a:extLst>
          </p:cNvPr>
          <p:cNvSpPr/>
          <p:nvPr/>
        </p:nvSpPr>
        <p:spPr>
          <a:xfrm>
            <a:off x="5122029" y="3686642"/>
            <a:ext cx="1741466" cy="708812"/>
          </a:xfrm>
          <a:prstGeom prst="snip2DiagRect">
            <a:avLst>
              <a:gd name="adj1" fmla="val 16976"/>
              <a:gd name="adj2" fmla="val 17405"/>
            </a:avLst>
          </a:prstGeom>
          <a:gradFill>
            <a:gsLst>
              <a:gs pos="16000">
                <a:schemeClr val="accent1"/>
              </a:gs>
              <a:gs pos="100000">
                <a:schemeClr val="accent1">
                  <a:lumMod val="80000"/>
                </a:schemeClr>
              </a:gs>
            </a:gsLst>
            <a:lin ang="0" scaled="1"/>
          </a:gradFill>
          <a:ln>
            <a:noFill/>
          </a:ln>
          <a:effectLst>
            <a:outerShdw blurRad="279400" dist="317500" dir="3000000" sx="88000" sy="88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3200">
              <a:solidFill>
                <a:prstClr val="white"/>
              </a:solidFill>
              <a:latin typeface="+mj-lt"/>
              <a:ea typeface="+mj-ea"/>
            </a:endParaRPr>
          </a:p>
        </p:txBody>
      </p:sp>
      <p:sp>
        <p:nvSpPr>
          <p:cNvPr id="34" name="矩形: 剪去对角 33">
            <a:extLst>
              <a:ext uri="{FF2B5EF4-FFF2-40B4-BE49-F238E27FC236}">
                <a16:creationId xmlns:a16="http://schemas.microsoft.com/office/drawing/2014/main" id="{02692BCE-3153-9646-9145-F76A398D9B59}"/>
              </a:ext>
            </a:extLst>
          </p:cNvPr>
          <p:cNvSpPr/>
          <p:nvPr/>
        </p:nvSpPr>
        <p:spPr>
          <a:xfrm>
            <a:off x="5187692" y="3740976"/>
            <a:ext cx="1610140" cy="600144"/>
          </a:xfrm>
          <a:prstGeom prst="snip2DiagRect">
            <a:avLst>
              <a:gd name="adj1" fmla="val 16976"/>
              <a:gd name="adj2" fmla="val 17405"/>
            </a:avLst>
          </a:prstGeom>
          <a:noFill/>
          <a:ln w="6350">
            <a:solidFill>
              <a:schemeClr val="bg1">
                <a:alpha val="52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3200">
              <a:solidFill>
                <a:prstClr val="white"/>
              </a:solidFill>
              <a:latin typeface="+mj-lt"/>
              <a:ea typeface="+mj-ea"/>
            </a:endParaRPr>
          </a:p>
        </p:txBody>
      </p:sp>
      <p:sp>
        <p:nvSpPr>
          <p:cNvPr id="35" name="文本框 34">
            <a:extLst>
              <a:ext uri="{FF2B5EF4-FFF2-40B4-BE49-F238E27FC236}">
                <a16:creationId xmlns:a16="http://schemas.microsoft.com/office/drawing/2014/main" id="{C156D390-8A30-D42D-1958-1CBD4A3DAC1E}"/>
              </a:ext>
            </a:extLst>
          </p:cNvPr>
          <p:cNvSpPr txBox="1"/>
          <p:nvPr/>
        </p:nvSpPr>
        <p:spPr>
          <a:xfrm>
            <a:off x="5204325" y="3840993"/>
            <a:ext cx="1576874" cy="400110"/>
          </a:xfrm>
          <a:prstGeom prst="rect">
            <a:avLst/>
          </a:prstGeom>
          <a:noFill/>
        </p:spPr>
        <p:txBody>
          <a:bodyPr wrap="square" rtlCol="0">
            <a:noAutofit/>
          </a:bodyPr>
          <a:lstStyle/>
          <a:p>
            <a:pPr algn="ctr"/>
            <a:r>
              <a:rPr lang="zh-CN" altLang="en-US" sz="2000" dirty="0">
                <a:solidFill>
                  <a:schemeClr val="bg1"/>
                </a:solidFill>
                <a:latin typeface="+mj-ea"/>
                <a:ea typeface="+mj-ea"/>
              </a:rPr>
              <a:t>资金管理</a:t>
            </a:r>
          </a:p>
        </p:txBody>
      </p:sp>
      <p:sp>
        <p:nvSpPr>
          <p:cNvPr id="30" name="任意多边形: 形状 29">
            <a:extLst>
              <a:ext uri="{FF2B5EF4-FFF2-40B4-BE49-F238E27FC236}">
                <a16:creationId xmlns:a16="http://schemas.microsoft.com/office/drawing/2014/main" id="{ED610F38-DA22-DDCC-9AB3-48AACFA3BF81}"/>
              </a:ext>
            </a:extLst>
          </p:cNvPr>
          <p:cNvSpPr/>
          <p:nvPr/>
        </p:nvSpPr>
        <p:spPr>
          <a:xfrm>
            <a:off x="1152144" y="4062764"/>
            <a:ext cx="7481145" cy="314637"/>
          </a:xfrm>
          <a:custGeom>
            <a:avLst/>
            <a:gdLst>
              <a:gd name="connsiteX0" fmla="*/ 5612687 w 5921406"/>
              <a:gd name="connsiteY0" fmla="*/ 0 h 314637"/>
              <a:gd name="connsiteX1" fmla="*/ 5921406 w 5921406"/>
              <a:gd name="connsiteY1" fmla="*/ 308720 h 314637"/>
              <a:gd name="connsiteX2" fmla="*/ 5915489 w 5921406"/>
              <a:gd name="connsiteY2" fmla="*/ 314637 h 314637"/>
              <a:gd name="connsiteX3" fmla="*/ 0 w 5921406"/>
              <a:gd name="connsiteY3" fmla="*/ 314637 h 314637"/>
              <a:gd name="connsiteX4" fmla="*/ 0 w 5921406"/>
              <a:gd name="connsiteY4" fmla="*/ 154360 h 314637"/>
              <a:gd name="connsiteX5" fmla="*/ 5612687 w 5921406"/>
              <a:gd name="connsiteY5" fmla="*/ 154360 h 314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21406" h="314637">
                <a:moveTo>
                  <a:pt x="5612687" y="0"/>
                </a:moveTo>
                <a:lnTo>
                  <a:pt x="5921406" y="308720"/>
                </a:lnTo>
                <a:lnTo>
                  <a:pt x="5915489" y="314637"/>
                </a:lnTo>
                <a:lnTo>
                  <a:pt x="0" y="314637"/>
                </a:lnTo>
                <a:lnTo>
                  <a:pt x="0" y="154360"/>
                </a:lnTo>
                <a:lnTo>
                  <a:pt x="5612687" y="154360"/>
                </a:lnTo>
                <a:close/>
              </a:path>
            </a:pathLst>
          </a:custGeom>
          <a:gradFill>
            <a:gsLst>
              <a:gs pos="50000">
                <a:schemeClr val="accent1">
                  <a:alpha val="0"/>
                </a:schemeClr>
              </a:gs>
              <a:gs pos="56000">
                <a:schemeClr val="accent1">
                  <a:alpha val="10000"/>
                </a:schemeClr>
              </a:gs>
              <a:gs pos="100000">
                <a:schemeClr val="accent1">
                  <a:alpha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1" name="文本框 30">
            <a:extLst>
              <a:ext uri="{FF2B5EF4-FFF2-40B4-BE49-F238E27FC236}">
                <a16:creationId xmlns:a16="http://schemas.microsoft.com/office/drawing/2014/main" id="{3C4518A1-6941-AF34-8D0E-8D3149E3431D}"/>
              </a:ext>
            </a:extLst>
          </p:cNvPr>
          <p:cNvSpPr txBox="1"/>
          <p:nvPr/>
        </p:nvSpPr>
        <p:spPr>
          <a:xfrm>
            <a:off x="7081198" y="3825135"/>
            <a:ext cx="1005403" cy="338554"/>
          </a:xfrm>
          <a:prstGeom prst="rect">
            <a:avLst/>
          </a:prstGeom>
          <a:noFill/>
        </p:spPr>
        <p:txBody>
          <a:bodyPr wrap="none" rtlCol="0">
            <a:noAutofit/>
          </a:bodyPr>
          <a:lstStyle/>
          <a:p>
            <a:pPr algn="ctr"/>
            <a:r>
              <a:rPr lang="zh-CN" altLang="en-US" sz="1600" dirty="0">
                <a:solidFill>
                  <a:schemeClr val="accent1"/>
                </a:solidFill>
              </a:rPr>
              <a:t>阶段总结</a:t>
            </a:r>
          </a:p>
        </p:txBody>
      </p:sp>
      <p:cxnSp>
        <p:nvCxnSpPr>
          <p:cNvPr id="32" name="直接连接符 31">
            <a:extLst>
              <a:ext uri="{FF2B5EF4-FFF2-40B4-BE49-F238E27FC236}">
                <a16:creationId xmlns:a16="http://schemas.microsoft.com/office/drawing/2014/main" id="{8A98107F-0EF3-638C-0E00-518355AD7CCC}"/>
              </a:ext>
            </a:extLst>
          </p:cNvPr>
          <p:cNvCxnSpPr/>
          <p:nvPr/>
        </p:nvCxnSpPr>
        <p:spPr>
          <a:xfrm>
            <a:off x="8749554" y="4366495"/>
            <a:ext cx="2608729"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id="{5621D32E-B302-A60E-087B-AA4910F8A325}"/>
              </a:ext>
            </a:extLst>
          </p:cNvPr>
          <p:cNvSpPr txBox="1"/>
          <p:nvPr/>
        </p:nvSpPr>
        <p:spPr>
          <a:xfrm>
            <a:off x="8614433" y="5029564"/>
            <a:ext cx="2893734" cy="741678"/>
          </a:xfrm>
          <a:prstGeom prst="rect">
            <a:avLst/>
          </a:prstGeom>
          <a:noFill/>
        </p:spPr>
        <p:txBody>
          <a:bodyPr wrap="square" rtlCol="0">
            <a:noAutofit/>
          </a:bodyPr>
          <a:lstStyle>
            <a:defPPr>
              <a:defRPr lang="zh-CN"/>
            </a:defPPr>
            <a:lvl1pPr>
              <a:lnSpc>
                <a:spcPct val="120000"/>
              </a:lnSpc>
              <a:defRPr sz="1200">
                <a:solidFill>
                  <a:schemeClr val="tx1">
                    <a:lumMod val="65000"/>
                    <a:lumOff val="35000"/>
                  </a:schemeClr>
                </a:solidFill>
                <a:latin typeface="+mn-ea"/>
              </a:defRPr>
            </a:lvl1pPr>
          </a:lstStyle>
          <a:p>
            <a:r>
              <a:rPr lang="zh-CN" altLang="en-US" dirty="0"/>
              <a:t>完成采购平台开发，基本实现：</a:t>
            </a:r>
            <a:endParaRPr lang="en-US" altLang="zh-CN" dirty="0"/>
          </a:p>
          <a:p>
            <a:pPr marL="171450" indent="-171450">
              <a:buFont typeface="Arial" panose="020B0604020202020204" pitchFamily="34" charset="0"/>
              <a:buChar char="•"/>
            </a:pPr>
            <a:r>
              <a:rPr lang="zh-CN" altLang="en-US" dirty="0"/>
              <a:t>目标</a:t>
            </a:r>
            <a:endParaRPr lang="en-US" altLang="zh-CN" dirty="0"/>
          </a:p>
          <a:p>
            <a:pPr marL="171450" indent="-171450">
              <a:buFont typeface="Arial" panose="020B0604020202020204" pitchFamily="34" charset="0"/>
              <a:buChar char="•"/>
            </a:pPr>
            <a:r>
              <a:rPr lang="zh-CN" altLang="en-US" dirty="0"/>
              <a:t>目标</a:t>
            </a:r>
          </a:p>
        </p:txBody>
      </p:sp>
      <p:sp>
        <p:nvSpPr>
          <p:cNvPr id="48" name="矩形: 剪去对角 47">
            <a:extLst>
              <a:ext uri="{FF2B5EF4-FFF2-40B4-BE49-F238E27FC236}">
                <a16:creationId xmlns:a16="http://schemas.microsoft.com/office/drawing/2014/main" id="{16C5FE6D-3FAE-9C40-0C8E-AF9DA2A29EFD}"/>
              </a:ext>
            </a:extLst>
          </p:cNvPr>
          <p:cNvSpPr/>
          <p:nvPr/>
        </p:nvSpPr>
        <p:spPr>
          <a:xfrm>
            <a:off x="773305" y="5073725"/>
            <a:ext cx="1741466" cy="708812"/>
          </a:xfrm>
          <a:prstGeom prst="snip2DiagRect">
            <a:avLst>
              <a:gd name="adj1" fmla="val 16976"/>
              <a:gd name="adj2" fmla="val 17405"/>
            </a:avLst>
          </a:prstGeom>
          <a:gradFill>
            <a:gsLst>
              <a:gs pos="16000">
                <a:schemeClr val="accent1"/>
              </a:gs>
              <a:gs pos="100000">
                <a:schemeClr val="accent1">
                  <a:lumMod val="80000"/>
                </a:schemeClr>
              </a:gs>
            </a:gsLst>
            <a:lin ang="0" scaled="1"/>
          </a:gradFill>
          <a:ln>
            <a:noFill/>
          </a:ln>
          <a:effectLst>
            <a:outerShdw blurRad="279400" dist="317500" dir="3000000" sx="88000" sy="88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3200">
              <a:solidFill>
                <a:prstClr val="white"/>
              </a:solidFill>
              <a:latin typeface="+mj-lt"/>
              <a:ea typeface="+mj-ea"/>
            </a:endParaRPr>
          </a:p>
        </p:txBody>
      </p:sp>
      <p:sp>
        <p:nvSpPr>
          <p:cNvPr id="49" name="矩形: 剪去对角 48">
            <a:extLst>
              <a:ext uri="{FF2B5EF4-FFF2-40B4-BE49-F238E27FC236}">
                <a16:creationId xmlns:a16="http://schemas.microsoft.com/office/drawing/2014/main" id="{B3F09BE8-C642-18A6-98E3-E1799433E54E}"/>
              </a:ext>
            </a:extLst>
          </p:cNvPr>
          <p:cNvSpPr/>
          <p:nvPr/>
        </p:nvSpPr>
        <p:spPr>
          <a:xfrm>
            <a:off x="838968" y="5128059"/>
            <a:ext cx="1610140" cy="600144"/>
          </a:xfrm>
          <a:prstGeom prst="snip2DiagRect">
            <a:avLst>
              <a:gd name="adj1" fmla="val 16976"/>
              <a:gd name="adj2" fmla="val 17405"/>
            </a:avLst>
          </a:prstGeom>
          <a:noFill/>
          <a:ln w="6350">
            <a:solidFill>
              <a:schemeClr val="bg1">
                <a:alpha val="52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3200">
              <a:solidFill>
                <a:prstClr val="white"/>
              </a:solidFill>
              <a:latin typeface="+mj-lt"/>
              <a:ea typeface="+mj-ea"/>
            </a:endParaRPr>
          </a:p>
        </p:txBody>
      </p:sp>
      <p:sp>
        <p:nvSpPr>
          <p:cNvPr id="39" name="任意多边形: 形状 38">
            <a:extLst>
              <a:ext uri="{FF2B5EF4-FFF2-40B4-BE49-F238E27FC236}">
                <a16:creationId xmlns:a16="http://schemas.microsoft.com/office/drawing/2014/main" id="{870FD74C-5E8D-DB75-004E-4AFF016A67BF}"/>
              </a:ext>
            </a:extLst>
          </p:cNvPr>
          <p:cNvSpPr/>
          <p:nvPr/>
        </p:nvSpPr>
        <p:spPr>
          <a:xfrm>
            <a:off x="1576871" y="5467900"/>
            <a:ext cx="7056418" cy="314637"/>
          </a:xfrm>
          <a:custGeom>
            <a:avLst/>
            <a:gdLst>
              <a:gd name="connsiteX0" fmla="*/ 5612687 w 5921406"/>
              <a:gd name="connsiteY0" fmla="*/ 0 h 314637"/>
              <a:gd name="connsiteX1" fmla="*/ 5921406 w 5921406"/>
              <a:gd name="connsiteY1" fmla="*/ 308720 h 314637"/>
              <a:gd name="connsiteX2" fmla="*/ 5915489 w 5921406"/>
              <a:gd name="connsiteY2" fmla="*/ 314637 h 314637"/>
              <a:gd name="connsiteX3" fmla="*/ 0 w 5921406"/>
              <a:gd name="connsiteY3" fmla="*/ 314637 h 314637"/>
              <a:gd name="connsiteX4" fmla="*/ 0 w 5921406"/>
              <a:gd name="connsiteY4" fmla="*/ 154360 h 314637"/>
              <a:gd name="connsiteX5" fmla="*/ 5612687 w 5921406"/>
              <a:gd name="connsiteY5" fmla="*/ 154360 h 314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21406" h="314637">
                <a:moveTo>
                  <a:pt x="5612687" y="0"/>
                </a:moveTo>
                <a:lnTo>
                  <a:pt x="5921406" y="308720"/>
                </a:lnTo>
                <a:lnTo>
                  <a:pt x="5915489" y="314637"/>
                </a:lnTo>
                <a:lnTo>
                  <a:pt x="0" y="314637"/>
                </a:lnTo>
                <a:lnTo>
                  <a:pt x="0" y="154360"/>
                </a:lnTo>
                <a:lnTo>
                  <a:pt x="5612687" y="154360"/>
                </a:lnTo>
                <a:close/>
              </a:path>
            </a:pathLst>
          </a:custGeom>
          <a:gradFill>
            <a:gsLst>
              <a:gs pos="16000">
                <a:schemeClr val="accent1">
                  <a:alpha val="10000"/>
                </a:schemeClr>
              </a:gs>
              <a:gs pos="100000">
                <a:schemeClr val="accent1">
                  <a:alpha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40" name="直接连接符 39">
            <a:extLst>
              <a:ext uri="{FF2B5EF4-FFF2-40B4-BE49-F238E27FC236}">
                <a16:creationId xmlns:a16="http://schemas.microsoft.com/office/drawing/2014/main" id="{E79DAF78-2BAE-C92D-B2E4-5F2E5F3D57EB}"/>
              </a:ext>
            </a:extLst>
          </p:cNvPr>
          <p:cNvCxnSpPr/>
          <p:nvPr/>
        </p:nvCxnSpPr>
        <p:spPr>
          <a:xfrm>
            <a:off x="3929717" y="5485931"/>
            <a:ext cx="0" cy="144000"/>
          </a:xfrm>
          <a:prstGeom prst="line">
            <a:avLst/>
          </a:prstGeom>
          <a:ln w="127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B90A2378-4BDA-7EDD-D0B2-590A2D925AC0}"/>
              </a:ext>
            </a:extLst>
          </p:cNvPr>
          <p:cNvCxnSpPr/>
          <p:nvPr/>
        </p:nvCxnSpPr>
        <p:spPr>
          <a:xfrm>
            <a:off x="5391609" y="5485931"/>
            <a:ext cx="0" cy="144000"/>
          </a:xfrm>
          <a:prstGeom prst="line">
            <a:avLst/>
          </a:prstGeom>
          <a:ln w="127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F3A7D5CA-E964-C4CD-7025-9C19430C5347}"/>
              </a:ext>
            </a:extLst>
          </p:cNvPr>
          <p:cNvCxnSpPr/>
          <p:nvPr/>
        </p:nvCxnSpPr>
        <p:spPr>
          <a:xfrm>
            <a:off x="6853501" y="5485931"/>
            <a:ext cx="0" cy="144000"/>
          </a:xfrm>
          <a:prstGeom prst="line">
            <a:avLst/>
          </a:prstGeom>
          <a:ln w="127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3" name="文本框 42">
            <a:extLst>
              <a:ext uri="{FF2B5EF4-FFF2-40B4-BE49-F238E27FC236}">
                <a16:creationId xmlns:a16="http://schemas.microsoft.com/office/drawing/2014/main" id="{8A3D1B5A-A269-DE4E-6BD2-A4450A3C780B}"/>
              </a:ext>
            </a:extLst>
          </p:cNvPr>
          <p:cNvSpPr txBox="1"/>
          <p:nvPr/>
        </p:nvSpPr>
        <p:spPr>
          <a:xfrm>
            <a:off x="2719225" y="5274557"/>
            <a:ext cx="1005403" cy="338554"/>
          </a:xfrm>
          <a:prstGeom prst="rect">
            <a:avLst/>
          </a:prstGeom>
          <a:noFill/>
        </p:spPr>
        <p:txBody>
          <a:bodyPr wrap="none" rtlCol="0">
            <a:noAutofit/>
          </a:bodyPr>
          <a:lstStyle/>
          <a:p>
            <a:pPr algn="ctr"/>
            <a:r>
              <a:rPr lang="zh-CN" altLang="en-US" sz="1600" dirty="0">
                <a:solidFill>
                  <a:schemeClr val="accent1"/>
                </a:solidFill>
              </a:rPr>
              <a:t>阶段总结</a:t>
            </a:r>
          </a:p>
        </p:txBody>
      </p:sp>
      <p:sp>
        <p:nvSpPr>
          <p:cNvPr id="44" name="文本框 43">
            <a:extLst>
              <a:ext uri="{FF2B5EF4-FFF2-40B4-BE49-F238E27FC236}">
                <a16:creationId xmlns:a16="http://schemas.microsoft.com/office/drawing/2014/main" id="{9B025FB1-1FC6-52F2-4006-573FD5D2D6F6}"/>
              </a:ext>
            </a:extLst>
          </p:cNvPr>
          <p:cNvSpPr txBox="1"/>
          <p:nvPr/>
        </p:nvSpPr>
        <p:spPr>
          <a:xfrm>
            <a:off x="4170766" y="5274557"/>
            <a:ext cx="1005403" cy="338554"/>
          </a:xfrm>
          <a:prstGeom prst="rect">
            <a:avLst/>
          </a:prstGeom>
          <a:noFill/>
        </p:spPr>
        <p:txBody>
          <a:bodyPr wrap="none" rtlCol="0">
            <a:noAutofit/>
          </a:bodyPr>
          <a:lstStyle/>
          <a:p>
            <a:pPr algn="ctr"/>
            <a:r>
              <a:rPr lang="zh-CN" altLang="en-US" sz="1600" dirty="0">
                <a:solidFill>
                  <a:schemeClr val="accent1"/>
                </a:solidFill>
              </a:rPr>
              <a:t>阶段总结</a:t>
            </a:r>
          </a:p>
        </p:txBody>
      </p:sp>
      <p:cxnSp>
        <p:nvCxnSpPr>
          <p:cNvPr id="47" name="直接连接符 46">
            <a:extLst>
              <a:ext uri="{FF2B5EF4-FFF2-40B4-BE49-F238E27FC236}">
                <a16:creationId xmlns:a16="http://schemas.microsoft.com/office/drawing/2014/main" id="{B5E5262A-6B72-09CC-5C19-2F94A53FDEFD}"/>
              </a:ext>
            </a:extLst>
          </p:cNvPr>
          <p:cNvCxnSpPr/>
          <p:nvPr/>
        </p:nvCxnSpPr>
        <p:spPr>
          <a:xfrm>
            <a:off x="8749554" y="5782537"/>
            <a:ext cx="2608729"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id="{802E041B-9141-71C7-E964-DF0FE1493B78}"/>
              </a:ext>
            </a:extLst>
          </p:cNvPr>
          <p:cNvSpPr txBox="1"/>
          <p:nvPr/>
        </p:nvSpPr>
        <p:spPr>
          <a:xfrm>
            <a:off x="5622309" y="5274557"/>
            <a:ext cx="1005403" cy="338554"/>
          </a:xfrm>
          <a:prstGeom prst="rect">
            <a:avLst/>
          </a:prstGeom>
          <a:noFill/>
        </p:spPr>
        <p:txBody>
          <a:bodyPr wrap="none" rtlCol="0">
            <a:noAutofit/>
          </a:bodyPr>
          <a:lstStyle/>
          <a:p>
            <a:pPr algn="ctr"/>
            <a:r>
              <a:rPr lang="zh-CN" altLang="en-US" sz="1600" dirty="0">
                <a:solidFill>
                  <a:schemeClr val="accent1"/>
                </a:solidFill>
              </a:rPr>
              <a:t>阶段总结</a:t>
            </a:r>
          </a:p>
        </p:txBody>
      </p:sp>
      <p:sp>
        <p:nvSpPr>
          <p:cNvPr id="52" name="文本框 51">
            <a:extLst>
              <a:ext uri="{FF2B5EF4-FFF2-40B4-BE49-F238E27FC236}">
                <a16:creationId xmlns:a16="http://schemas.microsoft.com/office/drawing/2014/main" id="{F762F3E6-B64E-77E1-32A9-102B0980B74B}"/>
              </a:ext>
            </a:extLst>
          </p:cNvPr>
          <p:cNvSpPr txBox="1"/>
          <p:nvPr/>
        </p:nvSpPr>
        <p:spPr>
          <a:xfrm>
            <a:off x="7057922" y="5274557"/>
            <a:ext cx="1005403" cy="338554"/>
          </a:xfrm>
          <a:prstGeom prst="rect">
            <a:avLst/>
          </a:prstGeom>
          <a:noFill/>
        </p:spPr>
        <p:txBody>
          <a:bodyPr wrap="none" rtlCol="0">
            <a:noAutofit/>
          </a:bodyPr>
          <a:lstStyle/>
          <a:p>
            <a:pPr algn="ctr"/>
            <a:r>
              <a:rPr lang="zh-CN" altLang="en-US" sz="1600" dirty="0">
                <a:solidFill>
                  <a:schemeClr val="accent1"/>
                </a:solidFill>
              </a:rPr>
              <a:t>阶段总结</a:t>
            </a:r>
          </a:p>
        </p:txBody>
      </p:sp>
      <p:sp>
        <p:nvSpPr>
          <p:cNvPr id="54" name="文本框 53">
            <a:extLst>
              <a:ext uri="{FF2B5EF4-FFF2-40B4-BE49-F238E27FC236}">
                <a16:creationId xmlns:a16="http://schemas.microsoft.com/office/drawing/2014/main" id="{0038E0DA-CDF9-12E3-3857-B0B93A9C4D61}"/>
              </a:ext>
            </a:extLst>
          </p:cNvPr>
          <p:cNvSpPr txBox="1"/>
          <p:nvPr/>
        </p:nvSpPr>
        <p:spPr>
          <a:xfrm>
            <a:off x="855601" y="5223864"/>
            <a:ext cx="1576874" cy="400110"/>
          </a:xfrm>
          <a:prstGeom prst="rect">
            <a:avLst/>
          </a:prstGeom>
          <a:noFill/>
        </p:spPr>
        <p:txBody>
          <a:bodyPr wrap="square" rtlCol="0">
            <a:noAutofit/>
          </a:bodyPr>
          <a:lstStyle/>
          <a:p>
            <a:pPr algn="ctr"/>
            <a:r>
              <a:rPr lang="zh-CN" altLang="en-US" sz="2000" dirty="0">
                <a:solidFill>
                  <a:schemeClr val="bg1"/>
                </a:solidFill>
                <a:latin typeface="+mj-ea"/>
                <a:ea typeface="+mj-ea"/>
              </a:rPr>
              <a:t>采购管理</a:t>
            </a:r>
          </a:p>
        </p:txBody>
      </p:sp>
      <p:sp>
        <p:nvSpPr>
          <p:cNvPr id="55" name="文本框 54">
            <a:extLst>
              <a:ext uri="{FF2B5EF4-FFF2-40B4-BE49-F238E27FC236}">
                <a16:creationId xmlns:a16="http://schemas.microsoft.com/office/drawing/2014/main" id="{B11FB463-2EDF-4B12-C70D-710975B5132F}"/>
              </a:ext>
            </a:extLst>
          </p:cNvPr>
          <p:cNvSpPr txBox="1"/>
          <p:nvPr/>
        </p:nvSpPr>
        <p:spPr>
          <a:xfrm>
            <a:off x="2719225" y="2457619"/>
            <a:ext cx="1005403" cy="338554"/>
          </a:xfrm>
          <a:prstGeom prst="rect">
            <a:avLst/>
          </a:prstGeom>
          <a:noFill/>
        </p:spPr>
        <p:txBody>
          <a:bodyPr wrap="none" rtlCol="0">
            <a:noAutofit/>
          </a:bodyPr>
          <a:lstStyle/>
          <a:p>
            <a:pPr algn="ctr"/>
            <a:r>
              <a:rPr lang="zh-CN" altLang="en-US" sz="1600" dirty="0">
                <a:solidFill>
                  <a:schemeClr val="accent1"/>
                </a:solidFill>
              </a:rPr>
              <a:t>阶段总结</a:t>
            </a:r>
          </a:p>
        </p:txBody>
      </p:sp>
      <p:sp>
        <p:nvSpPr>
          <p:cNvPr id="56" name="文本框 55">
            <a:extLst>
              <a:ext uri="{FF2B5EF4-FFF2-40B4-BE49-F238E27FC236}">
                <a16:creationId xmlns:a16="http://schemas.microsoft.com/office/drawing/2014/main" id="{95EC59F9-AB33-5865-3A4C-53F5FEFA5CFC}"/>
              </a:ext>
            </a:extLst>
          </p:cNvPr>
          <p:cNvSpPr txBox="1"/>
          <p:nvPr/>
        </p:nvSpPr>
        <p:spPr>
          <a:xfrm>
            <a:off x="4170766" y="2457619"/>
            <a:ext cx="1005403" cy="338554"/>
          </a:xfrm>
          <a:prstGeom prst="rect">
            <a:avLst/>
          </a:prstGeom>
          <a:noFill/>
        </p:spPr>
        <p:txBody>
          <a:bodyPr wrap="none" rtlCol="0">
            <a:noAutofit/>
          </a:bodyPr>
          <a:lstStyle/>
          <a:p>
            <a:pPr algn="ctr"/>
            <a:r>
              <a:rPr lang="zh-CN" altLang="en-US" sz="1600" dirty="0">
                <a:solidFill>
                  <a:schemeClr val="accent1"/>
                </a:solidFill>
              </a:rPr>
              <a:t>阶段总结</a:t>
            </a:r>
          </a:p>
        </p:txBody>
      </p:sp>
      <p:sp>
        <p:nvSpPr>
          <p:cNvPr id="57" name="文本框 56">
            <a:extLst>
              <a:ext uri="{FF2B5EF4-FFF2-40B4-BE49-F238E27FC236}">
                <a16:creationId xmlns:a16="http://schemas.microsoft.com/office/drawing/2014/main" id="{E46FEA03-5A52-F0AA-E2F2-F0C6099B0A09}"/>
              </a:ext>
            </a:extLst>
          </p:cNvPr>
          <p:cNvSpPr txBox="1"/>
          <p:nvPr/>
        </p:nvSpPr>
        <p:spPr>
          <a:xfrm>
            <a:off x="5622309" y="2457619"/>
            <a:ext cx="1005403" cy="338554"/>
          </a:xfrm>
          <a:prstGeom prst="rect">
            <a:avLst/>
          </a:prstGeom>
          <a:noFill/>
        </p:spPr>
        <p:txBody>
          <a:bodyPr wrap="none" rtlCol="0">
            <a:noAutofit/>
          </a:bodyPr>
          <a:lstStyle/>
          <a:p>
            <a:pPr algn="ctr"/>
            <a:r>
              <a:rPr lang="zh-CN" altLang="en-US" sz="1600" dirty="0">
                <a:solidFill>
                  <a:schemeClr val="accent1"/>
                </a:solidFill>
              </a:rPr>
              <a:t>阶段总结</a:t>
            </a:r>
          </a:p>
        </p:txBody>
      </p:sp>
      <p:sp>
        <p:nvSpPr>
          <p:cNvPr id="58" name="文本框 57">
            <a:extLst>
              <a:ext uri="{FF2B5EF4-FFF2-40B4-BE49-F238E27FC236}">
                <a16:creationId xmlns:a16="http://schemas.microsoft.com/office/drawing/2014/main" id="{7CAAE725-622F-25AB-65D3-4E7D832EB4D7}"/>
              </a:ext>
            </a:extLst>
          </p:cNvPr>
          <p:cNvSpPr txBox="1"/>
          <p:nvPr/>
        </p:nvSpPr>
        <p:spPr>
          <a:xfrm>
            <a:off x="7057922" y="2457619"/>
            <a:ext cx="1005403" cy="338554"/>
          </a:xfrm>
          <a:prstGeom prst="rect">
            <a:avLst/>
          </a:prstGeom>
          <a:noFill/>
        </p:spPr>
        <p:txBody>
          <a:bodyPr wrap="none" rtlCol="0">
            <a:noAutofit/>
          </a:bodyPr>
          <a:lstStyle/>
          <a:p>
            <a:pPr algn="ctr"/>
            <a:r>
              <a:rPr lang="zh-CN" altLang="en-US" sz="1600" dirty="0">
                <a:solidFill>
                  <a:schemeClr val="accent1"/>
                </a:solidFill>
              </a:rPr>
              <a:t>阶段总结</a:t>
            </a:r>
          </a:p>
        </p:txBody>
      </p:sp>
    </p:spTree>
    <p:extLst>
      <p:ext uri="{BB962C8B-B14F-4D97-AF65-F5344CB8AC3E}">
        <p14:creationId xmlns:p14="http://schemas.microsoft.com/office/powerpoint/2010/main" val="25966777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BDF70E63-1021-CA7A-C68C-AE3144387584}"/>
              </a:ext>
            </a:extLst>
          </p:cNvPr>
          <p:cNvSpPr/>
          <p:nvPr/>
        </p:nvSpPr>
        <p:spPr>
          <a:xfrm>
            <a:off x="488950" y="1090385"/>
            <a:ext cx="11214100" cy="5210629"/>
          </a:xfrm>
          <a:prstGeom prst="rect">
            <a:avLst/>
          </a:prstGeom>
          <a:solidFill>
            <a:schemeClr val="accent1">
              <a:lumMod val="60000"/>
              <a:lumOff val="4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 name="文本占位符 1">
            <a:extLst>
              <a:ext uri="{FF2B5EF4-FFF2-40B4-BE49-F238E27FC236}">
                <a16:creationId xmlns:a16="http://schemas.microsoft.com/office/drawing/2014/main" id="{72BF6B96-C638-D8DA-0955-6C56B813A0D9}"/>
              </a:ext>
            </a:extLst>
          </p:cNvPr>
          <p:cNvSpPr>
            <a:spLocks noGrp="1"/>
          </p:cNvSpPr>
          <p:nvPr>
            <p:ph type="body" sz="quarter" idx="10"/>
          </p:nvPr>
        </p:nvSpPr>
        <p:spPr/>
        <p:txBody>
          <a:bodyPr/>
          <a:lstStyle/>
          <a:p>
            <a:r>
              <a:rPr lang="zh-CN" altLang="en-US" dirty="0"/>
              <a:t>重点工作完成情况</a:t>
            </a:r>
          </a:p>
        </p:txBody>
      </p:sp>
      <p:graphicFrame>
        <p:nvGraphicFramePr>
          <p:cNvPr id="3" name="表格 2">
            <a:extLst>
              <a:ext uri="{FF2B5EF4-FFF2-40B4-BE49-F238E27FC236}">
                <a16:creationId xmlns:a16="http://schemas.microsoft.com/office/drawing/2014/main" id="{9408E617-D296-9019-9EA3-A213819A8F9A}"/>
              </a:ext>
            </a:extLst>
          </p:cNvPr>
          <p:cNvGraphicFramePr>
            <a:graphicFrameLocks noGrp="1"/>
          </p:cNvGraphicFramePr>
          <p:nvPr>
            <p:custDataLst>
              <p:tags r:id="rId1"/>
            </p:custDataLst>
            <p:extLst>
              <p:ext uri="{D42A27DB-BD31-4B8C-83A1-F6EECF244321}">
                <p14:modId xmlns:p14="http://schemas.microsoft.com/office/powerpoint/2010/main" val="1625553977"/>
              </p:ext>
            </p:extLst>
          </p:nvPr>
        </p:nvGraphicFramePr>
        <p:xfrm>
          <a:off x="712682" y="2780441"/>
          <a:ext cx="10766637" cy="2902568"/>
        </p:xfrm>
        <a:graphic>
          <a:graphicData uri="http://schemas.openxmlformats.org/drawingml/2006/table">
            <a:tbl>
              <a:tblPr>
                <a:effectLst>
                  <a:outerShdw blurRad="571500" dist="304800" dir="5400000" sx="90000" sy="90000" algn="ctr" rotWithShape="0">
                    <a:schemeClr val="accent1">
                      <a:lumMod val="75000"/>
                      <a:alpha val="25000"/>
                    </a:schemeClr>
                  </a:outerShdw>
                </a:effectLst>
                <a:tableStyleId>{073A0DAA-6AF3-43AB-8588-CEC1D06C72B9}</a:tableStyleId>
              </a:tblPr>
              <a:tblGrid>
                <a:gridCol w="1866777">
                  <a:extLst>
                    <a:ext uri="{9D8B030D-6E8A-4147-A177-3AD203B41FA5}">
                      <a16:colId xmlns:a16="http://schemas.microsoft.com/office/drawing/2014/main" val="20000"/>
                    </a:ext>
                  </a:extLst>
                </a:gridCol>
                <a:gridCol w="4031314">
                  <a:extLst>
                    <a:ext uri="{9D8B030D-6E8A-4147-A177-3AD203B41FA5}">
                      <a16:colId xmlns:a16="http://schemas.microsoft.com/office/drawing/2014/main" val="20002"/>
                    </a:ext>
                  </a:extLst>
                </a:gridCol>
                <a:gridCol w="1151467">
                  <a:extLst>
                    <a:ext uri="{9D8B030D-6E8A-4147-A177-3AD203B41FA5}">
                      <a16:colId xmlns:a16="http://schemas.microsoft.com/office/drawing/2014/main" val="3649076607"/>
                    </a:ext>
                  </a:extLst>
                </a:gridCol>
                <a:gridCol w="3717079">
                  <a:extLst>
                    <a:ext uri="{9D8B030D-6E8A-4147-A177-3AD203B41FA5}">
                      <a16:colId xmlns:a16="http://schemas.microsoft.com/office/drawing/2014/main" val="2172829787"/>
                    </a:ext>
                  </a:extLst>
                </a:gridCol>
              </a:tblGrid>
              <a:tr h="725642">
                <a:tc>
                  <a:txBody>
                    <a:bodyPr/>
                    <a:lstStyle/>
                    <a:p>
                      <a:pPr algn="ctr" rtl="0" fontAlgn="ctr"/>
                      <a:r>
                        <a:rPr lang="zh-CN" altLang="en-US" sz="1600" b="1" i="0" u="none" strike="noStrike" dirty="0">
                          <a:solidFill>
                            <a:schemeClr val="bg1"/>
                          </a:solidFill>
                          <a:effectLst/>
                          <a:latin typeface="+mj-ea"/>
                          <a:ea typeface="+mj-ea"/>
                        </a:rPr>
                        <a:t>重点工作</a:t>
                      </a:r>
                    </a:p>
                  </a:txBody>
                  <a:tcPr marL="3859" marR="3859" marT="3859" marB="0" anchor="ct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lumMod val="60000"/>
                        <a:lumOff val="40000"/>
                      </a:schemeClr>
                    </a:solidFill>
                  </a:tcPr>
                </a:tc>
                <a:tc>
                  <a:txBody>
                    <a:bodyPr/>
                    <a:lstStyle/>
                    <a:p>
                      <a:pPr algn="ctr" rtl="0" fontAlgn="ctr"/>
                      <a:r>
                        <a:rPr lang="zh-CN" altLang="en-US" sz="1600" b="1" i="0" u="none" strike="noStrike" dirty="0">
                          <a:solidFill>
                            <a:schemeClr val="bg1"/>
                          </a:solidFill>
                          <a:effectLst/>
                          <a:latin typeface="+mj-ea"/>
                          <a:ea typeface="+mj-ea"/>
                        </a:rPr>
                        <a:t>关键事项</a:t>
                      </a:r>
                    </a:p>
                  </a:txBody>
                  <a:tcPr marL="3859" marR="3859" marT="3859" marB="0" anchor="ct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lumMod val="60000"/>
                        <a:lumOff val="4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600" b="1" i="0" u="none" strike="noStrike" dirty="0">
                          <a:solidFill>
                            <a:schemeClr val="bg1"/>
                          </a:solidFill>
                          <a:effectLst/>
                          <a:latin typeface="+mj-ea"/>
                          <a:ea typeface="+mj-ea"/>
                        </a:rPr>
                        <a:t>完成时间</a:t>
                      </a:r>
                    </a:p>
                  </a:txBody>
                  <a:tcPr marL="3859" marR="3859" marT="3859" marB="0" anchor="ct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lumMod val="60000"/>
                        <a:lumOff val="4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600" b="1" i="0" u="none" strike="noStrike" dirty="0">
                          <a:solidFill>
                            <a:schemeClr val="bg1"/>
                          </a:solidFill>
                          <a:effectLst/>
                          <a:latin typeface="+mj-ea"/>
                          <a:ea typeface="+mj-ea"/>
                        </a:rPr>
                        <a:t>完成情况分析</a:t>
                      </a:r>
                    </a:p>
                  </a:txBody>
                  <a:tcPr marL="3859" marR="3859" marT="3859" marB="0" anchor="ct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10000"/>
                  </a:ext>
                </a:extLst>
              </a:tr>
              <a:tr h="725642">
                <a:tc>
                  <a:txBody>
                    <a:bodyPr/>
                    <a:lstStyle/>
                    <a:p>
                      <a:pPr marL="0" algn="ctr" defTabSz="914400" rtl="0" eaLnBrk="1" fontAlgn="ctr" latinLnBrk="0" hangingPunct="1">
                        <a:lnSpc>
                          <a:spcPts val="1800"/>
                        </a:lnSpc>
                      </a:pPr>
                      <a:r>
                        <a:rPr lang="zh-CN" altLang="en-US" sz="1400" kern="1200" dirty="0">
                          <a:solidFill>
                            <a:schemeClr val="dk1"/>
                          </a:solidFill>
                          <a:effectLst/>
                          <a:latin typeface="+mn-ea"/>
                          <a:ea typeface="+mn-ea"/>
                          <a:cs typeface="+mn-cs"/>
                        </a:rPr>
                        <a:t>工作</a:t>
                      </a:r>
                      <a:r>
                        <a:rPr lang="en-US" altLang="zh-CN" sz="1400" kern="1200" dirty="0">
                          <a:solidFill>
                            <a:schemeClr val="dk1"/>
                          </a:solidFill>
                          <a:effectLst/>
                          <a:latin typeface="+mn-ea"/>
                          <a:ea typeface="+mn-ea"/>
                          <a:cs typeface="+mn-cs"/>
                        </a:rPr>
                        <a:t>1</a:t>
                      </a:r>
                      <a:endParaRPr lang="zh-CN" altLang="en-US" sz="1400" kern="1200" dirty="0">
                        <a:solidFill>
                          <a:schemeClr val="dk1"/>
                        </a:solidFill>
                        <a:effectLst/>
                        <a:latin typeface="+mn-ea"/>
                        <a:ea typeface="+mn-ea"/>
                        <a:cs typeface="+mn-cs"/>
                      </a:endParaRPr>
                    </a:p>
                  </a:txBody>
                  <a:tcPr marL="0" marR="0" marT="0" marB="0" anchor="ctr">
                    <a:lnL w="12700" cmpd="sng">
                      <a:noFill/>
                    </a:lnL>
                    <a:lnR w="12700" cmpd="sng">
                      <a:noFill/>
                    </a:lnR>
                    <a:lnT w="12700" cap="flat" cmpd="sng" algn="ctr">
                      <a:solidFill>
                        <a:schemeClr val="accent1">
                          <a:lumMod val="75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72000" algn="l" defTabSz="914400" rtl="0" eaLnBrk="1" fontAlgn="ctr" latinLnBrk="0" hangingPunct="1">
                        <a:lnSpc>
                          <a:spcPts val="1800"/>
                        </a:lnSpc>
                      </a:pPr>
                      <a:r>
                        <a:rPr lang="zh-CN" altLang="en-US" sz="1400" kern="1200" dirty="0">
                          <a:solidFill>
                            <a:schemeClr val="dk1"/>
                          </a:solidFill>
                          <a:effectLst/>
                          <a:latin typeface="+mn-ea"/>
                          <a:ea typeface="+mn-ea"/>
                          <a:cs typeface="+mn-cs"/>
                        </a:rPr>
                        <a:t>关键事项内容</a:t>
                      </a:r>
                    </a:p>
                  </a:txBody>
                  <a:tcPr marL="0" marR="0" marT="0" marB="0" anchor="ctr">
                    <a:lnL w="12700" cmpd="sng">
                      <a:noFill/>
                    </a:lnL>
                    <a:lnR w="12700" cmpd="sng">
                      <a:noFill/>
                    </a:lnR>
                    <a:lnT w="12700" cap="flat" cmpd="sng" algn="ctr">
                      <a:solidFill>
                        <a:schemeClr val="accent1">
                          <a:lumMod val="75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defTabSz="914400" rtl="0" eaLnBrk="1" latinLnBrk="0" hangingPunct="1">
                        <a:lnSpc>
                          <a:spcPts val="1800"/>
                        </a:lnSpc>
                      </a:pPr>
                      <a:r>
                        <a:rPr lang="en-US" altLang="zh-CN" sz="1400" kern="1200" dirty="0">
                          <a:solidFill>
                            <a:schemeClr val="dk1"/>
                          </a:solidFill>
                          <a:effectLst/>
                          <a:latin typeface="+mn-ea"/>
                          <a:ea typeface="+mn-ea"/>
                          <a:cs typeface="+mn-cs"/>
                        </a:rPr>
                        <a:t>XX</a:t>
                      </a:r>
                      <a:r>
                        <a:rPr lang="zh-CN" altLang="en-US" sz="1400" kern="1200" dirty="0">
                          <a:solidFill>
                            <a:schemeClr val="dk1"/>
                          </a:solidFill>
                          <a:effectLst/>
                          <a:latin typeface="+mn-ea"/>
                          <a:ea typeface="+mn-ea"/>
                          <a:cs typeface="+mn-cs"/>
                        </a:rPr>
                        <a:t>月</a:t>
                      </a:r>
                      <a:r>
                        <a:rPr lang="en-US" altLang="zh-CN" sz="1400" kern="1200" dirty="0">
                          <a:solidFill>
                            <a:schemeClr val="dk1"/>
                          </a:solidFill>
                          <a:effectLst/>
                          <a:latin typeface="+mn-ea"/>
                          <a:ea typeface="+mn-ea"/>
                          <a:cs typeface="+mn-cs"/>
                        </a:rPr>
                        <a:t>XX</a:t>
                      </a:r>
                      <a:r>
                        <a:rPr lang="zh-CN" altLang="en-US" sz="1400" kern="1200" dirty="0">
                          <a:solidFill>
                            <a:schemeClr val="dk1"/>
                          </a:solidFill>
                          <a:effectLst/>
                          <a:latin typeface="+mn-ea"/>
                          <a:ea typeface="+mn-ea"/>
                          <a:cs typeface="+mn-cs"/>
                        </a:rPr>
                        <a:t>日</a:t>
                      </a:r>
                    </a:p>
                  </a:txBody>
                  <a:tcPr marL="108000" marR="108000" marT="0" marB="0" anchor="ctr">
                    <a:lnL w="12700" cmpd="sng">
                      <a:noFill/>
                    </a:lnL>
                    <a:lnR w="12700" cmpd="sng">
                      <a:noFill/>
                    </a:lnR>
                    <a:lnT w="12700" cap="flat" cmpd="sng" algn="ctr">
                      <a:solidFill>
                        <a:schemeClr val="accent1">
                          <a:lumMod val="75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l" defTabSz="914400" rtl="0" eaLnBrk="1" latinLnBrk="0" hangingPunct="1">
                        <a:lnSpc>
                          <a:spcPts val="1800"/>
                        </a:lnSpc>
                      </a:pPr>
                      <a:r>
                        <a:rPr lang="zh-CN" altLang="en-US" sz="1400" kern="1200" dirty="0">
                          <a:solidFill>
                            <a:schemeClr val="tx1"/>
                          </a:solidFill>
                          <a:effectLst/>
                          <a:latin typeface="+mn-ea"/>
                          <a:ea typeface="+mn-ea"/>
                          <a:cs typeface="+mn-cs"/>
                        </a:rPr>
                        <a:t>情况分析</a:t>
                      </a:r>
                    </a:p>
                  </a:txBody>
                  <a:tcPr marL="108000" marR="108000" marT="0" marB="0" anchor="ctr">
                    <a:lnL w="12700" cmpd="sng">
                      <a:noFill/>
                    </a:lnL>
                    <a:lnR w="12700" cmpd="sng">
                      <a:noFill/>
                    </a:lnR>
                    <a:lnT w="12700" cap="flat" cmpd="sng" algn="ctr">
                      <a:solidFill>
                        <a:schemeClr val="accent1">
                          <a:lumMod val="75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725642">
                <a:tc>
                  <a:txBody>
                    <a:bodyPr/>
                    <a:lstStyle/>
                    <a:p>
                      <a:pPr marL="0" marR="0" lvl="0" indent="0" algn="ctr" defTabSz="914400" rtl="0" eaLnBrk="1" fontAlgn="ctr" latinLnBrk="0" hangingPunct="1">
                        <a:lnSpc>
                          <a:spcPts val="1800"/>
                        </a:lnSpc>
                        <a:spcBef>
                          <a:spcPts val="0"/>
                        </a:spcBef>
                        <a:spcAft>
                          <a:spcPts val="0"/>
                        </a:spcAft>
                        <a:buClrTx/>
                        <a:buSzTx/>
                        <a:buFontTx/>
                        <a:buNone/>
                        <a:tabLst/>
                        <a:defRPr/>
                      </a:pPr>
                      <a:r>
                        <a:rPr lang="zh-CN" altLang="en-US" sz="1400" kern="1200" dirty="0">
                          <a:solidFill>
                            <a:schemeClr val="dk1"/>
                          </a:solidFill>
                          <a:effectLst/>
                          <a:latin typeface="+mn-ea"/>
                          <a:ea typeface="+mn-ea"/>
                          <a:cs typeface="+mn-cs"/>
                        </a:rPr>
                        <a:t>工作</a:t>
                      </a:r>
                      <a:r>
                        <a:rPr lang="en-US" altLang="zh-CN" sz="1400" kern="1200" dirty="0">
                          <a:solidFill>
                            <a:schemeClr val="dk1"/>
                          </a:solidFill>
                          <a:effectLst/>
                          <a:latin typeface="+mn-ea"/>
                          <a:ea typeface="+mn-ea"/>
                          <a:cs typeface="+mn-cs"/>
                        </a:rPr>
                        <a:t>2</a:t>
                      </a:r>
                      <a:endParaRPr lang="zh-CN" altLang="en-US" sz="1400" kern="1200" dirty="0">
                        <a:solidFill>
                          <a:schemeClr val="dk1"/>
                        </a:solidFill>
                        <a:effectLst/>
                        <a:latin typeface="+mn-ea"/>
                        <a:ea typeface="+mn-ea"/>
                        <a:cs typeface="+mn-cs"/>
                      </a:endParaRPr>
                    </a:p>
                  </a:txBody>
                  <a:tcPr marL="0" marR="0" marT="0" marB="0" anchor="ct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accent1">
                        <a:lumMod val="20000"/>
                        <a:lumOff val="80000"/>
                      </a:schemeClr>
                    </a:solidFill>
                  </a:tcPr>
                </a:tc>
                <a:tc>
                  <a:txBody>
                    <a:bodyPr/>
                    <a:lstStyle/>
                    <a:p>
                      <a:pPr marL="72000" marR="0" lvl="0" indent="0" algn="l" defTabSz="914400" rtl="0" eaLnBrk="1" fontAlgn="ctr" latinLnBrk="0" hangingPunct="1">
                        <a:lnSpc>
                          <a:spcPts val="1800"/>
                        </a:lnSpc>
                        <a:spcBef>
                          <a:spcPts val="0"/>
                        </a:spcBef>
                        <a:spcAft>
                          <a:spcPts val="0"/>
                        </a:spcAft>
                        <a:buClrTx/>
                        <a:buSzTx/>
                        <a:buFontTx/>
                        <a:buNone/>
                        <a:tabLst/>
                        <a:defRPr/>
                      </a:pPr>
                      <a:r>
                        <a:rPr lang="zh-CN" altLang="en-US" sz="1400" kern="1200" dirty="0">
                          <a:solidFill>
                            <a:schemeClr val="dk1"/>
                          </a:solidFill>
                          <a:effectLst/>
                          <a:latin typeface="+mn-ea"/>
                          <a:ea typeface="+mn-ea"/>
                          <a:cs typeface="+mn-cs"/>
                        </a:rPr>
                        <a:t>关键事项内容</a:t>
                      </a:r>
                    </a:p>
                  </a:txBody>
                  <a:tcPr marL="0" marR="0" marT="0" marB="0" anchor="ct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lang="en-US" altLang="zh-CN" sz="1400" kern="1200" dirty="0">
                          <a:solidFill>
                            <a:schemeClr val="dk1"/>
                          </a:solidFill>
                          <a:effectLst/>
                          <a:latin typeface="+mn-ea"/>
                          <a:ea typeface="+mn-ea"/>
                          <a:cs typeface="+mn-cs"/>
                        </a:rPr>
                        <a:t>XX</a:t>
                      </a:r>
                      <a:r>
                        <a:rPr lang="zh-CN" altLang="en-US" sz="1400" kern="1200" dirty="0">
                          <a:solidFill>
                            <a:schemeClr val="dk1"/>
                          </a:solidFill>
                          <a:effectLst/>
                          <a:latin typeface="+mn-ea"/>
                          <a:ea typeface="+mn-ea"/>
                          <a:cs typeface="+mn-cs"/>
                        </a:rPr>
                        <a:t>月</a:t>
                      </a:r>
                      <a:r>
                        <a:rPr lang="en-US" altLang="zh-CN" sz="1400" kern="1200" dirty="0">
                          <a:solidFill>
                            <a:schemeClr val="dk1"/>
                          </a:solidFill>
                          <a:effectLst/>
                          <a:latin typeface="+mn-ea"/>
                          <a:ea typeface="+mn-ea"/>
                          <a:cs typeface="+mn-cs"/>
                        </a:rPr>
                        <a:t>XX</a:t>
                      </a:r>
                      <a:r>
                        <a:rPr lang="zh-CN" altLang="en-US" sz="1400" kern="1200" dirty="0">
                          <a:solidFill>
                            <a:schemeClr val="dk1"/>
                          </a:solidFill>
                          <a:effectLst/>
                          <a:latin typeface="+mn-ea"/>
                          <a:ea typeface="+mn-ea"/>
                          <a:cs typeface="+mn-cs"/>
                        </a:rPr>
                        <a:t>日</a:t>
                      </a:r>
                    </a:p>
                  </a:txBody>
                  <a:tcPr marL="108000" marR="108000" marT="0" marB="0" anchor="ct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ts val="1800"/>
                        </a:lnSpc>
                        <a:spcBef>
                          <a:spcPts val="0"/>
                        </a:spcBef>
                        <a:spcAft>
                          <a:spcPts val="0"/>
                        </a:spcAft>
                        <a:buClrTx/>
                        <a:buSzTx/>
                        <a:buFontTx/>
                        <a:buNone/>
                        <a:tabLst/>
                        <a:defRPr/>
                      </a:pPr>
                      <a:r>
                        <a:rPr lang="zh-CN" altLang="en-US" sz="1400" kern="1200" dirty="0">
                          <a:solidFill>
                            <a:schemeClr val="tx1"/>
                          </a:solidFill>
                          <a:effectLst/>
                          <a:latin typeface="+mn-ea"/>
                          <a:ea typeface="+mn-ea"/>
                          <a:cs typeface="+mn-cs"/>
                        </a:rPr>
                        <a:t>情况分析</a:t>
                      </a:r>
                    </a:p>
                  </a:txBody>
                  <a:tcPr marL="108000" marR="108000" marT="0" marB="0" anchor="ct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248590882"/>
                  </a:ext>
                </a:extLst>
              </a:tr>
              <a:tr h="725642">
                <a:tc>
                  <a:txBody>
                    <a:bodyPr/>
                    <a:lstStyle/>
                    <a:p>
                      <a:pPr marL="0" marR="0" lvl="0" indent="0" algn="ctr" defTabSz="914400" rtl="0" eaLnBrk="1" fontAlgn="ctr" latinLnBrk="0" hangingPunct="1">
                        <a:lnSpc>
                          <a:spcPts val="1800"/>
                        </a:lnSpc>
                        <a:spcBef>
                          <a:spcPts val="0"/>
                        </a:spcBef>
                        <a:spcAft>
                          <a:spcPts val="0"/>
                        </a:spcAft>
                        <a:buClrTx/>
                        <a:buSzTx/>
                        <a:buFontTx/>
                        <a:buNone/>
                        <a:tabLst/>
                        <a:defRPr/>
                      </a:pPr>
                      <a:r>
                        <a:rPr lang="zh-CN" altLang="en-US" sz="1400" kern="1200" dirty="0">
                          <a:solidFill>
                            <a:schemeClr val="dk1"/>
                          </a:solidFill>
                          <a:effectLst/>
                          <a:latin typeface="+mn-ea"/>
                          <a:ea typeface="+mn-ea"/>
                          <a:cs typeface="+mn-cs"/>
                        </a:rPr>
                        <a:t>工作</a:t>
                      </a:r>
                      <a:r>
                        <a:rPr lang="en-US" altLang="zh-CN" sz="1400" kern="1200" dirty="0">
                          <a:solidFill>
                            <a:schemeClr val="dk1"/>
                          </a:solidFill>
                          <a:effectLst/>
                          <a:latin typeface="+mn-ea"/>
                          <a:ea typeface="+mn-ea"/>
                          <a:cs typeface="+mn-cs"/>
                        </a:rPr>
                        <a:t>3</a:t>
                      </a:r>
                      <a:endParaRPr lang="zh-CN" altLang="en-US" sz="1400" kern="1200" dirty="0">
                        <a:solidFill>
                          <a:schemeClr val="dk1"/>
                        </a:solidFill>
                        <a:effectLst/>
                        <a:latin typeface="+mn-ea"/>
                        <a:ea typeface="+mn-ea"/>
                        <a:cs typeface="+mn-cs"/>
                      </a:endParaRPr>
                    </a:p>
                  </a:txBody>
                  <a:tcPr marL="0" marR="0" marT="0" marB="0" anchor="ctr">
                    <a:lnT w="635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lumMod val="20000"/>
                        <a:lumOff val="80000"/>
                      </a:schemeClr>
                    </a:solidFill>
                  </a:tcPr>
                </a:tc>
                <a:tc>
                  <a:txBody>
                    <a:bodyPr/>
                    <a:lstStyle/>
                    <a:p>
                      <a:pPr marL="72000" marR="0" lvl="0" indent="0" algn="l" defTabSz="914400" rtl="0" eaLnBrk="1" fontAlgn="ctr" latinLnBrk="0" hangingPunct="1">
                        <a:lnSpc>
                          <a:spcPts val="1800"/>
                        </a:lnSpc>
                        <a:spcBef>
                          <a:spcPts val="0"/>
                        </a:spcBef>
                        <a:spcAft>
                          <a:spcPts val="0"/>
                        </a:spcAft>
                        <a:buClrTx/>
                        <a:buSzTx/>
                        <a:buFontTx/>
                        <a:buNone/>
                        <a:tabLst/>
                        <a:defRPr/>
                      </a:pPr>
                      <a:r>
                        <a:rPr lang="zh-CN" altLang="en-US" sz="1400" kern="1200" dirty="0">
                          <a:solidFill>
                            <a:schemeClr val="dk1"/>
                          </a:solidFill>
                          <a:effectLst/>
                          <a:latin typeface="+mn-ea"/>
                          <a:ea typeface="+mn-ea"/>
                          <a:cs typeface="+mn-cs"/>
                        </a:rPr>
                        <a:t>关键事项内容</a:t>
                      </a:r>
                    </a:p>
                  </a:txBody>
                  <a:tcPr marL="0" marR="0" marT="0" marB="0" anchor="ctr">
                    <a:lnT w="635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lang="en-US" altLang="zh-CN" sz="1400" kern="1200" dirty="0">
                          <a:solidFill>
                            <a:schemeClr val="dk1"/>
                          </a:solidFill>
                          <a:effectLst/>
                          <a:latin typeface="+mn-ea"/>
                          <a:ea typeface="+mn-ea"/>
                          <a:cs typeface="+mn-cs"/>
                        </a:rPr>
                        <a:t>XX</a:t>
                      </a:r>
                      <a:r>
                        <a:rPr lang="zh-CN" altLang="en-US" sz="1400" kern="1200" dirty="0">
                          <a:solidFill>
                            <a:schemeClr val="dk1"/>
                          </a:solidFill>
                          <a:effectLst/>
                          <a:latin typeface="+mn-ea"/>
                          <a:ea typeface="+mn-ea"/>
                          <a:cs typeface="+mn-cs"/>
                        </a:rPr>
                        <a:t>月</a:t>
                      </a:r>
                      <a:r>
                        <a:rPr lang="en-US" altLang="zh-CN" sz="1400" kern="1200" dirty="0">
                          <a:solidFill>
                            <a:schemeClr val="dk1"/>
                          </a:solidFill>
                          <a:effectLst/>
                          <a:latin typeface="+mn-ea"/>
                          <a:ea typeface="+mn-ea"/>
                          <a:cs typeface="+mn-cs"/>
                        </a:rPr>
                        <a:t>XX</a:t>
                      </a:r>
                      <a:r>
                        <a:rPr lang="zh-CN" altLang="en-US" sz="1400" kern="1200" dirty="0">
                          <a:solidFill>
                            <a:schemeClr val="dk1"/>
                          </a:solidFill>
                          <a:effectLst/>
                          <a:latin typeface="+mn-ea"/>
                          <a:ea typeface="+mn-ea"/>
                          <a:cs typeface="+mn-cs"/>
                        </a:rPr>
                        <a:t>日</a:t>
                      </a:r>
                    </a:p>
                  </a:txBody>
                  <a:tcPr marL="108000" marR="108000" marT="0" marB="0" anchor="ctr">
                    <a:lnT w="635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ts val="1800"/>
                        </a:lnSpc>
                        <a:spcBef>
                          <a:spcPts val="0"/>
                        </a:spcBef>
                        <a:spcAft>
                          <a:spcPts val="0"/>
                        </a:spcAft>
                        <a:buClrTx/>
                        <a:buSzTx/>
                        <a:buFontTx/>
                        <a:buNone/>
                        <a:tabLst/>
                        <a:defRPr/>
                      </a:pPr>
                      <a:r>
                        <a:rPr lang="zh-CN" altLang="en-US" sz="1400" kern="1200" dirty="0">
                          <a:solidFill>
                            <a:schemeClr val="tx1"/>
                          </a:solidFill>
                          <a:effectLst/>
                          <a:latin typeface="+mn-ea"/>
                          <a:ea typeface="+mn-ea"/>
                          <a:cs typeface="+mn-cs"/>
                        </a:rPr>
                        <a:t>情况分析</a:t>
                      </a:r>
                    </a:p>
                  </a:txBody>
                  <a:tcPr marL="108000" marR="108000" marT="0" marB="0" anchor="ctr">
                    <a:lnT w="635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814013794"/>
                  </a:ext>
                </a:extLst>
              </a:tr>
            </a:tbl>
          </a:graphicData>
        </a:graphic>
      </p:graphicFrame>
      <p:sp>
        <p:nvSpPr>
          <p:cNvPr id="4" name="文本框 3">
            <a:extLst>
              <a:ext uri="{FF2B5EF4-FFF2-40B4-BE49-F238E27FC236}">
                <a16:creationId xmlns:a16="http://schemas.microsoft.com/office/drawing/2014/main" id="{9064AB20-D9D2-42C5-C262-AAF942618F25}"/>
              </a:ext>
            </a:extLst>
          </p:cNvPr>
          <p:cNvSpPr txBox="1"/>
          <p:nvPr/>
        </p:nvSpPr>
        <p:spPr>
          <a:xfrm>
            <a:off x="659444" y="1287992"/>
            <a:ext cx="9894547" cy="1294842"/>
          </a:xfrm>
          <a:prstGeom prst="rect">
            <a:avLst/>
          </a:prstGeom>
          <a:noFill/>
        </p:spPr>
        <p:txBody>
          <a:bodyPr wrap="square" rtlCol="0">
            <a:noAutofit/>
          </a:bodyPr>
          <a:lstStyle/>
          <a:p>
            <a:pPr marL="285750" indent="-285750">
              <a:lnSpc>
                <a:spcPct val="150000"/>
              </a:lnSpc>
              <a:buFont typeface="Arial" panose="020B0604020202020204" pitchFamily="34" charset="0"/>
              <a:buChar char="•"/>
            </a:pPr>
            <a:r>
              <a:rPr lang="en-US" altLang="zh-CN" dirty="0">
                <a:solidFill>
                  <a:schemeClr val="accent1"/>
                </a:solidFill>
                <a:latin typeface="+mn-ea"/>
              </a:rPr>
              <a:t>XX</a:t>
            </a:r>
            <a:r>
              <a:rPr lang="zh-CN" altLang="en-US" dirty="0">
                <a:solidFill>
                  <a:schemeClr val="accent1"/>
                </a:solidFill>
                <a:latin typeface="+mn-ea"/>
              </a:rPr>
              <a:t>部门</a:t>
            </a:r>
            <a:endParaRPr lang="en-US" altLang="zh-CN" dirty="0">
              <a:solidFill>
                <a:schemeClr val="accent1"/>
              </a:solidFill>
              <a:latin typeface="+mn-ea"/>
            </a:endParaRPr>
          </a:p>
          <a:p>
            <a:pPr marL="285750" indent="-285750">
              <a:lnSpc>
                <a:spcPct val="150000"/>
              </a:lnSpc>
              <a:buFont typeface="Arial" panose="020B0604020202020204" pitchFamily="34" charset="0"/>
              <a:buChar char="•"/>
            </a:pPr>
            <a:r>
              <a:rPr lang="zh-CN" altLang="en-US" dirty="0">
                <a:solidFill>
                  <a:schemeClr val="accent1"/>
                </a:solidFill>
                <a:latin typeface="+mn-ea"/>
              </a:rPr>
              <a:t>总负责人：</a:t>
            </a:r>
            <a:r>
              <a:rPr lang="en-US" altLang="zh-CN" dirty="0">
                <a:solidFill>
                  <a:schemeClr val="accent1"/>
                </a:solidFill>
                <a:latin typeface="+mn-ea"/>
              </a:rPr>
              <a:t>XXXXXXXXXXX</a:t>
            </a:r>
          </a:p>
          <a:p>
            <a:pPr marL="285750" indent="-285750">
              <a:lnSpc>
                <a:spcPct val="150000"/>
              </a:lnSpc>
              <a:buFont typeface="Arial" panose="020B0604020202020204" pitchFamily="34" charset="0"/>
              <a:buChar char="•"/>
            </a:pPr>
            <a:r>
              <a:rPr lang="zh-CN" altLang="en-US" dirty="0">
                <a:solidFill>
                  <a:schemeClr val="accent1"/>
                </a:solidFill>
                <a:latin typeface="+mn-ea"/>
              </a:rPr>
              <a:t>年度重点工作完成情况：</a:t>
            </a:r>
            <a:r>
              <a:rPr lang="en-US" altLang="zh-CN" dirty="0">
                <a:solidFill>
                  <a:schemeClr val="accent1"/>
                </a:solidFill>
                <a:latin typeface="+mn-ea"/>
              </a:rPr>
              <a:t>X </a:t>
            </a:r>
            <a:r>
              <a:rPr lang="zh-CN" altLang="en-US" dirty="0">
                <a:solidFill>
                  <a:schemeClr val="accent1"/>
                </a:solidFill>
                <a:latin typeface="+mn-ea"/>
              </a:rPr>
              <a:t>项重点工作，拆解为</a:t>
            </a:r>
            <a:r>
              <a:rPr lang="en-US" altLang="zh-CN" dirty="0">
                <a:solidFill>
                  <a:schemeClr val="accent1"/>
                </a:solidFill>
                <a:latin typeface="+mn-ea"/>
              </a:rPr>
              <a:t>X </a:t>
            </a:r>
            <a:r>
              <a:rPr lang="zh-CN" altLang="en-US" dirty="0">
                <a:solidFill>
                  <a:schemeClr val="accent1"/>
                </a:solidFill>
                <a:latin typeface="+mn-ea"/>
              </a:rPr>
              <a:t>项关键任务，完成率：</a:t>
            </a:r>
            <a:r>
              <a:rPr lang="en-US" altLang="zh-CN" dirty="0">
                <a:solidFill>
                  <a:schemeClr val="accent1"/>
                </a:solidFill>
                <a:latin typeface="+mn-ea"/>
              </a:rPr>
              <a:t>X%</a:t>
            </a:r>
            <a:endParaRPr lang="zh-CN" altLang="en-US" dirty="0">
              <a:solidFill>
                <a:schemeClr val="accent1"/>
              </a:solidFill>
              <a:latin typeface="+mn-ea"/>
            </a:endParaRPr>
          </a:p>
        </p:txBody>
      </p:sp>
    </p:spTree>
    <p:extLst>
      <p:ext uri="{BB962C8B-B14F-4D97-AF65-F5344CB8AC3E}">
        <p14:creationId xmlns:p14="http://schemas.microsoft.com/office/powerpoint/2010/main" val="35616658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53">
            <a:extLst>
              <a:ext uri="{FF2B5EF4-FFF2-40B4-BE49-F238E27FC236}">
                <a16:creationId xmlns:a16="http://schemas.microsoft.com/office/drawing/2014/main" id="{C8E27170-A3D2-4CE3-93D9-12362E585E3F}"/>
              </a:ext>
            </a:extLst>
          </p:cNvPr>
          <p:cNvSpPr txBox="1"/>
          <p:nvPr/>
        </p:nvSpPr>
        <p:spPr>
          <a:xfrm>
            <a:off x="482600" y="2476406"/>
            <a:ext cx="9212943" cy="1569660"/>
          </a:xfrm>
          <a:prstGeom prst="rect">
            <a:avLst/>
          </a:prstGeom>
          <a:noFill/>
        </p:spPr>
        <p:txBody>
          <a:bodyPr wrap="square" rtlCol="0">
            <a:noAutofit/>
          </a:bodyPr>
          <a:lstStyle>
            <a:defPPr>
              <a:defRPr lang="zh-CN"/>
            </a:defPPr>
            <a:lvl1pPr marR="0" lvl="0" indent="0" fontAlgn="auto">
              <a:lnSpc>
                <a:spcPct val="100000"/>
              </a:lnSpc>
              <a:spcBef>
                <a:spcPts val="0"/>
              </a:spcBef>
              <a:spcAft>
                <a:spcPts val="0"/>
              </a:spcAft>
              <a:buClrTx/>
              <a:buSzTx/>
              <a:buFontTx/>
              <a:buNone/>
              <a:tabLst/>
              <a:defRPr kumimoji="1" sz="8000" b="1" i="0" u="none" strike="noStrike" cap="none" spc="0" normalizeH="0" baseline="0">
                <a:ln>
                  <a:noFill/>
                </a:ln>
                <a:gradFill>
                  <a:gsLst>
                    <a:gs pos="0">
                      <a:schemeClr val="accent1"/>
                    </a:gs>
                    <a:gs pos="99000">
                      <a:schemeClr val="accent1">
                        <a:lumMod val="75000"/>
                      </a:schemeClr>
                    </a:gs>
                  </a:gsLst>
                  <a:lin ang="5400000" scaled="0"/>
                </a:gradFill>
                <a:effectLst>
                  <a:outerShdw blurRad="88900" dist="63500" dir="5400000" algn="t" rotWithShape="0">
                    <a:srgbClr val="308FF0">
                      <a:alpha val="40000"/>
                    </a:srgbClr>
                  </a:outerShdw>
                </a:effectLst>
                <a:uLnTx/>
                <a:uFillTx/>
                <a:latin typeface="微软雅黑"/>
                <a:ea typeface="微软雅黑"/>
                <a:cs typeface="OPPOSans B"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9600" b="1" i="0" u="none" strike="noStrike" kern="1200" cap="none" spc="0" normalizeH="0" baseline="0" noProof="0" dirty="0">
                <a:ln>
                  <a:noFill/>
                </a:ln>
                <a:effectLst>
                  <a:outerShdw blurRad="88900" dist="63500" dir="5400000" algn="ctr" rotWithShape="0">
                    <a:schemeClr val="accent1">
                      <a:lumMod val="75000"/>
                      <a:alpha val="40000"/>
                    </a:schemeClr>
                  </a:outerShdw>
                </a:effectLst>
                <a:uLnTx/>
                <a:uFillTx/>
                <a:latin typeface="+mj-ea"/>
                <a:ea typeface="+mj-ea"/>
                <a:cs typeface="OPPOSans B" pitchFamily="18" charset="-122"/>
              </a:rPr>
              <a:t>问题与不足</a:t>
            </a:r>
          </a:p>
        </p:txBody>
      </p:sp>
      <p:sp>
        <p:nvSpPr>
          <p:cNvPr id="2" name="文本框 1">
            <a:extLst>
              <a:ext uri="{FF2B5EF4-FFF2-40B4-BE49-F238E27FC236}">
                <a16:creationId xmlns:a16="http://schemas.microsoft.com/office/drawing/2014/main" id="{320BBD7E-B2D7-4A03-BC8E-02EB5CDBDA3B}"/>
              </a:ext>
            </a:extLst>
          </p:cNvPr>
          <p:cNvSpPr txBox="1"/>
          <p:nvPr/>
        </p:nvSpPr>
        <p:spPr>
          <a:xfrm>
            <a:off x="482600" y="1274887"/>
            <a:ext cx="1680029" cy="1323439"/>
          </a:xfrm>
          <a:prstGeom prst="rect">
            <a:avLst/>
          </a:prstGeom>
          <a:ln w="12700">
            <a:miter lim="400000"/>
          </a:ln>
          <a:effectLst/>
        </p:spPr>
        <p:txBody>
          <a:bodyPr wrap="square" lIns="91440" tIns="45720" rIns="91440" bIns="45720" anchor="ctr">
            <a:noAutofit/>
          </a:bodyPr>
          <a:lstStyle>
            <a:defPPr>
              <a:defRPr lang="zh-CN"/>
            </a:defPPr>
            <a:lvl1pPr marR="0" lvl="0" indent="0" defTabSz="1219169" fontAlgn="auto" hangingPunct="0">
              <a:buClrTx/>
              <a:buSzTx/>
              <a:buFontTx/>
              <a:buNone/>
              <a:tabLst/>
              <a:defRPr kumimoji="0" sz="6600" b="0" i="0" u="none" strike="noStrike" kern="0" cap="none" spc="600" normalizeH="0" baseline="0">
                <a:ln>
                  <a:noFill/>
                </a:ln>
                <a:gradFill>
                  <a:gsLst>
                    <a:gs pos="0">
                      <a:schemeClr val="accent1"/>
                    </a:gs>
                    <a:gs pos="99000">
                      <a:schemeClr val="accent1">
                        <a:lumMod val="75000"/>
                      </a:schemeClr>
                    </a:gs>
                  </a:gsLst>
                  <a:lin ang="5400000" scaled="0"/>
                </a:gradFill>
                <a:effectLst>
                  <a:outerShdw blurRad="88900" dist="63500" dir="5400000" rotWithShape="0">
                    <a:srgbClr val="308FF0">
                      <a:alpha val="40000"/>
                    </a:srgbClr>
                  </a:outerShdw>
                </a:effectLst>
                <a:uLnTx/>
                <a:uFillTx/>
                <a:latin typeface="思源黑体 CN Heavy"/>
                <a:ea typeface="思源黑体 CN Heavy"/>
                <a:cs typeface="OPPOSans B" pitchFamily="18" charset="-122"/>
              </a:defRPr>
            </a:lvl1pPr>
          </a:lstStyle>
          <a:p>
            <a:pPr marL="0" marR="0" lvl="0" indent="0" algn="l" defTabSz="1219169" rtl="0" eaLnBrk="1" fontAlgn="auto" latinLnBrk="0" hangingPunct="0">
              <a:lnSpc>
                <a:spcPct val="100000"/>
              </a:lnSpc>
              <a:spcBef>
                <a:spcPts val="0"/>
              </a:spcBef>
              <a:spcAft>
                <a:spcPts val="0"/>
              </a:spcAft>
              <a:buClrTx/>
              <a:buSzTx/>
              <a:buFontTx/>
              <a:buNone/>
              <a:tabLst/>
              <a:defRPr/>
            </a:pPr>
            <a:r>
              <a:rPr kumimoji="0" lang="en-US" altLang="zh-CN" sz="8000" b="0" i="0" u="none" strike="noStrike" kern="0" cap="none" spc="600" normalizeH="0" baseline="0" noProof="0" dirty="0">
                <a:ln>
                  <a:noFill/>
                </a:ln>
                <a:effectLst>
                  <a:outerShdw blurRad="88900" dist="63500" dir="5400000" algn="ctr" rotWithShape="0">
                    <a:schemeClr val="accent1">
                      <a:lumMod val="75000"/>
                      <a:alpha val="40000"/>
                    </a:schemeClr>
                  </a:outerShdw>
                </a:effectLst>
                <a:uLnTx/>
                <a:uFillTx/>
                <a:latin typeface="+mj-ea"/>
                <a:ea typeface="+mj-ea"/>
                <a:cs typeface="OPPOSans B" pitchFamily="18" charset="-122"/>
              </a:rPr>
              <a:t>03</a:t>
            </a:r>
          </a:p>
        </p:txBody>
      </p:sp>
    </p:spTree>
    <p:extLst>
      <p:ext uri="{BB962C8B-B14F-4D97-AF65-F5344CB8AC3E}">
        <p14:creationId xmlns:p14="http://schemas.microsoft.com/office/powerpoint/2010/main" val="41305162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CDA8A19-AAA9-ED55-9D96-9058B252731B}"/>
              </a:ext>
            </a:extLst>
          </p:cNvPr>
          <p:cNvSpPr>
            <a:spLocks noGrp="1"/>
          </p:cNvSpPr>
          <p:nvPr>
            <p:ph type="body" sz="quarter" idx="10"/>
          </p:nvPr>
        </p:nvSpPr>
        <p:spPr/>
        <p:txBody>
          <a:bodyPr/>
          <a:lstStyle/>
          <a:p>
            <a:r>
              <a:rPr lang="zh-CN" altLang="en-US" dirty="0"/>
              <a:t>项目管理不足</a:t>
            </a:r>
          </a:p>
        </p:txBody>
      </p:sp>
      <p:sp>
        <p:nvSpPr>
          <p:cNvPr id="4" name="矩形 3">
            <a:extLst>
              <a:ext uri="{FF2B5EF4-FFF2-40B4-BE49-F238E27FC236}">
                <a16:creationId xmlns:a16="http://schemas.microsoft.com/office/drawing/2014/main" id="{9303A658-4992-365F-5099-F95EFF356800}"/>
              </a:ext>
            </a:extLst>
          </p:cNvPr>
          <p:cNvSpPr/>
          <p:nvPr/>
        </p:nvSpPr>
        <p:spPr>
          <a:xfrm>
            <a:off x="5202213" y="1495110"/>
            <a:ext cx="5689935" cy="684000"/>
          </a:xfrm>
          <a:prstGeom prst="rect">
            <a:avLst/>
          </a:prstGeom>
          <a:gradFill>
            <a:gsLst>
              <a:gs pos="0">
                <a:schemeClr val="accent1">
                  <a:lumMod val="20000"/>
                  <a:lumOff val="80000"/>
                </a:schemeClr>
              </a:gs>
              <a:gs pos="100000">
                <a:schemeClr val="accent1">
                  <a:alpha val="0"/>
                  <a:lumMod val="0"/>
                  <a:lumOff val="100000"/>
                </a:scheme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5" name="矩形 4">
            <a:extLst>
              <a:ext uri="{FF2B5EF4-FFF2-40B4-BE49-F238E27FC236}">
                <a16:creationId xmlns:a16="http://schemas.microsoft.com/office/drawing/2014/main" id="{5FA78BB2-BCDF-C647-F94B-C82CC7A4CD9E}"/>
              </a:ext>
            </a:extLst>
          </p:cNvPr>
          <p:cNvSpPr/>
          <p:nvPr/>
        </p:nvSpPr>
        <p:spPr>
          <a:xfrm flipH="1">
            <a:off x="5184213" y="1495110"/>
            <a:ext cx="36000" cy="68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 name="文本框 12">
            <a:extLst>
              <a:ext uri="{FF2B5EF4-FFF2-40B4-BE49-F238E27FC236}">
                <a16:creationId xmlns:a16="http://schemas.microsoft.com/office/drawing/2014/main" id="{70B82B86-D6AD-1476-E900-46748E1BE833}"/>
              </a:ext>
            </a:extLst>
          </p:cNvPr>
          <p:cNvSpPr txBox="1"/>
          <p:nvPr/>
        </p:nvSpPr>
        <p:spPr>
          <a:xfrm>
            <a:off x="5202212" y="1505802"/>
            <a:ext cx="5580000" cy="662617"/>
          </a:xfrm>
          <a:prstGeom prst="rect">
            <a:avLst/>
          </a:prstGeom>
          <a:noFill/>
        </p:spPr>
        <p:txBody>
          <a:bodyPr wrap="square" rtlCol="0">
            <a:noAutofit/>
          </a:bodyPr>
          <a:lstStyle>
            <a:defPPr>
              <a:defRPr lang="zh-CN"/>
            </a:defPPr>
            <a:lvl1pPr>
              <a:lnSpc>
                <a:spcPct val="120000"/>
              </a:lnSpc>
              <a:defRPr>
                <a:solidFill>
                  <a:schemeClr val="tx1">
                    <a:lumMod val="75000"/>
                    <a:lumOff val="25000"/>
                  </a:schemeClr>
                </a:solidFill>
                <a:latin typeface="+mj-ea"/>
                <a:ea typeface="+mj-ea"/>
              </a:defRPr>
            </a:lvl1pPr>
          </a:lstStyle>
          <a:p>
            <a:pPr marL="285750" indent="-285750">
              <a:buFont typeface="Arial" panose="020B0604020202020204" pitchFamily="34" charset="0"/>
              <a:buChar char="•"/>
            </a:pPr>
            <a:r>
              <a:rPr lang="zh-CN" altLang="en-US" sz="1600" dirty="0">
                <a:solidFill>
                  <a:schemeClr val="tx1"/>
                </a:solidFill>
                <a:latin typeface="+mn-ea"/>
                <a:ea typeface="+mn-ea"/>
                <a:sym typeface="+mn-lt"/>
              </a:rPr>
              <a:t>此处输入具体、可量化、可落实、具有针对性的解决措施</a:t>
            </a:r>
          </a:p>
          <a:p>
            <a:pPr marL="285750" indent="-285750">
              <a:buFont typeface="Arial" panose="020B0604020202020204" pitchFamily="34" charset="0"/>
              <a:buChar char="•"/>
            </a:pPr>
            <a:r>
              <a:rPr lang="zh-CN" altLang="en-US" sz="1600" dirty="0">
                <a:solidFill>
                  <a:schemeClr val="tx1"/>
                </a:solidFill>
                <a:latin typeface="+mn-ea"/>
                <a:ea typeface="+mn-ea"/>
                <a:sym typeface="+mn-lt"/>
              </a:rPr>
              <a:t>此处输入具体、可量化、可落实、具有针对性的解决措施</a:t>
            </a:r>
          </a:p>
        </p:txBody>
      </p:sp>
      <p:sp>
        <p:nvSpPr>
          <p:cNvPr id="16" name="文本框 15">
            <a:extLst>
              <a:ext uri="{FF2B5EF4-FFF2-40B4-BE49-F238E27FC236}">
                <a16:creationId xmlns:a16="http://schemas.microsoft.com/office/drawing/2014/main" id="{7A62FAB2-8392-F24F-F46C-212C97C79366}"/>
              </a:ext>
            </a:extLst>
          </p:cNvPr>
          <p:cNvSpPr txBox="1"/>
          <p:nvPr/>
        </p:nvSpPr>
        <p:spPr>
          <a:xfrm>
            <a:off x="1910210" y="1615773"/>
            <a:ext cx="2100869" cy="442674"/>
          </a:xfrm>
          <a:prstGeom prst="roundRect">
            <a:avLst/>
          </a:prstGeom>
          <a:noFill/>
        </p:spPr>
        <p:txBody>
          <a:bodyPr wrap="square" rtlCol="0">
            <a:noAutofit/>
          </a:bodyPr>
          <a:lstStyle/>
          <a:p>
            <a:pPr algn="ctr"/>
            <a:r>
              <a:rPr lang="zh-CN" altLang="en-US" sz="2000" dirty="0">
                <a:gradFill>
                  <a:gsLst>
                    <a:gs pos="0">
                      <a:schemeClr val="accent1"/>
                    </a:gs>
                    <a:gs pos="100000">
                      <a:schemeClr val="accent1">
                        <a:lumMod val="50000"/>
                      </a:schemeClr>
                    </a:gs>
                  </a:gsLst>
                  <a:lin ang="2700000" scaled="0"/>
                </a:gradFill>
                <a:latin typeface="+mj-ea"/>
                <a:ea typeface="+mj-ea"/>
              </a:rPr>
              <a:t>管理目标不明确</a:t>
            </a:r>
          </a:p>
        </p:txBody>
      </p:sp>
      <p:cxnSp>
        <p:nvCxnSpPr>
          <p:cNvPr id="29" name="直接箭头连接符 28">
            <a:extLst>
              <a:ext uri="{FF2B5EF4-FFF2-40B4-BE49-F238E27FC236}">
                <a16:creationId xmlns:a16="http://schemas.microsoft.com/office/drawing/2014/main" id="{C1FB6FF0-E319-C72D-76C7-50BC6A3FE928}"/>
              </a:ext>
            </a:extLst>
          </p:cNvPr>
          <p:cNvCxnSpPr>
            <a:cxnSpLocks/>
          </p:cNvCxnSpPr>
          <p:nvPr/>
        </p:nvCxnSpPr>
        <p:spPr>
          <a:xfrm>
            <a:off x="4033022" y="1837110"/>
            <a:ext cx="1007580" cy="0"/>
          </a:xfrm>
          <a:prstGeom prst="straightConnector1">
            <a:avLst/>
          </a:prstGeom>
          <a:ln>
            <a:prstDash val="lgDash"/>
            <a:tailEnd type="arrow"/>
          </a:ln>
        </p:spPr>
        <p:style>
          <a:lnRef idx="1">
            <a:schemeClr val="accent1"/>
          </a:lnRef>
          <a:fillRef idx="0">
            <a:schemeClr val="accent1"/>
          </a:fillRef>
          <a:effectRef idx="0">
            <a:schemeClr val="accent1"/>
          </a:effectRef>
          <a:fontRef idx="minor">
            <a:schemeClr val="tx1"/>
          </a:fontRef>
        </p:style>
      </p:cxnSp>
      <p:pic>
        <p:nvPicPr>
          <p:cNvPr id="35" name="图形 34">
            <a:extLst>
              <a:ext uri="{FF2B5EF4-FFF2-40B4-BE49-F238E27FC236}">
                <a16:creationId xmlns:a16="http://schemas.microsoft.com/office/drawing/2014/main" id="{0BBA0456-4BD0-4D91-42AF-C71491380700}"/>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484097" y="1653148"/>
            <a:ext cx="367924" cy="367924"/>
          </a:xfrm>
          <a:prstGeom prst="rect">
            <a:avLst/>
          </a:prstGeom>
        </p:spPr>
      </p:pic>
      <p:sp>
        <p:nvSpPr>
          <p:cNvPr id="23" name="文本框 22">
            <a:extLst>
              <a:ext uri="{FF2B5EF4-FFF2-40B4-BE49-F238E27FC236}">
                <a16:creationId xmlns:a16="http://schemas.microsoft.com/office/drawing/2014/main" id="{D682B5BD-5A49-4BDC-6FD5-15EC57CEA5B5}"/>
              </a:ext>
            </a:extLst>
          </p:cNvPr>
          <p:cNvSpPr txBox="1"/>
          <p:nvPr/>
        </p:nvSpPr>
        <p:spPr>
          <a:xfrm>
            <a:off x="1932153" y="5594548"/>
            <a:ext cx="2100869" cy="442674"/>
          </a:xfrm>
          <a:prstGeom prst="roundRect">
            <a:avLst/>
          </a:prstGeom>
          <a:noFill/>
        </p:spPr>
        <p:txBody>
          <a:bodyPr wrap="square" rtlCol="0">
            <a:noAutofit/>
          </a:bodyPr>
          <a:lstStyle/>
          <a:p>
            <a:pPr algn="ctr"/>
            <a:r>
              <a:rPr lang="zh-CN" altLang="en-US" sz="2000" dirty="0">
                <a:gradFill>
                  <a:gsLst>
                    <a:gs pos="0">
                      <a:schemeClr val="accent1"/>
                    </a:gs>
                    <a:gs pos="100000">
                      <a:schemeClr val="accent1">
                        <a:lumMod val="50000"/>
                      </a:schemeClr>
                    </a:gs>
                  </a:gsLst>
                  <a:lin ang="2700000" scaled="0"/>
                </a:gradFill>
                <a:latin typeface="+mj-ea"/>
                <a:ea typeface="+mj-ea"/>
              </a:rPr>
              <a:t>投标策划不充分</a:t>
            </a:r>
          </a:p>
        </p:txBody>
      </p:sp>
      <p:cxnSp>
        <p:nvCxnSpPr>
          <p:cNvPr id="34" name="直接箭头连接符 33">
            <a:extLst>
              <a:ext uri="{FF2B5EF4-FFF2-40B4-BE49-F238E27FC236}">
                <a16:creationId xmlns:a16="http://schemas.microsoft.com/office/drawing/2014/main" id="{9A9C700E-5066-D6CE-8208-FE97F83A6FC1}"/>
              </a:ext>
            </a:extLst>
          </p:cNvPr>
          <p:cNvCxnSpPr>
            <a:cxnSpLocks/>
          </p:cNvCxnSpPr>
          <p:nvPr/>
        </p:nvCxnSpPr>
        <p:spPr>
          <a:xfrm>
            <a:off x="4033022" y="5815885"/>
            <a:ext cx="1007580" cy="0"/>
          </a:xfrm>
          <a:prstGeom prst="straightConnector1">
            <a:avLst/>
          </a:prstGeom>
          <a:ln>
            <a:prstDash val="lgDash"/>
            <a:tailEnd type="arrow"/>
          </a:ln>
        </p:spPr>
        <p:style>
          <a:lnRef idx="1">
            <a:schemeClr val="accent1"/>
          </a:lnRef>
          <a:fillRef idx="0">
            <a:schemeClr val="accent1"/>
          </a:fillRef>
          <a:effectRef idx="0">
            <a:schemeClr val="accent1"/>
          </a:effectRef>
          <a:fontRef idx="minor">
            <a:schemeClr val="tx1"/>
          </a:fontRef>
        </p:style>
      </p:cxnSp>
      <p:pic>
        <p:nvPicPr>
          <p:cNvPr id="40" name="图形 39">
            <a:extLst>
              <a:ext uri="{FF2B5EF4-FFF2-40B4-BE49-F238E27FC236}">
                <a16:creationId xmlns:a16="http://schemas.microsoft.com/office/drawing/2014/main" id="{9BF7E802-0A7D-33C1-D532-18A83B791A6B}"/>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484097" y="5631923"/>
            <a:ext cx="367924" cy="367924"/>
          </a:xfrm>
          <a:prstGeom prst="rect">
            <a:avLst/>
          </a:prstGeom>
        </p:spPr>
      </p:pic>
      <p:sp>
        <p:nvSpPr>
          <p:cNvPr id="44" name="矩形 43">
            <a:extLst>
              <a:ext uri="{FF2B5EF4-FFF2-40B4-BE49-F238E27FC236}">
                <a16:creationId xmlns:a16="http://schemas.microsoft.com/office/drawing/2014/main" id="{A88F10C1-ACC6-A22E-9B09-30C344F23A1B}"/>
              </a:ext>
            </a:extLst>
          </p:cNvPr>
          <p:cNvSpPr/>
          <p:nvPr/>
        </p:nvSpPr>
        <p:spPr>
          <a:xfrm>
            <a:off x="5222685" y="5473885"/>
            <a:ext cx="5689935" cy="684000"/>
          </a:xfrm>
          <a:prstGeom prst="rect">
            <a:avLst/>
          </a:prstGeom>
          <a:gradFill>
            <a:gsLst>
              <a:gs pos="0">
                <a:schemeClr val="accent1">
                  <a:lumMod val="20000"/>
                  <a:lumOff val="80000"/>
                </a:schemeClr>
              </a:gs>
              <a:gs pos="100000">
                <a:schemeClr val="accent1">
                  <a:alpha val="0"/>
                  <a:lumMod val="0"/>
                  <a:lumOff val="100000"/>
                </a:scheme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45" name="矩形 44">
            <a:extLst>
              <a:ext uri="{FF2B5EF4-FFF2-40B4-BE49-F238E27FC236}">
                <a16:creationId xmlns:a16="http://schemas.microsoft.com/office/drawing/2014/main" id="{22B7EBC9-DFFE-D336-D18C-9209FEC20C75}"/>
              </a:ext>
            </a:extLst>
          </p:cNvPr>
          <p:cNvSpPr/>
          <p:nvPr/>
        </p:nvSpPr>
        <p:spPr>
          <a:xfrm flipH="1">
            <a:off x="5204685" y="5473885"/>
            <a:ext cx="36000" cy="68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6" name="文本框 45">
            <a:extLst>
              <a:ext uri="{FF2B5EF4-FFF2-40B4-BE49-F238E27FC236}">
                <a16:creationId xmlns:a16="http://schemas.microsoft.com/office/drawing/2014/main" id="{C27D195B-DEA3-6B0F-6865-26C37167810A}"/>
              </a:ext>
            </a:extLst>
          </p:cNvPr>
          <p:cNvSpPr txBox="1"/>
          <p:nvPr/>
        </p:nvSpPr>
        <p:spPr>
          <a:xfrm>
            <a:off x="5222684" y="5484577"/>
            <a:ext cx="5580000" cy="662617"/>
          </a:xfrm>
          <a:prstGeom prst="rect">
            <a:avLst/>
          </a:prstGeom>
          <a:noFill/>
        </p:spPr>
        <p:txBody>
          <a:bodyPr wrap="square" rtlCol="0">
            <a:noAutofit/>
          </a:bodyPr>
          <a:lstStyle>
            <a:defPPr>
              <a:defRPr lang="zh-CN"/>
            </a:defPPr>
            <a:lvl1pPr>
              <a:lnSpc>
                <a:spcPct val="120000"/>
              </a:lnSpc>
              <a:defRPr>
                <a:solidFill>
                  <a:schemeClr val="tx1">
                    <a:lumMod val="75000"/>
                    <a:lumOff val="25000"/>
                  </a:schemeClr>
                </a:solidFill>
                <a:latin typeface="+mj-ea"/>
                <a:ea typeface="+mj-ea"/>
              </a:defRPr>
            </a:lvl1pPr>
          </a:lstStyle>
          <a:p>
            <a:pPr marL="285750" indent="-285750">
              <a:buFont typeface="Arial" panose="020B0604020202020204" pitchFamily="34" charset="0"/>
              <a:buChar char="•"/>
            </a:pPr>
            <a:r>
              <a:rPr lang="zh-CN" altLang="en-US" sz="1600" dirty="0">
                <a:solidFill>
                  <a:schemeClr val="tx1"/>
                </a:solidFill>
                <a:latin typeface="+mn-ea"/>
                <a:ea typeface="+mn-ea"/>
                <a:sym typeface="+mn-lt"/>
              </a:rPr>
              <a:t>此处输入具体、可量化、可落实、具有针对性的解决措施</a:t>
            </a:r>
          </a:p>
          <a:p>
            <a:pPr marL="285750" indent="-285750">
              <a:buFont typeface="Arial" panose="020B0604020202020204" pitchFamily="34" charset="0"/>
              <a:buChar char="•"/>
            </a:pPr>
            <a:r>
              <a:rPr lang="zh-CN" altLang="en-US" sz="1600" dirty="0">
                <a:solidFill>
                  <a:schemeClr val="tx1"/>
                </a:solidFill>
                <a:latin typeface="+mn-ea"/>
                <a:ea typeface="+mn-ea"/>
                <a:sym typeface="+mn-lt"/>
              </a:rPr>
              <a:t>此处输入具体、可量化、可落实、具有针对性的解决措施</a:t>
            </a:r>
          </a:p>
        </p:txBody>
      </p:sp>
      <p:sp>
        <p:nvSpPr>
          <p:cNvPr id="15" name="文本框 14">
            <a:extLst>
              <a:ext uri="{FF2B5EF4-FFF2-40B4-BE49-F238E27FC236}">
                <a16:creationId xmlns:a16="http://schemas.microsoft.com/office/drawing/2014/main" id="{8E560016-39C1-93BC-82E6-93E42BAD5815}"/>
              </a:ext>
            </a:extLst>
          </p:cNvPr>
          <p:cNvSpPr txBox="1"/>
          <p:nvPr/>
        </p:nvSpPr>
        <p:spPr>
          <a:xfrm>
            <a:off x="1910210" y="2610467"/>
            <a:ext cx="2100869" cy="442674"/>
          </a:xfrm>
          <a:prstGeom prst="roundRect">
            <a:avLst/>
          </a:prstGeom>
          <a:noFill/>
        </p:spPr>
        <p:txBody>
          <a:bodyPr wrap="square" rtlCol="0">
            <a:noAutofit/>
          </a:bodyPr>
          <a:lstStyle/>
          <a:p>
            <a:pPr algn="ctr"/>
            <a:r>
              <a:rPr lang="zh-CN" altLang="en-US" sz="2000" dirty="0">
                <a:gradFill>
                  <a:gsLst>
                    <a:gs pos="0">
                      <a:schemeClr val="accent1"/>
                    </a:gs>
                    <a:gs pos="100000">
                      <a:schemeClr val="accent1">
                        <a:lumMod val="50000"/>
                      </a:schemeClr>
                    </a:gs>
                  </a:gsLst>
                  <a:lin ang="2700000" scaled="0"/>
                </a:gradFill>
                <a:latin typeface="+mj-ea"/>
                <a:ea typeface="+mj-ea"/>
              </a:rPr>
              <a:t>组织建设不健全</a:t>
            </a:r>
          </a:p>
        </p:txBody>
      </p:sp>
      <p:cxnSp>
        <p:nvCxnSpPr>
          <p:cNvPr id="30" name="直接箭头连接符 29">
            <a:extLst>
              <a:ext uri="{FF2B5EF4-FFF2-40B4-BE49-F238E27FC236}">
                <a16:creationId xmlns:a16="http://schemas.microsoft.com/office/drawing/2014/main" id="{E66F1CFE-73FC-D81D-81AD-D75D5B9ACBEB}"/>
              </a:ext>
            </a:extLst>
          </p:cNvPr>
          <p:cNvCxnSpPr>
            <a:cxnSpLocks/>
          </p:cNvCxnSpPr>
          <p:nvPr/>
        </p:nvCxnSpPr>
        <p:spPr>
          <a:xfrm>
            <a:off x="4033022" y="2831804"/>
            <a:ext cx="1007580" cy="0"/>
          </a:xfrm>
          <a:prstGeom prst="straightConnector1">
            <a:avLst/>
          </a:prstGeom>
          <a:ln w="6350" cap="flat" cmpd="sng" algn="ctr">
            <a:solidFill>
              <a:schemeClr val="accent1">
                <a:lumMod val="100000"/>
              </a:schemeClr>
            </a:solidFill>
            <a:prstDash val="lgDash"/>
            <a:miter lim="800000"/>
            <a:headEnd type="none" w="med" len="med"/>
            <a:tailEnd type="arrow" w="med" len="med"/>
          </a:ln>
          <a:effectLst/>
        </p:spPr>
        <p:style>
          <a:lnRef idx="1">
            <a:schemeClr val="accent1"/>
          </a:lnRef>
          <a:fillRef idx="0">
            <a:schemeClr val="accent1"/>
          </a:fillRef>
          <a:effectRef idx="0">
            <a:schemeClr val="accent1"/>
          </a:effectRef>
          <a:fontRef idx="minor">
            <a:schemeClr val="tx1"/>
          </a:fontRef>
        </p:style>
      </p:cxnSp>
      <p:pic>
        <p:nvPicPr>
          <p:cNvPr id="39" name="图形 38">
            <a:extLst>
              <a:ext uri="{FF2B5EF4-FFF2-40B4-BE49-F238E27FC236}">
                <a16:creationId xmlns:a16="http://schemas.microsoft.com/office/drawing/2014/main" id="{16AA9E7D-2FD7-E127-AE25-4A3C180D8447}"/>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84097" y="2647842"/>
            <a:ext cx="367924" cy="367924"/>
          </a:xfrm>
          <a:prstGeom prst="rect">
            <a:avLst/>
          </a:prstGeom>
        </p:spPr>
      </p:pic>
      <p:sp>
        <p:nvSpPr>
          <p:cNvPr id="53" name="矩形 52">
            <a:extLst>
              <a:ext uri="{FF2B5EF4-FFF2-40B4-BE49-F238E27FC236}">
                <a16:creationId xmlns:a16="http://schemas.microsoft.com/office/drawing/2014/main" id="{9AD3E761-798F-A7F1-6488-3D5A2649B26A}"/>
              </a:ext>
            </a:extLst>
          </p:cNvPr>
          <p:cNvSpPr/>
          <p:nvPr/>
        </p:nvSpPr>
        <p:spPr>
          <a:xfrm>
            <a:off x="5202213" y="2489804"/>
            <a:ext cx="5689935" cy="684000"/>
          </a:xfrm>
          <a:prstGeom prst="rect">
            <a:avLst/>
          </a:prstGeom>
          <a:gradFill>
            <a:gsLst>
              <a:gs pos="0">
                <a:schemeClr val="accent1">
                  <a:lumMod val="20000"/>
                  <a:lumOff val="80000"/>
                </a:schemeClr>
              </a:gs>
              <a:gs pos="100000">
                <a:schemeClr val="accent1">
                  <a:alpha val="0"/>
                  <a:lumMod val="0"/>
                  <a:lumOff val="100000"/>
                </a:scheme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54" name="矩形 53">
            <a:extLst>
              <a:ext uri="{FF2B5EF4-FFF2-40B4-BE49-F238E27FC236}">
                <a16:creationId xmlns:a16="http://schemas.microsoft.com/office/drawing/2014/main" id="{FD03733B-4823-9F3D-35E3-FB010BBFB617}"/>
              </a:ext>
            </a:extLst>
          </p:cNvPr>
          <p:cNvSpPr/>
          <p:nvPr/>
        </p:nvSpPr>
        <p:spPr>
          <a:xfrm flipH="1">
            <a:off x="5184213" y="2489804"/>
            <a:ext cx="36000" cy="68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5" name="文本框 54">
            <a:extLst>
              <a:ext uri="{FF2B5EF4-FFF2-40B4-BE49-F238E27FC236}">
                <a16:creationId xmlns:a16="http://schemas.microsoft.com/office/drawing/2014/main" id="{68CBA2E1-BE76-B8E8-10C9-99519B267A6F}"/>
              </a:ext>
            </a:extLst>
          </p:cNvPr>
          <p:cNvSpPr txBox="1"/>
          <p:nvPr/>
        </p:nvSpPr>
        <p:spPr>
          <a:xfrm>
            <a:off x="5202212" y="2500496"/>
            <a:ext cx="5580000" cy="662617"/>
          </a:xfrm>
          <a:prstGeom prst="rect">
            <a:avLst/>
          </a:prstGeom>
          <a:noFill/>
        </p:spPr>
        <p:txBody>
          <a:bodyPr wrap="square" rtlCol="0">
            <a:noAutofit/>
          </a:bodyPr>
          <a:lstStyle>
            <a:defPPr>
              <a:defRPr lang="zh-CN"/>
            </a:defPPr>
            <a:lvl1pPr>
              <a:lnSpc>
                <a:spcPct val="120000"/>
              </a:lnSpc>
              <a:defRPr>
                <a:solidFill>
                  <a:schemeClr val="tx1">
                    <a:lumMod val="75000"/>
                    <a:lumOff val="25000"/>
                  </a:schemeClr>
                </a:solidFill>
                <a:latin typeface="+mj-ea"/>
                <a:ea typeface="+mj-ea"/>
              </a:defRPr>
            </a:lvl1pPr>
          </a:lstStyle>
          <a:p>
            <a:pPr marL="285750" indent="-285750">
              <a:buFont typeface="Arial" panose="020B0604020202020204" pitchFamily="34" charset="0"/>
              <a:buChar char="•"/>
            </a:pPr>
            <a:r>
              <a:rPr lang="zh-CN" altLang="en-US" sz="1600" dirty="0">
                <a:solidFill>
                  <a:schemeClr val="tx1"/>
                </a:solidFill>
                <a:latin typeface="+mn-ea"/>
                <a:ea typeface="+mn-ea"/>
                <a:sym typeface="+mn-lt"/>
              </a:rPr>
              <a:t>此处输入具体、可量化、可落实、具有针对性的解决措施</a:t>
            </a:r>
          </a:p>
          <a:p>
            <a:pPr marL="285750" indent="-285750">
              <a:buFont typeface="Arial" panose="020B0604020202020204" pitchFamily="34" charset="0"/>
              <a:buChar char="•"/>
            </a:pPr>
            <a:r>
              <a:rPr lang="zh-CN" altLang="en-US" sz="1600" dirty="0">
                <a:solidFill>
                  <a:schemeClr val="tx1"/>
                </a:solidFill>
                <a:latin typeface="+mn-ea"/>
                <a:ea typeface="+mn-ea"/>
                <a:sym typeface="+mn-lt"/>
              </a:rPr>
              <a:t>此处输入具体、可量化、可落实、具有针对性的解决措施</a:t>
            </a:r>
          </a:p>
        </p:txBody>
      </p:sp>
      <p:sp>
        <p:nvSpPr>
          <p:cNvPr id="18" name="文本框 17">
            <a:extLst>
              <a:ext uri="{FF2B5EF4-FFF2-40B4-BE49-F238E27FC236}">
                <a16:creationId xmlns:a16="http://schemas.microsoft.com/office/drawing/2014/main" id="{442286D9-9618-3016-6FB3-FDE4268AFA7C}"/>
              </a:ext>
            </a:extLst>
          </p:cNvPr>
          <p:cNvSpPr txBox="1"/>
          <p:nvPr/>
        </p:nvSpPr>
        <p:spPr>
          <a:xfrm>
            <a:off x="1895503" y="3605161"/>
            <a:ext cx="2100869" cy="442674"/>
          </a:xfrm>
          <a:prstGeom prst="roundRect">
            <a:avLst/>
          </a:prstGeom>
          <a:noFill/>
        </p:spPr>
        <p:txBody>
          <a:bodyPr wrap="square" rtlCol="0">
            <a:noAutofit/>
          </a:bodyPr>
          <a:lstStyle/>
          <a:p>
            <a:pPr algn="ctr"/>
            <a:r>
              <a:rPr lang="zh-CN" altLang="en-US" sz="2000" dirty="0">
                <a:gradFill>
                  <a:gsLst>
                    <a:gs pos="0">
                      <a:schemeClr val="accent1"/>
                    </a:gs>
                    <a:gs pos="100000">
                      <a:schemeClr val="accent1">
                        <a:lumMod val="50000"/>
                      </a:schemeClr>
                    </a:gs>
                  </a:gsLst>
                  <a:lin ang="2700000" scaled="0"/>
                </a:gradFill>
                <a:latin typeface="+mj-ea"/>
                <a:ea typeface="+mj-ea"/>
              </a:rPr>
              <a:t>岗位职责不清晰</a:t>
            </a:r>
          </a:p>
        </p:txBody>
      </p:sp>
      <p:cxnSp>
        <p:nvCxnSpPr>
          <p:cNvPr id="31" name="直接箭头连接符 30">
            <a:extLst>
              <a:ext uri="{FF2B5EF4-FFF2-40B4-BE49-F238E27FC236}">
                <a16:creationId xmlns:a16="http://schemas.microsoft.com/office/drawing/2014/main" id="{8B35B906-6BEF-6C5F-2427-A3C32FAE8AAB}"/>
              </a:ext>
            </a:extLst>
          </p:cNvPr>
          <p:cNvCxnSpPr>
            <a:cxnSpLocks/>
          </p:cNvCxnSpPr>
          <p:nvPr/>
        </p:nvCxnSpPr>
        <p:spPr>
          <a:xfrm>
            <a:off x="4033022" y="3826498"/>
            <a:ext cx="1007580" cy="0"/>
          </a:xfrm>
          <a:prstGeom prst="straightConnector1">
            <a:avLst/>
          </a:prstGeom>
          <a:ln w="6350" cap="flat" cmpd="sng" algn="ctr">
            <a:solidFill>
              <a:schemeClr val="accent1">
                <a:lumMod val="100000"/>
              </a:schemeClr>
            </a:solidFill>
            <a:prstDash val="lgDash"/>
            <a:miter lim="800000"/>
            <a:headEnd type="none" w="med" len="med"/>
            <a:tailEnd type="arrow" w="med" len="med"/>
          </a:ln>
          <a:effectLst/>
        </p:spPr>
        <p:style>
          <a:lnRef idx="1">
            <a:schemeClr val="accent1"/>
          </a:lnRef>
          <a:fillRef idx="0">
            <a:schemeClr val="accent1"/>
          </a:fillRef>
          <a:effectRef idx="0">
            <a:schemeClr val="accent1"/>
          </a:effectRef>
          <a:fontRef idx="minor">
            <a:schemeClr val="tx1"/>
          </a:fontRef>
        </p:style>
      </p:cxnSp>
      <p:pic>
        <p:nvPicPr>
          <p:cNvPr id="38" name="图形 37">
            <a:extLst>
              <a:ext uri="{FF2B5EF4-FFF2-40B4-BE49-F238E27FC236}">
                <a16:creationId xmlns:a16="http://schemas.microsoft.com/office/drawing/2014/main" id="{FA6E337B-4F69-29F9-E687-4F2E3EC17584}"/>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484097" y="3642536"/>
            <a:ext cx="367924" cy="367924"/>
          </a:xfrm>
          <a:prstGeom prst="rect">
            <a:avLst/>
          </a:prstGeom>
        </p:spPr>
      </p:pic>
      <p:sp>
        <p:nvSpPr>
          <p:cNvPr id="57" name="矩形 56">
            <a:extLst>
              <a:ext uri="{FF2B5EF4-FFF2-40B4-BE49-F238E27FC236}">
                <a16:creationId xmlns:a16="http://schemas.microsoft.com/office/drawing/2014/main" id="{B85A36F2-BEF3-3F95-5181-C59B4F8FB56B}"/>
              </a:ext>
            </a:extLst>
          </p:cNvPr>
          <p:cNvSpPr/>
          <p:nvPr/>
        </p:nvSpPr>
        <p:spPr>
          <a:xfrm>
            <a:off x="5202213" y="3484498"/>
            <a:ext cx="5689935" cy="684000"/>
          </a:xfrm>
          <a:prstGeom prst="rect">
            <a:avLst/>
          </a:prstGeom>
          <a:gradFill>
            <a:gsLst>
              <a:gs pos="0">
                <a:schemeClr val="accent1">
                  <a:lumMod val="20000"/>
                  <a:lumOff val="80000"/>
                </a:schemeClr>
              </a:gs>
              <a:gs pos="100000">
                <a:schemeClr val="accent1">
                  <a:alpha val="0"/>
                  <a:lumMod val="0"/>
                  <a:lumOff val="100000"/>
                </a:scheme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58" name="矩形 57">
            <a:extLst>
              <a:ext uri="{FF2B5EF4-FFF2-40B4-BE49-F238E27FC236}">
                <a16:creationId xmlns:a16="http://schemas.microsoft.com/office/drawing/2014/main" id="{7A84A6C6-381D-B3F7-41AF-B991B5576B7D}"/>
              </a:ext>
            </a:extLst>
          </p:cNvPr>
          <p:cNvSpPr/>
          <p:nvPr/>
        </p:nvSpPr>
        <p:spPr>
          <a:xfrm flipH="1">
            <a:off x="5184213" y="3484498"/>
            <a:ext cx="36000" cy="68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9" name="文本框 58">
            <a:extLst>
              <a:ext uri="{FF2B5EF4-FFF2-40B4-BE49-F238E27FC236}">
                <a16:creationId xmlns:a16="http://schemas.microsoft.com/office/drawing/2014/main" id="{34CC63D1-3FEC-A685-37F6-1454BE125254}"/>
              </a:ext>
            </a:extLst>
          </p:cNvPr>
          <p:cNvSpPr txBox="1"/>
          <p:nvPr/>
        </p:nvSpPr>
        <p:spPr>
          <a:xfrm>
            <a:off x="5202212" y="3495190"/>
            <a:ext cx="5580000" cy="662617"/>
          </a:xfrm>
          <a:prstGeom prst="rect">
            <a:avLst/>
          </a:prstGeom>
          <a:noFill/>
        </p:spPr>
        <p:txBody>
          <a:bodyPr wrap="square" rtlCol="0">
            <a:noAutofit/>
          </a:bodyPr>
          <a:lstStyle>
            <a:defPPr>
              <a:defRPr lang="zh-CN"/>
            </a:defPPr>
            <a:lvl1pPr>
              <a:lnSpc>
                <a:spcPct val="120000"/>
              </a:lnSpc>
              <a:defRPr>
                <a:solidFill>
                  <a:schemeClr val="tx1">
                    <a:lumMod val="75000"/>
                    <a:lumOff val="25000"/>
                  </a:schemeClr>
                </a:solidFill>
                <a:latin typeface="+mj-ea"/>
                <a:ea typeface="+mj-ea"/>
              </a:defRPr>
            </a:lvl1pPr>
          </a:lstStyle>
          <a:p>
            <a:pPr marL="285750" indent="-285750">
              <a:buFont typeface="Arial" panose="020B0604020202020204" pitchFamily="34" charset="0"/>
              <a:buChar char="•"/>
            </a:pPr>
            <a:r>
              <a:rPr lang="zh-CN" altLang="en-US" sz="1600" dirty="0">
                <a:solidFill>
                  <a:schemeClr val="tx1"/>
                </a:solidFill>
                <a:latin typeface="+mn-ea"/>
                <a:ea typeface="+mn-ea"/>
                <a:sym typeface="+mn-lt"/>
              </a:rPr>
              <a:t>此处输入具体、可量化、可落实、具有针对性的解决措施</a:t>
            </a:r>
          </a:p>
          <a:p>
            <a:pPr marL="285750" indent="-285750">
              <a:buFont typeface="Arial" panose="020B0604020202020204" pitchFamily="34" charset="0"/>
              <a:buChar char="•"/>
            </a:pPr>
            <a:r>
              <a:rPr lang="zh-CN" altLang="en-US" sz="1600" dirty="0">
                <a:solidFill>
                  <a:schemeClr val="tx1"/>
                </a:solidFill>
                <a:latin typeface="+mn-ea"/>
                <a:ea typeface="+mn-ea"/>
                <a:sym typeface="+mn-lt"/>
              </a:rPr>
              <a:t>此处输入具体、可量化、可落实、具有针对性的解决措施</a:t>
            </a:r>
          </a:p>
        </p:txBody>
      </p:sp>
      <p:sp>
        <p:nvSpPr>
          <p:cNvPr id="20" name="文本框 19">
            <a:extLst>
              <a:ext uri="{FF2B5EF4-FFF2-40B4-BE49-F238E27FC236}">
                <a16:creationId xmlns:a16="http://schemas.microsoft.com/office/drawing/2014/main" id="{A457737A-E0B6-9E1D-AC95-206302BBA169}"/>
              </a:ext>
            </a:extLst>
          </p:cNvPr>
          <p:cNvSpPr txBox="1"/>
          <p:nvPr/>
        </p:nvSpPr>
        <p:spPr>
          <a:xfrm>
            <a:off x="1932153" y="4599855"/>
            <a:ext cx="2100869" cy="442674"/>
          </a:xfrm>
          <a:prstGeom prst="roundRect">
            <a:avLst/>
          </a:prstGeom>
          <a:noFill/>
        </p:spPr>
        <p:txBody>
          <a:bodyPr wrap="square" rtlCol="0">
            <a:noAutofit/>
          </a:bodyPr>
          <a:lstStyle/>
          <a:p>
            <a:pPr algn="ctr"/>
            <a:r>
              <a:rPr lang="zh-CN" altLang="en-US" sz="2000" dirty="0">
                <a:gradFill>
                  <a:gsLst>
                    <a:gs pos="0">
                      <a:schemeClr val="accent1"/>
                    </a:gs>
                    <a:gs pos="100000">
                      <a:schemeClr val="accent1">
                        <a:lumMod val="50000"/>
                      </a:schemeClr>
                    </a:gs>
                  </a:gsLst>
                  <a:lin ang="2700000" scaled="0"/>
                </a:gradFill>
                <a:latin typeface="+mj-ea"/>
                <a:ea typeface="+mj-ea"/>
              </a:rPr>
              <a:t>绩效考核走形式</a:t>
            </a:r>
          </a:p>
        </p:txBody>
      </p:sp>
      <p:cxnSp>
        <p:nvCxnSpPr>
          <p:cNvPr id="32" name="直接箭头连接符 31">
            <a:extLst>
              <a:ext uri="{FF2B5EF4-FFF2-40B4-BE49-F238E27FC236}">
                <a16:creationId xmlns:a16="http://schemas.microsoft.com/office/drawing/2014/main" id="{F85CCA32-9E42-C523-A8D3-9614292EDB72}"/>
              </a:ext>
            </a:extLst>
          </p:cNvPr>
          <p:cNvCxnSpPr>
            <a:cxnSpLocks/>
          </p:cNvCxnSpPr>
          <p:nvPr/>
        </p:nvCxnSpPr>
        <p:spPr>
          <a:xfrm>
            <a:off x="4033022" y="4821192"/>
            <a:ext cx="1007580" cy="0"/>
          </a:xfrm>
          <a:prstGeom prst="straightConnector1">
            <a:avLst/>
          </a:prstGeom>
          <a:ln w="6350" cap="flat" cmpd="sng" algn="ctr">
            <a:solidFill>
              <a:schemeClr val="accent1">
                <a:lumMod val="100000"/>
              </a:schemeClr>
            </a:solidFill>
            <a:prstDash val="lgDash"/>
            <a:miter lim="800000"/>
            <a:headEnd type="none" w="med" len="med"/>
            <a:tailEnd type="arrow" w="med" len="med"/>
          </a:ln>
          <a:effectLst/>
        </p:spPr>
        <p:style>
          <a:lnRef idx="1">
            <a:schemeClr val="accent1"/>
          </a:lnRef>
          <a:fillRef idx="0">
            <a:schemeClr val="accent1"/>
          </a:fillRef>
          <a:effectRef idx="0">
            <a:schemeClr val="accent1"/>
          </a:effectRef>
          <a:fontRef idx="minor">
            <a:schemeClr val="tx1"/>
          </a:fontRef>
        </p:style>
      </p:cxnSp>
      <p:pic>
        <p:nvPicPr>
          <p:cNvPr id="37" name="图形 36">
            <a:extLst>
              <a:ext uri="{FF2B5EF4-FFF2-40B4-BE49-F238E27FC236}">
                <a16:creationId xmlns:a16="http://schemas.microsoft.com/office/drawing/2014/main" id="{BB59532D-7AAD-17F0-9416-60E961251EA1}"/>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484097" y="4637230"/>
            <a:ext cx="367924" cy="367924"/>
          </a:xfrm>
          <a:prstGeom prst="rect">
            <a:avLst/>
          </a:prstGeom>
        </p:spPr>
      </p:pic>
      <p:sp>
        <p:nvSpPr>
          <p:cNvPr id="61" name="矩形 60">
            <a:extLst>
              <a:ext uri="{FF2B5EF4-FFF2-40B4-BE49-F238E27FC236}">
                <a16:creationId xmlns:a16="http://schemas.microsoft.com/office/drawing/2014/main" id="{68521F3D-284B-F6C7-A806-DC9E02DB0BF0}"/>
              </a:ext>
            </a:extLst>
          </p:cNvPr>
          <p:cNvSpPr/>
          <p:nvPr/>
        </p:nvSpPr>
        <p:spPr>
          <a:xfrm>
            <a:off x="5202213" y="4479192"/>
            <a:ext cx="5689935" cy="684000"/>
          </a:xfrm>
          <a:prstGeom prst="rect">
            <a:avLst/>
          </a:prstGeom>
          <a:gradFill>
            <a:gsLst>
              <a:gs pos="0">
                <a:schemeClr val="accent1">
                  <a:lumMod val="20000"/>
                  <a:lumOff val="80000"/>
                </a:schemeClr>
              </a:gs>
              <a:gs pos="100000">
                <a:schemeClr val="accent1">
                  <a:alpha val="0"/>
                  <a:lumMod val="0"/>
                  <a:lumOff val="100000"/>
                </a:scheme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lumMod val="100000"/>
                </a:schemeClr>
              </a:solidFill>
            </a:endParaRPr>
          </a:p>
        </p:txBody>
      </p:sp>
      <p:sp>
        <p:nvSpPr>
          <p:cNvPr id="62" name="矩形 61">
            <a:extLst>
              <a:ext uri="{FF2B5EF4-FFF2-40B4-BE49-F238E27FC236}">
                <a16:creationId xmlns:a16="http://schemas.microsoft.com/office/drawing/2014/main" id="{9ED62C87-7D7D-A9F4-68A6-4E7457607EFF}"/>
              </a:ext>
            </a:extLst>
          </p:cNvPr>
          <p:cNvSpPr/>
          <p:nvPr/>
        </p:nvSpPr>
        <p:spPr>
          <a:xfrm flipH="1">
            <a:off x="5184213" y="4479192"/>
            <a:ext cx="36000" cy="68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3" name="文本框 62">
            <a:extLst>
              <a:ext uri="{FF2B5EF4-FFF2-40B4-BE49-F238E27FC236}">
                <a16:creationId xmlns:a16="http://schemas.microsoft.com/office/drawing/2014/main" id="{DB21F491-2EFF-D5FD-7B39-F4FC2B1E0A4C}"/>
              </a:ext>
            </a:extLst>
          </p:cNvPr>
          <p:cNvSpPr txBox="1"/>
          <p:nvPr/>
        </p:nvSpPr>
        <p:spPr>
          <a:xfrm>
            <a:off x="5202212" y="4489884"/>
            <a:ext cx="5580000" cy="662617"/>
          </a:xfrm>
          <a:prstGeom prst="rect">
            <a:avLst/>
          </a:prstGeom>
          <a:noFill/>
        </p:spPr>
        <p:txBody>
          <a:bodyPr wrap="square" rtlCol="0">
            <a:noAutofit/>
          </a:bodyPr>
          <a:lstStyle>
            <a:defPPr>
              <a:defRPr lang="zh-CN"/>
            </a:defPPr>
            <a:lvl1pPr>
              <a:lnSpc>
                <a:spcPct val="120000"/>
              </a:lnSpc>
              <a:defRPr>
                <a:solidFill>
                  <a:schemeClr val="tx1">
                    <a:lumMod val="75000"/>
                    <a:lumOff val="25000"/>
                  </a:schemeClr>
                </a:solidFill>
                <a:latin typeface="+mj-ea"/>
                <a:ea typeface="+mj-ea"/>
              </a:defRPr>
            </a:lvl1pPr>
          </a:lstStyle>
          <a:p>
            <a:pPr marL="285750" indent="-285750">
              <a:buFont typeface="Arial" panose="020B0604020202020204" pitchFamily="34" charset="0"/>
              <a:buChar char="•"/>
            </a:pPr>
            <a:r>
              <a:rPr lang="zh-CN" altLang="en-US" sz="1600" dirty="0">
                <a:solidFill>
                  <a:schemeClr val="tx1"/>
                </a:solidFill>
                <a:latin typeface="+mn-ea"/>
                <a:ea typeface="+mn-ea"/>
                <a:sym typeface="+mn-lt"/>
              </a:rPr>
              <a:t>此处输入具体、可量化、可落实、具有针对性的解决措施</a:t>
            </a:r>
          </a:p>
          <a:p>
            <a:pPr marL="285750" indent="-285750">
              <a:buFont typeface="Arial" panose="020B0604020202020204" pitchFamily="34" charset="0"/>
              <a:buChar char="•"/>
            </a:pPr>
            <a:r>
              <a:rPr lang="zh-CN" altLang="en-US" sz="1600" dirty="0">
                <a:solidFill>
                  <a:schemeClr val="tx1"/>
                </a:solidFill>
                <a:latin typeface="+mn-ea"/>
                <a:ea typeface="+mn-ea"/>
                <a:sym typeface="+mn-lt"/>
              </a:rPr>
              <a:t>此处输入具体、可量化、可落实、具有针对性的解决措施</a:t>
            </a:r>
          </a:p>
        </p:txBody>
      </p:sp>
    </p:spTree>
    <p:extLst>
      <p:ext uri="{BB962C8B-B14F-4D97-AF65-F5344CB8AC3E}">
        <p14:creationId xmlns:p14="http://schemas.microsoft.com/office/powerpoint/2010/main" val="11602524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p:txBody>
          <a:bodyPr/>
          <a:lstStyle/>
          <a:p>
            <a:r>
              <a:rPr lang="zh-CN" altLang="en-US" dirty="0"/>
              <a:t>企业管理不足</a:t>
            </a:r>
          </a:p>
        </p:txBody>
      </p:sp>
      <p:sp>
        <p:nvSpPr>
          <p:cNvPr id="4" name="矩形: 圆角 3"/>
          <p:cNvSpPr/>
          <p:nvPr/>
        </p:nvSpPr>
        <p:spPr>
          <a:xfrm>
            <a:off x="985652" y="1427555"/>
            <a:ext cx="10220696" cy="1430788"/>
          </a:xfrm>
          <a:prstGeom prst="roundRect">
            <a:avLst>
              <a:gd name="adj" fmla="val 19821"/>
            </a:avLst>
          </a:prstGeom>
          <a:solidFill>
            <a:schemeClr val="bg1"/>
          </a:solidFill>
          <a:ln>
            <a:solidFill>
              <a:schemeClr val="accent1">
                <a:lumMod val="40000"/>
                <a:lumOff val="60000"/>
              </a:schemeClr>
            </a:solidFill>
          </a:ln>
          <a:effectLst>
            <a:outerShdw blurRad="571500" dist="254000" dir="5400000" sx="90000" sy="90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Heavy" panose="020B0A00000000000000" pitchFamily="34" charset="-122"/>
              <a:ea typeface="思源黑体 CN Heavy" panose="020B0A00000000000000" pitchFamily="34" charset="-122"/>
            </a:endParaRPr>
          </a:p>
        </p:txBody>
      </p:sp>
      <p:sp>
        <p:nvSpPr>
          <p:cNvPr id="5" name="矩形 4"/>
          <p:cNvSpPr/>
          <p:nvPr/>
        </p:nvSpPr>
        <p:spPr>
          <a:xfrm>
            <a:off x="0" y="5350832"/>
            <a:ext cx="12192000" cy="1507168"/>
          </a:xfrm>
          <a:prstGeom prst="rect">
            <a:avLst/>
          </a:prstGeom>
          <a:gradFill>
            <a:gsLst>
              <a:gs pos="0">
                <a:schemeClr val="accent1"/>
              </a:gs>
              <a:gs pos="98000">
                <a:schemeClr val="accent1">
                  <a:lumMod val="75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 name="矩形: 圆角 6"/>
          <p:cNvSpPr/>
          <p:nvPr/>
        </p:nvSpPr>
        <p:spPr>
          <a:xfrm>
            <a:off x="1698811" y="1887362"/>
            <a:ext cx="2635682" cy="511175"/>
          </a:xfrm>
          <a:prstGeom prst="roundRect">
            <a:avLst>
              <a:gd name="adj" fmla="val 50000"/>
            </a:avLst>
          </a:prstGeom>
          <a:solidFill>
            <a:schemeClr val="accent1"/>
          </a:solidFill>
          <a:ln w="12700" cap="flat" cmpd="sng" algn="ctr">
            <a:solidFill>
              <a:schemeClr val="accent1"/>
            </a:solidFill>
            <a:prstDash val="solid"/>
            <a:miter lim="800000"/>
          </a:ln>
          <a:effectLst>
            <a:outerShdw blurRad="76200" dist="38100" dir="5400000" algn="ctr" rotWithShape="0">
              <a:srgbClr val="1976D2">
                <a:alpha val="25000"/>
              </a:srgbClr>
            </a:outerShdw>
          </a:effectLst>
        </p:spPr>
        <p:txBody>
          <a:bodyPr rtlCol="0" anchor="ctr">
            <a:noAutofit/>
          </a:bodyPr>
          <a:lstStyle/>
          <a:p>
            <a:pPr algn="ctr"/>
            <a:r>
              <a:rPr lang="zh-CN" altLang="en-US" kern="0" dirty="0">
                <a:solidFill>
                  <a:srgbClr val="FFFFFF"/>
                </a:solidFill>
                <a:latin typeface="思源黑体 CN Heavy" panose="020B0A00000000000000" pitchFamily="34" charset="-122"/>
                <a:ea typeface="思源黑体 CN Heavy" panose="020B0A00000000000000" pitchFamily="34" charset="-122"/>
              </a:rPr>
              <a:t>业务模式创新不足</a:t>
            </a:r>
          </a:p>
        </p:txBody>
      </p:sp>
      <p:sp>
        <p:nvSpPr>
          <p:cNvPr id="11" name="文本框 10"/>
          <p:cNvSpPr txBox="1"/>
          <p:nvPr/>
        </p:nvSpPr>
        <p:spPr>
          <a:xfrm>
            <a:off x="4709450" y="1663908"/>
            <a:ext cx="3022845" cy="958083"/>
          </a:xfrm>
          <a:prstGeom prst="rect">
            <a:avLst/>
          </a:prstGeom>
          <a:noFill/>
        </p:spPr>
        <p:txBody>
          <a:bodyPr wrap="square" rtlCol="0">
            <a:noAutofit/>
          </a:bodyPr>
          <a:lstStyle/>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srgbClr val="000000">
                    <a:lumMod val="65000"/>
                    <a:lumOff val="35000"/>
                  </a:srgbClr>
                </a:solidFill>
                <a:effectLst/>
                <a:uLnTx/>
                <a:uFillTx/>
                <a:latin typeface="思源黑体 CN Regular"/>
                <a:ea typeface="思源黑体 CN Regular"/>
                <a:cs typeface="+mn-cs"/>
              </a:rPr>
              <a:t>业务模式创新方面具体不足</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srgbClr val="000000">
                    <a:lumMod val="65000"/>
                    <a:lumOff val="35000"/>
                  </a:srgbClr>
                </a:solidFill>
                <a:effectLst/>
                <a:uLnTx/>
                <a:uFillTx/>
                <a:latin typeface="思源黑体 CN Regular"/>
                <a:ea typeface="思源黑体 CN Regular"/>
                <a:cs typeface="+mn-cs"/>
              </a:rPr>
              <a:t>业务模式创新方面具体不足</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srgbClr val="000000">
                    <a:lumMod val="65000"/>
                    <a:lumOff val="35000"/>
                  </a:srgbClr>
                </a:solidFill>
                <a:effectLst/>
                <a:uLnTx/>
                <a:uFillTx/>
                <a:latin typeface="思源黑体 CN Regular"/>
                <a:ea typeface="思源黑体 CN Regular"/>
                <a:cs typeface="+mn-cs"/>
              </a:rPr>
              <a:t>业务模式创新方面具体不足</a:t>
            </a:r>
          </a:p>
        </p:txBody>
      </p:sp>
      <p:sp>
        <p:nvSpPr>
          <p:cNvPr id="3" name="矩形: 圆角 2"/>
          <p:cNvSpPr/>
          <p:nvPr/>
        </p:nvSpPr>
        <p:spPr>
          <a:xfrm>
            <a:off x="985652" y="2969902"/>
            <a:ext cx="10220696" cy="1430788"/>
          </a:xfrm>
          <a:prstGeom prst="roundRect">
            <a:avLst>
              <a:gd name="adj" fmla="val 19821"/>
            </a:avLst>
          </a:prstGeom>
          <a:solidFill>
            <a:schemeClr val="bg1"/>
          </a:solidFill>
          <a:ln>
            <a:solidFill>
              <a:schemeClr val="accent1">
                <a:lumMod val="40000"/>
                <a:lumOff val="60000"/>
              </a:schemeClr>
            </a:solidFill>
          </a:ln>
          <a:effectLst>
            <a:outerShdw blurRad="571500" dist="254000" dir="5400000" sx="90000" sy="90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Heavy" panose="020B0A00000000000000" pitchFamily="34" charset="-122"/>
              <a:ea typeface="思源黑体 CN Heavy" panose="020B0A00000000000000" pitchFamily="34" charset="-122"/>
            </a:endParaRPr>
          </a:p>
        </p:txBody>
      </p:sp>
      <p:sp>
        <p:nvSpPr>
          <p:cNvPr id="8" name="矩形: 圆角 7"/>
          <p:cNvSpPr/>
          <p:nvPr/>
        </p:nvSpPr>
        <p:spPr>
          <a:xfrm>
            <a:off x="1698811" y="3429709"/>
            <a:ext cx="2635682" cy="511175"/>
          </a:xfrm>
          <a:prstGeom prst="roundRect">
            <a:avLst>
              <a:gd name="adj" fmla="val 50000"/>
            </a:avLst>
          </a:prstGeom>
          <a:solidFill>
            <a:schemeClr val="accent1"/>
          </a:solidFill>
          <a:ln w="12700" cap="flat" cmpd="sng" algn="ctr">
            <a:solidFill>
              <a:schemeClr val="accent1"/>
            </a:solidFill>
            <a:prstDash val="solid"/>
            <a:miter lim="800000"/>
          </a:ln>
          <a:effectLst>
            <a:outerShdw blurRad="76200" dist="38100" dir="5400000" algn="ctr" rotWithShape="0">
              <a:srgbClr val="1976D2">
                <a:alpha val="25000"/>
              </a:srgbClr>
            </a:outerShdw>
          </a:effectLst>
        </p:spPr>
        <p:txBody>
          <a:bodyPr rtlCol="0" anchor="ctr">
            <a:noAutofit/>
          </a:bodyPr>
          <a:lstStyle/>
          <a:p>
            <a:pPr algn="ctr"/>
            <a:r>
              <a:rPr lang="zh-CN" altLang="en-US" kern="0" dirty="0">
                <a:solidFill>
                  <a:srgbClr val="FFFFFF"/>
                </a:solidFill>
                <a:latin typeface="思源黑体 CN Heavy" panose="020B0A00000000000000" pitchFamily="34" charset="-122"/>
                <a:ea typeface="思源黑体 CN Heavy" panose="020B0A00000000000000" pitchFamily="34" charset="-122"/>
              </a:rPr>
              <a:t>部门管理不足</a:t>
            </a:r>
          </a:p>
        </p:txBody>
      </p:sp>
      <p:sp>
        <p:nvSpPr>
          <p:cNvPr id="12" name="文本框 11"/>
          <p:cNvSpPr txBox="1"/>
          <p:nvPr/>
        </p:nvSpPr>
        <p:spPr>
          <a:xfrm>
            <a:off x="4709450" y="3353988"/>
            <a:ext cx="2315902" cy="662617"/>
          </a:xfrm>
          <a:prstGeom prst="rect">
            <a:avLst/>
          </a:prstGeom>
          <a:noFill/>
        </p:spPr>
        <p:txBody>
          <a:bodyPr wrap="square" rtlCol="0">
            <a:noAutofit/>
          </a:bodyPr>
          <a:lstStyle/>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srgbClr val="000000">
                    <a:lumMod val="65000"/>
                    <a:lumOff val="35000"/>
                  </a:srgbClr>
                </a:solidFill>
                <a:effectLst/>
                <a:uLnTx/>
                <a:uFillTx/>
                <a:latin typeface="思源黑体 CN Regular"/>
                <a:ea typeface="思源黑体 CN Regular"/>
                <a:cs typeface="+mn-cs"/>
              </a:rPr>
              <a:t>部门管理具体不足</a:t>
            </a:r>
            <a:endParaRPr kumimoji="0" lang="en-US" altLang="zh-CN" sz="1600" b="0" i="0" u="none" strike="noStrike" kern="1200" cap="none" spc="0" normalizeH="0" baseline="0" noProof="0" dirty="0">
              <a:ln>
                <a:noFill/>
              </a:ln>
              <a:solidFill>
                <a:srgbClr val="000000">
                  <a:lumMod val="65000"/>
                  <a:lumOff val="35000"/>
                </a:srgbClr>
              </a:solidFill>
              <a:effectLst/>
              <a:uLnTx/>
              <a:uFillTx/>
              <a:latin typeface="思源黑体 CN Regular"/>
              <a:ea typeface="思源黑体 CN Regular"/>
              <a:cs typeface="+mn-cs"/>
            </a:endParaRP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srgbClr val="000000">
                    <a:lumMod val="65000"/>
                    <a:lumOff val="35000"/>
                  </a:srgbClr>
                </a:solidFill>
                <a:effectLst/>
                <a:uLnTx/>
                <a:uFillTx/>
                <a:latin typeface="思源黑体 CN Regular"/>
                <a:ea typeface="思源黑体 CN Regular"/>
                <a:cs typeface="+mn-cs"/>
              </a:rPr>
              <a:t>部门管理具体不足</a:t>
            </a:r>
            <a:endParaRPr kumimoji="0" lang="en-US" altLang="zh-CN" sz="1600" b="0" i="0" u="none" strike="noStrike" kern="1200" cap="none" spc="0" normalizeH="0" baseline="0" noProof="0" dirty="0">
              <a:ln>
                <a:noFill/>
              </a:ln>
              <a:solidFill>
                <a:srgbClr val="000000">
                  <a:lumMod val="65000"/>
                  <a:lumOff val="35000"/>
                </a:srgbClr>
              </a:solidFill>
              <a:effectLst/>
              <a:uLnTx/>
              <a:uFillTx/>
              <a:latin typeface="思源黑体 CN Regular"/>
              <a:ea typeface="思源黑体 CN Regular"/>
              <a:cs typeface="+mn-cs"/>
            </a:endParaRPr>
          </a:p>
        </p:txBody>
      </p:sp>
      <p:sp>
        <p:nvSpPr>
          <p:cNvPr id="18" name="文本框 17"/>
          <p:cNvSpPr txBox="1"/>
          <p:nvPr/>
        </p:nvSpPr>
        <p:spPr>
          <a:xfrm>
            <a:off x="7805422" y="3353988"/>
            <a:ext cx="2458046" cy="662617"/>
          </a:xfrm>
          <a:prstGeom prst="rect">
            <a:avLst/>
          </a:prstGeom>
          <a:noFill/>
        </p:spPr>
        <p:txBody>
          <a:bodyPr wrap="square" rtlCol="0">
            <a:noAutofit/>
          </a:bodyPr>
          <a:lstStyle>
            <a:defPPr>
              <a:defRPr lang="zh-CN"/>
            </a:defPPr>
            <a:lvl1pPr marL="285750" indent="-285750">
              <a:lnSpc>
                <a:spcPct val="120000"/>
              </a:lnSpc>
              <a:buFont typeface="Arial" panose="020B0604020202020204" pitchFamily="34" charset="0"/>
              <a:buChar char="•"/>
              <a:defRPr sz="1500">
                <a:solidFill>
                  <a:schemeClr val="tx1">
                    <a:lumMod val="65000"/>
                    <a:lumOff val="35000"/>
                  </a:schemeClr>
                </a:solidFill>
              </a:defRPr>
            </a:lvl1pPr>
          </a:lstStyle>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srgbClr val="000000">
                    <a:lumMod val="65000"/>
                    <a:lumOff val="35000"/>
                  </a:srgbClr>
                </a:solidFill>
                <a:effectLst/>
                <a:uLnTx/>
                <a:uFillTx/>
                <a:latin typeface="思源黑体 CN Regular"/>
                <a:ea typeface="思源黑体 CN Regular"/>
                <a:cs typeface="+mn-cs"/>
              </a:rPr>
              <a:t>部门管理具体不足</a:t>
            </a:r>
            <a:endParaRPr kumimoji="0" lang="en-US" altLang="zh-CN" sz="1600" b="0" i="0" u="none" strike="noStrike" kern="1200" cap="none" spc="0" normalizeH="0" baseline="0" noProof="0" dirty="0">
              <a:ln>
                <a:noFill/>
              </a:ln>
              <a:solidFill>
                <a:srgbClr val="000000">
                  <a:lumMod val="65000"/>
                  <a:lumOff val="35000"/>
                </a:srgbClr>
              </a:solidFill>
              <a:effectLst/>
              <a:uLnTx/>
              <a:uFillTx/>
              <a:latin typeface="思源黑体 CN Regular"/>
              <a:ea typeface="思源黑体 CN Regular"/>
              <a:cs typeface="+mn-cs"/>
            </a:endParaRP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srgbClr val="000000">
                    <a:lumMod val="65000"/>
                    <a:lumOff val="35000"/>
                  </a:srgbClr>
                </a:solidFill>
                <a:effectLst/>
                <a:uLnTx/>
                <a:uFillTx/>
                <a:latin typeface="思源黑体 CN Regular"/>
                <a:ea typeface="思源黑体 CN Regular"/>
                <a:cs typeface="+mn-cs"/>
              </a:rPr>
              <a:t>部门管理具体不足</a:t>
            </a:r>
            <a:endParaRPr kumimoji="0" lang="en-US" altLang="zh-CN" sz="1600" b="0" i="0" u="none" strike="noStrike" kern="1200" cap="none" spc="0" normalizeH="0" baseline="0" noProof="0" dirty="0">
              <a:ln>
                <a:noFill/>
              </a:ln>
              <a:solidFill>
                <a:srgbClr val="000000">
                  <a:lumMod val="65000"/>
                  <a:lumOff val="35000"/>
                </a:srgbClr>
              </a:solidFill>
              <a:effectLst/>
              <a:uLnTx/>
              <a:uFillTx/>
              <a:latin typeface="思源黑体 CN Regular"/>
              <a:ea typeface="思源黑体 CN Regular"/>
              <a:cs typeface="+mn-cs"/>
            </a:endParaRPr>
          </a:p>
        </p:txBody>
      </p:sp>
      <p:sp>
        <p:nvSpPr>
          <p:cNvPr id="6" name="矩形: 圆角 5"/>
          <p:cNvSpPr/>
          <p:nvPr/>
        </p:nvSpPr>
        <p:spPr>
          <a:xfrm>
            <a:off x="985652" y="4512249"/>
            <a:ext cx="10220696" cy="1430788"/>
          </a:xfrm>
          <a:prstGeom prst="roundRect">
            <a:avLst>
              <a:gd name="adj" fmla="val 19821"/>
            </a:avLst>
          </a:prstGeom>
          <a:solidFill>
            <a:schemeClr val="bg1"/>
          </a:solidFill>
          <a:ln>
            <a:solidFill>
              <a:schemeClr val="accent1">
                <a:lumMod val="40000"/>
                <a:lumOff val="60000"/>
              </a:schemeClr>
            </a:solidFill>
          </a:ln>
          <a:effectLst>
            <a:outerShdw blurRad="571500" dist="254000" dir="5400000" sx="90000" sy="90000" algn="t" rotWithShape="0">
              <a:schemeClr val="accent1">
                <a:lumMod val="75000"/>
                <a:alpha val="25000"/>
              </a:schemeClr>
            </a:outerShdw>
            <a:reflection blurRad="6350" stA="310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Heavy" panose="020B0A00000000000000" pitchFamily="34" charset="-122"/>
              <a:ea typeface="思源黑体 CN Heavy" panose="020B0A00000000000000" pitchFamily="34" charset="-122"/>
            </a:endParaRPr>
          </a:p>
        </p:txBody>
      </p:sp>
      <p:sp>
        <p:nvSpPr>
          <p:cNvPr id="9" name="矩形: 圆角 8"/>
          <p:cNvSpPr/>
          <p:nvPr/>
        </p:nvSpPr>
        <p:spPr>
          <a:xfrm>
            <a:off x="1698811" y="4894729"/>
            <a:ext cx="2635682" cy="665828"/>
          </a:xfrm>
          <a:prstGeom prst="roundRect">
            <a:avLst>
              <a:gd name="adj" fmla="val 50000"/>
            </a:avLst>
          </a:prstGeom>
          <a:solidFill>
            <a:schemeClr val="accent1"/>
          </a:solidFill>
          <a:ln w="12700" cap="flat" cmpd="sng" algn="ctr">
            <a:solidFill>
              <a:schemeClr val="accent1"/>
            </a:solidFill>
            <a:prstDash val="solid"/>
            <a:miter lim="800000"/>
          </a:ln>
          <a:effectLst>
            <a:outerShdw blurRad="76200" dist="38100" dir="5400000" algn="ctr" rotWithShape="0">
              <a:srgbClr val="1976D2">
                <a:alpha val="25000"/>
              </a:srgbClr>
            </a:outerShdw>
          </a:effectLst>
        </p:spPr>
        <p:txBody>
          <a:bodyPr rtlCol="0" anchor="ctr">
            <a:noAutofit/>
          </a:bodyPr>
          <a:lstStyle/>
          <a:p>
            <a:pPr algn="ctr"/>
            <a:r>
              <a:rPr lang="zh-CN" altLang="en-US" kern="0" dirty="0">
                <a:solidFill>
                  <a:srgbClr val="FFFFFF"/>
                </a:solidFill>
                <a:latin typeface="思源黑体 CN Heavy" panose="020B0A00000000000000" pitchFamily="34" charset="-122"/>
                <a:ea typeface="思源黑体 CN Heavy" panose="020B0A00000000000000" pitchFamily="34" charset="-122"/>
              </a:rPr>
              <a:t>相关方平台管理不足</a:t>
            </a:r>
            <a:endParaRPr lang="en-US" altLang="zh-CN" kern="0" dirty="0">
              <a:solidFill>
                <a:srgbClr val="FFFFFF"/>
              </a:solidFill>
              <a:latin typeface="思源黑体 CN Heavy" panose="020B0A00000000000000" pitchFamily="34" charset="-122"/>
              <a:ea typeface="思源黑体 CN Heavy" panose="020B0A00000000000000" pitchFamily="34" charset="-122"/>
            </a:endParaRPr>
          </a:p>
        </p:txBody>
      </p:sp>
      <p:sp>
        <p:nvSpPr>
          <p:cNvPr id="14" name="文本框 13"/>
          <p:cNvSpPr txBox="1"/>
          <p:nvPr/>
        </p:nvSpPr>
        <p:spPr>
          <a:xfrm>
            <a:off x="4709450" y="4898515"/>
            <a:ext cx="2804662" cy="658257"/>
          </a:xfrm>
          <a:prstGeom prst="rect">
            <a:avLst/>
          </a:prstGeom>
          <a:noFill/>
        </p:spPr>
        <p:txBody>
          <a:bodyPr wrap="square" rtlCol="0">
            <a:noAutofit/>
          </a:bodyPr>
          <a:lstStyle>
            <a:defPPr>
              <a:defRPr lang="zh-CN"/>
            </a:defPPr>
            <a:lvl1pPr marL="285750" indent="-285750">
              <a:lnSpc>
                <a:spcPct val="120000"/>
              </a:lnSpc>
              <a:buFont typeface="Arial" panose="020B0604020202020204" pitchFamily="34" charset="0"/>
              <a:buChar char="•"/>
              <a:defRPr sz="1600">
                <a:solidFill>
                  <a:schemeClr val="tx1">
                    <a:lumMod val="65000"/>
                    <a:lumOff val="35000"/>
                  </a:schemeClr>
                </a:solidFill>
              </a:defRPr>
            </a:lvl1pPr>
          </a:lstStyle>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srgbClr val="000000">
                    <a:lumMod val="65000"/>
                    <a:lumOff val="35000"/>
                  </a:srgbClr>
                </a:solidFill>
                <a:effectLst/>
                <a:uLnTx/>
                <a:uFillTx/>
                <a:latin typeface="思源黑体 CN Regular"/>
                <a:ea typeface="思源黑体 CN Regular"/>
                <a:cs typeface="+mn-cs"/>
              </a:rPr>
              <a:t>相关方平台管理具体不足</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srgbClr val="000000">
                    <a:lumMod val="65000"/>
                    <a:lumOff val="35000"/>
                  </a:srgbClr>
                </a:solidFill>
                <a:effectLst/>
                <a:uLnTx/>
                <a:uFillTx/>
                <a:latin typeface="思源黑体 CN Regular"/>
                <a:ea typeface="思源黑体 CN Regular"/>
                <a:cs typeface="+mn-cs"/>
              </a:rPr>
              <a:t>相关方平台管理具体不足</a:t>
            </a:r>
          </a:p>
        </p:txBody>
      </p:sp>
      <p:sp>
        <p:nvSpPr>
          <p:cNvPr id="15" name="矩形: 圆角 14">
            <a:extLst>
              <a:ext uri="{FF2B5EF4-FFF2-40B4-BE49-F238E27FC236}">
                <a16:creationId xmlns:a16="http://schemas.microsoft.com/office/drawing/2014/main" id="{31ED9E2F-D99A-E593-2AFA-A794509FF874}"/>
              </a:ext>
            </a:extLst>
          </p:cNvPr>
          <p:cNvSpPr/>
          <p:nvPr/>
        </p:nvSpPr>
        <p:spPr>
          <a:xfrm>
            <a:off x="1058779" y="1511369"/>
            <a:ext cx="10074442" cy="1263160"/>
          </a:xfrm>
          <a:prstGeom prst="roundRect">
            <a:avLst>
              <a:gd name="adj" fmla="val 19821"/>
            </a:avLst>
          </a:prstGeom>
          <a:noFill/>
          <a:ln>
            <a:solidFill>
              <a:schemeClr val="accent1">
                <a:lumMod val="40000"/>
                <a:lumOff val="60000"/>
                <a:alpha val="36000"/>
              </a:schemeClr>
            </a:solidFill>
            <a:prstDash val="dash"/>
          </a:ln>
          <a:effectLst>
            <a:outerShdw blurRad="571500" dist="254000" dir="5400000" sx="90000" sy="90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Heavy" panose="020B0A00000000000000" pitchFamily="34" charset="-122"/>
              <a:ea typeface="思源黑体 CN Heavy" panose="020B0A00000000000000" pitchFamily="34" charset="-122"/>
            </a:endParaRPr>
          </a:p>
        </p:txBody>
      </p:sp>
      <p:sp>
        <p:nvSpPr>
          <p:cNvPr id="16" name="矩形: 圆角 15">
            <a:extLst>
              <a:ext uri="{FF2B5EF4-FFF2-40B4-BE49-F238E27FC236}">
                <a16:creationId xmlns:a16="http://schemas.microsoft.com/office/drawing/2014/main" id="{8E5F6B4C-28BD-0215-3CFC-A75D49BBAB42}"/>
              </a:ext>
            </a:extLst>
          </p:cNvPr>
          <p:cNvSpPr/>
          <p:nvPr/>
        </p:nvSpPr>
        <p:spPr>
          <a:xfrm>
            <a:off x="1058779" y="3053716"/>
            <a:ext cx="10074442" cy="1263160"/>
          </a:xfrm>
          <a:prstGeom prst="roundRect">
            <a:avLst>
              <a:gd name="adj" fmla="val 19821"/>
            </a:avLst>
          </a:prstGeom>
          <a:noFill/>
          <a:ln>
            <a:solidFill>
              <a:schemeClr val="accent1">
                <a:lumMod val="40000"/>
                <a:lumOff val="60000"/>
                <a:alpha val="36000"/>
              </a:schemeClr>
            </a:solidFill>
            <a:prstDash val="dash"/>
          </a:ln>
          <a:effectLst>
            <a:outerShdw blurRad="571500" dist="254000" dir="5400000" sx="90000" sy="90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Heavy" panose="020B0A00000000000000" pitchFamily="34" charset="-122"/>
              <a:ea typeface="思源黑体 CN Heavy" panose="020B0A00000000000000" pitchFamily="34" charset="-122"/>
            </a:endParaRPr>
          </a:p>
        </p:txBody>
      </p:sp>
      <p:sp>
        <p:nvSpPr>
          <p:cNvPr id="17" name="矩形: 圆角 16">
            <a:extLst>
              <a:ext uri="{FF2B5EF4-FFF2-40B4-BE49-F238E27FC236}">
                <a16:creationId xmlns:a16="http://schemas.microsoft.com/office/drawing/2014/main" id="{3229EE29-A964-B733-F70E-6D98521869BD}"/>
              </a:ext>
            </a:extLst>
          </p:cNvPr>
          <p:cNvSpPr/>
          <p:nvPr/>
        </p:nvSpPr>
        <p:spPr>
          <a:xfrm>
            <a:off x="1058779" y="4596063"/>
            <a:ext cx="10074442" cy="1263160"/>
          </a:xfrm>
          <a:prstGeom prst="roundRect">
            <a:avLst>
              <a:gd name="adj" fmla="val 19821"/>
            </a:avLst>
          </a:prstGeom>
          <a:noFill/>
          <a:ln>
            <a:solidFill>
              <a:schemeClr val="accent1">
                <a:lumMod val="40000"/>
                <a:lumOff val="60000"/>
                <a:alpha val="36000"/>
              </a:schemeClr>
            </a:solidFill>
            <a:prstDash val="dash"/>
          </a:ln>
          <a:effectLst>
            <a:outerShdw blurRad="571500" dist="254000" dir="5400000" sx="90000" sy="90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Heavy" panose="020B0A00000000000000" pitchFamily="34" charset="-122"/>
              <a:ea typeface="思源黑体 CN Heavy" panose="020B0A00000000000000" pitchFamily="34" charset="-122"/>
            </a:endParaRPr>
          </a:p>
        </p:txBody>
      </p:sp>
      <p:sp>
        <p:nvSpPr>
          <p:cNvPr id="19" name="文本框 18">
            <a:extLst>
              <a:ext uri="{FF2B5EF4-FFF2-40B4-BE49-F238E27FC236}">
                <a16:creationId xmlns:a16="http://schemas.microsoft.com/office/drawing/2014/main" id="{2FCFB795-DBFD-C562-1033-AC137EEEDBBF}"/>
              </a:ext>
            </a:extLst>
          </p:cNvPr>
          <p:cNvSpPr txBox="1"/>
          <p:nvPr/>
        </p:nvSpPr>
        <p:spPr>
          <a:xfrm>
            <a:off x="7805422" y="1663908"/>
            <a:ext cx="3022845" cy="958083"/>
          </a:xfrm>
          <a:prstGeom prst="rect">
            <a:avLst/>
          </a:prstGeom>
          <a:noFill/>
        </p:spPr>
        <p:txBody>
          <a:bodyPr wrap="square" rtlCol="0">
            <a:noAutofit/>
          </a:bodyPr>
          <a:lstStyle/>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srgbClr val="000000">
                    <a:lumMod val="65000"/>
                    <a:lumOff val="35000"/>
                  </a:srgbClr>
                </a:solidFill>
                <a:effectLst/>
                <a:uLnTx/>
                <a:uFillTx/>
                <a:latin typeface="思源黑体 CN Regular"/>
                <a:ea typeface="思源黑体 CN Regular"/>
                <a:cs typeface="+mn-cs"/>
              </a:rPr>
              <a:t>业务模式创新方面具体不足</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srgbClr val="000000">
                    <a:lumMod val="65000"/>
                    <a:lumOff val="35000"/>
                  </a:srgbClr>
                </a:solidFill>
                <a:effectLst/>
                <a:uLnTx/>
                <a:uFillTx/>
                <a:latin typeface="思源黑体 CN Regular"/>
                <a:ea typeface="思源黑体 CN Regular"/>
                <a:cs typeface="+mn-cs"/>
              </a:rPr>
              <a:t>业务模式创新方面具体不足</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srgbClr val="000000">
                    <a:lumMod val="65000"/>
                    <a:lumOff val="35000"/>
                  </a:srgbClr>
                </a:solidFill>
                <a:effectLst/>
                <a:uLnTx/>
                <a:uFillTx/>
                <a:latin typeface="思源黑体 CN Regular"/>
                <a:ea typeface="思源黑体 CN Regular"/>
                <a:cs typeface="+mn-cs"/>
              </a:rPr>
              <a:t>业务模式创新方面具体不足</a:t>
            </a:r>
          </a:p>
        </p:txBody>
      </p:sp>
      <p:sp>
        <p:nvSpPr>
          <p:cNvPr id="21" name="文本框 20">
            <a:extLst>
              <a:ext uri="{FF2B5EF4-FFF2-40B4-BE49-F238E27FC236}">
                <a16:creationId xmlns:a16="http://schemas.microsoft.com/office/drawing/2014/main" id="{92212A93-1B6D-803F-6188-5248F25171E6}"/>
              </a:ext>
            </a:extLst>
          </p:cNvPr>
          <p:cNvSpPr txBox="1"/>
          <p:nvPr/>
        </p:nvSpPr>
        <p:spPr>
          <a:xfrm>
            <a:off x="7805422" y="4898515"/>
            <a:ext cx="2804662" cy="658257"/>
          </a:xfrm>
          <a:prstGeom prst="rect">
            <a:avLst/>
          </a:prstGeom>
          <a:noFill/>
        </p:spPr>
        <p:txBody>
          <a:bodyPr wrap="square" rtlCol="0">
            <a:noAutofit/>
          </a:bodyPr>
          <a:lstStyle>
            <a:defPPr>
              <a:defRPr lang="zh-CN"/>
            </a:defPPr>
            <a:lvl1pPr marL="285750" indent="-285750">
              <a:lnSpc>
                <a:spcPct val="120000"/>
              </a:lnSpc>
              <a:buFont typeface="Arial" panose="020B0604020202020204" pitchFamily="34" charset="0"/>
              <a:buChar char="•"/>
              <a:defRPr sz="1600">
                <a:solidFill>
                  <a:schemeClr val="tx1">
                    <a:lumMod val="65000"/>
                    <a:lumOff val="35000"/>
                  </a:schemeClr>
                </a:solidFill>
              </a:defRPr>
            </a:lvl1pPr>
          </a:lstStyle>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srgbClr val="000000">
                    <a:lumMod val="65000"/>
                    <a:lumOff val="35000"/>
                  </a:srgbClr>
                </a:solidFill>
                <a:effectLst/>
                <a:uLnTx/>
                <a:uFillTx/>
                <a:latin typeface="思源黑体 CN Regular"/>
                <a:ea typeface="思源黑体 CN Regular"/>
                <a:cs typeface="+mn-cs"/>
              </a:rPr>
              <a:t>相关方平台管理具体不足</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srgbClr val="000000">
                    <a:lumMod val="65000"/>
                    <a:lumOff val="35000"/>
                  </a:srgbClr>
                </a:solidFill>
                <a:effectLst/>
                <a:uLnTx/>
                <a:uFillTx/>
                <a:latin typeface="思源黑体 CN Regular"/>
                <a:ea typeface="思源黑体 CN Regular"/>
                <a:cs typeface="+mn-cs"/>
              </a:rPr>
              <a:t>相关方平台管理具体不足</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E682256F-98E8-3EF9-25DC-49E665AFBA08}"/>
              </a:ext>
            </a:extLst>
          </p:cNvPr>
          <p:cNvSpPr/>
          <p:nvPr/>
        </p:nvSpPr>
        <p:spPr>
          <a:xfrm>
            <a:off x="0" y="6009574"/>
            <a:ext cx="12191683" cy="848426"/>
          </a:xfrm>
          <a:prstGeom prst="rect">
            <a:avLst/>
          </a:prstGeom>
          <a:gradFill flip="none" rotWithShape="1">
            <a:gsLst>
              <a:gs pos="0">
                <a:schemeClr val="accent1"/>
              </a:gs>
              <a:gs pos="100000">
                <a:schemeClr val="accent1">
                  <a:lumMod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FF0000"/>
              </a:solidFill>
              <a:effectLst/>
              <a:uLnTx/>
              <a:uFillTx/>
              <a:latin typeface="思源黑体 CN Regular" panose="020B0500000000000000" pitchFamily="34" charset="-122"/>
              <a:ea typeface="思源黑体 CN Regular" panose="020B0500000000000000" pitchFamily="34" charset="-122"/>
              <a:cs typeface="+mn-cs"/>
            </a:endParaRPr>
          </a:p>
        </p:txBody>
      </p:sp>
      <p:grpSp>
        <p:nvGrpSpPr>
          <p:cNvPr id="17" name="组合 16">
            <a:extLst>
              <a:ext uri="{FF2B5EF4-FFF2-40B4-BE49-F238E27FC236}">
                <a16:creationId xmlns:a16="http://schemas.microsoft.com/office/drawing/2014/main" id="{27AB9C6A-E827-1F90-3EC4-7642078634A9}"/>
              </a:ext>
            </a:extLst>
          </p:cNvPr>
          <p:cNvGrpSpPr/>
          <p:nvPr/>
        </p:nvGrpSpPr>
        <p:grpSpPr>
          <a:xfrm>
            <a:off x="6272356" y="2221559"/>
            <a:ext cx="1443439" cy="671186"/>
            <a:chOff x="7979568" y="6473576"/>
            <a:chExt cx="1443627" cy="671273"/>
          </a:xfrm>
          <a:gradFill>
            <a:gsLst>
              <a:gs pos="0">
                <a:schemeClr val="accent1"/>
              </a:gs>
              <a:gs pos="100000">
                <a:schemeClr val="accent1">
                  <a:lumMod val="20000"/>
                  <a:lumOff val="80000"/>
                </a:schemeClr>
              </a:gs>
            </a:gsLst>
            <a:lin ang="0" scaled="0"/>
          </a:gradFill>
        </p:grpSpPr>
        <p:grpSp>
          <p:nvGrpSpPr>
            <p:cNvPr id="18" name="组合 17">
              <a:extLst>
                <a:ext uri="{FF2B5EF4-FFF2-40B4-BE49-F238E27FC236}">
                  <a16:creationId xmlns:a16="http://schemas.microsoft.com/office/drawing/2014/main" id="{B78390CC-637F-9591-7C6E-8E82A923EE17}"/>
                </a:ext>
              </a:extLst>
            </p:cNvPr>
            <p:cNvGrpSpPr/>
            <p:nvPr/>
          </p:nvGrpSpPr>
          <p:grpSpPr>
            <a:xfrm>
              <a:off x="7979568" y="6473576"/>
              <a:ext cx="1443627" cy="66923"/>
              <a:chOff x="7979568" y="6473576"/>
              <a:chExt cx="1443627" cy="66923"/>
            </a:xfrm>
            <a:grpFill/>
          </p:grpSpPr>
          <p:sp>
            <p:nvSpPr>
              <p:cNvPr id="46" name="椭圆 45">
                <a:extLst>
                  <a:ext uri="{FF2B5EF4-FFF2-40B4-BE49-F238E27FC236}">
                    <a16:creationId xmlns:a16="http://schemas.microsoft.com/office/drawing/2014/main" id="{ABECA7E1-895E-7606-B483-DFDFE360EF8C}"/>
                  </a:ext>
                </a:extLst>
              </p:cNvPr>
              <p:cNvSpPr/>
              <p:nvPr/>
            </p:nvSpPr>
            <p:spPr>
              <a:xfrm>
                <a:off x="7979568"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7" name="椭圆 46">
                <a:extLst>
                  <a:ext uri="{FF2B5EF4-FFF2-40B4-BE49-F238E27FC236}">
                    <a16:creationId xmlns:a16="http://schemas.microsoft.com/office/drawing/2014/main" id="{17629A51-6414-7132-49E7-AA615ADF8286}"/>
                  </a:ext>
                </a:extLst>
              </p:cNvPr>
              <p:cNvSpPr/>
              <p:nvPr/>
            </p:nvSpPr>
            <p:spPr>
              <a:xfrm>
                <a:off x="8176240"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8" name="椭圆 47">
                <a:extLst>
                  <a:ext uri="{FF2B5EF4-FFF2-40B4-BE49-F238E27FC236}">
                    <a16:creationId xmlns:a16="http://schemas.microsoft.com/office/drawing/2014/main" id="{B09A97C5-79DE-C919-066F-F431AB907539}"/>
                  </a:ext>
                </a:extLst>
              </p:cNvPr>
              <p:cNvSpPr/>
              <p:nvPr/>
            </p:nvSpPr>
            <p:spPr>
              <a:xfrm>
                <a:off x="8372912"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9" name="椭圆 48">
                <a:extLst>
                  <a:ext uri="{FF2B5EF4-FFF2-40B4-BE49-F238E27FC236}">
                    <a16:creationId xmlns:a16="http://schemas.microsoft.com/office/drawing/2014/main" id="{AF11CFAF-85C4-CFB8-FE1D-1BC66B6B0D82}"/>
                  </a:ext>
                </a:extLst>
              </p:cNvPr>
              <p:cNvSpPr/>
              <p:nvPr/>
            </p:nvSpPr>
            <p:spPr>
              <a:xfrm>
                <a:off x="8569584"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0" name="椭圆 49">
                <a:extLst>
                  <a:ext uri="{FF2B5EF4-FFF2-40B4-BE49-F238E27FC236}">
                    <a16:creationId xmlns:a16="http://schemas.microsoft.com/office/drawing/2014/main" id="{266A48B3-AA32-6BFF-4DA6-777B81681D97}"/>
                  </a:ext>
                </a:extLst>
              </p:cNvPr>
              <p:cNvSpPr/>
              <p:nvPr/>
            </p:nvSpPr>
            <p:spPr>
              <a:xfrm>
                <a:off x="8766256"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1" name="椭圆 50">
                <a:extLst>
                  <a:ext uri="{FF2B5EF4-FFF2-40B4-BE49-F238E27FC236}">
                    <a16:creationId xmlns:a16="http://schemas.microsoft.com/office/drawing/2014/main" id="{4B211974-7063-37A1-F44B-F53121587C72}"/>
                  </a:ext>
                </a:extLst>
              </p:cNvPr>
              <p:cNvSpPr/>
              <p:nvPr/>
            </p:nvSpPr>
            <p:spPr>
              <a:xfrm>
                <a:off x="8962928"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2" name="椭圆 51">
                <a:extLst>
                  <a:ext uri="{FF2B5EF4-FFF2-40B4-BE49-F238E27FC236}">
                    <a16:creationId xmlns:a16="http://schemas.microsoft.com/office/drawing/2014/main" id="{C638A062-51E5-05C2-0A8C-EE06329C8017}"/>
                  </a:ext>
                </a:extLst>
              </p:cNvPr>
              <p:cNvSpPr/>
              <p:nvPr/>
            </p:nvSpPr>
            <p:spPr>
              <a:xfrm>
                <a:off x="9159600"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3" name="椭圆 52">
                <a:extLst>
                  <a:ext uri="{FF2B5EF4-FFF2-40B4-BE49-F238E27FC236}">
                    <a16:creationId xmlns:a16="http://schemas.microsoft.com/office/drawing/2014/main" id="{3C063756-CD3B-46A0-B8B8-E8F1E82E2884}"/>
                  </a:ext>
                </a:extLst>
              </p:cNvPr>
              <p:cNvSpPr/>
              <p:nvPr/>
            </p:nvSpPr>
            <p:spPr>
              <a:xfrm>
                <a:off x="9356272"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grpSp>
        <p:grpSp>
          <p:nvGrpSpPr>
            <p:cNvPr id="19" name="组合 18">
              <a:extLst>
                <a:ext uri="{FF2B5EF4-FFF2-40B4-BE49-F238E27FC236}">
                  <a16:creationId xmlns:a16="http://schemas.microsoft.com/office/drawing/2014/main" id="{A8F16D58-B192-654F-74C6-9E0FD366B28E}"/>
                </a:ext>
              </a:extLst>
            </p:cNvPr>
            <p:cNvGrpSpPr/>
            <p:nvPr/>
          </p:nvGrpSpPr>
          <p:grpSpPr>
            <a:xfrm>
              <a:off x="7979568" y="6675026"/>
              <a:ext cx="1443627" cy="66923"/>
              <a:chOff x="7979568" y="6473576"/>
              <a:chExt cx="1443627" cy="66923"/>
            </a:xfrm>
            <a:grpFill/>
          </p:grpSpPr>
          <p:sp>
            <p:nvSpPr>
              <p:cNvPr id="38" name="椭圆 37">
                <a:extLst>
                  <a:ext uri="{FF2B5EF4-FFF2-40B4-BE49-F238E27FC236}">
                    <a16:creationId xmlns:a16="http://schemas.microsoft.com/office/drawing/2014/main" id="{B5E14A8D-E359-BD38-D0EA-EB16ABED7785}"/>
                  </a:ext>
                </a:extLst>
              </p:cNvPr>
              <p:cNvSpPr/>
              <p:nvPr/>
            </p:nvSpPr>
            <p:spPr>
              <a:xfrm>
                <a:off x="7979568"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9" name="椭圆 38">
                <a:extLst>
                  <a:ext uri="{FF2B5EF4-FFF2-40B4-BE49-F238E27FC236}">
                    <a16:creationId xmlns:a16="http://schemas.microsoft.com/office/drawing/2014/main" id="{EFC653BD-D3DB-A05A-116C-3E38BD0A9414}"/>
                  </a:ext>
                </a:extLst>
              </p:cNvPr>
              <p:cNvSpPr/>
              <p:nvPr/>
            </p:nvSpPr>
            <p:spPr>
              <a:xfrm>
                <a:off x="8176240"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0" name="椭圆 39">
                <a:extLst>
                  <a:ext uri="{FF2B5EF4-FFF2-40B4-BE49-F238E27FC236}">
                    <a16:creationId xmlns:a16="http://schemas.microsoft.com/office/drawing/2014/main" id="{62DA122C-CAB0-FFD3-FA67-EC6FD81BAC15}"/>
                  </a:ext>
                </a:extLst>
              </p:cNvPr>
              <p:cNvSpPr/>
              <p:nvPr/>
            </p:nvSpPr>
            <p:spPr>
              <a:xfrm>
                <a:off x="8372912"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1" name="椭圆 40">
                <a:extLst>
                  <a:ext uri="{FF2B5EF4-FFF2-40B4-BE49-F238E27FC236}">
                    <a16:creationId xmlns:a16="http://schemas.microsoft.com/office/drawing/2014/main" id="{15A3EEB2-0106-4C5D-B157-847662EC5A43}"/>
                  </a:ext>
                </a:extLst>
              </p:cNvPr>
              <p:cNvSpPr/>
              <p:nvPr/>
            </p:nvSpPr>
            <p:spPr>
              <a:xfrm>
                <a:off x="8569584"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2" name="椭圆 41">
                <a:extLst>
                  <a:ext uri="{FF2B5EF4-FFF2-40B4-BE49-F238E27FC236}">
                    <a16:creationId xmlns:a16="http://schemas.microsoft.com/office/drawing/2014/main" id="{C55F86E6-4166-807A-06DE-CDCF0B86C3B2}"/>
                  </a:ext>
                </a:extLst>
              </p:cNvPr>
              <p:cNvSpPr/>
              <p:nvPr/>
            </p:nvSpPr>
            <p:spPr>
              <a:xfrm>
                <a:off x="8766256"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3" name="椭圆 42">
                <a:extLst>
                  <a:ext uri="{FF2B5EF4-FFF2-40B4-BE49-F238E27FC236}">
                    <a16:creationId xmlns:a16="http://schemas.microsoft.com/office/drawing/2014/main" id="{85E7AA50-3C8F-96CC-F516-CF7A4A3C8D48}"/>
                  </a:ext>
                </a:extLst>
              </p:cNvPr>
              <p:cNvSpPr/>
              <p:nvPr/>
            </p:nvSpPr>
            <p:spPr>
              <a:xfrm>
                <a:off x="8962928"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4" name="椭圆 43">
                <a:extLst>
                  <a:ext uri="{FF2B5EF4-FFF2-40B4-BE49-F238E27FC236}">
                    <a16:creationId xmlns:a16="http://schemas.microsoft.com/office/drawing/2014/main" id="{A9DD0411-3505-8482-4C03-25E0D59C0AD2}"/>
                  </a:ext>
                </a:extLst>
              </p:cNvPr>
              <p:cNvSpPr/>
              <p:nvPr/>
            </p:nvSpPr>
            <p:spPr>
              <a:xfrm>
                <a:off x="9159600"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5" name="椭圆 44">
                <a:extLst>
                  <a:ext uri="{FF2B5EF4-FFF2-40B4-BE49-F238E27FC236}">
                    <a16:creationId xmlns:a16="http://schemas.microsoft.com/office/drawing/2014/main" id="{7ECCA661-7B6E-84B7-7F7F-CAC72DB94272}"/>
                  </a:ext>
                </a:extLst>
              </p:cNvPr>
              <p:cNvSpPr/>
              <p:nvPr/>
            </p:nvSpPr>
            <p:spPr>
              <a:xfrm>
                <a:off x="9356272"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grpSp>
        <p:grpSp>
          <p:nvGrpSpPr>
            <p:cNvPr id="20" name="组合 19">
              <a:extLst>
                <a:ext uri="{FF2B5EF4-FFF2-40B4-BE49-F238E27FC236}">
                  <a16:creationId xmlns:a16="http://schemas.microsoft.com/office/drawing/2014/main" id="{ACFEED52-A07B-A75A-B710-A3A61195F6E1}"/>
                </a:ext>
              </a:extLst>
            </p:cNvPr>
            <p:cNvGrpSpPr/>
            <p:nvPr/>
          </p:nvGrpSpPr>
          <p:grpSpPr>
            <a:xfrm>
              <a:off x="7979568" y="6876476"/>
              <a:ext cx="1443627" cy="66923"/>
              <a:chOff x="7979568" y="6473576"/>
              <a:chExt cx="1443627" cy="66923"/>
            </a:xfrm>
            <a:grpFill/>
          </p:grpSpPr>
          <p:sp>
            <p:nvSpPr>
              <p:cNvPr id="30" name="椭圆 29">
                <a:extLst>
                  <a:ext uri="{FF2B5EF4-FFF2-40B4-BE49-F238E27FC236}">
                    <a16:creationId xmlns:a16="http://schemas.microsoft.com/office/drawing/2014/main" id="{8C09FC51-D60E-0C69-4FEB-85D8C0B4D76F}"/>
                  </a:ext>
                </a:extLst>
              </p:cNvPr>
              <p:cNvSpPr/>
              <p:nvPr/>
            </p:nvSpPr>
            <p:spPr>
              <a:xfrm>
                <a:off x="7979568"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1" name="椭圆 30">
                <a:extLst>
                  <a:ext uri="{FF2B5EF4-FFF2-40B4-BE49-F238E27FC236}">
                    <a16:creationId xmlns:a16="http://schemas.microsoft.com/office/drawing/2014/main" id="{1B151DFA-B48A-B428-3E6C-38A2A9DB6610}"/>
                  </a:ext>
                </a:extLst>
              </p:cNvPr>
              <p:cNvSpPr/>
              <p:nvPr/>
            </p:nvSpPr>
            <p:spPr>
              <a:xfrm>
                <a:off x="8176240"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2" name="椭圆 31">
                <a:extLst>
                  <a:ext uri="{FF2B5EF4-FFF2-40B4-BE49-F238E27FC236}">
                    <a16:creationId xmlns:a16="http://schemas.microsoft.com/office/drawing/2014/main" id="{16B3B717-BB51-F131-BF4E-7F364316E9CC}"/>
                  </a:ext>
                </a:extLst>
              </p:cNvPr>
              <p:cNvSpPr/>
              <p:nvPr/>
            </p:nvSpPr>
            <p:spPr>
              <a:xfrm>
                <a:off x="8372912"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3" name="椭圆 32">
                <a:extLst>
                  <a:ext uri="{FF2B5EF4-FFF2-40B4-BE49-F238E27FC236}">
                    <a16:creationId xmlns:a16="http://schemas.microsoft.com/office/drawing/2014/main" id="{990B5353-7C84-73FD-7D66-990A51801983}"/>
                  </a:ext>
                </a:extLst>
              </p:cNvPr>
              <p:cNvSpPr/>
              <p:nvPr/>
            </p:nvSpPr>
            <p:spPr>
              <a:xfrm>
                <a:off x="8569584"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4" name="椭圆 33">
                <a:extLst>
                  <a:ext uri="{FF2B5EF4-FFF2-40B4-BE49-F238E27FC236}">
                    <a16:creationId xmlns:a16="http://schemas.microsoft.com/office/drawing/2014/main" id="{21FA5AD0-C5A5-1003-476E-081166D2AA6D}"/>
                  </a:ext>
                </a:extLst>
              </p:cNvPr>
              <p:cNvSpPr/>
              <p:nvPr/>
            </p:nvSpPr>
            <p:spPr>
              <a:xfrm>
                <a:off x="8766256"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5" name="椭圆 34">
                <a:extLst>
                  <a:ext uri="{FF2B5EF4-FFF2-40B4-BE49-F238E27FC236}">
                    <a16:creationId xmlns:a16="http://schemas.microsoft.com/office/drawing/2014/main" id="{C6EE22B3-31B1-BEBF-A951-6E9EAD4DFF05}"/>
                  </a:ext>
                </a:extLst>
              </p:cNvPr>
              <p:cNvSpPr/>
              <p:nvPr/>
            </p:nvSpPr>
            <p:spPr>
              <a:xfrm>
                <a:off x="8962928"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6" name="椭圆 35">
                <a:extLst>
                  <a:ext uri="{FF2B5EF4-FFF2-40B4-BE49-F238E27FC236}">
                    <a16:creationId xmlns:a16="http://schemas.microsoft.com/office/drawing/2014/main" id="{E26D875E-5643-752D-D22F-C70D379013C3}"/>
                  </a:ext>
                </a:extLst>
              </p:cNvPr>
              <p:cNvSpPr/>
              <p:nvPr/>
            </p:nvSpPr>
            <p:spPr>
              <a:xfrm>
                <a:off x="9159600"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7" name="椭圆 36">
                <a:extLst>
                  <a:ext uri="{FF2B5EF4-FFF2-40B4-BE49-F238E27FC236}">
                    <a16:creationId xmlns:a16="http://schemas.microsoft.com/office/drawing/2014/main" id="{AF5F5425-C39D-AF00-2122-284B8214F545}"/>
                  </a:ext>
                </a:extLst>
              </p:cNvPr>
              <p:cNvSpPr/>
              <p:nvPr/>
            </p:nvSpPr>
            <p:spPr>
              <a:xfrm>
                <a:off x="9356272"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grpSp>
        <p:grpSp>
          <p:nvGrpSpPr>
            <p:cNvPr id="21" name="组合 20">
              <a:extLst>
                <a:ext uri="{FF2B5EF4-FFF2-40B4-BE49-F238E27FC236}">
                  <a16:creationId xmlns:a16="http://schemas.microsoft.com/office/drawing/2014/main" id="{F7407AFA-6771-470E-FA89-0A6011009679}"/>
                </a:ext>
              </a:extLst>
            </p:cNvPr>
            <p:cNvGrpSpPr/>
            <p:nvPr/>
          </p:nvGrpSpPr>
          <p:grpSpPr>
            <a:xfrm>
              <a:off x="7979568" y="7077926"/>
              <a:ext cx="1443627" cy="66923"/>
              <a:chOff x="7979568" y="6473576"/>
              <a:chExt cx="1443627" cy="66923"/>
            </a:xfrm>
            <a:grpFill/>
          </p:grpSpPr>
          <p:sp>
            <p:nvSpPr>
              <p:cNvPr id="22" name="椭圆 21">
                <a:extLst>
                  <a:ext uri="{FF2B5EF4-FFF2-40B4-BE49-F238E27FC236}">
                    <a16:creationId xmlns:a16="http://schemas.microsoft.com/office/drawing/2014/main" id="{A4F46727-1DBF-1D53-8AA7-C99B8E15C58E}"/>
                  </a:ext>
                </a:extLst>
              </p:cNvPr>
              <p:cNvSpPr/>
              <p:nvPr/>
            </p:nvSpPr>
            <p:spPr>
              <a:xfrm>
                <a:off x="7979568"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3" name="椭圆 22">
                <a:extLst>
                  <a:ext uri="{FF2B5EF4-FFF2-40B4-BE49-F238E27FC236}">
                    <a16:creationId xmlns:a16="http://schemas.microsoft.com/office/drawing/2014/main" id="{F80DBAFD-87F0-E3C1-C37B-7622FB3AA3B5}"/>
                  </a:ext>
                </a:extLst>
              </p:cNvPr>
              <p:cNvSpPr/>
              <p:nvPr/>
            </p:nvSpPr>
            <p:spPr>
              <a:xfrm>
                <a:off x="8176240"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4" name="椭圆 23">
                <a:extLst>
                  <a:ext uri="{FF2B5EF4-FFF2-40B4-BE49-F238E27FC236}">
                    <a16:creationId xmlns:a16="http://schemas.microsoft.com/office/drawing/2014/main" id="{371EFC66-D877-456B-4223-C1432F1F7EA2}"/>
                  </a:ext>
                </a:extLst>
              </p:cNvPr>
              <p:cNvSpPr/>
              <p:nvPr/>
            </p:nvSpPr>
            <p:spPr>
              <a:xfrm>
                <a:off x="8372912"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5" name="椭圆 24">
                <a:extLst>
                  <a:ext uri="{FF2B5EF4-FFF2-40B4-BE49-F238E27FC236}">
                    <a16:creationId xmlns:a16="http://schemas.microsoft.com/office/drawing/2014/main" id="{1E8E3946-D877-55D0-4770-F2C9050E91C6}"/>
                  </a:ext>
                </a:extLst>
              </p:cNvPr>
              <p:cNvSpPr/>
              <p:nvPr/>
            </p:nvSpPr>
            <p:spPr>
              <a:xfrm>
                <a:off x="8569584"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6" name="椭圆 25">
                <a:extLst>
                  <a:ext uri="{FF2B5EF4-FFF2-40B4-BE49-F238E27FC236}">
                    <a16:creationId xmlns:a16="http://schemas.microsoft.com/office/drawing/2014/main" id="{04178BE4-2D7C-A62C-597C-BADFA56C8974}"/>
                  </a:ext>
                </a:extLst>
              </p:cNvPr>
              <p:cNvSpPr/>
              <p:nvPr/>
            </p:nvSpPr>
            <p:spPr>
              <a:xfrm>
                <a:off x="8766256"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7" name="椭圆 26">
                <a:extLst>
                  <a:ext uri="{FF2B5EF4-FFF2-40B4-BE49-F238E27FC236}">
                    <a16:creationId xmlns:a16="http://schemas.microsoft.com/office/drawing/2014/main" id="{B5512359-E332-36CB-E4E2-123485A258C7}"/>
                  </a:ext>
                </a:extLst>
              </p:cNvPr>
              <p:cNvSpPr/>
              <p:nvPr/>
            </p:nvSpPr>
            <p:spPr>
              <a:xfrm>
                <a:off x="8962928"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8" name="椭圆 27">
                <a:extLst>
                  <a:ext uri="{FF2B5EF4-FFF2-40B4-BE49-F238E27FC236}">
                    <a16:creationId xmlns:a16="http://schemas.microsoft.com/office/drawing/2014/main" id="{6B8CC246-ADD1-77C9-D342-28AEA31B54BD}"/>
                  </a:ext>
                </a:extLst>
              </p:cNvPr>
              <p:cNvSpPr/>
              <p:nvPr/>
            </p:nvSpPr>
            <p:spPr>
              <a:xfrm>
                <a:off x="9159600"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9" name="椭圆 28">
                <a:extLst>
                  <a:ext uri="{FF2B5EF4-FFF2-40B4-BE49-F238E27FC236}">
                    <a16:creationId xmlns:a16="http://schemas.microsoft.com/office/drawing/2014/main" id="{AE2CCE3F-D740-B285-1B1A-0D2E0104521F}"/>
                  </a:ext>
                </a:extLst>
              </p:cNvPr>
              <p:cNvSpPr/>
              <p:nvPr/>
            </p:nvSpPr>
            <p:spPr>
              <a:xfrm>
                <a:off x="9356272" y="6473576"/>
                <a:ext cx="66923" cy="66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grpSp>
      </p:grpSp>
      <p:sp>
        <p:nvSpPr>
          <p:cNvPr id="2" name="文本框 16">
            <a:extLst>
              <a:ext uri="{FF2B5EF4-FFF2-40B4-BE49-F238E27FC236}">
                <a16:creationId xmlns:a16="http://schemas.microsoft.com/office/drawing/2014/main" id="{AEA602D6-569E-84D3-2EF0-AF593CECD6B2}"/>
              </a:ext>
            </a:extLst>
          </p:cNvPr>
          <p:cNvSpPr>
            <a:spLocks noChangeArrowheads="1"/>
          </p:cNvSpPr>
          <p:nvPr/>
        </p:nvSpPr>
        <p:spPr bwMode="auto">
          <a:xfrm>
            <a:off x="2177808" y="981919"/>
            <a:ext cx="2031325" cy="1200329"/>
          </a:xfrm>
          <a:prstGeom prst="rect">
            <a:avLst/>
          </a:prstGeom>
          <a:noFill/>
        </p:spPr>
        <p:txBody>
          <a:bodyPr wrap="square" rtlCol="0">
            <a:noAutofit/>
          </a:bodyPr>
          <a:lstStyle/>
          <a:p>
            <a:r>
              <a:rPr kumimoji="1" lang="zh-CN" altLang="en-US" sz="7200" dirty="0">
                <a:gradFill>
                  <a:gsLst>
                    <a:gs pos="0">
                      <a:schemeClr val="accent1"/>
                    </a:gs>
                    <a:gs pos="99000">
                      <a:schemeClr val="accent1">
                        <a:lumMod val="75000"/>
                      </a:schemeClr>
                    </a:gs>
                  </a:gsLst>
                  <a:lin ang="5400000" scaled="0"/>
                </a:gradFill>
                <a:effectLst>
                  <a:outerShdw blurRad="88900" dist="63500" dir="5400000" algn="t" rotWithShape="0">
                    <a:schemeClr val="accent1">
                      <a:lumMod val="75000"/>
                      <a:alpha val="40000"/>
                    </a:schemeClr>
                  </a:outerShdw>
                </a:effectLst>
                <a:latin typeface="+mj-ea"/>
                <a:ea typeface="+mj-ea"/>
                <a:cs typeface="OPPOSans B" pitchFamily="18" charset="-122"/>
                <a:sym typeface="+mn-lt"/>
              </a:rPr>
              <a:t>目录</a:t>
            </a:r>
          </a:p>
        </p:txBody>
      </p:sp>
      <p:sp>
        <p:nvSpPr>
          <p:cNvPr id="4" name="PA-目录页_1_1">
            <a:extLst>
              <a:ext uri="{FF2B5EF4-FFF2-40B4-BE49-F238E27FC236}">
                <a16:creationId xmlns:a16="http://schemas.microsoft.com/office/drawing/2014/main" id="{E1E06914-A535-07BA-3E16-545BCDBEC65D}"/>
              </a:ext>
            </a:extLst>
          </p:cNvPr>
          <p:cNvSpPr txBox="1"/>
          <p:nvPr/>
        </p:nvSpPr>
        <p:spPr>
          <a:xfrm flipH="1">
            <a:off x="1901366" y="2466463"/>
            <a:ext cx="3406386" cy="52322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tx1">
                    <a:lumMod val="75000"/>
                    <a:lumOff val="25000"/>
                  </a:schemeClr>
                </a:solidFill>
                <a:effectLst/>
                <a:uLnTx/>
                <a:uFillTx/>
                <a:latin typeface="+mn-ea"/>
                <a:cs typeface="+mn-ea"/>
                <a:sym typeface="+mn-lt"/>
              </a:rPr>
              <a:t>目标完成情况</a:t>
            </a:r>
          </a:p>
        </p:txBody>
      </p:sp>
      <p:sp>
        <p:nvSpPr>
          <p:cNvPr id="5" name="PA-目录页_1_9">
            <a:extLst>
              <a:ext uri="{FF2B5EF4-FFF2-40B4-BE49-F238E27FC236}">
                <a16:creationId xmlns:a16="http://schemas.microsoft.com/office/drawing/2014/main" id="{30875CFB-974A-6F46-12B4-4BF2FEF6C4DA}"/>
              </a:ext>
            </a:extLst>
          </p:cNvPr>
          <p:cNvSpPr txBox="1"/>
          <p:nvPr/>
        </p:nvSpPr>
        <p:spPr>
          <a:xfrm>
            <a:off x="1145845" y="2437071"/>
            <a:ext cx="684803" cy="584775"/>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rPr>
              <a:t>01</a:t>
            </a:r>
          </a:p>
        </p:txBody>
      </p:sp>
      <p:sp>
        <p:nvSpPr>
          <p:cNvPr id="7" name="PA-目录页_1_1">
            <a:extLst>
              <a:ext uri="{FF2B5EF4-FFF2-40B4-BE49-F238E27FC236}">
                <a16:creationId xmlns:a16="http://schemas.microsoft.com/office/drawing/2014/main" id="{4CD55888-CBA9-FC09-93F2-486BADF66687}"/>
              </a:ext>
            </a:extLst>
          </p:cNvPr>
          <p:cNvSpPr txBox="1"/>
          <p:nvPr/>
        </p:nvSpPr>
        <p:spPr>
          <a:xfrm flipH="1">
            <a:off x="1901366" y="3273897"/>
            <a:ext cx="3406386" cy="52322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b="1" dirty="0">
                <a:solidFill>
                  <a:schemeClr val="tx1">
                    <a:lumMod val="75000"/>
                    <a:lumOff val="25000"/>
                  </a:schemeClr>
                </a:solidFill>
                <a:latin typeface="+mn-ea"/>
                <a:cs typeface="+mn-ea"/>
                <a:sym typeface="+mn-lt"/>
              </a:rPr>
              <a:t>经营情况总结</a:t>
            </a:r>
            <a:endParaRPr kumimoji="0" lang="zh-CN" altLang="en-US" sz="2800" b="1" i="0" u="none" strike="noStrike" kern="1200" cap="none" spc="0" normalizeH="0" baseline="0" noProof="0" dirty="0">
              <a:ln>
                <a:noFill/>
              </a:ln>
              <a:solidFill>
                <a:schemeClr val="tx1">
                  <a:lumMod val="75000"/>
                  <a:lumOff val="25000"/>
                </a:schemeClr>
              </a:solidFill>
              <a:effectLst/>
              <a:uLnTx/>
              <a:uFillTx/>
              <a:latin typeface="+mn-ea"/>
              <a:cs typeface="+mn-ea"/>
              <a:sym typeface="+mn-lt"/>
            </a:endParaRPr>
          </a:p>
        </p:txBody>
      </p:sp>
      <p:sp>
        <p:nvSpPr>
          <p:cNvPr id="8" name="PA-目录页_1_9">
            <a:extLst>
              <a:ext uri="{FF2B5EF4-FFF2-40B4-BE49-F238E27FC236}">
                <a16:creationId xmlns:a16="http://schemas.microsoft.com/office/drawing/2014/main" id="{4ECBF2D7-F42D-3CF8-74F8-196315D6CE19}"/>
              </a:ext>
            </a:extLst>
          </p:cNvPr>
          <p:cNvSpPr txBox="1"/>
          <p:nvPr/>
        </p:nvSpPr>
        <p:spPr>
          <a:xfrm>
            <a:off x="1145845" y="3244505"/>
            <a:ext cx="684803" cy="584775"/>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rPr>
              <a:t>02</a:t>
            </a:r>
          </a:p>
        </p:txBody>
      </p:sp>
      <p:sp>
        <p:nvSpPr>
          <p:cNvPr id="10" name="PA-目录页_1_1">
            <a:extLst>
              <a:ext uri="{FF2B5EF4-FFF2-40B4-BE49-F238E27FC236}">
                <a16:creationId xmlns:a16="http://schemas.microsoft.com/office/drawing/2014/main" id="{9B69B4CD-5425-34E5-90B2-9AB98F29CA9F}"/>
              </a:ext>
            </a:extLst>
          </p:cNvPr>
          <p:cNvSpPr txBox="1"/>
          <p:nvPr/>
        </p:nvSpPr>
        <p:spPr>
          <a:xfrm flipH="1">
            <a:off x="1901366" y="4081331"/>
            <a:ext cx="3406386" cy="52322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tx1">
                    <a:lumMod val="75000"/>
                    <a:lumOff val="25000"/>
                  </a:schemeClr>
                </a:solidFill>
                <a:effectLst/>
                <a:uLnTx/>
                <a:uFillTx/>
                <a:latin typeface="+mn-ea"/>
                <a:cs typeface="+mn-ea"/>
                <a:sym typeface="+mn-lt"/>
              </a:rPr>
              <a:t>问题与不足</a:t>
            </a:r>
          </a:p>
        </p:txBody>
      </p:sp>
      <p:sp>
        <p:nvSpPr>
          <p:cNvPr id="11" name="PA-目录页_1_9">
            <a:extLst>
              <a:ext uri="{FF2B5EF4-FFF2-40B4-BE49-F238E27FC236}">
                <a16:creationId xmlns:a16="http://schemas.microsoft.com/office/drawing/2014/main" id="{CEB40573-C806-01E9-F494-F5484A8B3796}"/>
              </a:ext>
            </a:extLst>
          </p:cNvPr>
          <p:cNvSpPr txBox="1"/>
          <p:nvPr/>
        </p:nvSpPr>
        <p:spPr>
          <a:xfrm>
            <a:off x="1145845" y="4051939"/>
            <a:ext cx="684803" cy="584775"/>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rPr>
              <a:t>03</a:t>
            </a:r>
          </a:p>
        </p:txBody>
      </p:sp>
      <p:sp>
        <p:nvSpPr>
          <p:cNvPr id="13" name="PA-目录页_1_1">
            <a:extLst>
              <a:ext uri="{FF2B5EF4-FFF2-40B4-BE49-F238E27FC236}">
                <a16:creationId xmlns:a16="http://schemas.microsoft.com/office/drawing/2014/main" id="{B00E0178-899E-E50D-A646-097017294CBE}"/>
              </a:ext>
            </a:extLst>
          </p:cNvPr>
          <p:cNvSpPr txBox="1"/>
          <p:nvPr/>
        </p:nvSpPr>
        <p:spPr>
          <a:xfrm flipH="1">
            <a:off x="1901366" y="4888766"/>
            <a:ext cx="3406386" cy="52322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tx1">
                    <a:lumMod val="75000"/>
                    <a:lumOff val="25000"/>
                  </a:schemeClr>
                </a:solidFill>
                <a:effectLst/>
                <a:uLnTx/>
                <a:uFillTx/>
                <a:latin typeface="+mn-ea"/>
                <a:cs typeface="+mn-ea"/>
                <a:sym typeface="+mn-lt"/>
              </a:rPr>
              <a:t>年度工作部署</a:t>
            </a:r>
          </a:p>
        </p:txBody>
      </p:sp>
      <p:sp>
        <p:nvSpPr>
          <p:cNvPr id="14" name="PA-目录页_1_9">
            <a:extLst>
              <a:ext uri="{FF2B5EF4-FFF2-40B4-BE49-F238E27FC236}">
                <a16:creationId xmlns:a16="http://schemas.microsoft.com/office/drawing/2014/main" id="{98B1523D-F3BF-87A6-58F7-67A689B17522}"/>
              </a:ext>
            </a:extLst>
          </p:cNvPr>
          <p:cNvSpPr txBox="1"/>
          <p:nvPr/>
        </p:nvSpPr>
        <p:spPr>
          <a:xfrm>
            <a:off x="1145845" y="4859374"/>
            <a:ext cx="684803" cy="584775"/>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rPr>
              <a:t>04</a:t>
            </a:r>
          </a:p>
        </p:txBody>
      </p:sp>
      <p:pic>
        <p:nvPicPr>
          <p:cNvPr id="15" name="图片 14" descr="图片包含 建筑, 户外, 钟表, 高&#10;&#10;描述已自动生成">
            <a:extLst>
              <a:ext uri="{FF2B5EF4-FFF2-40B4-BE49-F238E27FC236}">
                <a16:creationId xmlns:a16="http://schemas.microsoft.com/office/drawing/2014/main" id="{F51BECF9-7A32-492F-3288-CB3BC8C9031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978400" y="1047428"/>
            <a:ext cx="7213600" cy="5810572"/>
          </a:xfrm>
          <a:custGeom>
            <a:avLst/>
            <a:gdLst>
              <a:gd name="connsiteX0" fmla="*/ 0 w 6225538"/>
              <a:gd name="connsiteY0" fmla="*/ 0 h 5014686"/>
              <a:gd name="connsiteX1" fmla="*/ 6225538 w 6225538"/>
              <a:gd name="connsiteY1" fmla="*/ 0 h 5014686"/>
              <a:gd name="connsiteX2" fmla="*/ 6225538 w 6225538"/>
              <a:gd name="connsiteY2" fmla="*/ 5014686 h 5014686"/>
              <a:gd name="connsiteX3" fmla="*/ 0 w 6225538"/>
              <a:gd name="connsiteY3" fmla="*/ 5014686 h 5014686"/>
            </a:gdLst>
            <a:ahLst/>
            <a:cxnLst>
              <a:cxn ang="0">
                <a:pos x="connsiteX0" y="connsiteY0"/>
              </a:cxn>
              <a:cxn ang="0">
                <a:pos x="connsiteX1" y="connsiteY1"/>
              </a:cxn>
              <a:cxn ang="0">
                <a:pos x="connsiteX2" y="connsiteY2"/>
              </a:cxn>
              <a:cxn ang="0">
                <a:pos x="connsiteX3" y="connsiteY3"/>
              </a:cxn>
            </a:cxnLst>
            <a:rect l="l" t="t" r="r" b="b"/>
            <a:pathLst>
              <a:path w="6225538" h="5014686">
                <a:moveTo>
                  <a:pt x="0" y="0"/>
                </a:moveTo>
                <a:lnTo>
                  <a:pt x="6225538" y="0"/>
                </a:lnTo>
                <a:lnTo>
                  <a:pt x="6225538" y="5014686"/>
                </a:lnTo>
                <a:lnTo>
                  <a:pt x="0" y="5014686"/>
                </a:lnTo>
                <a:close/>
              </a:path>
            </a:pathLst>
          </a:custGeom>
        </p:spPr>
      </p:pic>
    </p:spTree>
    <p:extLst>
      <p:ext uri="{BB962C8B-B14F-4D97-AF65-F5344CB8AC3E}">
        <p14:creationId xmlns:p14="http://schemas.microsoft.com/office/powerpoint/2010/main" val="22887528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4B45FED-A346-0C9B-F6AE-0A7E6D110203}"/>
              </a:ext>
            </a:extLst>
          </p:cNvPr>
          <p:cNvSpPr>
            <a:spLocks noGrp="1"/>
          </p:cNvSpPr>
          <p:nvPr>
            <p:ph type="body" sz="quarter" idx="10"/>
          </p:nvPr>
        </p:nvSpPr>
        <p:spPr/>
        <p:txBody>
          <a:bodyPr/>
          <a:lstStyle/>
          <a:p>
            <a:r>
              <a:rPr lang="zh-CN" altLang="en-US" dirty="0"/>
              <a:t>组织能力不足</a:t>
            </a:r>
          </a:p>
        </p:txBody>
      </p:sp>
      <p:sp>
        <p:nvSpPr>
          <p:cNvPr id="71" name="Freeform 49">
            <a:extLst>
              <a:ext uri="{FF2B5EF4-FFF2-40B4-BE49-F238E27FC236}">
                <a16:creationId xmlns:a16="http://schemas.microsoft.com/office/drawing/2014/main" id="{9B3CF183-A4EB-80D6-0A3A-F23BC2FCE772}"/>
              </a:ext>
            </a:extLst>
          </p:cNvPr>
          <p:cNvSpPr/>
          <p:nvPr/>
        </p:nvSpPr>
        <p:spPr>
          <a:xfrm>
            <a:off x="8131612" y="2154002"/>
            <a:ext cx="3390707" cy="3083396"/>
          </a:xfrm>
          <a:prstGeom prst="pie">
            <a:avLst>
              <a:gd name="adj1" fmla="val 16117466"/>
              <a:gd name="adj2" fmla="val 5400000"/>
            </a:avLst>
          </a:prstGeom>
          <a:solidFill>
            <a:schemeClr val="accent1"/>
          </a:solidFill>
          <a:ln w="12700" cap="flat" cmpd="sng" algn="ctr">
            <a:solidFill>
              <a:schemeClr val="accent1"/>
            </a:solidFill>
            <a:prstDash val="solid"/>
            <a:miter lim="800000"/>
          </a:ln>
          <a:effectLst>
            <a:outerShdw blurRad="76200" dist="38100" dir="5400000" algn="ctr" rotWithShape="0">
              <a:srgbClr val="1976D2">
                <a:alpha val="25000"/>
              </a:srgbClr>
            </a:outerShdw>
          </a:effectLst>
        </p:spPr>
        <p:txBody>
          <a:bodyPr rtlCol="0" anchor="ctr">
            <a:noAutofit/>
          </a:bodyPr>
          <a:lstStyle/>
          <a:p>
            <a:pPr algn="ctr"/>
            <a:endParaRPr lang="zh-CN" altLang="en-US" kern="0" dirty="0">
              <a:solidFill>
                <a:srgbClr val="FFFFFF"/>
              </a:solidFill>
              <a:latin typeface="思源黑体 CN Heavy" panose="020B0A00000000000000" pitchFamily="34" charset="-122"/>
              <a:ea typeface="思源黑体 CN Heavy" panose="020B0A00000000000000" pitchFamily="34" charset="-122"/>
            </a:endParaRPr>
          </a:p>
        </p:txBody>
      </p:sp>
      <p:sp>
        <p:nvSpPr>
          <p:cNvPr id="72" name="文本框 71">
            <a:extLst>
              <a:ext uri="{FF2B5EF4-FFF2-40B4-BE49-F238E27FC236}">
                <a16:creationId xmlns:a16="http://schemas.microsoft.com/office/drawing/2014/main" id="{2D0B8D60-B2CE-2C83-C8DA-F30240E724E2}"/>
              </a:ext>
            </a:extLst>
          </p:cNvPr>
          <p:cNvSpPr txBox="1"/>
          <p:nvPr/>
        </p:nvSpPr>
        <p:spPr>
          <a:xfrm>
            <a:off x="9781381" y="3293218"/>
            <a:ext cx="1740937" cy="954107"/>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rgbClr val="FFFFFF"/>
                </a:solidFill>
                <a:effectLst/>
                <a:uLnTx/>
                <a:uFillTx/>
                <a:latin typeface="思源黑体 CN Heavy"/>
                <a:ea typeface="思源黑体 CN Heavy"/>
              </a:rPr>
              <a:t>组织能力</a:t>
            </a:r>
            <a:endParaRPr kumimoji="0" lang="en-US" altLang="zh-CN" sz="2800" b="0" i="0" u="none" strike="noStrike" kern="0" cap="none" spc="0" normalizeH="0" baseline="0" noProof="0" dirty="0">
              <a:ln>
                <a:noFill/>
              </a:ln>
              <a:solidFill>
                <a:srgbClr val="FFFFFF"/>
              </a:solidFill>
              <a:effectLst/>
              <a:uLnTx/>
              <a:uFillTx/>
              <a:latin typeface="思源黑体 CN Heavy"/>
              <a:ea typeface="思源黑体 CN Heavy"/>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rgbClr val="FFFFFF"/>
                </a:solidFill>
                <a:effectLst/>
                <a:uLnTx/>
                <a:uFillTx/>
                <a:latin typeface="思源黑体 CN Heavy"/>
                <a:ea typeface="思源黑体 CN Heavy"/>
              </a:rPr>
              <a:t>不足</a:t>
            </a:r>
          </a:p>
        </p:txBody>
      </p:sp>
      <p:sp>
        <p:nvSpPr>
          <p:cNvPr id="73" name="矩形 72">
            <a:extLst>
              <a:ext uri="{FF2B5EF4-FFF2-40B4-BE49-F238E27FC236}">
                <a16:creationId xmlns:a16="http://schemas.microsoft.com/office/drawing/2014/main" id="{5A01C83B-08E7-CAAF-7B92-EAC9574956C7}"/>
              </a:ext>
            </a:extLst>
          </p:cNvPr>
          <p:cNvSpPr/>
          <p:nvPr/>
        </p:nvSpPr>
        <p:spPr>
          <a:xfrm>
            <a:off x="669681" y="3663500"/>
            <a:ext cx="9204290" cy="90435"/>
          </a:xfrm>
          <a:prstGeom prst="rect">
            <a:avLst/>
          </a:prstGeom>
          <a:solidFill>
            <a:schemeClr val="accent1"/>
          </a:solidFill>
          <a:ln w="12700" cap="flat" cmpd="sng" algn="ctr">
            <a:solidFill>
              <a:schemeClr val="accent1"/>
            </a:solidFill>
            <a:prstDash val="solid"/>
            <a:miter lim="800000"/>
          </a:ln>
          <a:effectLst>
            <a:outerShdw blurRad="76200" dist="38100" dir="5400000" algn="ctr" rotWithShape="0">
              <a:srgbClr val="1976D2">
                <a:alpha val="25000"/>
              </a:srgbClr>
            </a:outerShdw>
          </a:effectLst>
        </p:spPr>
        <p:txBody>
          <a:bodyPr rtlCol="0" anchor="ctr"/>
          <a:lstStyle/>
          <a:p>
            <a:pPr algn="ctr"/>
            <a:endParaRPr lang="zh-CN" altLang="en-US" kern="0" dirty="0">
              <a:solidFill>
                <a:srgbClr val="FFFFFF"/>
              </a:solidFill>
              <a:latin typeface="思源黑体 CN Heavy" panose="020B0A00000000000000" pitchFamily="34" charset="-122"/>
              <a:ea typeface="思源黑体 CN Heavy" panose="020B0A00000000000000" pitchFamily="34" charset="-122"/>
            </a:endParaRPr>
          </a:p>
        </p:txBody>
      </p:sp>
      <p:sp>
        <p:nvSpPr>
          <p:cNvPr id="134" name="平行四边形 133">
            <a:extLst>
              <a:ext uri="{FF2B5EF4-FFF2-40B4-BE49-F238E27FC236}">
                <a16:creationId xmlns:a16="http://schemas.microsoft.com/office/drawing/2014/main" id="{DBB38582-1A5D-E8D0-7029-2805080C98CB}"/>
              </a:ext>
            </a:extLst>
          </p:cNvPr>
          <p:cNvSpPr/>
          <p:nvPr/>
        </p:nvSpPr>
        <p:spPr>
          <a:xfrm>
            <a:off x="1111961" y="3748496"/>
            <a:ext cx="286193" cy="413518"/>
          </a:xfrm>
          <a:prstGeom prst="parallelogram">
            <a:avLst>
              <a:gd name="adj" fmla="val 65207"/>
            </a:avLst>
          </a:prstGeom>
          <a:solidFill>
            <a:schemeClr val="accent1"/>
          </a:solidFill>
          <a:ln w="12700" cap="flat" cmpd="sng" algn="ctr">
            <a:solidFill>
              <a:schemeClr val="accent1"/>
            </a:solidFill>
            <a:prstDash val="solid"/>
            <a:miter lim="800000"/>
          </a:ln>
          <a:effectLst>
            <a:outerShdw blurRad="76200" dist="38100" dir="5400000" algn="ctr" rotWithShape="0">
              <a:srgbClr val="1976D2">
                <a:alpha val="25000"/>
              </a:srgbClr>
            </a:outerShdw>
          </a:effectLst>
        </p:spPr>
        <p:txBody>
          <a:bodyPr rtlCol="0" anchor="ctr">
            <a:noAutofit/>
          </a:bodyPr>
          <a:lstStyle/>
          <a:p>
            <a:pPr algn="ctr"/>
            <a:endParaRPr lang="zh-CN" altLang="en-US" kern="0" dirty="0">
              <a:solidFill>
                <a:srgbClr val="FFFFFF"/>
              </a:solidFill>
              <a:latin typeface="思源黑体 CN Heavy" panose="020B0A00000000000000" pitchFamily="34" charset="-122"/>
              <a:ea typeface="思源黑体 CN Heavy" panose="020B0A00000000000000" pitchFamily="34" charset="-122"/>
            </a:endParaRPr>
          </a:p>
        </p:txBody>
      </p:sp>
      <p:sp>
        <p:nvSpPr>
          <p:cNvPr id="135" name="平行四边形 134">
            <a:extLst>
              <a:ext uri="{FF2B5EF4-FFF2-40B4-BE49-F238E27FC236}">
                <a16:creationId xmlns:a16="http://schemas.microsoft.com/office/drawing/2014/main" id="{260FF46A-7D91-9336-3DE1-7911CF2AA862}"/>
              </a:ext>
            </a:extLst>
          </p:cNvPr>
          <p:cNvSpPr/>
          <p:nvPr/>
        </p:nvSpPr>
        <p:spPr>
          <a:xfrm>
            <a:off x="908114" y="3748496"/>
            <a:ext cx="286193" cy="413518"/>
          </a:xfrm>
          <a:prstGeom prst="parallelogram">
            <a:avLst>
              <a:gd name="adj" fmla="val 65207"/>
            </a:avLst>
          </a:prstGeom>
          <a:solidFill>
            <a:schemeClr val="accent1"/>
          </a:solidFill>
          <a:ln w="12700" cap="flat" cmpd="sng" algn="ctr">
            <a:solidFill>
              <a:schemeClr val="accent1"/>
            </a:solidFill>
            <a:prstDash val="solid"/>
            <a:miter lim="800000"/>
          </a:ln>
          <a:effectLst>
            <a:outerShdw blurRad="76200" dist="38100" dir="5400000" algn="ctr" rotWithShape="0">
              <a:srgbClr val="1976D2">
                <a:alpha val="25000"/>
              </a:srgbClr>
            </a:outerShdw>
          </a:effectLst>
        </p:spPr>
        <p:txBody>
          <a:bodyPr rtlCol="0" anchor="ctr">
            <a:noAutofit/>
          </a:bodyPr>
          <a:lstStyle/>
          <a:p>
            <a:pPr algn="ctr"/>
            <a:endParaRPr lang="zh-CN" altLang="en-US" kern="0" dirty="0">
              <a:solidFill>
                <a:srgbClr val="FFFFFF"/>
              </a:solidFill>
              <a:latin typeface="思源黑体 CN Heavy" panose="020B0A00000000000000" pitchFamily="34" charset="-122"/>
              <a:ea typeface="思源黑体 CN Heavy" panose="020B0A00000000000000" pitchFamily="34" charset="-122"/>
            </a:endParaRPr>
          </a:p>
        </p:txBody>
      </p:sp>
      <p:sp>
        <p:nvSpPr>
          <p:cNvPr id="136" name="平行四边形 135">
            <a:extLst>
              <a:ext uri="{FF2B5EF4-FFF2-40B4-BE49-F238E27FC236}">
                <a16:creationId xmlns:a16="http://schemas.microsoft.com/office/drawing/2014/main" id="{78BC6EDD-93F5-506B-A934-F6859B834E02}"/>
              </a:ext>
            </a:extLst>
          </p:cNvPr>
          <p:cNvSpPr/>
          <p:nvPr/>
        </p:nvSpPr>
        <p:spPr>
          <a:xfrm>
            <a:off x="704267" y="3748496"/>
            <a:ext cx="286193" cy="413518"/>
          </a:xfrm>
          <a:prstGeom prst="parallelogram">
            <a:avLst>
              <a:gd name="adj" fmla="val 65207"/>
            </a:avLst>
          </a:prstGeom>
          <a:solidFill>
            <a:schemeClr val="accent1"/>
          </a:solidFill>
          <a:ln w="12700" cap="flat" cmpd="sng" algn="ctr">
            <a:solidFill>
              <a:schemeClr val="accent1"/>
            </a:solidFill>
            <a:prstDash val="solid"/>
            <a:miter lim="800000"/>
          </a:ln>
          <a:effectLst>
            <a:outerShdw blurRad="76200" dist="38100" dir="5400000" algn="ctr" rotWithShape="0">
              <a:srgbClr val="1976D2">
                <a:alpha val="25000"/>
              </a:srgbClr>
            </a:outerShdw>
          </a:effectLst>
        </p:spPr>
        <p:txBody>
          <a:bodyPr rtlCol="0" anchor="ctr"/>
          <a:lstStyle/>
          <a:p>
            <a:pPr algn="ctr"/>
            <a:endParaRPr lang="zh-CN" altLang="en-US" kern="0" dirty="0">
              <a:solidFill>
                <a:srgbClr val="FFFFFF"/>
              </a:solidFill>
              <a:latin typeface="思源黑体 CN Heavy" panose="020B0A00000000000000" pitchFamily="34" charset="-122"/>
              <a:ea typeface="思源黑体 CN Heavy" panose="020B0A00000000000000" pitchFamily="34" charset="-122"/>
            </a:endParaRPr>
          </a:p>
        </p:txBody>
      </p:sp>
      <p:sp>
        <p:nvSpPr>
          <p:cNvPr id="131" name="平行四边形 130">
            <a:extLst>
              <a:ext uri="{FF2B5EF4-FFF2-40B4-BE49-F238E27FC236}">
                <a16:creationId xmlns:a16="http://schemas.microsoft.com/office/drawing/2014/main" id="{1402E485-AF27-0969-8472-EC6ECE11E1F2}"/>
              </a:ext>
            </a:extLst>
          </p:cNvPr>
          <p:cNvSpPr/>
          <p:nvPr/>
        </p:nvSpPr>
        <p:spPr>
          <a:xfrm flipH="1">
            <a:off x="704267" y="3250526"/>
            <a:ext cx="286193" cy="413518"/>
          </a:xfrm>
          <a:prstGeom prst="parallelogram">
            <a:avLst>
              <a:gd name="adj" fmla="val 65207"/>
            </a:avLst>
          </a:prstGeom>
          <a:solidFill>
            <a:schemeClr val="accent1"/>
          </a:solidFill>
          <a:ln w="12700" cap="flat" cmpd="sng" algn="ctr">
            <a:solidFill>
              <a:schemeClr val="accent1"/>
            </a:solidFill>
            <a:prstDash val="solid"/>
            <a:miter lim="800000"/>
          </a:ln>
          <a:effectLst>
            <a:outerShdw blurRad="76200" dist="38100" dir="5400000" algn="ctr" rotWithShape="0">
              <a:srgbClr val="1976D2">
                <a:alpha val="25000"/>
              </a:srgbClr>
            </a:outerShdw>
          </a:effectLst>
        </p:spPr>
        <p:txBody>
          <a:bodyPr rtlCol="0" anchor="ctr"/>
          <a:lstStyle/>
          <a:p>
            <a:pPr algn="ctr"/>
            <a:endParaRPr lang="zh-CN" altLang="en-US" kern="0" dirty="0">
              <a:solidFill>
                <a:srgbClr val="FFFFFF"/>
              </a:solidFill>
              <a:latin typeface="思源黑体 CN Heavy" panose="020B0A00000000000000" pitchFamily="34" charset="-122"/>
              <a:ea typeface="思源黑体 CN Heavy" panose="020B0A00000000000000" pitchFamily="34" charset="-122"/>
            </a:endParaRPr>
          </a:p>
        </p:txBody>
      </p:sp>
      <p:sp>
        <p:nvSpPr>
          <p:cNvPr id="132" name="平行四边形 131">
            <a:extLst>
              <a:ext uri="{FF2B5EF4-FFF2-40B4-BE49-F238E27FC236}">
                <a16:creationId xmlns:a16="http://schemas.microsoft.com/office/drawing/2014/main" id="{C4482462-7DFE-F612-3CEB-ACE0B9F92F08}"/>
              </a:ext>
            </a:extLst>
          </p:cNvPr>
          <p:cNvSpPr/>
          <p:nvPr/>
        </p:nvSpPr>
        <p:spPr>
          <a:xfrm flipH="1">
            <a:off x="908114" y="3250526"/>
            <a:ext cx="286193" cy="413518"/>
          </a:xfrm>
          <a:prstGeom prst="parallelogram">
            <a:avLst>
              <a:gd name="adj" fmla="val 65207"/>
            </a:avLst>
          </a:prstGeom>
          <a:solidFill>
            <a:schemeClr val="accent1"/>
          </a:solidFill>
          <a:ln w="12700" cap="flat" cmpd="sng" algn="ctr">
            <a:solidFill>
              <a:schemeClr val="accent1"/>
            </a:solidFill>
            <a:prstDash val="solid"/>
            <a:miter lim="800000"/>
          </a:ln>
          <a:effectLst>
            <a:outerShdw blurRad="76200" dist="38100" dir="5400000" algn="ctr" rotWithShape="0">
              <a:srgbClr val="1976D2">
                <a:alpha val="25000"/>
              </a:srgbClr>
            </a:outerShdw>
          </a:effectLst>
        </p:spPr>
        <p:txBody>
          <a:bodyPr rtlCol="0" anchor="ctr">
            <a:noAutofit/>
          </a:bodyPr>
          <a:lstStyle/>
          <a:p>
            <a:pPr algn="ctr"/>
            <a:endParaRPr lang="zh-CN" altLang="en-US" kern="0" dirty="0">
              <a:solidFill>
                <a:srgbClr val="FFFFFF"/>
              </a:solidFill>
              <a:latin typeface="思源黑体 CN Heavy" panose="020B0A00000000000000" pitchFamily="34" charset="-122"/>
              <a:ea typeface="思源黑体 CN Heavy" panose="020B0A00000000000000" pitchFamily="34" charset="-122"/>
            </a:endParaRPr>
          </a:p>
        </p:txBody>
      </p:sp>
      <p:sp>
        <p:nvSpPr>
          <p:cNvPr id="133" name="平行四边形 132">
            <a:extLst>
              <a:ext uri="{FF2B5EF4-FFF2-40B4-BE49-F238E27FC236}">
                <a16:creationId xmlns:a16="http://schemas.microsoft.com/office/drawing/2014/main" id="{7BDDEAC4-070C-79FF-BE4E-7C56BB66B2C2}"/>
              </a:ext>
            </a:extLst>
          </p:cNvPr>
          <p:cNvSpPr/>
          <p:nvPr/>
        </p:nvSpPr>
        <p:spPr>
          <a:xfrm flipH="1">
            <a:off x="1111961" y="3250526"/>
            <a:ext cx="286193" cy="413518"/>
          </a:xfrm>
          <a:prstGeom prst="parallelogram">
            <a:avLst>
              <a:gd name="adj" fmla="val 65207"/>
            </a:avLst>
          </a:prstGeom>
          <a:solidFill>
            <a:schemeClr val="accent1"/>
          </a:solidFill>
          <a:ln w="12700" cap="flat" cmpd="sng" algn="ctr">
            <a:solidFill>
              <a:schemeClr val="accent1"/>
            </a:solidFill>
            <a:prstDash val="solid"/>
            <a:miter lim="800000"/>
          </a:ln>
          <a:effectLst>
            <a:outerShdw blurRad="76200" dist="38100" dir="5400000" algn="ctr" rotWithShape="0">
              <a:srgbClr val="1976D2">
                <a:alpha val="25000"/>
              </a:srgbClr>
            </a:outerShdw>
          </a:effectLst>
        </p:spPr>
        <p:txBody>
          <a:bodyPr rtlCol="0" anchor="ctr">
            <a:noAutofit/>
          </a:bodyPr>
          <a:lstStyle/>
          <a:p>
            <a:pPr algn="ctr"/>
            <a:endParaRPr lang="zh-CN" altLang="en-US" kern="0" dirty="0">
              <a:solidFill>
                <a:srgbClr val="FFFFFF"/>
              </a:solidFill>
              <a:latin typeface="思源黑体 CN Heavy" panose="020B0A00000000000000" pitchFamily="34" charset="-122"/>
              <a:ea typeface="思源黑体 CN Heavy" panose="020B0A00000000000000" pitchFamily="34" charset="-122"/>
            </a:endParaRPr>
          </a:p>
        </p:txBody>
      </p:sp>
      <p:sp>
        <p:nvSpPr>
          <p:cNvPr id="123" name="椭圆 122">
            <a:extLst>
              <a:ext uri="{FF2B5EF4-FFF2-40B4-BE49-F238E27FC236}">
                <a16:creationId xmlns:a16="http://schemas.microsoft.com/office/drawing/2014/main" id="{D6768201-8DB5-8D39-923B-077CED39B098}"/>
              </a:ext>
            </a:extLst>
          </p:cNvPr>
          <p:cNvSpPr/>
          <p:nvPr/>
        </p:nvSpPr>
        <p:spPr>
          <a:xfrm flipV="1">
            <a:off x="4836177" y="3640866"/>
            <a:ext cx="144000" cy="144000"/>
          </a:xfrm>
          <a:prstGeom prst="ellipse">
            <a:avLst/>
          </a:prstGeom>
          <a:solidFill>
            <a:srgbClr val="FFFFFF"/>
          </a:solidFill>
          <a:ln w="25400" cap="flat" cmpd="sng" algn="ctr">
            <a:solidFill>
              <a:schemeClr val="accent1"/>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Regular"/>
              <a:ea typeface="思源黑体 CN Regular"/>
              <a:cs typeface="+mn-cs"/>
            </a:endParaRPr>
          </a:p>
        </p:txBody>
      </p:sp>
      <p:cxnSp>
        <p:nvCxnSpPr>
          <p:cNvPr id="124" name="直接连接符 123">
            <a:extLst>
              <a:ext uri="{FF2B5EF4-FFF2-40B4-BE49-F238E27FC236}">
                <a16:creationId xmlns:a16="http://schemas.microsoft.com/office/drawing/2014/main" id="{B2C743D5-DA09-F91C-8538-3E71A97AF6CC}"/>
              </a:ext>
            </a:extLst>
          </p:cNvPr>
          <p:cNvCxnSpPr/>
          <p:nvPr/>
        </p:nvCxnSpPr>
        <p:spPr>
          <a:xfrm>
            <a:off x="2900123" y="4342493"/>
            <a:ext cx="1852094" cy="0"/>
          </a:xfrm>
          <a:prstGeom prst="line">
            <a:avLst/>
          </a:prstGeom>
          <a:noFill/>
          <a:ln w="19050" cap="flat" cmpd="sng" algn="ctr">
            <a:solidFill>
              <a:schemeClr val="accent1"/>
            </a:solidFill>
            <a:prstDash val="sysDash"/>
            <a:miter lim="800000"/>
          </a:ln>
          <a:effectLst/>
        </p:spPr>
      </p:cxnSp>
      <p:cxnSp>
        <p:nvCxnSpPr>
          <p:cNvPr id="125" name="直接连接符 124">
            <a:extLst>
              <a:ext uri="{FF2B5EF4-FFF2-40B4-BE49-F238E27FC236}">
                <a16:creationId xmlns:a16="http://schemas.microsoft.com/office/drawing/2014/main" id="{C7C8FE09-63F0-B66C-D486-6FB611271BF5}"/>
              </a:ext>
            </a:extLst>
          </p:cNvPr>
          <p:cNvCxnSpPr/>
          <p:nvPr/>
        </p:nvCxnSpPr>
        <p:spPr>
          <a:xfrm>
            <a:off x="2844464" y="5005684"/>
            <a:ext cx="1787173" cy="0"/>
          </a:xfrm>
          <a:prstGeom prst="line">
            <a:avLst/>
          </a:prstGeom>
          <a:noFill/>
          <a:ln w="19050" cap="flat" cmpd="sng" algn="ctr">
            <a:solidFill>
              <a:schemeClr val="accent1"/>
            </a:solidFill>
            <a:prstDash val="sysDash"/>
            <a:miter lim="800000"/>
          </a:ln>
          <a:effectLst/>
        </p:spPr>
      </p:cxnSp>
      <p:cxnSp>
        <p:nvCxnSpPr>
          <p:cNvPr id="126" name="直接连接符 125">
            <a:extLst>
              <a:ext uri="{FF2B5EF4-FFF2-40B4-BE49-F238E27FC236}">
                <a16:creationId xmlns:a16="http://schemas.microsoft.com/office/drawing/2014/main" id="{06067E13-BA1C-A01D-AC01-788E9EF444D0}"/>
              </a:ext>
            </a:extLst>
          </p:cNvPr>
          <p:cNvCxnSpPr>
            <a:stCxn id="123" idx="0"/>
          </p:cNvCxnSpPr>
          <p:nvPr/>
        </p:nvCxnSpPr>
        <p:spPr>
          <a:xfrm flipH="1">
            <a:off x="4621589" y="3784866"/>
            <a:ext cx="286588" cy="1884008"/>
          </a:xfrm>
          <a:prstGeom prst="line">
            <a:avLst/>
          </a:prstGeom>
          <a:noFill/>
          <a:ln w="19050" cap="flat" cmpd="sng" algn="ctr">
            <a:solidFill>
              <a:schemeClr val="accent1"/>
            </a:solidFill>
            <a:prstDash val="solid"/>
            <a:miter lim="800000"/>
          </a:ln>
          <a:effectLst/>
        </p:spPr>
      </p:cxnSp>
      <p:cxnSp>
        <p:nvCxnSpPr>
          <p:cNvPr id="127" name="直接连接符 126">
            <a:extLst>
              <a:ext uri="{FF2B5EF4-FFF2-40B4-BE49-F238E27FC236}">
                <a16:creationId xmlns:a16="http://schemas.microsoft.com/office/drawing/2014/main" id="{DE453022-1F31-AC34-B46D-D652F5CE880E}"/>
              </a:ext>
            </a:extLst>
          </p:cNvPr>
          <p:cNvCxnSpPr/>
          <p:nvPr/>
        </p:nvCxnSpPr>
        <p:spPr>
          <a:xfrm flipV="1">
            <a:off x="4155889" y="5664019"/>
            <a:ext cx="472273" cy="0"/>
          </a:xfrm>
          <a:prstGeom prst="line">
            <a:avLst/>
          </a:prstGeom>
          <a:noFill/>
          <a:ln w="19050" cap="flat" cmpd="sng" algn="ctr">
            <a:solidFill>
              <a:schemeClr val="accent1"/>
            </a:solidFill>
            <a:prstDash val="solid"/>
            <a:miter lim="800000"/>
          </a:ln>
          <a:effectLst/>
        </p:spPr>
      </p:cxnSp>
      <p:sp>
        <p:nvSpPr>
          <p:cNvPr id="128" name="矩形: 圆角 127">
            <a:extLst>
              <a:ext uri="{FF2B5EF4-FFF2-40B4-BE49-F238E27FC236}">
                <a16:creationId xmlns:a16="http://schemas.microsoft.com/office/drawing/2014/main" id="{DE856566-78B3-005D-E1DD-B4F9F3C5909C}"/>
              </a:ext>
            </a:extLst>
          </p:cNvPr>
          <p:cNvSpPr/>
          <p:nvPr/>
        </p:nvSpPr>
        <p:spPr>
          <a:xfrm>
            <a:off x="2742165" y="5448856"/>
            <a:ext cx="1818045" cy="457327"/>
          </a:xfrm>
          <a:prstGeom prst="roundRect">
            <a:avLst>
              <a:gd name="adj" fmla="val 50000"/>
            </a:avLst>
          </a:prstGeom>
          <a:solidFill>
            <a:schemeClr val="accent1"/>
          </a:solidFill>
          <a:ln w="12700" cap="flat" cmpd="sng" algn="ctr">
            <a:solidFill>
              <a:schemeClr val="accent1"/>
            </a:solidFill>
            <a:prstDash val="solid"/>
            <a:miter lim="800000"/>
          </a:ln>
          <a:effectLst>
            <a:outerShdw blurRad="76200" dist="38100" dir="5400000" algn="ctr" rotWithShape="0">
              <a:srgbClr val="1976D2">
                <a:alpha val="25000"/>
              </a:srgb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rPr>
              <a:t>人才的战斗力</a:t>
            </a:r>
          </a:p>
        </p:txBody>
      </p:sp>
      <p:sp>
        <p:nvSpPr>
          <p:cNvPr id="129" name="椭圆 128">
            <a:extLst>
              <a:ext uri="{FF2B5EF4-FFF2-40B4-BE49-F238E27FC236}">
                <a16:creationId xmlns:a16="http://schemas.microsoft.com/office/drawing/2014/main" id="{557ABE0E-AAD4-534A-A1BE-9E16CEF11EE2}"/>
              </a:ext>
            </a:extLst>
          </p:cNvPr>
          <p:cNvSpPr/>
          <p:nvPr/>
        </p:nvSpPr>
        <p:spPr>
          <a:xfrm flipV="1">
            <a:off x="4645258" y="4957200"/>
            <a:ext cx="144000" cy="144000"/>
          </a:xfrm>
          <a:prstGeom prst="ellipse">
            <a:avLst/>
          </a:prstGeom>
          <a:solidFill>
            <a:srgbClr val="FFFFFF"/>
          </a:solidFill>
          <a:ln w="25400" cap="flat" cmpd="sng" algn="ctr">
            <a:solidFill>
              <a:schemeClr val="accent1"/>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Regular"/>
              <a:ea typeface="思源黑体 CN Regular"/>
              <a:cs typeface="+mn-cs"/>
            </a:endParaRPr>
          </a:p>
        </p:txBody>
      </p:sp>
      <p:sp>
        <p:nvSpPr>
          <p:cNvPr id="130" name="椭圆 129">
            <a:extLst>
              <a:ext uri="{FF2B5EF4-FFF2-40B4-BE49-F238E27FC236}">
                <a16:creationId xmlns:a16="http://schemas.microsoft.com/office/drawing/2014/main" id="{08829F3D-2331-460D-3160-217FD186F376}"/>
              </a:ext>
            </a:extLst>
          </p:cNvPr>
          <p:cNvSpPr/>
          <p:nvPr/>
        </p:nvSpPr>
        <p:spPr>
          <a:xfrm flipV="1">
            <a:off x="4745742" y="4273912"/>
            <a:ext cx="144000" cy="144000"/>
          </a:xfrm>
          <a:prstGeom prst="ellipse">
            <a:avLst/>
          </a:prstGeom>
          <a:solidFill>
            <a:srgbClr val="FFFFFF"/>
          </a:solidFill>
          <a:ln w="25400" cap="flat" cmpd="sng" algn="ctr">
            <a:solidFill>
              <a:schemeClr val="accent1"/>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Regular"/>
              <a:ea typeface="思源黑体 CN Regular"/>
              <a:cs typeface="+mn-cs"/>
            </a:endParaRPr>
          </a:p>
        </p:txBody>
      </p:sp>
      <p:sp>
        <p:nvSpPr>
          <p:cNvPr id="115" name="椭圆 114">
            <a:extLst>
              <a:ext uri="{FF2B5EF4-FFF2-40B4-BE49-F238E27FC236}">
                <a16:creationId xmlns:a16="http://schemas.microsoft.com/office/drawing/2014/main" id="{7A81A6F4-AC6E-23BC-8C5C-9E8861EE4F94}"/>
              </a:ext>
            </a:extLst>
          </p:cNvPr>
          <p:cNvSpPr/>
          <p:nvPr/>
        </p:nvSpPr>
        <p:spPr>
          <a:xfrm flipV="1">
            <a:off x="7810732" y="3640866"/>
            <a:ext cx="144000" cy="144000"/>
          </a:xfrm>
          <a:prstGeom prst="ellipse">
            <a:avLst/>
          </a:prstGeom>
          <a:solidFill>
            <a:srgbClr val="FFFFFF"/>
          </a:solidFill>
          <a:ln w="25400" cap="flat" cmpd="sng" algn="ctr">
            <a:solidFill>
              <a:schemeClr val="accent1"/>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Regular"/>
              <a:ea typeface="思源黑体 CN Regular"/>
              <a:cs typeface="+mn-cs"/>
            </a:endParaRPr>
          </a:p>
        </p:txBody>
      </p:sp>
      <p:cxnSp>
        <p:nvCxnSpPr>
          <p:cNvPr id="116" name="直接连接符 115">
            <a:extLst>
              <a:ext uri="{FF2B5EF4-FFF2-40B4-BE49-F238E27FC236}">
                <a16:creationId xmlns:a16="http://schemas.microsoft.com/office/drawing/2014/main" id="{094263D0-4E92-63B5-AC7C-61059B4EC28B}"/>
              </a:ext>
            </a:extLst>
          </p:cNvPr>
          <p:cNvCxnSpPr/>
          <p:nvPr/>
        </p:nvCxnSpPr>
        <p:spPr>
          <a:xfrm>
            <a:off x="6160697" y="4342493"/>
            <a:ext cx="1566075" cy="0"/>
          </a:xfrm>
          <a:prstGeom prst="line">
            <a:avLst/>
          </a:prstGeom>
          <a:noFill/>
          <a:ln w="19050" cap="flat" cmpd="sng" algn="ctr">
            <a:solidFill>
              <a:schemeClr val="accent1"/>
            </a:solidFill>
            <a:prstDash val="sysDash"/>
            <a:miter lim="800000"/>
          </a:ln>
          <a:effectLst/>
        </p:spPr>
      </p:cxnSp>
      <p:cxnSp>
        <p:nvCxnSpPr>
          <p:cNvPr id="117" name="直接连接符 116">
            <a:extLst>
              <a:ext uri="{FF2B5EF4-FFF2-40B4-BE49-F238E27FC236}">
                <a16:creationId xmlns:a16="http://schemas.microsoft.com/office/drawing/2014/main" id="{F30DCFEB-64FF-8EBF-7497-B76FC820E924}"/>
              </a:ext>
            </a:extLst>
          </p:cNvPr>
          <p:cNvCxnSpPr/>
          <p:nvPr/>
        </p:nvCxnSpPr>
        <p:spPr>
          <a:xfrm>
            <a:off x="6103547" y="5005684"/>
            <a:ext cx="1502645" cy="0"/>
          </a:xfrm>
          <a:prstGeom prst="line">
            <a:avLst/>
          </a:prstGeom>
          <a:noFill/>
          <a:ln w="19050" cap="flat" cmpd="sng" algn="ctr">
            <a:solidFill>
              <a:schemeClr val="accent1"/>
            </a:solidFill>
            <a:prstDash val="sysDash"/>
            <a:miter lim="800000"/>
          </a:ln>
          <a:effectLst/>
        </p:spPr>
      </p:cxnSp>
      <p:cxnSp>
        <p:nvCxnSpPr>
          <p:cNvPr id="118" name="直接连接符 117">
            <a:extLst>
              <a:ext uri="{FF2B5EF4-FFF2-40B4-BE49-F238E27FC236}">
                <a16:creationId xmlns:a16="http://schemas.microsoft.com/office/drawing/2014/main" id="{D13ABC71-704C-EEE3-35A3-6F6DDC19FEEA}"/>
              </a:ext>
            </a:extLst>
          </p:cNvPr>
          <p:cNvCxnSpPr>
            <a:stCxn id="115" idx="0"/>
          </p:cNvCxnSpPr>
          <p:nvPr/>
        </p:nvCxnSpPr>
        <p:spPr>
          <a:xfrm flipH="1">
            <a:off x="7596144" y="3784866"/>
            <a:ext cx="286588" cy="1884008"/>
          </a:xfrm>
          <a:prstGeom prst="line">
            <a:avLst/>
          </a:prstGeom>
          <a:noFill/>
          <a:ln w="19050" cap="flat" cmpd="sng" algn="ctr">
            <a:solidFill>
              <a:schemeClr val="accent1"/>
            </a:solidFill>
            <a:prstDash val="solid"/>
            <a:miter lim="800000"/>
          </a:ln>
          <a:effectLst/>
        </p:spPr>
      </p:cxnSp>
      <p:cxnSp>
        <p:nvCxnSpPr>
          <p:cNvPr id="119" name="直接连接符 118">
            <a:extLst>
              <a:ext uri="{FF2B5EF4-FFF2-40B4-BE49-F238E27FC236}">
                <a16:creationId xmlns:a16="http://schemas.microsoft.com/office/drawing/2014/main" id="{FC5A6F8C-C2AE-349F-E382-F854FFA2C0DD}"/>
              </a:ext>
            </a:extLst>
          </p:cNvPr>
          <p:cNvCxnSpPr/>
          <p:nvPr/>
        </p:nvCxnSpPr>
        <p:spPr>
          <a:xfrm flipV="1">
            <a:off x="7130444" y="5664019"/>
            <a:ext cx="472273" cy="0"/>
          </a:xfrm>
          <a:prstGeom prst="line">
            <a:avLst/>
          </a:prstGeom>
          <a:noFill/>
          <a:ln w="19050" cap="flat" cmpd="sng" algn="ctr">
            <a:solidFill>
              <a:schemeClr val="accent1"/>
            </a:solidFill>
            <a:prstDash val="solid"/>
            <a:miter lim="800000"/>
          </a:ln>
          <a:effectLst/>
        </p:spPr>
      </p:cxnSp>
      <p:sp>
        <p:nvSpPr>
          <p:cNvPr id="120" name="矩形: 圆角 119">
            <a:extLst>
              <a:ext uri="{FF2B5EF4-FFF2-40B4-BE49-F238E27FC236}">
                <a16:creationId xmlns:a16="http://schemas.microsoft.com/office/drawing/2014/main" id="{48906FA1-AF87-58A8-4428-F8C18F7B97A2}"/>
              </a:ext>
            </a:extLst>
          </p:cNvPr>
          <p:cNvSpPr/>
          <p:nvPr/>
        </p:nvSpPr>
        <p:spPr>
          <a:xfrm>
            <a:off x="5752694" y="5448857"/>
            <a:ext cx="1782071" cy="457327"/>
          </a:xfrm>
          <a:prstGeom prst="roundRect">
            <a:avLst>
              <a:gd name="adj" fmla="val 50000"/>
            </a:avLst>
          </a:prstGeom>
          <a:solidFill>
            <a:schemeClr val="accent1"/>
          </a:solidFill>
          <a:ln w="12700" cap="flat" cmpd="sng" algn="ctr">
            <a:solidFill>
              <a:schemeClr val="accent1"/>
            </a:solidFill>
            <a:prstDash val="solid"/>
            <a:miter lim="800000"/>
          </a:ln>
          <a:effectLst>
            <a:outerShdw blurRad="76200" dist="38100" dir="5400000" algn="ctr" rotWithShape="0">
              <a:srgbClr val="1976D2">
                <a:alpha val="25000"/>
              </a:srgb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rPr>
              <a:t>资产的增值力</a:t>
            </a:r>
          </a:p>
        </p:txBody>
      </p:sp>
      <p:sp>
        <p:nvSpPr>
          <p:cNvPr id="121" name="椭圆 120">
            <a:extLst>
              <a:ext uri="{FF2B5EF4-FFF2-40B4-BE49-F238E27FC236}">
                <a16:creationId xmlns:a16="http://schemas.microsoft.com/office/drawing/2014/main" id="{457534F5-1714-7838-E0DF-83FA91ECE4C6}"/>
              </a:ext>
            </a:extLst>
          </p:cNvPr>
          <p:cNvSpPr/>
          <p:nvPr/>
        </p:nvSpPr>
        <p:spPr>
          <a:xfrm flipV="1">
            <a:off x="7619813" y="4957200"/>
            <a:ext cx="144000" cy="144000"/>
          </a:xfrm>
          <a:prstGeom prst="ellipse">
            <a:avLst/>
          </a:prstGeom>
          <a:solidFill>
            <a:srgbClr val="FFFFFF"/>
          </a:solidFill>
          <a:ln w="25400" cap="flat" cmpd="sng" algn="ctr">
            <a:solidFill>
              <a:schemeClr val="accent1"/>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Regular"/>
              <a:ea typeface="思源黑体 CN Regular"/>
              <a:cs typeface="+mn-cs"/>
            </a:endParaRPr>
          </a:p>
        </p:txBody>
      </p:sp>
      <p:sp>
        <p:nvSpPr>
          <p:cNvPr id="122" name="椭圆 121">
            <a:extLst>
              <a:ext uri="{FF2B5EF4-FFF2-40B4-BE49-F238E27FC236}">
                <a16:creationId xmlns:a16="http://schemas.microsoft.com/office/drawing/2014/main" id="{8A222F53-6187-177D-AA96-83EB5763AE37}"/>
              </a:ext>
            </a:extLst>
          </p:cNvPr>
          <p:cNvSpPr/>
          <p:nvPr/>
        </p:nvSpPr>
        <p:spPr>
          <a:xfrm flipV="1">
            <a:off x="7720297" y="4273912"/>
            <a:ext cx="144000" cy="144000"/>
          </a:xfrm>
          <a:prstGeom prst="ellipse">
            <a:avLst/>
          </a:prstGeom>
          <a:solidFill>
            <a:srgbClr val="FFFFFF"/>
          </a:solidFill>
          <a:ln w="25400" cap="flat" cmpd="sng" algn="ctr">
            <a:solidFill>
              <a:schemeClr val="accent1"/>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Regular"/>
              <a:ea typeface="思源黑体 CN Regular"/>
              <a:cs typeface="+mn-cs"/>
            </a:endParaRPr>
          </a:p>
        </p:txBody>
      </p:sp>
      <p:sp>
        <p:nvSpPr>
          <p:cNvPr id="78" name="文本框 77">
            <a:extLst>
              <a:ext uri="{FF2B5EF4-FFF2-40B4-BE49-F238E27FC236}">
                <a16:creationId xmlns:a16="http://schemas.microsoft.com/office/drawing/2014/main" id="{FEA492C7-0F9F-4E40-C477-C7D881B2F7A5}"/>
              </a:ext>
            </a:extLst>
          </p:cNvPr>
          <p:cNvSpPr txBox="1"/>
          <p:nvPr/>
        </p:nvSpPr>
        <p:spPr>
          <a:xfrm>
            <a:off x="2929135" y="4041187"/>
            <a:ext cx="1920176" cy="307777"/>
          </a:xfrm>
          <a:prstGeom prst="rect">
            <a:avLst/>
          </a:prstGeom>
          <a:noFill/>
        </p:spPr>
        <p:txBody>
          <a:bodyPr wrap="square">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000000"/>
                </a:solidFill>
                <a:effectLst/>
                <a:uLnTx/>
                <a:uFillTx/>
              </a:rPr>
              <a:t>员工方面具体不足</a:t>
            </a:r>
          </a:p>
        </p:txBody>
      </p:sp>
      <p:sp>
        <p:nvSpPr>
          <p:cNvPr id="79" name="文本框 78">
            <a:extLst>
              <a:ext uri="{FF2B5EF4-FFF2-40B4-BE49-F238E27FC236}">
                <a16:creationId xmlns:a16="http://schemas.microsoft.com/office/drawing/2014/main" id="{37B54BC9-1D63-E973-93B7-9F88E66E9227}"/>
              </a:ext>
            </a:extLst>
          </p:cNvPr>
          <p:cNvSpPr txBox="1"/>
          <p:nvPr/>
        </p:nvSpPr>
        <p:spPr>
          <a:xfrm>
            <a:off x="2769987" y="4697859"/>
            <a:ext cx="1892037" cy="307777"/>
          </a:xfrm>
          <a:prstGeom prst="rect">
            <a:avLst/>
          </a:prstGeom>
          <a:noFill/>
        </p:spPr>
        <p:txBody>
          <a:bodyPr wrap="square">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000000"/>
                </a:solidFill>
                <a:effectLst/>
                <a:uLnTx/>
                <a:uFillTx/>
              </a:rPr>
              <a:t>员工方面具体不足</a:t>
            </a:r>
          </a:p>
        </p:txBody>
      </p:sp>
      <p:sp>
        <p:nvSpPr>
          <p:cNvPr id="105" name="椭圆 104">
            <a:extLst>
              <a:ext uri="{FF2B5EF4-FFF2-40B4-BE49-F238E27FC236}">
                <a16:creationId xmlns:a16="http://schemas.microsoft.com/office/drawing/2014/main" id="{43FEDA39-C537-8019-E43C-20480981A5EA}"/>
              </a:ext>
            </a:extLst>
          </p:cNvPr>
          <p:cNvSpPr/>
          <p:nvPr/>
        </p:nvSpPr>
        <p:spPr>
          <a:xfrm>
            <a:off x="8840851" y="3606576"/>
            <a:ext cx="144000" cy="144000"/>
          </a:xfrm>
          <a:prstGeom prst="ellipse">
            <a:avLst/>
          </a:prstGeom>
          <a:solidFill>
            <a:srgbClr val="FFFFFF"/>
          </a:solidFill>
          <a:ln w="25400" cap="flat" cmpd="sng" algn="ctr">
            <a:solidFill>
              <a:schemeClr val="accent1"/>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Regular"/>
              <a:ea typeface="思源黑体 CN Regular"/>
              <a:cs typeface="+mn-cs"/>
            </a:endParaRPr>
          </a:p>
        </p:txBody>
      </p:sp>
      <p:cxnSp>
        <p:nvCxnSpPr>
          <p:cNvPr id="106" name="直接连接符 105">
            <a:extLst>
              <a:ext uri="{FF2B5EF4-FFF2-40B4-BE49-F238E27FC236}">
                <a16:creationId xmlns:a16="http://schemas.microsoft.com/office/drawing/2014/main" id="{E434C375-F2A9-D289-5DCE-7318A16B7938}"/>
              </a:ext>
            </a:extLst>
          </p:cNvPr>
          <p:cNvCxnSpPr/>
          <p:nvPr/>
        </p:nvCxnSpPr>
        <p:spPr>
          <a:xfrm>
            <a:off x="7187924" y="3157590"/>
            <a:ext cx="1568967" cy="0"/>
          </a:xfrm>
          <a:prstGeom prst="line">
            <a:avLst/>
          </a:prstGeom>
          <a:noFill/>
          <a:ln w="19050" cap="flat" cmpd="sng" algn="ctr">
            <a:solidFill>
              <a:schemeClr val="accent1"/>
            </a:solidFill>
            <a:prstDash val="sysDash"/>
            <a:miter lim="800000"/>
          </a:ln>
          <a:effectLst/>
        </p:spPr>
      </p:cxnSp>
      <p:cxnSp>
        <p:nvCxnSpPr>
          <p:cNvPr id="107" name="直接连接符 106">
            <a:extLst>
              <a:ext uri="{FF2B5EF4-FFF2-40B4-BE49-F238E27FC236}">
                <a16:creationId xmlns:a16="http://schemas.microsoft.com/office/drawing/2014/main" id="{9B92BA1C-B1D3-A36B-94C5-D8CC27636945}"/>
              </a:ext>
            </a:extLst>
          </p:cNvPr>
          <p:cNvCxnSpPr/>
          <p:nvPr/>
        </p:nvCxnSpPr>
        <p:spPr>
          <a:xfrm>
            <a:off x="7086174" y="2494399"/>
            <a:ext cx="1550137" cy="0"/>
          </a:xfrm>
          <a:prstGeom prst="line">
            <a:avLst/>
          </a:prstGeom>
          <a:noFill/>
          <a:ln w="19050" cap="flat" cmpd="sng" algn="ctr">
            <a:solidFill>
              <a:schemeClr val="accent1"/>
            </a:solidFill>
            <a:prstDash val="sysDash"/>
            <a:miter lim="800000"/>
          </a:ln>
          <a:effectLst/>
        </p:spPr>
      </p:cxnSp>
      <p:cxnSp>
        <p:nvCxnSpPr>
          <p:cNvPr id="108" name="直接连接符 107">
            <a:extLst>
              <a:ext uri="{FF2B5EF4-FFF2-40B4-BE49-F238E27FC236}">
                <a16:creationId xmlns:a16="http://schemas.microsoft.com/office/drawing/2014/main" id="{ACB38E29-FDBC-63FA-3D2F-C4CB7AD89C1C}"/>
              </a:ext>
            </a:extLst>
          </p:cNvPr>
          <p:cNvCxnSpPr>
            <a:stCxn id="105" idx="0"/>
          </p:cNvCxnSpPr>
          <p:nvPr/>
        </p:nvCxnSpPr>
        <p:spPr>
          <a:xfrm flipH="1" flipV="1">
            <a:off x="8626263" y="1722568"/>
            <a:ext cx="286588" cy="1884008"/>
          </a:xfrm>
          <a:prstGeom prst="line">
            <a:avLst/>
          </a:prstGeom>
          <a:noFill/>
          <a:ln w="19050" cap="flat" cmpd="sng" algn="ctr">
            <a:solidFill>
              <a:schemeClr val="accent1"/>
            </a:solidFill>
            <a:prstDash val="solid"/>
            <a:miter lim="800000"/>
          </a:ln>
          <a:effectLst/>
        </p:spPr>
      </p:cxnSp>
      <p:cxnSp>
        <p:nvCxnSpPr>
          <p:cNvPr id="109" name="直接连接符 108">
            <a:extLst>
              <a:ext uri="{FF2B5EF4-FFF2-40B4-BE49-F238E27FC236}">
                <a16:creationId xmlns:a16="http://schemas.microsoft.com/office/drawing/2014/main" id="{4824A31B-E516-55F3-6573-0FA3B8D50A88}"/>
              </a:ext>
            </a:extLst>
          </p:cNvPr>
          <p:cNvCxnSpPr/>
          <p:nvPr/>
        </p:nvCxnSpPr>
        <p:spPr>
          <a:xfrm>
            <a:off x="8160563" y="1727423"/>
            <a:ext cx="472273" cy="0"/>
          </a:xfrm>
          <a:prstGeom prst="line">
            <a:avLst/>
          </a:prstGeom>
          <a:noFill/>
          <a:ln w="19050" cap="flat" cmpd="sng" algn="ctr">
            <a:solidFill>
              <a:schemeClr val="accent1"/>
            </a:solidFill>
            <a:prstDash val="solid"/>
            <a:miter lim="800000"/>
          </a:ln>
          <a:effectLst/>
        </p:spPr>
      </p:cxnSp>
      <p:sp>
        <p:nvSpPr>
          <p:cNvPr id="110" name="矩形: 圆角 109">
            <a:extLst>
              <a:ext uri="{FF2B5EF4-FFF2-40B4-BE49-F238E27FC236}">
                <a16:creationId xmlns:a16="http://schemas.microsoft.com/office/drawing/2014/main" id="{1FACB8AF-9D79-97F3-970A-CC8E47F20E01}"/>
              </a:ext>
            </a:extLst>
          </p:cNvPr>
          <p:cNvSpPr/>
          <p:nvPr/>
        </p:nvSpPr>
        <p:spPr>
          <a:xfrm>
            <a:off x="6859931" y="1485258"/>
            <a:ext cx="1704953" cy="457327"/>
          </a:xfrm>
          <a:prstGeom prst="roundRect">
            <a:avLst>
              <a:gd name="adj" fmla="val 50000"/>
            </a:avLst>
          </a:prstGeom>
          <a:solidFill>
            <a:schemeClr val="accent1"/>
          </a:solidFill>
          <a:ln w="12700" cap="flat" cmpd="sng" algn="ctr">
            <a:solidFill>
              <a:schemeClr val="accent1"/>
            </a:solidFill>
            <a:prstDash val="solid"/>
            <a:miter lim="800000"/>
          </a:ln>
          <a:effectLst>
            <a:outerShdw blurRad="76200" dist="38100" dir="5400000" algn="ctr" rotWithShape="0">
              <a:srgbClr val="1976D2">
                <a:alpha val="25000"/>
              </a:srgb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rPr>
              <a:t>市场的应变力</a:t>
            </a:r>
          </a:p>
        </p:txBody>
      </p:sp>
      <p:sp>
        <p:nvSpPr>
          <p:cNvPr id="111" name="椭圆 110">
            <a:extLst>
              <a:ext uri="{FF2B5EF4-FFF2-40B4-BE49-F238E27FC236}">
                <a16:creationId xmlns:a16="http://schemas.microsoft.com/office/drawing/2014/main" id="{F74631B8-9215-B8AC-82BB-7D18A2902B68}"/>
              </a:ext>
            </a:extLst>
          </p:cNvPr>
          <p:cNvSpPr/>
          <p:nvPr/>
        </p:nvSpPr>
        <p:spPr>
          <a:xfrm>
            <a:off x="8649932" y="2398883"/>
            <a:ext cx="144000" cy="144000"/>
          </a:xfrm>
          <a:prstGeom prst="ellipse">
            <a:avLst/>
          </a:prstGeom>
          <a:solidFill>
            <a:srgbClr val="FFFFFF"/>
          </a:solidFill>
          <a:ln w="25400" cap="flat" cmpd="sng" algn="ctr">
            <a:solidFill>
              <a:schemeClr val="accent1"/>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Regular"/>
              <a:ea typeface="思源黑体 CN Regular"/>
              <a:cs typeface="+mn-cs"/>
            </a:endParaRPr>
          </a:p>
        </p:txBody>
      </p:sp>
      <p:sp>
        <p:nvSpPr>
          <p:cNvPr id="112" name="椭圆 111">
            <a:extLst>
              <a:ext uri="{FF2B5EF4-FFF2-40B4-BE49-F238E27FC236}">
                <a16:creationId xmlns:a16="http://schemas.microsoft.com/office/drawing/2014/main" id="{4FDBEBAB-18EC-7ED1-F4C7-23B91A3D96A1}"/>
              </a:ext>
            </a:extLst>
          </p:cNvPr>
          <p:cNvSpPr/>
          <p:nvPr/>
        </p:nvSpPr>
        <p:spPr>
          <a:xfrm>
            <a:off x="8750416" y="3082171"/>
            <a:ext cx="144000" cy="144000"/>
          </a:xfrm>
          <a:prstGeom prst="ellipse">
            <a:avLst/>
          </a:prstGeom>
          <a:solidFill>
            <a:srgbClr val="FFFFFF"/>
          </a:solidFill>
          <a:ln w="25400" cap="flat" cmpd="sng" algn="ctr">
            <a:solidFill>
              <a:schemeClr val="accent1"/>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Regular"/>
              <a:ea typeface="思源黑体 CN Regular"/>
              <a:cs typeface="+mn-cs"/>
            </a:endParaRPr>
          </a:p>
        </p:txBody>
      </p:sp>
      <p:sp>
        <p:nvSpPr>
          <p:cNvPr id="113" name="文本框 112">
            <a:extLst>
              <a:ext uri="{FF2B5EF4-FFF2-40B4-BE49-F238E27FC236}">
                <a16:creationId xmlns:a16="http://schemas.microsoft.com/office/drawing/2014/main" id="{E6FECDB9-4463-D0D1-69C9-AC558A0715E8}"/>
              </a:ext>
            </a:extLst>
          </p:cNvPr>
          <p:cNvSpPr txBox="1"/>
          <p:nvPr/>
        </p:nvSpPr>
        <p:spPr>
          <a:xfrm>
            <a:off x="7003659" y="2193924"/>
            <a:ext cx="1607617" cy="307777"/>
          </a:xfrm>
          <a:prstGeom prst="rect">
            <a:avLst/>
          </a:prstGeom>
          <a:noFill/>
        </p:spPr>
        <p:txBody>
          <a:bodyPr wrap="square">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000000"/>
                </a:solidFill>
                <a:effectLst/>
                <a:uLnTx/>
                <a:uFillTx/>
              </a:rPr>
              <a:t>市场营销方面不足</a:t>
            </a:r>
          </a:p>
        </p:txBody>
      </p:sp>
      <p:sp>
        <p:nvSpPr>
          <p:cNvPr id="114" name="文本框 113">
            <a:extLst>
              <a:ext uri="{FF2B5EF4-FFF2-40B4-BE49-F238E27FC236}">
                <a16:creationId xmlns:a16="http://schemas.microsoft.com/office/drawing/2014/main" id="{FECD72BB-5B39-5638-1756-160AFE87CB86}"/>
              </a:ext>
            </a:extLst>
          </p:cNvPr>
          <p:cNvSpPr txBox="1"/>
          <p:nvPr/>
        </p:nvSpPr>
        <p:spPr>
          <a:xfrm>
            <a:off x="7087238" y="2846568"/>
            <a:ext cx="1626675" cy="307777"/>
          </a:xfrm>
          <a:prstGeom prst="rect">
            <a:avLst/>
          </a:prstGeom>
          <a:noFill/>
        </p:spPr>
        <p:txBody>
          <a:bodyPr wrap="square">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000000"/>
                </a:solidFill>
                <a:effectLst/>
                <a:uLnTx/>
                <a:uFillTx/>
              </a:rPr>
              <a:t>市场营销方面不足</a:t>
            </a:r>
          </a:p>
        </p:txBody>
      </p:sp>
      <p:sp>
        <p:nvSpPr>
          <p:cNvPr id="95" name="椭圆 94">
            <a:extLst>
              <a:ext uri="{FF2B5EF4-FFF2-40B4-BE49-F238E27FC236}">
                <a16:creationId xmlns:a16="http://schemas.microsoft.com/office/drawing/2014/main" id="{77061223-3889-D183-06FC-F86119FF62FB}"/>
              </a:ext>
            </a:extLst>
          </p:cNvPr>
          <p:cNvSpPr/>
          <p:nvPr/>
        </p:nvSpPr>
        <p:spPr>
          <a:xfrm>
            <a:off x="6062690" y="3606576"/>
            <a:ext cx="144000" cy="144000"/>
          </a:xfrm>
          <a:prstGeom prst="ellipse">
            <a:avLst/>
          </a:prstGeom>
          <a:solidFill>
            <a:srgbClr val="FFFFFF"/>
          </a:solidFill>
          <a:ln w="25400" cap="flat" cmpd="sng" algn="ctr">
            <a:solidFill>
              <a:schemeClr val="accent1"/>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Regular"/>
              <a:ea typeface="思源黑体 CN Regular"/>
              <a:cs typeface="+mn-cs"/>
            </a:endParaRPr>
          </a:p>
        </p:txBody>
      </p:sp>
      <p:cxnSp>
        <p:nvCxnSpPr>
          <p:cNvPr id="96" name="直接连接符 95">
            <a:extLst>
              <a:ext uri="{FF2B5EF4-FFF2-40B4-BE49-F238E27FC236}">
                <a16:creationId xmlns:a16="http://schemas.microsoft.com/office/drawing/2014/main" id="{2A7B58B7-0194-7FC6-66B9-62307A8B9184}"/>
              </a:ext>
            </a:extLst>
          </p:cNvPr>
          <p:cNvCxnSpPr/>
          <p:nvPr/>
        </p:nvCxnSpPr>
        <p:spPr>
          <a:xfrm>
            <a:off x="4227991" y="3157590"/>
            <a:ext cx="1750739" cy="0"/>
          </a:xfrm>
          <a:prstGeom prst="line">
            <a:avLst/>
          </a:prstGeom>
          <a:noFill/>
          <a:ln w="19050" cap="flat" cmpd="sng" algn="ctr">
            <a:solidFill>
              <a:schemeClr val="accent1"/>
            </a:solidFill>
            <a:prstDash val="sysDash"/>
            <a:miter lim="800000"/>
          </a:ln>
          <a:effectLst/>
        </p:spPr>
      </p:cxnSp>
      <p:cxnSp>
        <p:nvCxnSpPr>
          <p:cNvPr id="97" name="直接连接符 96">
            <a:extLst>
              <a:ext uri="{FF2B5EF4-FFF2-40B4-BE49-F238E27FC236}">
                <a16:creationId xmlns:a16="http://schemas.microsoft.com/office/drawing/2014/main" id="{46A7736B-D9C6-6C0D-E505-AC11129A9AFE}"/>
              </a:ext>
            </a:extLst>
          </p:cNvPr>
          <p:cNvCxnSpPr/>
          <p:nvPr/>
        </p:nvCxnSpPr>
        <p:spPr>
          <a:xfrm>
            <a:off x="4312805" y="2494399"/>
            <a:ext cx="1545345" cy="0"/>
          </a:xfrm>
          <a:prstGeom prst="line">
            <a:avLst/>
          </a:prstGeom>
          <a:noFill/>
          <a:ln w="19050" cap="flat" cmpd="sng" algn="ctr">
            <a:solidFill>
              <a:schemeClr val="accent1"/>
            </a:solidFill>
            <a:prstDash val="sysDash"/>
            <a:miter lim="800000"/>
          </a:ln>
          <a:effectLst/>
        </p:spPr>
      </p:cxnSp>
      <p:cxnSp>
        <p:nvCxnSpPr>
          <p:cNvPr id="98" name="直接连接符 97">
            <a:extLst>
              <a:ext uri="{FF2B5EF4-FFF2-40B4-BE49-F238E27FC236}">
                <a16:creationId xmlns:a16="http://schemas.microsoft.com/office/drawing/2014/main" id="{19017F30-2134-1772-44F4-70B49AEC923C}"/>
              </a:ext>
            </a:extLst>
          </p:cNvPr>
          <p:cNvCxnSpPr>
            <a:stCxn id="95" idx="0"/>
          </p:cNvCxnSpPr>
          <p:nvPr/>
        </p:nvCxnSpPr>
        <p:spPr>
          <a:xfrm flipH="1" flipV="1">
            <a:off x="5848102" y="1722568"/>
            <a:ext cx="286588" cy="1884008"/>
          </a:xfrm>
          <a:prstGeom prst="line">
            <a:avLst/>
          </a:prstGeom>
          <a:noFill/>
          <a:ln w="19050" cap="flat" cmpd="sng" algn="ctr">
            <a:solidFill>
              <a:schemeClr val="accent1"/>
            </a:solidFill>
            <a:prstDash val="solid"/>
            <a:miter lim="800000"/>
          </a:ln>
          <a:effectLst/>
        </p:spPr>
      </p:cxnSp>
      <p:cxnSp>
        <p:nvCxnSpPr>
          <p:cNvPr id="99" name="直接连接符 98">
            <a:extLst>
              <a:ext uri="{FF2B5EF4-FFF2-40B4-BE49-F238E27FC236}">
                <a16:creationId xmlns:a16="http://schemas.microsoft.com/office/drawing/2014/main" id="{E5CA37D0-9B63-18CB-D6F5-570F39E22DA2}"/>
              </a:ext>
            </a:extLst>
          </p:cNvPr>
          <p:cNvCxnSpPr/>
          <p:nvPr/>
        </p:nvCxnSpPr>
        <p:spPr>
          <a:xfrm>
            <a:off x="5382402" y="1727423"/>
            <a:ext cx="472273" cy="0"/>
          </a:xfrm>
          <a:prstGeom prst="line">
            <a:avLst/>
          </a:prstGeom>
          <a:noFill/>
          <a:ln w="19050" cap="flat" cmpd="sng" algn="ctr">
            <a:solidFill>
              <a:schemeClr val="accent1"/>
            </a:solidFill>
            <a:prstDash val="solid"/>
            <a:miter lim="800000"/>
          </a:ln>
          <a:effectLst/>
        </p:spPr>
      </p:cxnSp>
      <p:sp>
        <p:nvSpPr>
          <p:cNvPr id="100" name="矩形: 圆角 99">
            <a:extLst>
              <a:ext uri="{FF2B5EF4-FFF2-40B4-BE49-F238E27FC236}">
                <a16:creationId xmlns:a16="http://schemas.microsoft.com/office/drawing/2014/main" id="{63C319A8-643C-9689-209A-8AE8F34DFD38}"/>
              </a:ext>
            </a:extLst>
          </p:cNvPr>
          <p:cNvSpPr/>
          <p:nvPr/>
        </p:nvSpPr>
        <p:spPr>
          <a:xfrm>
            <a:off x="4070754" y="1485258"/>
            <a:ext cx="1715969" cy="457327"/>
          </a:xfrm>
          <a:prstGeom prst="roundRect">
            <a:avLst>
              <a:gd name="adj" fmla="val 50000"/>
            </a:avLst>
          </a:prstGeom>
          <a:solidFill>
            <a:schemeClr val="accent1"/>
          </a:solidFill>
          <a:ln w="12700" cap="flat" cmpd="sng" algn="ctr">
            <a:solidFill>
              <a:schemeClr val="accent1"/>
            </a:solidFill>
            <a:prstDash val="solid"/>
            <a:miter lim="800000"/>
          </a:ln>
          <a:effectLst>
            <a:outerShdw blurRad="76200" dist="38100" dir="5400000" algn="t" rotWithShape="0">
              <a:srgbClr val="1976D2">
                <a:alpha val="25000"/>
              </a:srgb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rPr>
              <a:t>产品的竞争力</a:t>
            </a:r>
          </a:p>
        </p:txBody>
      </p:sp>
      <p:sp>
        <p:nvSpPr>
          <p:cNvPr id="101" name="椭圆 100">
            <a:extLst>
              <a:ext uri="{FF2B5EF4-FFF2-40B4-BE49-F238E27FC236}">
                <a16:creationId xmlns:a16="http://schemas.microsoft.com/office/drawing/2014/main" id="{73D78F56-7425-17F3-0A07-D347EF3C9B57}"/>
              </a:ext>
            </a:extLst>
          </p:cNvPr>
          <p:cNvSpPr/>
          <p:nvPr/>
        </p:nvSpPr>
        <p:spPr>
          <a:xfrm>
            <a:off x="5871771" y="2398883"/>
            <a:ext cx="144000" cy="144000"/>
          </a:xfrm>
          <a:prstGeom prst="ellipse">
            <a:avLst/>
          </a:prstGeom>
          <a:solidFill>
            <a:srgbClr val="FFFFFF"/>
          </a:solidFill>
          <a:ln w="25400" cap="flat" cmpd="sng" algn="ctr">
            <a:solidFill>
              <a:schemeClr val="accent1"/>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Regular"/>
              <a:ea typeface="思源黑体 CN Regular"/>
              <a:cs typeface="+mn-cs"/>
            </a:endParaRPr>
          </a:p>
        </p:txBody>
      </p:sp>
      <p:sp>
        <p:nvSpPr>
          <p:cNvPr id="102" name="椭圆 101">
            <a:extLst>
              <a:ext uri="{FF2B5EF4-FFF2-40B4-BE49-F238E27FC236}">
                <a16:creationId xmlns:a16="http://schemas.microsoft.com/office/drawing/2014/main" id="{C7D9F8ED-22F5-637D-F17F-ACD832A8BD26}"/>
              </a:ext>
            </a:extLst>
          </p:cNvPr>
          <p:cNvSpPr/>
          <p:nvPr/>
        </p:nvSpPr>
        <p:spPr>
          <a:xfrm>
            <a:off x="5972255" y="3082171"/>
            <a:ext cx="144000" cy="144000"/>
          </a:xfrm>
          <a:prstGeom prst="ellipse">
            <a:avLst/>
          </a:prstGeom>
          <a:solidFill>
            <a:srgbClr val="FFFFFF"/>
          </a:solidFill>
          <a:ln w="25400" cap="flat" cmpd="sng" algn="ctr">
            <a:solidFill>
              <a:schemeClr val="accent1"/>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Regular"/>
              <a:ea typeface="思源黑体 CN Regular"/>
              <a:cs typeface="+mn-cs"/>
            </a:endParaRPr>
          </a:p>
        </p:txBody>
      </p:sp>
      <p:sp>
        <p:nvSpPr>
          <p:cNvPr id="103" name="文本框 102">
            <a:extLst>
              <a:ext uri="{FF2B5EF4-FFF2-40B4-BE49-F238E27FC236}">
                <a16:creationId xmlns:a16="http://schemas.microsoft.com/office/drawing/2014/main" id="{483C843B-4724-7F47-08C5-F28D17F5714A}"/>
              </a:ext>
            </a:extLst>
          </p:cNvPr>
          <p:cNvSpPr txBox="1"/>
          <p:nvPr/>
        </p:nvSpPr>
        <p:spPr>
          <a:xfrm>
            <a:off x="4269603" y="2193791"/>
            <a:ext cx="1652016" cy="306705"/>
          </a:xfrm>
          <a:prstGeom prst="rect">
            <a:avLst/>
          </a:prstGeom>
          <a:noFill/>
        </p:spPr>
        <p:txBody>
          <a:bodyPr wrap="square">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000000"/>
                </a:solidFill>
                <a:effectLst/>
                <a:uLnTx/>
                <a:uFillTx/>
              </a:rPr>
              <a:t>产品方面具体不足</a:t>
            </a:r>
          </a:p>
        </p:txBody>
      </p:sp>
      <p:sp>
        <p:nvSpPr>
          <p:cNvPr id="104" name="文本框 103">
            <a:extLst>
              <a:ext uri="{FF2B5EF4-FFF2-40B4-BE49-F238E27FC236}">
                <a16:creationId xmlns:a16="http://schemas.microsoft.com/office/drawing/2014/main" id="{3D6106D0-126C-68E3-C988-459CEEB6A751}"/>
              </a:ext>
            </a:extLst>
          </p:cNvPr>
          <p:cNvSpPr txBox="1"/>
          <p:nvPr/>
        </p:nvSpPr>
        <p:spPr>
          <a:xfrm>
            <a:off x="4227991" y="2846661"/>
            <a:ext cx="1725829" cy="306705"/>
          </a:xfrm>
          <a:prstGeom prst="rect">
            <a:avLst/>
          </a:prstGeom>
          <a:noFill/>
        </p:spPr>
        <p:txBody>
          <a:bodyPr wrap="square">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000000"/>
                </a:solidFill>
                <a:effectLst/>
                <a:uLnTx/>
                <a:uFillTx/>
              </a:rPr>
              <a:t>产品方面具体不足</a:t>
            </a:r>
          </a:p>
        </p:txBody>
      </p:sp>
      <p:sp>
        <p:nvSpPr>
          <p:cNvPr id="82" name="文本框 81">
            <a:extLst>
              <a:ext uri="{FF2B5EF4-FFF2-40B4-BE49-F238E27FC236}">
                <a16:creationId xmlns:a16="http://schemas.microsoft.com/office/drawing/2014/main" id="{8354351E-1F90-1D52-4C4C-96D3B5C1EFFC}"/>
              </a:ext>
            </a:extLst>
          </p:cNvPr>
          <p:cNvSpPr txBox="1"/>
          <p:nvPr/>
        </p:nvSpPr>
        <p:spPr>
          <a:xfrm>
            <a:off x="6065163" y="4046813"/>
            <a:ext cx="1638642" cy="307777"/>
          </a:xfrm>
          <a:prstGeom prst="rect">
            <a:avLst/>
          </a:prstGeom>
          <a:noFill/>
        </p:spPr>
        <p:txBody>
          <a:bodyPr wrap="square">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000000"/>
                </a:solidFill>
                <a:effectLst/>
                <a:uLnTx/>
                <a:uFillTx/>
              </a:rPr>
              <a:t>资产运营方面不足</a:t>
            </a:r>
          </a:p>
        </p:txBody>
      </p:sp>
      <p:sp>
        <p:nvSpPr>
          <p:cNvPr id="85" name="椭圆 84">
            <a:extLst>
              <a:ext uri="{FF2B5EF4-FFF2-40B4-BE49-F238E27FC236}">
                <a16:creationId xmlns:a16="http://schemas.microsoft.com/office/drawing/2014/main" id="{FB982094-A140-D978-2FFE-BC0EF5CDA05C}"/>
              </a:ext>
            </a:extLst>
          </p:cNvPr>
          <p:cNvSpPr/>
          <p:nvPr/>
        </p:nvSpPr>
        <p:spPr>
          <a:xfrm>
            <a:off x="3652398" y="3606576"/>
            <a:ext cx="144000" cy="144000"/>
          </a:xfrm>
          <a:prstGeom prst="ellipse">
            <a:avLst/>
          </a:prstGeom>
          <a:solidFill>
            <a:srgbClr val="FFFFFF"/>
          </a:solidFill>
          <a:ln w="25400" cap="flat" cmpd="sng" algn="ctr">
            <a:solidFill>
              <a:schemeClr val="accent1"/>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Regular"/>
              <a:ea typeface="思源黑体 CN Regular"/>
              <a:cs typeface="+mn-cs"/>
            </a:endParaRPr>
          </a:p>
        </p:txBody>
      </p:sp>
      <p:cxnSp>
        <p:nvCxnSpPr>
          <p:cNvPr id="86" name="直接连接符 85">
            <a:extLst>
              <a:ext uri="{FF2B5EF4-FFF2-40B4-BE49-F238E27FC236}">
                <a16:creationId xmlns:a16="http://schemas.microsoft.com/office/drawing/2014/main" id="{325675C3-DD72-FAC1-2110-38CBAB4C75BC}"/>
              </a:ext>
            </a:extLst>
          </p:cNvPr>
          <p:cNvCxnSpPr/>
          <p:nvPr/>
        </p:nvCxnSpPr>
        <p:spPr>
          <a:xfrm>
            <a:off x="1916812" y="3157590"/>
            <a:ext cx="1651626" cy="0"/>
          </a:xfrm>
          <a:prstGeom prst="line">
            <a:avLst/>
          </a:prstGeom>
          <a:noFill/>
          <a:ln w="19050" cap="flat" cmpd="sng" algn="ctr">
            <a:solidFill>
              <a:schemeClr val="accent1"/>
            </a:solidFill>
            <a:prstDash val="sysDash"/>
            <a:miter lim="800000"/>
          </a:ln>
          <a:effectLst/>
        </p:spPr>
      </p:cxnSp>
      <p:cxnSp>
        <p:nvCxnSpPr>
          <p:cNvPr id="87" name="直接连接符 86">
            <a:extLst>
              <a:ext uri="{FF2B5EF4-FFF2-40B4-BE49-F238E27FC236}">
                <a16:creationId xmlns:a16="http://schemas.microsoft.com/office/drawing/2014/main" id="{C5E5E07C-ACB1-8E60-026A-5DB8BA679C28}"/>
              </a:ext>
            </a:extLst>
          </p:cNvPr>
          <p:cNvCxnSpPr/>
          <p:nvPr/>
        </p:nvCxnSpPr>
        <p:spPr>
          <a:xfrm>
            <a:off x="1821343" y="2494399"/>
            <a:ext cx="1626515" cy="0"/>
          </a:xfrm>
          <a:prstGeom prst="line">
            <a:avLst/>
          </a:prstGeom>
          <a:noFill/>
          <a:ln w="19050" cap="flat" cmpd="sng" algn="ctr">
            <a:solidFill>
              <a:schemeClr val="accent1"/>
            </a:solidFill>
            <a:prstDash val="sysDash"/>
            <a:miter lim="800000"/>
          </a:ln>
          <a:effectLst/>
        </p:spPr>
      </p:cxnSp>
      <p:cxnSp>
        <p:nvCxnSpPr>
          <p:cNvPr id="88" name="直接连接符 87">
            <a:extLst>
              <a:ext uri="{FF2B5EF4-FFF2-40B4-BE49-F238E27FC236}">
                <a16:creationId xmlns:a16="http://schemas.microsoft.com/office/drawing/2014/main" id="{8855AB93-C56D-C7EC-DD56-CAB18D80DC95}"/>
              </a:ext>
            </a:extLst>
          </p:cNvPr>
          <p:cNvCxnSpPr>
            <a:stCxn id="85" idx="0"/>
          </p:cNvCxnSpPr>
          <p:nvPr/>
        </p:nvCxnSpPr>
        <p:spPr>
          <a:xfrm flipH="1" flipV="1">
            <a:off x="3437810" y="1722568"/>
            <a:ext cx="286588" cy="1884008"/>
          </a:xfrm>
          <a:prstGeom prst="line">
            <a:avLst/>
          </a:prstGeom>
          <a:noFill/>
          <a:ln w="19050" cap="flat" cmpd="sng" algn="ctr">
            <a:solidFill>
              <a:schemeClr val="accent1"/>
            </a:solidFill>
            <a:prstDash val="solid"/>
            <a:miter lim="800000"/>
          </a:ln>
          <a:effectLst/>
        </p:spPr>
      </p:cxnSp>
      <p:cxnSp>
        <p:nvCxnSpPr>
          <p:cNvPr id="89" name="直接连接符 88">
            <a:extLst>
              <a:ext uri="{FF2B5EF4-FFF2-40B4-BE49-F238E27FC236}">
                <a16:creationId xmlns:a16="http://schemas.microsoft.com/office/drawing/2014/main" id="{52E856FF-BC7B-06C4-8511-F53A1F402867}"/>
              </a:ext>
            </a:extLst>
          </p:cNvPr>
          <p:cNvCxnSpPr/>
          <p:nvPr/>
        </p:nvCxnSpPr>
        <p:spPr>
          <a:xfrm>
            <a:off x="2972110" y="1727423"/>
            <a:ext cx="472273" cy="0"/>
          </a:xfrm>
          <a:prstGeom prst="line">
            <a:avLst/>
          </a:prstGeom>
          <a:noFill/>
          <a:ln w="19050" cap="flat" cmpd="sng" algn="ctr">
            <a:solidFill>
              <a:schemeClr val="accent1"/>
            </a:solidFill>
            <a:prstDash val="solid"/>
            <a:miter lim="800000"/>
          </a:ln>
          <a:effectLst/>
        </p:spPr>
      </p:cxnSp>
      <p:sp>
        <p:nvSpPr>
          <p:cNvPr id="90" name="矩形: 圆角 89">
            <a:extLst>
              <a:ext uri="{FF2B5EF4-FFF2-40B4-BE49-F238E27FC236}">
                <a16:creationId xmlns:a16="http://schemas.microsoft.com/office/drawing/2014/main" id="{4BA59594-BA4A-3098-176E-8C9AB7335C04}"/>
              </a:ext>
            </a:extLst>
          </p:cNvPr>
          <p:cNvSpPr/>
          <p:nvPr/>
        </p:nvSpPr>
        <p:spPr>
          <a:xfrm>
            <a:off x="1627412" y="1485258"/>
            <a:ext cx="1749020" cy="457327"/>
          </a:xfrm>
          <a:prstGeom prst="roundRect">
            <a:avLst>
              <a:gd name="adj" fmla="val 50000"/>
            </a:avLst>
          </a:prstGeom>
          <a:solidFill>
            <a:schemeClr val="accent1"/>
          </a:solidFill>
          <a:ln w="12700" cap="flat" cmpd="sng" algn="ctr">
            <a:solidFill>
              <a:schemeClr val="accent1"/>
            </a:solidFill>
            <a:prstDash val="solid"/>
            <a:miter lim="800000"/>
          </a:ln>
          <a:effectLst>
            <a:outerShdw blurRad="76200" dist="38100" dir="5400000" algn="ctr" rotWithShape="0">
              <a:srgbClr val="1976D2">
                <a:alpha val="25000"/>
              </a:srgb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rPr>
              <a:t>技术的牵引力</a:t>
            </a:r>
          </a:p>
        </p:txBody>
      </p:sp>
      <p:sp>
        <p:nvSpPr>
          <p:cNvPr id="91" name="椭圆 90">
            <a:extLst>
              <a:ext uri="{FF2B5EF4-FFF2-40B4-BE49-F238E27FC236}">
                <a16:creationId xmlns:a16="http://schemas.microsoft.com/office/drawing/2014/main" id="{3CA74A83-6893-A7FF-6B07-4FE2C7F2BA3A}"/>
              </a:ext>
            </a:extLst>
          </p:cNvPr>
          <p:cNvSpPr/>
          <p:nvPr/>
        </p:nvSpPr>
        <p:spPr>
          <a:xfrm>
            <a:off x="3461479" y="2398883"/>
            <a:ext cx="144000" cy="144000"/>
          </a:xfrm>
          <a:prstGeom prst="ellipse">
            <a:avLst/>
          </a:prstGeom>
          <a:solidFill>
            <a:srgbClr val="FFFFFF"/>
          </a:solidFill>
          <a:ln w="25400" cap="flat" cmpd="sng" algn="ctr">
            <a:solidFill>
              <a:schemeClr val="accent1"/>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Regular"/>
              <a:ea typeface="思源黑体 CN Regular"/>
              <a:cs typeface="+mn-cs"/>
            </a:endParaRPr>
          </a:p>
        </p:txBody>
      </p:sp>
      <p:sp>
        <p:nvSpPr>
          <p:cNvPr id="92" name="椭圆 91">
            <a:extLst>
              <a:ext uri="{FF2B5EF4-FFF2-40B4-BE49-F238E27FC236}">
                <a16:creationId xmlns:a16="http://schemas.microsoft.com/office/drawing/2014/main" id="{78DB4953-59DE-09FE-D808-2496917F3BFC}"/>
              </a:ext>
            </a:extLst>
          </p:cNvPr>
          <p:cNvSpPr/>
          <p:nvPr/>
        </p:nvSpPr>
        <p:spPr>
          <a:xfrm>
            <a:off x="3561963" y="3082171"/>
            <a:ext cx="144000" cy="144000"/>
          </a:xfrm>
          <a:prstGeom prst="ellipse">
            <a:avLst/>
          </a:prstGeom>
          <a:solidFill>
            <a:srgbClr val="FFFFFF"/>
          </a:solidFill>
          <a:ln w="25400" cap="flat" cmpd="sng" algn="ctr">
            <a:solidFill>
              <a:schemeClr val="accent1"/>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Regular"/>
              <a:ea typeface="思源黑体 CN Regular"/>
              <a:cs typeface="+mn-cs"/>
            </a:endParaRPr>
          </a:p>
        </p:txBody>
      </p:sp>
      <p:sp>
        <p:nvSpPr>
          <p:cNvPr id="93" name="文本框 92">
            <a:extLst>
              <a:ext uri="{FF2B5EF4-FFF2-40B4-BE49-F238E27FC236}">
                <a16:creationId xmlns:a16="http://schemas.microsoft.com/office/drawing/2014/main" id="{A5025512-0CF7-8CB1-524C-E03A68CF5388}"/>
              </a:ext>
            </a:extLst>
          </p:cNvPr>
          <p:cNvSpPr txBox="1"/>
          <p:nvPr/>
        </p:nvSpPr>
        <p:spPr>
          <a:xfrm>
            <a:off x="1740998" y="2190583"/>
            <a:ext cx="1791476" cy="307777"/>
          </a:xfrm>
          <a:prstGeom prst="rect">
            <a:avLst/>
          </a:prstGeom>
          <a:noFill/>
        </p:spPr>
        <p:txBody>
          <a:bodyPr wrap="square">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000000"/>
                </a:solidFill>
                <a:effectLst/>
                <a:uLnTx/>
                <a:uFillTx/>
              </a:rPr>
              <a:t>技术方面具体不足</a:t>
            </a:r>
          </a:p>
        </p:txBody>
      </p:sp>
      <p:sp>
        <p:nvSpPr>
          <p:cNvPr id="94" name="文本框 93">
            <a:extLst>
              <a:ext uri="{FF2B5EF4-FFF2-40B4-BE49-F238E27FC236}">
                <a16:creationId xmlns:a16="http://schemas.microsoft.com/office/drawing/2014/main" id="{47C63831-6314-BF04-7BEF-EBA2D43A3C73}"/>
              </a:ext>
            </a:extLst>
          </p:cNvPr>
          <p:cNvSpPr txBox="1"/>
          <p:nvPr/>
        </p:nvSpPr>
        <p:spPr>
          <a:xfrm>
            <a:off x="1827948" y="2856975"/>
            <a:ext cx="1979707" cy="307777"/>
          </a:xfrm>
          <a:prstGeom prst="rect">
            <a:avLst/>
          </a:prstGeom>
          <a:noFill/>
        </p:spPr>
        <p:txBody>
          <a:bodyPr wrap="square">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000000"/>
                </a:solidFill>
                <a:effectLst/>
                <a:uLnTx/>
                <a:uFillTx/>
              </a:rPr>
              <a:t>技术方面具体不足</a:t>
            </a:r>
          </a:p>
        </p:txBody>
      </p:sp>
      <p:sp>
        <p:nvSpPr>
          <p:cNvPr id="84" name="文本框 83">
            <a:extLst>
              <a:ext uri="{FF2B5EF4-FFF2-40B4-BE49-F238E27FC236}">
                <a16:creationId xmlns:a16="http://schemas.microsoft.com/office/drawing/2014/main" id="{6C420780-C282-DDF2-B2A2-97DF9CAB0731}"/>
              </a:ext>
            </a:extLst>
          </p:cNvPr>
          <p:cNvSpPr txBox="1"/>
          <p:nvPr/>
        </p:nvSpPr>
        <p:spPr>
          <a:xfrm>
            <a:off x="5997819" y="4707190"/>
            <a:ext cx="1709174" cy="307777"/>
          </a:xfrm>
          <a:prstGeom prst="rect">
            <a:avLst/>
          </a:prstGeom>
          <a:noFill/>
        </p:spPr>
        <p:txBody>
          <a:bodyPr wrap="square">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000000"/>
                </a:solidFill>
                <a:effectLst/>
                <a:uLnTx/>
                <a:uFillTx/>
              </a:rPr>
              <a:t>资产运营方面不足</a:t>
            </a:r>
          </a:p>
        </p:txBody>
      </p:sp>
    </p:spTree>
    <p:extLst>
      <p:ext uri="{BB962C8B-B14F-4D97-AF65-F5344CB8AC3E}">
        <p14:creationId xmlns:p14="http://schemas.microsoft.com/office/powerpoint/2010/main" val="28071513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F6B93B3-1E1D-B4C2-9077-C589A7458226}"/>
              </a:ext>
            </a:extLst>
          </p:cNvPr>
          <p:cNvSpPr>
            <a:spLocks noGrp="1"/>
          </p:cNvSpPr>
          <p:nvPr>
            <p:ph type="body" sz="quarter" idx="10"/>
          </p:nvPr>
        </p:nvSpPr>
        <p:spPr/>
        <p:txBody>
          <a:bodyPr/>
          <a:lstStyle/>
          <a:p>
            <a:r>
              <a:rPr lang="zh-CN" altLang="en-US" dirty="0"/>
              <a:t>其他不足</a:t>
            </a:r>
          </a:p>
        </p:txBody>
      </p:sp>
      <p:sp>
        <p:nvSpPr>
          <p:cNvPr id="3" name="PPT_11">
            <a:extLst>
              <a:ext uri="{FF2B5EF4-FFF2-40B4-BE49-F238E27FC236}">
                <a16:creationId xmlns:a16="http://schemas.microsoft.com/office/drawing/2014/main" id="{4D457E62-24ED-0518-414B-F1D48594C814}"/>
              </a:ext>
            </a:extLst>
          </p:cNvPr>
          <p:cNvSpPr/>
          <p:nvPr/>
        </p:nvSpPr>
        <p:spPr>
          <a:xfrm flipH="1">
            <a:off x="8759633" y="1875083"/>
            <a:ext cx="2034515" cy="1253548"/>
          </a:xfrm>
          <a:prstGeom prst="rect">
            <a:avLst/>
          </a:prstGeom>
        </p:spPr>
        <p:txBody>
          <a:bodyPr wrap="square">
            <a:noAutofit/>
          </a:bodyPr>
          <a:lstStyle/>
          <a:p>
            <a:pPr lvl="0">
              <a:lnSpc>
                <a:spcPct val="150000"/>
              </a:lnSpc>
            </a:pPr>
            <a:r>
              <a:rPr lang="zh-CN" altLang="en-US" sz="2000" b="1" dirty="0">
                <a:solidFill>
                  <a:schemeClr val="tx1">
                    <a:lumMod val="75000"/>
                    <a:lumOff val="25000"/>
                  </a:schemeClr>
                </a:solidFill>
                <a:ea typeface="+mj-ea"/>
                <a:sym typeface="+mn-lt"/>
              </a:rPr>
              <a:t>其他不足</a:t>
            </a:r>
            <a:endParaRPr lang="en-US" altLang="zh-CN" sz="2000" b="1" dirty="0">
              <a:solidFill>
                <a:schemeClr val="tx1">
                  <a:lumMod val="75000"/>
                  <a:lumOff val="25000"/>
                </a:schemeClr>
              </a:solidFill>
              <a:ea typeface="+mj-ea"/>
              <a:sym typeface="+mn-lt"/>
            </a:endParaRPr>
          </a:p>
          <a:p>
            <a:pPr lvl="0">
              <a:lnSpc>
                <a:spcPct val="150000"/>
              </a:lnSpc>
            </a:pPr>
            <a:r>
              <a:rPr lang="zh-CN" altLang="en-US" sz="1600" dirty="0">
                <a:solidFill>
                  <a:schemeClr val="tx1">
                    <a:lumMod val="75000"/>
                    <a:lumOff val="25000"/>
                  </a:schemeClr>
                </a:solidFill>
                <a:sym typeface="+mn-lt"/>
              </a:rPr>
              <a:t>单击此处添加文本</a:t>
            </a:r>
            <a:endParaRPr lang="en-US" altLang="zh-CN" sz="1600" dirty="0">
              <a:solidFill>
                <a:schemeClr val="tx1">
                  <a:lumMod val="75000"/>
                  <a:lumOff val="25000"/>
                </a:schemeClr>
              </a:solidFill>
              <a:sym typeface="+mn-lt"/>
            </a:endParaRPr>
          </a:p>
          <a:p>
            <a:pPr>
              <a:lnSpc>
                <a:spcPct val="150000"/>
              </a:lnSpc>
            </a:pPr>
            <a:r>
              <a:rPr lang="zh-CN" altLang="en-US" sz="1600" dirty="0">
                <a:solidFill>
                  <a:schemeClr val="tx1">
                    <a:lumMod val="75000"/>
                    <a:lumOff val="25000"/>
                  </a:schemeClr>
                </a:solidFill>
                <a:sym typeface="+mn-lt"/>
              </a:rPr>
              <a:t>单击此处添加文本</a:t>
            </a:r>
            <a:endParaRPr lang="en-US" altLang="zh-CN" sz="1600" dirty="0">
              <a:solidFill>
                <a:schemeClr val="tx1">
                  <a:lumMod val="75000"/>
                  <a:lumOff val="25000"/>
                </a:schemeClr>
              </a:solidFill>
              <a:sym typeface="+mn-lt"/>
            </a:endParaRPr>
          </a:p>
        </p:txBody>
      </p:sp>
      <p:sp>
        <p:nvSpPr>
          <p:cNvPr id="4" name="PPT_11">
            <a:extLst>
              <a:ext uri="{FF2B5EF4-FFF2-40B4-BE49-F238E27FC236}">
                <a16:creationId xmlns:a16="http://schemas.microsoft.com/office/drawing/2014/main" id="{E30E65A0-47AD-9C4F-7436-78DC8C8A4DE0}"/>
              </a:ext>
            </a:extLst>
          </p:cNvPr>
          <p:cNvSpPr/>
          <p:nvPr/>
        </p:nvSpPr>
        <p:spPr>
          <a:xfrm flipH="1">
            <a:off x="8828424" y="3764220"/>
            <a:ext cx="1965724" cy="1253548"/>
          </a:xfrm>
          <a:prstGeom prst="rect">
            <a:avLst/>
          </a:prstGeom>
        </p:spPr>
        <p:txBody>
          <a:bodyPr wrap="square">
            <a:noAutofit/>
          </a:bodyPr>
          <a:lstStyle/>
          <a:p>
            <a:pPr lvl="0">
              <a:lnSpc>
                <a:spcPct val="150000"/>
              </a:lnSpc>
            </a:pPr>
            <a:r>
              <a:rPr lang="zh-CN" altLang="en-US" sz="2000" b="1" dirty="0">
                <a:solidFill>
                  <a:schemeClr val="tx1">
                    <a:lumMod val="75000"/>
                    <a:lumOff val="25000"/>
                  </a:schemeClr>
                </a:solidFill>
                <a:ea typeface="+mj-ea"/>
                <a:sym typeface="+mn-lt"/>
              </a:rPr>
              <a:t>其他不足</a:t>
            </a:r>
            <a:endParaRPr lang="en-US" altLang="zh-CN" sz="2000" b="1" dirty="0">
              <a:solidFill>
                <a:schemeClr val="tx1">
                  <a:lumMod val="75000"/>
                  <a:lumOff val="25000"/>
                </a:schemeClr>
              </a:solidFill>
              <a:ea typeface="+mj-ea"/>
              <a:sym typeface="+mn-lt"/>
            </a:endParaRPr>
          </a:p>
          <a:p>
            <a:pPr>
              <a:lnSpc>
                <a:spcPct val="150000"/>
              </a:lnSpc>
            </a:pPr>
            <a:r>
              <a:rPr lang="zh-CN" altLang="en-US" sz="1600" dirty="0">
                <a:solidFill>
                  <a:schemeClr val="tx1">
                    <a:lumMod val="75000"/>
                    <a:lumOff val="25000"/>
                  </a:schemeClr>
                </a:solidFill>
                <a:sym typeface="+mn-lt"/>
              </a:rPr>
              <a:t>单击此处添加文本</a:t>
            </a:r>
            <a:endParaRPr lang="en-US" altLang="zh-CN" sz="1600" dirty="0">
              <a:solidFill>
                <a:schemeClr val="tx1">
                  <a:lumMod val="75000"/>
                  <a:lumOff val="25000"/>
                </a:schemeClr>
              </a:solidFill>
              <a:sym typeface="+mn-lt"/>
            </a:endParaRPr>
          </a:p>
          <a:p>
            <a:pPr>
              <a:lnSpc>
                <a:spcPct val="150000"/>
              </a:lnSpc>
            </a:pPr>
            <a:r>
              <a:rPr lang="zh-CN" altLang="en-US" sz="1600" dirty="0">
                <a:solidFill>
                  <a:schemeClr val="tx1">
                    <a:lumMod val="75000"/>
                    <a:lumOff val="25000"/>
                  </a:schemeClr>
                </a:solidFill>
                <a:sym typeface="+mn-lt"/>
              </a:rPr>
              <a:t>单击此处添加文本</a:t>
            </a:r>
            <a:endParaRPr lang="en-US" altLang="zh-CN" sz="1600" dirty="0">
              <a:solidFill>
                <a:schemeClr val="tx1">
                  <a:lumMod val="75000"/>
                  <a:lumOff val="25000"/>
                </a:schemeClr>
              </a:solidFill>
              <a:sym typeface="+mn-lt"/>
            </a:endParaRPr>
          </a:p>
        </p:txBody>
      </p:sp>
      <p:sp>
        <p:nvSpPr>
          <p:cNvPr id="5" name="PPT_11">
            <a:extLst>
              <a:ext uri="{FF2B5EF4-FFF2-40B4-BE49-F238E27FC236}">
                <a16:creationId xmlns:a16="http://schemas.microsoft.com/office/drawing/2014/main" id="{1C1D334D-AC9C-DC46-426C-AD7C2B4AAAEF}"/>
              </a:ext>
            </a:extLst>
          </p:cNvPr>
          <p:cNvSpPr/>
          <p:nvPr/>
        </p:nvSpPr>
        <p:spPr>
          <a:xfrm flipH="1">
            <a:off x="1455864" y="1875083"/>
            <a:ext cx="1948091" cy="1253548"/>
          </a:xfrm>
          <a:prstGeom prst="rect">
            <a:avLst/>
          </a:prstGeom>
        </p:spPr>
        <p:txBody>
          <a:bodyPr wrap="square">
            <a:noAutofit/>
          </a:bodyPr>
          <a:lstStyle/>
          <a:p>
            <a:pPr lvl="0" algn="r">
              <a:lnSpc>
                <a:spcPct val="150000"/>
              </a:lnSpc>
            </a:pPr>
            <a:r>
              <a:rPr lang="zh-CN" altLang="en-US" sz="2000" b="1" dirty="0">
                <a:solidFill>
                  <a:schemeClr val="tx1">
                    <a:lumMod val="75000"/>
                    <a:lumOff val="25000"/>
                  </a:schemeClr>
                </a:solidFill>
                <a:ea typeface="+mj-ea"/>
                <a:sym typeface="+mn-lt"/>
              </a:rPr>
              <a:t>其他不足</a:t>
            </a:r>
            <a:endParaRPr lang="en-US" altLang="zh-CN" sz="2000" b="1" dirty="0">
              <a:solidFill>
                <a:schemeClr val="tx1">
                  <a:lumMod val="75000"/>
                  <a:lumOff val="25000"/>
                </a:schemeClr>
              </a:solidFill>
              <a:ea typeface="+mj-ea"/>
              <a:sym typeface="+mn-lt"/>
            </a:endParaRPr>
          </a:p>
          <a:p>
            <a:pPr lvl="0" algn="r">
              <a:lnSpc>
                <a:spcPct val="150000"/>
              </a:lnSpc>
            </a:pPr>
            <a:r>
              <a:rPr lang="zh-CN" altLang="en-US" sz="1600" dirty="0">
                <a:solidFill>
                  <a:schemeClr val="tx1">
                    <a:lumMod val="75000"/>
                    <a:lumOff val="25000"/>
                  </a:schemeClr>
                </a:solidFill>
                <a:sym typeface="+mn-lt"/>
              </a:rPr>
              <a:t>单击此处添加文本</a:t>
            </a:r>
            <a:endParaRPr lang="en-US" altLang="zh-CN" sz="1600" dirty="0">
              <a:solidFill>
                <a:schemeClr val="tx1">
                  <a:lumMod val="75000"/>
                  <a:lumOff val="25000"/>
                </a:schemeClr>
              </a:solidFill>
              <a:sym typeface="+mn-lt"/>
            </a:endParaRPr>
          </a:p>
          <a:p>
            <a:pPr algn="r">
              <a:lnSpc>
                <a:spcPct val="150000"/>
              </a:lnSpc>
            </a:pPr>
            <a:r>
              <a:rPr lang="zh-CN" altLang="en-US" sz="1600" dirty="0">
                <a:solidFill>
                  <a:schemeClr val="tx1">
                    <a:lumMod val="75000"/>
                    <a:lumOff val="25000"/>
                  </a:schemeClr>
                </a:solidFill>
                <a:sym typeface="+mn-lt"/>
              </a:rPr>
              <a:t>单击此处添加文本</a:t>
            </a:r>
            <a:endParaRPr lang="en-US" altLang="zh-CN" sz="1600" dirty="0">
              <a:solidFill>
                <a:schemeClr val="tx1">
                  <a:lumMod val="75000"/>
                  <a:lumOff val="25000"/>
                </a:schemeClr>
              </a:solidFill>
              <a:sym typeface="+mn-lt"/>
            </a:endParaRPr>
          </a:p>
        </p:txBody>
      </p:sp>
      <p:sp>
        <p:nvSpPr>
          <p:cNvPr id="6" name="PPT_11">
            <a:extLst>
              <a:ext uri="{FF2B5EF4-FFF2-40B4-BE49-F238E27FC236}">
                <a16:creationId xmlns:a16="http://schemas.microsoft.com/office/drawing/2014/main" id="{C763AB60-F12A-FAA5-F889-9B3DF3B46DFD}"/>
              </a:ext>
            </a:extLst>
          </p:cNvPr>
          <p:cNvSpPr/>
          <p:nvPr/>
        </p:nvSpPr>
        <p:spPr>
          <a:xfrm flipH="1">
            <a:off x="1397852" y="3759864"/>
            <a:ext cx="1948089" cy="1253548"/>
          </a:xfrm>
          <a:prstGeom prst="rect">
            <a:avLst/>
          </a:prstGeom>
        </p:spPr>
        <p:txBody>
          <a:bodyPr wrap="square">
            <a:noAutofit/>
          </a:bodyPr>
          <a:lstStyle/>
          <a:p>
            <a:pPr lvl="0" algn="r">
              <a:lnSpc>
                <a:spcPct val="150000"/>
              </a:lnSpc>
            </a:pPr>
            <a:r>
              <a:rPr lang="zh-CN" altLang="en-US" sz="2000" b="1" dirty="0">
                <a:solidFill>
                  <a:schemeClr val="tx1">
                    <a:lumMod val="75000"/>
                    <a:lumOff val="25000"/>
                  </a:schemeClr>
                </a:solidFill>
                <a:ea typeface="+mj-ea"/>
                <a:sym typeface="+mn-lt"/>
              </a:rPr>
              <a:t>其他不足</a:t>
            </a:r>
            <a:endParaRPr lang="en-US" altLang="zh-CN" sz="2000" b="1" dirty="0">
              <a:solidFill>
                <a:schemeClr val="tx1">
                  <a:lumMod val="75000"/>
                  <a:lumOff val="25000"/>
                </a:schemeClr>
              </a:solidFill>
              <a:ea typeface="+mj-ea"/>
              <a:sym typeface="+mn-lt"/>
            </a:endParaRPr>
          </a:p>
          <a:p>
            <a:pPr algn="r">
              <a:lnSpc>
                <a:spcPct val="150000"/>
              </a:lnSpc>
            </a:pPr>
            <a:r>
              <a:rPr lang="zh-CN" altLang="en-US" sz="1600" dirty="0">
                <a:solidFill>
                  <a:schemeClr val="tx1">
                    <a:lumMod val="75000"/>
                    <a:lumOff val="25000"/>
                  </a:schemeClr>
                </a:solidFill>
                <a:sym typeface="+mn-lt"/>
              </a:rPr>
              <a:t>单击此处添加文本</a:t>
            </a:r>
            <a:endParaRPr lang="en-US" altLang="zh-CN" sz="1600" dirty="0">
              <a:solidFill>
                <a:schemeClr val="tx1">
                  <a:lumMod val="75000"/>
                  <a:lumOff val="25000"/>
                </a:schemeClr>
              </a:solidFill>
              <a:sym typeface="+mn-lt"/>
            </a:endParaRPr>
          </a:p>
          <a:p>
            <a:pPr algn="r">
              <a:lnSpc>
                <a:spcPct val="150000"/>
              </a:lnSpc>
            </a:pPr>
            <a:r>
              <a:rPr lang="zh-CN" altLang="en-US" sz="1600" dirty="0">
                <a:solidFill>
                  <a:schemeClr val="tx1">
                    <a:lumMod val="75000"/>
                    <a:lumOff val="25000"/>
                  </a:schemeClr>
                </a:solidFill>
                <a:sym typeface="+mn-lt"/>
              </a:rPr>
              <a:t>单击此处添加文本</a:t>
            </a:r>
            <a:endParaRPr lang="en-US" altLang="zh-CN" sz="1600" dirty="0">
              <a:solidFill>
                <a:schemeClr val="tx1">
                  <a:lumMod val="75000"/>
                  <a:lumOff val="25000"/>
                </a:schemeClr>
              </a:solidFill>
              <a:sym typeface="+mn-lt"/>
            </a:endParaRPr>
          </a:p>
        </p:txBody>
      </p:sp>
      <p:sp>
        <p:nvSpPr>
          <p:cNvPr id="7" name="Rectangle 8">
            <a:extLst>
              <a:ext uri="{FF2B5EF4-FFF2-40B4-BE49-F238E27FC236}">
                <a16:creationId xmlns:a16="http://schemas.microsoft.com/office/drawing/2014/main" id="{25646AC2-5731-1B84-2AC4-FD5FA232FE04}"/>
              </a:ext>
            </a:extLst>
          </p:cNvPr>
          <p:cNvSpPr>
            <a:spLocks noChangeArrowheads="1"/>
          </p:cNvSpPr>
          <p:nvPr/>
        </p:nvSpPr>
        <p:spPr bwMode="auto">
          <a:xfrm>
            <a:off x="3998403" y="4302822"/>
            <a:ext cx="616941" cy="1715034"/>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ym typeface="+mn-lt"/>
            </a:endParaRPr>
          </a:p>
        </p:txBody>
      </p:sp>
      <p:sp>
        <p:nvSpPr>
          <p:cNvPr id="8" name="Rectangle 10">
            <a:extLst>
              <a:ext uri="{FF2B5EF4-FFF2-40B4-BE49-F238E27FC236}">
                <a16:creationId xmlns:a16="http://schemas.microsoft.com/office/drawing/2014/main" id="{CCF9693B-2AA2-8162-114D-40D948806B60}"/>
              </a:ext>
            </a:extLst>
          </p:cNvPr>
          <p:cNvSpPr>
            <a:spLocks noChangeArrowheads="1"/>
          </p:cNvSpPr>
          <p:nvPr/>
        </p:nvSpPr>
        <p:spPr bwMode="auto">
          <a:xfrm>
            <a:off x="4891498" y="2104009"/>
            <a:ext cx="618899" cy="3913848"/>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sym typeface="+mn-lt"/>
            </a:endParaRPr>
          </a:p>
        </p:txBody>
      </p:sp>
      <p:sp>
        <p:nvSpPr>
          <p:cNvPr id="9" name="Freeform 12">
            <a:extLst>
              <a:ext uri="{FF2B5EF4-FFF2-40B4-BE49-F238E27FC236}">
                <a16:creationId xmlns:a16="http://schemas.microsoft.com/office/drawing/2014/main" id="{7D024704-C673-171D-07C7-E7A33506F608}"/>
              </a:ext>
            </a:extLst>
          </p:cNvPr>
          <p:cNvSpPr>
            <a:spLocks/>
          </p:cNvSpPr>
          <p:nvPr/>
        </p:nvSpPr>
        <p:spPr bwMode="auto">
          <a:xfrm>
            <a:off x="3831926" y="6017856"/>
            <a:ext cx="1678471" cy="840144"/>
          </a:xfrm>
          <a:custGeom>
            <a:avLst/>
            <a:gdLst>
              <a:gd name="T0" fmla="*/ 857 w 857"/>
              <a:gd name="T1" fmla="*/ 0 h 677"/>
              <a:gd name="T2" fmla="*/ 541 w 857"/>
              <a:gd name="T3" fmla="*/ 0 h 677"/>
              <a:gd name="T4" fmla="*/ 0 w 857"/>
              <a:gd name="T5" fmla="*/ 677 h 677"/>
              <a:gd name="T6" fmla="*/ 563 w 857"/>
              <a:gd name="T7" fmla="*/ 677 h 677"/>
              <a:gd name="T8" fmla="*/ 857 w 857"/>
              <a:gd name="T9" fmla="*/ 0 h 677"/>
            </a:gdLst>
            <a:ahLst/>
            <a:cxnLst>
              <a:cxn ang="0">
                <a:pos x="T0" y="T1"/>
              </a:cxn>
              <a:cxn ang="0">
                <a:pos x="T2" y="T3"/>
              </a:cxn>
              <a:cxn ang="0">
                <a:pos x="T4" y="T5"/>
              </a:cxn>
              <a:cxn ang="0">
                <a:pos x="T6" y="T7"/>
              </a:cxn>
              <a:cxn ang="0">
                <a:pos x="T8" y="T9"/>
              </a:cxn>
            </a:cxnLst>
            <a:rect l="0" t="0" r="r" b="b"/>
            <a:pathLst>
              <a:path w="857" h="677">
                <a:moveTo>
                  <a:pt x="857" y="0"/>
                </a:moveTo>
                <a:lnTo>
                  <a:pt x="541" y="0"/>
                </a:lnTo>
                <a:lnTo>
                  <a:pt x="0" y="677"/>
                </a:lnTo>
                <a:lnTo>
                  <a:pt x="563" y="677"/>
                </a:lnTo>
                <a:lnTo>
                  <a:pt x="857"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ym typeface="+mn-lt"/>
            </a:endParaRPr>
          </a:p>
        </p:txBody>
      </p:sp>
      <p:sp>
        <p:nvSpPr>
          <p:cNvPr id="10" name="Rectangle 14">
            <a:extLst>
              <a:ext uri="{FF2B5EF4-FFF2-40B4-BE49-F238E27FC236}">
                <a16:creationId xmlns:a16="http://schemas.microsoft.com/office/drawing/2014/main" id="{4B78047D-6ACF-C79E-274D-EE70201BC433}"/>
              </a:ext>
            </a:extLst>
          </p:cNvPr>
          <p:cNvSpPr>
            <a:spLocks noChangeArrowheads="1"/>
          </p:cNvSpPr>
          <p:nvPr/>
        </p:nvSpPr>
        <p:spPr bwMode="auto">
          <a:xfrm>
            <a:off x="5786550" y="4302822"/>
            <a:ext cx="618899" cy="1715034"/>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ym typeface="+mn-lt"/>
            </a:endParaRPr>
          </a:p>
        </p:txBody>
      </p:sp>
      <p:sp>
        <p:nvSpPr>
          <p:cNvPr id="11" name="Freeform 16">
            <a:extLst>
              <a:ext uri="{FF2B5EF4-FFF2-40B4-BE49-F238E27FC236}">
                <a16:creationId xmlns:a16="http://schemas.microsoft.com/office/drawing/2014/main" id="{15F4B129-3A82-344F-48C0-E1AF6A10EF4C}"/>
              </a:ext>
            </a:extLst>
          </p:cNvPr>
          <p:cNvSpPr>
            <a:spLocks/>
          </p:cNvSpPr>
          <p:nvPr/>
        </p:nvSpPr>
        <p:spPr bwMode="auto">
          <a:xfrm>
            <a:off x="5580904" y="6017856"/>
            <a:ext cx="1030193" cy="840144"/>
          </a:xfrm>
          <a:custGeom>
            <a:avLst/>
            <a:gdLst>
              <a:gd name="T0" fmla="*/ 105 w 526"/>
              <a:gd name="T1" fmla="*/ 0 h 677"/>
              <a:gd name="T2" fmla="*/ 421 w 526"/>
              <a:gd name="T3" fmla="*/ 0 h 677"/>
              <a:gd name="T4" fmla="*/ 526 w 526"/>
              <a:gd name="T5" fmla="*/ 677 h 677"/>
              <a:gd name="T6" fmla="*/ 0 w 526"/>
              <a:gd name="T7" fmla="*/ 677 h 677"/>
              <a:gd name="T8" fmla="*/ 105 w 526"/>
              <a:gd name="T9" fmla="*/ 0 h 677"/>
            </a:gdLst>
            <a:ahLst/>
            <a:cxnLst>
              <a:cxn ang="0">
                <a:pos x="T0" y="T1"/>
              </a:cxn>
              <a:cxn ang="0">
                <a:pos x="T2" y="T3"/>
              </a:cxn>
              <a:cxn ang="0">
                <a:pos x="T4" y="T5"/>
              </a:cxn>
              <a:cxn ang="0">
                <a:pos x="T6" y="T7"/>
              </a:cxn>
              <a:cxn ang="0">
                <a:pos x="T8" y="T9"/>
              </a:cxn>
            </a:cxnLst>
            <a:rect l="0" t="0" r="r" b="b"/>
            <a:pathLst>
              <a:path w="526" h="677">
                <a:moveTo>
                  <a:pt x="105" y="0"/>
                </a:moveTo>
                <a:lnTo>
                  <a:pt x="421" y="0"/>
                </a:lnTo>
                <a:lnTo>
                  <a:pt x="526" y="677"/>
                </a:lnTo>
                <a:lnTo>
                  <a:pt x="0" y="677"/>
                </a:lnTo>
                <a:lnTo>
                  <a:pt x="105"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ym typeface="+mn-lt"/>
            </a:endParaRPr>
          </a:p>
        </p:txBody>
      </p:sp>
      <p:sp>
        <p:nvSpPr>
          <p:cNvPr id="12" name="Rectangle 18">
            <a:extLst>
              <a:ext uri="{FF2B5EF4-FFF2-40B4-BE49-F238E27FC236}">
                <a16:creationId xmlns:a16="http://schemas.microsoft.com/office/drawing/2014/main" id="{170922E0-74DC-F7FF-B29C-D03C7F54A14C}"/>
              </a:ext>
            </a:extLst>
          </p:cNvPr>
          <p:cNvSpPr>
            <a:spLocks noChangeArrowheads="1"/>
          </p:cNvSpPr>
          <p:nvPr/>
        </p:nvSpPr>
        <p:spPr bwMode="auto">
          <a:xfrm>
            <a:off x="6681605" y="3444065"/>
            <a:ext cx="618899" cy="2573792"/>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ym typeface="+mn-lt"/>
            </a:endParaRPr>
          </a:p>
        </p:txBody>
      </p:sp>
      <p:sp>
        <p:nvSpPr>
          <p:cNvPr id="13" name="Rectangle 20">
            <a:extLst>
              <a:ext uri="{FF2B5EF4-FFF2-40B4-BE49-F238E27FC236}">
                <a16:creationId xmlns:a16="http://schemas.microsoft.com/office/drawing/2014/main" id="{7EBD2EDB-EAB1-2DE6-40CA-DD352020BD71}"/>
              </a:ext>
            </a:extLst>
          </p:cNvPr>
          <p:cNvSpPr>
            <a:spLocks noChangeArrowheads="1"/>
          </p:cNvSpPr>
          <p:nvPr/>
        </p:nvSpPr>
        <p:spPr bwMode="auto">
          <a:xfrm>
            <a:off x="7576657" y="3018408"/>
            <a:ext cx="616941" cy="2999448"/>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sym typeface="+mn-lt"/>
            </a:endParaRPr>
          </a:p>
        </p:txBody>
      </p:sp>
      <p:sp>
        <p:nvSpPr>
          <p:cNvPr id="14" name="Freeform 22">
            <a:extLst>
              <a:ext uri="{FF2B5EF4-FFF2-40B4-BE49-F238E27FC236}">
                <a16:creationId xmlns:a16="http://schemas.microsoft.com/office/drawing/2014/main" id="{698CB6D2-8043-092F-DD6C-763F18459A2E}"/>
              </a:ext>
            </a:extLst>
          </p:cNvPr>
          <p:cNvSpPr>
            <a:spLocks/>
          </p:cNvSpPr>
          <p:nvPr/>
        </p:nvSpPr>
        <p:spPr bwMode="auto">
          <a:xfrm>
            <a:off x="2041819" y="6017856"/>
            <a:ext cx="2573524" cy="840144"/>
          </a:xfrm>
          <a:custGeom>
            <a:avLst/>
            <a:gdLst>
              <a:gd name="T0" fmla="*/ 1314 w 1314"/>
              <a:gd name="T1" fmla="*/ 0 h 677"/>
              <a:gd name="T2" fmla="*/ 999 w 1314"/>
              <a:gd name="T3" fmla="*/ 0 h 677"/>
              <a:gd name="T4" fmla="*/ 0 w 1314"/>
              <a:gd name="T5" fmla="*/ 677 h 677"/>
              <a:gd name="T6" fmla="*/ 597 w 1314"/>
              <a:gd name="T7" fmla="*/ 677 h 677"/>
              <a:gd name="T8" fmla="*/ 1314 w 1314"/>
              <a:gd name="T9" fmla="*/ 0 h 677"/>
            </a:gdLst>
            <a:ahLst/>
            <a:cxnLst>
              <a:cxn ang="0">
                <a:pos x="T0" y="T1"/>
              </a:cxn>
              <a:cxn ang="0">
                <a:pos x="T2" y="T3"/>
              </a:cxn>
              <a:cxn ang="0">
                <a:pos x="T4" y="T5"/>
              </a:cxn>
              <a:cxn ang="0">
                <a:pos x="T6" y="T7"/>
              </a:cxn>
              <a:cxn ang="0">
                <a:pos x="T8" y="T9"/>
              </a:cxn>
            </a:cxnLst>
            <a:rect l="0" t="0" r="r" b="b"/>
            <a:pathLst>
              <a:path w="1314" h="677">
                <a:moveTo>
                  <a:pt x="1314" y="0"/>
                </a:moveTo>
                <a:lnTo>
                  <a:pt x="999" y="0"/>
                </a:lnTo>
                <a:lnTo>
                  <a:pt x="0" y="677"/>
                </a:lnTo>
                <a:lnTo>
                  <a:pt x="597" y="677"/>
                </a:lnTo>
                <a:lnTo>
                  <a:pt x="1314"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ym typeface="+mn-lt"/>
            </a:endParaRPr>
          </a:p>
        </p:txBody>
      </p:sp>
      <p:sp>
        <p:nvSpPr>
          <p:cNvPr id="15" name="Freeform 24">
            <a:extLst>
              <a:ext uri="{FF2B5EF4-FFF2-40B4-BE49-F238E27FC236}">
                <a16:creationId xmlns:a16="http://schemas.microsoft.com/office/drawing/2014/main" id="{C1F1E91A-66D6-6E43-E391-25FFD1774CF9}"/>
              </a:ext>
            </a:extLst>
          </p:cNvPr>
          <p:cNvSpPr>
            <a:spLocks/>
          </p:cNvSpPr>
          <p:nvPr/>
        </p:nvSpPr>
        <p:spPr bwMode="auto">
          <a:xfrm>
            <a:off x="6681605" y="6017856"/>
            <a:ext cx="1678471" cy="840144"/>
          </a:xfrm>
          <a:custGeom>
            <a:avLst/>
            <a:gdLst>
              <a:gd name="T0" fmla="*/ 0 w 857"/>
              <a:gd name="T1" fmla="*/ 0 h 677"/>
              <a:gd name="T2" fmla="*/ 316 w 857"/>
              <a:gd name="T3" fmla="*/ 0 h 677"/>
              <a:gd name="T4" fmla="*/ 857 w 857"/>
              <a:gd name="T5" fmla="*/ 677 h 677"/>
              <a:gd name="T6" fmla="*/ 294 w 857"/>
              <a:gd name="T7" fmla="*/ 677 h 677"/>
              <a:gd name="T8" fmla="*/ 0 w 857"/>
              <a:gd name="T9" fmla="*/ 0 h 677"/>
            </a:gdLst>
            <a:ahLst/>
            <a:cxnLst>
              <a:cxn ang="0">
                <a:pos x="T0" y="T1"/>
              </a:cxn>
              <a:cxn ang="0">
                <a:pos x="T2" y="T3"/>
              </a:cxn>
              <a:cxn ang="0">
                <a:pos x="T4" y="T5"/>
              </a:cxn>
              <a:cxn ang="0">
                <a:pos x="T6" y="T7"/>
              </a:cxn>
              <a:cxn ang="0">
                <a:pos x="T8" y="T9"/>
              </a:cxn>
            </a:cxnLst>
            <a:rect l="0" t="0" r="r" b="b"/>
            <a:pathLst>
              <a:path w="857" h="677">
                <a:moveTo>
                  <a:pt x="0" y="0"/>
                </a:moveTo>
                <a:lnTo>
                  <a:pt x="316" y="0"/>
                </a:lnTo>
                <a:lnTo>
                  <a:pt x="857" y="677"/>
                </a:lnTo>
                <a:lnTo>
                  <a:pt x="294" y="677"/>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ym typeface="+mn-lt"/>
            </a:endParaRPr>
          </a:p>
        </p:txBody>
      </p:sp>
      <p:sp>
        <p:nvSpPr>
          <p:cNvPr id="16" name="Freeform 26">
            <a:extLst>
              <a:ext uri="{FF2B5EF4-FFF2-40B4-BE49-F238E27FC236}">
                <a16:creationId xmlns:a16="http://schemas.microsoft.com/office/drawing/2014/main" id="{4099D706-1366-0A2E-FA8C-87CE56D5E2C6}"/>
              </a:ext>
            </a:extLst>
          </p:cNvPr>
          <p:cNvSpPr>
            <a:spLocks/>
          </p:cNvSpPr>
          <p:nvPr/>
        </p:nvSpPr>
        <p:spPr bwMode="auto">
          <a:xfrm>
            <a:off x="7576657" y="6017856"/>
            <a:ext cx="2573524" cy="840144"/>
          </a:xfrm>
          <a:custGeom>
            <a:avLst/>
            <a:gdLst>
              <a:gd name="T0" fmla="*/ 0 w 1314"/>
              <a:gd name="T1" fmla="*/ 0 h 677"/>
              <a:gd name="T2" fmla="*/ 315 w 1314"/>
              <a:gd name="T3" fmla="*/ 0 h 677"/>
              <a:gd name="T4" fmla="*/ 1314 w 1314"/>
              <a:gd name="T5" fmla="*/ 677 h 677"/>
              <a:gd name="T6" fmla="*/ 717 w 1314"/>
              <a:gd name="T7" fmla="*/ 677 h 677"/>
              <a:gd name="T8" fmla="*/ 0 w 1314"/>
              <a:gd name="T9" fmla="*/ 0 h 677"/>
            </a:gdLst>
            <a:ahLst/>
            <a:cxnLst>
              <a:cxn ang="0">
                <a:pos x="T0" y="T1"/>
              </a:cxn>
              <a:cxn ang="0">
                <a:pos x="T2" y="T3"/>
              </a:cxn>
              <a:cxn ang="0">
                <a:pos x="T4" y="T5"/>
              </a:cxn>
              <a:cxn ang="0">
                <a:pos x="T6" y="T7"/>
              </a:cxn>
              <a:cxn ang="0">
                <a:pos x="T8" y="T9"/>
              </a:cxn>
            </a:cxnLst>
            <a:rect l="0" t="0" r="r" b="b"/>
            <a:pathLst>
              <a:path w="1314" h="677">
                <a:moveTo>
                  <a:pt x="0" y="0"/>
                </a:moveTo>
                <a:lnTo>
                  <a:pt x="315" y="0"/>
                </a:lnTo>
                <a:lnTo>
                  <a:pt x="1314" y="677"/>
                </a:lnTo>
                <a:lnTo>
                  <a:pt x="717" y="677"/>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ym typeface="+mn-lt"/>
            </a:endParaRPr>
          </a:p>
        </p:txBody>
      </p:sp>
      <p:sp>
        <p:nvSpPr>
          <p:cNvPr id="17" name="Rectangle 8">
            <a:extLst>
              <a:ext uri="{FF2B5EF4-FFF2-40B4-BE49-F238E27FC236}">
                <a16:creationId xmlns:a16="http://schemas.microsoft.com/office/drawing/2014/main" id="{33DE33F7-D21D-7E88-3F34-E7ACFF22569B}"/>
              </a:ext>
            </a:extLst>
          </p:cNvPr>
          <p:cNvSpPr>
            <a:spLocks noChangeArrowheads="1"/>
          </p:cNvSpPr>
          <p:nvPr/>
        </p:nvSpPr>
        <p:spPr bwMode="auto">
          <a:xfrm>
            <a:off x="3912322" y="4155895"/>
            <a:ext cx="616941" cy="1715034"/>
          </a:xfrm>
          <a:prstGeom prst="rect">
            <a:avLst/>
          </a:prstGeom>
          <a:blipFill>
            <a:blip r:embed="rId2" cstate="screen">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zh-CN" altLang="en-US">
              <a:sym typeface="+mn-lt"/>
            </a:endParaRPr>
          </a:p>
        </p:txBody>
      </p:sp>
      <p:sp>
        <p:nvSpPr>
          <p:cNvPr id="18" name="Rectangle 10">
            <a:extLst>
              <a:ext uri="{FF2B5EF4-FFF2-40B4-BE49-F238E27FC236}">
                <a16:creationId xmlns:a16="http://schemas.microsoft.com/office/drawing/2014/main" id="{E41B94F8-0DA0-A808-F805-4E59C8E3E5BB}"/>
              </a:ext>
            </a:extLst>
          </p:cNvPr>
          <p:cNvSpPr>
            <a:spLocks noChangeArrowheads="1"/>
          </p:cNvSpPr>
          <p:nvPr/>
        </p:nvSpPr>
        <p:spPr bwMode="auto">
          <a:xfrm>
            <a:off x="4805417" y="1957082"/>
            <a:ext cx="618899" cy="3913848"/>
          </a:xfrm>
          <a:prstGeom prst="rect">
            <a:avLst/>
          </a:prstGeom>
          <a:blipFill>
            <a:blip r:embed="rId3" cstate="screen">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zh-CN" altLang="en-US" dirty="0">
              <a:sym typeface="+mn-lt"/>
            </a:endParaRPr>
          </a:p>
        </p:txBody>
      </p:sp>
      <p:sp>
        <p:nvSpPr>
          <p:cNvPr id="19" name="Rectangle 14">
            <a:extLst>
              <a:ext uri="{FF2B5EF4-FFF2-40B4-BE49-F238E27FC236}">
                <a16:creationId xmlns:a16="http://schemas.microsoft.com/office/drawing/2014/main" id="{FD7AE3F8-85EA-A0AA-77F0-DD88BF8A6C40}"/>
              </a:ext>
            </a:extLst>
          </p:cNvPr>
          <p:cNvSpPr>
            <a:spLocks noChangeArrowheads="1"/>
          </p:cNvSpPr>
          <p:nvPr/>
        </p:nvSpPr>
        <p:spPr bwMode="auto">
          <a:xfrm>
            <a:off x="5844564" y="4073896"/>
            <a:ext cx="618899" cy="1715034"/>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zh-CN" altLang="en-US">
              <a:sym typeface="+mn-lt"/>
            </a:endParaRPr>
          </a:p>
        </p:txBody>
      </p:sp>
      <p:sp>
        <p:nvSpPr>
          <p:cNvPr id="20" name="Rectangle 18">
            <a:extLst>
              <a:ext uri="{FF2B5EF4-FFF2-40B4-BE49-F238E27FC236}">
                <a16:creationId xmlns:a16="http://schemas.microsoft.com/office/drawing/2014/main" id="{B8A6BF99-C982-417E-1E18-BE2B5F22AC9A}"/>
              </a:ext>
            </a:extLst>
          </p:cNvPr>
          <p:cNvSpPr>
            <a:spLocks noChangeArrowheads="1"/>
          </p:cNvSpPr>
          <p:nvPr/>
        </p:nvSpPr>
        <p:spPr bwMode="auto">
          <a:xfrm>
            <a:off x="6739619" y="3215139"/>
            <a:ext cx="618899" cy="2573792"/>
          </a:xfrm>
          <a:prstGeom prst="rect">
            <a:avLst/>
          </a:prstGeom>
          <a:blipFill>
            <a:blip r:embed="rId5" cstate="screen">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zh-CN" altLang="en-US">
              <a:sym typeface="+mn-lt"/>
            </a:endParaRPr>
          </a:p>
        </p:txBody>
      </p:sp>
      <p:sp>
        <p:nvSpPr>
          <p:cNvPr id="21" name="Rectangle 20">
            <a:extLst>
              <a:ext uri="{FF2B5EF4-FFF2-40B4-BE49-F238E27FC236}">
                <a16:creationId xmlns:a16="http://schemas.microsoft.com/office/drawing/2014/main" id="{EA516A81-099C-76FD-2D90-1023CFE87DAF}"/>
              </a:ext>
            </a:extLst>
          </p:cNvPr>
          <p:cNvSpPr>
            <a:spLocks noChangeArrowheads="1"/>
          </p:cNvSpPr>
          <p:nvPr/>
        </p:nvSpPr>
        <p:spPr bwMode="auto">
          <a:xfrm>
            <a:off x="7634671" y="2789482"/>
            <a:ext cx="616941" cy="2999448"/>
          </a:xfrm>
          <a:prstGeom prst="rect">
            <a:avLst/>
          </a:prstGeom>
          <a:blipFill>
            <a:blip r:embed="rId6" cstate="screen">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zh-CN" altLang="en-US" dirty="0">
              <a:sym typeface="+mn-lt"/>
            </a:endParaRPr>
          </a:p>
        </p:txBody>
      </p:sp>
    </p:spTree>
    <p:extLst>
      <p:ext uri="{BB962C8B-B14F-4D97-AF65-F5344CB8AC3E}">
        <p14:creationId xmlns:p14="http://schemas.microsoft.com/office/powerpoint/2010/main" val="23736536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53">
            <a:extLst>
              <a:ext uri="{FF2B5EF4-FFF2-40B4-BE49-F238E27FC236}">
                <a16:creationId xmlns:a16="http://schemas.microsoft.com/office/drawing/2014/main" id="{C8E27170-A3D2-4CE3-93D9-12362E585E3F}"/>
              </a:ext>
            </a:extLst>
          </p:cNvPr>
          <p:cNvSpPr txBox="1"/>
          <p:nvPr/>
        </p:nvSpPr>
        <p:spPr>
          <a:xfrm>
            <a:off x="482600" y="2476406"/>
            <a:ext cx="9212943" cy="1569660"/>
          </a:xfrm>
          <a:prstGeom prst="rect">
            <a:avLst/>
          </a:prstGeom>
          <a:noFill/>
        </p:spPr>
        <p:txBody>
          <a:bodyPr wrap="square" rtlCol="0">
            <a:noAutofit/>
          </a:bodyPr>
          <a:lstStyle>
            <a:defPPr>
              <a:defRPr lang="zh-CN"/>
            </a:defPPr>
            <a:lvl1pPr marR="0" lvl="0" indent="0" fontAlgn="auto">
              <a:lnSpc>
                <a:spcPct val="100000"/>
              </a:lnSpc>
              <a:spcBef>
                <a:spcPts val="0"/>
              </a:spcBef>
              <a:spcAft>
                <a:spcPts val="0"/>
              </a:spcAft>
              <a:buClrTx/>
              <a:buSzTx/>
              <a:buFontTx/>
              <a:buNone/>
              <a:tabLst/>
              <a:defRPr kumimoji="1" sz="8000" b="1" i="0" u="none" strike="noStrike" cap="none" spc="0" normalizeH="0" baseline="0">
                <a:ln>
                  <a:noFill/>
                </a:ln>
                <a:gradFill>
                  <a:gsLst>
                    <a:gs pos="0">
                      <a:schemeClr val="accent1"/>
                    </a:gs>
                    <a:gs pos="99000">
                      <a:schemeClr val="accent1">
                        <a:lumMod val="75000"/>
                      </a:schemeClr>
                    </a:gs>
                  </a:gsLst>
                  <a:lin ang="5400000" scaled="0"/>
                </a:gradFill>
                <a:effectLst>
                  <a:outerShdw blurRad="88900" dist="63500" dir="5400000" algn="t" rotWithShape="0">
                    <a:srgbClr val="308FF0">
                      <a:alpha val="40000"/>
                    </a:srgbClr>
                  </a:outerShdw>
                </a:effectLst>
                <a:uLnTx/>
                <a:uFillTx/>
                <a:latin typeface="微软雅黑"/>
                <a:ea typeface="微软雅黑"/>
                <a:cs typeface="OPPOSans B"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9600" b="1" i="0" u="none" strike="noStrike" kern="1200" cap="none" spc="0" normalizeH="0" baseline="0" noProof="0" dirty="0">
                <a:ln>
                  <a:noFill/>
                </a:ln>
                <a:effectLst>
                  <a:outerShdw blurRad="88900" dist="63500" dir="5400000" algn="ctr" rotWithShape="0">
                    <a:schemeClr val="accent1">
                      <a:lumMod val="75000"/>
                      <a:alpha val="40000"/>
                    </a:schemeClr>
                  </a:outerShdw>
                </a:effectLst>
                <a:uLnTx/>
                <a:uFillTx/>
                <a:latin typeface="+mj-ea"/>
                <a:ea typeface="+mj-ea"/>
                <a:cs typeface="OPPOSans B" pitchFamily="18" charset="-122"/>
              </a:rPr>
              <a:t>年度工作部署</a:t>
            </a:r>
          </a:p>
        </p:txBody>
      </p:sp>
      <p:sp>
        <p:nvSpPr>
          <p:cNvPr id="2" name="文本框 1">
            <a:extLst>
              <a:ext uri="{FF2B5EF4-FFF2-40B4-BE49-F238E27FC236}">
                <a16:creationId xmlns:a16="http://schemas.microsoft.com/office/drawing/2014/main" id="{320BBD7E-B2D7-4A03-BC8E-02EB5CDBDA3B}"/>
              </a:ext>
            </a:extLst>
          </p:cNvPr>
          <p:cNvSpPr txBox="1"/>
          <p:nvPr/>
        </p:nvSpPr>
        <p:spPr>
          <a:xfrm>
            <a:off x="482600" y="1274887"/>
            <a:ext cx="1680029" cy="1323439"/>
          </a:xfrm>
          <a:prstGeom prst="rect">
            <a:avLst/>
          </a:prstGeom>
          <a:ln w="12700">
            <a:miter lim="400000"/>
          </a:ln>
          <a:effectLst/>
        </p:spPr>
        <p:txBody>
          <a:bodyPr wrap="square" lIns="91440" tIns="45720" rIns="91440" bIns="45720" anchor="ctr">
            <a:noAutofit/>
          </a:bodyPr>
          <a:lstStyle>
            <a:defPPr>
              <a:defRPr lang="zh-CN"/>
            </a:defPPr>
            <a:lvl1pPr marR="0" lvl="0" indent="0" defTabSz="1219169" fontAlgn="auto" hangingPunct="0">
              <a:buClrTx/>
              <a:buSzTx/>
              <a:buFontTx/>
              <a:buNone/>
              <a:tabLst/>
              <a:defRPr kumimoji="0" sz="6600" b="0" i="0" u="none" strike="noStrike" kern="0" cap="none" spc="600" normalizeH="0" baseline="0">
                <a:ln>
                  <a:noFill/>
                </a:ln>
                <a:gradFill>
                  <a:gsLst>
                    <a:gs pos="0">
                      <a:schemeClr val="accent1"/>
                    </a:gs>
                    <a:gs pos="99000">
                      <a:schemeClr val="accent1">
                        <a:lumMod val="75000"/>
                      </a:schemeClr>
                    </a:gs>
                  </a:gsLst>
                  <a:lin ang="5400000" scaled="0"/>
                </a:gradFill>
                <a:effectLst>
                  <a:outerShdw blurRad="88900" dist="63500" dir="5400000" rotWithShape="0">
                    <a:srgbClr val="308FF0">
                      <a:alpha val="40000"/>
                    </a:srgbClr>
                  </a:outerShdw>
                </a:effectLst>
                <a:uLnTx/>
                <a:uFillTx/>
                <a:latin typeface="思源黑体 CN Heavy"/>
                <a:ea typeface="思源黑体 CN Heavy"/>
                <a:cs typeface="OPPOSans B" pitchFamily="18" charset="-122"/>
              </a:defRPr>
            </a:lvl1pPr>
          </a:lstStyle>
          <a:p>
            <a:pPr marL="0" marR="0" lvl="0" indent="0" algn="l" defTabSz="1219169" rtl="0" eaLnBrk="1" fontAlgn="auto" latinLnBrk="0" hangingPunct="0">
              <a:lnSpc>
                <a:spcPct val="100000"/>
              </a:lnSpc>
              <a:spcBef>
                <a:spcPts val="0"/>
              </a:spcBef>
              <a:spcAft>
                <a:spcPts val="0"/>
              </a:spcAft>
              <a:buClrTx/>
              <a:buSzTx/>
              <a:buFontTx/>
              <a:buNone/>
              <a:tabLst/>
              <a:defRPr/>
            </a:pPr>
            <a:r>
              <a:rPr kumimoji="0" lang="en-US" altLang="zh-CN" sz="8000" b="0" i="0" u="none" strike="noStrike" kern="0" cap="none" spc="600" normalizeH="0" baseline="0" noProof="0" dirty="0">
                <a:ln>
                  <a:noFill/>
                </a:ln>
                <a:effectLst>
                  <a:outerShdw blurRad="88900" dist="63500" dir="5400000" algn="ctr" rotWithShape="0">
                    <a:schemeClr val="accent1">
                      <a:lumMod val="75000"/>
                      <a:alpha val="40000"/>
                    </a:schemeClr>
                  </a:outerShdw>
                </a:effectLst>
                <a:uLnTx/>
                <a:uFillTx/>
                <a:latin typeface="+mj-ea"/>
                <a:ea typeface="+mj-ea"/>
                <a:cs typeface="OPPOSans B" pitchFamily="18" charset="-122"/>
              </a:rPr>
              <a:t>04</a:t>
            </a:r>
          </a:p>
        </p:txBody>
      </p:sp>
    </p:spTree>
    <p:extLst>
      <p:ext uri="{BB962C8B-B14F-4D97-AF65-F5344CB8AC3E}">
        <p14:creationId xmlns:p14="http://schemas.microsoft.com/office/powerpoint/2010/main" val="772040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D66039A-C4A9-0BB3-3F5E-C32DEBF2F741}"/>
              </a:ext>
            </a:extLst>
          </p:cNvPr>
          <p:cNvSpPr>
            <a:spLocks noGrp="1"/>
          </p:cNvSpPr>
          <p:nvPr>
            <p:ph type="body" sz="quarter" idx="10"/>
          </p:nvPr>
        </p:nvSpPr>
        <p:spPr/>
        <p:txBody>
          <a:bodyPr/>
          <a:lstStyle/>
          <a:p>
            <a:r>
              <a:rPr lang="zh-CN" altLang="en-US" dirty="0"/>
              <a:t>发展策略</a:t>
            </a:r>
          </a:p>
        </p:txBody>
      </p:sp>
      <p:sp>
        <p:nvSpPr>
          <p:cNvPr id="40" name="Object 1" descr="preencoded.png">
            <a:extLst>
              <a:ext uri="{FF2B5EF4-FFF2-40B4-BE49-F238E27FC236}">
                <a16:creationId xmlns:a16="http://schemas.microsoft.com/office/drawing/2014/main" id="{C8E5B101-92CE-1AD7-BC86-4D00B52D4260}"/>
              </a:ext>
            </a:extLst>
          </p:cNvPr>
          <p:cNvSpPr/>
          <p:nvPr/>
        </p:nvSpPr>
        <p:spPr>
          <a:xfrm>
            <a:off x="7413465" y="1540443"/>
            <a:ext cx="3717832" cy="4577134"/>
          </a:xfrm>
          <a:custGeom>
            <a:avLst/>
            <a:gdLst>
              <a:gd name="connsiteX0" fmla="*/ 0 w 2800093"/>
              <a:gd name="connsiteY0" fmla="*/ 1720789 h 5162377"/>
              <a:gd name="connsiteX1" fmla="*/ 0 w 2800093"/>
              <a:gd name="connsiteY1" fmla="*/ 3441588 h 5162377"/>
              <a:gd name="connsiteX2" fmla="*/ 2800093 w 2800093"/>
              <a:gd name="connsiteY2" fmla="*/ 5162377 h 5162377"/>
              <a:gd name="connsiteX3" fmla="*/ 2800093 w 2800093"/>
              <a:gd name="connsiteY3" fmla="*/ 0 h 5162377"/>
              <a:gd name="connsiteX4" fmla="*/ 0 w 2800093"/>
              <a:gd name="connsiteY4" fmla="*/ 1720789 h 5162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093" h="5162377">
                <a:moveTo>
                  <a:pt x="0" y="1720789"/>
                </a:moveTo>
                <a:lnTo>
                  <a:pt x="0" y="3441588"/>
                </a:lnTo>
                <a:cubicBezTo>
                  <a:pt x="1108319" y="3495493"/>
                  <a:pt x="2167196" y="4532586"/>
                  <a:pt x="2800093" y="5162377"/>
                </a:cubicBezTo>
                <a:lnTo>
                  <a:pt x="2800093" y="0"/>
                </a:lnTo>
                <a:cubicBezTo>
                  <a:pt x="2181580" y="615478"/>
                  <a:pt x="1090493" y="1671360"/>
                  <a:pt x="0" y="1720789"/>
                </a:cubicBezTo>
                <a:close/>
              </a:path>
            </a:pathLst>
          </a:custGeom>
          <a:gradFill>
            <a:gsLst>
              <a:gs pos="53000">
                <a:schemeClr val="accent1">
                  <a:alpha val="30000"/>
                </a:schemeClr>
              </a:gs>
              <a:gs pos="0">
                <a:schemeClr val="accent1">
                  <a:alpha val="0"/>
                </a:schemeClr>
              </a:gs>
              <a:gs pos="99000">
                <a:schemeClr val="accent1">
                  <a:alpha val="0"/>
                </a:schemeClr>
              </a:gs>
            </a:gsLst>
            <a:lin ang="0" scaled="0"/>
          </a:gradFill>
          <a:ln w="41275" cap="flat" cmpd="sng">
            <a:gradFill>
              <a:gsLst>
                <a:gs pos="0">
                  <a:schemeClr val="accent1">
                    <a:alpha val="0"/>
                  </a:schemeClr>
                </a:gs>
                <a:gs pos="50000">
                  <a:schemeClr val="accent1"/>
                </a:gs>
                <a:gs pos="100000">
                  <a:schemeClr val="accent1">
                    <a:alpha val="0"/>
                  </a:schemeClr>
                </a:gs>
              </a:gsLst>
              <a:lin ang="0" scaled="0"/>
            </a:gradFill>
            <a:prstDash val="solid"/>
            <a:miter/>
          </a:ln>
        </p:spPr>
        <p:txBody>
          <a:bodyPr rot="0" spcFirstLastPara="0" vertOverflow="overflow" horzOverflow="overflow" vert="horz" wrap="square" lIns="73152" tIns="36576" rIns="73152" bIns="36576" numCol="1" spcCol="0" rtlCol="0" fromWordArt="0" anchor="ctr" anchorCtr="0" forceAA="0" compatLnSpc="1">
            <a:prstTxWarp prst="textNoShape">
              <a:avLst/>
            </a:prstTxWarp>
            <a:noAutofit/>
          </a:bodyPr>
          <a:lstStyle/>
          <a:p>
            <a:pPr defTabSz="731520"/>
            <a:endParaRPr lang="zh-CN" altLang="en-US" sz="1440" dirty="0">
              <a:solidFill>
                <a:prstClr val="black"/>
              </a:solidFill>
              <a:latin typeface="思源黑体 CN Regular" panose="020B0500000000000000" pitchFamily="34" charset="-122"/>
              <a:ea typeface="思源黑体 CN Regular" panose="020B0500000000000000" pitchFamily="34" charset="-122"/>
            </a:endParaRPr>
          </a:p>
        </p:txBody>
      </p:sp>
      <p:sp>
        <p:nvSpPr>
          <p:cNvPr id="41" name="Object 1" descr="preencoded.png">
            <a:extLst>
              <a:ext uri="{FF2B5EF4-FFF2-40B4-BE49-F238E27FC236}">
                <a16:creationId xmlns:a16="http://schemas.microsoft.com/office/drawing/2014/main" id="{088B94BE-AB34-EBFB-636A-751E4470E552}"/>
              </a:ext>
            </a:extLst>
          </p:cNvPr>
          <p:cNvSpPr/>
          <p:nvPr/>
        </p:nvSpPr>
        <p:spPr>
          <a:xfrm flipH="1">
            <a:off x="1060703" y="1540443"/>
            <a:ext cx="3717830" cy="4577134"/>
          </a:xfrm>
          <a:custGeom>
            <a:avLst/>
            <a:gdLst>
              <a:gd name="connsiteX0" fmla="*/ 0 w 2800093"/>
              <a:gd name="connsiteY0" fmla="*/ 1720789 h 5162377"/>
              <a:gd name="connsiteX1" fmla="*/ 0 w 2800093"/>
              <a:gd name="connsiteY1" fmla="*/ 3441588 h 5162377"/>
              <a:gd name="connsiteX2" fmla="*/ 2800093 w 2800093"/>
              <a:gd name="connsiteY2" fmla="*/ 5162377 h 5162377"/>
              <a:gd name="connsiteX3" fmla="*/ 2800093 w 2800093"/>
              <a:gd name="connsiteY3" fmla="*/ 0 h 5162377"/>
              <a:gd name="connsiteX4" fmla="*/ 0 w 2800093"/>
              <a:gd name="connsiteY4" fmla="*/ 1720789 h 5162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093" h="5162377">
                <a:moveTo>
                  <a:pt x="0" y="1720789"/>
                </a:moveTo>
                <a:lnTo>
                  <a:pt x="0" y="3441588"/>
                </a:lnTo>
                <a:cubicBezTo>
                  <a:pt x="1108319" y="3495493"/>
                  <a:pt x="2167196" y="4532586"/>
                  <a:pt x="2800093" y="5162377"/>
                </a:cubicBezTo>
                <a:lnTo>
                  <a:pt x="2800093" y="0"/>
                </a:lnTo>
                <a:cubicBezTo>
                  <a:pt x="2181580" y="615478"/>
                  <a:pt x="1090493" y="1671360"/>
                  <a:pt x="0" y="1720789"/>
                </a:cubicBezTo>
                <a:close/>
              </a:path>
            </a:pathLst>
          </a:custGeom>
          <a:gradFill>
            <a:gsLst>
              <a:gs pos="53000">
                <a:schemeClr val="accent1">
                  <a:alpha val="30000"/>
                </a:schemeClr>
              </a:gs>
              <a:gs pos="0">
                <a:schemeClr val="accent1">
                  <a:alpha val="0"/>
                </a:schemeClr>
              </a:gs>
              <a:gs pos="99000">
                <a:schemeClr val="accent1">
                  <a:alpha val="0"/>
                </a:schemeClr>
              </a:gs>
            </a:gsLst>
            <a:lin ang="0" scaled="0"/>
          </a:gradFill>
          <a:ln w="41275" cap="flat" cmpd="sng">
            <a:gradFill>
              <a:gsLst>
                <a:gs pos="0">
                  <a:schemeClr val="accent1">
                    <a:alpha val="0"/>
                  </a:schemeClr>
                </a:gs>
                <a:gs pos="50000">
                  <a:schemeClr val="accent1"/>
                </a:gs>
                <a:gs pos="100000">
                  <a:schemeClr val="accent1">
                    <a:alpha val="0"/>
                  </a:schemeClr>
                </a:gs>
              </a:gsLst>
              <a:lin ang="0" scaled="0"/>
            </a:gradFill>
            <a:prstDash val="solid"/>
            <a:miter/>
          </a:ln>
        </p:spPr>
        <p:txBody>
          <a:bodyPr rot="0" spcFirstLastPara="0" vertOverflow="overflow" horzOverflow="overflow" vert="horz" wrap="square" lIns="73152" tIns="36576" rIns="73152" bIns="36576" numCol="1" spcCol="0" rtlCol="0" fromWordArt="0" anchor="ctr" anchorCtr="0" forceAA="0" compatLnSpc="1">
            <a:prstTxWarp prst="textNoShape">
              <a:avLst/>
            </a:prstTxWarp>
            <a:noAutofit/>
          </a:bodyPr>
          <a:lstStyle/>
          <a:p>
            <a:pPr defTabSz="731520"/>
            <a:endParaRPr lang="zh-CN" altLang="en-US" sz="1440" dirty="0">
              <a:solidFill>
                <a:prstClr val="black"/>
              </a:solidFill>
              <a:latin typeface="思源黑体 CN Regular" panose="020B0500000000000000" pitchFamily="34" charset="-122"/>
              <a:ea typeface="思源黑体 CN Regular" panose="020B0500000000000000" pitchFamily="34" charset="-122"/>
            </a:endParaRPr>
          </a:p>
        </p:txBody>
      </p:sp>
      <p:sp>
        <p:nvSpPr>
          <p:cNvPr id="42" name="Object14">
            <a:extLst>
              <a:ext uri="{FF2B5EF4-FFF2-40B4-BE49-F238E27FC236}">
                <a16:creationId xmlns:a16="http://schemas.microsoft.com/office/drawing/2014/main" id="{EABAD6DC-1561-EEA6-F3B7-DBD99209B579}"/>
              </a:ext>
            </a:extLst>
          </p:cNvPr>
          <p:cNvSpPr/>
          <p:nvPr/>
        </p:nvSpPr>
        <p:spPr>
          <a:xfrm>
            <a:off x="4507992" y="1466328"/>
            <a:ext cx="3176016" cy="858573"/>
          </a:xfrm>
          <a:prstGeom prst="rect">
            <a:avLst/>
          </a:prstGeom>
          <a:noFill/>
          <a:ln/>
        </p:spPr>
        <p:txBody>
          <a:bodyPr wrap="square" lIns="0" tIns="0" rIns="0" bIns="0" rtlCol="0" anchor="ctr" anchorCtr="0">
            <a:noAutofit/>
          </a:bodyPr>
          <a:lstStyle/>
          <a:p>
            <a:pPr algn="ctr"/>
            <a:r>
              <a:rPr lang="zh-CN" altLang="en-US" sz="3600" spc="300" dirty="0">
                <a:gradFill>
                  <a:gsLst>
                    <a:gs pos="1000">
                      <a:schemeClr val="accent1">
                        <a:lumMod val="75000"/>
                      </a:schemeClr>
                    </a:gs>
                    <a:gs pos="83000">
                      <a:schemeClr val="accent1"/>
                    </a:gs>
                  </a:gsLst>
                  <a:lin ang="2700000" scaled="0"/>
                </a:gradFill>
                <a:effectLst>
                  <a:outerShdw blurRad="88900" dist="63500" dir="5400000" algn="t" rotWithShape="0">
                    <a:schemeClr val="accent1">
                      <a:alpha val="25000"/>
                    </a:schemeClr>
                  </a:outerShdw>
                </a:effectLst>
                <a:latin typeface="思源宋体 CN Heavy" panose="02020900000000000000" pitchFamily="18" charset="-122"/>
                <a:ea typeface="思源宋体 CN Heavy" panose="02020900000000000000" pitchFamily="18" charset="-122"/>
              </a:rPr>
              <a:t>发展策略</a:t>
            </a:r>
            <a:endParaRPr lang="en-US" altLang="zh-CN" sz="3600" spc="300" dirty="0">
              <a:gradFill>
                <a:gsLst>
                  <a:gs pos="1000">
                    <a:schemeClr val="accent1">
                      <a:lumMod val="75000"/>
                    </a:schemeClr>
                  </a:gs>
                  <a:gs pos="83000">
                    <a:schemeClr val="accent1"/>
                  </a:gs>
                </a:gsLst>
                <a:lin ang="2700000" scaled="0"/>
              </a:gradFill>
              <a:effectLst>
                <a:outerShdw blurRad="88900" dist="63500" dir="5400000" algn="t" rotWithShape="0">
                  <a:schemeClr val="accent1">
                    <a:alpha val="25000"/>
                  </a:schemeClr>
                </a:outerShdw>
              </a:effectLst>
              <a:latin typeface="思源宋体 CN Heavy" panose="02020900000000000000" pitchFamily="18" charset="-122"/>
              <a:ea typeface="思源宋体 CN Heavy" panose="02020900000000000000" pitchFamily="18" charset="-122"/>
            </a:endParaRPr>
          </a:p>
        </p:txBody>
      </p:sp>
      <p:sp>
        <p:nvSpPr>
          <p:cNvPr id="46" name="任意多边形: 形状 45">
            <a:extLst>
              <a:ext uri="{FF2B5EF4-FFF2-40B4-BE49-F238E27FC236}">
                <a16:creationId xmlns:a16="http://schemas.microsoft.com/office/drawing/2014/main" id="{23C8F1EC-6928-BDCF-2184-3D96F95235E7}"/>
              </a:ext>
            </a:extLst>
          </p:cNvPr>
          <p:cNvSpPr/>
          <p:nvPr/>
        </p:nvSpPr>
        <p:spPr>
          <a:xfrm>
            <a:off x="4145280" y="2687053"/>
            <a:ext cx="2202180" cy="2209800"/>
          </a:xfrm>
          <a:custGeom>
            <a:avLst/>
            <a:gdLst>
              <a:gd name="connsiteX0" fmla="*/ 2752725 w 2752725"/>
              <a:gd name="connsiteY0" fmla="*/ 1381125 h 2762250"/>
              <a:gd name="connsiteX1" fmla="*/ 1376363 w 2752725"/>
              <a:gd name="connsiteY1" fmla="*/ 2762250 h 2762250"/>
              <a:gd name="connsiteX2" fmla="*/ 0 w 2752725"/>
              <a:gd name="connsiteY2" fmla="*/ 1381125 h 2762250"/>
              <a:gd name="connsiteX3" fmla="*/ 1376363 w 2752725"/>
              <a:gd name="connsiteY3" fmla="*/ 0 h 2762250"/>
              <a:gd name="connsiteX4" fmla="*/ 2752725 w 2752725"/>
              <a:gd name="connsiteY4" fmla="*/ 1381125 h 2762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725" h="2762250">
                <a:moveTo>
                  <a:pt x="2752725" y="1381125"/>
                </a:moveTo>
                <a:cubicBezTo>
                  <a:pt x="2752725" y="2143899"/>
                  <a:pt x="2136507" y="2762250"/>
                  <a:pt x="1376363" y="2762250"/>
                </a:cubicBezTo>
                <a:cubicBezTo>
                  <a:pt x="616218" y="2762250"/>
                  <a:pt x="0" y="2143899"/>
                  <a:pt x="0" y="1381125"/>
                </a:cubicBezTo>
                <a:cubicBezTo>
                  <a:pt x="0" y="618351"/>
                  <a:pt x="616218" y="0"/>
                  <a:pt x="1376363" y="0"/>
                </a:cubicBezTo>
                <a:cubicBezTo>
                  <a:pt x="2136507" y="0"/>
                  <a:pt x="2752725" y="618351"/>
                  <a:pt x="2752725" y="1381125"/>
                </a:cubicBezTo>
                <a:close/>
              </a:path>
            </a:pathLst>
          </a:custGeom>
          <a:solidFill>
            <a:schemeClr val="accent1">
              <a:lumMod val="75000"/>
              <a:alpha val="90000"/>
            </a:schemeClr>
          </a:solidFill>
          <a:ln w="9525" cap="flat">
            <a:noFill/>
            <a:prstDash val="solid"/>
            <a:miter/>
          </a:ln>
          <a:effectLst>
            <a:outerShdw blurRad="1168400" dist="50800" dir="5400000" algn="ctr" rotWithShape="0">
              <a:schemeClr val="accent1">
                <a:alpha val="75000"/>
              </a:schemeClr>
            </a:outerShdw>
          </a:effectLst>
        </p:spPr>
        <p:txBody>
          <a:bodyPr rtlCol="0" anchor="ctr">
            <a:noAutofit/>
          </a:bodyPr>
          <a:lstStyle/>
          <a:p>
            <a:pPr defTabSz="731520"/>
            <a:endParaRPr lang="zh-CN" altLang="en-US" sz="1440" dirty="0">
              <a:solidFill>
                <a:prstClr val="black"/>
              </a:solidFill>
              <a:latin typeface="思源黑体 CN Regular" panose="020B0500000000000000" pitchFamily="34" charset="-122"/>
              <a:ea typeface="思源黑体 CN Regular" panose="020B0500000000000000" pitchFamily="34" charset="-122"/>
            </a:endParaRPr>
          </a:p>
        </p:txBody>
      </p:sp>
      <p:sp>
        <p:nvSpPr>
          <p:cNvPr id="47" name="任意多边形: 形状 46">
            <a:extLst>
              <a:ext uri="{FF2B5EF4-FFF2-40B4-BE49-F238E27FC236}">
                <a16:creationId xmlns:a16="http://schemas.microsoft.com/office/drawing/2014/main" id="{1DA8B7AD-78B5-7A9C-0E58-E7D2E50FE720}"/>
              </a:ext>
            </a:extLst>
          </p:cNvPr>
          <p:cNvSpPr/>
          <p:nvPr/>
        </p:nvSpPr>
        <p:spPr>
          <a:xfrm>
            <a:off x="5852160" y="2687053"/>
            <a:ext cx="2202180" cy="2209800"/>
          </a:xfrm>
          <a:custGeom>
            <a:avLst/>
            <a:gdLst>
              <a:gd name="connsiteX0" fmla="*/ 2752725 w 2752725"/>
              <a:gd name="connsiteY0" fmla="*/ 1381125 h 2762250"/>
              <a:gd name="connsiteX1" fmla="*/ 1376363 w 2752725"/>
              <a:gd name="connsiteY1" fmla="*/ 2762250 h 2762250"/>
              <a:gd name="connsiteX2" fmla="*/ 0 w 2752725"/>
              <a:gd name="connsiteY2" fmla="*/ 1381125 h 2762250"/>
              <a:gd name="connsiteX3" fmla="*/ 1376363 w 2752725"/>
              <a:gd name="connsiteY3" fmla="*/ 0 h 2762250"/>
              <a:gd name="connsiteX4" fmla="*/ 2752725 w 2752725"/>
              <a:gd name="connsiteY4" fmla="*/ 1381125 h 2762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725" h="2762250">
                <a:moveTo>
                  <a:pt x="2752725" y="1381125"/>
                </a:moveTo>
                <a:cubicBezTo>
                  <a:pt x="2752725" y="2143899"/>
                  <a:pt x="2136507" y="2762250"/>
                  <a:pt x="1376363" y="2762250"/>
                </a:cubicBezTo>
                <a:cubicBezTo>
                  <a:pt x="616218" y="2762250"/>
                  <a:pt x="0" y="2143899"/>
                  <a:pt x="0" y="1381125"/>
                </a:cubicBezTo>
                <a:cubicBezTo>
                  <a:pt x="0" y="618351"/>
                  <a:pt x="616218" y="0"/>
                  <a:pt x="1376363" y="0"/>
                </a:cubicBezTo>
                <a:cubicBezTo>
                  <a:pt x="2136507" y="0"/>
                  <a:pt x="2752725" y="618351"/>
                  <a:pt x="2752725" y="1381125"/>
                </a:cubicBezTo>
                <a:close/>
              </a:path>
            </a:pathLst>
          </a:custGeom>
          <a:solidFill>
            <a:schemeClr val="accent1">
              <a:alpha val="92000"/>
            </a:schemeClr>
          </a:solidFill>
          <a:ln w="9525" cap="flat">
            <a:noFill/>
            <a:prstDash val="solid"/>
            <a:miter/>
          </a:ln>
          <a:effectLst>
            <a:outerShdw blurRad="1168400" dist="50800" dir="5400000" algn="ctr" rotWithShape="0">
              <a:schemeClr val="accent1">
                <a:alpha val="75000"/>
              </a:schemeClr>
            </a:outerShdw>
          </a:effectLst>
        </p:spPr>
        <p:txBody>
          <a:bodyPr rtlCol="0" anchor="ctr">
            <a:noAutofit/>
          </a:bodyPr>
          <a:lstStyle/>
          <a:p>
            <a:pPr defTabSz="731520"/>
            <a:endParaRPr lang="zh-CN" altLang="en-US" sz="1440" dirty="0">
              <a:solidFill>
                <a:prstClr val="black"/>
              </a:solidFill>
              <a:latin typeface="思源黑体 CN Regular" panose="020B0500000000000000" pitchFamily="34" charset="-122"/>
              <a:ea typeface="思源黑体 CN Regular" panose="020B0500000000000000" pitchFamily="34" charset="-122"/>
            </a:endParaRPr>
          </a:p>
        </p:txBody>
      </p:sp>
      <p:sp>
        <p:nvSpPr>
          <p:cNvPr id="48" name="Object12">
            <a:extLst>
              <a:ext uri="{FF2B5EF4-FFF2-40B4-BE49-F238E27FC236}">
                <a16:creationId xmlns:a16="http://schemas.microsoft.com/office/drawing/2014/main" id="{A23E77E6-D9A5-072D-120C-A6027FB45361}"/>
              </a:ext>
            </a:extLst>
          </p:cNvPr>
          <p:cNvSpPr/>
          <p:nvPr/>
        </p:nvSpPr>
        <p:spPr>
          <a:xfrm>
            <a:off x="4379976" y="3499566"/>
            <a:ext cx="1732788" cy="584775"/>
          </a:xfrm>
          <a:prstGeom prst="rect">
            <a:avLst/>
          </a:prstGeom>
          <a:noFill/>
        </p:spPr>
        <p:txBody>
          <a:bodyPr wrap="square" rtlCol="0">
            <a:noAutofit/>
          </a:bodyPr>
          <a:lstStyle/>
          <a:p>
            <a:pPr algn="ctr"/>
            <a:r>
              <a:rPr lang="zh-CN" altLang="en-US" sz="3200" dirty="0">
                <a:solidFill>
                  <a:schemeClr val="bg1"/>
                </a:solidFill>
                <a:latin typeface="+mj-ea"/>
                <a:ea typeface="+mj-ea"/>
              </a:rPr>
              <a:t>业务</a:t>
            </a:r>
            <a:endParaRPr lang="en-US" altLang="zh-CN" sz="3200" dirty="0">
              <a:solidFill>
                <a:schemeClr val="bg1"/>
              </a:solidFill>
              <a:latin typeface="+mj-ea"/>
              <a:ea typeface="+mj-ea"/>
            </a:endParaRPr>
          </a:p>
        </p:txBody>
      </p:sp>
      <p:sp>
        <p:nvSpPr>
          <p:cNvPr id="52" name="Object12">
            <a:extLst>
              <a:ext uri="{FF2B5EF4-FFF2-40B4-BE49-F238E27FC236}">
                <a16:creationId xmlns:a16="http://schemas.microsoft.com/office/drawing/2014/main" id="{CB932503-FDAD-6ABE-E0B2-6FB47EC2F591}"/>
              </a:ext>
            </a:extLst>
          </p:cNvPr>
          <p:cNvSpPr/>
          <p:nvPr/>
        </p:nvSpPr>
        <p:spPr>
          <a:xfrm>
            <a:off x="6086856" y="3499566"/>
            <a:ext cx="1732788" cy="584775"/>
          </a:xfrm>
          <a:prstGeom prst="rect">
            <a:avLst/>
          </a:prstGeom>
          <a:noFill/>
        </p:spPr>
        <p:txBody>
          <a:bodyPr wrap="square" rtlCol="0">
            <a:noAutofit/>
          </a:bodyPr>
          <a:lstStyle/>
          <a:p>
            <a:pPr algn="ctr"/>
            <a:r>
              <a:rPr lang="zh-CN" altLang="en-US" sz="3200" dirty="0">
                <a:solidFill>
                  <a:schemeClr val="bg1"/>
                </a:solidFill>
                <a:latin typeface="+mj-ea"/>
                <a:ea typeface="+mj-ea"/>
              </a:rPr>
              <a:t>市场</a:t>
            </a:r>
            <a:endParaRPr lang="en-US" altLang="zh-CN" sz="3200" dirty="0">
              <a:solidFill>
                <a:schemeClr val="bg1"/>
              </a:solidFill>
              <a:latin typeface="+mj-ea"/>
              <a:ea typeface="+mj-ea"/>
            </a:endParaRPr>
          </a:p>
        </p:txBody>
      </p:sp>
      <p:sp>
        <p:nvSpPr>
          <p:cNvPr id="49" name="文本框 48">
            <a:extLst>
              <a:ext uri="{FF2B5EF4-FFF2-40B4-BE49-F238E27FC236}">
                <a16:creationId xmlns:a16="http://schemas.microsoft.com/office/drawing/2014/main" id="{BB29D1A8-53CD-AF2E-17DF-703CD6DBD762}"/>
              </a:ext>
            </a:extLst>
          </p:cNvPr>
          <p:cNvSpPr txBox="1"/>
          <p:nvPr/>
        </p:nvSpPr>
        <p:spPr>
          <a:xfrm>
            <a:off x="1731021" y="2937244"/>
            <a:ext cx="1432804" cy="461665"/>
          </a:xfrm>
          <a:prstGeom prst="rect">
            <a:avLst/>
          </a:prstGeom>
          <a:noFill/>
        </p:spPr>
        <p:txBody>
          <a:bodyPr wrap="square" rtlCol="0">
            <a:noAutofit/>
          </a:bodyPr>
          <a:lstStyle/>
          <a:p>
            <a:pPr algn="ctr"/>
            <a:r>
              <a:rPr lang="zh-CN" altLang="en-US" sz="2400" dirty="0">
                <a:gradFill>
                  <a:gsLst>
                    <a:gs pos="0">
                      <a:schemeClr val="accent1"/>
                    </a:gs>
                    <a:gs pos="100000">
                      <a:schemeClr val="accent1">
                        <a:lumMod val="75000"/>
                      </a:schemeClr>
                    </a:gs>
                  </a:gsLst>
                  <a:lin ang="10800000" scaled="0"/>
                </a:gradFill>
                <a:latin typeface="+mj-ea"/>
                <a:ea typeface="+mj-ea"/>
              </a:rPr>
              <a:t>价值链</a:t>
            </a:r>
            <a:endParaRPr lang="en-US" altLang="zh-CN" sz="2400" dirty="0">
              <a:gradFill>
                <a:gsLst>
                  <a:gs pos="0">
                    <a:schemeClr val="accent1"/>
                  </a:gs>
                  <a:gs pos="100000">
                    <a:schemeClr val="accent1">
                      <a:lumMod val="75000"/>
                    </a:schemeClr>
                  </a:gs>
                </a:gsLst>
                <a:lin ang="10800000" scaled="0"/>
              </a:gradFill>
              <a:latin typeface="+mj-ea"/>
              <a:ea typeface="+mj-ea"/>
            </a:endParaRPr>
          </a:p>
        </p:txBody>
      </p:sp>
      <p:sp>
        <p:nvSpPr>
          <p:cNvPr id="50" name="文本框 49">
            <a:extLst>
              <a:ext uri="{FF2B5EF4-FFF2-40B4-BE49-F238E27FC236}">
                <a16:creationId xmlns:a16="http://schemas.microsoft.com/office/drawing/2014/main" id="{CF9F5232-5EED-3C66-E8F8-80499BAAAA16}"/>
              </a:ext>
            </a:extLst>
          </p:cNvPr>
          <p:cNvSpPr txBox="1"/>
          <p:nvPr/>
        </p:nvSpPr>
        <p:spPr>
          <a:xfrm>
            <a:off x="1743081" y="3608203"/>
            <a:ext cx="1408682" cy="461665"/>
          </a:xfrm>
          <a:prstGeom prst="rect">
            <a:avLst/>
          </a:prstGeom>
          <a:noFill/>
        </p:spPr>
        <p:txBody>
          <a:bodyPr wrap="square" rtlCol="0">
            <a:noAutofit/>
          </a:bodyPr>
          <a:lstStyle>
            <a:defPPr>
              <a:defRPr lang="zh-CN"/>
            </a:defPPr>
            <a:lvl1pPr algn="ctr">
              <a:defRPr sz="2400">
                <a:gradFill>
                  <a:gsLst>
                    <a:gs pos="0">
                      <a:schemeClr val="accent1"/>
                    </a:gs>
                    <a:gs pos="100000">
                      <a:schemeClr val="accent2"/>
                    </a:gs>
                  </a:gsLst>
                  <a:lin ang="10800000" scaled="0"/>
                </a:gradFill>
                <a:latin typeface="+mj-ea"/>
                <a:ea typeface="+mj-ea"/>
              </a:defRPr>
            </a:lvl1pPr>
          </a:lstStyle>
          <a:p>
            <a:r>
              <a:rPr lang="zh-CN" altLang="en-US" dirty="0">
                <a:gradFill>
                  <a:gsLst>
                    <a:gs pos="0">
                      <a:schemeClr val="accent1"/>
                    </a:gs>
                    <a:gs pos="100000">
                      <a:schemeClr val="accent1">
                        <a:lumMod val="75000"/>
                      </a:schemeClr>
                    </a:gs>
                  </a:gsLst>
                  <a:lin ang="10800000" scaled="0"/>
                </a:gradFill>
              </a:rPr>
              <a:t>供应链</a:t>
            </a:r>
          </a:p>
        </p:txBody>
      </p:sp>
      <p:sp>
        <p:nvSpPr>
          <p:cNvPr id="51" name="文本框 50">
            <a:extLst>
              <a:ext uri="{FF2B5EF4-FFF2-40B4-BE49-F238E27FC236}">
                <a16:creationId xmlns:a16="http://schemas.microsoft.com/office/drawing/2014/main" id="{D45A7B8C-5B8E-2F5F-EB6B-C690A5BC456F}"/>
              </a:ext>
            </a:extLst>
          </p:cNvPr>
          <p:cNvSpPr txBox="1"/>
          <p:nvPr/>
        </p:nvSpPr>
        <p:spPr>
          <a:xfrm>
            <a:off x="1731021" y="4279162"/>
            <a:ext cx="1432804" cy="461665"/>
          </a:xfrm>
          <a:prstGeom prst="rect">
            <a:avLst/>
          </a:prstGeom>
          <a:noFill/>
        </p:spPr>
        <p:txBody>
          <a:bodyPr wrap="square" rtlCol="0">
            <a:noAutofit/>
          </a:bodyPr>
          <a:lstStyle>
            <a:defPPr>
              <a:defRPr lang="zh-CN"/>
            </a:defPPr>
            <a:lvl1pPr algn="ctr">
              <a:defRPr sz="2400">
                <a:gradFill>
                  <a:gsLst>
                    <a:gs pos="0">
                      <a:schemeClr val="accent1"/>
                    </a:gs>
                    <a:gs pos="100000">
                      <a:schemeClr val="accent2"/>
                    </a:gs>
                  </a:gsLst>
                  <a:lin ang="10800000" scaled="0"/>
                </a:gradFill>
                <a:latin typeface="+mj-ea"/>
                <a:ea typeface="+mj-ea"/>
              </a:defRPr>
            </a:lvl1pPr>
          </a:lstStyle>
          <a:p>
            <a:r>
              <a:rPr lang="zh-CN" altLang="en-US" dirty="0">
                <a:gradFill>
                  <a:gsLst>
                    <a:gs pos="0">
                      <a:schemeClr val="accent1"/>
                    </a:gs>
                    <a:gs pos="100000">
                      <a:schemeClr val="accent1">
                        <a:lumMod val="75000"/>
                      </a:schemeClr>
                    </a:gs>
                  </a:gsLst>
                  <a:lin ang="10800000" scaled="0"/>
                </a:gradFill>
              </a:rPr>
              <a:t>产业链</a:t>
            </a:r>
          </a:p>
        </p:txBody>
      </p:sp>
      <p:sp>
        <p:nvSpPr>
          <p:cNvPr id="56" name="文本框 55">
            <a:extLst>
              <a:ext uri="{FF2B5EF4-FFF2-40B4-BE49-F238E27FC236}">
                <a16:creationId xmlns:a16="http://schemas.microsoft.com/office/drawing/2014/main" id="{66899044-467B-84AB-0D52-6E25B097B36C}"/>
              </a:ext>
            </a:extLst>
          </p:cNvPr>
          <p:cNvSpPr txBox="1"/>
          <p:nvPr/>
        </p:nvSpPr>
        <p:spPr>
          <a:xfrm>
            <a:off x="3238493" y="3246361"/>
            <a:ext cx="461665" cy="1185348"/>
          </a:xfrm>
          <a:prstGeom prst="rect">
            <a:avLst/>
          </a:prstGeom>
          <a:noFill/>
        </p:spPr>
        <p:txBody>
          <a:bodyPr vert="eaVert" wrap="square" rtlCol="0">
            <a:noAutofit/>
          </a:bodyPr>
          <a:lstStyle/>
          <a:p>
            <a:pPr algn="dist"/>
            <a:r>
              <a:rPr lang="zh-CN" altLang="en-US" dirty="0">
                <a:solidFill>
                  <a:schemeClr val="tx1">
                    <a:lumMod val="75000"/>
                    <a:lumOff val="25000"/>
                  </a:schemeClr>
                </a:solidFill>
                <a:latin typeface="+mn-ea"/>
              </a:rPr>
              <a:t>业务策略</a:t>
            </a:r>
          </a:p>
        </p:txBody>
      </p:sp>
      <p:sp>
        <p:nvSpPr>
          <p:cNvPr id="61" name="文本框 60">
            <a:extLst>
              <a:ext uri="{FF2B5EF4-FFF2-40B4-BE49-F238E27FC236}">
                <a16:creationId xmlns:a16="http://schemas.microsoft.com/office/drawing/2014/main" id="{ACA0AE95-B984-6990-D7C6-3CBF0F5623B9}"/>
              </a:ext>
            </a:extLst>
          </p:cNvPr>
          <p:cNvSpPr txBox="1"/>
          <p:nvPr/>
        </p:nvSpPr>
        <p:spPr>
          <a:xfrm flipH="1">
            <a:off x="9028175" y="2937244"/>
            <a:ext cx="1432804" cy="461665"/>
          </a:xfrm>
          <a:prstGeom prst="rect">
            <a:avLst/>
          </a:prstGeom>
          <a:noFill/>
        </p:spPr>
        <p:txBody>
          <a:bodyPr wrap="square" rtlCol="0">
            <a:noAutofit/>
          </a:bodyPr>
          <a:lstStyle/>
          <a:p>
            <a:pPr algn="ctr"/>
            <a:r>
              <a:rPr lang="zh-CN" altLang="en-US" sz="2400" dirty="0">
                <a:gradFill>
                  <a:gsLst>
                    <a:gs pos="0">
                      <a:schemeClr val="accent1"/>
                    </a:gs>
                    <a:gs pos="100000">
                      <a:schemeClr val="accent1">
                        <a:lumMod val="75000"/>
                      </a:schemeClr>
                    </a:gs>
                  </a:gsLst>
                  <a:lin ang="10800000" scaled="0"/>
                </a:gradFill>
                <a:latin typeface="+mj-ea"/>
                <a:ea typeface="+mj-ea"/>
              </a:rPr>
              <a:t>本地化</a:t>
            </a:r>
            <a:endParaRPr lang="en-US" altLang="zh-CN" sz="2400" dirty="0">
              <a:gradFill>
                <a:gsLst>
                  <a:gs pos="0">
                    <a:schemeClr val="accent1"/>
                  </a:gs>
                  <a:gs pos="100000">
                    <a:schemeClr val="accent1">
                      <a:lumMod val="75000"/>
                    </a:schemeClr>
                  </a:gs>
                </a:gsLst>
                <a:lin ang="10800000" scaled="0"/>
              </a:gradFill>
              <a:latin typeface="+mj-ea"/>
              <a:ea typeface="+mj-ea"/>
            </a:endParaRPr>
          </a:p>
        </p:txBody>
      </p:sp>
      <p:sp>
        <p:nvSpPr>
          <p:cNvPr id="62" name="文本框 61">
            <a:extLst>
              <a:ext uri="{FF2B5EF4-FFF2-40B4-BE49-F238E27FC236}">
                <a16:creationId xmlns:a16="http://schemas.microsoft.com/office/drawing/2014/main" id="{9EAAECCE-176C-7258-ACF1-B1CF4F94D88C}"/>
              </a:ext>
            </a:extLst>
          </p:cNvPr>
          <p:cNvSpPr txBox="1"/>
          <p:nvPr/>
        </p:nvSpPr>
        <p:spPr>
          <a:xfrm flipH="1">
            <a:off x="9040237" y="3608203"/>
            <a:ext cx="1408682" cy="461665"/>
          </a:xfrm>
          <a:prstGeom prst="rect">
            <a:avLst/>
          </a:prstGeom>
          <a:noFill/>
        </p:spPr>
        <p:txBody>
          <a:bodyPr wrap="square" rtlCol="0">
            <a:noAutofit/>
          </a:bodyPr>
          <a:lstStyle>
            <a:defPPr>
              <a:defRPr lang="zh-CN"/>
            </a:defPPr>
            <a:lvl1pPr algn="ctr">
              <a:defRPr sz="2400">
                <a:gradFill>
                  <a:gsLst>
                    <a:gs pos="0">
                      <a:schemeClr val="accent1"/>
                    </a:gs>
                    <a:gs pos="100000">
                      <a:schemeClr val="accent2"/>
                    </a:gs>
                  </a:gsLst>
                  <a:lin ang="10800000" scaled="0"/>
                </a:gradFill>
                <a:latin typeface="+mj-ea"/>
                <a:ea typeface="+mj-ea"/>
              </a:defRPr>
            </a:lvl1pPr>
          </a:lstStyle>
          <a:p>
            <a:r>
              <a:rPr lang="zh-CN" altLang="en-US" dirty="0">
                <a:gradFill>
                  <a:gsLst>
                    <a:gs pos="0">
                      <a:schemeClr val="accent1"/>
                    </a:gs>
                    <a:gs pos="100000">
                      <a:schemeClr val="accent1">
                        <a:lumMod val="75000"/>
                      </a:schemeClr>
                    </a:gs>
                  </a:gsLst>
                  <a:lin ang="10800000" scaled="0"/>
                </a:gradFill>
              </a:rPr>
              <a:t>特色化</a:t>
            </a:r>
          </a:p>
        </p:txBody>
      </p:sp>
      <p:sp>
        <p:nvSpPr>
          <p:cNvPr id="63" name="文本框 62">
            <a:extLst>
              <a:ext uri="{FF2B5EF4-FFF2-40B4-BE49-F238E27FC236}">
                <a16:creationId xmlns:a16="http://schemas.microsoft.com/office/drawing/2014/main" id="{C294A819-54C6-2690-C076-9637DFFE97B6}"/>
              </a:ext>
            </a:extLst>
          </p:cNvPr>
          <p:cNvSpPr txBox="1"/>
          <p:nvPr/>
        </p:nvSpPr>
        <p:spPr>
          <a:xfrm flipH="1">
            <a:off x="9028175" y="4279162"/>
            <a:ext cx="1432804" cy="461665"/>
          </a:xfrm>
          <a:prstGeom prst="rect">
            <a:avLst/>
          </a:prstGeom>
          <a:noFill/>
        </p:spPr>
        <p:txBody>
          <a:bodyPr wrap="square" rtlCol="0">
            <a:noAutofit/>
          </a:bodyPr>
          <a:lstStyle>
            <a:defPPr>
              <a:defRPr lang="zh-CN"/>
            </a:defPPr>
            <a:lvl1pPr algn="ctr">
              <a:defRPr sz="2400">
                <a:gradFill>
                  <a:gsLst>
                    <a:gs pos="0">
                      <a:schemeClr val="accent1"/>
                    </a:gs>
                    <a:gs pos="100000">
                      <a:schemeClr val="accent2"/>
                    </a:gs>
                  </a:gsLst>
                  <a:lin ang="10800000" scaled="0"/>
                </a:gradFill>
                <a:latin typeface="+mj-ea"/>
                <a:ea typeface="+mj-ea"/>
              </a:defRPr>
            </a:lvl1pPr>
          </a:lstStyle>
          <a:p>
            <a:r>
              <a:rPr lang="zh-CN" altLang="en-US" dirty="0">
                <a:gradFill>
                  <a:gsLst>
                    <a:gs pos="0">
                      <a:schemeClr val="accent1"/>
                    </a:gs>
                    <a:gs pos="100000">
                      <a:schemeClr val="accent1">
                        <a:lumMod val="75000"/>
                      </a:schemeClr>
                    </a:gs>
                  </a:gsLst>
                  <a:lin ang="10800000" scaled="0"/>
                </a:gradFill>
              </a:rPr>
              <a:t>差异化</a:t>
            </a:r>
          </a:p>
        </p:txBody>
      </p:sp>
      <p:sp>
        <p:nvSpPr>
          <p:cNvPr id="64" name="文本框 63">
            <a:extLst>
              <a:ext uri="{FF2B5EF4-FFF2-40B4-BE49-F238E27FC236}">
                <a16:creationId xmlns:a16="http://schemas.microsoft.com/office/drawing/2014/main" id="{9EA80083-CEE5-0975-31F6-F664934EFF57}"/>
              </a:ext>
            </a:extLst>
          </p:cNvPr>
          <p:cNvSpPr txBox="1"/>
          <p:nvPr/>
        </p:nvSpPr>
        <p:spPr>
          <a:xfrm flipH="1">
            <a:off x="8491842" y="3246361"/>
            <a:ext cx="461665" cy="1185348"/>
          </a:xfrm>
          <a:prstGeom prst="rect">
            <a:avLst/>
          </a:prstGeom>
          <a:noFill/>
        </p:spPr>
        <p:txBody>
          <a:bodyPr vert="eaVert" wrap="square" rtlCol="0">
            <a:noAutofit/>
          </a:bodyPr>
          <a:lstStyle/>
          <a:p>
            <a:pPr algn="dist"/>
            <a:r>
              <a:rPr lang="zh-CN" altLang="en-US" dirty="0">
                <a:solidFill>
                  <a:schemeClr val="tx1">
                    <a:lumMod val="75000"/>
                    <a:lumOff val="25000"/>
                  </a:schemeClr>
                </a:solidFill>
                <a:latin typeface="+mn-ea"/>
              </a:rPr>
              <a:t>市场策略</a:t>
            </a:r>
          </a:p>
        </p:txBody>
      </p:sp>
    </p:spTree>
    <p:extLst>
      <p:ext uri="{BB962C8B-B14F-4D97-AF65-F5344CB8AC3E}">
        <p14:creationId xmlns:p14="http://schemas.microsoft.com/office/powerpoint/2010/main" val="8564119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569D743-B529-F25C-9725-EC64E6FE948A}"/>
              </a:ext>
            </a:extLst>
          </p:cNvPr>
          <p:cNvSpPr>
            <a:spLocks noGrp="1"/>
          </p:cNvSpPr>
          <p:nvPr>
            <p:ph type="body" sz="quarter" idx="10"/>
          </p:nvPr>
        </p:nvSpPr>
        <p:spPr/>
        <p:txBody>
          <a:bodyPr/>
          <a:lstStyle/>
          <a:p>
            <a:r>
              <a:rPr lang="zh-CN" altLang="en-US" dirty="0"/>
              <a:t>新商业模式</a:t>
            </a:r>
          </a:p>
        </p:txBody>
      </p:sp>
      <p:sp>
        <p:nvSpPr>
          <p:cNvPr id="24" name="文本框 23">
            <a:extLst>
              <a:ext uri="{FF2B5EF4-FFF2-40B4-BE49-F238E27FC236}">
                <a16:creationId xmlns:a16="http://schemas.microsoft.com/office/drawing/2014/main" id="{DE3C6DF4-611A-F9AB-E843-BD061098DE14}"/>
              </a:ext>
            </a:extLst>
          </p:cNvPr>
          <p:cNvSpPr txBox="1"/>
          <p:nvPr/>
        </p:nvSpPr>
        <p:spPr>
          <a:xfrm>
            <a:off x="979715" y="1885253"/>
            <a:ext cx="10522598" cy="3770263"/>
          </a:xfrm>
          <a:prstGeom prst="rect">
            <a:avLst/>
          </a:prstGeom>
          <a:noFill/>
          <a:effectLst/>
        </p:spPr>
        <p:txBody>
          <a:bodyPr wrap="square">
            <a:noAutofit/>
          </a:bodyPr>
          <a:lstStyle/>
          <a:p>
            <a:pPr algn="ctr"/>
            <a:r>
              <a:rPr lang="en-US" altLang="zh-CN" sz="23900" dirty="0">
                <a:solidFill>
                  <a:schemeClr val="accent1">
                    <a:lumMod val="75000"/>
                    <a:alpha val="15000"/>
                  </a:schemeClr>
                </a:solidFill>
                <a:effectLst>
                  <a:reflection blurRad="25400" stA="72000" endPos="42000" dir="5400000" sy="-100000" algn="bl" rotWithShape="0"/>
                </a:effectLst>
                <a:latin typeface="思源黑体 CN Heavy"/>
              </a:rPr>
              <a:t>A B C</a:t>
            </a:r>
            <a:endParaRPr lang="zh-CN" altLang="en-US" sz="23900" dirty="0">
              <a:solidFill>
                <a:schemeClr val="accent1">
                  <a:lumMod val="75000"/>
                  <a:alpha val="15000"/>
                </a:schemeClr>
              </a:solidFill>
              <a:effectLst>
                <a:reflection blurRad="25400" stA="72000" endPos="42000" dir="5400000" sy="-100000" algn="bl" rotWithShape="0"/>
              </a:effectLst>
              <a:latin typeface="思源黑体 CN Heavy"/>
            </a:endParaRPr>
          </a:p>
        </p:txBody>
      </p:sp>
      <p:sp>
        <p:nvSpPr>
          <p:cNvPr id="25" name="梯形 24">
            <a:extLst>
              <a:ext uri="{FF2B5EF4-FFF2-40B4-BE49-F238E27FC236}">
                <a16:creationId xmlns:a16="http://schemas.microsoft.com/office/drawing/2014/main" id="{62D728F9-AB34-AFB6-9019-668D12F6DF68}"/>
              </a:ext>
            </a:extLst>
          </p:cNvPr>
          <p:cNvSpPr/>
          <p:nvPr/>
        </p:nvSpPr>
        <p:spPr>
          <a:xfrm>
            <a:off x="0" y="5116725"/>
            <a:ext cx="12192000" cy="1741274"/>
          </a:xfrm>
          <a:prstGeom prst="trapezoid">
            <a:avLst>
              <a:gd name="adj" fmla="val 127380"/>
            </a:avLst>
          </a:prstGeom>
          <a:gradFill>
            <a:gsLst>
              <a:gs pos="0">
                <a:schemeClr val="accent1">
                  <a:alpha val="0"/>
                </a:schemeClr>
              </a:gs>
              <a:gs pos="100000">
                <a:schemeClr val="accent1">
                  <a:alpha val="61000"/>
                </a:scheme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思源黑体 CN Regular"/>
              <a:ea typeface="思源黑体 CN Regular"/>
              <a:cs typeface="+mn-cs"/>
            </a:endParaRPr>
          </a:p>
        </p:txBody>
      </p:sp>
      <p:sp>
        <p:nvSpPr>
          <p:cNvPr id="26" name="文本框 25">
            <a:extLst>
              <a:ext uri="{FF2B5EF4-FFF2-40B4-BE49-F238E27FC236}">
                <a16:creationId xmlns:a16="http://schemas.microsoft.com/office/drawing/2014/main" id="{A3E8384F-7BD0-3074-CDA2-3C92A970A48D}"/>
              </a:ext>
            </a:extLst>
          </p:cNvPr>
          <p:cNvSpPr txBox="1"/>
          <p:nvPr/>
        </p:nvSpPr>
        <p:spPr>
          <a:xfrm>
            <a:off x="5109552" y="1427267"/>
            <a:ext cx="1972892" cy="432792"/>
          </a:xfrm>
          <a:prstGeom prst="roundRect">
            <a:avLst>
              <a:gd name="adj" fmla="val 50000"/>
            </a:avLst>
          </a:prstGeom>
          <a:gradFill flip="none" rotWithShape="1">
            <a:gsLst>
              <a:gs pos="0">
                <a:schemeClr val="accent1">
                  <a:lumMod val="20000"/>
                  <a:lumOff val="80000"/>
                </a:schemeClr>
              </a:gs>
              <a:gs pos="47000">
                <a:schemeClr val="accent1">
                  <a:lumMod val="75000"/>
                </a:schemeClr>
              </a:gs>
            </a:gsLst>
            <a:lin ang="2700000" scaled="0"/>
            <a:tileRect/>
          </a:gradFill>
        </p:spPr>
        <p:txBody>
          <a:bodyPr wrap="square" lIns="0" tIns="0" rIns="0" bIns="0" rtlCol="0">
            <a:noAutofit/>
          </a:bodyPr>
          <a:lstStyle>
            <a:defPPr>
              <a:defRPr lang="zh-CN"/>
            </a:defPPr>
            <a:lvl1pPr algn="ctr">
              <a:defRPr sz="1600">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FFFFF"/>
                </a:solidFill>
                <a:effectLst/>
                <a:uLnTx/>
                <a:uFillTx/>
                <a:latin typeface="+mj-ea"/>
                <a:ea typeface="+mj-ea"/>
              </a:rPr>
              <a:t>商业模式</a:t>
            </a:r>
          </a:p>
        </p:txBody>
      </p:sp>
      <p:sp>
        <p:nvSpPr>
          <p:cNvPr id="27" name="文本框 26">
            <a:extLst>
              <a:ext uri="{FF2B5EF4-FFF2-40B4-BE49-F238E27FC236}">
                <a16:creationId xmlns:a16="http://schemas.microsoft.com/office/drawing/2014/main" id="{DC231B6C-807E-9C51-D695-529BBF24DA34}"/>
              </a:ext>
            </a:extLst>
          </p:cNvPr>
          <p:cNvSpPr txBox="1"/>
          <p:nvPr/>
        </p:nvSpPr>
        <p:spPr>
          <a:xfrm>
            <a:off x="3051110" y="6022059"/>
            <a:ext cx="6089780" cy="338554"/>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000000"/>
                </a:solidFill>
                <a:effectLst/>
                <a:uLnTx/>
                <a:uFillTx/>
              </a:rPr>
              <a:t>集成各参与方，聚焦项目目标，形成合力，减少沟通成本</a:t>
            </a:r>
          </a:p>
        </p:txBody>
      </p:sp>
      <p:sp>
        <p:nvSpPr>
          <p:cNvPr id="40" name="椭圆 39">
            <a:extLst>
              <a:ext uri="{FF2B5EF4-FFF2-40B4-BE49-F238E27FC236}">
                <a16:creationId xmlns:a16="http://schemas.microsoft.com/office/drawing/2014/main" id="{D19B84B5-2503-38EB-C228-AAE79E176DCF}"/>
              </a:ext>
            </a:extLst>
          </p:cNvPr>
          <p:cNvSpPr/>
          <p:nvPr>
            <p:custDataLst>
              <p:tags r:id="rId1"/>
            </p:custDataLst>
          </p:nvPr>
        </p:nvSpPr>
        <p:spPr>
          <a:xfrm>
            <a:off x="2712617" y="2970708"/>
            <a:ext cx="1368486" cy="1368486"/>
          </a:xfrm>
          <a:prstGeom prst="ellipse">
            <a:avLst/>
          </a:prstGeom>
          <a:gradFill flip="none" rotWithShape="1">
            <a:gsLst>
              <a:gs pos="12000">
                <a:schemeClr val="accent1"/>
              </a:gs>
              <a:gs pos="64000">
                <a:schemeClr val="accent1">
                  <a:lumMod val="62000"/>
                </a:schemeClr>
              </a:gs>
            </a:gsLst>
            <a:path path="circle">
              <a:fillToRect r="100000" b="100000"/>
            </a:path>
            <a:tileRect l="-100000" t="-100000"/>
          </a:gradFill>
          <a:ln w="12700" cap="flat" cmpd="sng" algn="ctr">
            <a:noFill/>
            <a:prstDash val="solid"/>
            <a:miter lim="800000"/>
          </a:ln>
          <a:effectLst>
            <a:outerShdw algn="t" rotWithShape="0">
              <a:srgbClr val="1E88E5">
                <a:alpha val="30000"/>
              </a:srgbClr>
            </a:outerShdw>
          </a:effectLst>
        </p:spPr>
        <p:txBody>
          <a:bodyPr lIns="98119" tIns="49058" rIns="98119" bIns="49058"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930" b="0" i="0" u="none" strike="noStrike" kern="0" cap="none" spc="0" normalizeH="0" baseline="0" noProof="0" dirty="0">
              <a:ln>
                <a:noFill/>
              </a:ln>
              <a:solidFill>
                <a:srgbClr val="FFFFFF"/>
              </a:solidFill>
              <a:effectLst/>
              <a:uLnTx/>
              <a:uFillTx/>
              <a:latin typeface="思源黑体 CN Regular"/>
              <a:ea typeface="思源黑体 CN Regular"/>
              <a:cs typeface="+mn-cs"/>
            </a:endParaRPr>
          </a:p>
        </p:txBody>
      </p:sp>
      <p:sp>
        <p:nvSpPr>
          <p:cNvPr id="41" name="文本框 40">
            <a:extLst>
              <a:ext uri="{FF2B5EF4-FFF2-40B4-BE49-F238E27FC236}">
                <a16:creationId xmlns:a16="http://schemas.microsoft.com/office/drawing/2014/main" id="{A903614F-9AE1-262D-17AF-CCA13B646E8B}"/>
              </a:ext>
            </a:extLst>
          </p:cNvPr>
          <p:cNvSpPr txBox="1"/>
          <p:nvPr/>
        </p:nvSpPr>
        <p:spPr>
          <a:xfrm>
            <a:off x="2938713" y="3389972"/>
            <a:ext cx="916300" cy="529961"/>
          </a:xfrm>
          <a:prstGeom prst="rect">
            <a:avLst/>
          </a:prstGeom>
          <a:noFill/>
          <a:effectLst/>
        </p:spPr>
        <p:txBody>
          <a:bodyPr wrap="none" lIns="98119" tIns="49058" rIns="98119" bIns="49058"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800" kern="0" dirty="0">
                <a:solidFill>
                  <a:srgbClr val="FFFFFF"/>
                </a:solidFill>
                <a:latin typeface="思源黑体 CN Heavy"/>
                <a:ea typeface="思源黑体 CN Heavy"/>
              </a:rPr>
              <a:t>环节</a:t>
            </a:r>
            <a:endParaRPr kumimoji="0" lang="zh-CN" altLang="en-US" sz="2800" b="0" i="0" u="none" strike="noStrike" kern="0" cap="none" spc="0" normalizeH="0" baseline="0" noProof="0" dirty="0">
              <a:ln>
                <a:noFill/>
              </a:ln>
              <a:solidFill>
                <a:srgbClr val="FFFFFF"/>
              </a:solidFill>
              <a:effectLst/>
              <a:uLnTx/>
              <a:uFillTx/>
              <a:latin typeface="思源黑体 CN Heavy"/>
              <a:ea typeface="思源黑体 CN Heavy"/>
            </a:endParaRPr>
          </a:p>
        </p:txBody>
      </p:sp>
      <p:sp>
        <p:nvSpPr>
          <p:cNvPr id="38" name="椭圆 37">
            <a:extLst>
              <a:ext uri="{FF2B5EF4-FFF2-40B4-BE49-F238E27FC236}">
                <a16:creationId xmlns:a16="http://schemas.microsoft.com/office/drawing/2014/main" id="{DDA003FA-982F-62D3-B4AF-5416D4818B15}"/>
              </a:ext>
            </a:extLst>
          </p:cNvPr>
          <p:cNvSpPr/>
          <p:nvPr>
            <p:custDataLst>
              <p:tags r:id="rId2"/>
            </p:custDataLst>
          </p:nvPr>
        </p:nvSpPr>
        <p:spPr>
          <a:xfrm>
            <a:off x="5411757" y="2970708"/>
            <a:ext cx="1368486" cy="1368486"/>
          </a:xfrm>
          <a:prstGeom prst="ellipse">
            <a:avLst/>
          </a:prstGeom>
          <a:gradFill flip="none" rotWithShape="1">
            <a:gsLst>
              <a:gs pos="12000">
                <a:schemeClr val="accent1"/>
              </a:gs>
              <a:gs pos="64000">
                <a:schemeClr val="accent1">
                  <a:lumMod val="62000"/>
                </a:schemeClr>
              </a:gs>
            </a:gsLst>
            <a:path path="circle">
              <a:fillToRect r="100000" b="100000"/>
            </a:path>
            <a:tileRect l="-100000" t="-100000"/>
          </a:gradFill>
          <a:ln w="12700" cap="flat" cmpd="sng" algn="ctr">
            <a:noFill/>
            <a:prstDash val="solid"/>
            <a:miter lim="800000"/>
          </a:ln>
          <a:effectLst>
            <a:outerShdw algn="t" rotWithShape="0">
              <a:srgbClr val="1E88E5">
                <a:alpha val="30000"/>
              </a:srgbClr>
            </a:outerShdw>
          </a:effectLst>
        </p:spPr>
        <p:txBody>
          <a:bodyPr lIns="98119" tIns="49058" rIns="98119" bIns="49058"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930" b="0" i="0" u="none" strike="noStrike" kern="0" cap="none" spc="0" normalizeH="0" baseline="0" noProof="0">
              <a:ln>
                <a:noFill/>
              </a:ln>
              <a:solidFill>
                <a:srgbClr val="FFFFFF"/>
              </a:solidFill>
              <a:effectLst/>
              <a:uLnTx/>
              <a:uFillTx/>
              <a:latin typeface="思源黑体 CN Regular"/>
              <a:ea typeface="思源黑体 CN Regular"/>
              <a:cs typeface="+mn-cs"/>
            </a:endParaRPr>
          </a:p>
        </p:txBody>
      </p:sp>
      <p:sp>
        <p:nvSpPr>
          <p:cNvPr id="39" name="文本框 38">
            <a:extLst>
              <a:ext uri="{FF2B5EF4-FFF2-40B4-BE49-F238E27FC236}">
                <a16:creationId xmlns:a16="http://schemas.microsoft.com/office/drawing/2014/main" id="{1246EEDC-57F6-C25F-325E-852DE8E08D01}"/>
              </a:ext>
            </a:extLst>
          </p:cNvPr>
          <p:cNvSpPr txBox="1"/>
          <p:nvPr/>
        </p:nvSpPr>
        <p:spPr>
          <a:xfrm>
            <a:off x="5637852" y="3389972"/>
            <a:ext cx="916301" cy="529961"/>
          </a:xfrm>
          <a:prstGeom prst="rect">
            <a:avLst/>
          </a:prstGeom>
          <a:noFill/>
          <a:effectLst/>
        </p:spPr>
        <p:txBody>
          <a:bodyPr wrap="none" lIns="98119" tIns="49058" rIns="98119" bIns="49058"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rgbClr val="FFFFFF"/>
                </a:solidFill>
                <a:effectLst/>
                <a:uLnTx/>
                <a:uFillTx/>
                <a:latin typeface="思源黑体 CN Heavy"/>
                <a:ea typeface="思源黑体 CN Heavy"/>
              </a:rPr>
              <a:t>环节</a:t>
            </a:r>
          </a:p>
        </p:txBody>
      </p:sp>
      <p:sp>
        <p:nvSpPr>
          <p:cNvPr id="36" name="椭圆 35">
            <a:extLst>
              <a:ext uri="{FF2B5EF4-FFF2-40B4-BE49-F238E27FC236}">
                <a16:creationId xmlns:a16="http://schemas.microsoft.com/office/drawing/2014/main" id="{4071797C-7251-2706-F1E2-AA431AE47B4B}"/>
              </a:ext>
            </a:extLst>
          </p:cNvPr>
          <p:cNvSpPr/>
          <p:nvPr>
            <p:custDataLst>
              <p:tags r:id="rId3"/>
            </p:custDataLst>
          </p:nvPr>
        </p:nvSpPr>
        <p:spPr>
          <a:xfrm>
            <a:off x="8110896" y="2970708"/>
            <a:ext cx="1368486" cy="1368486"/>
          </a:xfrm>
          <a:prstGeom prst="ellipse">
            <a:avLst/>
          </a:prstGeom>
          <a:gradFill flip="none" rotWithShape="1">
            <a:gsLst>
              <a:gs pos="12000">
                <a:schemeClr val="accent1"/>
              </a:gs>
              <a:gs pos="64000">
                <a:schemeClr val="accent1">
                  <a:lumMod val="62000"/>
                </a:schemeClr>
              </a:gs>
            </a:gsLst>
            <a:path path="circle">
              <a:fillToRect r="100000" b="100000"/>
            </a:path>
            <a:tileRect l="-100000" t="-100000"/>
          </a:gradFill>
          <a:ln w="12700" cap="flat" cmpd="sng" algn="ctr">
            <a:noFill/>
            <a:prstDash val="solid"/>
            <a:miter lim="800000"/>
          </a:ln>
          <a:effectLst>
            <a:outerShdw algn="t" rotWithShape="0">
              <a:srgbClr val="1E88E5">
                <a:alpha val="30000"/>
              </a:srgbClr>
            </a:outerShdw>
          </a:effectLst>
        </p:spPr>
        <p:txBody>
          <a:bodyPr lIns="98119" tIns="49058" rIns="98119" bIns="49058"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930" b="0" i="0" u="none" strike="noStrike" kern="0" cap="none" spc="0" normalizeH="0" baseline="0" noProof="0">
              <a:ln>
                <a:noFill/>
              </a:ln>
              <a:solidFill>
                <a:srgbClr val="FFFFFF"/>
              </a:solidFill>
              <a:effectLst/>
              <a:uLnTx/>
              <a:uFillTx/>
              <a:latin typeface="思源黑体 CN Regular"/>
              <a:ea typeface="思源黑体 CN Regular"/>
              <a:cs typeface="+mn-cs"/>
            </a:endParaRPr>
          </a:p>
        </p:txBody>
      </p:sp>
      <p:sp>
        <p:nvSpPr>
          <p:cNvPr id="37" name="文本框 36">
            <a:extLst>
              <a:ext uri="{FF2B5EF4-FFF2-40B4-BE49-F238E27FC236}">
                <a16:creationId xmlns:a16="http://schemas.microsoft.com/office/drawing/2014/main" id="{7E05B17E-88B2-39D2-C3D0-771922A991C0}"/>
              </a:ext>
            </a:extLst>
          </p:cNvPr>
          <p:cNvSpPr txBox="1"/>
          <p:nvPr/>
        </p:nvSpPr>
        <p:spPr>
          <a:xfrm>
            <a:off x="8336990" y="3389972"/>
            <a:ext cx="916301" cy="529961"/>
          </a:xfrm>
          <a:prstGeom prst="rect">
            <a:avLst/>
          </a:prstGeom>
          <a:noFill/>
          <a:effectLst/>
        </p:spPr>
        <p:txBody>
          <a:bodyPr wrap="none" lIns="98119" tIns="49058" rIns="98119" bIns="49058"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rgbClr val="FFFFFF"/>
                </a:solidFill>
                <a:effectLst/>
                <a:uLnTx/>
                <a:uFillTx/>
                <a:latin typeface="思源黑体 CN Heavy"/>
                <a:ea typeface="思源黑体 CN Heavy"/>
              </a:rPr>
              <a:t>环节</a:t>
            </a:r>
          </a:p>
        </p:txBody>
      </p:sp>
      <p:cxnSp>
        <p:nvCxnSpPr>
          <p:cNvPr id="32" name="直接箭头连接符 31">
            <a:extLst>
              <a:ext uri="{FF2B5EF4-FFF2-40B4-BE49-F238E27FC236}">
                <a16:creationId xmlns:a16="http://schemas.microsoft.com/office/drawing/2014/main" id="{240550F6-4DF1-EB49-AEED-AB0161F99133}"/>
              </a:ext>
            </a:extLst>
          </p:cNvPr>
          <p:cNvCxnSpPr/>
          <p:nvPr/>
        </p:nvCxnSpPr>
        <p:spPr>
          <a:xfrm>
            <a:off x="4303227" y="3654952"/>
            <a:ext cx="886408" cy="0"/>
          </a:xfrm>
          <a:prstGeom prst="straightConnector1">
            <a:avLst/>
          </a:prstGeom>
          <a:noFill/>
          <a:ln w="19050" cap="flat" cmpd="sng" algn="ctr">
            <a:solidFill>
              <a:srgbClr val="42A5F5"/>
            </a:solidFill>
            <a:prstDash val="solid"/>
            <a:miter lim="800000"/>
            <a:headEnd type="arrow"/>
            <a:tailEnd type="arrow"/>
          </a:ln>
          <a:effectLst/>
        </p:spPr>
      </p:cxnSp>
      <p:cxnSp>
        <p:nvCxnSpPr>
          <p:cNvPr id="33" name="直接箭头连接符 32">
            <a:extLst>
              <a:ext uri="{FF2B5EF4-FFF2-40B4-BE49-F238E27FC236}">
                <a16:creationId xmlns:a16="http://schemas.microsoft.com/office/drawing/2014/main" id="{F7F5471B-2E9B-3DB4-1F5B-A4B333DA3279}"/>
              </a:ext>
            </a:extLst>
          </p:cNvPr>
          <p:cNvCxnSpPr/>
          <p:nvPr/>
        </p:nvCxnSpPr>
        <p:spPr>
          <a:xfrm>
            <a:off x="7002367" y="3654952"/>
            <a:ext cx="886408" cy="0"/>
          </a:xfrm>
          <a:prstGeom prst="straightConnector1">
            <a:avLst/>
          </a:prstGeom>
          <a:noFill/>
          <a:ln w="19050" cap="flat" cmpd="sng" algn="ctr">
            <a:solidFill>
              <a:srgbClr val="42A5F5"/>
            </a:solidFill>
            <a:prstDash val="solid"/>
            <a:miter lim="800000"/>
            <a:headEnd type="arrow"/>
            <a:tailEnd type="arrow"/>
          </a:ln>
          <a:effectLst/>
        </p:spPr>
      </p:cxnSp>
      <p:sp>
        <p:nvSpPr>
          <p:cNvPr id="34" name="弧形 33">
            <a:extLst>
              <a:ext uri="{FF2B5EF4-FFF2-40B4-BE49-F238E27FC236}">
                <a16:creationId xmlns:a16="http://schemas.microsoft.com/office/drawing/2014/main" id="{99CA99F4-21AB-38C4-C154-52D2AF0C18FE}"/>
              </a:ext>
            </a:extLst>
          </p:cNvPr>
          <p:cNvSpPr/>
          <p:nvPr/>
        </p:nvSpPr>
        <p:spPr>
          <a:xfrm>
            <a:off x="4137796" y="2544609"/>
            <a:ext cx="3916404" cy="1231637"/>
          </a:xfrm>
          <a:prstGeom prst="arc">
            <a:avLst>
              <a:gd name="adj1" fmla="val 11299860"/>
              <a:gd name="adj2" fmla="val 21038527"/>
            </a:avLst>
          </a:prstGeom>
          <a:noFill/>
          <a:ln w="19050" cap="flat" cmpd="sng" algn="ctr">
            <a:solidFill>
              <a:srgbClr val="42A5F5"/>
            </a:solidFill>
            <a:prstDash val="solid"/>
            <a:miter lim="800000"/>
            <a:headEnd type="none"/>
            <a:tailEnd type="arrow" w="lg" len="lg"/>
          </a:ln>
          <a:effectLst/>
        </p:spPr>
        <p:txBody>
          <a:bodyPr lIns="91440" tIns="45720" rIns="91440" bIns="4572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思源黑体 CN Regular"/>
              <a:ea typeface="思源黑体 CN Regular"/>
              <a:cs typeface="+mn-cs"/>
            </a:endParaRPr>
          </a:p>
        </p:txBody>
      </p:sp>
      <p:sp>
        <p:nvSpPr>
          <p:cNvPr id="35" name="弧形 34">
            <a:extLst>
              <a:ext uri="{FF2B5EF4-FFF2-40B4-BE49-F238E27FC236}">
                <a16:creationId xmlns:a16="http://schemas.microsoft.com/office/drawing/2014/main" id="{2C0E7D12-0E08-80D8-DD1D-100FB0854B1D}"/>
              </a:ext>
            </a:extLst>
          </p:cNvPr>
          <p:cNvSpPr/>
          <p:nvPr/>
        </p:nvSpPr>
        <p:spPr>
          <a:xfrm flipV="1">
            <a:off x="4137796" y="3542988"/>
            <a:ext cx="3916408" cy="1231638"/>
          </a:xfrm>
          <a:prstGeom prst="arc">
            <a:avLst>
              <a:gd name="adj1" fmla="val 11299861"/>
              <a:gd name="adj2" fmla="val 21038526"/>
            </a:avLst>
          </a:prstGeom>
          <a:noFill/>
          <a:ln w="19050" cap="flat" cmpd="sng" algn="ctr">
            <a:solidFill>
              <a:srgbClr val="42A5F5"/>
            </a:solidFill>
            <a:prstDash val="solid"/>
            <a:miter lim="800000"/>
            <a:headEnd type="arrow"/>
            <a:tailEnd type="none" w="lg" len="lg"/>
          </a:ln>
          <a:effectLst/>
        </p:spPr>
        <p:txBody>
          <a:bodyPr lIns="91440" tIns="45720" rIns="91440" bIns="4572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思源黑体 CN Regular"/>
              <a:ea typeface="思源黑体 CN Regular"/>
              <a:cs typeface="+mn-cs"/>
            </a:endParaRPr>
          </a:p>
        </p:txBody>
      </p:sp>
      <p:sp>
        <p:nvSpPr>
          <p:cNvPr id="43" name="文本框 42">
            <a:extLst>
              <a:ext uri="{FF2B5EF4-FFF2-40B4-BE49-F238E27FC236}">
                <a16:creationId xmlns:a16="http://schemas.microsoft.com/office/drawing/2014/main" id="{B5753999-A948-F231-3D2D-DCA9E5018F14}"/>
              </a:ext>
            </a:extLst>
          </p:cNvPr>
          <p:cNvSpPr txBox="1"/>
          <p:nvPr/>
        </p:nvSpPr>
        <p:spPr>
          <a:xfrm>
            <a:off x="4734088" y="5632862"/>
            <a:ext cx="2723824" cy="369332"/>
          </a:xfrm>
          <a:prstGeom prst="rect">
            <a:avLst/>
          </a:prstGeom>
          <a:noFill/>
        </p:spPr>
        <p:txBody>
          <a:bodyPr wrap="none" rtlCol="0">
            <a:noAutofit/>
          </a:bodyPr>
          <a:lstStyle>
            <a:defPPr>
              <a:defRPr lang="zh-CN"/>
            </a:defPPr>
            <a:lvl1pPr algn="ctr">
              <a:defRPr sz="1400">
                <a:solidFill>
                  <a:schemeClr val="accent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1">
                    <a:lumMod val="75000"/>
                  </a:schemeClr>
                </a:solidFill>
                <a:effectLst/>
                <a:uLnTx/>
                <a:uFillTx/>
              </a:rPr>
              <a:t>项目全生命周期集成管理</a:t>
            </a:r>
          </a:p>
        </p:txBody>
      </p:sp>
      <p:sp>
        <p:nvSpPr>
          <p:cNvPr id="44" name="矩形 43">
            <a:extLst>
              <a:ext uri="{FF2B5EF4-FFF2-40B4-BE49-F238E27FC236}">
                <a16:creationId xmlns:a16="http://schemas.microsoft.com/office/drawing/2014/main" id="{3957D0D3-867D-CFD2-B663-D74D22EBCAFC}"/>
              </a:ext>
            </a:extLst>
          </p:cNvPr>
          <p:cNvSpPr/>
          <p:nvPr/>
        </p:nvSpPr>
        <p:spPr>
          <a:xfrm>
            <a:off x="4728000" y="5897907"/>
            <a:ext cx="2736000" cy="45719"/>
          </a:xfrm>
          <a:prstGeom prst="rect">
            <a:avLst/>
          </a:prstGeom>
          <a:solidFill>
            <a:schemeClr val="accent1">
              <a:alpha val="5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FFFFFF"/>
              </a:solidFill>
              <a:effectLst/>
              <a:uLnTx/>
              <a:uFillTx/>
              <a:latin typeface="思源黑体 CN Regular"/>
              <a:ea typeface="思源黑体 CN Regular"/>
              <a:cs typeface="+mn-cs"/>
            </a:endParaRPr>
          </a:p>
        </p:txBody>
      </p:sp>
    </p:spTree>
    <p:extLst>
      <p:ext uri="{BB962C8B-B14F-4D97-AF65-F5344CB8AC3E}">
        <p14:creationId xmlns:p14="http://schemas.microsoft.com/office/powerpoint/2010/main" val="28834856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701C771-E2F5-7391-D243-4CB4C4D5440F}"/>
              </a:ext>
            </a:extLst>
          </p:cNvPr>
          <p:cNvSpPr>
            <a:spLocks noGrp="1"/>
          </p:cNvSpPr>
          <p:nvPr>
            <p:ph type="body" sz="quarter" idx="10"/>
          </p:nvPr>
        </p:nvSpPr>
        <p:spPr/>
        <p:txBody>
          <a:bodyPr/>
          <a:lstStyle/>
          <a:p>
            <a:r>
              <a:rPr lang="zh-CN" altLang="en-US" dirty="0"/>
              <a:t>组织架构调整</a:t>
            </a:r>
          </a:p>
        </p:txBody>
      </p:sp>
      <p:sp>
        <p:nvSpPr>
          <p:cNvPr id="3" name="矩形: 圆角 2">
            <a:extLst>
              <a:ext uri="{FF2B5EF4-FFF2-40B4-BE49-F238E27FC236}">
                <a16:creationId xmlns:a16="http://schemas.microsoft.com/office/drawing/2014/main" id="{E17CE587-D434-1EB6-2963-1D3EC047F81A}"/>
              </a:ext>
            </a:extLst>
          </p:cNvPr>
          <p:cNvSpPr/>
          <p:nvPr/>
        </p:nvSpPr>
        <p:spPr>
          <a:xfrm>
            <a:off x="5469526" y="1206535"/>
            <a:ext cx="1252948" cy="403761"/>
          </a:xfrm>
          <a:prstGeom prst="roundRect">
            <a:avLst>
              <a:gd name="adj" fmla="val 49353"/>
            </a:avLst>
          </a:prstGeom>
          <a:gradFill>
            <a:gsLst>
              <a:gs pos="7000">
                <a:schemeClr val="accent1"/>
              </a:gs>
              <a:gs pos="100000">
                <a:schemeClr val="accent1">
                  <a:lumMod val="60000"/>
                  <a:lumOff val="40000"/>
                </a:schemeClr>
              </a:gs>
            </a:gsLst>
            <a:lin ang="5400000" scaled="1"/>
          </a:gradFill>
          <a:ln>
            <a:noFill/>
          </a:ln>
          <a:effectLst>
            <a:outerShdw blurRad="622300" sx="101000" sy="101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solidFill>
                  <a:schemeClr val="lt1"/>
                </a:solidFill>
              </a:rPr>
              <a:t>职位</a:t>
            </a:r>
          </a:p>
        </p:txBody>
      </p:sp>
      <p:cxnSp>
        <p:nvCxnSpPr>
          <p:cNvPr id="4" name="肘形连接符 94">
            <a:extLst>
              <a:ext uri="{FF2B5EF4-FFF2-40B4-BE49-F238E27FC236}">
                <a16:creationId xmlns:a16="http://schemas.microsoft.com/office/drawing/2014/main" id="{26D64513-1E1B-2DC2-D25F-BCB7887C2E82}"/>
              </a:ext>
            </a:extLst>
          </p:cNvPr>
          <p:cNvCxnSpPr>
            <a:cxnSpLocks/>
            <a:endCxn id="5" idx="0"/>
          </p:cNvCxnSpPr>
          <p:nvPr/>
        </p:nvCxnSpPr>
        <p:spPr>
          <a:xfrm rot="5400000">
            <a:off x="3533944" y="-487050"/>
            <a:ext cx="464711" cy="4659403"/>
          </a:xfrm>
          <a:prstGeom prst="bentConnector3">
            <a:avLst/>
          </a:prstGeom>
          <a:noFill/>
          <a:ln w="12700" cap="flat" cmpd="sng" algn="ctr">
            <a:solidFill>
              <a:sysClr val="windowText" lastClr="000000"/>
            </a:solidFill>
            <a:prstDash val="solid"/>
            <a:miter lim="800000"/>
            <a:tailEnd type="triangle" w="lg" len="lg"/>
          </a:ln>
          <a:effectLst/>
        </p:spPr>
      </p:cxnSp>
      <p:sp>
        <p:nvSpPr>
          <p:cNvPr id="5" name="圆角矩形 167">
            <a:extLst>
              <a:ext uri="{FF2B5EF4-FFF2-40B4-BE49-F238E27FC236}">
                <a16:creationId xmlns:a16="http://schemas.microsoft.com/office/drawing/2014/main" id="{FB2CD52B-5DDA-40F2-7680-F06BD30A3DD6}"/>
              </a:ext>
            </a:extLst>
          </p:cNvPr>
          <p:cNvSpPr/>
          <p:nvPr/>
        </p:nvSpPr>
        <p:spPr>
          <a:xfrm>
            <a:off x="757865" y="2075007"/>
            <a:ext cx="1357464" cy="403761"/>
          </a:xfrm>
          <a:prstGeom prst="roundRect">
            <a:avLst>
              <a:gd name="adj" fmla="val 50000"/>
            </a:avLst>
          </a:prstGeom>
          <a:gradFill>
            <a:gsLst>
              <a:gs pos="7000">
                <a:schemeClr val="accent1"/>
              </a:gs>
              <a:gs pos="100000">
                <a:schemeClr val="accent1">
                  <a:lumMod val="60000"/>
                  <a:lumOff val="40000"/>
                </a:schemeClr>
              </a:gs>
            </a:gsLst>
            <a:lin ang="5400000" scaled="1"/>
          </a:gradFill>
          <a:ln>
            <a:noFill/>
          </a:ln>
          <a:effectLst>
            <a:outerShdw blurRad="622300" sx="101000" sy="101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solidFill>
                  <a:schemeClr val="lt1"/>
                </a:solidFill>
              </a:rPr>
              <a:t>职位</a:t>
            </a:r>
          </a:p>
        </p:txBody>
      </p:sp>
      <p:sp>
        <p:nvSpPr>
          <p:cNvPr id="6" name="圆角矩形 168">
            <a:extLst>
              <a:ext uri="{FF2B5EF4-FFF2-40B4-BE49-F238E27FC236}">
                <a16:creationId xmlns:a16="http://schemas.microsoft.com/office/drawing/2014/main" id="{21EC7FFA-776E-83B4-24F1-4FC6DD101A03}"/>
              </a:ext>
            </a:extLst>
          </p:cNvPr>
          <p:cNvSpPr/>
          <p:nvPr/>
        </p:nvSpPr>
        <p:spPr>
          <a:xfrm>
            <a:off x="1552602" y="288780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kern="0" dirty="0">
                <a:solidFill>
                  <a:prstClr val="black">
                    <a:lumMod val="75000"/>
                    <a:lumOff val="25000"/>
                  </a:prstClr>
                </a:solidFill>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7" name="圆角矩形 169">
            <a:extLst>
              <a:ext uri="{FF2B5EF4-FFF2-40B4-BE49-F238E27FC236}">
                <a16:creationId xmlns:a16="http://schemas.microsoft.com/office/drawing/2014/main" id="{C7B87E30-2474-37D1-54F9-99555EF21C0B}"/>
              </a:ext>
            </a:extLst>
          </p:cNvPr>
          <p:cNvSpPr/>
          <p:nvPr/>
        </p:nvSpPr>
        <p:spPr>
          <a:xfrm>
            <a:off x="1552602" y="348216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8" name="圆角矩形 170">
            <a:extLst>
              <a:ext uri="{FF2B5EF4-FFF2-40B4-BE49-F238E27FC236}">
                <a16:creationId xmlns:a16="http://schemas.microsoft.com/office/drawing/2014/main" id="{26DEB433-EE37-AB10-8469-6440BF3AFBB2}"/>
              </a:ext>
            </a:extLst>
          </p:cNvPr>
          <p:cNvSpPr/>
          <p:nvPr/>
        </p:nvSpPr>
        <p:spPr>
          <a:xfrm>
            <a:off x="1552602" y="407652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9" name="圆角矩形 171">
            <a:extLst>
              <a:ext uri="{FF2B5EF4-FFF2-40B4-BE49-F238E27FC236}">
                <a16:creationId xmlns:a16="http://schemas.microsoft.com/office/drawing/2014/main" id="{FAA4547C-60FF-AB41-6BD8-B2F42D959235}"/>
              </a:ext>
            </a:extLst>
          </p:cNvPr>
          <p:cNvSpPr/>
          <p:nvPr/>
        </p:nvSpPr>
        <p:spPr>
          <a:xfrm>
            <a:off x="1552602" y="467088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10" name="圆角矩形 172">
            <a:extLst>
              <a:ext uri="{FF2B5EF4-FFF2-40B4-BE49-F238E27FC236}">
                <a16:creationId xmlns:a16="http://schemas.microsoft.com/office/drawing/2014/main" id="{8C4175DA-B98B-6945-F6DD-C0F06D13E59B}"/>
              </a:ext>
            </a:extLst>
          </p:cNvPr>
          <p:cNvSpPr/>
          <p:nvPr/>
        </p:nvSpPr>
        <p:spPr>
          <a:xfrm>
            <a:off x="1552602" y="526524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11" name="圆角矩形 173">
            <a:extLst>
              <a:ext uri="{FF2B5EF4-FFF2-40B4-BE49-F238E27FC236}">
                <a16:creationId xmlns:a16="http://schemas.microsoft.com/office/drawing/2014/main" id="{F142132E-2B5C-9E52-ED37-24AE156D1229}"/>
              </a:ext>
            </a:extLst>
          </p:cNvPr>
          <p:cNvSpPr/>
          <p:nvPr/>
        </p:nvSpPr>
        <p:spPr>
          <a:xfrm>
            <a:off x="1552602" y="585960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cxnSp>
        <p:nvCxnSpPr>
          <p:cNvPr id="12" name="肘形连接符 174">
            <a:extLst>
              <a:ext uri="{FF2B5EF4-FFF2-40B4-BE49-F238E27FC236}">
                <a16:creationId xmlns:a16="http://schemas.microsoft.com/office/drawing/2014/main" id="{08408DAD-2BF7-232E-DED5-E728CEDE94DB}"/>
              </a:ext>
            </a:extLst>
          </p:cNvPr>
          <p:cNvCxnSpPr>
            <a:cxnSpLocks/>
            <a:stCxn id="5" idx="2"/>
            <a:endCxn id="6" idx="1"/>
          </p:cNvCxnSpPr>
          <p:nvPr/>
        </p:nvCxnSpPr>
        <p:spPr>
          <a:xfrm rot="16200000" flipH="1">
            <a:off x="1189140" y="2726225"/>
            <a:ext cx="61092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13" name="肘形连接符 175">
            <a:extLst>
              <a:ext uri="{FF2B5EF4-FFF2-40B4-BE49-F238E27FC236}">
                <a16:creationId xmlns:a16="http://schemas.microsoft.com/office/drawing/2014/main" id="{25B03F67-FF2E-12DF-C40F-569B5D39B06A}"/>
              </a:ext>
            </a:extLst>
          </p:cNvPr>
          <p:cNvCxnSpPr>
            <a:cxnSpLocks/>
            <a:stCxn id="5" idx="2"/>
            <a:endCxn id="7" idx="1"/>
          </p:cNvCxnSpPr>
          <p:nvPr/>
        </p:nvCxnSpPr>
        <p:spPr>
          <a:xfrm rot="16200000" flipH="1">
            <a:off x="891960" y="3023405"/>
            <a:ext cx="120528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14" name="肘形连接符 176">
            <a:extLst>
              <a:ext uri="{FF2B5EF4-FFF2-40B4-BE49-F238E27FC236}">
                <a16:creationId xmlns:a16="http://schemas.microsoft.com/office/drawing/2014/main" id="{0398DBDE-C2C4-A154-DBFF-593678B91A1B}"/>
              </a:ext>
            </a:extLst>
          </p:cNvPr>
          <p:cNvCxnSpPr>
            <a:cxnSpLocks/>
            <a:stCxn id="5" idx="2"/>
            <a:endCxn id="8" idx="1"/>
          </p:cNvCxnSpPr>
          <p:nvPr/>
        </p:nvCxnSpPr>
        <p:spPr>
          <a:xfrm rot="16200000" flipH="1">
            <a:off x="594780" y="3320585"/>
            <a:ext cx="179964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15" name="肘形连接符 177">
            <a:extLst>
              <a:ext uri="{FF2B5EF4-FFF2-40B4-BE49-F238E27FC236}">
                <a16:creationId xmlns:a16="http://schemas.microsoft.com/office/drawing/2014/main" id="{BC23FC6E-3624-D135-A88F-1822AED87B29}"/>
              </a:ext>
            </a:extLst>
          </p:cNvPr>
          <p:cNvCxnSpPr>
            <a:cxnSpLocks/>
            <a:stCxn id="5" idx="2"/>
            <a:endCxn id="9" idx="1"/>
          </p:cNvCxnSpPr>
          <p:nvPr/>
        </p:nvCxnSpPr>
        <p:spPr>
          <a:xfrm rot="16200000" flipH="1">
            <a:off x="297600" y="3617765"/>
            <a:ext cx="239400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16" name="肘形连接符 178">
            <a:extLst>
              <a:ext uri="{FF2B5EF4-FFF2-40B4-BE49-F238E27FC236}">
                <a16:creationId xmlns:a16="http://schemas.microsoft.com/office/drawing/2014/main" id="{39AF79EE-1FD8-7AB5-CC40-2C9CAC9FEA87}"/>
              </a:ext>
            </a:extLst>
          </p:cNvPr>
          <p:cNvCxnSpPr>
            <a:cxnSpLocks/>
            <a:stCxn id="5" idx="2"/>
            <a:endCxn id="10" idx="1"/>
          </p:cNvCxnSpPr>
          <p:nvPr/>
        </p:nvCxnSpPr>
        <p:spPr>
          <a:xfrm rot="16200000" flipH="1">
            <a:off x="420" y="3914945"/>
            <a:ext cx="298836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17" name="肘形连接符 179">
            <a:extLst>
              <a:ext uri="{FF2B5EF4-FFF2-40B4-BE49-F238E27FC236}">
                <a16:creationId xmlns:a16="http://schemas.microsoft.com/office/drawing/2014/main" id="{122CD98F-94D3-AB9B-012E-E558351187D1}"/>
              </a:ext>
            </a:extLst>
          </p:cNvPr>
          <p:cNvCxnSpPr>
            <a:cxnSpLocks/>
            <a:stCxn id="5" idx="2"/>
            <a:endCxn id="11" idx="1"/>
          </p:cNvCxnSpPr>
          <p:nvPr/>
        </p:nvCxnSpPr>
        <p:spPr>
          <a:xfrm rot="16200000" flipH="1">
            <a:off x="-296760" y="4212125"/>
            <a:ext cx="3582720" cy="116006"/>
          </a:xfrm>
          <a:prstGeom prst="bentConnector2">
            <a:avLst/>
          </a:prstGeom>
          <a:noFill/>
          <a:ln w="12700" cap="flat" cmpd="sng" algn="ctr">
            <a:solidFill>
              <a:sysClr val="windowText" lastClr="000000"/>
            </a:solidFill>
            <a:prstDash val="solid"/>
            <a:miter lim="800000"/>
            <a:tailEnd type="none" w="lg" len="lg"/>
          </a:ln>
          <a:effectLst/>
        </p:spPr>
      </p:cxnSp>
      <p:sp>
        <p:nvSpPr>
          <p:cNvPr id="18" name="圆角矩形 154">
            <a:extLst>
              <a:ext uri="{FF2B5EF4-FFF2-40B4-BE49-F238E27FC236}">
                <a16:creationId xmlns:a16="http://schemas.microsoft.com/office/drawing/2014/main" id="{7A396532-2840-2C7E-D8C9-A9170A95EB03}"/>
              </a:ext>
            </a:extLst>
          </p:cNvPr>
          <p:cNvSpPr/>
          <p:nvPr/>
        </p:nvSpPr>
        <p:spPr>
          <a:xfrm>
            <a:off x="2462679" y="2075007"/>
            <a:ext cx="1357464" cy="403761"/>
          </a:xfrm>
          <a:prstGeom prst="roundRect">
            <a:avLst>
              <a:gd name="adj" fmla="val 50000"/>
            </a:avLst>
          </a:prstGeom>
          <a:gradFill>
            <a:gsLst>
              <a:gs pos="7000">
                <a:schemeClr val="accent1"/>
              </a:gs>
              <a:gs pos="100000">
                <a:schemeClr val="accent1">
                  <a:lumMod val="60000"/>
                  <a:lumOff val="40000"/>
                </a:schemeClr>
              </a:gs>
            </a:gsLst>
            <a:lin ang="5400000" scaled="1"/>
          </a:gradFill>
          <a:ln>
            <a:noFill/>
          </a:ln>
          <a:effectLst>
            <a:outerShdw blurRad="622300" sx="101000" sy="101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solidFill>
                  <a:schemeClr val="lt1"/>
                </a:solidFill>
              </a:rPr>
              <a:t>职位</a:t>
            </a:r>
          </a:p>
        </p:txBody>
      </p:sp>
      <p:sp>
        <p:nvSpPr>
          <p:cNvPr id="19" name="圆角矩形 155">
            <a:extLst>
              <a:ext uri="{FF2B5EF4-FFF2-40B4-BE49-F238E27FC236}">
                <a16:creationId xmlns:a16="http://schemas.microsoft.com/office/drawing/2014/main" id="{084B9557-E777-4212-4682-34677B039F6F}"/>
              </a:ext>
            </a:extLst>
          </p:cNvPr>
          <p:cNvSpPr/>
          <p:nvPr/>
        </p:nvSpPr>
        <p:spPr>
          <a:xfrm>
            <a:off x="3257416" y="288780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20" name="圆角矩形 156">
            <a:extLst>
              <a:ext uri="{FF2B5EF4-FFF2-40B4-BE49-F238E27FC236}">
                <a16:creationId xmlns:a16="http://schemas.microsoft.com/office/drawing/2014/main" id="{24DE9A93-C0E1-C019-E439-8329C1FE1EB6}"/>
              </a:ext>
            </a:extLst>
          </p:cNvPr>
          <p:cNvSpPr/>
          <p:nvPr/>
        </p:nvSpPr>
        <p:spPr>
          <a:xfrm>
            <a:off x="3257416" y="348216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21" name="圆角矩形 157">
            <a:extLst>
              <a:ext uri="{FF2B5EF4-FFF2-40B4-BE49-F238E27FC236}">
                <a16:creationId xmlns:a16="http://schemas.microsoft.com/office/drawing/2014/main" id="{CE2BA91D-F620-1EDC-EDE3-EA1AD1EEAE79}"/>
              </a:ext>
            </a:extLst>
          </p:cNvPr>
          <p:cNvSpPr/>
          <p:nvPr/>
        </p:nvSpPr>
        <p:spPr>
          <a:xfrm>
            <a:off x="3257416" y="407652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22" name="圆角矩形 158">
            <a:extLst>
              <a:ext uri="{FF2B5EF4-FFF2-40B4-BE49-F238E27FC236}">
                <a16:creationId xmlns:a16="http://schemas.microsoft.com/office/drawing/2014/main" id="{5C2EC523-4F4A-7500-4D31-6F80F60094F1}"/>
              </a:ext>
            </a:extLst>
          </p:cNvPr>
          <p:cNvSpPr/>
          <p:nvPr/>
        </p:nvSpPr>
        <p:spPr>
          <a:xfrm>
            <a:off x="3257416" y="467088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23" name="圆角矩形 159">
            <a:extLst>
              <a:ext uri="{FF2B5EF4-FFF2-40B4-BE49-F238E27FC236}">
                <a16:creationId xmlns:a16="http://schemas.microsoft.com/office/drawing/2014/main" id="{C87074D6-C35C-5616-75C2-ED9E3EA627F1}"/>
              </a:ext>
            </a:extLst>
          </p:cNvPr>
          <p:cNvSpPr/>
          <p:nvPr/>
        </p:nvSpPr>
        <p:spPr>
          <a:xfrm>
            <a:off x="3257416" y="526524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24" name="圆角矩形 160">
            <a:extLst>
              <a:ext uri="{FF2B5EF4-FFF2-40B4-BE49-F238E27FC236}">
                <a16:creationId xmlns:a16="http://schemas.microsoft.com/office/drawing/2014/main" id="{97EFDC04-6028-DC37-72B0-115F8A772E25}"/>
              </a:ext>
            </a:extLst>
          </p:cNvPr>
          <p:cNvSpPr/>
          <p:nvPr/>
        </p:nvSpPr>
        <p:spPr>
          <a:xfrm>
            <a:off x="3257416" y="585960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cxnSp>
        <p:nvCxnSpPr>
          <p:cNvPr id="25" name="肘形连接符 161">
            <a:extLst>
              <a:ext uri="{FF2B5EF4-FFF2-40B4-BE49-F238E27FC236}">
                <a16:creationId xmlns:a16="http://schemas.microsoft.com/office/drawing/2014/main" id="{5AB965CE-5556-715D-DA18-896D95E301F6}"/>
              </a:ext>
            </a:extLst>
          </p:cNvPr>
          <p:cNvCxnSpPr>
            <a:cxnSpLocks/>
            <a:stCxn id="18" idx="2"/>
            <a:endCxn id="19" idx="1"/>
          </p:cNvCxnSpPr>
          <p:nvPr/>
        </p:nvCxnSpPr>
        <p:spPr>
          <a:xfrm rot="16200000" flipH="1">
            <a:off x="2893954" y="2726225"/>
            <a:ext cx="61092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26" name="肘形连接符 162">
            <a:extLst>
              <a:ext uri="{FF2B5EF4-FFF2-40B4-BE49-F238E27FC236}">
                <a16:creationId xmlns:a16="http://schemas.microsoft.com/office/drawing/2014/main" id="{507ED75A-9074-ACED-1E26-E3A8E0C24E00}"/>
              </a:ext>
            </a:extLst>
          </p:cNvPr>
          <p:cNvCxnSpPr>
            <a:cxnSpLocks/>
            <a:stCxn id="18" idx="2"/>
            <a:endCxn id="20" idx="1"/>
          </p:cNvCxnSpPr>
          <p:nvPr/>
        </p:nvCxnSpPr>
        <p:spPr>
          <a:xfrm rot="16200000" flipH="1">
            <a:off x="2596774" y="3023405"/>
            <a:ext cx="120528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27" name="肘形连接符 163">
            <a:extLst>
              <a:ext uri="{FF2B5EF4-FFF2-40B4-BE49-F238E27FC236}">
                <a16:creationId xmlns:a16="http://schemas.microsoft.com/office/drawing/2014/main" id="{3CC8E830-3EA3-B2E2-C94A-FAB161FB0AC4}"/>
              </a:ext>
            </a:extLst>
          </p:cNvPr>
          <p:cNvCxnSpPr>
            <a:cxnSpLocks/>
            <a:stCxn id="18" idx="2"/>
            <a:endCxn id="21" idx="1"/>
          </p:cNvCxnSpPr>
          <p:nvPr/>
        </p:nvCxnSpPr>
        <p:spPr>
          <a:xfrm rot="16200000" flipH="1">
            <a:off x="2299594" y="3320585"/>
            <a:ext cx="179964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28" name="肘形连接符 164">
            <a:extLst>
              <a:ext uri="{FF2B5EF4-FFF2-40B4-BE49-F238E27FC236}">
                <a16:creationId xmlns:a16="http://schemas.microsoft.com/office/drawing/2014/main" id="{93680190-49A4-FF8E-E34F-28DC3849C85F}"/>
              </a:ext>
            </a:extLst>
          </p:cNvPr>
          <p:cNvCxnSpPr>
            <a:cxnSpLocks/>
            <a:stCxn id="18" idx="2"/>
            <a:endCxn id="22" idx="1"/>
          </p:cNvCxnSpPr>
          <p:nvPr/>
        </p:nvCxnSpPr>
        <p:spPr>
          <a:xfrm rot="16200000" flipH="1">
            <a:off x="2002414" y="3617765"/>
            <a:ext cx="239400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29" name="肘形连接符 165">
            <a:extLst>
              <a:ext uri="{FF2B5EF4-FFF2-40B4-BE49-F238E27FC236}">
                <a16:creationId xmlns:a16="http://schemas.microsoft.com/office/drawing/2014/main" id="{A0B75C9D-0A1F-1263-5544-902A5FDFF613}"/>
              </a:ext>
            </a:extLst>
          </p:cNvPr>
          <p:cNvCxnSpPr>
            <a:cxnSpLocks/>
            <a:stCxn id="18" idx="2"/>
            <a:endCxn id="23" idx="1"/>
          </p:cNvCxnSpPr>
          <p:nvPr/>
        </p:nvCxnSpPr>
        <p:spPr>
          <a:xfrm rot="16200000" flipH="1">
            <a:off x="1705234" y="3914945"/>
            <a:ext cx="298836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30" name="肘形连接符 166">
            <a:extLst>
              <a:ext uri="{FF2B5EF4-FFF2-40B4-BE49-F238E27FC236}">
                <a16:creationId xmlns:a16="http://schemas.microsoft.com/office/drawing/2014/main" id="{DB84C72D-70F4-FAB8-C137-B6B9A87F9839}"/>
              </a:ext>
            </a:extLst>
          </p:cNvPr>
          <p:cNvCxnSpPr>
            <a:cxnSpLocks/>
            <a:stCxn id="18" idx="2"/>
            <a:endCxn id="24" idx="1"/>
          </p:cNvCxnSpPr>
          <p:nvPr/>
        </p:nvCxnSpPr>
        <p:spPr>
          <a:xfrm rot="16200000" flipH="1">
            <a:off x="1408054" y="4212125"/>
            <a:ext cx="3582720" cy="116006"/>
          </a:xfrm>
          <a:prstGeom prst="bentConnector2">
            <a:avLst/>
          </a:prstGeom>
          <a:noFill/>
          <a:ln w="12700" cap="flat" cmpd="sng" algn="ctr">
            <a:solidFill>
              <a:sysClr val="windowText" lastClr="000000"/>
            </a:solidFill>
            <a:prstDash val="solid"/>
            <a:miter lim="800000"/>
            <a:tailEnd type="none" w="lg" len="lg"/>
          </a:ln>
          <a:effectLst/>
        </p:spPr>
      </p:cxnSp>
      <p:sp>
        <p:nvSpPr>
          <p:cNvPr id="31" name="圆角矩形 141">
            <a:extLst>
              <a:ext uri="{FF2B5EF4-FFF2-40B4-BE49-F238E27FC236}">
                <a16:creationId xmlns:a16="http://schemas.microsoft.com/office/drawing/2014/main" id="{815CF9AB-3ABB-91CF-29B0-A73A4176B270}"/>
              </a:ext>
            </a:extLst>
          </p:cNvPr>
          <p:cNvSpPr/>
          <p:nvPr/>
        </p:nvSpPr>
        <p:spPr>
          <a:xfrm>
            <a:off x="4167493" y="2075007"/>
            <a:ext cx="1357464" cy="403761"/>
          </a:xfrm>
          <a:prstGeom prst="roundRect">
            <a:avLst>
              <a:gd name="adj" fmla="val 50000"/>
            </a:avLst>
          </a:prstGeom>
          <a:gradFill>
            <a:gsLst>
              <a:gs pos="7000">
                <a:schemeClr val="accent1"/>
              </a:gs>
              <a:gs pos="100000">
                <a:schemeClr val="accent1">
                  <a:lumMod val="60000"/>
                  <a:lumOff val="40000"/>
                </a:schemeClr>
              </a:gs>
            </a:gsLst>
            <a:lin ang="5400000" scaled="1"/>
          </a:gradFill>
          <a:ln>
            <a:noFill/>
          </a:ln>
          <a:effectLst>
            <a:outerShdw blurRad="622300" sx="101000" sy="101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solidFill>
                  <a:schemeClr val="lt1"/>
                </a:solidFill>
              </a:rPr>
              <a:t>职位</a:t>
            </a:r>
          </a:p>
        </p:txBody>
      </p:sp>
      <p:sp>
        <p:nvSpPr>
          <p:cNvPr id="32" name="圆角矩形 142">
            <a:extLst>
              <a:ext uri="{FF2B5EF4-FFF2-40B4-BE49-F238E27FC236}">
                <a16:creationId xmlns:a16="http://schemas.microsoft.com/office/drawing/2014/main" id="{60D14A11-63BF-FAD7-9520-2C3FCD2D4537}"/>
              </a:ext>
            </a:extLst>
          </p:cNvPr>
          <p:cNvSpPr/>
          <p:nvPr/>
        </p:nvSpPr>
        <p:spPr>
          <a:xfrm>
            <a:off x="4962230" y="288780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33" name="圆角矩形 143">
            <a:extLst>
              <a:ext uri="{FF2B5EF4-FFF2-40B4-BE49-F238E27FC236}">
                <a16:creationId xmlns:a16="http://schemas.microsoft.com/office/drawing/2014/main" id="{8E0AB219-CD91-6B8C-5898-5CF3CC2D7539}"/>
              </a:ext>
            </a:extLst>
          </p:cNvPr>
          <p:cNvSpPr/>
          <p:nvPr/>
        </p:nvSpPr>
        <p:spPr>
          <a:xfrm>
            <a:off x="4962230" y="348216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34" name="圆角矩形 144">
            <a:extLst>
              <a:ext uri="{FF2B5EF4-FFF2-40B4-BE49-F238E27FC236}">
                <a16:creationId xmlns:a16="http://schemas.microsoft.com/office/drawing/2014/main" id="{32AC8AF3-3F43-6C26-995C-9B29EB9BCE15}"/>
              </a:ext>
            </a:extLst>
          </p:cNvPr>
          <p:cNvSpPr/>
          <p:nvPr/>
        </p:nvSpPr>
        <p:spPr>
          <a:xfrm>
            <a:off x="4962230" y="407652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35" name="圆角矩形 145">
            <a:extLst>
              <a:ext uri="{FF2B5EF4-FFF2-40B4-BE49-F238E27FC236}">
                <a16:creationId xmlns:a16="http://schemas.microsoft.com/office/drawing/2014/main" id="{ECD14AEF-1D1C-137A-5F05-AFF5E2F55BE3}"/>
              </a:ext>
            </a:extLst>
          </p:cNvPr>
          <p:cNvSpPr/>
          <p:nvPr/>
        </p:nvSpPr>
        <p:spPr>
          <a:xfrm>
            <a:off x="4962230" y="467088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36" name="圆角矩形 146">
            <a:extLst>
              <a:ext uri="{FF2B5EF4-FFF2-40B4-BE49-F238E27FC236}">
                <a16:creationId xmlns:a16="http://schemas.microsoft.com/office/drawing/2014/main" id="{514C0352-114A-0C8E-5AA5-9F16511B5426}"/>
              </a:ext>
            </a:extLst>
          </p:cNvPr>
          <p:cNvSpPr/>
          <p:nvPr/>
        </p:nvSpPr>
        <p:spPr>
          <a:xfrm>
            <a:off x="4962230" y="526524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37" name="圆角矩形 147">
            <a:extLst>
              <a:ext uri="{FF2B5EF4-FFF2-40B4-BE49-F238E27FC236}">
                <a16:creationId xmlns:a16="http://schemas.microsoft.com/office/drawing/2014/main" id="{1ADCC8BA-27BC-CA81-8047-1CDE42A34316}"/>
              </a:ext>
            </a:extLst>
          </p:cNvPr>
          <p:cNvSpPr/>
          <p:nvPr/>
        </p:nvSpPr>
        <p:spPr>
          <a:xfrm>
            <a:off x="4962230" y="585960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cxnSp>
        <p:nvCxnSpPr>
          <p:cNvPr id="38" name="肘形连接符 148">
            <a:extLst>
              <a:ext uri="{FF2B5EF4-FFF2-40B4-BE49-F238E27FC236}">
                <a16:creationId xmlns:a16="http://schemas.microsoft.com/office/drawing/2014/main" id="{6A383156-4DBD-EA83-5C8E-4EF4EEFCD988}"/>
              </a:ext>
            </a:extLst>
          </p:cNvPr>
          <p:cNvCxnSpPr>
            <a:cxnSpLocks/>
            <a:stCxn id="31" idx="2"/>
            <a:endCxn id="32" idx="1"/>
          </p:cNvCxnSpPr>
          <p:nvPr/>
        </p:nvCxnSpPr>
        <p:spPr>
          <a:xfrm rot="16200000" flipH="1">
            <a:off x="4598768" y="2726225"/>
            <a:ext cx="61092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39" name="肘形连接符 149">
            <a:extLst>
              <a:ext uri="{FF2B5EF4-FFF2-40B4-BE49-F238E27FC236}">
                <a16:creationId xmlns:a16="http://schemas.microsoft.com/office/drawing/2014/main" id="{56295BBA-385B-D476-3D90-425BE8CC6097}"/>
              </a:ext>
            </a:extLst>
          </p:cNvPr>
          <p:cNvCxnSpPr>
            <a:cxnSpLocks/>
            <a:stCxn id="31" idx="2"/>
            <a:endCxn id="33" idx="1"/>
          </p:cNvCxnSpPr>
          <p:nvPr/>
        </p:nvCxnSpPr>
        <p:spPr>
          <a:xfrm rot="16200000" flipH="1">
            <a:off x="4301588" y="3023405"/>
            <a:ext cx="120528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40" name="肘形连接符 150">
            <a:extLst>
              <a:ext uri="{FF2B5EF4-FFF2-40B4-BE49-F238E27FC236}">
                <a16:creationId xmlns:a16="http://schemas.microsoft.com/office/drawing/2014/main" id="{01333C0D-8E4F-EA33-CB0C-820C19B21176}"/>
              </a:ext>
            </a:extLst>
          </p:cNvPr>
          <p:cNvCxnSpPr>
            <a:cxnSpLocks/>
            <a:stCxn id="31" idx="2"/>
            <a:endCxn id="34" idx="1"/>
          </p:cNvCxnSpPr>
          <p:nvPr/>
        </p:nvCxnSpPr>
        <p:spPr>
          <a:xfrm rot="16200000" flipH="1">
            <a:off x="4004408" y="3320585"/>
            <a:ext cx="179964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41" name="肘形连接符 151">
            <a:extLst>
              <a:ext uri="{FF2B5EF4-FFF2-40B4-BE49-F238E27FC236}">
                <a16:creationId xmlns:a16="http://schemas.microsoft.com/office/drawing/2014/main" id="{47B68C8C-6B19-1D54-FD32-611DD9C3BE74}"/>
              </a:ext>
            </a:extLst>
          </p:cNvPr>
          <p:cNvCxnSpPr>
            <a:cxnSpLocks/>
            <a:stCxn id="31" idx="2"/>
            <a:endCxn id="35" idx="1"/>
          </p:cNvCxnSpPr>
          <p:nvPr/>
        </p:nvCxnSpPr>
        <p:spPr>
          <a:xfrm rot="16200000" flipH="1">
            <a:off x="3707228" y="3617765"/>
            <a:ext cx="239400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42" name="肘形连接符 152">
            <a:extLst>
              <a:ext uri="{FF2B5EF4-FFF2-40B4-BE49-F238E27FC236}">
                <a16:creationId xmlns:a16="http://schemas.microsoft.com/office/drawing/2014/main" id="{BB1F2C10-4B5B-AD79-8578-80B8A5A2A541}"/>
              </a:ext>
            </a:extLst>
          </p:cNvPr>
          <p:cNvCxnSpPr>
            <a:cxnSpLocks/>
            <a:stCxn id="31" idx="2"/>
            <a:endCxn id="36" idx="1"/>
          </p:cNvCxnSpPr>
          <p:nvPr/>
        </p:nvCxnSpPr>
        <p:spPr>
          <a:xfrm rot="16200000" flipH="1">
            <a:off x="3410048" y="3914945"/>
            <a:ext cx="298836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43" name="肘形连接符 153">
            <a:extLst>
              <a:ext uri="{FF2B5EF4-FFF2-40B4-BE49-F238E27FC236}">
                <a16:creationId xmlns:a16="http://schemas.microsoft.com/office/drawing/2014/main" id="{6BE0DA44-5E2A-EE7F-16B9-43F9EC294320}"/>
              </a:ext>
            </a:extLst>
          </p:cNvPr>
          <p:cNvCxnSpPr>
            <a:cxnSpLocks/>
            <a:stCxn id="31" idx="2"/>
            <a:endCxn id="37" idx="1"/>
          </p:cNvCxnSpPr>
          <p:nvPr/>
        </p:nvCxnSpPr>
        <p:spPr>
          <a:xfrm rot="16200000" flipH="1">
            <a:off x="3112868" y="4212125"/>
            <a:ext cx="3582720" cy="116006"/>
          </a:xfrm>
          <a:prstGeom prst="bentConnector2">
            <a:avLst/>
          </a:prstGeom>
          <a:noFill/>
          <a:ln w="12700" cap="flat" cmpd="sng" algn="ctr">
            <a:solidFill>
              <a:sysClr val="windowText" lastClr="000000"/>
            </a:solidFill>
            <a:prstDash val="solid"/>
            <a:miter lim="800000"/>
            <a:tailEnd type="none" w="lg" len="lg"/>
          </a:ln>
          <a:effectLst/>
        </p:spPr>
      </p:cxnSp>
      <p:sp>
        <p:nvSpPr>
          <p:cNvPr id="44" name="圆角矩形 128">
            <a:extLst>
              <a:ext uri="{FF2B5EF4-FFF2-40B4-BE49-F238E27FC236}">
                <a16:creationId xmlns:a16="http://schemas.microsoft.com/office/drawing/2014/main" id="{C5B7B096-10DA-7728-1C16-959DA354795F}"/>
              </a:ext>
            </a:extLst>
          </p:cNvPr>
          <p:cNvSpPr/>
          <p:nvPr/>
        </p:nvSpPr>
        <p:spPr>
          <a:xfrm>
            <a:off x="5872307" y="2075007"/>
            <a:ext cx="1357464" cy="403761"/>
          </a:xfrm>
          <a:prstGeom prst="roundRect">
            <a:avLst>
              <a:gd name="adj" fmla="val 50000"/>
            </a:avLst>
          </a:prstGeom>
          <a:gradFill>
            <a:gsLst>
              <a:gs pos="7000">
                <a:schemeClr val="accent1"/>
              </a:gs>
              <a:gs pos="100000">
                <a:schemeClr val="accent1">
                  <a:lumMod val="60000"/>
                  <a:lumOff val="40000"/>
                </a:schemeClr>
              </a:gs>
            </a:gsLst>
            <a:lin ang="5400000" scaled="1"/>
          </a:gradFill>
          <a:ln>
            <a:noFill/>
          </a:ln>
          <a:effectLst>
            <a:outerShdw blurRad="622300" sx="101000" sy="101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solidFill>
                  <a:schemeClr val="lt1"/>
                </a:solidFill>
              </a:rPr>
              <a:t>职位</a:t>
            </a:r>
          </a:p>
        </p:txBody>
      </p:sp>
      <p:sp>
        <p:nvSpPr>
          <p:cNvPr id="45" name="圆角矩形 129">
            <a:extLst>
              <a:ext uri="{FF2B5EF4-FFF2-40B4-BE49-F238E27FC236}">
                <a16:creationId xmlns:a16="http://schemas.microsoft.com/office/drawing/2014/main" id="{3FC2509E-A5FB-568E-FA6A-C92DF3FA0DFF}"/>
              </a:ext>
            </a:extLst>
          </p:cNvPr>
          <p:cNvSpPr/>
          <p:nvPr/>
        </p:nvSpPr>
        <p:spPr>
          <a:xfrm>
            <a:off x="6667044" y="288780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46" name="圆角矩形 130">
            <a:extLst>
              <a:ext uri="{FF2B5EF4-FFF2-40B4-BE49-F238E27FC236}">
                <a16:creationId xmlns:a16="http://schemas.microsoft.com/office/drawing/2014/main" id="{F105B0E4-E682-E99D-42F4-98C730AED19A}"/>
              </a:ext>
            </a:extLst>
          </p:cNvPr>
          <p:cNvSpPr/>
          <p:nvPr/>
        </p:nvSpPr>
        <p:spPr>
          <a:xfrm>
            <a:off x="6667044" y="348216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47" name="圆角矩形 131">
            <a:extLst>
              <a:ext uri="{FF2B5EF4-FFF2-40B4-BE49-F238E27FC236}">
                <a16:creationId xmlns:a16="http://schemas.microsoft.com/office/drawing/2014/main" id="{209444DC-9A1A-795C-6260-89F390EF0AC6}"/>
              </a:ext>
            </a:extLst>
          </p:cNvPr>
          <p:cNvSpPr/>
          <p:nvPr/>
        </p:nvSpPr>
        <p:spPr>
          <a:xfrm>
            <a:off x="6667044" y="407652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48" name="圆角矩形 132">
            <a:extLst>
              <a:ext uri="{FF2B5EF4-FFF2-40B4-BE49-F238E27FC236}">
                <a16:creationId xmlns:a16="http://schemas.microsoft.com/office/drawing/2014/main" id="{26CC5509-54FA-1490-47F7-192BF4137155}"/>
              </a:ext>
            </a:extLst>
          </p:cNvPr>
          <p:cNvSpPr/>
          <p:nvPr/>
        </p:nvSpPr>
        <p:spPr>
          <a:xfrm>
            <a:off x="6667044" y="467088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49" name="圆角矩形 133">
            <a:extLst>
              <a:ext uri="{FF2B5EF4-FFF2-40B4-BE49-F238E27FC236}">
                <a16:creationId xmlns:a16="http://schemas.microsoft.com/office/drawing/2014/main" id="{4A165712-F13B-02DA-2B32-6F8332C3A234}"/>
              </a:ext>
            </a:extLst>
          </p:cNvPr>
          <p:cNvSpPr/>
          <p:nvPr/>
        </p:nvSpPr>
        <p:spPr>
          <a:xfrm>
            <a:off x="6667044" y="526524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50" name="圆角矩形 134">
            <a:extLst>
              <a:ext uri="{FF2B5EF4-FFF2-40B4-BE49-F238E27FC236}">
                <a16:creationId xmlns:a16="http://schemas.microsoft.com/office/drawing/2014/main" id="{6E16C513-6FCF-C371-96AB-92C34205A4B4}"/>
              </a:ext>
            </a:extLst>
          </p:cNvPr>
          <p:cNvSpPr/>
          <p:nvPr/>
        </p:nvSpPr>
        <p:spPr>
          <a:xfrm>
            <a:off x="6667044" y="585960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cxnSp>
        <p:nvCxnSpPr>
          <p:cNvPr id="51" name="肘形连接符 135">
            <a:extLst>
              <a:ext uri="{FF2B5EF4-FFF2-40B4-BE49-F238E27FC236}">
                <a16:creationId xmlns:a16="http://schemas.microsoft.com/office/drawing/2014/main" id="{3247A3AB-D055-2BCC-441E-C37632A0DFA0}"/>
              </a:ext>
            </a:extLst>
          </p:cNvPr>
          <p:cNvCxnSpPr>
            <a:cxnSpLocks/>
            <a:stCxn id="44" idx="2"/>
            <a:endCxn id="45" idx="1"/>
          </p:cNvCxnSpPr>
          <p:nvPr/>
        </p:nvCxnSpPr>
        <p:spPr>
          <a:xfrm rot="16200000" flipH="1">
            <a:off x="6303582" y="2726225"/>
            <a:ext cx="61092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52" name="肘形连接符 136">
            <a:extLst>
              <a:ext uri="{FF2B5EF4-FFF2-40B4-BE49-F238E27FC236}">
                <a16:creationId xmlns:a16="http://schemas.microsoft.com/office/drawing/2014/main" id="{EDB1D33C-E587-1E25-BB18-8E3497DF1CFA}"/>
              </a:ext>
            </a:extLst>
          </p:cNvPr>
          <p:cNvCxnSpPr>
            <a:cxnSpLocks/>
            <a:stCxn id="44" idx="2"/>
            <a:endCxn id="46" idx="1"/>
          </p:cNvCxnSpPr>
          <p:nvPr/>
        </p:nvCxnSpPr>
        <p:spPr>
          <a:xfrm rot="16200000" flipH="1">
            <a:off x="6006402" y="3023405"/>
            <a:ext cx="120528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53" name="肘形连接符 137">
            <a:extLst>
              <a:ext uri="{FF2B5EF4-FFF2-40B4-BE49-F238E27FC236}">
                <a16:creationId xmlns:a16="http://schemas.microsoft.com/office/drawing/2014/main" id="{DB9C305B-ED84-EF8A-4295-86F620F851F0}"/>
              </a:ext>
            </a:extLst>
          </p:cNvPr>
          <p:cNvCxnSpPr>
            <a:cxnSpLocks/>
            <a:stCxn id="44" idx="2"/>
            <a:endCxn id="47" idx="1"/>
          </p:cNvCxnSpPr>
          <p:nvPr/>
        </p:nvCxnSpPr>
        <p:spPr>
          <a:xfrm rot="16200000" flipH="1">
            <a:off x="5709222" y="3320585"/>
            <a:ext cx="179964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54" name="肘形连接符 138">
            <a:extLst>
              <a:ext uri="{FF2B5EF4-FFF2-40B4-BE49-F238E27FC236}">
                <a16:creationId xmlns:a16="http://schemas.microsoft.com/office/drawing/2014/main" id="{4044CCBC-644A-DA09-E358-21C3D106B33D}"/>
              </a:ext>
            </a:extLst>
          </p:cNvPr>
          <p:cNvCxnSpPr>
            <a:cxnSpLocks/>
            <a:stCxn id="44" idx="2"/>
            <a:endCxn id="48" idx="1"/>
          </p:cNvCxnSpPr>
          <p:nvPr/>
        </p:nvCxnSpPr>
        <p:spPr>
          <a:xfrm rot="16200000" flipH="1">
            <a:off x="5412042" y="3617765"/>
            <a:ext cx="239400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55" name="肘形连接符 139">
            <a:extLst>
              <a:ext uri="{FF2B5EF4-FFF2-40B4-BE49-F238E27FC236}">
                <a16:creationId xmlns:a16="http://schemas.microsoft.com/office/drawing/2014/main" id="{B9FDF601-2CFE-D3C6-FE49-D3EF75F5B4A7}"/>
              </a:ext>
            </a:extLst>
          </p:cNvPr>
          <p:cNvCxnSpPr>
            <a:cxnSpLocks/>
            <a:stCxn id="44" idx="2"/>
            <a:endCxn id="49" idx="1"/>
          </p:cNvCxnSpPr>
          <p:nvPr/>
        </p:nvCxnSpPr>
        <p:spPr>
          <a:xfrm rot="16200000" flipH="1">
            <a:off x="5114862" y="3914945"/>
            <a:ext cx="298836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56" name="肘形连接符 140">
            <a:extLst>
              <a:ext uri="{FF2B5EF4-FFF2-40B4-BE49-F238E27FC236}">
                <a16:creationId xmlns:a16="http://schemas.microsoft.com/office/drawing/2014/main" id="{BF2598C5-67F8-2691-AB51-C8DC6EEC4D73}"/>
              </a:ext>
            </a:extLst>
          </p:cNvPr>
          <p:cNvCxnSpPr>
            <a:cxnSpLocks/>
            <a:stCxn id="44" idx="2"/>
            <a:endCxn id="50" idx="1"/>
          </p:cNvCxnSpPr>
          <p:nvPr/>
        </p:nvCxnSpPr>
        <p:spPr>
          <a:xfrm rot="16200000" flipH="1">
            <a:off x="4817682" y="4212125"/>
            <a:ext cx="3582720" cy="116006"/>
          </a:xfrm>
          <a:prstGeom prst="bentConnector2">
            <a:avLst/>
          </a:prstGeom>
          <a:noFill/>
          <a:ln w="12700" cap="flat" cmpd="sng" algn="ctr">
            <a:solidFill>
              <a:sysClr val="windowText" lastClr="000000"/>
            </a:solidFill>
            <a:prstDash val="solid"/>
            <a:miter lim="800000"/>
            <a:tailEnd type="none" w="lg" len="lg"/>
          </a:ln>
          <a:effectLst/>
        </p:spPr>
      </p:cxnSp>
      <p:sp>
        <p:nvSpPr>
          <p:cNvPr id="57" name="圆角矩形 115">
            <a:extLst>
              <a:ext uri="{FF2B5EF4-FFF2-40B4-BE49-F238E27FC236}">
                <a16:creationId xmlns:a16="http://schemas.microsoft.com/office/drawing/2014/main" id="{47097D36-499D-97B1-72EB-2DA2FA4BB557}"/>
              </a:ext>
            </a:extLst>
          </p:cNvPr>
          <p:cNvSpPr/>
          <p:nvPr/>
        </p:nvSpPr>
        <p:spPr>
          <a:xfrm>
            <a:off x="7577121" y="2075007"/>
            <a:ext cx="1357464" cy="403761"/>
          </a:xfrm>
          <a:prstGeom prst="roundRect">
            <a:avLst>
              <a:gd name="adj" fmla="val 50000"/>
            </a:avLst>
          </a:prstGeom>
          <a:gradFill>
            <a:gsLst>
              <a:gs pos="7000">
                <a:schemeClr val="accent1"/>
              </a:gs>
              <a:gs pos="100000">
                <a:schemeClr val="accent1">
                  <a:lumMod val="60000"/>
                  <a:lumOff val="40000"/>
                </a:schemeClr>
              </a:gs>
            </a:gsLst>
            <a:lin ang="5400000" scaled="1"/>
          </a:gradFill>
          <a:ln>
            <a:noFill/>
          </a:ln>
          <a:effectLst>
            <a:outerShdw blurRad="622300" sx="101000" sy="101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solidFill>
                  <a:schemeClr val="lt1"/>
                </a:solidFill>
              </a:rPr>
              <a:t>职位</a:t>
            </a:r>
          </a:p>
        </p:txBody>
      </p:sp>
      <p:sp>
        <p:nvSpPr>
          <p:cNvPr id="58" name="圆角矩形 116">
            <a:extLst>
              <a:ext uri="{FF2B5EF4-FFF2-40B4-BE49-F238E27FC236}">
                <a16:creationId xmlns:a16="http://schemas.microsoft.com/office/drawing/2014/main" id="{049B9D17-1467-AE06-3206-407703E874E9}"/>
              </a:ext>
            </a:extLst>
          </p:cNvPr>
          <p:cNvSpPr/>
          <p:nvPr/>
        </p:nvSpPr>
        <p:spPr>
          <a:xfrm>
            <a:off x="8371858" y="288780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59" name="圆角矩形 117">
            <a:extLst>
              <a:ext uri="{FF2B5EF4-FFF2-40B4-BE49-F238E27FC236}">
                <a16:creationId xmlns:a16="http://schemas.microsoft.com/office/drawing/2014/main" id="{60D64ED0-78B1-C467-7D70-01DEAC80CF65}"/>
              </a:ext>
            </a:extLst>
          </p:cNvPr>
          <p:cNvSpPr/>
          <p:nvPr/>
        </p:nvSpPr>
        <p:spPr>
          <a:xfrm>
            <a:off x="8371858" y="348216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60" name="圆角矩形 118">
            <a:extLst>
              <a:ext uri="{FF2B5EF4-FFF2-40B4-BE49-F238E27FC236}">
                <a16:creationId xmlns:a16="http://schemas.microsoft.com/office/drawing/2014/main" id="{6BBEF660-C890-9368-EF11-4852188CA30C}"/>
              </a:ext>
            </a:extLst>
          </p:cNvPr>
          <p:cNvSpPr/>
          <p:nvPr/>
        </p:nvSpPr>
        <p:spPr>
          <a:xfrm>
            <a:off x="8371858" y="407652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61" name="圆角矩形 119">
            <a:extLst>
              <a:ext uri="{FF2B5EF4-FFF2-40B4-BE49-F238E27FC236}">
                <a16:creationId xmlns:a16="http://schemas.microsoft.com/office/drawing/2014/main" id="{9557DC16-91DF-9499-C121-08B00837DB5D}"/>
              </a:ext>
            </a:extLst>
          </p:cNvPr>
          <p:cNvSpPr/>
          <p:nvPr/>
        </p:nvSpPr>
        <p:spPr>
          <a:xfrm>
            <a:off x="8371858" y="467088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62" name="圆角矩形 120">
            <a:extLst>
              <a:ext uri="{FF2B5EF4-FFF2-40B4-BE49-F238E27FC236}">
                <a16:creationId xmlns:a16="http://schemas.microsoft.com/office/drawing/2014/main" id="{D89EE3C9-CC5D-2442-CFD7-34556164ED60}"/>
              </a:ext>
            </a:extLst>
          </p:cNvPr>
          <p:cNvSpPr/>
          <p:nvPr/>
        </p:nvSpPr>
        <p:spPr>
          <a:xfrm>
            <a:off x="8371858" y="526524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63" name="圆角矩形 121">
            <a:extLst>
              <a:ext uri="{FF2B5EF4-FFF2-40B4-BE49-F238E27FC236}">
                <a16:creationId xmlns:a16="http://schemas.microsoft.com/office/drawing/2014/main" id="{26BAB1CE-7741-F2F0-5743-05FBBD1F073C}"/>
              </a:ext>
            </a:extLst>
          </p:cNvPr>
          <p:cNvSpPr/>
          <p:nvPr/>
        </p:nvSpPr>
        <p:spPr>
          <a:xfrm>
            <a:off x="8371858" y="585960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cxnSp>
        <p:nvCxnSpPr>
          <p:cNvPr id="64" name="肘形连接符 122">
            <a:extLst>
              <a:ext uri="{FF2B5EF4-FFF2-40B4-BE49-F238E27FC236}">
                <a16:creationId xmlns:a16="http://schemas.microsoft.com/office/drawing/2014/main" id="{9DF1D4B1-E98E-2397-88C1-7269E7D99C18}"/>
              </a:ext>
            </a:extLst>
          </p:cNvPr>
          <p:cNvCxnSpPr>
            <a:cxnSpLocks/>
            <a:stCxn id="57" idx="2"/>
            <a:endCxn id="58" idx="1"/>
          </p:cNvCxnSpPr>
          <p:nvPr/>
        </p:nvCxnSpPr>
        <p:spPr>
          <a:xfrm rot="16200000" flipH="1">
            <a:off x="8008396" y="2726225"/>
            <a:ext cx="61092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65" name="肘形连接符 123">
            <a:extLst>
              <a:ext uri="{FF2B5EF4-FFF2-40B4-BE49-F238E27FC236}">
                <a16:creationId xmlns:a16="http://schemas.microsoft.com/office/drawing/2014/main" id="{D7030294-5C14-34F2-6063-EDCE88A6D42F}"/>
              </a:ext>
            </a:extLst>
          </p:cNvPr>
          <p:cNvCxnSpPr>
            <a:cxnSpLocks/>
            <a:stCxn id="57" idx="2"/>
            <a:endCxn id="59" idx="1"/>
          </p:cNvCxnSpPr>
          <p:nvPr/>
        </p:nvCxnSpPr>
        <p:spPr>
          <a:xfrm rot="16200000" flipH="1">
            <a:off x="7711216" y="3023405"/>
            <a:ext cx="120528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66" name="肘形连接符 124">
            <a:extLst>
              <a:ext uri="{FF2B5EF4-FFF2-40B4-BE49-F238E27FC236}">
                <a16:creationId xmlns:a16="http://schemas.microsoft.com/office/drawing/2014/main" id="{F01013CA-23E5-6C55-3697-F7F649225C1F}"/>
              </a:ext>
            </a:extLst>
          </p:cNvPr>
          <p:cNvCxnSpPr>
            <a:cxnSpLocks/>
            <a:stCxn id="57" idx="2"/>
            <a:endCxn id="60" idx="1"/>
          </p:cNvCxnSpPr>
          <p:nvPr/>
        </p:nvCxnSpPr>
        <p:spPr>
          <a:xfrm rot="16200000" flipH="1">
            <a:off x="7414036" y="3320585"/>
            <a:ext cx="179964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67" name="肘形连接符 125">
            <a:extLst>
              <a:ext uri="{FF2B5EF4-FFF2-40B4-BE49-F238E27FC236}">
                <a16:creationId xmlns:a16="http://schemas.microsoft.com/office/drawing/2014/main" id="{A6818F6C-851B-E8AD-7CC4-13F3CBFB4D0B}"/>
              </a:ext>
            </a:extLst>
          </p:cNvPr>
          <p:cNvCxnSpPr>
            <a:cxnSpLocks/>
            <a:stCxn id="57" idx="2"/>
            <a:endCxn id="61" idx="1"/>
          </p:cNvCxnSpPr>
          <p:nvPr/>
        </p:nvCxnSpPr>
        <p:spPr>
          <a:xfrm rot="16200000" flipH="1">
            <a:off x="7116856" y="3617765"/>
            <a:ext cx="239400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68" name="肘形连接符 126">
            <a:extLst>
              <a:ext uri="{FF2B5EF4-FFF2-40B4-BE49-F238E27FC236}">
                <a16:creationId xmlns:a16="http://schemas.microsoft.com/office/drawing/2014/main" id="{492697D1-99D2-83F2-8A99-318351D3CB83}"/>
              </a:ext>
            </a:extLst>
          </p:cNvPr>
          <p:cNvCxnSpPr>
            <a:cxnSpLocks/>
            <a:stCxn id="57" idx="2"/>
            <a:endCxn id="62" idx="1"/>
          </p:cNvCxnSpPr>
          <p:nvPr/>
        </p:nvCxnSpPr>
        <p:spPr>
          <a:xfrm rot="16200000" flipH="1">
            <a:off x="6819676" y="3914945"/>
            <a:ext cx="298836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69" name="肘形连接符 127">
            <a:extLst>
              <a:ext uri="{FF2B5EF4-FFF2-40B4-BE49-F238E27FC236}">
                <a16:creationId xmlns:a16="http://schemas.microsoft.com/office/drawing/2014/main" id="{101FCC92-A7F1-44BE-3589-80615DCD983E}"/>
              </a:ext>
            </a:extLst>
          </p:cNvPr>
          <p:cNvCxnSpPr>
            <a:cxnSpLocks/>
            <a:stCxn id="57" idx="2"/>
            <a:endCxn id="63" idx="1"/>
          </p:cNvCxnSpPr>
          <p:nvPr/>
        </p:nvCxnSpPr>
        <p:spPr>
          <a:xfrm rot="16200000" flipH="1">
            <a:off x="6522496" y="4212125"/>
            <a:ext cx="3582720" cy="116006"/>
          </a:xfrm>
          <a:prstGeom prst="bentConnector2">
            <a:avLst/>
          </a:prstGeom>
          <a:noFill/>
          <a:ln w="12700" cap="flat" cmpd="sng" algn="ctr">
            <a:solidFill>
              <a:sysClr val="windowText" lastClr="000000"/>
            </a:solidFill>
            <a:prstDash val="solid"/>
            <a:miter lim="800000"/>
            <a:tailEnd type="none" w="lg" len="lg"/>
          </a:ln>
          <a:effectLst/>
        </p:spPr>
      </p:cxnSp>
      <p:sp>
        <p:nvSpPr>
          <p:cNvPr id="70" name="圆角矩形 102">
            <a:extLst>
              <a:ext uri="{FF2B5EF4-FFF2-40B4-BE49-F238E27FC236}">
                <a16:creationId xmlns:a16="http://schemas.microsoft.com/office/drawing/2014/main" id="{07F3E473-76CA-F683-A497-2BF5478654EF}"/>
              </a:ext>
            </a:extLst>
          </p:cNvPr>
          <p:cNvSpPr/>
          <p:nvPr/>
        </p:nvSpPr>
        <p:spPr>
          <a:xfrm>
            <a:off x="9281935" y="2075007"/>
            <a:ext cx="1357464" cy="403761"/>
          </a:xfrm>
          <a:prstGeom prst="roundRect">
            <a:avLst>
              <a:gd name="adj" fmla="val 50000"/>
            </a:avLst>
          </a:prstGeom>
          <a:gradFill>
            <a:gsLst>
              <a:gs pos="7000">
                <a:schemeClr val="accent1"/>
              </a:gs>
              <a:gs pos="100000">
                <a:schemeClr val="accent1">
                  <a:lumMod val="60000"/>
                  <a:lumOff val="40000"/>
                </a:schemeClr>
              </a:gs>
            </a:gsLst>
            <a:lin ang="5400000" scaled="1"/>
          </a:gradFill>
          <a:ln>
            <a:noFill/>
          </a:ln>
          <a:effectLst>
            <a:outerShdw blurRad="622300" sx="101000" sy="101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solidFill>
                  <a:schemeClr val="lt1"/>
                </a:solidFill>
              </a:rPr>
              <a:t>职位</a:t>
            </a:r>
          </a:p>
        </p:txBody>
      </p:sp>
      <p:sp>
        <p:nvSpPr>
          <p:cNvPr id="71" name="圆角矩形 103">
            <a:extLst>
              <a:ext uri="{FF2B5EF4-FFF2-40B4-BE49-F238E27FC236}">
                <a16:creationId xmlns:a16="http://schemas.microsoft.com/office/drawing/2014/main" id="{38B032D8-84ED-E927-3F9D-B98641CE6AD1}"/>
              </a:ext>
            </a:extLst>
          </p:cNvPr>
          <p:cNvSpPr/>
          <p:nvPr/>
        </p:nvSpPr>
        <p:spPr>
          <a:xfrm>
            <a:off x="10076672" y="288780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72" name="圆角矩形 104">
            <a:extLst>
              <a:ext uri="{FF2B5EF4-FFF2-40B4-BE49-F238E27FC236}">
                <a16:creationId xmlns:a16="http://schemas.microsoft.com/office/drawing/2014/main" id="{C0D0F6CE-CCAC-6A38-843C-D10567A6FAF6}"/>
              </a:ext>
            </a:extLst>
          </p:cNvPr>
          <p:cNvSpPr/>
          <p:nvPr/>
        </p:nvSpPr>
        <p:spPr>
          <a:xfrm>
            <a:off x="10076672" y="348216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73" name="圆角矩形 105">
            <a:extLst>
              <a:ext uri="{FF2B5EF4-FFF2-40B4-BE49-F238E27FC236}">
                <a16:creationId xmlns:a16="http://schemas.microsoft.com/office/drawing/2014/main" id="{03B7A1E2-6A59-3083-19B2-94ABE023E490}"/>
              </a:ext>
            </a:extLst>
          </p:cNvPr>
          <p:cNvSpPr/>
          <p:nvPr/>
        </p:nvSpPr>
        <p:spPr>
          <a:xfrm>
            <a:off x="10076672" y="407652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74" name="圆角矩形 106">
            <a:extLst>
              <a:ext uri="{FF2B5EF4-FFF2-40B4-BE49-F238E27FC236}">
                <a16:creationId xmlns:a16="http://schemas.microsoft.com/office/drawing/2014/main" id="{71F2318A-B5CC-6B24-69D8-B73C59F752F4}"/>
              </a:ext>
            </a:extLst>
          </p:cNvPr>
          <p:cNvSpPr/>
          <p:nvPr/>
        </p:nvSpPr>
        <p:spPr>
          <a:xfrm>
            <a:off x="10076672" y="467088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75" name="圆角矩形 107">
            <a:extLst>
              <a:ext uri="{FF2B5EF4-FFF2-40B4-BE49-F238E27FC236}">
                <a16:creationId xmlns:a16="http://schemas.microsoft.com/office/drawing/2014/main" id="{89B6705A-7B08-8D1A-82B5-8D60B4AFB4DB}"/>
              </a:ext>
            </a:extLst>
          </p:cNvPr>
          <p:cNvSpPr/>
          <p:nvPr/>
        </p:nvSpPr>
        <p:spPr>
          <a:xfrm>
            <a:off x="10076672" y="526524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sp>
        <p:nvSpPr>
          <p:cNvPr id="76" name="圆角矩形 108">
            <a:extLst>
              <a:ext uri="{FF2B5EF4-FFF2-40B4-BE49-F238E27FC236}">
                <a16:creationId xmlns:a16="http://schemas.microsoft.com/office/drawing/2014/main" id="{3AEF4D1C-20D4-9BAB-EC34-0257FCB416C1}"/>
              </a:ext>
            </a:extLst>
          </p:cNvPr>
          <p:cNvSpPr/>
          <p:nvPr/>
        </p:nvSpPr>
        <p:spPr>
          <a:xfrm>
            <a:off x="10076672" y="5859607"/>
            <a:ext cx="1357464" cy="403761"/>
          </a:xfrm>
          <a:prstGeom prst="roundRect">
            <a:avLst>
              <a:gd name="adj" fmla="val 50000"/>
            </a:avLst>
          </a:prstGeom>
          <a:noFill/>
          <a:ln w="12700" cap="flat" cmpd="sng" algn="ctr">
            <a:solidFill>
              <a:schemeClr val="accent1">
                <a:alpha val="20000"/>
              </a:schemeClr>
            </a:solidFill>
            <a:prstDash val="solid"/>
            <a:miter lim="800000"/>
          </a:ln>
          <a:effectLst>
            <a:outerShdw blurRad="88900" dist="88900" dir="5400000" sx="98000" sy="98000" algn="t" rotWithShape="0">
              <a:srgbClr val="0099FF">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rPr>
              <a:t>输入内容</a:t>
            </a:r>
            <a:endParaRPr kumimoji="1" lang="zh-CN" altLang="en-US" sz="1200" b="0" i="0" u="none" strike="noStrike" kern="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Alibaba PuHuiTi R" pitchFamily="18" charset="-122"/>
            </a:endParaRPr>
          </a:p>
        </p:txBody>
      </p:sp>
      <p:cxnSp>
        <p:nvCxnSpPr>
          <p:cNvPr id="77" name="肘形连接符 109">
            <a:extLst>
              <a:ext uri="{FF2B5EF4-FFF2-40B4-BE49-F238E27FC236}">
                <a16:creationId xmlns:a16="http://schemas.microsoft.com/office/drawing/2014/main" id="{716CE396-C660-1DEE-7080-CB6EB72417EF}"/>
              </a:ext>
            </a:extLst>
          </p:cNvPr>
          <p:cNvCxnSpPr>
            <a:cxnSpLocks/>
            <a:stCxn id="70" idx="2"/>
            <a:endCxn id="71" idx="1"/>
          </p:cNvCxnSpPr>
          <p:nvPr/>
        </p:nvCxnSpPr>
        <p:spPr>
          <a:xfrm rot="16200000" flipH="1">
            <a:off x="9713210" y="2726225"/>
            <a:ext cx="61092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78" name="肘形连接符 110">
            <a:extLst>
              <a:ext uri="{FF2B5EF4-FFF2-40B4-BE49-F238E27FC236}">
                <a16:creationId xmlns:a16="http://schemas.microsoft.com/office/drawing/2014/main" id="{8DC67556-E94D-5BB8-E21E-3C8C86720E15}"/>
              </a:ext>
            </a:extLst>
          </p:cNvPr>
          <p:cNvCxnSpPr>
            <a:cxnSpLocks/>
            <a:stCxn id="70" idx="2"/>
            <a:endCxn id="72" idx="1"/>
          </p:cNvCxnSpPr>
          <p:nvPr/>
        </p:nvCxnSpPr>
        <p:spPr>
          <a:xfrm rot="16200000" flipH="1">
            <a:off x="9416030" y="3023405"/>
            <a:ext cx="120528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79" name="肘形连接符 111">
            <a:extLst>
              <a:ext uri="{FF2B5EF4-FFF2-40B4-BE49-F238E27FC236}">
                <a16:creationId xmlns:a16="http://schemas.microsoft.com/office/drawing/2014/main" id="{E6477D4F-333A-7E57-E255-D1F633FF216F}"/>
              </a:ext>
            </a:extLst>
          </p:cNvPr>
          <p:cNvCxnSpPr>
            <a:cxnSpLocks/>
            <a:stCxn id="70" idx="2"/>
            <a:endCxn id="73" idx="1"/>
          </p:cNvCxnSpPr>
          <p:nvPr/>
        </p:nvCxnSpPr>
        <p:spPr>
          <a:xfrm rot="16200000" flipH="1">
            <a:off x="9118850" y="3320585"/>
            <a:ext cx="179964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80" name="肘形连接符 112">
            <a:extLst>
              <a:ext uri="{FF2B5EF4-FFF2-40B4-BE49-F238E27FC236}">
                <a16:creationId xmlns:a16="http://schemas.microsoft.com/office/drawing/2014/main" id="{360D48D0-BE53-AE6B-C3BD-098EBE3179A9}"/>
              </a:ext>
            </a:extLst>
          </p:cNvPr>
          <p:cNvCxnSpPr>
            <a:cxnSpLocks/>
            <a:stCxn id="70" idx="2"/>
            <a:endCxn id="74" idx="1"/>
          </p:cNvCxnSpPr>
          <p:nvPr/>
        </p:nvCxnSpPr>
        <p:spPr>
          <a:xfrm rot="16200000" flipH="1">
            <a:off x="8821670" y="3617765"/>
            <a:ext cx="239400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81" name="肘形连接符 113">
            <a:extLst>
              <a:ext uri="{FF2B5EF4-FFF2-40B4-BE49-F238E27FC236}">
                <a16:creationId xmlns:a16="http://schemas.microsoft.com/office/drawing/2014/main" id="{207ADB26-7304-A1F4-52C3-8411CBBC3822}"/>
              </a:ext>
            </a:extLst>
          </p:cNvPr>
          <p:cNvCxnSpPr>
            <a:cxnSpLocks/>
            <a:stCxn id="70" idx="2"/>
            <a:endCxn id="75" idx="1"/>
          </p:cNvCxnSpPr>
          <p:nvPr/>
        </p:nvCxnSpPr>
        <p:spPr>
          <a:xfrm rot="16200000" flipH="1">
            <a:off x="8524490" y="3914945"/>
            <a:ext cx="298836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82" name="肘形连接符 114">
            <a:extLst>
              <a:ext uri="{FF2B5EF4-FFF2-40B4-BE49-F238E27FC236}">
                <a16:creationId xmlns:a16="http://schemas.microsoft.com/office/drawing/2014/main" id="{D5CE50FF-E6BE-7A3C-37C9-958BD9076B42}"/>
              </a:ext>
            </a:extLst>
          </p:cNvPr>
          <p:cNvCxnSpPr>
            <a:cxnSpLocks/>
            <a:stCxn id="70" idx="2"/>
            <a:endCxn id="76" idx="1"/>
          </p:cNvCxnSpPr>
          <p:nvPr/>
        </p:nvCxnSpPr>
        <p:spPr>
          <a:xfrm rot="16200000" flipH="1">
            <a:off x="8227310" y="4212125"/>
            <a:ext cx="3582720" cy="116006"/>
          </a:xfrm>
          <a:prstGeom prst="bentConnector2">
            <a:avLst/>
          </a:prstGeom>
          <a:noFill/>
          <a:ln w="12700" cap="flat" cmpd="sng" algn="ctr">
            <a:solidFill>
              <a:sysClr val="windowText" lastClr="000000"/>
            </a:solidFill>
            <a:prstDash val="solid"/>
            <a:miter lim="800000"/>
            <a:tailEnd type="none" w="lg" len="lg"/>
          </a:ln>
          <a:effectLst/>
        </p:spPr>
      </p:cxnSp>
      <p:cxnSp>
        <p:nvCxnSpPr>
          <p:cNvPr id="83" name="肘形连接符 180">
            <a:extLst>
              <a:ext uri="{FF2B5EF4-FFF2-40B4-BE49-F238E27FC236}">
                <a16:creationId xmlns:a16="http://schemas.microsoft.com/office/drawing/2014/main" id="{5A825BAD-2D7F-2CFB-D4F6-72B456E4E7C0}"/>
              </a:ext>
            </a:extLst>
          </p:cNvPr>
          <p:cNvCxnSpPr>
            <a:cxnSpLocks/>
            <a:endCxn id="18" idx="0"/>
          </p:cNvCxnSpPr>
          <p:nvPr/>
        </p:nvCxnSpPr>
        <p:spPr>
          <a:xfrm rot="5400000">
            <a:off x="4386351" y="365357"/>
            <a:ext cx="464711" cy="2954589"/>
          </a:xfrm>
          <a:prstGeom prst="bentConnector3">
            <a:avLst>
              <a:gd name="adj1" fmla="val 50000"/>
            </a:avLst>
          </a:prstGeom>
          <a:noFill/>
          <a:ln w="12700" cap="flat" cmpd="sng" algn="ctr">
            <a:solidFill>
              <a:sysClr val="windowText" lastClr="000000"/>
            </a:solidFill>
            <a:prstDash val="solid"/>
            <a:miter lim="800000"/>
            <a:tailEnd type="triangle" w="lg" len="lg"/>
          </a:ln>
          <a:effectLst/>
        </p:spPr>
      </p:cxnSp>
      <p:cxnSp>
        <p:nvCxnSpPr>
          <p:cNvPr id="84" name="肘形连接符 181">
            <a:extLst>
              <a:ext uri="{FF2B5EF4-FFF2-40B4-BE49-F238E27FC236}">
                <a16:creationId xmlns:a16="http://schemas.microsoft.com/office/drawing/2014/main" id="{47C31DAE-BCFB-0D59-0975-B98889009042}"/>
              </a:ext>
            </a:extLst>
          </p:cNvPr>
          <p:cNvCxnSpPr>
            <a:cxnSpLocks/>
            <a:endCxn id="31" idx="0"/>
          </p:cNvCxnSpPr>
          <p:nvPr/>
        </p:nvCxnSpPr>
        <p:spPr>
          <a:xfrm rot="5400000">
            <a:off x="5238758" y="1217764"/>
            <a:ext cx="464711" cy="1249775"/>
          </a:xfrm>
          <a:prstGeom prst="bentConnector3">
            <a:avLst>
              <a:gd name="adj1" fmla="val 50000"/>
            </a:avLst>
          </a:prstGeom>
          <a:noFill/>
          <a:ln w="12700" cap="flat" cmpd="sng" algn="ctr">
            <a:solidFill>
              <a:sysClr val="windowText" lastClr="000000"/>
            </a:solidFill>
            <a:prstDash val="solid"/>
            <a:miter lim="800000"/>
            <a:tailEnd type="triangle" w="lg" len="lg"/>
          </a:ln>
          <a:effectLst/>
        </p:spPr>
      </p:cxnSp>
      <p:cxnSp>
        <p:nvCxnSpPr>
          <p:cNvPr id="85" name="肘形连接符 182">
            <a:extLst>
              <a:ext uri="{FF2B5EF4-FFF2-40B4-BE49-F238E27FC236}">
                <a16:creationId xmlns:a16="http://schemas.microsoft.com/office/drawing/2014/main" id="{F23E2A89-7EED-ECFB-F4DD-EF6CD531E0F6}"/>
              </a:ext>
            </a:extLst>
          </p:cNvPr>
          <p:cNvCxnSpPr>
            <a:cxnSpLocks/>
            <a:endCxn id="44" idx="0"/>
          </p:cNvCxnSpPr>
          <p:nvPr/>
        </p:nvCxnSpPr>
        <p:spPr>
          <a:xfrm rot="16200000" flipH="1">
            <a:off x="6091164" y="1615131"/>
            <a:ext cx="464711" cy="455039"/>
          </a:xfrm>
          <a:prstGeom prst="bentConnector3">
            <a:avLst>
              <a:gd name="adj1" fmla="val 50000"/>
            </a:avLst>
          </a:prstGeom>
          <a:noFill/>
          <a:ln w="12700" cap="flat" cmpd="sng" algn="ctr">
            <a:solidFill>
              <a:sysClr val="windowText" lastClr="000000"/>
            </a:solidFill>
            <a:prstDash val="solid"/>
            <a:miter lim="800000"/>
            <a:tailEnd type="triangle" w="lg" len="lg"/>
          </a:ln>
          <a:effectLst/>
        </p:spPr>
      </p:cxnSp>
      <p:cxnSp>
        <p:nvCxnSpPr>
          <p:cNvPr id="86" name="肘形连接符 183">
            <a:extLst>
              <a:ext uri="{FF2B5EF4-FFF2-40B4-BE49-F238E27FC236}">
                <a16:creationId xmlns:a16="http://schemas.microsoft.com/office/drawing/2014/main" id="{F707AF41-DB01-1C27-99BD-AEFBCAC67B71}"/>
              </a:ext>
            </a:extLst>
          </p:cNvPr>
          <p:cNvCxnSpPr>
            <a:cxnSpLocks/>
            <a:endCxn id="57" idx="0"/>
          </p:cNvCxnSpPr>
          <p:nvPr/>
        </p:nvCxnSpPr>
        <p:spPr>
          <a:xfrm rot="16200000" flipH="1">
            <a:off x="6943571" y="762724"/>
            <a:ext cx="464711" cy="2159853"/>
          </a:xfrm>
          <a:prstGeom prst="bentConnector3">
            <a:avLst>
              <a:gd name="adj1" fmla="val 50000"/>
            </a:avLst>
          </a:prstGeom>
          <a:noFill/>
          <a:ln w="12700" cap="flat" cmpd="sng" algn="ctr">
            <a:solidFill>
              <a:sysClr val="windowText" lastClr="000000"/>
            </a:solidFill>
            <a:prstDash val="solid"/>
            <a:miter lim="800000"/>
            <a:tailEnd type="triangle" w="lg" len="lg"/>
          </a:ln>
          <a:effectLst/>
        </p:spPr>
      </p:cxnSp>
      <p:cxnSp>
        <p:nvCxnSpPr>
          <p:cNvPr id="87" name="肘形连接符 184">
            <a:extLst>
              <a:ext uri="{FF2B5EF4-FFF2-40B4-BE49-F238E27FC236}">
                <a16:creationId xmlns:a16="http://schemas.microsoft.com/office/drawing/2014/main" id="{9F5D664F-C15C-3139-9610-061C1ED8DBB2}"/>
              </a:ext>
            </a:extLst>
          </p:cNvPr>
          <p:cNvCxnSpPr>
            <a:cxnSpLocks/>
            <a:endCxn id="70" idx="0"/>
          </p:cNvCxnSpPr>
          <p:nvPr/>
        </p:nvCxnSpPr>
        <p:spPr>
          <a:xfrm rot="16200000" flipH="1">
            <a:off x="7795978" y="-89683"/>
            <a:ext cx="464711" cy="3864667"/>
          </a:xfrm>
          <a:prstGeom prst="bentConnector3">
            <a:avLst>
              <a:gd name="adj1" fmla="val 50000"/>
            </a:avLst>
          </a:prstGeom>
          <a:noFill/>
          <a:ln w="12700" cap="flat" cmpd="sng" algn="ctr">
            <a:solidFill>
              <a:sysClr val="windowText" lastClr="000000"/>
            </a:solidFill>
            <a:prstDash val="solid"/>
            <a:miter lim="800000"/>
            <a:tailEnd type="triangle" w="lg" len="lg"/>
          </a:ln>
          <a:effectLst/>
        </p:spPr>
      </p:cxnSp>
    </p:spTree>
    <p:extLst>
      <p:ext uri="{BB962C8B-B14F-4D97-AF65-F5344CB8AC3E}">
        <p14:creationId xmlns:p14="http://schemas.microsoft.com/office/powerpoint/2010/main" val="37737271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16B1478-A0B4-0E4E-759D-2F6171946CD8}"/>
              </a:ext>
            </a:extLst>
          </p:cNvPr>
          <p:cNvSpPr>
            <a:spLocks noGrp="1"/>
          </p:cNvSpPr>
          <p:nvPr>
            <p:ph type="body" sz="quarter" idx="10"/>
          </p:nvPr>
        </p:nvSpPr>
        <p:spPr/>
        <p:txBody>
          <a:bodyPr/>
          <a:lstStyle/>
          <a:p>
            <a:r>
              <a:rPr lang="zh-CN" altLang="en-US" dirty="0"/>
              <a:t>经营目标</a:t>
            </a:r>
          </a:p>
        </p:txBody>
      </p:sp>
      <p:sp>
        <p:nvSpPr>
          <p:cNvPr id="3" name="矩形: 圆角 2">
            <a:extLst>
              <a:ext uri="{FF2B5EF4-FFF2-40B4-BE49-F238E27FC236}">
                <a16:creationId xmlns:a16="http://schemas.microsoft.com/office/drawing/2014/main" id="{84873CEA-E922-4661-16E7-2146F60040EB}"/>
              </a:ext>
            </a:extLst>
          </p:cNvPr>
          <p:cNvSpPr/>
          <p:nvPr/>
        </p:nvSpPr>
        <p:spPr>
          <a:xfrm>
            <a:off x="3257257" y="1689322"/>
            <a:ext cx="1895281" cy="4290518"/>
          </a:xfrm>
          <a:prstGeom prst="roundRect">
            <a:avLst>
              <a:gd name="adj" fmla="val 3940"/>
            </a:avLst>
          </a:prstGeom>
          <a:solidFill>
            <a:schemeClr val="bg1"/>
          </a:solidFill>
          <a:ln>
            <a:solidFill>
              <a:schemeClr val="accent1"/>
            </a:solidFill>
          </a:ln>
          <a:effectLst>
            <a:outerShdw blurRad="571500" dist="254000" dir="5400000" sx="90000" sy="90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Heavy" panose="020B0A00000000000000" pitchFamily="34" charset="-122"/>
              <a:ea typeface="思源黑体 CN Heavy" panose="020B0A00000000000000" pitchFamily="34" charset="-122"/>
            </a:endParaRPr>
          </a:p>
        </p:txBody>
      </p:sp>
      <p:sp>
        <p:nvSpPr>
          <p:cNvPr id="4" name="矩形: 圆角 3">
            <a:extLst>
              <a:ext uri="{FF2B5EF4-FFF2-40B4-BE49-F238E27FC236}">
                <a16:creationId xmlns:a16="http://schemas.microsoft.com/office/drawing/2014/main" id="{C7975D5A-37BA-9676-6B99-B4FCB4A9C9C9}"/>
              </a:ext>
            </a:extLst>
          </p:cNvPr>
          <p:cNvSpPr/>
          <p:nvPr/>
        </p:nvSpPr>
        <p:spPr>
          <a:xfrm>
            <a:off x="5345354" y="1689322"/>
            <a:ext cx="2690667" cy="4290518"/>
          </a:xfrm>
          <a:prstGeom prst="roundRect">
            <a:avLst>
              <a:gd name="adj" fmla="val 3940"/>
            </a:avLst>
          </a:prstGeom>
          <a:solidFill>
            <a:schemeClr val="bg1"/>
          </a:solidFill>
          <a:ln>
            <a:solidFill>
              <a:schemeClr val="accent1"/>
            </a:solidFill>
          </a:ln>
          <a:effectLst>
            <a:outerShdw blurRad="571500" dist="254000" dir="5400000" sx="90000" sy="90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Heavy" panose="020B0A00000000000000" pitchFamily="34" charset="-122"/>
              <a:ea typeface="思源黑体 CN Heavy" panose="020B0A00000000000000" pitchFamily="34" charset="-122"/>
            </a:endParaRPr>
          </a:p>
        </p:txBody>
      </p:sp>
      <p:sp>
        <p:nvSpPr>
          <p:cNvPr id="5" name="矩形: 圆角 4">
            <a:extLst>
              <a:ext uri="{FF2B5EF4-FFF2-40B4-BE49-F238E27FC236}">
                <a16:creationId xmlns:a16="http://schemas.microsoft.com/office/drawing/2014/main" id="{ED40DDBB-41B6-8C56-9939-FA0B502D5E26}"/>
              </a:ext>
            </a:extLst>
          </p:cNvPr>
          <p:cNvSpPr/>
          <p:nvPr/>
        </p:nvSpPr>
        <p:spPr>
          <a:xfrm>
            <a:off x="8228837" y="1689322"/>
            <a:ext cx="2789204" cy="4290518"/>
          </a:xfrm>
          <a:prstGeom prst="roundRect">
            <a:avLst>
              <a:gd name="adj" fmla="val 3940"/>
            </a:avLst>
          </a:prstGeom>
          <a:solidFill>
            <a:schemeClr val="bg1"/>
          </a:solidFill>
          <a:ln>
            <a:solidFill>
              <a:schemeClr val="accent1"/>
            </a:solidFill>
          </a:ln>
          <a:effectLst>
            <a:outerShdw blurRad="571500" dist="254000" dir="5400000" sx="90000" sy="90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Heavy" panose="020B0A00000000000000" pitchFamily="34" charset="-122"/>
              <a:ea typeface="思源黑体 CN Heavy" panose="020B0A00000000000000" pitchFamily="34" charset="-122"/>
            </a:endParaRPr>
          </a:p>
        </p:txBody>
      </p:sp>
      <p:sp>
        <p:nvSpPr>
          <p:cNvPr id="6" name="矩形: 圆角 5">
            <a:extLst>
              <a:ext uri="{FF2B5EF4-FFF2-40B4-BE49-F238E27FC236}">
                <a16:creationId xmlns:a16="http://schemas.microsoft.com/office/drawing/2014/main" id="{35C006F9-EEAB-4B10-E75F-B298A6779FCE}"/>
              </a:ext>
            </a:extLst>
          </p:cNvPr>
          <p:cNvSpPr/>
          <p:nvPr/>
        </p:nvSpPr>
        <p:spPr>
          <a:xfrm>
            <a:off x="1173960" y="1689322"/>
            <a:ext cx="1895281" cy="4290518"/>
          </a:xfrm>
          <a:prstGeom prst="roundRect">
            <a:avLst>
              <a:gd name="adj" fmla="val 3940"/>
            </a:avLst>
          </a:prstGeom>
          <a:solidFill>
            <a:schemeClr val="bg1"/>
          </a:solidFill>
          <a:ln>
            <a:solidFill>
              <a:schemeClr val="accent1"/>
            </a:solidFill>
          </a:ln>
          <a:effectLst>
            <a:outerShdw blurRad="571500" dist="254000" dir="5400000" sx="90000" sy="90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Heavy" panose="020B0A00000000000000" pitchFamily="34" charset="-122"/>
              <a:ea typeface="思源黑体 CN Heavy" panose="020B0A00000000000000" pitchFamily="34" charset="-122"/>
            </a:endParaRPr>
          </a:p>
        </p:txBody>
      </p:sp>
      <p:sp>
        <p:nvSpPr>
          <p:cNvPr id="8" name="矩形: 圆角 7">
            <a:extLst>
              <a:ext uri="{FF2B5EF4-FFF2-40B4-BE49-F238E27FC236}">
                <a16:creationId xmlns:a16="http://schemas.microsoft.com/office/drawing/2014/main" id="{D925D9A3-93C7-77A4-A99E-5BBFDB3EFB26}"/>
              </a:ext>
            </a:extLst>
          </p:cNvPr>
          <p:cNvSpPr/>
          <p:nvPr/>
        </p:nvSpPr>
        <p:spPr>
          <a:xfrm>
            <a:off x="1505780" y="3408930"/>
            <a:ext cx="1231641" cy="286139"/>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400" dirty="0"/>
              <a:t>营业收入</a:t>
            </a:r>
          </a:p>
        </p:txBody>
      </p:sp>
      <p:sp>
        <p:nvSpPr>
          <p:cNvPr id="9" name="矩形: 圆角 8">
            <a:extLst>
              <a:ext uri="{FF2B5EF4-FFF2-40B4-BE49-F238E27FC236}">
                <a16:creationId xmlns:a16="http://schemas.microsoft.com/office/drawing/2014/main" id="{5600C748-27AD-FD47-FE99-391CE25D0936}"/>
              </a:ext>
            </a:extLst>
          </p:cNvPr>
          <p:cNvSpPr/>
          <p:nvPr/>
        </p:nvSpPr>
        <p:spPr>
          <a:xfrm>
            <a:off x="1505780" y="3804930"/>
            <a:ext cx="1231641" cy="286139"/>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400" dirty="0"/>
              <a:t>净利润</a:t>
            </a:r>
          </a:p>
        </p:txBody>
      </p:sp>
      <p:sp>
        <p:nvSpPr>
          <p:cNvPr id="10" name="矩形: 圆角 9">
            <a:extLst>
              <a:ext uri="{FF2B5EF4-FFF2-40B4-BE49-F238E27FC236}">
                <a16:creationId xmlns:a16="http://schemas.microsoft.com/office/drawing/2014/main" id="{4D081E7F-9A94-F364-987D-7E6E1ED18ABB}"/>
              </a:ext>
            </a:extLst>
          </p:cNvPr>
          <p:cNvSpPr/>
          <p:nvPr/>
        </p:nvSpPr>
        <p:spPr>
          <a:xfrm>
            <a:off x="1505780" y="4241729"/>
            <a:ext cx="1231641" cy="286139"/>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400" dirty="0"/>
              <a:t>投资回报率</a:t>
            </a:r>
          </a:p>
        </p:txBody>
      </p:sp>
      <p:sp>
        <p:nvSpPr>
          <p:cNvPr id="12" name="矩形: 圆角 11">
            <a:extLst>
              <a:ext uri="{FF2B5EF4-FFF2-40B4-BE49-F238E27FC236}">
                <a16:creationId xmlns:a16="http://schemas.microsoft.com/office/drawing/2014/main" id="{17F3D9FA-7550-0CF1-DEED-125EF9FBEC96}"/>
              </a:ext>
            </a:extLst>
          </p:cNvPr>
          <p:cNvSpPr/>
          <p:nvPr/>
        </p:nvSpPr>
        <p:spPr>
          <a:xfrm>
            <a:off x="3589077" y="3408930"/>
            <a:ext cx="1231641" cy="286139"/>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400" dirty="0"/>
              <a:t>新增合同额</a:t>
            </a:r>
          </a:p>
        </p:txBody>
      </p:sp>
      <p:sp>
        <p:nvSpPr>
          <p:cNvPr id="13" name="矩形: 圆角 12">
            <a:extLst>
              <a:ext uri="{FF2B5EF4-FFF2-40B4-BE49-F238E27FC236}">
                <a16:creationId xmlns:a16="http://schemas.microsoft.com/office/drawing/2014/main" id="{3CC623CF-2CCB-DD83-5E7A-CBB3988D34A1}"/>
              </a:ext>
            </a:extLst>
          </p:cNvPr>
          <p:cNvSpPr/>
          <p:nvPr/>
        </p:nvSpPr>
        <p:spPr>
          <a:xfrm>
            <a:off x="3589077" y="3857453"/>
            <a:ext cx="1231641" cy="286139"/>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400" dirty="0"/>
              <a:t>客户满意度</a:t>
            </a:r>
          </a:p>
        </p:txBody>
      </p:sp>
      <p:sp>
        <p:nvSpPr>
          <p:cNvPr id="15" name="矩形: 圆角 14">
            <a:extLst>
              <a:ext uri="{FF2B5EF4-FFF2-40B4-BE49-F238E27FC236}">
                <a16:creationId xmlns:a16="http://schemas.microsoft.com/office/drawing/2014/main" id="{7693E025-CF1B-9537-CFEE-CD6DCC43FF16}"/>
              </a:ext>
            </a:extLst>
          </p:cNvPr>
          <p:cNvSpPr/>
          <p:nvPr/>
        </p:nvSpPr>
        <p:spPr>
          <a:xfrm>
            <a:off x="5700687" y="3408930"/>
            <a:ext cx="1980000" cy="286139"/>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zh-CN" altLang="en-US" sz="1400" dirty="0"/>
              <a:t>净资产周转率</a:t>
            </a:r>
          </a:p>
        </p:txBody>
      </p:sp>
      <p:sp>
        <p:nvSpPr>
          <p:cNvPr id="16" name="矩形: 圆角 15">
            <a:extLst>
              <a:ext uri="{FF2B5EF4-FFF2-40B4-BE49-F238E27FC236}">
                <a16:creationId xmlns:a16="http://schemas.microsoft.com/office/drawing/2014/main" id="{CFD50427-A9C6-99CC-ABD1-B2241E78F595}"/>
              </a:ext>
            </a:extLst>
          </p:cNvPr>
          <p:cNvSpPr/>
          <p:nvPr/>
        </p:nvSpPr>
        <p:spPr>
          <a:xfrm>
            <a:off x="5700687" y="3868426"/>
            <a:ext cx="1980000" cy="286139"/>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zh-CN" altLang="en-US" sz="1400" u="none" strike="noStrike" dirty="0">
                <a:effectLst/>
              </a:rPr>
              <a:t>资金周转率</a:t>
            </a:r>
            <a:endParaRPr lang="zh-CN" altLang="en-US" sz="1400" b="0" i="0" u="none" strike="noStrike" dirty="0">
              <a:solidFill>
                <a:srgbClr val="000000"/>
              </a:solidFill>
              <a:effectLst/>
              <a:latin typeface="思源黑体 CN Regular" panose="020B0500000000000000" pitchFamily="34" charset="-122"/>
              <a:ea typeface="思源黑体 CN Regular" panose="020B0500000000000000" pitchFamily="34" charset="-122"/>
            </a:endParaRPr>
          </a:p>
        </p:txBody>
      </p:sp>
      <p:sp>
        <p:nvSpPr>
          <p:cNvPr id="17" name="矩形: 圆角 16">
            <a:extLst>
              <a:ext uri="{FF2B5EF4-FFF2-40B4-BE49-F238E27FC236}">
                <a16:creationId xmlns:a16="http://schemas.microsoft.com/office/drawing/2014/main" id="{A069FC4F-264B-E870-1C94-D2C5347D8CBC}"/>
              </a:ext>
            </a:extLst>
          </p:cNvPr>
          <p:cNvSpPr/>
          <p:nvPr/>
        </p:nvSpPr>
        <p:spPr>
          <a:xfrm>
            <a:off x="5700687" y="4787418"/>
            <a:ext cx="1980000" cy="286139"/>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zh-CN" altLang="en-US" sz="1400" u="none" strike="noStrike" dirty="0">
                <a:effectLst/>
              </a:rPr>
              <a:t>重点工作完成率</a:t>
            </a:r>
            <a:endParaRPr lang="zh-CN" altLang="en-US" sz="1400" b="0" i="0" u="none" strike="noStrike" dirty="0">
              <a:solidFill>
                <a:srgbClr val="000000"/>
              </a:solidFill>
              <a:effectLst/>
              <a:latin typeface="思源黑体 CN Regular" panose="020B0500000000000000" pitchFamily="34" charset="-122"/>
              <a:ea typeface="思源黑体 CN Regular" panose="020B0500000000000000" pitchFamily="34" charset="-122"/>
            </a:endParaRPr>
          </a:p>
        </p:txBody>
      </p:sp>
      <p:sp>
        <p:nvSpPr>
          <p:cNvPr id="18" name="矩形: 圆角 17">
            <a:extLst>
              <a:ext uri="{FF2B5EF4-FFF2-40B4-BE49-F238E27FC236}">
                <a16:creationId xmlns:a16="http://schemas.microsoft.com/office/drawing/2014/main" id="{5465016E-932B-B1BD-580B-90ABA6A0E1CD}"/>
              </a:ext>
            </a:extLst>
          </p:cNvPr>
          <p:cNvSpPr/>
          <p:nvPr/>
        </p:nvSpPr>
        <p:spPr>
          <a:xfrm>
            <a:off x="5700687" y="4327922"/>
            <a:ext cx="1980000" cy="286139"/>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zh-CN" altLang="en-US" sz="1400" u="none" strike="noStrike" dirty="0">
                <a:effectLst/>
              </a:rPr>
              <a:t>技术创新完成率</a:t>
            </a:r>
            <a:endParaRPr lang="zh-CN" altLang="en-US" sz="1400" b="0" i="0" u="none" strike="noStrike" dirty="0">
              <a:solidFill>
                <a:srgbClr val="000000"/>
              </a:solidFill>
              <a:effectLst/>
              <a:latin typeface="思源黑体 CN Regular" panose="020B0500000000000000" pitchFamily="34" charset="-122"/>
              <a:ea typeface="思源黑体 CN Regular" panose="020B0500000000000000" pitchFamily="34" charset="-122"/>
            </a:endParaRPr>
          </a:p>
        </p:txBody>
      </p:sp>
      <p:sp>
        <p:nvSpPr>
          <p:cNvPr id="19" name="矩形: 圆角 18">
            <a:extLst>
              <a:ext uri="{FF2B5EF4-FFF2-40B4-BE49-F238E27FC236}">
                <a16:creationId xmlns:a16="http://schemas.microsoft.com/office/drawing/2014/main" id="{112057C4-A725-4F37-382E-E66A649FDBD7}"/>
              </a:ext>
            </a:extLst>
          </p:cNvPr>
          <p:cNvSpPr/>
          <p:nvPr/>
        </p:nvSpPr>
        <p:spPr>
          <a:xfrm>
            <a:off x="5700687" y="5246915"/>
            <a:ext cx="1980000" cy="286139"/>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zh-CN" altLang="en-US" sz="1400" dirty="0"/>
              <a:t>采购成本降低率</a:t>
            </a:r>
          </a:p>
        </p:txBody>
      </p:sp>
      <p:sp>
        <p:nvSpPr>
          <p:cNvPr id="21" name="矩形: 圆角 20">
            <a:extLst>
              <a:ext uri="{FF2B5EF4-FFF2-40B4-BE49-F238E27FC236}">
                <a16:creationId xmlns:a16="http://schemas.microsoft.com/office/drawing/2014/main" id="{7ACDCD6F-49D5-B4EB-59E6-552FFE26D7A1}"/>
              </a:ext>
            </a:extLst>
          </p:cNvPr>
          <p:cNvSpPr/>
          <p:nvPr/>
        </p:nvSpPr>
        <p:spPr>
          <a:xfrm>
            <a:off x="8496364" y="3408930"/>
            <a:ext cx="2232000" cy="286139"/>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zh-CN" altLang="en-US" sz="1400" u="none" strike="noStrike" dirty="0">
                <a:effectLst/>
              </a:rPr>
              <a:t>人才梯队建设计划完成率</a:t>
            </a:r>
            <a:endParaRPr lang="zh-CN" altLang="en-US" sz="1400" b="0" i="0" u="none" strike="noStrike" dirty="0">
              <a:solidFill>
                <a:srgbClr val="000000"/>
              </a:solidFill>
              <a:effectLst/>
              <a:latin typeface="思源黑体 CN Regular" panose="020B0500000000000000" pitchFamily="34" charset="-122"/>
              <a:ea typeface="思源黑体 CN Regular" panose="020B0500000000000000" pitchFamily="34" charset="-122"/>
            </a:endParaRPr>
          </a:p>
        </p:txBody>
      </p:sp>
      <p:sp>
        <p:nvSpPr>
          <p:cNvPr id="22" name="矩形: 圆角 21">
            <a:extLst>
              <a:ext uri="{FF2B5EF4-FFF2-40B4-BE49-F238E27FC236}">
                <a16:creationId xmlns:a16="http://schemas.microsoft.com/office/drawing/2014/main" id="{426DB428-9DB6-F683-0239-9F538FD9145A}"/>
              </a:ext>
            </a:extLst>
          </p:cNvPr>
          <p:cNvSpPr/>
          <p:nvPr/>
        </p:nvSpPr>
        <p:spPr>
          <a:xfrm>
            <a:off x="8496364" y="3865947"/>
            <a:ext cx="2232000" cy="286139"/>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zh-CN" altLang="en-US" sz="1400" u="none" strike="noStrike" dirty="0">
                <a:effectLst/>
              </a:rPr>
              <a:t>重点岗位招聘完成率</a:t>
            </a:r>
            <a:endParaRPr lang="zh-CN" altLang="en-US" sz="1400" b="0" i="0" u="none" strike="noStrike" dirty="0">
              <a:solidFill>
                <a:srgbClr val="000000"/>
              </a:solidFill>
              <a:effectLst/>
              <a:latin typeface="思源黑体 CN Regular" panose="020B0500000000000000" pitchFamily="34" charset="-122"/>
              <a:ea typeface="思源黑体 CN Regular" panose="020B0500000000000000" pitchFamily="34" charset="-122"/>
            </a:endParaRPr>
          </a:p>
        </p:txBody>
      </p:sp>
      <p:sp>
        <p:nvSpPr>
          <p:cNvPr id="23" name="矩形: 圆角 22">
            <a:extLst>
              <a:ext uri="{FF2B5EF4-FFF2-40B4-BE49-F238E27FC236}">
                <a16:creationId xmlns:a16="http://schemas.microsoft.com/office/drawing/2014/main" id="{5B58D0A8-1821-0656-23F4-ED36BA60084A}"/>
              </a:ext>
            </a:extLst>
          </p:cNvPr>
          <p:cNvSpPr/>
          <p:nvPr/>
        </p:nvSpPr>
        <p:spPr>
          <a:xfrm>
            <a:off x="8496364" y="4322964"/>
            <a:ext cx="2232000" cy="286139"/>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zh-CN" altLang="en-US" sz="1400" u="none" strike="noStrike" dirty="0">
                <a:effectLst/>
              </a:rPr>
              <a:t>信息化年度计划完成率</a:t>
            </a:r>
            <a:endParaRPr lang="zh-CN" altLang="en-US" sz="1400" b="0" i="0" u="none" strike="noStrike" dirty="0">
              <a:solidFill>
                <a:srgbClr val="000000"/>
              </a:solidFill>
              <a:effectLst/>
              <a:latin typeface="思源黑体 CN Regular" panose="020B0500000000000000" pitchFamily="34" charset="-122"/>
              <a:ea typeface="思源黑体 CN Regular" panose="020B0500000000000000" pitchFamily="34" charset="-122"/>
            </a:endParaRPr>
          </a:p>
        </p:txBody>
      </p:sp>
      <p:sp>
        <p:nvSpPr>
          <p:cNvPr id="24" name="矩形: 圆角 23">
            <a:extLst>
              <a:ext uri="{FF2B5EF4-FFF2-40B4-BE49-F238E27FC236}">
                <a16:creationId xmlns:a16="http://schemas.microsoft.com/office/drawing/2014/main" id="{8BE433C6-28F9-3429-4FA0-B80B029A9E2E}"/>
              </a:ext>
            </a:extLst>
          </p:cNvPr>
          <p:cNvSpPr/>
          <p:nvPr/>
        </p:nvSpPr>
        <p:spPr>
          <a:xfrm>
            <a:off x="8496363" y="4779982"/>
            <a:ext cx="2232000" cy="286139"/>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400" dirty="0"/>
              <a:t>员工满意度</a:t>
            </a:r>
          </a:p>
        </p:txBody>
      </p:sp>
      <p:sp>
        <p:nvSpPr>
          <p:cNvPr id="25" name="矩形: 圆角 24">
            <a:extLst>
              <a:ext uri="{FF2B5EF4-FFF2-40B4-BE49-F238E27FC236}">
                <a16:creationId xmlns:a16="http://schemas.microsoft.com/office/drawing/2014/main" id="{56AF5062-4072-D8FC-D47A-140441E50432}"/>
              </a:ext>
            </a:extLst>
          </p:cNvPr>
          <p:cNvSpPr/>
          <p:nvPr/>
        </p:nvSpPr>
        <p:spPr>
          <a:xfrm>
            <a:off x="1491118" y="2794072"/>
            <a:ext cx="1260964" cy="37726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Autofit/>
          </a:bodyPr>
          <a:lstStyle/>
          <a:p>
            <a:pPr algn="ctr"/>
            <a:r>
              <a:rPr lang="zh-CN" altLang="en-US" sz="1600" b="1" dirty="0">
                <a:solidFill>
                  <a:schemeClr val="tx1"/>
                </a:solidFill>
              </a:rPr>
              <a:t>财务</a:t>
            </a:r>
          </a:p>
        </p:txBody>
      </p:sp>
      <p:sp>
        <p:nvSpPr>
          <p:cNvPr id="26" name="矩形: 圆角 25">
            <a:extLst>
              <a:ext uri="{FF2B5EF4-FFF2-40B4-BE49-F238E27FC236}">
                <a16:creationId xmlns:a16="http://schemas.microsoft.com/office/drawing/2014/main" id="{23912D46-E4BA-01E3-498D-0DDE249F9412}"/>
              </a:ext>
            </a:extLst>
          </p:cNvPr>
          <p:cNvSpPr/>
          <p:nvPr/>
        </p:nvSpPr>
        <p:spPr>
          <a:xfrm>
            <a:off x="6060205" y="2794072"/>
            <a:ext cx="1260964" cy="37726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Autofit/>
          </a:bodyPr>
          <a:lstStyle/>
          <a:p>
            <a:pPr algn="ctr"/>
            <a:r>
              <a:rPr lang="zh-CN" altLang="en-US" sz="1600" b="1" dirty="0">
                <a:solidFill>
                  <a:schemeClr val="tx1"/>
                </a:solidFill>
              </a:rPr>
              <a:t>内部运营</a:t>
            </a:r>
          </a:p>
        </p:txBody>
      </p:sp>
      <p:sp>
        <p:nvSpPr>
          <p:cNvPr id="27" name="矩形: 圆角 26">
            <a:extLst>
              <a:ext uri="{FF2B5EF4-FFF2-40B4-BE49-F238E27FC236}">
                <a16:creationId xmlns:a16="http://schemas.microsoft.com/office/drawing/2014/main" id="{1B2C1FF1-F8FB-C284-573C-8EB75FA1A3B9}"/>
              </a:ext>
            </a:extLst>
          </p:cNvPr>
          <p:cNvSpPr/>
          <p:nvPr/>
        </p:nvSpPr>
        <p:spPr>
          <a:xfrm>
            <a:off x="3574415" y="2794072"/>
            <a:ext cx="1260964" cy="37726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Autofit/>
          </a:bodyPr>
          <a:lstStyle/>
          <a:p>
            <a:pPr algn="ctr"/>
            <a:r>
              <a:rPr lang="zh-CN" altLang="en-US" sz="1600" b="1" dirty="0">
                <a:solidFill>
                  <a:schemeClr val="tx1"/>
                </a:solidFill>
              </a:rPr>
              <a:t>市场</a:t>
            </a:r>
          </a:p>
        </p:txBody>
      </p:sp>
      <p:sp>
        <p:nvSpPr>
          <p:cNvPr id="28" name="矩形: 圆角 27">
            <a:extLst>
              <a:ext uri="{FF2B5EF4-FFF2-40B4-BE49-F238E27FC236}">
                <a16:creationId xmlns:a16="http://schemas.microsoft.com/office/drawing/2014/main" id="{EF944B9A-CABF-D3D1-8BBC-C57A43636E15}"/>
              </a:ext>
            </a:extLst>
          </p:cNvPr>
          <p:cNvSpPr/>
          <p:nvPr/>
        </p:nvSpPr>
        <p:spPr>
          <a:xfrm>
            <a:off x="9008347" y="2794072"/>
            <a:ext cx="1260964" cy="37726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Autofit/>
          </a:bodyPr>
          <a:lstStyle/>
          <a:p>
            <a:pPr algn="ctr"/>
            <a:r>
              <a:rPr lang="zh-CN" altLang="en-US" sz="1600" b="1" dirty="0">
                <a:solidFill>
                  <a:schemeClr val="tx1"/>
                </a:solidFill>
              </a:rPr>
              <a:t>学习成长</a:t>
            </a:r>
          </a:p>
        </p:txBody>
      </p:sp>
      <p:sp>
        <p:nvSpPr>
          <p:cNvPr id="30" name="任意多边形: 形状 29">
            <a:extLst>
              <a:ext uri="{FF2B5EF4-FFF2-40B4-BE49-F238E27FC236}">
                <a16:creationId xmlns:a16="http://schemas.microsoft.com/office/drawing/2014/main" id="{4CDD1C22-790E-4418-9F67-B89FF65909CA}"/>
              </a:ext>
            </a:extLst>
          </p:cNvPr>
          <p:cNvSpPr/>
          <p:nvPr/>
        </p:nvSpPr>
        <p:spPr>
          <a:xfrm>
            <a:off x="2874778" y="2872738"/>
            <a:ext cx="558810" cy="88900"/>
          </a:xfrm>
          <a:custGeom>
            <a:avLst/>
            <a:gdLst>
              <a:gd name="connsiteX0" fmla="*/ 0 w 539750"/>
              <a:gd name="connsiteY0" fmla="*/ 88900 h 88900"/>
              <a:gd name="connsiteX1" fmla="*/ 539750 w 539750"/>
              <a:gd name="connsiteY1" fmla="*/ 88900 h 88900"/>
              <a:gd name="connsiteX2" fmla="*/ 450850 w 539750"/>
              <a:gd name="connsiteY2" fmla="*/ 0 h 88900"/>
            </a:gdLst>
            <a:ahLst/>
            <a:cxnLst>
              <a:cxn ang="0">
                <a:pos x="connsiteX0" y="connsiteY0"/>
              </a:cxn>
              <a:cxn ang="0">
                <a:pos x="connsiteX1" y="connsiteY1"/>
              </a:cxn>
              <a:cxn ang="0">
                <a:pos x="connsiteX2" y="connsiteY2"/>
              </a:cxn>
            </a:cxnLst>
            <a:rect l="l" t="t" r="r" b="b"/>
            <a:pathLst>
              <a:path w="539750" h="88900">
                <a:moveTo>
                  <a:pt x="0" y="88900"/>
                </a:moveTo>
                <a:lnTo>
                  <a:pt x="539750" y="88900"/>
                </a:lnTo>
                <a:lnTo>
                  <a:pt x="45085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思源黑体 CN Heavy" panose="020B0A00000000000000" pitchFamily="34" charset="-122"/>
              <a:ea typeface="思源黑体 CN Heavy" panose="020B0A00000000000000" pitchFamily="34" charset="-122"/>
              <a:cs typeface="+mn-cs"/>
            </a:endParaRPr>
          </a:p>
        </p:txBody>
      </p:sp>
      <p:sp>
        <p:nvSpPr>
          <p:cNvPr id="31" name="任意多边形: 形状 30">
            <a:extLst>
              <a:ext uri="{FF2B5EF4-FFF2-40B4-BE49-F238E27FC236}">
                <a16:creationId xmlns:a16="http://schemas.microsoft.com/office/drawing/2014/main" id="{4FD8BFD3-615D-6728-1EA9-D7C6A3010DA9}"/>
              </a:ext>
            </a:extLst>
          </p:cNvPr>
          <p:cNvSpPr/>
          <p:nvPr/>
        </p:nvSpPr>
        <p:spPr>
          <a:xfrm flipH="1" flipV="1">
            <a:off x="2891968" y="3003770"/>
            <a:ext cx="558810" cy="88900"/>
          </a:xfrm>
          <a:custGeom>
            <a:avLst/>
            <a:gdLst>
              <a:gd name="connsiteX0" fmla="*/ 0 w 539750"/>
              <a:gd name="connsiteY0" fmla="*/ 88900 h 88900"/>
              <a:gd name="connsiteX1" fmla="*/ 539750 w 539750"/>
              <a:gd name="connsiteY1" fmla="*/ 88900 h 88900"/>
              <a:gd name="connsiteX2" fmla="*/ 450850 w 539750"/>
              <a:gd name="connsiteY2" fmla="*/ 0 h 88900"/>
            </a:gdLst>
            <a:ahLst/>
            <a:cxnLst>
              <a:cxn ang="0">
                <a:pos x="connsiteX0" y="connsiteY0"/>
              </a:cxn>
              <a:cxn ang="0">
                <a:pos x="connsiteX1" y="connsiteY1"/>
              </a:cxn>
              <a:cxn ang="0">
                <a:pos x="connsiteX2" y="connsiteY2"/>
              </a:cxn>
            </a:cxnLst>
            <a:rect l="l" t="t" r="r" b="b"/>
            <a:pathLst>
              <a:path w="539750" h="88900">
                <a:moveTo>
                  <a:pt x="0" y="88900"/>
                </a:moveTo>
                <a:lnTo>
                  <a:pt x="539750" y="88900"/>
                </a:lnTo>
                <a:lnTo>
                  <a:pt x="45085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思源黑体 CN Heavy" panose="020B0A00000000000000" pitchFamily="34" charset="-122"/>
              <a:ea typeface="思源黑体 CN Heavy" panose="020B0A00000000000000" pitchFamily="34" charset="-122"/>
              <a:cs typeface="+mn-cs"/>
            </a:endParaRPr>
          </a:p>
        </p:txBody>
      </p:sp>
      <p:sp>
        <p:nvSpPr>
          <p:cNvPr id="33" name="任意多边形: 形状 32">
            <a:extLst>
              <a:ext uri="{FF2B5EF4-FFF2-40B4-BE49-F238E27FC236}">
                <a16:creationId xmlns:a16="http://schemas.microsoft.com/office/drawing/2014/main" id="{46A966E1-8F93-3815-43C3-BA490805F408}"/>
              </a:ext>
            </a:extLst>
          </p:cNvPr>
          <p:cNvSpPr/>
          <p:nvPr/>
        </p:nvSpPr>
        <p:spPr>
          <a:xfrm>
            <a:off x="4974230" y="2872738"/>
            <a:ext cx="558810" cy="88900"/>
          </a:xfrm>
          <a:custGeom>
            <a:avLst/>
            <a:gdLst>
              <a:gd name="connsiteX0" fmla="*/ 0 w 539750"/>
              <a:gd name="connsiteY0" fmla="*/ 88900 h 88900"/>
              <a:gd name="connsiteX1" fmla="*/ 539750 w 539750"/>
              <a:gd name="connsiteY1" fmla="*/ 88900 h 88900"/>
              <a:gd name="connsiteX2" fmla="*/ 450850 w 539750"/>
              <a:gd name="connsiteY2" fmla="*/ 0 h 88900"/>
            </a:gdLst>
            <a:ahLst/>
            <a:cxnLst>
              <a:cxn ang="0">
                <a:pos x="connsiteX0" y="connsiteY0"/>
              </a:cxn>
              <a:cxn ang="0">
                <a:pos x="connsiteX1" y="connsiteY1"/>
              </a:cxn>
              <a:cxn ang="0">
                <a:pos x="connsiteX2" y="connsiteY2"/>
              </a:cxn>
            </a:cxnLst>
            <a:rect l="l" t="t" r="r" b="b"/>
            <a:pathLst>
              <a:path w="539750" h="88900">
                <a:moveTo>
                  <a:pt x="0" y="88900"/>
                </a:moveTo>
                <a:lnTo>
                  <a:pt x="539750" y="88900"/>
                </a:lnTo>
                <a:lnTo>
                  <a:pt x="45085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思源黑体 CN Heavy" panose="020B0A00000000000000" pitchFamily="34" charset="-122"/>
              <a:ea typeface="思源黑体 CN Heavy" panose="020B0A00000000000000" pitchFamily="34" charset="-122"/>
              <a:cs typeface="+mn-cs"/>
            </a:endParaRPr>
          </a:p>
        </p:txBody>
      </p:sp>
      <p:sp>
        <p:nvSpPr>
          <p:cNvPr id="34" name="任意多边形: 形状 33">
            <a:extLst>
              <a:ext uri="{FF2B5EF4-FFF2-40B4-BE49-F238E27FC236}">
                <a16:creationId xmlns:a16="http://schemas.microsoft.com/office/drawing/2014/main" id="{A8FDB7B9-A6EF-7CF1-71D5-530D1EA924C4}"/>
              </a:ext>
            </a:extLst>
          </p:cNvPr>
          <p:cNvSpPr/>
          <p:nvPr/>
        </p:nvSpPr>
        <p:spPr>
          <a:xfrm flipH="1" flipV="1">
            <a:off x="4991420" y="3003770"/>
            <a:ext cx="558810" cy="88900"/>
          </a:xfrm>
          <a:custGeom>
            <a:avLst/>
            <a:gdLst>
              <a:gd name="connsiteX0" fmla="*/ 0 w 539750"/>
              <a:gd name="connsiteY0" fmla="*/ 88900 h 88900"/>
              <a:gd name="connsiteX1" fmla="*/ 539750 w 539750"/>
              <a:gd name="connsiteY1" fmla="*/ 88900 h 88900"/>
              <a:gd name="connsiteX2" fmla="*/ 450850 w 539750"/>
              <a:gd name="connsiteY2" fmla="*/ 0 h 88900"/>
            </a:gdLst>
            <a:ahLst/>
            <a:cxnLst>
              <a:cxn ang="0">
                <a:pos x="connsiteX0" y="connsiteY0"/>
              </a:cxn>
              <a:cxn ang="0">
                <a:pos x="connsiteX1" y="connsiteY1"/>
              </a:cxn>
              <a:cxn ang="0">
                <a:pos x="connsiteX2" y="connsiteY2"/>
              </a:cxn>
            </a:cxnLst>
            <a:rect l="l" t="t" r="r" b="b"/>
            <a:pathLst>
              <a:path w="539750" h="88900">
                <a:moveTo>
                  <a:pt x="0" y="88900"/>
                </a:moveTo>
                <a:lnTo>
                  <a:pt x="539750" y="88900"/>
                </a:lnTo>
                <a:lnTo>
                  <a:pt x="45085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思源黑体 CN Heavy" panose="020B0A00000000000000" pitchFamily="34" charset="-122"/>
              <a:ea typeface="思源黑体 CN Heavy" panose="020B0A00000000000000" pitchFamily="34" charset="-122"/>
              <a:cs typeface="+mn-cs"/>
            </a:endParaRPr>
          </a:p>
        </p:txBody>
      </p:sp>
      <p:sp>
        <p:nvSpPr>
          <p:cNvPr id="36" name="任意多边形: 形状 35">
            <a:extLst>
              <a:ext uri="{FF2B5EF4-FFF2-40B4-BE49-F238E27FC236}">
                <a16:creationId xmlns:a16="http://schemas.microsoft.com/office/drawing/2014/main" id="{57C8A68F-320E-AA14-78ED-1822BE0D4BF5}"/>
              </a:ext>
            </a:extLst>
          </p:cNvPr>
          <p:cNvSpPr/>
          <p:nvPr/>
        </p:nvSpPr>
        <p:spPr>
          <a:xfrm>
            <a:off x="7844429" y="2872738"/>
            <a:ext cx="558810" cy="88900"/>
          </a:xfrm>
          <a:custGeom>
            <a:avLst/>
            <a:gdLst>
              <a:gd name="connsiteX0" fmla="*/ 0 w 539750"/>
              <a:gd name="connsiteY0" fmla="*/ 88900 h 88900"/>
              <a:gd name="connsiteX1" fmla="*/ 539750 w 539750"/>
              <a:gd name="connsiteY1" fmla="*/ 88900 h 88900"/>
              <a:gd name="connsiteX2" fmla="*/ 450850 w 539750"/>
              <a:gd name="connsiteY2" fmla="*/ 0 h 88900"/>
            </a:gdLst>
            <a:ahLst/>
            <a:cxnLst>
              <a:cxn ang="0">
                <a:pos x="connsiteX0" y="connsiteY0"/>
              </a:cxn>
              <a:cxn ang="0">
                <a:pos x="connsiteX1" y="connsiteY1"/>
              </a:cxn>
              <a:cxn ang="0">
                <a:pos x="connsiteX2" y="connsiteY2"/>
              </a:cxn>
            </a:cxnLst>
            <a:rect l="l" t="t" r="r" b="b"/>
            <a:pathLst>
              <a:path w="539750" h="88900">
                <a:moveTo>
                  <a:pt x="0" y="88900"/>
                </a:moveTo>
                <a:lnTo>
                  <a:pt x="539750" y="88900"/>
                </a:lnTo>
                <a:lnTo>
                  <a:pt x="45085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思源黑体 CN Heavy" panose="020B0A00000000000000" pitchFamily="34" charset="-122"/>
              <a:ea typeface="思源黑体 CN Heavy" panose="020B0A00000000000000" pitchFamily="34" charset="-122"/>
              <a:cs typeface="+mn-cs"/>
            </a:endParaRPr>
          </a:p>
        </p:txBody>
      </p:sp>
      <p:sp>
        <p:nvSpPr>
          <p:cNvPr id="37" name="任意多边形: 形状 36">
            <a:extLst>
              <a:ext uri="{FF2B5EF4-FFF2-40B4-BE49-F238E27FC236}">
                <a16:creationId xmlns:a16="http://schemas.microsoft.com/office/drawing/2014/main" id="{5930EC66-9ABE-BA6C-C9B4-5E8F832F1BEC}"/>
              </a:ext>
            </a:extLst>
          </p:cNvPr>
          <p:cNvSpPr/>
          <p:nvPr/>
        </p:nvSpPr>
        <p:spPr>
          <a:xfrm flipH="1" flipV="1">
            <a:off x="7861619" y="3003770"/>
            <a:ext cx="558810" cy="88900"/>
          </a:xfrm>
          <a:custGeom>
            <a:avLst/>
            <a:gdLst>
              <a:gd name="connsiteX0" fmla="*/ 0 w 539750"/>
              <a:gd name="connsiteY0" fmla="*/ 88900 h 88900"/>
              <a:gd name="connsiteX1" fmla="*/ 539750 w 539750"/>
              <a:gd name="connsiteY1" fmla="*/ 88900 h 88900"/>
              <a:gd name="connsiteX2" fmla="*/ 450850 w 539750"/>
              <a:gd name="connsiteY2" fmla="*/ 0 h 88900"/>
            </a:gdLst>
            <a:ahLst/>
            <a:cxnLst>
              <a:cxn ang="0">
                <a:pos x="connsiteX0" y="connsiteY0"/>
              </a:cxn>
              <a:cxn ang="0">
                <a:pos x="connsiteX1" y="connsiteY1"/>
              </a:cxn>
              <a:cxn ang="0">
                <a:pos x="connsiteX2" y="connsiteY2"/>
              </a:cxn>
            </a:cxnLst>
            <a:rect l="l" t="t" r="r" b="b"/>
            <a:pathLst>
              <a:path w="539750" h="88900">
                <a:moveTo>
                  <a:pt x="0" y="88900"/>
                </a:moveTo>
                <a:lnTo>
                  <a:pt x="539750" y="88900"/>
                </a:lnTo>
                <a:lnTo>
                  <a:pt x="45085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思源黑体 CN Heavy" panose="020B0A00000000000000" pitchFamily="34" charset="-122"/>
              <a:ea typeface="思源黑体 CN Heavy" panose="020B0A00000000000000" pitchFamily="34" charset="-122"/>
              <a:cs typeface="+mn-cs"/>
            </a:endParaRPr>
          </a:p>
        </p:txBody>
      </p:sp>
      <p:sp>
        <p:nvSpPr>
          <p:cNvPr id="38" name="stats_87358">
            <a:extLst>
              <a:ext uri="{FF2B5EF4-FFF2-40B4-BE49-F238E27FC236}">
                <a16:creationId xmlns:a16="http://schemas.microsoft.com/office/drawing/2014/main" id="{AD634BD1-6549-C2D2-89A9-4B5CAB113F58}"/>
              </a:ext>
            </a:extLst>
          </p:cNvPr>
          <p:cNvSpPr/>
          <p:nvPr/>
        </p:nvSpPr>
        <p:spPr>
          <a:xfrm>
            <a:off x="1901775" y="2109058"/>
            <a:ext cx="439649" cy="609684"/>
          </a:xfrm>
          <a:custGeom>
            <a:avLst/>
            <a:gdLst>
              <a:gd name="connsiteX0" fmla="*/ 91443 w 436291"/>
              <a:gd name="connsiteY0" fmla="*/ 435960 h 605027"/>
              <a:gd name="connsiteX1" fmla="*/ 129077 w 436291"/>
              <a:gd name="connsiteY1" fmla="*/ 440305 h 605027"/>
              <a:gd name="connsiteX2" fmla="*/ 142678 w 436291"/>
              <a:gd name="connsiteY2" fmla="*/ 502572 h 605027"/>
              <a:gd name="connsiteX3" fmla="*/ 142332 w 436291"/>
              <a:gd name="connsiteY3" fmla="*/ 555286 h 605027"/>
              <a:gd name="connsiteX4" fmla="*/ 135877 w 436291"/>
              <a:gd name="connsiteY4" fmla="*/ 587168 h 605027"/>
              <a:gd name="connsiteX5" fmla="*/ 112479 w 436291"/>
              <a:gd name="connsiteY5" fmla="*/ 594074 h 605027"/>
              <a:gd name="connsiteX6" fmla="*/ 61186 w 436291"/>
              <a:gd name="connsiteY6" fmla="*/ 594074 h 605027"/>
              <a:gd name="connsiteX7" fmla="*/ 43781 w 436291"/>
              <a:gd name="connsiteY7" fmla="*/ 576694 h 605027"/>
              <a:gd name="connsiteX8" fmla="*/ 38825 w 436291"/>
              <a:gd name="connsiteY8" fmla="*/ 503493 h 605027"/>
              <a:gd name="connsiteX9" fmla="*/ 46317 w 436291"/>
              <a:gd name="connsiteY9" fmla="*/ 450088 h 605027"/>
              <a:gd name="connsiteX10" fmla="*/ 54501 w 436291"/>
              <a:gd name="connsiteY10" fmla="*/ 446981 h 605027"/>
              <a:gd name="connsiteX11" fmla="*/ 91443 w 436291"/>
              <a:gd name="connsiteY11" fmla="*/ 435960 h 605027"/>
              <a:gd name="connsiteX12" fmla="*/ 274932 w 436291"/>
              <a:gd name="connsiteY12" fmla="*/ 329996 h 605027"/>
              <a:gd name="connsiteX13" fmla="*/ 293251 w 436291"/>
              <a:gd name="connsiteY13" fmla="*/ 348292 h 605027"/>
              <a:gd name="connsiteX14" fmla="*/ 290601 w 436291"/>
              <a:gd name="connsiteY14" fmla="*/ 567499 h 605027"/>
              <a:gd name="connsiteX15" fmla="*/ 194976 w 436291"/>
              <a:gd name="connsiteY15" fmla="*/ 602480 h 605027"/>
              <a:gd name="connsiteX16" fmla="*/ 177003 w 436291"/>
              <a:gd name="connsiteY16" fmla="*/ 584414 h 605027"/>
              <a:gd name="connsiteX17" fmla="*/ 185183 w 436291"/>
              <a:gd name="connsiteY17" fmla="*/ 348752 h 605027"/>
              <a:gd name="connsiteX18" fmla="*/ 196589 w 436291"/>
              <a:gd name="connsiteY18" fmla="*/ 336209 h 605027"/>
              <a:gd name="connsiteX19" fmla="*/ 205576 w 436291"/>
              <a:gd name="connsiteY19" fmla="*/ 333333 h 605027"/>
              <a:gd name="connsiteX20" fmla="*/ 274932 w 436291"/>
              <a:gd name="connsiteY20" fmla="*/ 329996 h 605027"/>
              <a:gd name="connsiteX21" fmla="*/ 340634 w 436291"/>
              <a:gd name="connsiteY21" fmla="*/ 218379 h 605027"/>
              <a:gd name="connsiteX22" fmla="*/ 417823 w 436291"/>
              <a:gd name="connsiteY22" fmla="*/ 222866 h 605027"/>
              <a:gd name="connsiteX23" fmla="*/ 436257 w 436291"/>
              <a:gd name="connsiteY23" fmla="*/ 241274 h 605027"/>
              <a:gd name="connsiteX24" fmla="*/ 430842 w 436291"/>
              <a:gd name="connsiteY24" fmla="*/ 584820 h 605027"/>
              <a:gd name="connsiteX25" fmla="*/ 413446 w 436291"/>
              <a:gd name="connsiteY25" fmla="*/ 602193 h 605027"/>
              <a:gd name="connsiteX26" fmla="*/ 333606 w 436291"/>
              <a:gd name="connsiteY26" fmla="*/ 603919 h 605027"/>
              <a:gd name="connsiteX27" fmla="*/ 316556 w 436291"/>
              <a:gd name="connsiteY27" fmla="*/ 586891 h 605027"/>
              <a:gd name="connsiteX28" fmla="*/ 323238 w 436291"/>
              <a:gd name="connsiteY28" fmla="*/ 247602 h 605027"/>
              <a:gd name="connsiteX29" fmla="*/ 324044 w 436291"/>
              <a:gd name="connsiteY29" fmla="*/ 243690 h 605027"/>
              <a:gd name="connsiteX30" fmla="*/ 340634 w 436291"/>
              <a:gd name="connsiteY30" fmla="*/ 218379 h 605027"/>
              <a:gd name="connsiteX31" fmla="*/ 339245 w 436291"/>
              <a:gd name="connsiteY31" fmla="*/ 90 h 605027"/>
              <a:gd name="connsiteX32" fmla="*/ 396977 w 436291"/>
              <a:gd name="connsiteY32" fmla="*/ 10677 h 605027"/>
              <a:gd name="connsiteX33" fmla="*/ 428552 w 436291"/>
              <a:gd name="connsiteY33" fmla="*/ 27708 h 605027"/>
              <a:gd name="connsiteX34" fmla="*/ 427284 w 436291"/>
              <a:gd name="connsiteY34" fmla="*/ 66604 h 605027"/>
              <a:gd name="connsiteX35" fmla="*/ 413110 w 436291"/>
              <a:gd name="connsiteY35" fmla="*/ 130126 h 605027"/>
              <a:gd name="connsiteX36" fmla="*/ 377157 w 436291"/>
              <a:gd name="connsiteY36" fmla="*/ 120229 h 605027"/>
              <a:gd name="connsiteX37" fmla="*/ 386261 w 436291"/>
              <a:gd name="connsiteY37" fmla="*/ 78456 h 605027"/>
              <a:gd name="connsiteX38" fmla="*/ 27995 w 436291"/>
              <a:gd name="connsiteY38" fmla="*/ 366031 h 605027"/>
              <a:gd name="connsiteX39" fmla="*/ 4833 w 436291"/>
              <a:gd name="connsiteY39" fmla="*/ 342786 h 605027"/>
              <a:gd name="connsiteX40" fmla="*/ 370819 w 436291"/>
              <a:gd name="connsiteY40" fmla="*/ 44279 h 605027"/>
              <a:gd name="connsiteX41" fmla="*/ 334290 w 436291"/>
              <a:gd name="connsiteY41" fmla="*/ 36454 h 605027"/>
              <a:gd name="connsiteX42" fmla="*/ 339245 w 436291"/>
              <a:gd name="connsiteY42" fmla="*/ 90 h 605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36291" h="605027">
                <a:moveTo>
                  <a:pt x="91443" y="435960"/>
                </a:moveTo>
                <a:cubicBezTo>
                  <a:pt x="105390" y="434493"/>
                  <a:pt x="119453" y="435586"/>
                  <a:pt x="129077" y="440305"/>
                </a:cubicBezTo>
                <a:cubicBezTo>
                  <a:pt x="150170" y="450664"/>
                  <a:pt x="142678" y="484042"/>
                  <a:pt x="142678" y="502572"/>
                </a:cubicBezTo>
                <a:cubicBezTo>
                  <a:pt x="142678" y="520067"/>
                  <a:pt x="142563" y="537677"/>
                  <a:pt x="142332" y="555286"/>
                </a:cubicBezTo>
                <a:cubicBezTo>
                  <a:pt x="142217" y="565530"/>
                  <a:pt x="143600" y="578996"/>
                  <a:pt x="135877" y="587168"/>
                </a:cubicBezTo>
                <a:cubicBezTo>
                  <a:pt x="129653" y="593728"/>
                  <a:pt x="120778" y="593844"/>
                  <a:pt x="112479" y="594074"/>
                </a:cubicBezTo>
                <a:cubicBezTo>
                  <a:pt x="95420" y="594649"/>
                  <a:pt x="78245" y="594074"/>
                  <a:pt x="61186" y="594074"/>
                </a:cubicBezTo>
                <a:cubicBezTo>
                  <a:pt x="51043" y="594074"/>
                  <a:pt x="44588" y="586017"/>
                  <a:pt x="43781" y="576694"/>
                </a:cubicBezTo>
                <a:cubicBezTo>
                  <a:pt x="41707" y="552294"/>
                  <a:pt x="40208" y="527893"/>
                  <a:pt x="38825" y="503493"/>
                </a:cubicBezTo>
                <a:cubicBezTo>
                  <a:pt x="37672" y="484157"/>
                  <a:pt x="32255" y="465051"/>
                  <a:pt x="46317" y="450088"/>
                </a:cubicBezTo>
                <a:cubicBezTo>
                  <a:pt x="48507" y="447671"/>
                  <a:pt x="51504" y="446751"/>
                  <a:pt x="54501" y="446981"/>
                </a:cubicBezTo>
                <a:cubicBezTo>
                  <a:pt x="63665" y="441456"/>
                  <a:pt x="77496" y="437428"/>
                  <a:pt x="91443" y="435960"/>
                </a:cubicBezTo>
                <a:close/>
                <a:moveTo>
                  <a:pt x="274932" y="329996"/>
                </a:moveTo>
                <a:cubicBezTo>
                  <a:pt x="285071" y="329535"/>
                  <a:pt x="293020" y="338856"/>
                  <a:pt x="293251" y="348292"/>
                </a:cubicBezTo>
                <a:cubicBezTo>
                  <a:pt x="295209" y="420440"/>
                  <a:pt x="298781" y="495695"/>
                  <a:pt x="290601" y="567499"/>
                </a:cubicBezTo>
                <a:cubicBezTo>
                  <a:pt x="284841" y="618359"/>
                  <a:pt x="236567" y="602940"/>
                  <a:pt x="194976" y="602480"/>
                </a:cubicBezTo>
                <a:cubicBezTo>
                  <a:pt x="185414" y="602365"/>
                  <a:pt x="176773" y="594310"/>
                  <a:pt x="177003" y="584414"/>
                </a:cubicBezTo>
                <a:cubicBezTo>
                  <a:pt x="178386" y="505821"/>
                  <a:pt x="177464" y="426999"/>
                  <a:pt x="185183" y="348752"/>
                </a:cubicBezTo>
                <a:cubicBezTo>
                  <a:pt x="185875" y="341157"/>
                  <a:pt x="191059" y="337130"/>
                  <a:pt x="196589" y="336209"/>
                </a:cubicBezTo>
                <a:cubicBezTo>
                  <a:pt x="199124" y="334713"/>
                  <a:pt x="202004" y="333563"/>
                  <a:pt x="205576" y="333333"/>
                </a:cubicBezTo>
                <a:cubicBezTo>
                  <a:pt x="228733" y="332297"/>
                  <a:pt x="251775" y="331146"/>
                  <a:pt x="274932" y="329996"/>
                </a:cubicBezTo>
                <a:close/>
                <a:moveTo>
                  <a:pt x="340634" y="218379"/>
                </a:moveTo>
                <a:cubicBezTo>
                  <a:pt x="366441" y="219414"/>
                  <a:pt x="392132" y="220910"/>
                  <a:pt x="417823" y="222866"/>
                </a:cubicBezTo>
                <a:cubicBezTo>
                  <a:pt x="427271" y="223671"/>
                  <a:pt x="436948" y="230804"/>
                  <a:pt x="436257" y="241274"/>
                </a:cubicBezTo>
                <a:cubicBezTo>
                  <a:pt x="428999" y="355751"/>
                  <a:pt x="427501" y="470113"/>
                  <a:pt x="430842" y="584820"/>
                </a:cubicBezTo>
                <a:cubicBezTo>
                  <a:pt x="431188" y="594370"/>
                  <a:pt x="422662" y="602078"/>
                  <a:pt x="413446" y="602193"/>
                </a:cubicBezTo>
                <a:cubicBezTo>
                  <a:pt x="386833" y="602769"/>
                  <a:pt x="360219" y="603344"/>
                  <a:pt x="333606" y="603919"/>
                </a:cubicBezTo>
                <a:cubicBezTo>
                  <a:pt x="324735" y="604034"/>
                  <a:pt x="316210" y="595866"/>
                  <a:pt x="316556" y="586891"/>
                </a:cubicBezTo>
                <a:cubicBezTo>
                  <a:pt x="321625" y="473680"/>
                  <a:pt x="320012" y="360698"/>
                  <a:pt x="323238" y="247602"/>
                </a:cubicBezTo>
                <a:cubicBezTo>
                  <a:pt x="323238" y="246106"/>
                  <a:pt x="323699" y="244956"/>
                  <a:pt x="324044" y="243690"/>
                </a:cubicBezTo>
                <a:cubicBezTo>
                  <a:pt x="319897" y="232530"/>
                  <a:pt x="325311" y="217688"/>
                  <a:pt x="340634" y="218379"/>
                </a:cubicBezTo>
                <a:close/>
                <a:moveTo>
                  <a:pt x="339245" y="90"/>
                </a:moveTo>
                <a:cubicBezTo>
                  <a:pt x="358835" y="1931"/>
                  <a:pt x="378079" y="5038"/>
                  <a:pt x="396977" y="10677"/>
                </a:cubicBezTo>
                <a:cubicBezTo>
                  <a:pt x="407694" y="13784"/>
                  <a:pt x="422444" y="17236"/>
                  <a:pt x="428552" y="27708"/>
                </a:cubicBezTo>
                <a:cubicBezTo>
                  <a:pt x="435466" y="39676"/>
                  <a:pt x="430050" y="54290"/>
                  <a:pt x="427284" y="66604"/>
                </a:cubicBezTo>
                <a:cubicBezTo>
                  <a:pt x="422560" y="87778"/>
                  <a:pt x="417835" y="108952"/>
                  <a:pt x="413110" y="130126"/>
                </a:cubicBezTo>
                <a:cubicBezTo>
                  <a:pt x="407694" y="154061"/>
                  <a:pt x="368169" y="141978"/>
                  <a:pt x="377157" y="120229"/>
                </a:cubicBezTo>
                <a:cubicBezTo>
                  <a:pt x="380268" y="106420"/>
                  <a:pt x="383149" y="92496"/>
                  <a:pt x="386261" y="78456"/>
                </a:cubicBezTo>
                <a:cubicBezTo>
                  <a:pt x="263996" y="171783"/>
                  <a:pt x="145880" y="266836"/>
                  <a:pt x="27995" y="366031"/>
                </a:cubicBezTo>
                <a:cubicBezTo>
                  <a:pt x="11977" y="379495"/>
                  <a:pt x="-9802" y="358436"/>
                  <a:pt x="4833" y="342786"/>
                </a:cubicBezTo>
                <a:cubicBezTo>
                  <a:pt x="108890" y="231162"/>
                  <a:pt x="239567" y="125292"/>
                  <a:pt x="370819" y="44279"/>
                </a:cubicBezTo>
                <a:cubicBezTo>
                  <a:pt x="358719" y="41517"/>
                  <a:pt x="346505" y="38640"/>
                  <a:pt x="334290" y="36454"/>
                </a:cubicBezTo>
                <a:cubicBezTo>
                  <a:pt x="313778" y="32771"/>
                  <a:pt x="318618" y="-1982"/>
                  <a:pt x="339245" y="9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iconfont-1124-745002">
            <a:extLst>
              <a:ext uri="{FF2B5EF4-FFF2-40B4-BE49-F238E27FC236}">
                <a16:creationId xmlns:a16="http://schemas.microsoft.com/office/drawing/2014/main" id="{6B32805B-3A7D-0CB3-6E43-16F10F9A15F5}"/>
              </a:ext>
            </a:extLst>
          </p:cNvPr>
          <p:cNvSpPr/>
          <p:nvPr/>
        </p:nvSpPr>
        <p:spPr>
          <a:xfrm>
            <a:off x="3950952" y="2210752"/>
            <a:ext cx="507890" cy="507990"/>
          </a:xfrm>
          <a:custGeom>
            <a:avLst/>
            <a:gdLst>
              <a:gd name="T0" fmla="*/ 5333 w 10666"/>
              <a:gd name="T1" fmla="*/ 0 h 10666"/>
              <a:gd name="T2" fmla="*/ 0 w 10666"/>
              <a:gd name="T3" fmla="*/ 5333 h 10666"/>
              <a:gd name="T4" fmla="*/ 5333 w 10666"/>
              <a:gd name="T5" fmla="*/ 10666 h 10666"/>
              <a:gd name="T6" fmla="*/ 10666 w 10666"/>
              <a:gd name="T7" fmla="*/ 5333 h 10666"/>
              <a:gd name="T8" fmla="*/ 5333 w 10666"/>
              <a:gd name="T9" fmla="*/ 0 h 10666"/>
              <a:gd name="T10" fmla="*/ 4800 w 10666"/>
              <a:gd name="T11" fmla="*/ 9562 h 10666"/>
              <a:gd name="T12" fmla="*/ 1066 w 10666"/>
              <a:gd name="T13" fmla="*/ 5333 h 10666"/>
              <a:gd name="T14" fmla="*/ 1178 w 10666"/>
              <a:gd name="T15" fmla="*/ 4378 h 10666"/>
              <a:gd name="T16" fmla="*/ 3733 w 10666"/>
              <a:gd name="T17" fmla="*/ 6933 h 10666"/>
              <a:gd name="T18" fmla="*/ 3733 w 10666"/>
              <a:gd name="T19" fmla="*/ 7466 h 10666"/>
              <a:gd name="T20" fmla="*/ 4800 w 10666"/>
              <a:gd name="T21" fmla="*/ 8533 h 10666"/>
              <a:gd name="T22" fmla="*/ 4800 w 10666"/>
              <a:gd name="T23" fmla="*/ 9562 h 10666"/>
              <a:gd name="T24" fmla="*/ 8480 w 10666"/>
              <a:gd name="T25" fmla="*/ 8208 h 10666"/>
              <a:gd name="T26" fmla="*/ 7466 w 10666"/>
              <a:gd name="T27" fmla="*/ 7466 h 10666"/>
              <a:gd name="T28" fmla="*/ 6933 w 10666"/>
              <a:gd name="T29" fmla="*/ 7466 h 10666"/>
              <a:gd name="T30" fmla="*/ 6933 w 10666"/>
              <a:gd name="T31" fmla="*/ 5866 h 10666"/>
              <a:gd name="T32" fmla="*/ 6400 w 10666"/>
              <a:gd name="T33" fmla="*/ 5333 h 10666"/>
              <a:gd name="T34" fmla="*/ 3200 w 10666"/>
              <a:gd name="T35" fmla="*/ 5333 h 10666"/>
              <a:gd name="T36" fmla="*/ 3200 w 10666"/>
              <a:gd name="T37" fmla="*/ 4266 h 10666"/>
              <a:gd name="T38" fmla="*/ 4266 w 10666"/>
              <a:gd name="T39" fmla="*/ 4266 h 10666"/>
              <a:gd name="T40" fmla="*/ 4800 w 10666"/>
              <a:gd name="T41" fmla="*/ 3733 h 10666"/>
              <a:gd name="T42" fmla="*/ 4800 w 10666"/>
              <a:gd name="T43" fmla="*/ 2666 h 10666"/>
              <a:gd name="T44" fmla="*/ 5866 w 10666"/>
              <a:gd name="T45" fmla="*/ 2666 h 10666"/>
              <a:gd name="T46" fmla="*/ 6933 w 10666"/>
              <a:gd name="T47" fmla="*/ 1600 h 10666"/>
              <a:gd name="T48" fmla="*/ 6933 w 10666"/>
              <a:gd name="T49" fmla="*/ 1381 h 10666"/>
              <a:gd name="T50" fmla="*/ 9600 w 10666"/>
              <a:gd name="T51" fmla="*/ 5333 h 10666"/>
              <a:gd name="T52" fmla="*/ 8480 w 10666"/>
              <a:gd name="T53" fmla="*/ 8208 h 10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666" h="10666">
                <a:moveTo>
                  <a:pt x="5333" y="0"/>
                </a:moveTo>
                <a:cubicBezTo>
                  <a:pt x="2389" y="0"/>
                  <a:pt x="0" y="2389"/>
                  <a:pt x="0" y="5333"/>
                </a:cubicBezTo>
                <a:cubicBezTo>
                  <a:pt x="0" y="8277"/>
                  <a:pt x="2389" y="10666"/>
                  <a:pt x="5333" y="10666"/>
                </a:cubicBezTo>
                <a:cubicBezTo>
                  <a:pt x="8277" y="10666"/>
                  <a:pt x="10666" y="8277"/>
                  <a:pt x="10666" y="5333"/>
                </a:cubicBezTo>
                <a:cubicBezTo>
                  <a:pt x="10666" y="2389"/>
                  <a:pt x="8277" y="0"/>
                  <a:pt x="5333" y="0"/>
                </a:cubicBezTo>
                <a:close/>
                <a:moveTo>
                  <a:pt x="4800" y="9562"/>
                </a:moveTo>
                <a:cubicBezTo>
                  <a:pt x="2693" y="9301"/>
                  <a:pt x="1066" y="7509"/>
                  <a:pt x="1066" y="5333"/>
                </a:cubicBezTo>
                <a:cubicBezTo>
                  <a:pt x="1066" y="5002"/>
                  <a:pt x="1109" y="4688"/>
                  <a:pt x="1178" y="4378"/>
                </a:cubicBezTo>
                <a:lnTo>
                  <a:pt x="3733" y="6933"/>
                </a:lnTo>
                <a:lnTo>
                  <a:pt x="3733" y="7466"/>
                </a:lnTo>
                <a:cubicBezTo>
                  <a:pt x="3733" y="8053"/>
                  <a:pt x="4213" y="8533"/>
                  <a:pt x="4800" y="8533"/>
                </a:cubicBezTo>
                <a:lnTo>
                  <a:pt x="4800" y="9562"/>
                </a:lnTo>
                <a:close/>
                <a:moveTo>
                  <a:pt x="8480" y="8208"/>
                </a:moveTo>
                <a:cubicBezTo>
                  <a:pt x="8341" y="7776"/>
                  <a:pt x="7946" y="7466"/>
                  <a:pt x="7466" y="7466"/>
                </a:cubicBezTo>
                <a:lnTo>
                  <a:pt x="6933" y="7466"/>
                </a:lnTo>
                <a:lnTo>
                  <a:pt x="6933" y="5866"/>
                </a:lnTo>
                <a:cubicBezTo>
                  <a:pt x="6933" y="5573"/>
                  <a:pt x="6693" y="5333"/>
                  <a:pt x="6400" y="5333"/>
                </a:cubicBezTo>
                <a:lnTo>
                  <a:pt x="3200" y="5333"/>
                </a:lnTo>
                <a:lnTo>
                  <a:pt x="3200" y="4266"/>
                </a:lnTo>
                <a:lnTo>
                  <a:pt x="4266" y="4266"/>
                </a:lnTo>
                <a:cubicBezTo>
                  <a:pt x="4560" y="4266"/>
                  <a:pt x="4800" y="4026"/>
                  <a:pt x="4800" y="3733"/>
                </a:cubicBezTo>
                <a:lnTo>
                  <a:pt x="4800" y="2666"/>
                </a:lnTo>
                <a:lnTo>
                  <a:pt x="5866" y="2666"/>
                </a:lnTo>
                <a:cubicBezTo>
                  <a:pt x="6453" y="2666"/>
                  <a:pt x="6933" y="2186"/>
                  <a:pt x="6933" y="1600"/>
                </a:cubicBezTo>
                <a:lnTo>
                  <a:pt x="6933" y="1381"/>
                </a:lnTo>
                <a:cubicBezTo>
                  <a:pt x="8496" y="2016"/>
                  <a:pt x="9600" y="3546"/>
                  <a:pt x="9600" y="5333"/>
                </a:cubicBezTo>
                <a:cubicBezTo>
                  <a:pt x="9600" y="6442"/>
                  <a:pt x="9173" y="7450"/>
                  <a:pt x="8480" y="8208"/>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iconfont-11255-5323815">
            <a:extLst>
              <a:ext uri="{FF2B5EF4-FFF2-40B4-BE49-F238E27FC236}">
                <a16:creationId xmlns:a16="http://schemas.microsoft.com/office/drawing/2014/main" id="{AA477BC7-32CD-AC6A-D269-2404ECEA971B}"/>
              </a:ext>
            </a:extLst>
          </p:cNvPr>
          <p:cNvSpPr/>
          <p:nvPr/>
        </p:nvSpPr>
        <p:spPr>
          <a:xfrm>
            <a:off x="6436691" y="2210750"/>
            <a:ext cx="507992" cy="507992"/>
          </a:xfrm>
          <a:custGeom>
            <a:avLst/>
            <a:gdLst>
              <a:gd name="T0" fmla="*/ 9715 w 10362"/>
              <a:gd name="T1" fmla="*/ 6476 h 10361"/>
              <a:gd name="T2" fmla="*/ 9087 w 10362"/>
              <a:gd name="T3" fmla="*/ 6476 h 10361"/>
              <a:gd name="T4" fmla="*/ 9087 w 10362"/>
              <a:gd name="T5" fmla="*/ 4857 h 10361"/>
              <a:gd name="T6" fmla="*/ 8845 w 10362"/>
              <a:gd name="T7" fmla="*/ 4615 h 10361"/>
              <a:gd name="T8" fmla="*/ 5424 w 10362"/>
              <a:gd name="T9" fmla="*/ 4615 h 10361"/>
              <a:gd name="T10" fmla="*/ 5424 w 10362"/>
              <a:gd name="T11" fmla="*/ 3886 h 10361"/>
              <a:gd name="T12" fmla="*/ 6476 w 10362"/>
              <a:gd name="T13" fmla="*/ 3886 h 10361"/>
              <a:gd name="T14" fmla="*/ 7124 w 10362"/>
              <a:gd name="T15" fmla="*/ 3239 h 10361"/>
              <a:gd name="T16" fmla="*/ 7124 w 10362"/>
              <a:gd name="T17" fmla="*/ 647 h 10361"/>
              <a:gd name="T18" fmla="*/ 6476 w 10362"/>
              <a:gd name="T19" fmla="*/ 0 h 10361"/>
              <a:gd name="T20" fmla="*/ 3886 w 10362"/>
              <a:gd name="T21" fmla="*/ 0 h 10361"/>
              <a:gd name="T22" fmla="*/ 3239 w 10362"/>
              <a:gd name="T23" fmla="*/ 647 h 10361"/>
              <a:gd name="T24" fmla="*/ 3239 w 10362"/>
              <a:gd name="T25" fmla="*/ 3237 h 10361"/>
              <a:gd name="T26" fmla="*/ 3886 w 10362"/>
              <a:gd name="T27" fmla="*/ 3885 h 10361"/>
              <a:gd name="T28" fmla="*/ 4939 w 10362"/>
              <a:gd name="T29" fmla="*/ 3885 h 10361"/>
              <a:gd name="T30" fmla="*/ 4939 w 10362"/>
              <a:gd name="T31" fmla="*/ 4614 h 10361"/>
              <a:gd name="T32" fmla="*/ 1519 w 10362"/>
              <a:gd name="T33" fmla="*/ 4614 h 10361"/>
              <a:gd name="T34" fmla="*/ 1276 w 10362"/>
              <a:gd name="T35" fmla="*/ 4856 h 10361"/>
              <a:gd name="T36" fmla="*/ 1276 w 10362"/>
              <a:gd name="T37" fmla="*/ 6475 h 10361"/>
              <a:gd name="T38" fmla="*/ 647 w 10362"/>
              <a:gd name="T39" fmla="*/ 6475 h 10361"/>
              <a:gd name="T40" fmla="*/ 0 w 10362"/>
              <a:gd name="T41" fmla="*/ 7122 h 10361"/>
              <a:gd name="T42" fmla="*/ 0 w 10362"/>
              <a:gd name="T43" fmla="*/ 9712 h 10361"/>
              <a:gd name="T44" fmla="*/ 647 w 10362"/>
              <a:gd name="T45" fmla="*/ 10360 h 10361"/>
              <a:gd name="T46" fmla="*/ 3237 w 10362"/>
              <a:gd name="T47" fmla="*/ 10360 h 10361"/>
              <a:gd name="T48" fmla="*/ 3885 w 10362"/>
              <a:gd name="T49" fmla="*/ 9712 h 10361"/>
              <a:gd name="T50" fmla="*/ 3885 w 10362"/>
              <a:gd name="T51" fmla="*/ 7124 h 10361"/>
              <a:gd name="T52" fmla="*/ 3237 w 10362"/>
              <a:gd name="T53" fmla="*/ 6476 h 10361"/>
              <a:gd name="T54" fmla="*/ 1761 w 10362"/>
              <a:gd name="T55" fmla="*/ 6476 h 10361"/>
              <a:gd name="T56" fmla="*/ 1761 w 10362"/>
              <a:gd name="T57" fmla="*/ 5100 h 10361"/>
              <a:gd name="T58" fmla="*/ 8602 w 10362"/>
              <a:gd name="T59" fmla="*/ 5100 h 10361"/>
              <a:gd name="T60" fmla="*/ 8602 w 10362"/>
              <a:gd name="T61" fmla="*/ 6476 h 10361"/>
              <a:gd name="T62" fmla="*/ 7124 w 10362"/>
              <a:gd name="T63" fmla="*/ 6476 h 10361"/>
              <a:gd name="T64" fmla="*/ 6476 w 10362"/>
              <a:gd name="T65" fmla="*/ 7124 h 10361"/>
              <a:gd name="T66" fmla="*/ 6476 w 10362"/>
              <a:gd name="T67" fmla="*/ 9713 h 10361"/>
              <a:gd name="T68" fmla="*/ 7124 w 10362"/>
              <a:gd name="T69" fmla="*/ 10361 h 10361"/>
              <a:gd name="T70" fmla="*/ 9713 w 10362"/>
              <a:gd name="T71" fmla="*/ 10361 h 10361"/>
              <a:gd name="T72" fmla="*/ 10361 w 10362"/>
              <a:gd name="T73" fmla="*/ 9713 h 10361"/>
              <a:gd name="T74" fmla="*/ 10361 w 10362"/>
              <a:gd name="T75" fmla="*/ 7124 h 10361"/>
              <a:gd name="T76" fmla="*/ 9715 w 10362"/>
              <a:gd name="T77" fmla="*/ 6476 h 10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362" h="10361">
                <a:moveTo>
                  <a:pt x="9715" y="6476"/>
                </a:moveTo>
                <a:lnTo>
                  <a:pt x="9087" y="6476"/>
                </a:lnTo>
                <a:lnTo>
                  <a:pt x="9087" y="4857"/>
                </a:lnTo>
                <a:cubicBezTo>
                  <a:pt x="9087" y="4724"/>
                  <a:pt x="8979" y="4615"/>
                  <a:pt x="8845" y="4615"/>
                </a:cubicBezTo>
                <a:lnTo>
                  <a:pt x="5424" y="4615"/>
                </a:lnTo>
                <a:lnTo>
                  <a:pt x="5424" y="3886"/>
                </a:lnTo>
                <a:lnTo>
                  <a:pt x="6476" y="3886"/>
                </a:lnTo>
                <a:cubicBezTo>
                  <a:pt x="6834" y="3886"/>
                  <a:pt x="7124" y="3596"/>
                  <a:pt x="7124" y="3239"/>
                </a:cubicBezTo>
                <a:lnTo>
                  <a:pt x="7124" y="647"/>
                </a:lnTo>
                <a:cubicBezTo>
                  <a:pt x="7124" y="290"/>
                  <a:pt x="6833" y="0"/>
                  <a:pt x="6476" y="0"/>
                </a:cubicBezTo>
                <a:lnTo>
                  <a:pt x="3886" y="0"/>
                </a:lnTo>
                <a:cubicBezTo>
                  <a:pt x="3528" y="0"/>
                  <a:pt x="3239" y="290"/>
                  <a:pt x="3239" y="647"/>
                </a:cubicBezTo>
                <a:lnTo>
                  <a:pt x="3239" y="3237"/>
                </a:lnTo>
                <a:cubicBezTo>
                  <a:pt x="3239" y="3595"/>
                  <a:pt x="3528" y="3885"/>
                  <a:pt x="3886" y="3885"/>
                </a:cubicBezTo>
                <a:lnTo>
                  <a:pt x="4939" y="3885"/>
                </a:lnTo>
                <a:lnTo>
                  <a:pt x="4939" y="4614"/>
                </a:lnTo>
                <a:lnTo>
                  <a:pt x="1519" y="4614"/>
                </a:lnTo>
                <a:cubicBezTo>
                  <a:pt x="1385" y="4614"/>
                  <a:pt x="1276" y="4722"/>
                  <a:pt x="1276" y="4856"/>
                </a:cubicBezTo>
                <a:lnTo>
                  <a:pt x="1276" y="6475"/>
                </a:lnTo>
                <a:lnTo>
                  <a:pt x="647" y="6475"/>
                </a:lnTo>
                <a:cubicBezTo>
                  <a:pt x="290" y="6475"/>
                  <a:pt x="0" y="6765"/>
                  <a:pt x="0" y="7122"/>
                </a:cubicBezTo>
                <a:lnTo>
                  <a:pt x="0" y="9712"/>
                </a:lnTo>
                <a:cubicBezTo>
                  <a:pt x="0" y="10070"/>
                  <a:pt x="290" y="10360"/>
                  <a:pt x="647" y="10360"/>
                </a:cubicBezTo>
                <a:lnTo>
                  <a:pt x="3237" y="10360"/>
                </a:lnTo>
                <a:cubicBezTo>
                  <a:pt x="3595" y="10360"/>
                  <a:pt x="3885" y="10070"/>
                  <a:pt x="3885" y="9712"/>
                </a:cubicBezTo>
                <a:lnTo>
                  <a:pt x="3885" y="7124"/>
                </a:lnTo>
                <a:cubicBezTo>
                  <a:pt x="3885" y="6766"/>
                  <a:pt x="3595" y="6476"/>
                  <a:pt x="3237" y="6476"/>
                </a:cubicBezTo>
                <a:lnTo>
                  <a:pt x="1761" y="6476"/>
                </a:lnTo>
                <a:lnTo>
                  <a:pt x="1761" y="5100"/>
                </a:lnTo>
                <a:lnTo>
                  <a:pt x="8602" y="5100"/>
                </a:lnTo>
                <a:lnTo>
                  <a:pt x="8602" y="6476"/>
                </a:lnTo>
                <a:lnTo>
                  <a:pt x="7124" y="6476"/>
                </a:lnTo>
                <a:cubicBezTo>
                  <a:pt x="6766" y="6476"/>
                  <a:pt x="6476" y="6766"/>
                  <a:pt x="6476" y="7124"/>
                </a:cubicBezTo>
                <a:lnTo>
                  <a:pt x="6476" y="9713"/>
                </a:lnTo>
                <a:cubicBezTo>
                  <a:pt x="6476" y="10071"/>
                  <a:pt x="6766" y="10361"/>
                  <a:pt x="7124" y="10361"/>
                </a:cubicBezTo>
                <a:lnTo>
                  <a:pt x="9713" y="10361"/>
                </a:lnTo>
                <a:cubicBezTo>
                  <a:pt x="10071" y="10361"/>
                  <a:pt x="10361" y="10071"/>
                  <a:pt x="10361" y="9713"/>
                </a:cubicBezTo>
                <a:lnTo>
                  <a:pt x="10361" y="7124"/>
                </a:lnTo>
                <a:cubicBezTo>
                  <a:pt x="10362" y="6766"/>
                  <a:pt x="10072" y="6476"/>
                  <a:pt x="9715" y="6476"/>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growing-weed_71065">
            <a:extLst>
              <a:ext uri="{FF2B5EF4-FFF2-40B4-BE49-F238E27FC236}">
                <a16:creationId xmlns:a16="http://schemas.microsoft.com/office/drawing/2014/main" id="{FC168D3B-0CD9-2A63-760E-752D9FFF05BB}"/>
              </a:ext>
            </a:extLst>
          </p:cNvPr>
          <p:cNvSpPr/>
          <p:nvPr/>
        </p:nvSpPr>
        <p:spPr>
          <a:xfrm>
            <a:off x="9369443" y="2220056"/>
            <a:ext cx="507992" cy="498686"/>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60" h="8022">
                <a:moveTo>
                  <a:pt x="6935" y="6579"/>
                </a:moveTo>
                <a:cubicBezTo>
                  <a:pt x="6575" y="6420"/>
                  <a:pt x="6161" y="6294"/>
                  <a:pt x="5711" y="6206"/>
                </a:cubicBezTo>
                <a:lnTo>
                  <a:pt x="5711" y="5186"/>
                </a:lnTo>
                <a:cubicBezTo>
                  <a:pt x="6103" y="5133"/>
                  <a:pt x="7034" y="4735"/>
                  <a:pt x="7390" y="4379"/>
                </a:cubicBezTo>
                <a:cubicBezTo>
                  <a:pt x="7839" y="3931"/>
                  <a:pt x="7899" y="3260"/>
                  <a:pt x="7524" y="2885"/>
                </a:cubicBezTo>
                <a:cubicBezTo>
                  <a:pt x="7365" y="2726"/>
                  <a:pt x="7143" y="2638"/>
                  <a:pt x="6899" y="2638"/>
                </a:cubicBezTo>
                <a:cubicBezTo>
                  <a:pt x="6589" y="2638"/>
                  <a:pt x="6272" y="2777"/>
                  <a:pt x="6030" y="3019"/>
                </a:cubicBezTo>
                <a:cubicBezTo>
                  <a:pt x="5901" y="3148"/>
                  <a:pt x="5794" y="3346"/>
                  <a:pt x="5711" y="3543"/>
                </a:cubicBezTo>
                <a:lnTo>
                  <a:pt x="5711" y="2553"/>
                </a:lnTo>
                <a:cubicBezTo>
                  <a:pt x="6058" y="2538"/>
                  <a:pt x="7074" y="2116"/>
                  <a:pt x="7450" y="1741"/>
                </a:cubicBezTo>
                <a:cubicBezTo>
                  <a:pt x="7898" y="1292"/>
                  <a:pt x="7958" y="622"/>
                  <a:pt x="7584" y="247"/>
                </a:cubicBezTo>
                <a:cubicBezTo>
                  <a:pt x="7424" y="88"/>
                  <a:pt x="7202" y="0"/>
                  <a:pt x="6959" y="0"/>
                </a:cubicBezTo>
                <a:cubicBezTo>
                  <a:pt x="6649" y="0"/>
                  <a:pt x="6332" y="139"/>
                  <a:pt x="6090" y="381"/>
                </a:cubicBezTo>
                <a:cubicBezTo>
                  <a:pt x="5798" y="672"/>
                  <a:pt x="5620" y="1315"/>
                  <a:pt x="5572" y="1505"/>
                </a:cubicBezTo>
                <a:cubicBezTo>
                  <a:pt x="5562" y="1544"/>
                  <a:pt x="5551" y="1591"/>
                  <a:pt x="5539" y="1644"/>
                </a:cubicBezTo>
                <a:cubicBezTo>
                  <a:pt x="5528" y="1591"/>
                  <a:pt x="5517" y="1544"/>
                  <a:pt x="5507" y="1505"/>
                </a:cubicBezTo>
                <a:cubicBezTo>
                  <a:pt x="5459" y="1315"/>
                  <a:pt x="5281" y="672"/>
                  <a:pt x="4989" y="381"/>
                </a:cubicBezTo>
                <a:cubicBezTo>
                  <a:pt x="4747" y="139"/>
                  <a:pt x="4430" y="0"/>
                  <a:pt x="4120" y="0"/>
                </a:cubicBezTo>
                <a:cubicBezTo>
                  <a:pt x="3877" y="0"/>
                  <a:pt x="3655" y="88"/>
                  <a:pt x="3495" y="247"/>
                </a:cubicBezTo>
                <a:cubicBezTo>
                  <a:pt x="3120" y="622"/>
                  <a:pt x="3180" y="1292"/>
                  <a:pt x="3629" y="1741"/>
                </a:cubicBezTo>
                <a:cubicBezTo>
                  <a:pt x="3985" y="2097"/>
                  <a:pt x="4916" y="2494"/>
                  <a:pt x="5308" y="2548"/>
                </a:cubicBezTo>
                <a:lnTo>
                  <a:pt x="5308" y="6138"/>
                </a:lnTo>
                <a:cubicBezTo>
                  <a:pt x="4916" y="6082"/>
                  <a:pt x="4503" y="6053"/>
                  <a:pt x="4080" y="6053"/>
                </a:cubicBezTo>
                <a:cubicBezTo>
                  <a:pt x="3429" y="6053"/>
                  <a:pt x="2801" y="6122"/>
                  <a:pt x="2237" y="6251"/>
                </a:cubicBezTo>
                <a:lnTo>
                  <a:pt x="2237" y="4444"/>
                </a:lnTo>
                <a:cubicBezTo>
                  <a:pt x="2541" y="4388"/>
                  <a:pt x="3231" y="4048"/>
                  <a:pt x="3495" y="3784"/>
                </a:cubicBezTo>
                <a:cubicBezTo>
                  <a:pt x="3839" y="3440"/>
                  <a:pt x="3883" y="2926"/>
                  <a:pt x="3595" y="2637"/>
                </a:cubicBezTo>
                <a:cubicBezTo>
                  <a:pt x="3471" y="2514"/>
                  <a:pt x="3300" y="2446"/>
                  <a:pt x="3112" y="2446"/>
                </a:cubicBezTo>
                <a:cubicBezTo>
                  <a:pt x="2875" y="2446"/>
                  <a:pt x="2633" y="2552"/>
                  <a:pt x="2448" y="2737"/>
                </a:cubicBezTo>
                <a:cubicBezTo>
                  <a:pt x="2229" y="2956"/>
                  <a:pt x="2095" y="3454"/>
                  <a:pt x="2058" y="3610"/>
                </a:cubicBezTo>
                <a:cubicBezTo>
                  <a:pt x="2020" y="3454"/>
                  <a:pt x="1886" y="2956"/>
                  <a:pt x="1667" y="2737"/>
                </a:cubicBezTo>
                <a:cubicBezTo>
                  <a:pt x="1482" y="2552"/>
                  <a:pt x="1240" y="2446"/>
                  <a:pt x="1003" y="2446"/>
                </a:cubicBezTo>
                <a:cubicBezTo>
                  <a:pt x="815" y="2446"/>
                  <a:pt x="644" y="2514"/>
                  <a:pt x="521" y="2637"/>
                </a:cubicBezTo>
                <a:cubicBezTo>
                  <a:pt x="232" y="2926"/>
                  <a:pt x="277" y="3440"/>
                  <a:pt x="620" y="3784"/>
                </a:cubicBezTo>
                <a:cubicBezTo>
                  <a:pt x="872" y="4036"/>
                  <a:pt x="1511" y="4357"/>
                  <a:pt x="1834" y="4435"/>
                </a:cubicBezTo>
                <a:lnTo>
                  <a:pt x="1834" y="6357"/>
                </a:lnTo>
                <a:cubicBezTo>
                  <a:pt x="1618" y="6421"/>
                  <a:pt x="1414" y="6496"/>
                  <a:pt x="1225" y="6579"/>
                </a:cubicBezTo>
                <a:cubicBezTo>
                  <a:pt x="435" y="6930"/>
                  <a:pt x="0" y="7407"/>
                  <a:pt x="0" y="7921"/>
                </a:cubicBezTo>
                <a:lnTo>
                  <a:pt x="0" y="8022"/>
                </a:lnTo>
                <a:lnTo>
                  <a:pt x="8160" y="8022"/>
                </a:lnTo>
                <a:lnTo>
                  <a:pt x="8160" y="7921"/>
                </a:lnTo>
                <a:cubicBezTo>
                  <a:pt x="8160" y="7407"/>
                  <a:pt x="7725" y="6930"/>
                  <a:pt x="6935" y="6579"/>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94370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680DE87-3005-0D77-2F4E-C3FF1E3003D9}"/>
              </a:ext>
            </a:extLst>
          </p:cNvPr>
          <p:cNvSpPr>
            <a:spLocks noGrp="1"/>
          </p:cNvSpPr>
          <p:nvPr>
            <p:ph type="body" sz="quarter" idx="10"/>
          </p:nvPr>
        </p:nvSpPr>
        <p:spPr/>
        <p:txBody>
          <a:bodyPr/>
          <a:lstStyle/>
          <a:p>
            <a:r>
              <a:rPr lang="zh-CN" altLang="en-US" dirty="0"/>
              <a:t>经营目标实现路径</a:t>
            </a:r>
          </a:p>
        </p:txBody>
      </p:sp>
      <p:sp>
        <p:nvSpPr>
          <p:cNvPr id="3" name="矩形 2">
            <a:extLst>
              <a:ext uri="{FF2B5EF4-FFF2-40B4-BE49-F238E27FC236}">
                <a16:creationId xmlns:a16="http://schemas.microsoft.com/office/drawing/2014/main" id="{F7AFF7DC-86F9-3FA1-872E-EFA6D28BA533}"/>
              </a:ext>
            </a:extLst>
          </p:cNvPr>
          <p:cNvSpPr/>
          <p:nvPr/>
        </p:nvSpPr>
        <p:spPr>
          <a:xfrm>
            <a:off x="4679374" y="1848383"/>
            <a:ext cx="2803482" cy="369463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Object 22" descr="preencoded.png">
            <a:extLst>
              <a:ext uri="{FF2B5EF4-FFF2-40B4-BE49-F238E27FC236}">
                <a16:creationId xmlns:a16="http://schemas.microsoft.com/office/drawing/2014/main" id="{C9A324CC-4CB6-F4BD-78F4-5B4B07EA8E98}"/>
              </a:ext>
            </a:extLst>
          </p:cNvPr>
          <p:cNvSpPr/>
          <p:nvPr/>
        </p:nvSpPr>
        <p:spPr>
          <a:xfrm>
            <a:off x="4914782" y="3290466"/>
            <a:ext cx="2332667" cy="441953"/>
          </a:xfrm>
          <a:custGeom>
            <a:avLst/>
            <a:gdLst>
              <a:gd name="connsiteX0" fmla="*/ 2433472 w 2466938"/>
              <a:gd name="connsiteY0" fmla="*/ 0 h 657225"/>
              <a:gd name="connsiteX1" fmla="*/ 2466938 w 2466938"/>
              <a:gd name="connsiteY1" fmla="*/ 0 h 657225"/>
              <a:gd name="connsiteX2" fmla="*/ 2466938 w 2466938"/>
              <a:gd name="connsiteY2" fmla="*/ 657225 h 657225"/>
              <a:gd name="connsiteX3" fmla="*/ 2433472 w 2466938"/>
              <a:gd name="connsiteY3" fmla="*/ 657225 h 657225"/>
              <a:gd name="connsiteX4" fmla="*/ 33466 w 2466938"/>
              <a:gd name="connsiteY4" fmla="*/ 657225 h 657225"/>
              <a:gd name="connsiteX5" fmla="*/ 0 w 2466938"/>
              <a:gd name="connsiteY5" fmla="*/ 657225 h 657225"/>
              <a:gd name="connsiteX6" fmla="*/ 0 w 2466938"/>
              <a:gd name="connsiteY6" fmla="*/ 0 h 657225"/>
              <a:gd name="connsiteX7" fmla="*/ 33466 w 2466938"/>
              <a:gd name="connsiteY7" fmla="*/ 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66938" h="657225">
                <a:moveTo>
                  <a:pt x="2433472" y="0"/>
                </a:moveTo>
                <a:cubicBezTo>
                  <a:pt x="2451955" y="0"/>
                  <a:pt x="2466938" y="0"/>
                  <a:pt x="2466938" y="0"/>
                </a:cubicBezTo>
                <a:lnTo>
                  <a:pt x="2466938" y="657225"/>
                </a:lnTo>
                <a:cubicBezTo>
                  <a:pt x="2466938" y="657225"/>
                  <a:pt x="2451955" y="657225"/>
                  <a:pt x="2433472" y="657225"/>
                </a:cubicBezTo>
                <a:lnTo>
                  <a:pt x="33466" y="657225"/>
                </a:lnTo>
                <a:cubicBezTo>
                  <a:pt x="14983" y="657225"/>
                  <a:pt x="0" y="657225"/>
                  <a:pt x="0" y="657225"/>
                </a:cubicBezTo>
                <a:lnTo>
                  <a:pt x="0" y="0"/>
                </a:lnTo>
                <a:cubicBezTo>
                  <a:pt x="0" y="0"/>
                  <a:pt x="14983" y="0"/>
                  <a:pt x="33466" y="0"/>
                </a:cubicBezTo>
                <a:close/>
              </a:path>
            </a:pathLst>
          </a:custGeom>
          <a:solidFill>
            <a:schemeClr val="bg1"/>
          </a:solidFill>
          <a:ln>
            <a:noFill/>
          </a:ln>
          <a:effectLst>
            <a:outerShdw blurRad="571500" dist="254000" dir="5400000" sx="90000" sy="90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solidFill>
              <a:latin typeface="思源黑体 CN Heavy" panose="020B0A00000000000000" pitchFamily="34" charset="-122"/>
              <a:ea typeface="思源黑体 CN Heavy" panose="020B0A00000000000000" pitchFamily="34" charset="-122"/>
            </a:endParaRPr>
          </a:p>
        </p:txBody>
      </p:sp>
      <p:sp>
        <p:nvSpPr>
          <p:cNvPr id="6" name="Object 42" descr="preencoded.png">
            <a:extLst>
              <a:ext uri="{FF2B5EF4-FFF2-40B4-BE49-F238E27FC236}">
                <a16:creationId xmlns:a16="http://schemas.microsoft.com/office/drawing/2014/main" id="{27D0EE51-DD75-DFDA-87DE-599913D132E0}"/>
              </a:ext>
            </a:extLst>
          </p:cNvPr>
          <p:cNvSpPr/>
          <p:nvPr/>
        </p:nvSpPr>
        <p:spPr>
          <a:xfrm>
            <a:off x="4912393" y="3287264"/>
            <a:ext cx="28575" cy="448357"/>
          </a:xfrm>
          <a:custGeom>
            <a:avLst/>
            <a:gdLst>
              <a:gd name="connsiteX0" fmla="*/ 0 w 57150"/>
              <a:gd name="connsiteY0" fmla="*/ 0 h 666750"/>
              <a:gd name="connsiteX1" fmla="*/ 57150 w 57150"/>
              <a:gd name="connsiteY1" fmla="*/ 0 h 666750"/>
              <a:gd name="connsiteX2" fmla="*/ 57150 w 57150"/>
              <a:gd name="connsiteY2" fmla="*/ 666750 h 666750"/>
              <a:gd name="connsiteX3" fmla="*/ 0 w 57150"/>
              <a:gd name="connsiteY3" fmla="*/ 666750 h 666750"/>
            </a:gdLst>
            <a:ahLst/>
            <a:cxnLst>
              <a:cxn ang="0">
                <a:pos x="connsiteX0" y="connsiteY0"/>
              </a:cxn>
              <a:cxn ang="0">
                <a:pos x="connsiteX1" y="connsiteY1"/>
              </a:cxn>
              <a:cxn ang="0">
                <a:pos x="connsiteX2" y="connsiteY2"/>
              </a:cxn>
              <a:cxn ang="0">
                <a:pos x="connsiteX3" y="connsiteY3"/>
              </a:cxn>
            </a:cxnLst>
            <a:rect l="l" t="t" r="r" b="b"/>
            <a:pathLst>
              <a:path w="57150" h="666750">
                <a:moveTo>
                  <a:pt x="0" y="0"/>
                </a:moveTo>
                <a:lnTo>
                  <a:pt x="57150" y="0"/>
                </a:lnTo>
                <a:lnTo>
                  <a:pt x="57150" y="666750"/>
                </a:lnTo>
                <a:lnTo>
                  <a:pt x="0" y="666750"/>
                </a:lnTo>
                <a:close/>
              </a:path>
            </a:pathLst>
          </a:custGeom>
          <a:solidFill>
            <a:schemeClr val="accent1"/>
          </a:solidFill>
          <a:ln w="11430" cap="flat">
            <a:noFill/>
            <a:prstDash val="solid"/>
            <a:miter/>
          </a:ln>
        </p:spPr>
        <p:txBody>
          <a:bodyPr rot="0" spcFirstLastPara="0" vertOverflow="overflow" horzOverflow="overflow" vert="horz" wrap="square" lIns="45720" tIns="22860" rIns="45720" bIns="22860" numCol="1" spcCol="0" rtlCol="0" fromWordArt="0" anchor="ctr" anchorCtr="0" forceAA="0" compatLnSpc="1">
            <a:noAutofit/>
          </a:bodyPr>
          <a:lstStyle/>
          <a:p>
            <a:pPr defTabSz="228600" eaLnBrk="1" fontAlgn="auto" hangingPunct="1">
              <a:spcBef>
                <a:spcPts val="0"/>
              </a:spcBef>
              <a:spcAft>
                <a:spcPts val="0"/>
              </a:spcAft>
            </a:pPr>
            <a:endParaRPr lang="zh-CN" altLang="en-US" sz="900" dirty="0">
              <a:solidFill>
                <a:prstClr val="black"/>
              </a:solidFill>
              <a:latin typeface="思源黑体 CN Regular" panose="020B0500000000000000" pitchFamily="34" charset="-122"/>
              <a:ea typeface="思源黑体 CN Regular" panose="020B0500000000000000" pitchFamily="34" charset="-122"/>
              <a:cs typeface="Open Sans" panose="020B0606030504020204" pitchFamily="34" charset="0"/>
            </a:endParaRPr>
          </a:p>
        </p:txBody>
      </p:sp>
      <p:sp>
        <p:nvSpPr>
          <p:cNvPr id="7" name="文本框 6">
            <a:extLst>
              <a:ext uri="{FF2B5EF4-FFF2-40B4-BE49-F238E27FC236}">
                <a16:creationId xmlns:a16="http://schemas.microsoft.com/office/drawing/2014/main" id="{4CF0A567-68A3-A540-72D2-510B3F70179C}"/>
              </a:ext>
            </a:extLst>
          </p:cNvPr>
          <p:cNvSpPr txBox="1"/>
          <p:nvPr/>
        </p:nvSpPr>
        <p:spPr>
          <a:xfrm>
            <a:off x="4934892" y="3329191"/>
            <a:ext cx="2262158" cy="369332"/>
          </a:xfrm>
          <a:prstGeom prst="rect">
            <a:avLst/>
          </a:prstGeom>
          <a:noFill/>
        </p:spPr>
        <p:txBody>
          <a:bodyPr wrap="square" rtlCol="0">
            <a:noAutofit/>
          </a:bodyPr>
          <a:lstStyle/>
          <a:p>
            <a:pPr algn="ctr"/>
            <a:r>
              <a:rPr lang="zh-CN" altLang="en-US" dirty="0">
                <a:solidFill>
                  <a:schemeClr val="accent1"/>
                </a:solidFill>
                <a:latin typeface="思源黑体 CN Regular" panose="020B0500000000000000" pitchFamily="34" charset="-122"/>
                <a:ea typeface="思源黑体 CN Regular" panose="020B0500000000000000" pitchFamily="34" charset="-122"/>
              </a:rPr>
              <a:t>差异化竞争</a:t>
            </a:r>
          </a:p>
        </p:txBody>
      </p:sp>
      <p:sp>
        <p:nvSpPr>
          <p:cNvPr id="9" name="Object 22" descr="preencoded.png">
            <a:extLst>
              <a:ext uri="{FF2B5EF4-FFF2-40B4-BE49-F238E27FC236}">
                <a16:creationId xmlns:a16="http://schemas.microsoft.com/office/drawing/2014/main" id="{3038EEEF-DB42-E8AB-9D31-6EA613E67EF6}"/>
              </a:ext>
            </a:extLst>
          </p:cNvPr>
          <p:cNvSpPr/>
          <p:nvPr/>
        </p:nvSpPr>
        <p:spPr>
          <a:xfrm>
            <a:off x="4914783" y="4032279"/>
            <a:ext cx="2334244" cy="441953"/>
          </a:xfrm>
          <a:custGeom>
            <a:avLst/>
            <a:gdLst>
              <a:gd name="connsiteX0" fmla="*/ 2433472 w 2466938"/>
              <a:gd name="connsiteY0" fmla="*/ 0 h 657225"/>
              <a:gd name="connsiteX1" fmla="*/ 2466938 w 2466938"/>
              <a:gd name="connsiteY1" fmla="*/ 0 h 657225"/>
              <a:gd name="connsiteX2" fmla="*/ 2466938 w 2466938"/>
              <a:gd name="connsiteY2" fmla="*/ 657225 h 657225"/>
              <a:gd name="connsiteX3" fmla="*/ 2433472 w 2466938"/>
              <a:gd name="connsiteY3" fmla="*/ 657225 h 657225"/>
              <a:gd name="connsiteX4" fmla="*/ 33466 w 2466938"/>
              <a:gd name="connsiteY4" fmla="*/ 657225 h 657225"/>
              <a:gd name="connsiteX5" fmla="*/ 0 w 2466938"/>
              <a:gd name="connsiteY5" fmla="*/ 657225 h 657225"/>
              <a:gd name="connsiteX6" fmla="*/ 0 w 2466938"/>
              <a:gd name="connsiteY6" fmla="*/ 0 h 657225"/>
              <a:gd name="connsiteX7" fmla="*/ 33466 w 2466938"/>
              <a:gd name="connsiteY7" fmla="*/ 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66938" h="657225">
                <a:moveTo>
                  <a:pt x="2433472" y="0"/>
                </a:moveTo>
                <a:cubicBezTo>
                  <a:pt x="2451955" y="0"/>
                  <a:pt x="2466938" y="0"/>
                  <a:pt x="2466938" y="0"/>
                </a:cubicBezTo>
                <a:lnTo>
                  <a:pt x="2466938" y="657225"/>
                </a:lnTo>
                <a:cubicBezTo>
                  <a:pt x="2466938" y="657225"/>
                  <a:pt x="2451955" y="657225"/>
                  <a:pt x="2433472" y="657225"/>
                </a:cubicBezTo>
                <a:lnTo>
                  <a:pt x="33466" y="657225"/>
                </a:lnTo>
                <a:cubicBezTo>
                  <a:pt x="14983" y="657225"/>
                  <a:pt x="0" y="657225"/>
                  <a:pt x="0" y="657225"/>
                </a:cubicBezTo>
                <a:lnTo>
                  <a:pt x="0" y="0"/>
                </a:lnTo>
                <a:cubicBezTo>
                  <a:pt x="0" y="0"/>
                  <a:pt x="14983" y="0"/>
                  <a:pt x="33466" y="0"/>
                </a:cubicBezTo>
                <a:close/>
              </a:path>
            </a:pathLst>
          </a:custGeom>
          <a:solidFill>
            <a:schemeClr val="bg1"/>
          </a:solidFill>
          <a:ln>
            <a:noFill/>
          </a:ln>
          <a:effectLst>
            <a:outerShdw blurRad="571500" dist="254000" dir="5400000" sx="90000" sy="90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solidFill>
              <a:latin typeface="思源黑体 CN Heavy" panose="020B0A00000000000000" pitchFamily="34" charset="-122"/>
              <a:ea typeface="思源黑体 CN Heavy" panose="020B0A00000000000000" pitchFamily="34" charset="-122"/>
            </a:endParaRPr>
          </a:p>
        </p:txBody>
      </p:sp>
      <p:sp>
        <p:nvSpPr>
          <p:cNvPr id="10" name="Object 42" descr="preencoded.png">
            <a:extLst>
              <a:ext uri="{FF2B5EF4-FFF2-40B4-BE49-F238E27FC236}">
                <a16:creationId xmlns:a16="http://schemas.microsoft.com/office/drawing/2014/main" id="{0542CF84-0E8B-C50A-CFA2-8641235C03A8}"/>
              </a:ext>
            </a:extLst>
          </p:cNvPr>
          <p:cNvSpPr/>
          <p:nvPr/>
        </p:nvSpPr>
        <p:spPr>
          <a:xfrm>
            <a:off x="4912393" y="4029077"/>
            <a:ext cx="28575" cy="448357"/>
          </a:xfrm>
          <a:custGeom>
            <a:avLst/>
            <a:gdLst>
              <a:gd name="connsiteX0" fmla="*/ 0 w 57150"/>
              <a:gd name="connsiteY0" fmla="*/ 0 h 666750"/>
              <a:gd name="connsiteX1" fmla="*/ 57150 w 57150"/>
              <a:gd name="connsiteY1" fmla="*/ 0 h 666750"/>
              <a:gd name="connsiteX2" fmla="*/ 57150 w 57150"/>
              <a:gd name="connsiteY2" fmla="*/ 666750 h 666750"/>
              <a:gd name="connsiteX3" fmla="*/ 0 w 57150"/>
              <a:gd name="connsiteY3" fmla="*/ 666750 h 666750"/>
            </a:gdLst>
            <a:ahLst/>
            <a:cxnLst>
              <a:cxn ang="0">
                <a:pos x="connsiteX0" y="connsiteY0"/>
              </a:cxn>
              <a:cxn ang="0">
                <a:pos x="connsiteX1" y="connsiteY1"/>
              </a:cxn>
              <a:cxn ang="0">
                <a:pos x="connsiteX2" y="connsiteY2"/>
              </a:cxn>
              <a:cxn ang="0">
                <a:pos x="connsiteX3" y="connsiteY3"/>
              </a:cxn>
            </a:cxnLst>
            <a:rect l="l" t="t" r="r" b="b"/>
            <a:pathLst>
              <a:path w="57150" h="666750">
                <a:moveTo>
                  <a:pt x="0" y="0"/>
                </a:moveTo>
                <a:lnTo>
                  <a:pt x="57150" y="0"/>
                </a:lnTo>
                <a:lnTo>
                  <a:pt x="57150" y="666750"/>
                </a:lnTo>
                <a:lnTo>
                  <a:pt x="0" y="666750"/>
                </a:lnTo>
                <a:close/>
              </a:path>
            </a:pathLst>
          </a:custGeom>
          <a:solidFill>
            <a:schemeClr val="accent1"/>
          </a:solidFill>
          <a:ln w="11430" cap="flat">
            <a:noFill/>
            <a:prstDash val="solid"/>
            <a:miter/>
          </a:ln>
        </p:spPr>
        <p:txBody>
          <a:bodyPr rot="0" spcFirstLastPara="0" vertOverflow="overflow" horzOverflow="overflow" vert="horz" wrap="square" lIns="45720" tIns="22860" rIns="45720" bIns="22860" numCol="1" spcCol="0" rtlCol="0" fromWordArt="0" anchor="ctr" anchorCtr="0" forceAA="0" compatLnSpc="1">
            <a:noAutofit/>
          </a:bodyPr>
          <a:lstStyle/>
          <a:p>
            <a:pPr defTabSz="228600" eaLnBrk="1" fontAlgn="auto" hangingPunct="1">
              <a:spcBef>
                <a:spcPts val="0"/>
              </a:spcBef>
              <a:spcAft>
                <a:spcPts val="0"/>
              </a:spcAft>
            </a:pPr>
            <a:endParaRPr lang="zh-CN" altLang="en-US" sz="900" dirty="0">
              <a:solidFill>
                <a:prstClr val="black"/>
              </a:solidFill>
              <a:latin typeface="思源黑体 CN Regular" panose="020B0500000000000000" pitchFamily="34" charset="-122"/>
              <a:ea typeface="思源黑体 CN Regular" panose="020B0500000000000000" pitchFamily="34" charset="-122"/>
              <a:cs typeface="Open Sans" panose="020B0606030504020204" pitchFamily="34" charset="0"/>
            </a:endParaRPr>
          </a:p>
        </p:txBody>
      </p:sp>
      <p:sp>
        <p:nvSpPr>
          <p:cNvPr id="11" name="文本框 10">
            <a:extLst>
              <a:ext uri="{FF2B5EF4-FFF2-40B4-BE49-F238E27FC236}">
                <a16:creationId xmlns:a16="http://schemas.microsoft.com/office/drawing/2014/main" id="{4AD01D5A-4B5A-B14B-B160-B16A663140C8}"/>
              </a:ext>
            </a:extLst>
          </p:cNvPr>
          <p:cNvSpPr txBox="1"/>
          <p:nvPr/>
        </p:nvSpPr>
        <p:spPr>
          <a:xfrm>
            <a:off x="5354838" y="4081546"/>
            <a:ext cx="1610377" cy="369332"/>
          </a:xfrm>
          <a:prstGeom prst="rect">
            <a:avLst/>
          </a:prstGeom>
          <a:noFill/>
        </p:spPr>
        <p:txBody>
          <a:bodyPr wrap="none" rtlCol="0">
            <a:noAutofit/>
          </a:bodyPr>
          <a:lstStyle>
            <a:defPPr>
              <a:defRPr lang="zh-CN"/>
            </a:defPPr>
            <a:lvl1pPr>
              <a:defRPr>
                <a:solidFill>
                  <a:schemeClr val="accent2">
                    <a:lumMod val="75000"/>
                  </a:schemeClr>
                </a:solidFill>
                <a:latin typeface="思源黑体 CN Regular" panose="020B0500000000000000" pitchFamily="34" charset="-122"/>
                <a:ea typeface="思源黑体 CN Regular" panose="020B0500000000000000" pitchFamily="34" charset="-122"/>
              </a:defRPr>
            </a:lvl1pPr>
          </a:lstStyle>
          <a:p>
            <a:r>
              <a:rPr lang="zh-CN" altLang="en-US" dirty="0">
                <a:solidFill>
                  <a:schemeClr val="accent1"/>
                </a:solidFill>
                <a:latin typeface="思源黑体 CN Regular" panose="020B0500000000000000" pitchFamily="34" charset="-122"/>
                <a:ea typeface="思源黑体 CN Regular" panose="020B0500000000000000" pitchFamily="34" charset="-122"/>
              </a:rPr>
              <a:t>采购成本管控</a:t>
            </a:r>
            <a:endParaRPr lang="zh-CN" altLang="en-US" dirty="0">
              <a:solidFill>
                <a:schemeClr val="accent1"/>
              </a:solidFill>
            </a:endParaRPr>
          </a:p>
        </p:txBody>
      </p:sp>
      <p:sp>
        <p:nvSpPr>
          <p:cNvPr id="13" name="Object 22" descr="preencoded.png">
            <a:extLst>
              <a:ext uri="{FF2B5EF4-FFF2-40B4-BE49-F238E27FC236}">
                <a16:creationId xmlns:a16="http://schemas.microsoft.com/office/drawing/2014/main" id="{A92B4CA9-90BA-EBCD-7154-7D31480A6820}"/>
              </a:ext>
            </a:extLst>
          </p:cNvPr>
          <p:cNvSpPr/>
          <p:nvPr/>
        </p:nvSpPr>
        <p:spPr>
          <a:xfrm>
            <a:off x="4914783" y="4774092"/>
            <a:ext cx="2332668" cy="441953"/>
          </a:xfrm>
          <a:custGeom>
            <a:avLst/>
            <a:gdLst>
              <a:gd name="connsiteX0" fmla="*/ 2433472 w 2466938"/>
              <a:gd name="connsiteY0" fmla="*/ 0 h 657225"/>
              <a:gd name="connsiteX1" fmla="*/ 2466938 w 2466938"/>
              <a:gd name="connsiteY1" fmla="*/ 0 h 657225"/>
              <a:gd name="connsiteX2" fmla="*/ 2466938 w 2466938"/>
              <a:gd name="connsiteY2" fmla="*/ 657225 h 657225"/>
              <a:gd name="connsiteX3" fmla="*/ 2433472 w 2466938"/>
              <a:gd name="connsiteY3" fmla="*/ 657225 h 657225"/>
              <a:gd name="connsiteX4" fmla="*/ 33466 w 2466938"/>
              <a:gd name="connsiteY4" fmla="*/ 657225 h 657225"/>
              <a:gd name="connsiteX5" fmla="*/ 0 w 2466938"/>
              <a:gd name="connsiteY5" fmla="*/ 657225 h 657225"/>
              <a:gd name="connsiteX6" fmla="*/ 0 w 2466938"/>
              <a:gd name="connsiteY6" fmla="*/ 0 h 657225"/>
              <a:gd name="connsiteX7" fmla="*/ 33466 w 2466938"/>
              <a:gd name="connsiteY7" fmla="*/ 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66938" h="657225">
                <a:moveTo>
                  <a:pt x="2433472" y="0"/>
                </a:moveTo>
                <a:cubicBezTo>
                  <a:pt x="2451955" y="0"/>
                  <a:pt x="2466938" y="0"/>
                  <a:pt x="2466938" y="0"/>
                </a:cubicBezTo>
                <a:lnTo>
                  <a:pt x="2466938" y="657225"/>
                </a:lnTo>
                <a:cubicBezTo>
                  <a:pt x="2466938" y="657225"/>
                  <a:pt x="2451955" y="657225"/>
                  <a:pt x="2433472" y="657225"/>
                </a:cubicBezTo>
                <a:lnTo>
                  <a:pt x="33466" y="657225"/>
                </a:lnTo>
                <a:cubicBezTo>
                  <a:pt x="14983" y="657225"/>
                  <a:pt x="0" y="657225"/>
                  <a:pt x="0" y="657225"/>
                </a:cubicBezTo>
                <a:lnTo>
                  <a:pt x="0" y="0"/>
                </a:lnTo>
                <a:cubicBezTo>
                  <a:pt x="0" y="0"/>
                  <a:pt x="14983" y="0"/>
                  <a:pt x="33466" y="0"/>
                </a:cubicBezTo>
                <a:close/>
              </a:path>
            </a:pathLst>
          </a:custGeom>
          <a:solidFill>
            <a:schemeClr val="bg1"/>
          </a:solidFill>
          <a:ln>
            <a:noFill/>
          </a:ln>
          <a:effectLst>
            <a:outerShdw blurRad="571500" dist="254000" dir="5400000" sx="90000" sy="90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solidFill>
              <a:latin typeface="思源黑体 CN Heavy" panose="020B0A00000000000000" pitchFamily="34" charset="-122"/>
              <a:ea typeface="思源黑体 CN Heavy" panose="020B0A00000000000000" pitchFamily="34" charset="-122"/>
            </a:endParaRPr>
          </a:p>
        </p:txBody>
      </p:sp>
      <p:sp>
        <p:nvSpPr>
          <p:cNvPr id="14" name="Object 42" descr="preencoded.png">
            <a:extLst>
              <a:ext uri="{FF2B5EF4-FFF2-40B4-BE49-F238E27FC236}">
                <a16:creationId xmlns:a16="http://schemas.microsoft.com/office/drawing/2014/main" id="{54F65277-A161-4A11-B082-F324B9E4FF98}"/>
              </a:ext>
            </a:extLst>
          </p:cNvPr>
          <p:cNvSpPr/>
          <p:nvPr/>
        </p:nvSpPr>
        <p:spPr>
          <a:xfrm>
            <a:off x="4912393" y="4770890"/>
            <a:ext cx="28575" cy="448357"/>
          </a:xfrm>
          <a:custGeom>
            <a:avLst/>
            <a:gdLst>
              <a:gd name="connsiteX0" fmla="*/ 0 w 57150"/>
              <a:gd name="connsiteY0" fmla="*/ 0 h 666750"/>
              <a:gd name="connsiteX1" fmla="*/ 57150 w 57150"/>
              <a:gd name="connsiteY1" fmla="*/ 0 h 666750"/>
              <a:gd name="connsiteX2" fmla="*/ 57150 w 57150"/>
              <a:gd name="connsiteY2" fmla="*/ 666750 h 666750"/>
              <a:gd name="connsiteX3" fmla="*/ 0 w 57150"/>
              <a:gd name="connsiteY3" fmla="*/ 666750 h 666750"/>
            </a:gdLst>
            <a:ahLst/>
            <a:cxnLst>
              <a:cxn ang="0">
                <a:pos x="connsiteX0" y="connsiteY0"/>
              </a:cxn>
              <a:cxn ang="0">
                <a:pos x="connsiteX1" y="connsiteY1"/>
              </a:cxn>
              <a:cxn ang="0">
                <a:pos x="connsiteX2" y="connsiteY2"/>
              </a:cxn>
              <a:cxn ang="0">
                <a:pos x="connsiteX3" y="connsiteY3"/>
              </a:cxn>
            </a:cxnLst>
            <a:rect l="l" t="t" r="r" b="b"/>
            <a:pathLst>
              <a:path w="57150" h="666750">
                <a:moveTo>
                  <a:pt x="0" y="0"/>
                </a:moveTo>
                <a:lnTo>
                  <a:pt x="57150" y="0"/>
                </a:lnTo>
                <a:lnTo>
                  <a:pt x="57150" y="666750"/>
                </a:lnTo>
                <a:lnTo>
                  <a:pt x="0" y="666750"/>
                </a:lnTo>
                <a:close/>
              </a:path>
            </a:pathLst>
          </a:custGeom>
          <a:solidFill>
            <a:schemeClr val="accent1"/>
          </a:solidFill>
          <a:ln w="11430" cap="flat">
            <a:noFill/>
            <a:prstDash val="solid"/>
            <a:miter/>
          </a:ln>
        </p:spPr>
        <p:txBody>
          <a:bodyPr rot="0" spcFirstLastPara="0" vertOverflow="overflow" horzOverflow="overflow" vert="horz" wrap="square" lIns="45720" tIns="22860" rIns="45720" bIns="22860" numCol="1" spcCol="0" rtlCol="0" fromWordArt="0" anchor="ctr" anchorCtr="0" forceAA="0" compatLnSpc="1">
            <a:noAutofit/>
          </a:bodyPr>
          <a:lstStyle/>
          <a:p>
            <a:pPr defTabSz="228600" eaLnBrk="1" fontAlgn="auto" hangingPunct="1">
              <a:spcBef>
                <a:spcPts val="0"/>
              </a:spcBef>
              <a:spcAft>
                <a:spcPts val="0"/>
              </a:spcAft>
            </a:pPr>
            <a:endParaRPr lang="zh-CN" altLang="en-US" sz="900" dirty="0">
              <a:solidFill>
                <a:prstClr val="black"/>
              </a:solidFill>
              <a:latin typeface="思源黑体 CN Regular" panose="020B0500000000000000" pitchFamily="34" charset="-122"/>
              <a:ea typeface="思源黑体 CN Regular" panose="020B0500000000000000" pitchFamily="34" charset="-122"/>
              <a:cs typeface="Open Sans" panose="020B0606030504020204" pitchFamily="34" charset="0"/>
            </a:endParaRPr>
          </a:p>
        </p:txBody>
      </p:sp>
      <p:sp>
        <p:nvSpPr>
          <p:cNvPr id="15" name="文本框 14">
            <a:extLst>
              <a:ext uri="{FF2B5EF4-FFF2-40B4-BE49-F238E27FC236}">
                <a16:creationId xmlns:a16="http://schemas.microsoft.com/office/drawing/2014/main" id="{0B5AE833-DC04-469F-D7E8-2A1A36A49468}"/>
              </a:ext>
            </a:extLst>
          </p:cNvPr>
          <p:cNvSpPr txBox="1"/>
          <p:nvPr/>
        </p:nvSpPr>
        <p:spPr>
          <a:xfrm>
            <a:off x="5348064" y="4824101"/>
            <a:ext cx="1569660" cy="369332"/>
          </a:xfrm>
          <a:prstGeom prst="rect">
            <a:avLst/>
          </a:prstGeom>
          <a:noFill/>
        </p:spPr>
        <p:txBody>
          <a:bodyPr wrap="none" rtlCol="0">
            <a:noAutofit/>
          </a:bodyPr>
          <a:lstStyle/>
          <a:p>
            <a:r>
              <a:rPr lang="zh-CN" altLang="en-US" dirty="0">
                <a:solidFill>
                  <a:schemeClr val="accent1"/>
                </a:solidFill>
                <a:latin typeface="思源黑体 CN Regular" panose="020B0500000000000000" pitchFamily="34" charset="-122"/>
                <a:ea typeface="思源黑体 CN Regular" panose="020B0500000000000000" pitchFamily="34" charset="-122"/>
              </a:rPr>
              <a:t>降低期间费用</a:t>
            </a:r>
          </a:p>
        </p:txBody>
      </p:sp>
      <p:sp>
        <p:nvSpPr>
          <p:cNvPr id="21" name="Object 55" descr="preencoded.png">
            <a:extLst>
              <a:ext uri="{FF2B5EF4-FFF2-40B4-BE49-F238E27FC236}">
                <a16:creationId xmlns:a16="http://schemas.microsoft.com/office/drawing/2014/main" id="{7C2273E9-2553-6930-74C7-B32D1187BA76}"/>
              </a:ext>
            </a:extLst>
          </p:cNvPr>
          <p:cNvSpPr/>
          <p:nvPr/>
        </p:nvSpPr>
        <p:spPr>
          <a:xfrm flipV="1">
            <a:off x="3697909" y="4248138"/>
            <a:ext cx="1214103" cy="8876"/>
          </a:xfrm>
          <a:custGeom>
            <a:avLst/>
            <a:gdLst>
              <a:gd name="connsiteX0" fmla="*/ 0 w 2114550"/>
              <a:gd name="connsiteY0" fmla="*/ 0 h 10160"/>
              <a:gd name="connsiteX1" fmla="*/ 2114550 w 2114550"/>
              <a:gd name="connsiteY1" fmla="*/ 0 h 10160"/>
            </a:gdLst>
            <a:ahLst/>
            <a:cxnLst>
              <a:cxn ang="0">
                <a:pos x="connsiteX0" y="connsiteY0"/>
              </a:cxn>
              <a:cxn ang="0">
                <a:pos x="connsiteX1" y="connsiteY1"/>
              </a:cxn>
            </a:cxnLst>
            <a:rect l="l" t="t" r="r" b="b"/>
            <a:pathLst>
              <a:path w="2114550" h="10160">
                <a:moveTo>
                  <a:pt x="0" y="0"/>
                </a:moveTo>
                <a:lnTo>
                  <a:pt x="2114550" y="0"/>
                </a:lnTo>
              </a:path>
            </a:pathLst>
          </a:custGeom>
          <a:ln w="143522" cap="flat">
            <a:solidFill>
              <a:schemeClr val="accent1">
                <a:alpha val="50000"/>
              </a:schemeClr>
            </a:solidFill>
            <a:prstDash val="solid"/>
            <a:miter/>
          </a:ln>
        </p:spPr>
        <p:txBody>
          <a:bodyPr rot="0" spcFirstLastPara="0" vertOverflow="overflow" horzOverflow="overflow" vert="horz" wrap="square" lIns="45720" tIns="22860" rIns="45720" bIns="22860" numCol="1" spcCol="0" rtlCol="0" fromWordArt="0" anchor="ctr" anchorCtr="0" forceAA="0" compatLnSpc="1">
            <a:noAutofit/>
          </a:bodyPr>
          <a:lstStyle/>
          <a:p>
            <a:pPr defTabSz="228600" eaLnBrk="1" fontAlgn="auto" hangingPunct="1">
              <a:spcBef>
                <a:spcPts val="0"/>
              </a:spcBef>
              <a:spcAft>
                <a:spcPts val="0"/>
              </a:spcAft>
            </a:pPr>
            <a:endParaRPr lang="zh-CN" altLang="en-US" sz="900" dirty="0">
              <a:solidFill>
                <a:prstClr val="black"/>
              </a:solidFill>
              <a:latin typeface="思源黑体 CN Regular" panose="020B0500000000000000" pitchFamily="34" charset="-122"/>
              <a:ea typeface="思源黑体 CN Regular" panose="020B0500000000000000" pitchFamily="34" charset="-122"/>
              <a:cs typeface="Open Sans" panose="020B0606030504020204" pitchFamily="34" charset="0"/>
            </a:endParaRPr>
          </a:p>
        </p:txBody>
      </p:sp>
      <p:sp>
        <p:nvSpPr>
          <p:cNvPr id="22" name="Object 44" descr="preencoded.png">
            <a:extLst>
              <a:ext uri="{FF2B5EF4-FFF2-40B4-BE49-F238E27FC236}">
                <a16:creationId xmlns:a16="http://schemas.microsoft.com/office/drawing/2014/main" id="{E7CC771C-CDBE-CBC7-D336-58E40E4DB07F}"/>
              </a:ext>
            </a:extLst>
          </p:cNvPr>
          <p:cNvSpPr/>
          <p:nvPr/>
        </p:nvSpPr>
        <p:spPr>
          <a:xfrm flipH="1" flipV="1">
            <a:off x="3698289" y="4264623"/>
            <a:ext cx="1214103" cy="732231"/>
          </a:xfrm>
          <a:custGeom>
            <a:avLst/>
            <a:gdLst>
              <a:gd name="connsiteX0" fmla="*/ 0 w 2114550"/>
              <a:gd name="connsiteY0" fmla="*/ 0 h 838200"/>
              <a:gd name="connsiteX1" fmla="*/ 2114550 w 2114550"/>
              <a:gd name="connsiteY1" fmla="*/ 838200 h 838200"/>
            </a:gdLst>
            <a:ahLst/>
            <a:cxnLst>
              <a:cxn ang="0">
                <a:pos x="connsiteX0" y="connsiteY0"/>
              </a:cxn>
              <a:cxn ang="0">
                <a:pos x="connsiteX1" y="connsiteY1"/>
              </a:cxn>
            </a:cxnLst>
            <a:rect l="l" t="t" r="r" b="b"/>
            <a:pathLst>
              <a:path w="2114550" h="838200">
                <a:moveTo>
                  <a:pt x="0" y="0"/>
                </a:moveTo>
                <a:cubicBezTo>
                  <a:pt x="569124" y="0"/>
                  <a:pt x="1249297" y="838200"/>
                  <a:pt x="2114550" y="838200"/>
                </a:cubicBezTo>
              </a:path>
            </a:pathLst>
          </a:custGeom>
          <a:noFill/>
          <a:ln w="143522" cap="flat">
            <a:solidFill>
              <a:schemeClr val="accent1">
                <a:alpha val="50000"/>
              </a:schemeClr>
            </a:solidFill>
            <a:prstDash val="solid"/>
            <a:miter/>
          </a:ln>
        </p:spPr>
        <p:txBody>
          <a:bodyPr rot="0" spcFirstLastPara="0" vertOverflow="overflow" horzOverflow="overflow" vert="horz" wrap="square" lIns="45720" tIns="22860" rIns="45720" bIns="22860" numCol="1" spcCol="0" rtlCol="0" fromWordArt="0" anchor="ctr" anchorCtr="0" forceAA="0" compatLnSpc="1">
            <a:noAutofit/>
          </a:bodyPr>
          <a:lstStyle/>
          <a:p>
            <a:pPr defTabSz="228600" eaLnBrk="1" fontAlgn="auto" hangingPunct="1">
              <a:spcBef>
                <a:spcPts val="0"/>
              </a:spcBef>
              <a:spcAft>
                <a:spcPts val="0"/>
              </a:spcAft>
            </a:pPr>
            <a:endParaRPr lang="zh-CN" altLang="en-US" sz="900" dirty="0">
              <a:solidFill>
                <a:prstClr val="black"/>
              </a:solidFill>
              <a:latin typeface="思源黑体 CN Regular" panose="020B0500000000000000" pitchFamily="34" charset="-122"/>
              <a:ea typeface="思源黑体 CN Regular" panose="020B0500000000000000" pitchFamily="34" charset="-122"/>
              <a:cs typeface="Open Sans" panose="020B0606030504020204" pitchFamily="34" charset="0"/>
            </a:endParaRPr>
          </a:p>
        </p:txBody>
      </p:sp>
      <p:sp>
        <p:nvSpPr>
          <p:cNvPr id="24" name="Object 44" descr="preencoded.png">
            <a:extLst>
              <a:ext uri="{FF2B5EF4-FFF2-40B4-BE49-F238E27FC236}">
                <a16:creationId xmlns:a16="http://schemas.microsoft.com/office/drawing/2014/main" id="{D455F7DE-24F9-BDD9-5B77-42D894E4626C}"/>
              </a:ext>
            </a:extLst>
          </p:cNvPr>
          <p:cNvSpPr/>
          <p:nvPr/>
        </p:nvSpPr>
        <p:spPr>
          <a:xfrm flipH="1" flipV="1">
            <a:off x="7251871" y="2756102"/>
            <a:ext cx="1214103" cy="732231"/>
          </a:xfrm>
          <a:custGeom>
            <a:avLst/>
            <a:gdLst>
              <a:gd name="connsiteX0" fmla="*/ 0 w 2114550"/>
              <a:gd name="connsiteY0" fmla="*/ 0 h 838200"/>
              <a:gd name="connsiteX1" fmla="*/ 2114550 w 2114550"/>
              <a:gd name="connsiteY1" fmla="*/ 838200 h 838200"/>
            </a:gdLst>
            <a:ahLst/>
            <a:cxnLst>
              <a:cxn ang="0">
                <a:pos x="connsiteX0" y="connsiteY0"/>
              </a:cxn>
              <a:cxn ang="0">
                <a:pos x="connsiteX1" y="connsiteY1"/>
              </a:cxn>
            </a:cxnLst>
            <a:rect l="l" t="t" r="r" b="b"/>
            <a:pathLst>
              <a:path w="2114550" h="838200">
                <a:moveTo>
                  <a:pt x="0" y="0"/>
                </a:moveTo>
                <a:cubicBezTo>
                  <a:pt x="569124" y="0"/>
                  <a:pt x="1249297" y="838200"/>
                  <a:pt x="2114550" y="838200"/>
                </a:cubicBezTo>
              </a:path>
            </a:pathLst>
          </a:custGeom>
          <a:noFill/>
          <a:ln w="143522" cap="flat">
            <a:solidFill>
              <a:schemeClr val="accent1">
                <a:alpha val="50000"/>
              </a:schemeClr>
            </a:solidFill>
            <a:prstDash val="solid"/>
            <a:miter/>
          </a:ln>
        </p:spPr>
        <p:txBody>
          <a:bodyPr rot="0" spcFirstLastPara="0" vertOverflow="overflow" horzOverflow="overflow" vert="horz" wrap="square" lIns="45720" tIns="22860" rIns="45720" bIns="22860" numCol="1" spcCol="0" rtlCol="0" fromWordArt="0" anchor="ctr" anchorCtr="0" forceAA="0" compatLnSpc="1">
            <a:noAutofit/>
          </a:bodyPr>
          <a:lstStyle/>
          <a:p>
            <a:pPr defTabSz="228600" eaLnBrk="1" fontAlgn="auto" hangingPunct="1">
              <a:spcBef>
                <a:spcPts val="0"/>
              </a:spcBef>
              <a:spcAft>
                <a:spcPts val="0"/>
              </a:spcAft>
            </a:pPr>
            <a:endParaRPr lang="zh-CN" altLang="en-US" sz="900" dirty="0">
              <a:solidFill>
                <a:prstClr val="black"/>
              </a:solidFill>
              <a:latin typeface="思源黑体 CN Regular" panose="020B0500000000000000" pitchFamily="34" charset="-122"/>
              <a:ea typeface="思源黑体 CN Regular" panose="020B0500000000000000" pitchFamily="34" charset="-122"/>
              <a:cs typeface="Open Sans" panose="020B0606030504020204" pitchFamily="34" charset="0"/>
            </a:endParaRPr>
          </a:p>
        </p:txBody>
      </p:sp>
      <p:sp>
        <p:nvSpPr>
          <p:cNvPr id="25" name="Object 55" descr="preencoded.png">
            <a:extLst>
              <a:ext uri="{FF2B5EF4-FFF2-40B4-BE49-F238E27FC236}">
                <a16:creationId xmlns:a16="http://schemas.microsoft.com/office/drawing/2014/main" id="{C506517E-1295-049E-9D44-0A445416B294}"/>
              </a:ext>
            </a:extLst>
          </p:cNvPr>
          <p:cNvSpPr/>
          <p:nvPr/>
        </p:nvSpPr>
        <p:spPr>
          <a:xfrm flipH="1" flipV="1">
            <a:off x="7252251" y="4247653"/>
            <a:ext cx="1214103" cy="8876"/>
          </a:xfrm>
          <a:custGeom>
            <a:avLst/>
            <a:gdLst>
              <a:gd name="connsiteX0" fmla="*/ 0 w 2114550"/>
              <a:gd name="connsiteY0" fmla="*/ 0 h 10160"/>
              <a:gd name="connsiteX1" fmla="*/ 2114550 w 2114550"/>
              <a:gd name="connsiteY1" fmla="*/ 0 h 10160"/>
            </a:gdLst>
            <a:ahLst/>
            <a:cxnLst>
              <a:cxn ang="0">
                <a:pos x="connsiteX0" y="connsiteY0"/>
              </a:cxn>
              <a:cxn ang="0">
                <a:pos x="connsiteX1" y="connsiteY1"/>
              </a:cxn>
            </a:cxnLst>
            <a:rect l="l" t="t" r="r" b="b"/>
            <a:pathLst>
              <a:path w="2114550" h="10160">
                <a:moveTo>
                  <a:pt x="0" y="0"/>
                </a:moveTo>
                <a:lnTo>
                  <a:pt x="2114550" y="0"/>
                </a:lnTo>
              </a:path>
            </a:pathLst>
          </a:custGeom>
          <a:ln w="143522" cap="flat">
            <a:solidFill>
              <a:schemeClr val="accent1">
                <a:alpha val="50000"/>
              </a:schemeClr>
            </a:solidFill>
            <a:prstDash val="solid"/>
            <a:miter/>
          </a:ln>
        </p:spPr>
        <p:txBody>
          <a:bodyPr rot="0" spcFirstLastPara="0" vertOverflow="overflow" horzOverflow="overflow" vert="horz" wrap="square" lIns="45720" tIns="22860" rIns="45720" bIns="22860" numCol="1" spcCol="0" rtlCol="0" fromWordArt="0" anchor="ctr" anchorCtr="0" forceAA="0" compatLnSpc="1">
            <a:noAutofit/>
          </a:bodyPr>
          <a:lstStyle/>
          <a:p>
            <a:pPr defTabSz="228600" eaLnBrk="1" fontAlgn="auto" hangingPunct="1">
              <a:spcBef>
                <a:spcPts val="0"/>
              </a:spcBef>
              <a:spcAft>
                <a:spcPts val="0"/>
              </a:spcAft>
            </a:pPr>
            <a:endParaRPr lang="zh-CN" altLang="en-US" sz="900" dirty="0">
              <a:solidFill>
                <a:prstClr val="black"/>
              </a:solidFill>
              <a:latin typeface="思源黑体 CN Regular" panose="020B0500000000000000" pitchFamily="34" charset="-122"/>
              <a:ea typeface="思源黑体 CN Regular" panose="020B0500000000000000" pitchFamily="34" charset="-122"/>
              <a:cs typeface="Open Sans" panose="020B0606030504020204" pitchFamily="34" charset="0"/>
            </a:endParaRPr>
          </a:p>
        </p:txBody>
      </p:sp>
      <p:sp>
        <p:nvSpPr>
          <p:cNvPr id="26" name="Object 44" descr="preencoded.png">
            <a:extLst>
              <a:ext uri="{FF2B5EF4-FFF2-40B4-BE49-F238E27FC236}">
                <a16:creationId xmlns:a16="http://schemas.microsoft.com/office/drawing/2014/main" id="{00C96729-E20B-9A96-7AB4-ACE5D789BFB2}"/>
              </a:ext>
            </a:extLst>
          </p:cNvPr>
          <p:cNvSpPr/>
          <p:nvPr/>
        </p:nvSpPr>
        <p:spPr>
          <a:xfrm flipV="1">
            <a:off x="7251871" y="4264138"/>
            <a:ext cx="1214103" cy="732231"/>
          </a:xfrm>
          <a:custGeom>
            <a:avLst/>
            <a:gdLst>
              <a:gd name="connsiteX0" fmla="*/ 0 w 2114550"/>
              <a:gd name="connsiteY0" fmla="*/ 0 h 838200"/>
              <a:gd name="connsiteX1" fmla="*/ 2114550 w 2114550"/>
              <a:gd name="connsiteY1" fmla="*/ 838200 h 838200"/>
            </a:gdLst>
            <a:ahLst/>
            <a:cxnLst>
              <a:cxn ang="0">
                <a:pos x="connsiteX0" y="connsiteY0"/>
              </a:cxn>
              <a:cxn ang="0">
                <a:pos x="connsiteX1" y="connsiteY1"/>
              </a:cxn>
            </a:cxnLst>
            <a:rect l="l" t="t" r="r" b="b"/>
            <a:pathLst>
              <a:path w="2114550" h="838200">
                <a:moveTo>
                  <a:pt x="0" y="0"/>
                </a:moveTo>
                <a:cubicBezTo>
                  <a:pt x="569124" y="0"/>
                  <a:pt x="1249297" y="838200"/>
                  <a:pt x="2114550" y="838200"/>
                </a:cubicBezTo>
              </a:path>
            </a:pathLst>
          </a:custGeom>
          <a:noFill/>
          <a:ln w="143522" cap="flat">
            <a:solidFill>
              <a:schemeClr val="accent1">
                <a:alpha val="50000"/>
              </a:schemeClr>
            </a:solidFill>
            <a:prstDash val="solid"/>
            <a:miter/>
          </a:ln>
        </p:spPr>
        <p:txBody>
          <a:bodyPr rot="0" spcFirstLastPara="0" vertOverflow="overflow" horzOverflow="overflow" vert="horz" wrap="square" lIns="45720" tIns="22860" rIns="45720" bIns="22860" numCol="1" spcCol="0" rtlCol="0" fromWordArt="0" anchor="ctr" anchorCtr="0" forceAA="0" compatLnSpc="1">
            <a:noAutofit/>
          </a:bodyPr>
          <a:lstStyle/>
          <a:p>
            <a:pPr defTabSz="228600" eaLnBrk="1" fontAlgn="auto" hangingPunct="1">
              <a:spcBef>
                <a:spcPts val="0"/>
              </a:spcBef>
              <a:spcAft>
                <a:spcPts val="0"/>
              </a:spcAft>
            </a:pPr>
            <a:endParaRPr lang="zh-CN" altLang="en-US" sz="900" dirty="0">
              <a:solidFill>
                <a:prstClr val="black"/>
              </a:solidFill>
              <a:latin typeface="思源黑体 CN Regular" panose="020B0500000000000000" pitchFamily="34" charset="-122"/>
              <a:ea typeface="思源黑体 CN Regular" panose="020B0500000000000000" pitchFamily="34" charset="-122"/>
              <a:cs typeface="Open Sans" panose="020B0606030504020204" pitchFamily="34" charset="0"/>
            </a:endParaRPr>
          </a:p>
        </p:txBody>
      </p:sp>
      <p:sp>
        <p:nvSpPr>
          <p:cNvPr id="28" name="Object 22" descr="preencoded.png">
            <a:extLst>
              <a:ext uri="{FF2B5EF4-FFF2-40B4-BE49-F238E27FC236}">
                <a16:creationId xmlns:a16="http://schemas.microsoft.com/office/drawing/2014/main" id="{381C40B3-48A1-EB90-4108-1707F49FBE16}"/>
              </a:ext>
            </a:extLst>
          </p:cNvPr>
          <p:cNvSpPr/>
          <p:nvPr/>
        </p:nvSpPr>
        <p:spPr>
          <a:xfrm>
            <a:off x="8472785" y="3238058"/>
            <a:ext cx="2332800" cy="1241265"/>
          </a:xfrm>
          <a:custGeom>
            <a:avLst/>
            <a:gdLst>
              <a:gd name="connsiteX0" fmla="*/ 2433472 w 2466938"/>
              <a:gd name="connsiteY0" fmla="*/ 0 h 657225"/>
              <a:gd name="connsiteX1" fmla="*/ 2466938 w 2466938"/>
              <a:gd name="connsiteY1" fmla="*/ 0 h 657225"/>
              <a:gd name="connsiteX2" fmla="*/ 2466938 w 2466938"/>
              <a:gd name="connsiteY2" fmla="*/ 657225 h 657225"/>
              <a:gd name="connsiteX3" fmla="*/ 2433472 w 2466938"/>
              <a:gd name="connsiteY3" fmla="*/ 657225 h 657225"/>
              <a:gd name="connsiteX4" fmla="*/ 33466 w 2466938"/>
              <a:gd name="connsiteY4" fmla="*/ 657225 h 657225"/>
              <a:gd name="connsiteX5" fmla="*/ 0 w 2466938"/>
              <a:gd name="connsiteY5" fmla="*/ 657225 h 657225"/>
              <a:gd name="connsiteX6" fmla="*/ 0 w 2466938"/>
              <a:gd name="connsiteY6" fmla="*/ 0 h 657225"/>
              <a:gd name="connsiteX7" fmla="*/ 33466 w 2466938"/>
              <a:gd name="connsiteY7" fmla="*/ 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66938" h="657225">
                <a:moveTo>
                  <a:pt x="2433472" y="0"/>
                </a:moveTo>
                <a:cubicBezTo>
                  <a:pt x="2451955" y="0"/>
                  <a:pt x="2466938" y="0"/>
                  <a:pt x="2466938" y="0"/>
                </a:cubicBezTo>
                <a:lnTo>
                  <a:pt x="2466938" y="657225"/>
                </a:lnTo>
                <a:cubicBezTo>
                  <a:pt x="2466938" y="657225"/>
                  <a:pt x="2451955" y="657225"/>
                  <a:pt x="2433472" y="657225"/>
                </a:cubicBezTo>
                <a:lnTo>
                  <a:pt x="33466" y="657225"/>
                </a:lnTo>
                <a:cubicBezTo>
                  <a:pt x="14983" y="657225"/>
                  <a:pt x="0" y="657225"/>
                  <a:pt x="0" y="657225"/>
                </a:cubicBezTo>
                <a:lnTo>
                  <a:pt x="0" y="0"/>
                </a:lnTo>
                <a:cubicBezTo>
                  <a:pt x="0" y="0"/>
                  <a:pt x="14983" y="0"/>
                  <a:pt x="33466" y="0"/>
                </a:cubicBezTo>
                <a:close/>
              </a:path>
            </a:pathLst>
          </a:custGeom>
          <a:solidFill>
            <a:schemeClr val="bg1"/>
          </a:solidFill>
          <a:ln>
            <a:noFill/>
          </a:ln>
          <a:effectLst>
            <a:outerShdw blurRad="241300" dist="165100" dir="5400000" sx="90000" sy="90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solidFill>
              <a:latin typeface="思源黑体 CN Heavy" panose="020B0A00000000000000" pitchFamily="34" charset="-122"/>
              <a:ea typeface="思源黑体 CN Heavy" panose="020B0A00000000000000" pitchFamily="34" charset="-122"/>
            </a:endParaRPr>
          </a:p>
        </p:txBody>
      </p:sp>
      <p:sp>
        <p:nvSpPr>
          <p:cNvPr id="29" name="Object 42" descr="preencoded.png">
            <a:extLst>
              <a:ext uri="{FF2B5EF4-FFF2-40B4-BE49-F238E27FC236}">
                <a16:creationId xmlns:a16="http://schemas.microsoft.com/office/drawing/2014/main" id="{616AA8CF-9C4E-3D08-5500-6D8CDF1F497A}"/>
              </a:ext>
            </a:extLst>
          </p:cNvPr>
          <p:cNvSpPr/>
          <p:nvPr/>
        </p:nvSpPr>
        <p:spPr>
          <a:xfrm>
            <a:off x="8470397" y="3229065"/>
            <a:ext cx="28575" cy="1259251"/>
          </a:xfrm>
          <a:custGeom>
            <a:avLst/>
            <a:gdLst>
              <a:gd name="connsiteX0" fmla="*/ 0 w 57150"/>
              <a:gd name="connsiteY0" fmla="*/ 0 h 666750"/>
              <a:gd name="connsiteX1" fmla="*/ 57150 w 57150"/>
              <a:gd name="connsiteY1" fmla="*/ 0 h 666750"/>
              <a:gd name="connsiteX2" fmla="*/ 57150 w 57150"/>
              <a:gd name="connsiteY2" fmla="*/ 666750 h 666750"/>
              <a:gd name="connsiteX3" fmla="*/ 0 w 57150"/>
              <a:gd name="connsiteY3" fmla="*/ 666750 h 666750"/>
            </a:gdLst>
            <a:ahLst/>
            <a:cxnLst>
              <a:cxn ang="0">
                <a:pos x="connsiteX0" y="connsiteY0"/>
              </a:cxn>
              <a:cxn ang="0">
                <a:pos x="connsiteX1" y="connsiteY1"/>
              </a:cxn>
              <a:cxn ang="0">
                <a:pos x="connsiteX2" y="connsiteY2"/>
              </a:cxn>
              <a:cxn ang="0">
                <a:pos x="connsiteX3" y="connsiteY3"/>
              </a:cxn>
            </a:cxnLst>
            <a:rect l="l" t="t" r="r" b="b"/>
            <a:pathLst>
              <a:path w="57150" h="666750">
                <a:moveTo>
                  <a:pt x="0" y="0"/>
                </a:moveTo>
                <a:lnTo>
                  <a:pt x="57150" y="0"/>
                </a:lnTo>
                <a:lnTo>
                  <a:pt x="57150" y="666750"/>
                </a:lnTo>
                <a:lnTo>
                  <a:pt x="0" y="666750"/>
                </a:lnTo>
                <a:close/>
              </a:path>
            </a:pathLst>
          </a:custGeom>
          <a:solidFill>
            <a:schemeClr val="accent1"/>
          </a:solidFill>
          <a:ln w="11430" cap="flat">
            <a:noFill/>
            <a:prstDash val="solid"/>
            <a:miter/>
          </a:ln>
        </p:spPr>
        <p:txBody>
          <a:bodyPr rot="0" spcFirstLastPara="0" vertOverflow="overflow" horzOverflow="overflow" vert="horz" wrap="square" lIns="45720" tIns="22860" rIns="45720" bIns="22860" numCol="1" spcCol="0" rtlCol="0" fromWordArt="0" anchor="ctr" anchorCtr="0" forceAA="0" compatLnSpc="1">
            <a:noAutofit/>
          </a:bodyPr>
          <a:lstStyle/>
          <a:p>
            <a:pPr defTabSz="228600" eaLnBrk="1" fontAlgn="auto" hangingPunct="1">
              <a:spcBef>
                <a:spcPts val="0"/>
              </a:spcBef>
              <a:spcAft>
                <a:spcPts val="0"/>
              </a:spcAft>
            </a:pPr>
            <a:endParaRPr lang="zh-CN" altLang="en-US" sz="900" dirty="0">
              <a:solidFill>
                <a:prstClr val="black"/>
              </a:solidFill>
              <a:latin typeface="思源黑体 CN Regular" panose="020B0500000000000000" pitchFamily="34" charset="-122"/>
              <a:ea typeface="思源黑体 CN Regular" panose="020B0500000000000000" pitchFamily="34" charset="-122"/>
              <a:cs typeface="Open Sans" panose="020B0606030504020204" pitchFamily="34" charset="0"/>
            </a:endParaRPr>
          </a:p>
        </p:txBody>
      </p:sp>
      <p:sp>
        <p:nvSpPr>
          <p:cNvPr id="30" name="文本框 29">
            <a:extLst>
              <a:ext uri="{FF2B5EF4-FFF2-40B4-BE49-F238E27FC236}">
                <a16:creationId xmlns:a16="http://schemas.microsoft.com/office/drawing/2014/main" id="{E6FB06E4-1B18-806F-F0B6-F194E6058AAB}"/>
              </a:ext>
            </a:extLst>
          </p:cNvPr>
          <p:cNvSpPr txBox="1"/>
          <p:nvPr/>
        </p:nvSpPr>
        <p:spPr>
          <a:xfrm>
            <a:off x="8598470" y="3528977"/>
            <a:ext cx="2107616" cy="646332"/>
          </a:xfrm>
          <a:prstGeom prst="rect">
            <a:avLst/>
          </a:prstGeom>
          <a:noFill/>
        </p:spPr>
        <p:txBody>
          <a:bodyPr wrap="square" rtlCol="0">
            <a:noAutofit/>
          </a:bodyPr>
          <a:lstStyle/>
          <a:p>
            <a:pPr algn="ctr"/>
            <a:r>
              <a:rPr lang="zh-CN" altLang="en-US" dirty="0">
                <a:latin typeface="思源黑体 CN Regular" panose="020B0500000000000000" pitchFamily="34" charset="-122"/>
                <a:ea typeface="思源黑体 CN Regular" panose="020B0500000000000000" pitchFamily="34" charset="-122"/>
              </a:rPr>
              <a:t>提升</a:t>
            </a:r>
            <a:endParaRPr lang="en-US" altLang="zh-CN">
              <a:latin typeface="思源黑体 CN Regular" panose="020B0500000000000000" pitchFamily="34" charset="-122"/>
              <a:ea typeface="思源黑体 CN Regular" panose="020B0500000000000000" pitchFamily="34" charset="-122"/>
            </a:endParaRPr>
          </a:p>
          <a:p>
            <a:pPr algn="ctr"/>
            <a:r>
              <a:rPr lang="zh-CN" altLang="en-US">
                <a:latin typeface="思源黑体 CN Regular" panose="020B0500000000000000" pitchFamily="34" charset="-122"/>
                <a:ea typeface="思源黑体 CN Regular" panose="020B0500000000000000" pitchFamily="34" charset="-122"/>
              </a:rPr>
              <a:t>营业</a:t>
            </a:r>
            <a:r>
              <a:rPr lang="zh-CN" altLang="en-US" dirty="0">
                <a:latin typeface="思源黑体 CN Regular" panose="020B0500000000000000" pitchFamily="34" charset="-122"/>
                <a:ea typeface="思源黑体 CN Regular" panose="020B0500000000000000" pitchFamily="34" charset="-122"/>
              </a:rPr>
              <a:t>收入、净利润</a:t>
            </a:r>
          </a:p>
        </p:txBody>
      </p:sp>
      <p:sp>
        <p:nvSpPr>
          <p:cNvPr id="31" name="文本框 30">
            <a:extLst>
              <a:ext uri="{FF2B5EF4-FFF2-40B4-BE49-F238E27FC236}">
                <a16:creationId xmlns:a16="http://schemas.microsoft.com/office/drawing/2014/main" id="{5BD44501-43C4-1AD1-720A-AD2E5603B546}"/>
              </a:ext>
            </a:extLst>
          </p:cNvPr>
          <p:cNvSpPr txBox="1"/>
          <p:nvPr/>
        </p:nvSpPr>
        <p:spPr>
          <a:xfrm>
            <a:off x="5065452" y="2039475"/>
            <a:ext cx="2031325" cy="369332"/>
          </a:xfrm>
          <a:prstGeom prst="rect">
            <a:avLst/>
          </a:prstGeom>
          <a:noFill/>
        </p:spPr>
        <p:txBody>
          <a:bodyPr wrap="none" rtlCol="0">
            <a:noAutofit/>
          </a:bodyPr>
          <a:lstStyle/>
          <a:p>
            <a:r>
              <a:rPr lang="zh-CN" altLang="en-US" dirty="0"/>
              <a:t>经营目标实现路径</a:t>
            </a:r>
          </a:p>
        </p:txBody>
      </p:sp>
      <p:sp>
        <p:nvSpPr>
          <p:cNvPr id="32" name="Object 55" descr="preencoded.png">
            <a:extLst>
              <a:ext uri="{FF2B5EF4-FFF2-40B4-BE49-F238E27FC236}">
                <a16:creationId xmlns:a16="http://schemas.microsoft.com/office/drawing/2014/main" id="{AA714307-5B03-F91A-658C-AFBCA40C6A68}"/>
              </a:ext>
            </a:extLst>
          </p:cNvPr>
          <p:cNvSpPr/>
          <p:nvPr/>
        </p:nvSpPr>
        <p:spPr>
          <a:xfrm flipV="1">
            <a:off x="3698289" y="3531427"/>
            <a:ext cx="1214103" cy="8876"/>
          </a:xfrm>
          <a:custGeom>
            <a:avLst/>
            <a:gdLst>
              <a:gd name="connsiteX0" fmla="*/ 0 w 2114550"/>
              <a:gd name="connsiteY0" fmla="*/ 0 h 10160"/>
              <a:gd name="connsiteX1" fmla="*/ 2114550 w 2114550"/>
              <a:gd name="connsiteY1" fmla="*/ 0 h 10160"/>
            </a:gdLst>
            <a:ahLst/>
            <a:cxnLst>
              <a:cxn ang="0">
                <a:pos x="connsiteX0" y="connsiteY0"/>
              </a:cxn>
              <a:cxn ang="0">
                <a:pos x="connsiteX1" y="connsiteY1"/>
              </a:cxn>
            </a:cxnLst>
            <a:rect l="l" t="t" r="r" b="b"/>
            <a:pathLst>
              <a:path w="2114550" h="10160">
                <a:moveTo>
                  <a:pt x="0" y="0"/>
                </a:moveTo>
                <a:lnTo>
                  <a:pt x="2114550" y="0"/>
                </a:lnTo>
              </a:path>
            </a:pathLst>
          </a:custGeom>
          <a:ln w="143522" cap="flat">
            <a:solidFill>
              <a:schemeClr val="accent1">
                <a:alpha val="50000"/>
              </a:schemeClr>
            </a:solidFill>
            <a:prstDash val="solid"/>
            <a:miter/>
          </a:ln>
        </p:spPr>
        <p:txBody>
          <a:bodyPr rot="0" spcFirstLastPara="0" vertOverflow="overflow" horzOverflow="overflow" vert="horz" wrap="square" lIns="45720" tIns="22860" rIns="45720" bIns="22860" numCol="1" spcCol="0" rtlCol="0" fromWordArt="0" anchor="ctr" anchorCtr="0" forceAA="0" compatLnSpc="1">
            <a:noAutofit/>
          </a:bodyPr>
          <a:lstStyle/>
          <a:p>
            <a:pPr defTabSz="228600" eaLnBrk="1" fontAlgn="auto" hangingPunct="1">
              <a:spcBef>
                <a:spcPts val="0"/>
              </a:spcBef>
              <a:spcAft>
                <a:spcPts val="0"/>
              </a:spcAft>
            </a:pPr>
            <a:endParaRPr lang="zh-CN" altLang="en-US" sz="900" dirty="0">
              <a:solidFill>
                <a:prstClr val="black"/>
              </a:solidFill>
              <a:latin typeface="思源黑体 CN Regular" panose="020B0500000000000000" pitchFamily="34" charset="-122"/>
              <a:ea typeface="思源黑体 CN Regular" panose="020B0500000000000000" pitchFamily="34" charset="-122"/>
              <a:cs typeface="Open Sans" panose="020B0606030504020204" pitchFamily="34" charset="0"/>
            </a:endParaRPr>
          </a:p>
        </p:txBody>
      </p:sp>
      <p:sp>
        <p:nvSpPr>
          <p:cNvPr id="34" name="Object 22" descr="preencoded.png">
            <a:extLst>
              <a:ext uri="{FF2B5EF4-FFF2-40B4-BE49-F238E27FC236}">
                <a16:creationId xmlns:a16="http://schemas.microsoft.com/office/drawing/2014/main" id="{DDFEC818-CB22-4A7D-D93F-2D616735EF54}"/>
              </a:ext>
            </a:extLst>
          </p:cNvPr>
          <p:cNvSpPr/>
          <p:nvPr/>
        </p:nvSpPr>
        <p:spPr>
          <a:xfrm>
            <a:off x="1367865" y="3290466"/>
            <a:ext cx="2332800" cy="441953"/>
          </a:xfrm>
          <a:custGeom>
            <a:avLst/>
            <a:gdLst>
              <a:gd name="connsiteX0" fmla="*/ 2433472 w 2466938"/>
              <a:gd name="connsiteY0" fmla="*/ 0 h 657225"/>
              <a:gd name="connsiteX1" fmla="*/ 2466938 w 2466938"/>
              <a:gd name="connsiteY1" fmla="*/ 0 h 657225"/>
              <a:gd name="connsiteX2" fmla="*/ 2466938 w 2466938"/>
              <a:gd name="connsiteY2" fmla="*/ 657225 h 657225"/>
              <a:gd name="connsiteX3" fmla="*/ 2433472 w 2466938"/>
              <a:gd name="connsiteY3" fmla="*/ 657225 h 657225"/>
              <a:gd name="connsiteX4" fmla="*/ 33466 w 2466938"/>
              <a:gd name="connsiteY4" fmla="*/ 657225 h 657225"/>
              <a:gd name="connsiteX5" fmla="*/ 0 w 2466938"/>
              <a:gd name="connsiteY5" fmla="*/ 657225 h 657225"/>
              <a:gd name="connsiteX6" fmla="*/ 0 w 2466938"/>
              <a:gd name="connsiteY6" fmla="*/ 0 h 657225"/>
              <a:gd name="connsiteX7" fmla="*/ 33466 w 2466938"/>
              <a:gd name="connsiteY7" fmla="*/ 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66938" h="657225">
                <a:moveTo>
                  <a:pt x="2433472" y="0"/>
                </a:moveTo>
                <a:cubicBezTo>
                  <a:pt x="2451955" y="0"/>
                  <a:pt x="2466938" y="0"/>
                  <a:pt x="2466938" y="0"/>
                </a:cubicBezTo>
                <a:lnTo>
                  <a:pt x="2466938" y="657225"/>
                </a:lnTo>
                <a:cubicBezTo>
                  <a:pt x="2466938" y="657225"/>
                  <a:pt x="2451955" y="657225"/>
                  <a:pt x="2433472" y="657225"/>
                </a:cubicBezTo>
                <a:lnTo>
                  <a:pt x="33466" y="657225"/>
                </a:lnTo>
                <a:cubicBezTo>
                  <a:pt x="14983" y="657225"/>
                  <a:pt x="0" y="657225"/>
                  <a:pt x="0" y="657225"/>
                </a:cubicBezTo>
                <a:lnTo>
                  <a:pt x="0" y="0"/>
                </a:lnTo>
                <a:cubicBezTo>
                  <a:pt x="0" y="0"/>
                  <a:pt x="14983" y="0"/>
                  <a:pt x="33466" y="0"/>
                </a:cubicBezTo>
                <a:close/>
              </a:path>
            </a:pathLst>
          </a:custGeom>
          <a:solidFill>
            <a:schemeClr val="bg1"/>
          </a:solidFill>
          <a:ln>
            <a:noFill/>
          </a:ln>
          <a:effectLst>
            <a:outerShdw blurRad="266700" dist="50800" dir="5400000" sx="90000" sy="90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solidFill>
              <a:latin typeface="思源黑体 CN Heavy" panose="020B0A00000000000000" pitchFamily="34" charset="-122"/>
              <a:ea typeface="思源黑体 CN Heavy" panose="020B0A00000000000000" pitchFamily="34" charset="-122"/>
            </a:endParaRPr>
          </a:p>
        </p:txBody>
      </p:sp>
      <p:sp>
        <p:nvSpPr>
          <p:cNvPr id="35" name="Object 42" descr="preencoded.png">
            <a:extLst>
              <a:ext uri="{FF2B5EF4-FFF2-40B4-BE49-F238E27FC236}">
                <a16:creationId xmlns:a16="http://schemas.microsoft.com/office/drawing/2014/main" id="{D3D182E5-5492-311A-3E91-1ECA37547851}"/>
              </a:ext>
            </a:extLst>
          </p:cNvPr>
          <p:cNvSpPr/>
          <p:nvPr/>
        </p:nvSpPr>
        <p:spPr>
          <a:xfrm>
            <a:off x="1365475" y="3287264"/>
            <a:ext cx="28575" cy="448357"/>
          </a:xfrm>
          <a:custGeom>
            <a:avLst/>
            <a:gdLst>
              <a:gd name="connsiteX0" fmla="*/ 0 w 57150"/>
              <a:gd name="connsiteY0" fmla="*/ 0 h 666750"/>
              <a:gd name="connsiteX1" fmla="*/ 57150 w 57150"/>
              <a:gd name="connsiteY1" fmla="*/ 0 h 666750"/>
              <a:gd name="connsiteX2" fmla="*/ 57150 w 57150"/>
              <a:gd name="connsiteY2" fmla="*/ 666750 h 666750"/>
              <a:gd name="connsiteX3" fmla="*/ 0 w 57150"/>
              <a:gd name="connsiteY3" fmla="*/ 666750 h 666750"/>
            </a:gdLst>
            <a:ahLst/>
            <a:cxnLst>
              <a:cxn ang="0">
                <a:pos x="connsiteX0" y="connsiteY0"/>
              </a:cxn>
              <a:cxn ang="0">
                <a:pos x="connsiteX1" y="connsiteY1"/>
              </a:cxn>
              <a:cxn ang="0">
                <a:pos x="connsiteX2" y="connsiteY2"/>
              </a:cxn>
              <a:cxn ang="0">
                <a:pos x="connsiteX3" y="connsiteY3"/>
              </a:cxn>
            </a:cxnLst>
            <a:rect l="l" t="t" r="r" b="b"/>
            <a:pathLst>
              <a:path w="57150" h="666750">
                <a:moveTo>
                  <a:pt x="0" y="0"/>
                </a:moveTo>
                <a:lnTo>
                  <a:pt x="57150" y="0"/>
                </a:lnTo>
                <a:lnTo>
                  <a:pt x="57150" y="666750"/>
                </a:lnTo>
                <a:lnTo>
                  <a:pt x="0" y="666750"/>
                </a:lnTo>
                <a:close/>
              </a:path>
            </a:pathLst>
          </a:custGeom>
          <a:solidFill>
            <a:schemeClr val="accent1"/>
          </a:solidFill>
          <a:ln w="11430" cap="flat">
            <a:noFill/>
            <a:prstDash val="solid"/>
            <a:miter/>
          </a:ln>
        </p:spPr>
        <p:txBody>
          <a:bodyPr rot="0" spcFirstLastPara="0" vertOverflow="overflow" horzOverflow="overflow" vert="horz" wrap="square" lIns="45720" tIns="22860" rIns="45720" bIns="22860" numCol="1" spcCol="0" rtlCol="0" fromWordArt="0" anchor="ctr" anchorCtr="0" forceAA="0" compatLnSpc="1">
            <a:noAutofit/>
          </a:bodyPr>
          <a:lstStyle/>
          <a:p>
            <a:pPr defTabSz="228600" eaLnBrk="1" fontAlgn="auto" hangingPunct="1">
              <a:spcBef>
                <a:spcPts val="0"/>
              </a:spcBef>
              <a:spcAft>
                <a:spcPts val="0"/>
              </a:spcAft>
            </a:pPr>
            <a:endParaRPr lang="zh-CN" altLang="en-US" sz="900" dirty="0">
              <a:solidFill>
                <a:prstClr val="black"/>
              </a:solidFill>
              <a:latin typeface="思源黑体 CN Regular" panose="020B0500000000000000" pitchFamily="34" charset="-122"/>
              <a:ea typeface="思源黑体 CN Regular" panose="020B0500000000000000" pitchFamily="34" charset="-122"/>
              <a:cs typeface="Open Sans" panose="020B0606030504020204" pitchFamily="34" charset="0"/>
            </a:endParaRPr>
          </a:p>
        </p:txBody>
      </p:sp>
      <p:sp>
        <p:nvSpPr>
          <p:cNvPr id="36" name="文本框 35">
            <a:extLst>
              <a:ext uri="{FF2B5EF4-FFF2-40B4-BE49-F238E27FC236}">
                <a16:creationId xmlns:a16="http://schemas.microsoft.com/office/drawing/2014/main" id="{81B4FB39-81F9-4B22-762D-7F4C9FC7830C}"/>
              </a:ext>
            </a:extLst>
          </p:cNvPr>
          <p:cNvSpPr txBox="1"/>
          <p:nvPr/>
        </p:nvSpPr>
        <p:spPr>
          <a:xfrm>
            <a:off x="1652988" y="3339205"/>
            <a:ext cx="1800493" cy="369332"/>
          </a:xfrm>
          <a:prstGeom prst="rect">
            <a:avLst/>
          </a:prstGeom>
          <a:noFill/>
        </p:spPr>
        <p:txBody>
          <a:bodyPr wrap="none" rtlCol="0">
            <a:noAutofit/>
          </a:bodyPr>
          <a:lstStyle/>
          <a:p>
            <a:r>
              <a:rPr lang="zh-CN" altLang="en-US" dirty="0">
                <a:latin typeface="思源黑体 CN Regular" panose="020B0500000000000000" pitchFamily="34" charset="-122"/>
                <a:ea typeface="思源黑体 CN Regular" panose="020B0500000000000000" pitchFamily="34" charset="-122"/>
              </a:rPr>
              <a:t>开源：市场竞争</a:t>
            </a:r>
          </a:p>
        </p:txBody>
      </p:sp>
      <p:sp>
        <p:nvSpPr>
          <p:cNvPr id="37" name="Object 44" descr="preencoded.png">
            <a:extLst>
              <a:ext uri="{FF2B5EF4-FFF2-40B4-BE49-F238E27FC236}">
                <a16:creationId xmlns:a16="http://schemas.microsoft.com/office/drawing/2014/main" id="{590177D1-6244-9510-84A7-DB56A12B666A}"/>
              </a:ext>
            </a:extLst>
          </p:cNvPr>
          <p:cNvSpPr/>
          <p:nvPr/>
        </p:nvSpPr>
        <p:spPr>
          <a:xfrm flipV="1">
            <a:off x="3710354" y="2797595"/>
            <a:ext cx="1214103" cy="732231"/>
          </a:xfrm>
          <a:custGeom>
            <a:avLst/>
            <a:gdLst>
              <a:gd name="connsiteX0" fmla="*/ 0 w 2114550"/>
              <a:gd name="connsiteY0" fmla="*/ 0 h 838200"/>
              <a:gd name="connsiteX1" fmla="*/ 2114550 w 2114550"/>
              <a:gd name="connsiteY1" fmla="*/ 838200 h 838200"/>
            </a:gdLst>
            <a:ahLst/>
            <a:cxnLst>
              <a:cxn ang="0">
                <a:pos x="connsiteX0" y="connsiteY0"/>
              </a:cxn>
              <a:cxn ang="0">
                <a:pos x="connsiteX1" y="connsiteY1"/>
              </a:cxn>
            </a:cxnLst>
            <a:rect l="l" t="t" r="r" b="b"/>
            <a:pathLst>
              <a:path w="2114550" h="838200">
                <a:moveTo>
                  <a:pt x="0" y="0"/>
                </a:moveTo>
                <a:cubicBezTo>
                  <a:pt x="569124" y="0"/>
                  <a:pt x="1249297" y="838200"/>
                  <a:pt x="2114550" y="838200"/>
                </a:cubicBezTo>
              </a:path>
            </a:pathLst>
          </a:custGeom>
          <a:noFill/>
          <a:ln w="143522" cap="flat">
            <a:solidFill>
              <a:schemeClr val="accent1">
                <a:alpha val="50000"/>
              </a:schemeClr>
            </a:solidFill>
            <a:prstDash val="solid"/>
            <a:miter/>
          </a:ln>
        </p:spPr>
        <p:txBody>
          <a:bodyPr rot="0" spcFirstLastPara="0" vertOverflow="overflow" horzOverflow="overflow" vert="horz" wrap="square" lIns="45720" tIns="22860" rIns="45720" bIns="22860" numCol="1" spcCol="0" rtlCol="0" fromWordArt="0" anchor="ctr" anchorCtr="0" forceAA="0" compatLnSpc="1">
            <a:noAutofit/>
          </a:bodyPr>
          <a:lstStyle/>
          <a:p>
            <a:pPr defTabSz="228600" eaLnBrk="1" fontAlgn="auto" hangingPunct="1">
              <a:spcBef>
                <a:spcPts val="0"/>
              </a:spcBef>
              <a:spcAft>
                <a:spcPts val="0"/>
              </a:spcAft>
            </a:pPr>
            <a:endParaRPr lang="zh-CN" altLang="en-US" sz="900" dirty="0">
              <a:solidFill>
                <a:prstClr val="black"/>
              </a:solidFill>
              <a:latin typeface="思源黑体 CN Regular" panose="020B0500000000000000" pitchFamily="34" charset="-122"/>
              <a:ea typeface="思源黑体 CN Regular" panose="020B0500000000000000" pitchFamily="34" charset="-122"/>
              <a:cs typeface="Open Sans" panose="020B0606030504020204" pitchFamily="34" charset="0"/>
            </a:endParaRPr>
          </a:p>
        </p:txBody>
      </p:sp>
      <p:sp>
        <p:nvSpPr>
          <p:cNvPr id="39" name="Object 22" descr="preencoded.png">
            <a:extLst>
              <a:ext uri="{FF2B5EF4-FFF2-40B4-BE49-F238E27FC236}">
                <a16:creationId xmlns:a16="http://schemas.microsoft.com/office/drawing/2014/main" id="{056EDE37-66BA-EAA2-7277-5625121E79C0}"/>
              </a:ext>
            </a:extLst>
          </p:cNvPr>
          <p:cNvSpPr/>
          <p:nvPr/>
        </p:nvSpPr>
        <p:spPr>
          <a:xfrm>
            <a:off x="4915976" y="2546388"/>
            <a:ext cx="2332667" cy="441953"/>
          </a:xfrm>
          <a:custGeom>
            <a:avLst/>
            <a:gdLst>
              <a:gd name="connsiteX0" fmla="*/ 2433472 w 2466938"/>
              <a:gd name="connsiteY0" fmla="*/ 0 h 657225"/>
              <a:gd name="connsiteX1" fmla="*/ 2466938 w 2466938"/>
              <a:gd name="connsiteY1" fmla="*/ 0 h 657225"/>
              <a:gd name="connsiteX2" fmla="*/ 2466938 w 2466938"/>
              <a:gd name="connsiteY2" fmla="*/ 657225 h 657225"/>
              <a:gd name="connsiteX3" fmla="*/ 2433472 w 2466938"/>
              <a:gd name="connsiteY3" fmla="*/ 657225 h 657225"/>
              <a:gd name="connsiteX4" fmla="*/ 33466 w 2466938"/>
              <a:gd name="connsiteY4" fmla="*/ 657225 h 657225"/>
              <a:gd name="connsiteX5" fmla="*/ 0 w 2466938"/>
              <a:gd name="connsiteY5" fmla="*/ 657225 h 657225"/>
              <a:gd name="connsiteX6" fmla="*/ 0 w 2466938"/>
              <a:gd name="connsiteY6" fmla="*/ 0 h 657225"/>
              <a:gd name="connsiteX7" fmla="*/ 33466 w 2466938"/>
              <a:gd name="connsiteY7" fmla="*/ 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66938" h="657225">
                <a:moveTo>
                  <a:pt x="2433472" y="0"/>
                </a:moveTo>
                <a:cubicBezTo>
                  <a:pt x="2451955" y="0"/>
                  <a:pt x="2466938" y="0"/>
                  <a:pt x="2466938" y="0"/>
                </a:cubicBezTo>
                <a:lnTo>
                  <a:pt x="2466938" y="657225"/>
                </a:lnTo>
                <a:cubicBezTo>
                  <a:pt x="2466938" y="657225"/>
                  <a:pt x="2451955" y="657225"/>
                  <a:pt x="2433472" y="657225"/>
                </a:cubicBezTo>
                <a:lnTo>
                  <a:pt x="33466" y="657225"/>
                </a:lnTo>
                <a:cubicBezTo>
                  <a:pt x="14983" y="657225"/>
                  <a:pt x="0" y="657225"/>
                  <a:pt x="0" y="657225"/>
                </a:cubicBezTo>
                <a:lnTo>
                  <a:pt x="0" y="0"/>
                </a:lnTo>
                <a:cubicBezTo>
                  <a:pt x="0" y="0"/>
                  <a:pt x="14983" y="0"/>
                  <a:pt x="33466" y="0"/>
                </a:cubicBezTo>
                <a:close/>
              </a:path>
            </a:pathLst>
          </a:custGeom>
          <a:solidFill>
            <a:schemeClr val="bg1"/>
          </a:solidFill>
          <a:ln>
            <a:noFill/>
          </a:ln>
          <a:effectLst>
            <a:outerShdw blurRad="571500" dist="254000" dir="5400000" sx="90000" sy="90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solidFill>
              <a:latin typeface="思源黑体 CN Heavy" panose="020B0A00000000000000" pitchFamily="34" charset="-122"/>
              <a:ea typeface="思源黑体 CN Heavy" panose="020B0A00000000000000" pitchFamily="34" charset="-122"/>
            </a:endParaRPr>
          </a:p>
        </p:txBody>
      </p:sp>
      <p:sp>
        <p:nvSpPr>
          <p:cNvPr id="40" name="Object 42" descr="preencoded.png">
            <a:extLst>
              <a:ext uri="{FF2B5EF4-FFF2-40B4-BE49-F238E27FC236}">
                <a16:creationId xmlns:a16="http://schemas.microsoft.com/office/drawing/2014/main" id="{375D5A76-3E25-591B-3042-247768024E3A}"/>
              </a:ext>
            </a:extLst>
          </p:cNvPr>
          <p:cNvSpPr/>
          <p:nvPr/>
        </p:nvSpPr>
        <p:spPr>
          <a:xfrm>
            <a:off x="4913587" y="2543186"/>
            <a:ext cx="28575" cy="448357"/>
          </a:xfrm>
          <a:custGeom>
            <a:avLst/>
            <a:gdLst>
              <a:gd name="connsiteX0" fmla="*/ 0 w 57150"/>
              <a:gd name="connsiteY0" fmla="*/ 0 h 666750"/>
              <a:gd name="connsiteX1" fmla="*/ 57150 w 57150"/>
              <a:gd name="connsiteY1" fmla="*/ 0 h 666750"/>
              <a:gd name="connsiteX2" fmla="*/ 57150 w 57150"/>
              <a:gd name="connsiteY2" fmla="*/ 666750 h 666750"/>
              <a:gd name="connsiteX3" fmla="*/ 0 w 57150"/>
              <a:gd name="connsiteY3" fmla="*/ 666750 h 666750"/>
            </a:gdLst>
            <a:ahLst/>
            <a:cxnLst>
              <a:cxn ang="0">
                <a:pos x="connsiteX0" y="connsiteY0"/>
              </a:cxn>
              <a:cxn ang="0">
                <a:pos x="connsiteX1" y="connsiteY1"/>
              </a:cxn>
              <a:cxn ang="0">
                <a:pos x="connsiteX2" y="connsiteY2"/>
              </a:cxn>
              <a:cxn ang="0">
                <a:pos x="connsiteX3" y="connsiteY3"/>
              </a:cxn>
            </a:cxnLst>
            <a:rect l="l" t="t" r="r" b="b"/>
            <a:pathLst>
              <a:path w="57150" h="666750">
                <a:moveTo>
                  <a:pt x="0" y="0"/>
                </a:moveTo>
                <a:lnTo>
                  <a:pt x="57150" y="0"/>
                </a:lnTo>
                <a:lnTo>
                  <a:pt x="57150" y="666750"/>
                </a:lnTo>
                <a:lnTo>
                  <a:pt x="0" y="666750"/>
                </a:lnTo>
                <a:close/>
              </a:path>
            </a:pathLst>
          </a:custGeom>
          <a:solidFill>
            <a:schemeClr val="accent1"/>
          </a:solidFill>
          <a:ln w="11430" cap="flat">
            <a:noFill/>
            <a:prstDash val="solid"/>
            <a:miter/>
          </a:ln>
        </p:spPr>
        <p:txBody>
          <a:bodyPr rot="0" spcFirstLastPara="0" vertOverflow="overflow" horzOverflow="overflow" vert="horz" wrap="square" lIns="45720" tIns="22860" rIns="45720" bIns="22860" numCol="1" spcCol="0" rtlCol="0" fromWordArt="0" anchor="ctr" anchorCtr="0" forceAA="0" compatLnSpc="1">
            <a:noAutofit/>
          </a:bodyPr>
          <a:lstStyle/>
          <a:p>
            <a:pPr defTabSz="228600" eaLnBrk="1" fontAlgn="auto" hangingPunct="1">
              <a:spcBef>
                <a:spcPts val="0"/>
              </a:spcBef>
              <a:spcAft>
                <a:spcPts val="0"/>
              </a:spcAft>
            </a:pPr>
            <a:endParaRPr lang="zh-CN" altLang="en-US" sz="900" dirty="0">
              <a:solidFill>
                <a:prstClr val="black"/>
              </a:solidFill>
              <a:latin typeface="思源黑体 CN Regular" panose="020B0500000000000000" pitchFamily="34" charset="-122"/>
              <a:ea typeface="思源黑体 CN Regular" panose="020B0500000000000000" pitchFamily="34" charset="-122"/>
              <a:cs typeface="Open Sans" panose="020B0606030504020204" pitchFamily="34" charset="0"/>
            </a:endParaRPr>
          </a:p>
        </p:txBody>
      </p:sp>
      <p:sp>
        <p:nvSpPr>
          <p:cNvPr id="41" name="文本框 40">
            <a:extLst>
              <a:ext uri="{FF2B5EF4-FFF2-40B4-BE49-F238E27FC236}">
                <a16:creationId xmlns:a16="http://schemas.microsoft.com/office/drawing/2014/main" id="{C52BD72B-78F9-902A-CDFB-28304658CC9F}"/>
              </a:ext>
            </a:extLst>
          </p:cNvPr>
          <p:cNvSpPr txBox="1"/>
          <p:nvPr/>
        </p:nvSpPr>
        <p:spPr>
          <a:xfrm>
            <a:off x="4936086" y="2599899"/>
            <a:ext cx="2262158" cy="369332"/>
          </a:xfrm>
          <a:prstGeom prst="rect">
            <a:avLst/>
          </a:prstGeom>
          <a:noFill/>
        </p:spPr>
        <p:txBody>
          <a:bodyPr wrap="square" rtlCol="0">
            <a:noAutofit/>
          </a:bodyPr>
          <a:lstStyle/>
          <a:p>
            <a:pPr algn="ctr"/>
            <a:r>
              <a:rPr lang="zh-CN" altLang="en-US" dirty="0">
                <a:solidFill>
                  <a:schemeClr val="accent1"/>
                </a:solidFill>
                <a:latin typeface="思源黑体 CN Regular" panose="020B0500000000000000" pitchFamily="34" charset="-122"/>
                <a:ea typeface="思源黑体 CN Regular" panose="020B0500000000000000" pitchFamily="34" charset="-122"/>
              </a:rPr>
              <a:t>开拓区域市场</a:t>
            </a:r>
          </a:p>
        </p:txBody>
      </p:sp>
      <p:sp>
        <p:nvSpPr>
          <p:cNvPr id="42" name="Object 55" descr="preencoded.png">
            <a:extLst>
              <a:ext uri="{FF2B5EF4-FFF2-40B4-BE49-F238E27FC236}">
                <a16:creationId xmlns:a16="http://schemas.microsoft.com/office/drawing/2014/main" id="{0A696938-2587-491D-53B0-376669DE61DF}"/>
              </a:ext>
            </a:extLst>
          </p:cNvPr>
          <p:cNvSpPr/>
          <p:nvPr/>
        </p:nvSpPr>
        <p:spPr>
          <a:xfrm flipH="1" flipV="1">
            <a:off x="7252240" y="3513857"/>
            <a:ext cx="1214103" cy="8876"/>
          </a:xfrm>
          <a:custGeom>
            <a:avLst/>
            <a:gdLst>
              <a:gd name="connsiteX0" fmla="*/ 0 w 2114550"/>
              <a:gd name="connsiteY0" fmla="*/ 0 h 10160"/>
              <a:gd name="connsiteX1" fmla="*/ 2114550 w 2114550"/>
              <a:gd name="connsiteY1" fmla="*/ 0 h 10160"/>
            </a:gdLst>
            <a:ahLst/>
            <a:cxnLst>
              <a:cxn ang="0">
                <a:pos x="connsiteX0" y="connsiteY0"/>
              </a:cxn>
              <a:cxn ang="0">
                <a:pos x="connsiteX1" y="connsiteY1"/>
              </a:cxn>
            </a:cxnLst>
            <a:rect l="l" t="t" r="r" b="b"/>
            <a:pathLst>
              <a:path w="2114550" h="10160">
                <a:moveTo>
                  <a:pt x="0" y="0"/>
                </a:moveTo>
                <a:lnTo>
                  <a:pt x="2114550" y="0"/>
                </a:lnTo>
              </a:path>
            </a:pathLst>
          </a:custGeom>
          <a:ln w="143522" cap="flat">
            <a:solidFill>
              <a:schemeClr val="accent1">
                <a:alpha val="50000"/>
              </a:schemeClr>
            </a:solidFill>
            <a:prstDash val="solid"/>
            <a:miter/>
          </a:ln>
        </p:spPr>
        <p:txBody>
          <a:bodyPr rot="0" spcFirstLastPara="0" vertOverflow="overflow" horzOverflow="overflow" vert="horz" wrap="square" lIns="45720" tIns="22860" rIns="45720" bIns="22860" numCol="1" spcCol="0" rtlCol="0" fromWordArt="0" anchor="ctr" anchorCtr="0" forceAA="0" compatLnSpc="1">
            <a:noAutofit/>
          </a:bodyPr>
          <a:lstStyle/>
          <a:p>
            <a:pPr defTabSz="228600" eaLnBrk="1" fontAlgn="auto" hangingPunct="1">
              <a:spcBef>
                <a:spcPts val="0"/>
              </a:spcBef>
              <a:spcAft>
                <a:spcPts val="0"/>
              </a:spcAft>
            </a:pPr>
            <a:endParaRPr lang="zh-CN" altLang="en-US" sz="900" dirty="0">
              <a:solidFill>
                <a:prstClr val="black"/>
              </a:solidFill>
              <a:latin typeface="思源黑体 CN Regular" panose="020B0500000000000000" pitchFamily="34" charset="-122"/>
              <a:ea typeface="思源黑体 CN Regular" panose="020B0500000000000000" pitchFamily="34" charset="-122"/>
              <a:cs typeface="Open Sans" panose="020B0606030504020204" pitchFamily="34" charset="0"/>
            </a:endParaRPr>
          </a:p>
        </p:txBody>
      </p:sp>
      <p:sp>
        <p:nvSpPr>
          <p:cNvPr id="17" name="Object 22" descr="preencoded.png">
            <a:extLst>
              <a:ext uri="{FF2B5EF4-FFF2-40B4-BE49-F238E27FC236}">
                <a16:creationId xmlns:a16="http://schemas.microsoft.com/office/drawing/2014/main" id="{E3B69D5D-DD2F-189E-BE5C-313F70E7B41F}"/>
              </a:ext>
            </a:extLst>
          </p:cNvPr>
          <p:cNvSpPr/>
          <p:nvPr/>
        </p:nvSpPr>
        <p:spPr>
          <a:xfrm>
            <a:off x="1370285" y="4032279"/>
            <a:ext cx="2332800" cy="441953"/>
          </a:xfrm>
          <a:custGeom>
            <a:avLst/>
            <a:gdLst>
              <a:gd name="connsiteX0" fmla="*/ 2433472 w 2466938"/>
              <a:gd name="connsiteY0" fmla="*/ 0 h 657225"/>
              <a:gd name="connsiteX1" fmla="*/ 2466938 w 2466938"/>
              <a:gd name="connsiteY1" fmla="*/ 0 h 657225"/>
              <a:gd name="connsiteX2" fmla="*/ 2466938 w 2466938"/>
              <a:gd name="connsiteY2" fmla="*/ 657225 h 657225"/>
              <a:gd name="connsiteX3" fmla="*/ 2433472 w 2466938"/>
              <a:gd name="connsiteY3" fmla="*/ 657225 h 657225"/>
              <a:gd name="connsiteX4" fmla="*/ 33466 w 2466938"/>
              <a:gd name="connsiteY4" fmla="*/ 657225 h 657225"/>
              <a:gd name="connsiteX5" fmla="*/ 0 w 2466938"/>
              <a:gd name="connsiteY5" fmla="*/ 657225 h 657225"/>
              <a:gd name="connsiteX6" fmla="*/ 0 w 2466938"/>
              <a:gd name="connsiteY6" fmla="*/ 0 h 657225"/>
              <a:gd name="connsiteX7" fmla="*/ 33466 w 2466938"/>
              <a:gd name="connsiteY7" fmla="*/ 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66938" h="657225">
                <a:moveTo>
                  <a:pt x="2433472" y="0"/>
                </a:moveTo>
                <a:cubicBezTo>
                  <a:pt x="2451955" y="0"/>
                  <a:pt x="2466938" y="0"/>
                  <a:pt x="2466938" y="0"/>
                </a:cubicBezTo>
                <a:lnTo>
                  <a:pt x="2466938" y="657225"/>
                </a:lnTo>
                <a:cubicBezTo>
                  <a:pt x="2466938" y="657225"/>
                  <a:pt x="2451955" y="657225"/>
                  <a:pt x="2433472" y="657225"/>
                </a:cubicBezTo>
                <a:lnTo>
                  <a:pt x="33466" y="657225"/>
                </a:lnTo>
                <a:cubicBezTo>
                  <a:pt x="14983" y="657225"/>
                  <a:pt x="0" y="657225"/>
                  <a:pt x="0" y="657225"/>
                </a:cubicBezTo>
                <a:lnTo>
                  <a:pt x="0" y="0"/>
                </a:lnTo>
                <a:cubicBezTo>
                  <a:pt x="0" y="0"/>
                  <a:pt x="14983" y="0"/>
                  <a:pt x="33466" y="0"/>
                </a:cubicBezTo>
                <a:close/>
              </a:path>
            </a:pathLst>
          </a:custGeom>
          <a:solidFill>
            <a:schemeClr val="bg1"/>
          </a:solidFill>
          <a:ln>
            <a:noFill/>
          </a:ln>
          <a:effectLst>
            <a:outerShdw blurRad="266700" dist="50800" dir="5400000" sx="90000" sy="90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solidFill>
              <a:latin typeface="思源黑体 CN Heavy" panose="020B0A00000000000000" pitchFamily="34" charset="-122"/>
              <a:ea typeface="思源黑体 CN Heavy" panose="020B0A00000000000000" pitchFamily="34" charset="-122"/>
            </a:endParaRPr>
          </a:p>
        </p:txBody>
      </p:sp>
      <p:sp>
        <p:nvSpPr>
          <p:cNvPr id="18" name="Object 42" descr="preencoded.png">
            <a:extLst>
              <a:ext uri="{FF2B5EF4-FFF2-40B4-BE49-F238E27FC236}">
                <a16:creationId xmlns:a16="http://schemas.microsoft.com/office/drawing/2014/main" id="{3C7FCB4A-2349-2224-A003-1E9B45E0DADB}"/>
              </a:ext>
            </a:extLst>
          </p:cNvPr>
          <p:cNvSpPr/>
          <p:nvPr/>
        </p:nvSpPr>
        <p:spPr>
          <a:xfrm>
            <a:off x="1367895" y="4029077"/>
            <a:ext cx="28575" cy="448357"/>
          </a:xfrm>
          <a:custGeom>
            <a:avLst/>
            <a:gdLst>
              <a:gd name="connsiteX0" fmla="*/ 0 w 57150"/>
              <a:gd name="connsiteY0" fmla="*/ 0 h 666750"/>
              <a:gd name="connsiteX1" fmla="*/ 57150 w 57150"/>
              <a:gd name="connsiteY1" fmla="*/ 0 h 666750"/>
              <a:gd name="connsiteX2" fmla="*/ 57150 w 57150"/>
              <a:gd name="connsiteY2" fmla="*/ 666750 h 666750"/>
              <a:gd name="connsiteX3" fmla="*/ 0 w 57150"/>
              <a:gd name="connsiteY3" fmla="*/ 666750 h 666750"/>
            </a:gdLst>
            <a:ahLst/>
            <a:cxnLst>
              <a:cxn ang="0">
                <a:pos x="connsiteX0" y="connsiteY0"/>
              </a:cxn>
              <a:cxn ang="0">
                <a:pos x="connsiteX1" y="connsiteY1"/>
              </a:cxn>
              <a:cxn ang="0">
                <a:pos x="connsiteX2" y="connsiteY2"/>
              </a:cxn>
              <a:cxn ang="0">
                <a:pos x="connsiteX3" y="connsiteY3"/>
              </a:cxn>
            </a:cxnLst>
            <a:rect l="l" t="t" r="r" b="b"/>
            <a:pathLst>
              <a:path w="57150" h="666750">
                <a:moveTo>
                  <a:pt x="0" y="0"/>
                </a:moveTo>
                <a:lnTo>
                  <a:pt x="57150" y="0"/>
                </a:lnTo>
                <a:lnTo>
                  <a:pt x="57150" y="666750"/>
                </a:lnTo>
                <a:lnTo>
                  <a:pt x="0" y="666750"/>
                </a:lnTo>
                <a:close/>
              </a:path>
            </a:pathLst>
          </a:custGeom>
          <a:solidFill>
            <a:schemeClr val="accent1"/>
          </a:solidFill>
          <a:ln w="11430" cap="flat">
            <a:noFill/>
            <a:prstDash val="solid"/>
            <a:miter/>
          </a:ln>
        </p:spPr>
        <p:txBody>
          <a:bodyPr rot="0" spcFirstLastPara="0" vertOverflow="overflow" horzOverflow="overflow" vert="horz" wrap="square" lIns="45720" tIns="22860" rIns="45720" bIns="22860" numCol="1" spcCol="0" rtlCol="0" fromWordArt="0" anchor="ctr" anchorCtr="0" forceAA="0" compatLnSpc="1">
            <a:noAutofit/>
          </a:bodyPr>
          <a:lstStyle/>
          <a:p>
            <a:pPr defTabSz="228600" eaLnBrk="1" fontAlgn="auto" hangingPunct="1">
              <a:spcBef>
                <a:spcPts val="0"/>
              </a:spcBef>
              <a:spcAft>
                <a:spcPts val="0"/>
              </a:spcAft>
            </a:pPr>
            <a:endParaRPr lang="zh-CN" altLang="en-US" sz="900" dirty="0">
              <a:solidFill>
                <a:prstClr val="black"/>
              </a:solidFill>
              <a:latin typeface="思源黑体 CN Regular" panose="020B0500000000000000" pitchFamily="34" charset="-122"/>
              <a:ea typeface="思源黑体 CN Regular" panose="020B0500000000000000" pitchFamily="34" charset="-122"/>
              <a:cs typeface="Open Sans" panose="020B0606030504020204" pitchFamily="34" charset="0"/>
            </a:endParaRPr>
          </a:p>
        </p:txBody>
      </p:sp>
      <p:sp>
        <p:nvSpPr>
          <p:cNvPr id="19" name="文本框 18">
            <a:extLst>
              <a:ext uri="{FF2B5EF4-FFF2-40B4-BE49-F238E27FC236}">
                <a16:creationId xmlns:a16="http://schemas.microsoft.com/office/drawing/2014/main" id="{51C0FB9D-6A39-674D-E8F6-417715190BBE}"/>
              </a:ext>
            </a:extLst>
          </p:cNvPr>
          <p:cNvSpPr txBox="1"/>
          <p:nvPr/>
        </p:nvSpPr>
        <p:spPr>
          <a:xfrm>
            <a:off x="1634018" y="4074739"/>
            <a:ext cx="1800493" cy="369332"/>
          </a:xfrm>
          <a:prstGeom prst="rect">
            <a:avLst/>
          </a:prstGeom>
          <a:noFill/>
        </p:spPr>
        <p:txBody>
          <a:bodyPr wrap="none" rtlCol="0">
            <a:noAutofit/>
          </a:bodyPr>
          <a:lstStyle/>
          <a:p>
            <a:r>
              <a:rPr lang="zh-CN" altLang="en-US" dirty="0">
                <a:latin typeface="思源黑体 CN Regular" panose="020B0500000000000000" pitchFamily="34" charset="-122"/>
                <a:ea typeface="思源黑体 CN Regular" panose="020B0500000000000000" pitchFamily="34" charset="-122"/>
              </a:rPr>
              <a:t>节流：成本管控</a:t>
            </a:r>
          </a:p>
        </p:txBody>
      </p:sp>
    </p:spTree>
    <p:extLst>
      <p:ext uri="{BB962C8B-B14F-4D97-AF65-F5344CB8AC3E}">
        <p14:creationId xmlns:p14="http://schemas.microsoft.com/office/powerpoint/2010/main" val="38267090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C5AC9E7-EB64-7A40-8F4A-9942056FF446}"/>
              </a:ext>
            </a:extLst>
          </p:cNvPr>
          <p:cNvSpPr>
            <a:spLocks noGrp="1"/>
          </p:cNvSpPr>
          <p:nvPr>
            <p:ph type="body" sz="quarter" idx="10"/>
          </p:nvPr>
        </p:nvSpPr>
        <p:spPr/>
        <p:txBody>
          <a:bodyPr/>
          <a:lstStyle/>
          <a:p>
            <a:r>
              <a:rPr lang="zh-CN" altLang="en-US" dirty="0"/>
              <a:t>管理方向</a:t>
            </a:r>
          </a:p>
        </p:txBody>
      </p:sp>
      <p:sp>
        <p:nvSpPr>
          <p:cNvPr id="28" name="矩形: 圆角 27">
            <a:extLst>
              <a:ext uri="{FF2B5EF4-FFF2-40B4-BE49-F238E27FC236}">
                <a16:creationId xmlns:a16="http://schemas.microsoft.com/office/drawing/2014/main" id="{81395185-AC2E-483D-77FA-20B44CEF174D}"/>
              </a:ext>
            </a:extLst>
          </p:cNvPr>
          <p:cNvSpPr>
            <a:spLocks/>
          </p:cNvSpPr>
          <p:nvPr>
            <p:custDataLst>
              <p:tags r:id="rId1"/>
            </p:custDataLst>
          </p:nvPr>
        </p:nvSpPr>
        <p:spPr>
          <a:xfrm>
            <a:off x="5285651" y="4007076"/>
            <a:ext cx="1907754" cy="2234095"/>
          </a:xfrm>
          <a:prstGeom prst="roundRect">
            <a:avLst>
              <a:gd name="adj" fmla="val 4899"/>
            </a:avLst>
          </a:prstGeom>
          <a:solidFill>
            <a:schemeClr val="bg1"/>
          </a:solidFill>
          <a:ln>
            <a:solidFill>
              <a:schemeClr val="accent1">
                <a:lumMod val="20000"/>
                <a:lumOff val="80000"/>
              </a:schemeClr>
            </a:solidFill>
          </a:ln>
          <a:effectLst>
            <a:outerShdw blurRad="400939" dist="302006" dir="5400000" sx="90000" sy="90000" algn="tr" rotWithShape="0">
              <a:schemeClr val="accent1">
                <a:lumMod val="7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2479" tIns="41239" rIns="82479" bIns="41239" rtlCol="0" anchor="ctr">
            <a:noAutofit/>
          </a:bodyPr>
          <a:lstStyle/>
          <a:p>
            <a:pPr algn="ctr" eaLnBrk="1" fontAlgn="auto" hangingPunct="1">
              <a:spcBef>
                <a:spcPts val="0"/>
              </a:spcBef>
              <a:defRPr/>
            </a:pPr>
            <a:endParaRPr lang="zh-CN" altLang="en-US" sz="1220">
              <a:solidFill>
                <a:prstClr val="white"/>
              </a:solidFill>
              <a:latin typeface="+mj-lt"/>
              <a:ea typeface="+mj-ea"/>
            </a:endParaRPr>
          </a:p>
        </p:txBody>
      </p:sp>
      <p:sp>
        <p:nvSpPr>
          <p:cNvPr id="29" name="矩形: 圆角 28">
            <a:extLst>
              <a:ext uri="{FF2B5EF4-FFF2-40B4-BE49-F238E27FC236}">
                <a16:creationId xmlns:a16="http://schemas.microsoft.com/office/drawing/2014/main" id="{DED3260E-D19C-1356-B67F-22E17AB7B1EA}"/>
              </a:ext>
            </a:extLst>
          </p:cNvPr>
          <p:cNvSpPr>
            <a:spLocks/>
          </p:cNvSpPr>
          <p:nvPr>
            <p:custDataLst>
              <p:tags r:id="rId2"/>
            </p:custDataLst>
          </p:nvPr>
        </p:nvSpPr>
        <p:spPr>
          <a:xfrm>
            <a:off x="8048594" y="3978277"/>
            <a:ext cx="1907754" cy="2234095"/>
          </a:xfrm>
          <a:prstGeom prst="roundRect">
            <a:avLst>
              <a:gd name="adj" fmla="val 4899"/>
            </a:avLst>
          </a:prstGeom>
          <a:solidFill>
            <a:schemeClr val="bg1"/>
          </a:solidFill>
          <a:ln>
            <a:solidFill>
              <a:schemeClr val="accent1">
                <a:lumMod val="20000"/>
                <a:lumOff val="80000"/>
              </a:schemeClr>
            </a:solidFill>
          </a:ln>
          <a:effectLst>
            <a:outerShdw blurRad="400939" dist="302006" dir="5400000" sx="90000" sy="90000" algn="tr" rotWithShape="0">
              <a:schemeClr val="accent1">
                <a:lumMod val="7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2479" tIns="41239" rIns="82479" bIns="41239" rtlCol="0" anchor="ctr">
            <a:noAutofit/>
          </a:bodyPr>
          <a:lstStyle/>
          <a:p>
            <a:pPr algn="ctr" eaLnBrk="1" fontAlgn="auto" hangingPunct="1">
              <a:spcBef>
                <a:spcPts val="0"/>
              </a:spcBef>
              <a:defRPr/>
            </a:pPr>
            <a:endParaRPr lang="zh-CN" altLang="en-US" sz="1220">
              <a:solidFill>
                <a:prstClr val="white"/>
              </a:solidFill>
              <a:latin typeface="+mj-lt"/>
              <a:ea typeface="+mj-ea"/>
            </a:endParaRPr>
          </a:p>
        </p:txBody>
      </p:sp>
      <p:sp>
        <p:nvSpPr>
          <p:cNvPr id="40" name="矩形 39">
            <a:extLst>
              <a:ext uri="{FF2B5EF4-FFF2-40B4-BE49-F238E27FC236}">
                <a16:creationId xmlns:a16="http://schemas.microsoft.com/office/drawing/2014/main" id="{5B07DD01-7A8B-3BC1-31F5-7CD32331BA8F}"/>
              </a:ext>
            </a:extLst>
          </p:cNvPr>
          <p:cNvSpPr/>
          <p:nvPr/>
        </p:nvSpPr>
        <p:spPr>
          <a:xfrm>
            <a:off x="5456528" y="4829886"/>
            <a:ext cx="1566000" cy="1196089"/>
          </a:xfrm>
          <a:prstGeom prst="rect">
            <a:avLst/>
          </a:prstGeom>
          <a:effectLst/>
        </p:spPr>
        <p:txBody>
          <a:bodyPr wrap="square" lIns="82479" tIns="41239" rIns="82479" bIns="41239">
            <a:noAutofit/>
          </a:bodyPr>
          <a:lstStyle/>
          <a:p>
            <a:pPr marL="171450" indent="-171450" algn="just">
              <a:lnSpc>
                <a:spcPct val="200000"/>
              </a:lnSpc>
              <a:buClr>
                <a:schemeClr val="accent1">
                  <a:lumMod val="20000"/>
                  <a:lumOff val="80000"/>
                </a:schemeClr>
              </a:buClr>
              <a:buFont typeface="Wingdings" panose="05000000000000000000" pitchFamily="2" charset="2"/>
              <a:buChar char="p"/>
            </a:pPr>
            <a:r>
              <a:rPr lang="zh-CN" altLang="en-US" sz="1265" dirty="0">
                <a:solidFill>
                  <a:schemeClr val="accent1"/>
                </a:solidFill>
                <a:latin typeface="+mn-ea"/>
                <a:ea typeface="+mn-ea"/>
              </a:rPr>
              <a:t>  </a:t>
            </a:r>
            <a:r>
              <a:rPr lang="zh-CN" altLang="en-US" sz="1265" dirty="0">
                <a:solidFill>
                  <a:schemeClr val="accent1"/>
                </a:solidFill>
                <a:latin typeface="+mn-ea"/>
              </a:rPr>
              <a:t>管理举措概述</a:t>
            </a:r>
            <a:endParaRPr lang="en-US" altLang="zh-CN" sz="1265" dirty="0">
              <a:solidFill>
                <a:schemeClr val="accent1"/>
              </a:solidFill>
              <a:latin typeface="+mn-ea"/>
              <a:ea typeface="+mn-ea"/>
            </a:endParaRPr>
          </a:p>
          <a:p>
            <a:pPr marL="171450" indent="-171450" algn="just">
              <a:lnSpc>
                <a:spcPct val="200000"/>
              </a:lnSpc>
              <a:buClr>
                <a:schemeClr val="accent1">
                  <a:lumMod val="20000"/>
                  <a:lumOff val="80000"/>
                </a:schemeClr>
              </a:buClr>
              <a:buFont typeface="Wingdings" panose="05000000000000000000" pitchFamily="2" charset="2"/>
              <a:buChar char="p"/>
            </a:pPr>
            <a:r>
              <a:rPr lang="zh-CN" altLang="en-US" sz="1265" dirty="0">
                <a:solidFill>
                  <a:schemeClr val="accent1"/>
                </a:solidFill>
                <a:latin typeface="+mn-ea"/>
              </a:rPr>
              <a:t>  管理举措概述</a:t>
            </a:r>
            <a:endParaRPr lang="en-US" altLang="zh-CN" sz="1265" dirty="0">
              <a:solidFill>
                <a:schemeClr val="accent1"/>
              </a:solidFill>
              <a:latin typeface="+mn-ea"/>
            </a:endParaRPr>
          </a:p>
          <a:p>
            <a:pPr marL="171450" indent="-171450" algn="just">
              <a:lnSpc>
                <a:spcPct val="200000"/>
              </a:lnSpc>
              <a:buClr>
                <a:schemeClr val="accent1">
                  <a:lumMod val="20000"/>
                  <a:lumOff val="80000"/>
                </a:schemeClr>
              </a:buClr>
              <a:buFont typeface="Wingdings" panose="05000000000000000000" pitchFamily="2" charset="2"/>
              <a:buChar char="p"/>
            </a:pPr>
            <a:r>
              <a:rPr lang="zh-CN" altLang="en-US" sz="1265" dirty="0">
                <a:solidFill>
                  <a:schemeClr val="accent1"/>
                </a:solidFill>
                <a:latin typeface="+mn-ea"/>
              </a:rPr>
              <a:t>  管理举措概述</a:t>
            </a:r>
            <a:endParaRPr lang="en-US" altLang="zh-CN" sz="1265" dirty="0">
              <a:solidFill>
                <a:schemeClr val="accent1"/>
              </a:solidFill>
              <a:latin typeface="+mn-ea"/>
              <a:ea typeface="+mn-ea"/>
            </a:endParaRPr>
          </a:p>
        </p:txBody>
      </p:sp>
      <p:sp>
        <p:nvSpPr>
          <p:cNvPr id="31" name="矩形 30">
            <a:extLst>
              <a:ext uri="{FF2B5EF4-FFF2-40B4-BE49-F238E27FC236}">
                <a16:creationId xmlns:a16="http://schemas.microsoft.com/office/drawing/2014/main" id="{5ED15A44-2615-BF2A-2267-16807FB08359}"/>
              </a:ext>
            </a:extLst>
          </p:cNvPr>
          <p:cNvSpPr/>
          <p:nvPr/>
        </p:nvSpPr>
        <p:spPr>
          <a:xfrm>
            <a:off x="5444385" y="4365058"/>
            <a:ext cx="1582261" cy="333137"/>
          </a:xfrm>
          <a:prstGeom prst="rect">
            <a:avLst/>
          </a:prstGeom>
          <a:effectLst/>
        </p:spPr>
        <p:txBody>
          <a:bodyPr wrap="square" lIns="82479" tIns="41239" rIns="82479" bIns="41239">
            <a:noAutofit/>
          </a:bodyPr>
          <a:lstStyle/>
          <a:p>
            <a:pPr algn="just"/>
            <a:r>
              <a:rPr lang="zh-CN" altLang="en-US" sz="1625" b="1" dirty="0">
                <a:solidFill>
                  <a:schemeClr val="accent1"/>
                </a:solidFill>
                <a:latin typeface="思源黑体 CN Regular" panose="020B0500000000000000" pitchFamily="34" charset="-122"/>
                <a:ea typeface="思源黑体 CN Regular" panose="020B0500000000000000" pitchFamily="34" charset="-122"/>
              </a:rPr>
              <a:t>财务管理</a:t>
            </a:r>
          </a:p>
        </p:txBody>
      </p:sp>
      <p:cxnSp>
        <p:nvCxnSpPr>
          <p:cNvPr id="32" name="直接连接符 31">
            <a:extLst>
              <a:ext uri="{FF2B5EF4-FFF2-40B4-BE49-F238E27FC236}">
                <a16:creationId xmlns:a16="http://schemas.microsoft.com/office/drawing/2014/main" id="{CC312555-4428-0641-61F0-BE79BCC2AADC}"/>
              </a:ext>
            </a:extLst>
          </p:cNvPr>
          <p:cNvCxnSpPr/>
          <p:nvPr/>
        </p:nvCxnSpPr>
        <p:spPr>
          <a:xfrm>
            <a:off x="5514349" y="4757129"/>
            <a:ext cx="1438796" cy="0"/>
          </a:xfrm>
          <a:prstGeom prst="line">
            <a:avLst/>
          </a:prstGeom>
          <a:ln w="11455">
            <a:solidFill>
              <a:schemeClr val="accent1"/>
            </a:solidFill>
          </a:ln>
          <a:effectLst/>
        </p:spPr>
        <p:style>
          <a:lnRef idx="1">
            <a:schemeClr val="accent1"/>
          </a:lnRef>
          <a:fillRef idx="0">
            <a:schemeClr val="accent1"/>
          </a:fillRef>
          <a:effectRef idx="0">
            <a:schemeClr val="accent1"/>
          </a:effectRef>
          <a:fontRef idx="minor">
            <a:schemeClr val="tx1"/>
          </a:fontRef>
        </p:style>
      </p:cxnSp>
      <p:sp>
        <p:nvSpPr>
          <p:cNvPr id="33" name="iconfont-11432-4396316">
            <a:extLst>
              <a:ext uri="{FF2B5EF4-FFF2-40B4-BE49-F238E27FC236}">
                <a16:creationId xmlns:a16="http://schemas.microsoft.com/office/drawing/2014/main" id="{91309175-4A62-9198-F18A-DFA5F0EE5467}"/>
              </a:ext>
            </a:extLst>
          </p:cNvPr>
          <p:cNvSpPr/>
          <p:nvPr/>
        </p:nvSpPr>
        <p:spPr>
          <a:xfrm>
            <a:off x="6705522" y="4370661"/>
            <a:ext cx="212495" cy="283374"/>
          </a:xfrm>
          <a:custGeom>
            <a:avLst/>
            <a:gdLst>
              <a:gd name="T0" fmla="*/ 9246 w 9598"/>
              <a:gd name="T1" fmla="*/ 2450 h 12800"/>
              <a:gd name="T2" fmla="*/ 7149 w 9598"/>
              <a:gd name="T3" fmla="*/ 352 h 12800"/>
              <a:gd name="T4" fmla="*/ 6301 w 9598"/>
              <a:gd name="T5" fmla="*/ 0 h 12800"/>
              <a:gd name="T6" fmla="*/ 1200 w 9598"/>
              <a:gd name="T7" fmla="*/ 0 h 12800"/>
              <a:gd name="T8" fmla="*/ 0 w 9598"/>
              <a:gd name="T9" fmla="*/ 1202 h 12800"/>
              <a:gd name="T10" fmla="*/ 0 w 9598"/>
              <a:gd name="T11" fmla="*/ 11600 h 12800"/>
              <a:gd name="T12" fmla="*/ 1200 w 9598"/>
              <a:gd name="T13" fmla="*/ 12800 h 12800"/>
              <a:gd name="T14" fmla="*/ 8398 w 9598"/>
              <a:gd name="T15" fmla="*/ 12800 h 12800"/>
              <a:gd name="T16" fmla="*/ 9598 w 9598"/>
              <a:gd name="T17" fmla="*/ 11600 h 12800"/>
              <a:gd name="T18" fmla="*/ 9598 w 9598"/>
              <a:gd name="T19" fmla="*/ 3299 h 12800"/>
              <a:gd name="T20" fmla="*/ 9246 w 9598"/>
              <a:gd name="T21" fmla="*/ 2450 h 12800"/>
              <a:gd name="T22" fmla="*/ 8301 w 9598"/>
              <a:gd name="T23" fmla="*/ 3202 h 12800"/>
              <a:gd name="T24" fmla="*/ 6399 w 9598"/>
              <a:gd name="T25" fmla="*/ 3202 h 12800"/>
              <a:gd name="T26" fmla="*/ 6399 w 9598"/>
              <a:gd name="T27" fmla="*/ 1300 h 12800"/>
              <a:gd name="T28" fmla="*/ 8301 w 9598"/>
              <a:gd name="T29" fmla="*/ 3202 h 12800"/>
              <a:gd name="T30" fmla="*/ 1200 w 9598"/>
              <a:gd name="T31" fmla="*/ 11600 h 12800"/>
              <a:gd name="T32" fmla="*/ 1200 w 9598"/>
              <a:gd name="T33" fmla="*/ 1202 h 12800"/>
              <a:gd name="T34" fmla="*/ 5199 w 9598"/>
              <a:gd name="T35" fmla="*/ 1202 h 12800"/>
              <a:gd name="T36" fmla="*/ 5199 w 9598"/>
              <a:gd name="T37" fmla="*/ 3802 h 12800"/>
              <a:gd name="T38" fmla="*/ 5799 w 9598"/>
              <a:gd name="T39" fmla="*/ 4402 h 12800"/>
              <a:gd name="T40" fmla="*/ 8398 w 9598"/>
              <a:gd name="T41" fmla="*/ 4402 h 12800"/>
              <a:gd name="T42" fmla="*/ 8398 w 9598"/>
              <a:gd name="T43" fmla="*/ 11600 h 12800"/>
              <a:gd name="T44" fmla="*/ 1200 w 9598"/>
              <a:gd name="T45" fmla="*/ 11600 h 12800"/>
              <a:gd name="T46" fmla="*/ 6499 w 9598"/>
              <a:gd name="T47" fmla="*/ 5601 h 12800"/>
              <a:gd name="T48" fmla="*/ 5779 w 9598"/>
              <a:gd name="T49" fmla="*/ 5601 h 12800"/>
              <a:gd name="T50" fmla="*/ 5516 w 9598"/>
              <a:gd name="T51" fmla="*/ 5759 h 12800"/>
              <a:gd name="T52" fmla="*/ 4802 w 9598"/>
              <a:gd name="T53" fmla="*/ 7201 h 12800"/>
              <a:gd name="T54" fmla="*/ 4087 w 9598"/>
              <a:gd name="T55" fmla="*/ 5759 h 12800"/>
              <a:gd name="T56" fmla="*/ 3822 w 9598"/>
              <a:gd name="T57" fmla="*/ 5601 h 12800"/>
              <a:gd name="T58" fmla="*/ 3099 w 9598"/>
              <a:gd name="T59" fmla="*/ 5601 h 12800"/>
              <a:gd name="T60" fmla="*/ 2839 w 9598"/>
              <a:gd name="T61" fmla="*/ 6051 h 12800"/>
              <a:gd name="T62" fmla="*/ 3997 w 9598"/>
              <a:gd name="T63" fmla="*/ 8001 h 12800"/>
              <a:gd name="T64" fmla="*/ 2839 w 9598"/>
              <a:gd name="T65" fmla="*/ 9951 h 12800"/>
              <a:gd name="T66" fmla="*/ 3099 w 9598"/>
              <a:gd name="T67" fmla="*/ 10400 h 12800"/>
              <a:gd name="T68" fmla="*/ 3822 w 9598"/>
              <a:gd name="T69" fmla="*/ 10400 h 12800"/>
              <a:gd name="T70" fmla="*/ 4084 w 9598"/>
              <a:gd name="T71" fmla="*/ 10243 h 12800"/>
              <a:gd name="T72" fmla="*/ 4799 w 9598"/>
              <a:gd name="T73" fmla="*/ 8801 h 12800"/>
              <a:gd name="T74" fmla="*/ 5514 w 9598"/>
              <a:gd name="T75" fmla="*/ 10243 h 12800"/>
              <a:gd name="T76" fmla="*/ 5779 w 9598"/>
              <a:gd name="T77" fmla="*/ 10400 h 12800"/>
              <a:gd name="T78" fmla="*/ 6499 w 9598"/>
              <a:gd name="T79" fmla="*/ 10400 h 12800"/>
              <a:gd name="T80" fmla="*/ 6759 w 9598"/>
              <a:gd name="T81" fmla="*/ 9951 h 12800"/>
              <a:gd name="T82" fmla="*/ 5599 w 9598"/>
              <a:gd name="T83" fmla="*/ 8001 h 12800"/>
              <a:gd name="T84" fmla="*/ 6756 w 9598"/>
              <a:gd name="T85" fmla="*/ 6051 h 12800"/>
              <a:gd name="T86" fmla="*/ 6499 w 9598"/>
              <a:gd name="T87" fmla="*/ 5601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98" h="12800">
                <a:moveTo>
                  <a:pt x="9246" y="2450"/>
                </a:moveTo>
                <a:lnTo>
                  <a:pt x="7149" y="352"/>
                </a:lnTo>
                <a:cubicBezTo>
                  <a:pt x="6924" y="127"/>
                  <a:pt x="6619" y="0"/>
                  <a:pt x="6301" y="0"/>
                </a:cubicBezTo>
                <a:lnTo>
                  <a:pt x="1200" y="0"/>
                </a:lnTo>
                <a:cubicBezTo>
                  <a:pt x="537" y="2"/>
                  <a:pt x="0" y="540"/>
                  <a:pt x="0" y="1202"/>
                </a:cubicBezTo>
                <a:lnTo>
                  <a:pt x="0" y="11600"/>
                </a:lnTo>
                <a:cubicBezTo>
                  <a:pt x="0" y="12263"/>
                  <a:pt x="537" y="12800"/>
                  <a:pt x="1200" y="12800"/>
                </a:cubicBezTo>
                <a:lnTo>
                  <a:pt x="8398" y="12800"/>
                </a:lnTo>
                <a:cubicBezTo>
                  <a:pt x="9061" y="12800"/>
                  <a:pt x="9598" y="12263"/>
                  <a:pt x="9598" y="11600"/>
                </a:cubicBezTo>
                <a:lnTo>
                  <a:pt x="9598" y="3299"/>
                </a:lnTo>
                <a:cubicBezTo>
                  <a:pt x="9598" y="2982"/>
                  <a:pt x="9471" y="2674"/>
                  <a:pt x="9246" y="2450"/>
                </a:cubicBezTo>
                <a:close/>
                <a:moveTo>
                  <a:pt x="8301" y="3202"/>
                </a:moveTo>
                <a:lnTo>
                  <a:pt x="6399" y="3202"/>
                </a:lnTo>
                <a:lnTo>
                  <a:pt x="6399" y="1300"/>
                </a:lnTo>
                <a:lnTo>
                  <a:pt x="8301" y="3202"/>
                </a:lnTo>
                <a:close/>
                <a:moveTo>
                  <a:pt x="1200" y="11600"/>
                </a:moveTo>
                <a:lnTo>
                  <a:pt x="1200" y="1202"/>
                </a:lnTo>
                <a:lnTo>
                  <a:pt x="5199" y="1202"/>
                </a:lnTo>
                <a:lnTo>
                  <a:pt x="5199" y="3802"/>
                </a:lnTo>
                <a:cubicBezTo>
                  <a:pt x="5199" y="4134"/>
                  <a:pt x="5466" y="4402"/>
                  <a:pt x="5799" y="4402"/>
                </a:cubicBezTo>
                <a:lnTo>
                  <a:pt x="8398" y="4402"/>
                </a:lnTo>
                <a:lnTo>
                  <a:pt x="8398" y="11600"/>
                </a:lnTo>
                <a:lnTo>
                  <a:pt x="1200" y="11600"/>
                </a:lnTo>
                <a:close/>
                <a:moveTo>
                  <a:pt x="6499" y="5601"/>
                </a:moveTo>
                <a:lnTo>
                  <a:pt x="5779" y="5601"/>
                </a:lnTo>
                <a:cubicBezTo>
                  <a:pt x="5669" y="5601"/>
                  <a:pt x="5569" y="5661"/>
                  <a:pt x="5516" y="5759"/>
                </a:cubicBezTo>
                <a:cubicBezTo>
                  <a:pt x="5067" y="6586"/>
                  <a:pt x="4962" y="6819"/>
                  <a:pt x="4802" y="7201"/>
                </a:cubicBezTo>
                <a:cubicBezTo>
                  <a:pt x="4454" y="6474"/>
                  <a:pt x="4629" y="6769"/>
                  <a:pt x="4087" y="5759"/>
                </a:cubicBezTo>
                <a:cubicBezTo>
                  <a:pt x="4034" y="5661"/>
                  <a:pt x="3932" y="5601"/>
                  <a:pt x="3822" y="5601"/>
                </a:cubicBezTo>
                <a:lnTo>
                  <a:pt x="3099" y="5601"/>
                </a:lnTo>
                <a:cubicBezTo>
                  <a:pt x="2867" y="5601"/>
                  <a:pt x="2724" y="5851"/>
                  <a:pt x="2839" y="6051"/>
                </a:cubicBezTo>
                <a:lnTo>
                  <a:pt x="3997" y="8001"/>
                </a:lnTo>
                <a:lnTo>
                  <a:pt x="2839" y="9951"/>
                </a:lnTo>
                <a:cubicBezTo>
                  <a:pt x="2722" y="10151"/>
                  <a:pt x="2867" y="10400"/>
                  <a:pt x="3099" y="10400"/>
                </a:cubicBezTo>
                <a:lnTo>
                  <a:pt x="3822" y="10400"/>
                </a:lnTo>
                <a:cubicBezTo>
                  <a:pt x="3932" y="10400"/>
                  <a:pt x="4032" y="10340"/>
                  <a:pt x="4084" y="10243"/>
                </a:cubicBezTo>
                <a:cubicBezTo>
                  <a:pt x="4627" y="9243"/>
                  <a:pt x="4659" y="9118"/>
                  <a:pt x="4799" y="8801"/>
                </a:cubicBezTo>
                <a:cubicBezTo>
                  <a:pt x="5171" y="9556"/>
                  <a:pt x="4947" y="9198"/>
                  <a:pt x="5514" y="10243"/>
                </a:cubicBezTo>
                <a:cubicBezTo>
                  <a:pt x="5566" y="10340"/>
                  <a:pt x="5669" y="10400"/>
                  <a:pt x="5779" y="10400"/>
                </a:cubicBezTo>
                <a:lnTo>
                  <a:pt x="6499" y="10400"/>
                </a:lnTo>
                <a:cubicBezTo>
                  <a:pt x="6731" y="10400"/>
                  <a:pt x="6874" y="10151"/>
                  <a:pt x="6759" y="9951"/>
                </a:cubicBezTo>
                <a:lnTo>
                  <a:pt x="5599" y="8001"/>
                </a:lnTo>
                <a:cubicBezTo>
                  <a:pt x="5616" y="7973"/>
                  <a:pt x="6356" y="6739"/>
                  <a:pt x="6756" y="6051"/>
                </a:cubicBezTo>
                <a:cubicBezTo>
                  <a:pt x="6874" y="5851"/>
                  <a:pt x="6729" y="5601"/>
                  <a:pt x="6499" y="5601"/>
                </a:cubicBezTo>
                <a:close/>
              </a:path>
            </a:pathLst>
          </a:custGeom>
          <a:solidFill>
            <a:schemeClr val="accent1">
              <a:alpha val="20000"/>
            </a:schemeClr>
          </a:solidFill>
          <a:ln w="1145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2479" tIns="41239" rIns="82479" bIns="41239"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25"/>
          </a:p>
        </p:txBody>
      </p:sp>
      <p:sp>
        <p:nvSpPr>
          <p:cNvPr id="47" name="矩形 46">
            <a:extLst>
              <a:ext uri="{FF2B5EF4-FFF2-40B4-BE49-F238E27FC236}">
                <a16:creationId xmlns:a16="http://schemas.microsoft.com/office/drawing/2014/main" id="{9B145F27-9DCF-1F9B-2317-691D7B6DBD5E}"/>
              </a:ext>
            </a:extLst>
          </p:cNvPr>
          <p:cNvSpPr/>
          <p:nvPr/>
        </p:nvSpPr>
        <p:spPr>
          <a:xfrm>
            <a:off x="8219470" y="4829886"/>
            <a:ext cx="1566000" cy="1196089"/>
          </a:xfrm>
          <a:prstGeom prst="rect">
            <a:avLst/>
          </a:prstGeom>
          <a:effectLst/>
        </p:spPr>
        <p:txBody>
          <a:bodyPr wrap="square" lIns="82479" tIns="41239" rIns="82479" bIns="41239">
            <a:noAutofit/>
          </a:bodyPr>
          <a:lstStyle/>
          <a:p>
            <a:pPr marL="171450" indent="-171450" algn="just">
              <a:lnSpc>
                <a:spcPct val="200000"/>
              </a:lnSpc>
              <a:buClr>
                <a:schemeClr val="accent1">
                  <a:lumMod val="20000"/>
                  <a:lumOff val="80000"/>
                </a:schemeClr>
              </a:buClr>
              <a:buFont typeface="Wingdings" panose="05000000000000000000" pitchFamily="2" charset="2"/>
              <a:buChar char="p"/>
            </a:pPr>
            <a:r>
              <a:rPr lang="zh-CN" altLang="en-US" sz="1265" dirty="0">
                <a:solidFill>
                  <a:schemeClr val="accent1"/>
                </a:solidFill>
                <a:latin typeface="+mn-ea"/>
                <a:ea typeface="+mn-ea"/>
              </a:rPr>
              <a:t>  </a:t>
            </a:r>
            <a:r>
              <a:rPr lang="zh-CN" altLang="en-US" sz="1265" dirty="0">
                <a:solidFill>
                  <a:schemeClr val="accent1"/>
                </a:solidFill>
                <a:latin typeface="+mn-ea"/>
              </a:rPr>
              <a:t>管理举措概述</a:t>
            </a:r>
            <a:endParaRPr lang="en-US" altLang="zh-CN" sz="1265" dirty="0">
              <a:solidFill>
                <a:schemeClr val="accent1"/>
              </a:solidFill>
              <a:latin typeface="+mn-ea"/>
              <a:ea typeface="+mn-ea"/>
            </a:endParaRPr>
          </a:p>
          <a:p>
            <a:pPr marL="171450" indent="-171450" algn="just">
              <a:lnSpc>
                <a:spcPct val="200000"/>
              </a:lnSpc>
              <a:buClr>
                <a:schemeClr val="accent1">
                  <a:lumMod val="20000"/>
                  <a:lumOff val="80000"/>
                </a:schemeClr>
              </a:buClr>
              <a:buFont typeface="Wingdings" panose="05000000000000000000" pitchFamily="2" charset="2"/>
              <a:buChar char="p"/>
            </a:pPr>
            <a:r>
              <a:rPr lang="zh-CN" altLang="en-US" sz="1265" dirty="0">
                <a:solidFill>
                  <a:schemeClr val="accent1"/>
                </a:solidFill>
                <a:latin typeface="+mn-ea"/>
              </a:rPr>
              <a:t>  管理举措概述</a:t>
            </a:r>
            <a:endParaRPr lang="en-US" altLang="zh-CN" sz="1265" dirty="0">
              <a:solidFill>
                <a:schemeClr val="accent1"/>
              </a:solidFill>
              <a:latin typeface="+mn-ea"/>
            </a:endParaRPr>
          </a:p>
          <a:p>
            <a:pPr marL="171450" indent="-171450" algn="just">
              <a:lnSpc>
                <a:spcPct val="200000"/>
              </a:lnSpc>
              <a:buClr>
                <a:schemeClr val="accent1">
                  <a:lumMod val="20000"/>
                  <a:lumOff val="80000"/>
                </a:schemeClr>
              </a:buClr>
              <a:buFont typeface="Wingdings" panose="05000000000000000000" pitchFamily="2" charset="2"/>
              <a:buChar char="p"/>
            </a:pPr>
            <a:r>
              <a:rPr lang="zh-CN" altLang="en-US" sz="1265" dirty="0">
                <a:solidFill>
                  <a:schemeClr val="accent1"/>
                </a:solidFill>
                <a:latin typeface="+mn-ea"/>
              </a:rPr>
              <a:t>  管理举措概述</a:t>
            </a:r>
            <a:endParaRPr lang="en-US" altLang="zh-CN" sz="1265" dirty="0">
              <a:solidFill>
                <a:schemeClr val="accent1"/>
              </a:solidFill>
              <a:latin typeface="+mn-ea"/>
              <a:ea typeface="+mn-ea"/>
            </a:endParaRPr>
          </a:p>
        </p:txBody>
      </p:sp>
      <p:sp>
        <p:nvSpPr>
          <p:cNvPr id="35" name="矩形 34">
            <a:extLst>
              <a:ext uri="{FF2B5EF4-FFF2-40B4-BE49-F238E27FC236}">
                <a16:creationId xmlns:a16="http://schemas.microsoft.com/office/drawing/2014/main" id="{276463AE-B2E1-E787-F559-0F8F28738CD4}"/>
              </a:ext>
            </a:extLst>
          </p:cNvPr>
          <p:cNvSpPr/>
          <p:nvPr/>
        </p:nvSpPr>
        <p:spPr>
          <a:xfrm>
            <a:off x="8213108" y="4365058"/>
            <a:ext cx="1582261" cy="333137"/>
          </a:xfrm>
          <a:prstGeom prst="rect">
            <a:avLst/>
          </a:prstGeom>
          <a:effectLst/>
        </p:spPr>
        <p:txBody>
          <a:bodyPr wrap="square" lIns="82479" tIns="41239" rIns="82479" bIns="41239">
            <a:noAutofit/>
          </a:bodyPr>
          <a:lstStyle/>
          <a:p>
            <a:pPr algn="just"/>
            <a:r>
              <a:rPr lang="zh-CN" altLang="en-US" sz="1625" b="1" dirty="0">
                <a:solidFill>
                  <a:schemeClr val="accent1"/>
                </a:solidFill>
                <a:latin typeface="思源黑体 CN Regular" panose="020B0500000000000000" pitchFamily="34" charset="-122"/>
                <a:ea typeface="思源黑体 CN Regular" panose="020B0500000000000000" pitchFamily="34" charset="-122"/>
              </a:rPr>
              <a:t>人力资源</a:t>
            </a:r>
          </a:p>
        </p:txBody>
      </p:sp>
      <p:cxnSp>
        <p:nvCxnSpPr>
          <p:cNvPr id="36" name="直接连接符 35">
            <a:extLst>
              <a:ext uri="{FF2B5EF4-FFF2-40B4-BE49-F238E27FC236}">
                <a16:creationId xmlns:a16="http://schemas.microsoft.com/office/drawing/2014/main" id="{65DDFC46-084C-C834-EFD0-E5A553E4A2C4}"/>
              </a:ext>
            </a:extLst>
          </p:cNvPr>
          <p:cNvCxnSpPr/>
          <p:nvPr/>
        </p:nvCxnSpPr>
        <p:spPr>
          <a:xfrm>
            <a:off x="8283072" y="4757129"/>
            <a:ext cx="1438796" cy="0"/>
          </a:xfrm>
          <a:prstGeom prst="line">
            <a:avLst/>
          </a:prstGeom>
          <a:ln w="11455">
            <a:solidFill>
              <a:schemeClr val="accent1"/>
            </a:solidFill>
          </a:ln>
          <a:effectLst/>
        </p:spPr>
        <p:style>
          <a:lnRef idx="1">
            <a:schemeClr val="accent1"/>
          </a:lnRef>
          <a:fillRef idx="0">
            <a:schemeClr val="accent1"/>
          </a:fillRef>
          <a:effectRef idx="0">
            <a:schemeClr val="accent1"/>
          </a:effectRef>
          <a:fontRef idx="minor">
            <a:schemeClr val="tx1"/>
          </a:fontRef>
        </p:style>
      </p:cxnSp>
      <p:sp>
        <p:nvSpPr>
          <p:cNvPr id="37" name="iconfont-10488-5112848">
            <a:extLst>
              <a:ext uri="{FF2B5EF4-FFF2-40B4-BE49-F238E27FC236}">
                <a16:creationId xmlns:a16="http://schemas.microsoft.com/office/drawing/2014/main" id="{486CF324-15B4-68F2-8EFC-2C9599545CF5}"/>
              </a:ext>
            </a:extLst>
          </p:cNvPr>
          <p:cNvSpPr/>
          <p:nvPr/>
        </p:nvSpPr>
        <p:spPr>
          <a:xfrm>
            <a:off x="9438522" y="4383175"/>
            <a:ext cx="283317" cy="283374"/>
          </a:xfrm>
          <a:custGeom>
            <a:avLst/>
            <a:gdLst>
              <a:gd name="T0" fmla="*/ 3711 w 10364"/>
              <a:gd name="T1" fmla="*/ 6441 h 10364"/>
              <a:gd name="T2" fmla="*/ 3362 w 10364"/>
              <a:gd name="T3" fmla="*/ 6536 h 10364"/>
              <a:gd name="T4" fmla="*/ 2098 w 10364"/>
              <a:gd name="T5" fmla="*/ 7072 h 10364"/>
              <a:gd name="T6" fmla="*/ 1151 w 10364"/>
              <a:gd name="T7" fmla="*/ 7672 h 10364"/>
              <a:gd name="T8" fmla="*/ 1132 w 10364"/>
              <a:gd name="T9" fmla="*/ 8905 h 10364"/>
              <a:gd name="T10" fmla="*/ 9202 w 10364"/>
              <a:gd name="T11" fmla="*/ 8905 h 10364"/>
              <a:gd name="T12" fmla="*/ 9185 w 10364"/>
              <a:gd name="T13" fmla="*/ 7672 h 10364"/>
              <a:gd name="T14" fmla="*/ 8237 w 10364"/>
              <a:gd name="T15" fmla="*/ 7072 h 10364"/>
              <a:gd name="T16" fmla="*/ 6974 w 10364"/>
              <a:gd name="T17" fmla="*/ 6536 h 10364"/>
              <a:gd name="T18" fmla="*/ 6626 w 10364"/>
              <a:gd name="T19" fmla="*/ 6441 h 10364"/>
              <a:gd name="T20" fmla="*/ 6279 w 10364"/>
              <a:gd name="T21" fmla="*/ 5871 h 10364"/>
              <a:gd name="T22" fmla="*/ 6056 w 10364"/>
              <a:gd name="T23" fmla="*/ 5840 h 10364"/>
              <a:gd name="T24" fmla="*/ 6279 w 10364"/>
              <a:gd name="T25" fmla="*/ 5397 h 10364"/>
              <a:gd name="T26" fmla="*/ 6366 w 10364"/>
              <a:gd name="T27" fmla="*/ 4870 h 10364"/>
              <a:gd name="T28" fmla="*/ 6620 w 10364"/>
              <a:gd name="T29" fmla="*/ 4674 h 10364"/>
              <a:gd name="T30" fmla="*/ 6734 w 10364"/>
              <a:gd name="T31" fmla="*/ 4347 h 10364"/>
              <a:gd name="T32" fmla="*/ 6710 w 10364"/>
              <a:gd name="T33" fmla="*/ 3731 h 10364"/>
              <a:gd name="T34" fmla="*/ 6612 w 10364"/>
              <a:gd name="T35" fmla="*/ 3489 h 10364"/>
              <a:gd name="T36" fmla="*/ 6661 w 10364"/>
              <a:gd name="T37" fmla="*/ 2723 h 10364"/>
              <a:gd name="T38" fmla="*/ 6592 w 10364"/>
              <a:gd name="T39" fmla="*/ 2145 h 10364"/>
              <a:gd name="T40" fmla="*/ 6384 w 10364"/>
              <a:gd name="T41" fmla="*/ 1822 h 10364"/>
              <a:gd name="T42" fmla="*/ 6125 w 10364"/>
              <a:gd name="T43" fmla="*/ 1777 h 10364"/>
              <a:gd name="T44" fmla="*/ 5965 w 10364"/>
              <a:gd name="T45" fmla="*/ 1628 h 10364"/>
              <a:gd name="T46" fmla="*/ 4260 w 10364"/>
              <a:gd name="T47" fmla="*/ 1660 h 10364"/>
              <a:gd name="T48" fmla="*/ 3626 w 10364"/>
              <a:gd name="T49" fmla="*/ 3468 h 10364"/>
              <a:gd name="T50" fmla="*/ 3531 w 10364"/>
              <a:gd name="T51" fmla="*/ 3847 h 10364"/>
              <a:gd name="T52" fmla="*/ 3771 w 10364"/>
              <a:gd name="T53" fmla="*/ 4755 h 10364"/>
              <a:gd name="T54" fmla="*/ 3942 w 10364"/>
              <a:gd name="T55" fmla="*/ 4795 h 10364"/>
              <a:gd name="T56" fmla="*/ 4005 w 10364"/>
              <a:gd name="T57" fmla="*/ 5457 h 10364"/>
              <a:gd name="T58" fmla="*/ 4224 w 10364"/>
              <a:gd name="T59" fmla="*/ 5827 h 10364"/>
              <a:gd name="T60" fmla="*/ 4060 w 10364"/>
              <a:gd name="T61" fmla="*/ 5867 h 10364"/>
              <a:gd name="T62" fmla="*/ 3711 w 10364"/>
              <a:gd name="T63" fmla="*/ 6441 h 10364"/>
              <a:gd name="T64" fmla="*/ 10116 w 10364"/>
              <a:gd name="T65" fmla="*/ 5356 h 10364"/>
              <a:gd name="T66" fmla="*/ 9870 w 10364"/>
              <a:gd name="T67" fmla="*/ 5602 h 10364"/>
              <a:gd name="T68" fmla="*/ 9870 w 10364"/>
              <a:gd name="T69" fmla="*/ 9499 h 10364"/>
              <a:gd name="T70" fmla="*/ 9500 w 10364"/>
              <a:gd name="T71" fmla="*/ 9869 h 10364"/>
              <a:gd name="T72" fmla="*/ 864 w 10364"/>
              <a:gd name="T73" fmla="*/ 9869 h 10364"/>
              <a:gd name="T74" fmla="*/ 494 w 10364"/>
              <a:gd name="T75" fmla="*/ 9499 h 10364"/>
              <a:gd name="T76" fmla="*/ 494 w 10364"/>
              <a:gd name="T77" fmla="*/ 5601 h 10364"/>
              <a:gd name="T78" fmla="*/ 247 w 10364"/>
              <a:gd name="T79" fmla="*/ 5355 h 10364"/>
              <a:gd name="T80" fmla="*/ 1 w 10364"/>
              <a:gd name="T81" fmla="*/ 5601 h 10364"/>
              <a:gd name="T82" fmla="*/ 1 w 10364"/>
              <a:gd name="T83" fmla="*/ 9500 h 10364"/>
              <a:gd name="T84" fmla="*/ 865 w 10364"/>
              <a:gd name="T85" fmla="*/ 10364 h 10364"/>
              <a:gd name="T86" fmla="*/ 9500 w 10364"/>
              <a:gd name="T87" fmla="*/ 10364 h 10364"/>
              <a:gd name="T88" fmla="*/ 10364 w 10364"/>
              <a:gd name="T89" fmla="*/ 9500 h 10364"/>
              <a:gd name="T90" fmla="*/ 10364 w 10364"/>
              <a:gd name="T91" fmla="*/ 5602 h 10364"/>
              <a:gd name="T92" fmla="*/ 10116 w 10364"/>
              <a:gd name="T93" fmla="*/ 5356 h 10364"/>
              <a:gd name="T94" fmla="*/ 9499 w 10364"/>
              <a:gd name="T95" fmla="*/ 0 h 10364"/>
              <a:gd name="T96" fmla="*/ 864 w 10364"/>
              <a:gd name="T97" fmla="*/ 0 h 10364"/>
              <a:gd name="T98" fmla="*/ 0 w 10364"/>
              <a:gd name="T99" fmla="*/ 864 h 10364"/>
              <a:gd name="T100" fmla="*/ 0 w 10364"/>
              <a:gd name="T101" fmla="*/ 4676 h 10364"/>
              <a:gd name="T102" fmla="*/ 246 w 10364"/>
              <a:gd name="T103" fmla="*/ 4922 h 10364"/>
              <a:gd name="T104" fmla="*/ 492 w 10364"/>
              <a:gd name="T105" fmla="*/ 4676 h 10364"/>
              <a:gd name="T106" fmla="*/ 492 w 10364"/>
              <a:gd name="T107" fmla="*/ 864 h 10364"/>
              <a:gd name="T108" fmla="*/ 862 w 10364"/>
              <a:gd name="T109" fmla="*/ 494 h 10364"/>
              <a:gd name="T110" fmla="*/ 9497 w 10364"/>
              <a:gd name="T111" fmla="*/ 494 h 10364"/>
              <a:gd name="T112" fmla="*/ 9867 w 10364"/>
              <a:gd name="T113" fmla="*/ 864 h 10364"/>
              <a:gd name="T114" fmla="*/ 9867 w 10364"/>
              <a:gd name="T115" fmla="*/ 4671 h 10364"/>
              <a:gd name="T116" fmla="*/ 10114 w 10364"/>
              <a:gd name="T117" fmla="*/ 4917 h 10364"/>
              <a:gd name="T118" fmla="*/ 10360 w 10364"/>
              <a:gd name="T119" fmla="*/ 4671 h 10364"/>
              <a:gd name="T120" fmla="*/ 10360 w 10364"/>
              <a:gd name="T121" fmla="*/ 864 h 10364"/>
              <a:gd name="T122" fmla="*/ 9499 w 10364"/>
              <a:gd name="T123" fmla="*/ 0 h 10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364" h="10364">
                <a:moveTo>
                  <a:pt x="3711" y="6441"/>
                </a:moveTo>
                <a:cubicBezTo>
                  <a:pt x="3595" y="6471"/>
                  <a:pt x="3478" y="6503"/>
                  <a:pt x="3362" y="6536"/>
                </a:cubicBezTo>
                <a:cubicBezTo>
                  <a:pt x="2957" y="6701"/>
                  <a:pt x="2506" y="6901"/>
                  <a:pt x="2098" y="7072"/>
                </a:cubicBezTo>
                <a:cubicBezTo>
                  <a:pt x="1729" y="7229"/>
                  <a:pt x="1285" y="7284"/>
                  <a:pt x="1151" y="7672"/>
                </a:cubicBezTo>
                <a:cubicBezTo>
                  <a:pt x="1151" y="7935"/>
                  <a:pt x="1126" y="8560"/>
                  <a:pt x="1132" y="8905"/>
                </a:cubicBezTo>
                <a:lnTo>
                  <a:pt x="9202" y="8905"/>
                </a:lnTo>
                <a:cubicBezTo>
                  <a:pt x="9210" y="8559"/>
                  <a:pt x="9185" y="7935"/>
                  <a:pt x="9185" y="7672"/>
                </a:cubicBezTo>
                <a:cubicBezTo>
                  <a:pt x="9052" y="7286"/>
                  <a:pt x="8607" y="7229"/>
                  <a:pt x="8237" y="7072"/>
                </a:cubicBezTo>
                <a:cubicBezTo>
                  <a:pt x="7830" y="6901"/>
                  <a:pt x="7380" y="6701"/>
                  <a:pt x="6974" y="6536"/>
                </a:cubicBezTo>
                <a:cubicBezTo>
                  <a:pt x="6857" y="6503"/>
                  <a:pt x="6741" y="6471"/>
                  <a:pt x="6626" y="6441"/>
                </a:cubicBezTo>
                <a:cubicBezTo>
                  <a:pt x="6487" y="6345"/>
                  <a:pt x="6352" y="6027"/>
                  <a:pt x="6279" y="5871"/>
                </a:cubicBezTo>
                <a:cubicBezTo>
                  <a:pt x="6204" y="5860"/>
                  <a:pt x="6130" y="5849"/>
                  <a:pt x="6056" y="5840"/>
                </a:cubicBezTo>
                <a:cubicBezTo>
                  <a:pt x="6069" y="5596"/>
                  <a:pt x="6220" y="5583"/>
                  <a:pt x="6279" y="5397"/>
                </a:cubicBezTo>
                <a:cubicBezTo>
                  <a:pt x="6331" y="5235"/>
                  <a:pt x="6284" y="5022"/>
                  <a:pt x="6366" y="4870"/>
                </a:cubicBezTo>
                <a:cubicBezTo>
                  <a:pt x="6422" y="4765"/>
                  <a:pt x="6552" y="4764"/>
                  <a:pt x="6620" y="4674"/>
                </a:cubicBezTo>
                <a:cubicBezTo>
                  <a:pt x="6679" y="4591"/>
                  <a:pt x="6716" y="4447"/>
                  <a:pt x="6734" y="4347"/>
                </a:cubicBezTo>
                <a:cubicBezTo>
                  <a:pt x="6767" y="4164"/>
                  <a:pt x="6797" y="3912"/>
                  <a:pt x="6710" y="3731"/>
                </a:cubicBezTo>
                <a:cubicBezTo>
                  <a:pt x="6656" y="3626"/>
                  <a:pt x="6627" y="3616"/>
                  <a:pt x="6612" y="3489"/>
                </a:cubicBezTo>
                <a:cubicBezTo>
                  <a:pt x="6595" y="3334"/>
                  <a:pt x="6657" y="2831"/>
                  <a:pt x="6661" y="2723"/>
                </a:cubicBezTo>
                <a:cubicBezTo>
                  <a:pt x="6666" y="2442"/>
                  <a:pt x="6660" y="2420"/>
                  <a:pt x="6592" y="2145"/>
                </a:cubicBezTo>
                <a:cubicBezTo>
                  <a:pt x="6592" y="2145"/>
                  <a:pt x="6510" y="1897"/>
                  <a:pt x="6384" y="1822"/>
                </a:cubicBezTo>
                <a:lnTo>
                  <a:pt x="6125" y="1777"/>
                </a:lnTo>
                <a:lnTo>
                  <a:pt x="5965" y="1628"/>
                </a:lnTo>
                <a:cubicBezTo>
                  <a:pt x="5321" y="1233"/>
                  <a:pt x="4631" y="1511"/>
                  <a:pt x="4260" y="1660"/>
                </a:cubicBezTo>
                <a:cubicBezTo>
                  <a:pt x="3727" y="1832"/>
                  <a:pt x="3390" y="2355"/>
                  <a:pt x="3626" y="3468"/>
                </a:cubicBezTo>
                <a:cubicBezTo>
                  <a:pt x="3666" y="3658"/>
                  <a:pt x="3522" y="3743"/>
                  <a:pt x="3531" y="3847"/>
                </a:cubicBezTo>
                <a:cubicBezTo>
                  <a:pt x="3551" y="4076"/>
                  <a:pt x="3555" y="4621"/>
                  <a:pt x="3771" y="4755"/>
                </a:cubicBezTo>
                <a:cubicBezTo>
                  <a:pt x="3790" y="4767"/>
                  <a:pt x="3942" y="4806"/>
                  <a:pt x="3942" y="4795"/>
                </a:cubicBezTo>
                <a:cubicBezTo>
                  <a:pt x="3961" y="5015"/>
                  <a:pt x="3982" y="5236"/>
                  <a:pt x="4005" y="5457"/>
                </a:cubicBezTo>
                <a:cubicBezTo>
                  <a:pt x="4059" y="5605"/>
                  <a:pt x="4187" y="5620"/>
                  <a:pt x="4224" y="5827"/>
                </a:cubicBezTo>
                <a:lnTo>
                  <a:pt x="4060" y="5867"/>
                </a:lnTo>
                <a:cubicBezTo>
                  <a:pt x="3984" y="6028"/>
                  <a:pt x="3850" y="6344"/>
                  <a:pt x="3711" y="6441"/>
                </a:cubicBezTo>
                <a:close/>
                <a:moveTo>
                  <a:pt x="10116" y="5356"/>
                </a:moveTo>
                <a:cubicBezTo>
                  <a:pt x="9980" y="5356"/>
                  <a:pt x="9870" y="5466"/>
                  <a:pt x="9870" y="5602"/>
                </a:cubicBezTo>
                <a:lnTo>
                  <a:pt x="9870" y="9499"/>
                </a:lnTo>
                <a:cubicBezTo>
                  <a:pt x="9870" y="9702"/>
                  <a:pt x="9704" y="9869"/>
                  <a:pt x="9500" y="9869"/>
                </a:cubicBezTo>
                <a:lnTo>
                  <a:pt x="864" y="9869"/>
                </a:lnTo>
                <a:cubicBezTo>
                  <a:pt x="660" y="9869"/>
                  <a:pt x="494" y="9702"/>
                  <a:pt x="494" y="9499"/>
                </a:cubicBezTo>
                <a:lnTo>
                  <a:pt x="494" y="5601"/>
                </a:lnTo>
                <a:cubicBezTo>
                  <a:pt x="494" y="5465"/>
                  <a:pt x="383" y="5355"/>
                  <a:pt x="247" y="5355"/>
                </a:cubicBezTo>
                <a:cubicBezTo>
                  <a:pt x="111" y="5355"/>
                  <a:pt x="1" y="5465"/>
                  <a:pt x="1" y="5601"/>
                </a:cubicBezTo>
                <a:lnTo>
                  <a:pt x="1" y="9500"/>
                </a:lnTo>
                <a:cubicBezTo>
                  <a:pt x="1" y="9976"/>
                  <a:pt x="389" y="10364"/>
                  <a:pt x="865" y="10364"/>
                </a:cubicBezTo>
                <a:lnTo>
                  <a:pt x="9500" y="10364"/>
                </a:lnTo>
                <a:cubicBezTo>
                  <a:pt x="9976" y="10364"/>
                  <a:pt x="10364" y="9976"/>
                  <a:pt x="10364" y="9500"/>
                </a:cubicBezTo>
                <a:lnTo>
                  <a:pt x="10364" y="5602"/>
                </a:lnTo>
                <a:cubicBezTo>
                  <a:pt x="10362" y="5466"/>
                  <a:pt x="10252" y="5356"/>
                  <a:pt x="10116" y="5356"/>
                </a:cubicBezTo>
                <a:close/>
                <a:moveTo>
                  <a:pt x="9499" y="0"/>
                </a:moveTo>
                <a:lnTo>
                  <a:pt x="864" y="0"/>
                </a:lnTo>
                <a:cubicBezTo>
                  <a:pt x="387" y="0"/>
                  <a:pt x="0" y="387"/>
                  <a:pt x="0" y="864"/>
                </a:cubicBezTo>
                <a:lnTo>
                  <a:pt x="0" y="4676"/>
                </a:lnTo>
                <a:cubicBezTo>
                  <a:pt x="0" y="4812"/>
                  <a:pt x="110" y="4922"/>
                  <a:pt x="246" y="4922"/>
                </a:cubicBezTo>
                <a:cubicBezTo>
                  <a:pt x="382" y="4922"/>
                  <a:pt x="492" y="4812"/>
                  <a:pt x="492" y="4676"/>
                </a:cubicBezTo>
                <a:lnTo>
                  <a:pt x="492" y="864"/>
                </a:lnTo>
                <a:cubicBezTo>
                  <a:pt x="492" y="660"/>
                  <a:pt x="659" y="494"/>
                  <a:pt x="862" y="494"/>
                </a:cubicBezTo>
                <a:lnTo>
                  <a:pt x="9497" y="494"/>
                </a:lnTo>
                <a:cubicBezTo>
                  <a:pt x="9701" y="494"/>
                  <a:pt x="9867" y="660"/>
                  <a:pt x="9867" y="864"/>
                </a:cubicBezTo>
                <a:lnTo>
                  <a:pt x="9867" y="4671"/>
                </a:lnTo>
                <a:cubicBezTo>
                  <a:pt x="9867" y="4807"/>
                  <a:pt x="9977" y="4917"/>
                  <a:pt x="10114" y="4917"/>
                </a:cubicBezTo>
                <a:cubicBezTo>
                  <a:pt x="10250" y="4917"/>
                  <a:pt x="10360" y="4807"/>
                  <a:pt x="10360" y="4671"/>
                </a:cubicBezTo>
                <a:lnTo>
                  <a:pt x="10360" y="864"/>
                </a:lnTo>
                <a:cubicBezTo>
                  <a:pt x="10362" y="387"/>
                  <a:pt x="9975" y="0"/>
                  <a:pt x="9499" y="0"/>
                </a:cubicBezTo>
                <a:close/>
              </a:path>
            </a:pathLst>
          </a:custGeom>
          <a:solidFill>
            <a:schemeClr val="accent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2479" tIns="41239" rIns="82479" bIns="41239"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25"/>
          </a:p>
        </p:txBody>
      </p:sp>
      <p:sp>
        <p:nvSpPr>
          <p:cNvPr id="23" name="矩形: 圆角 22">
            <a:extLst>
              <a:ext uri="{FF2B5EF4-FFF2-40B4-BE49-F238E27FC236}">
                <a16:creationId xmlns:a16="http://schemas.microsoft.com/office/drawing/2014/main" id="{74B0FC3E-9C51-9017-6029-6F1AFB8BE88A}"/>
              </a:ext>
            </a:extLst>
          </p:cNvPr>
          <p:cNvSpPr>
            <a:spLocks/>
          </p:cNvSpPr>
          <p:nvPr>
            <p:custDataLst>
              <p:tags r:id="rId3"/>
            </p:custDataLst>
          </p:nvPr>
        </p:nvSpPr>
        <p:spPr>
          <a:xfrm>
            <a:off x="2476839" y="1414268"/>
            <a:ext cx="1907754" cy="2234095"/>
          </a:xfrm>
          <a:prstGeom prst="roundRect">
            <a:avLst>
              <a:gd name="adj" fmla="val 4899"/>
            </a:avLst>
          </a:prstGeom>
          <a:solidFill>
            <a:schemeClr val="bg1"/>
          </a:solidFill>
          <a:ln>
            <a:solidFill>
              <a:schemeClr val="accent1">
                <a:lumMod val="20000"/>
                <a:lumOff val="80000"/>
              </a:schemeClr>
            </a:solidFill>
          </a:ln>
          <a:effectLst>
            <a:outerShdw blurRad="400939" dist="302006" dir="5400000" sx="90000" sy="90000" algn="tr" rotWithShape="0">
              <a:schemeClr val="accent1">
                <a:lumMod val="7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2479" tIns="41239" rIns="82479" bIns="41239" rtlCol="0" anchor="ctr">
            <a:noAutofit/>
          </a:bodyPr>
          <a:lstStyle/>
          <a:p>
            <a:pPr algn="ctr" eaLnBrk="1" fontAlgn="auto" hangingPunct="1">
              <a:spcBef>
                <a:spcPts val="0"/>
              </a:spcBef>
              <a:defRPr/>
            </a:pPr>
            <a:endParaRPr lang="zh-CN" altLang="en-US" sz="1220" dirty="0">
              <a:solidFill>
                <a:prstClr val="white"/>
              </a:solidFill>
              <a:latin typeface="+mj-lt"/>
              <a:ea typeface="+mj-ea"/>
            </a:endParaRPr>
          </a:p>
        </p:txBody>
      </p:sp>
      <p:sp>
        <p:nvSpPr>
          <p:cNvPr id="39" name="矩形 38">
            <a:extLst>
              <a:ext uri="{FF2B5EF4-FFF2-40B4-BE49-F238E27FC236}">
                <a16:creationId xmlns:a16="http://schemas.microsoft.com/office/drawing/2014/main" id="{D0E26BEF-E532-9079-E32C-C2E2410E7D47}"/>
              </a:ext>
            </a:extLst>
          </p:cNvPr>
          <p:cNvSpPr/>
          <p:nvPr/>
        </p:nvSpPr>
        <p:spPr>
          <a:xfrm>
            <a:off x="2647716" y="2237809"/>
            <a:ext cx="1566000" cy="1196089"/>
          </a:xfrm>
          <a:prstGeom prst="rect">
            <a:avLst/>
          </a:prstGeom>
          <a:effectLst/>
        </p:spPr>
        <p:txBody>
          <a:bodyPr wrap="square" lIns="82479" tIns="41239" rIns="82479" bIns="41239">
            <a:noAutofit/>
          </a:bodyPr>
          <a:lstStyle/>
          <a:p>
            <a:pPr marL="171450" indent="-171450" algn="just">
              <a:lnSpc>
                <a:spcPct val="200000"/>
              </a:lnSpc>
              <a:buClr>
                <a:schemeClr val="accent1">
                  <a:lumMod val="20000"/>
                  <a:lumOff val="80000"/>
                </a:schemeClr>
              </a:buClr>
              <a:buFont typeface="Wingdings" panose="05000000000000000000" pitchFamily="2" charset="2"/>
              <a:buChar char="p"/>
            </a:pPr>
            <a:r>
              <a:rPr lang="zh-CN" altLang="en-US" sz="1265" dirty="0">
                <a:solidFill>
                  <a:schemeClr val="accent1"/>
                </a:solidFill>
                <a:latin typeface="+mn-ea"/>
                <a:ea typeface="+mn-ea"/>
              </a:rPr>
              <a:t>  </a:t>
            </a:r>
            <a:r>
              <a:rPr lang="zh-CN" altLang="en-US" sz="1265" dirty="0">
                <a:solidFill>
                  <a:schemeClr val="accent1"/>
                </a:solidFill>
                <a:latin typeface="+mn-ea"/>
              </a:rPr>
              <a:t>管理举措概述</a:t>
            </a:r>
            <a:endParaRPr lang="en-US" altLang="zh-CN" sz="1265" dirty="0">
              <a:solidFill>
                <a:schemeClr val="accent1"/>
              </a:solidFill>
              <a:latin typeface="+mn-ea"/>
              <a:ea typeface="+mn-ea"/>
            </a:endParaRPr>
          </a:p>
          <a:p>
            <a:pPr marL="171450" indent="-171450" algn="just">
              <a:lnSpc>
                <a:spcPct val="200000"/>
              </a:lnSpc>
              <a:buClr>
                <a:schemeClr val="accent1">
                  <a:lumMod val="20000"/>
                  <a:lumOff val="80000"/>
                </a:schemeClr>
              </a:buClr>
              <a:buFont typeface="Wingdings" panose="05000000000000000000" pitchFamily="2" charset="2"/>
              <a:buChar char="p"/>
            </a:pPr>
            <a:r>
              <a:rPr lang="zh-CN" altLang="en-US" sz="1265" dirty="0">
                <a:solidFill>
                  <a:schemeClr val="accent1"/>
                </a:solidFill>
                <a:latin typeface="+mn-ea"/>
              </a:rPr>
              <a:t>  管理举措概述</a:t>
            </a:r>
            <a:endParaRPr lang="en-US" altLang="zh-CN" sz="1265" dirty="0">
              <a:solidFill>
                <a:schemeClr val="accent1"/>
              </a:solidFill>
              <a:latin typeface="+mn-ea"/>
            </a:endParaRPr>
          </a:p>
          <a:p>
            <a:pPr marL="171450" indent="-171450" algn="just">
              <a:lnSpc>
                <a:spcPct val="200000"/>
              </a:lnSpc>
              <a:buClr>
                <a:schemeClr val="accent1">
                  <a:lumMod val="20000"/>
                  <a:lumOff val="80000"/>
                </a:schemeClr>
              </a:buClr>
              <a:buFont typeface="Wingdings" panose="05000000000000000000" pitchFamily="2" charset="2"/>
              <a:buChar char="p"/>
            </a:pPr>
            <a:r>
              <a:rPr lang="zh-CN" altLang="en-US" sz="1265" dirty="0">
                <a:solidFill>
                  <a:schemeClr val="accent1"/>
                </a:solidFill>
                <a:latin typeface="+mn-ea"/>
              </a:rPr>
              <a:t>  管理举措概述</a:t>
            </a:r>
            <a:endParaRPr lang="en-US" altLang="zh-CN" sz="1265" dirty="0">
              <a:solidFill>
                <a:schemeClr val="accent1"/>
              </a:solidFill>
              <a:latin typeface="+mn-ea"/>
              <a:ea typeface="+mn-ea"/>
            </a:endParaRPr>
          </a:p>
        </p:txBody>
      </p:sp>
      <p:sp>
        <p:nvSpPr>
          <p:cNvPr id="25" name="矩形 24">
            <a:extLst>
              <a:ext uri="{FF2B5EF4-FFF2-40B4-BE49-F238E27FC236}">
                <a16:creationId xmlns:a16="http://schemas.microsoft.com/office/drawing/2014/main" id="{654C3E06-2D94-2907-747A-365072511A36}"/>
              </a:ext>
            </a:extLst>
          </p:cNvPr>
          <p:cNvSpPr/>
          <p:nvPr/>
        </p:nvSpPr>
        <p:spPr>
          <a:xfrm>
            <a:off x="2633858" y="1772250"/>
            <a:ext cx="1582261" cy="333137"/>
          </a:xfrm>
          <a:prstGeom prst="rect">
            <a:avLst/>
          </a:prstGeom>
          <a:effectLst/>
        </p:spPr>
        <p:txBody>
          <a:bodyPr wrap="square" lIns="82479" tIns="41239" rIns="82479" bIns="41239">
            <a:noAutofit/>
          </a:bodyPr>
          <a:lstStyle/>
          <a:p>
            <a:pPr algn="just"/>
            <a:r>
              <a:rPr lang="zh-CN" altLang="en-US" sz="1625" b="1" dirty="0">
                <a:solidFill>
                  <a:schemeClr val="accent1"/>
                </a:solidFill>
                <a:latin typeface="思源黑体 CN Regular" panose="020B0500000000000000" pitchFamily="34" charset="-122"/>
                <a:ea typeface="思源黑体 CN Regular" panose="020B0500000000000000" pitchFamily="34" charset="-122"/>
              </a:rPr>
              <a:t>项目管理</a:t>
            </a:r>
          </a:p>
        </p:txBody>
      </p:sp>
      <p:cxnSp>
        <p:nvCxnSpPr>
          <p:cNvPr id="26" name="直接连接符 25">
            <a:extLst>
              <a:ext uri="{FF2B5EF4-FFF2-40B4-BE49-F238E27FC236}">
                <a16:creationId xmlns:a16="http://schemas.microsoft.com/office/drawing/2014/main" id="{A5EE6A29-E277-67E6-876D-B792913286E1}"/>
              </a:ext>
            </a:extLst>
          </p:cNvPr>
          <p:cNvCxnSpPr/>
          <p:nvPr/>
        </p:nvCxnSpPr>
        <p:spPr>
          <a:xfrm>
            <a:off x="2703824" y="2164321"/>
            <a:ext cx="1438796" cy="0"/>
          </a:xfrm>
          <a:prstGeom prst="line">
            <a:avLst/>
          </a:prstGeom>
          <a:ln w="11455">
            <a:solidFill>
              <a:schemeClr val="accent1"/>
            </a:solidFill>
          </a:ln>
          <a:effectLst/>
        </p:spPr>
        <p:style>
          <a:lnRef idx="1">
            <a:schemeClr val="accent1"/>
          </a:lnRef>
          <a:fillRef idx="0">
            <a:schemeClr val="accent1"/>
          </a:fillRef>
          <a:effectRef idx="0">
            <a:schemeClr val="accent1"/>
          </a:effectRef>
          <a:fontRef idx="minor">
            <a:schemeClr val="tx1"/>
          </a:fontRef>
        </p:style>
      </p:cxnSp>
      <p:sp>
        <p:nvSpPr>
          <p:cNvPr id="27" name="iconfont-10499-5121497">
            <a:extLst>
              <a:ext uri="{FF2B5EF4-FFF2-40B4-BE49-F238E27FC236}">
                <a16:creationId xmlns:a16="http://schemas.microsoft.com/office/drawing/2014/main" id="{60F864D7-3828-F9E2-06CC-304E98282F5F}"/>
              </a:ext>
            </a:extLst>
          </p:cNvPr>
          <p:cNvSpPr/>
          <p:nvPr/>
        </p:nvSpPr>
        <p:spPr>
          <a:xfrm>
            <a:off x="3859896" y="1778479"/>
            <a:ext cx="283317" cy="283374"/>
          </a:xfrm>
          <a:custGeom>
            <a:avLst/>
            <a:gdLst>
              <a:gd name="T0" fmla="*/ 2580 w 10362"/>
              <a:gd name="T1" fmla="*/ 3239 h 10362"/>
              <a:gd name="T2" fmla="*/ 7761 w 10362"/>
              <a:gd name="T3" fmla="*/ 3239 h 10362"/>
              <a:gd name="T4" fmla="*/ 8409 w 10362"/>
              <a:gd name="T5" fmla="*/ 2591 h 10362"/>
              <a:gd name="T6" fmla="*/ 8409 w 10362"/>
              <a:gd name="T7" fmla="*/ 647 h 10362"/>
              <a:gd name="T8" fmla="*/ 7761 w 10362"/>
              <a:gd name="T9" fmla="*/ 0 h 10362"/>
              <a:gd name="T10" fmla="*/ 2580 w 10362"/>
              <a:gd name="T11" fmla="*/ 0 h 10362"/>
              <a:gd name="T12" fmla="*/ 1932 w 10362"/>
              <a:gd name="T13" fmla="*/ 647 h 10362"/>
              <a:gd name="T14" fmla="*/ 1932 w 10362"/>
              <a:gd name="T15" fmla="*/ 2590 h 10362"/>
              <a:gd name="T16" fmla="*/ 2580 w 10362"/>
              <a:gd name="T17" fmla="*/ 3239 h 10362"/>
              <a:gd name="T18" fmla="*/ 2429 w 10362"/>
              <a:gd name="T19" fmla="*/ 7286 h 10362"/>
              <a:gd name="T20" fmla="*/ 647 w 10362"/>
              <a:gd name="T21" fmla="*/ 7286 h 10362"/>
              <a:gd name="T22" fmla="*/ 0 w 10362"/>
              <a:gd name="T23" fmla="*/ 7934 h 10362"/>
              <a:gd name="T24" fmla="*/ 0 w 10362"/>
              <a:gd name="T25" fmla="*/ 9715 h 10362"/>
              <a:gd name="T26" fmla="*/ 647 w 10362"/>
              <a:gd name="T27" fmla="*/ 10362 h 10362"/>
              <a:gd name="T28" fmla="*/ 2429 w 10362"/>
              <a:gd name="T29" fmla="*/ 10362 h 10362"/>
              <a:gd name="T30" fmla="*/ 3076 w 10362"/>
              <a:gd name="T31" fmla="*/ 9715 h 10362"/>
              <a:gd name="T32" fmla="*/ 3076 w 10362"/>
              <a:gd name="T33" fmla="*/ 7934 h 10362"/>
              <a:gd name="T34" fmla="*/ 2429 w 10362"/>
              <a:gd name="T35" fmla="*/ 7286 h 10362"/>
              <a:gd name="T36" fmla="*/ 6071 w 10362"/>
              <a:gd name="T37" fmla="*/ 7286 h 10362"/>
              <a:gd name="T38" fmla="*/ 4291 w 10362"/>
              <a:gd name="T39" fmla="*/ 7286 h 10362"/>
              <a:gd name="T40" fmla="*/ 3644 w 10362"/>
              <a:gd name="T41" fmla="*/ 7934 h 10362"/>
              <a:gd name="T42" fmla="*/ 3644 w 10362"/>
              <a:gd name="T43" fmla="*/ 9715 h 10362"/>
              <a:gd name="T44" fmla="*/ 4291 w 10362"/>
              <a:gd name="T45" fmla="*/ 10362 h 10362"/>
              <a:gd name="T46" fmla="*/ 6072 w 10362"/>
              <a:gd name="T47" fmla="*/ 10362 h 10362"/>
              <a:gd name="T48" fmla="*/ 6720 w 10362"/>
              <a:gd name="T49" fmla="*/ 9715 h 10362"/>
              <a:gd name="T50" fmla="*/ 6720 w 10362"/>
              <a:gd name="T51" fmla="*/ 7934 h 10362"/>
              <a:gd name="T52" fmla="*/ 6071 w 10362"/>
              <a:gd name="T53" fmla="*/ 7286 h 10362"/>
              <a:gd name="T54" fmla="*/ 9715 w 10362"/>
              <a:gd name="T55" fmla="*/ 7286 h 10362"/>
              <a:gd name="T56" fmla="*/ 7934 w 10362"/>
              <a:gd name="T57" fmla="*/ 7286 h 10362"/>
              <a:gd name="T58" fmla="*/ 7286 w 10362"/>
              <a:gd name="T59" fmla="*/ 7934 h 10362"/>
              <a:gd name="T60" fmla="*/ 7286 w 10362"/>
              <a:gd name="T61" fmla="*/ 9715 h 10362"/>
              <a:gd name="T62" fmla="*/ 7934 w 10362"/>
              <a:gd name="T63" fmla="*/ 10362 h 10362"/>
              <a:gd name="T64" fmla="*/ 9715 w 10362"/>
              <a:gd name="T65" fmla="*/ 10362 h 10362"/>
              <a:gd name="T66" fmla="*/ 10362 w 10362"/>
              <a:gd name="T67" fmla="*/ 9715 h 10362"/>
              <a:gd name="T68" fmla="*/ 10362 w 10362"/>
              <a:gd name="T69" fmla="*/ 7934 h 10362"/>
              <a:gd name="T70" fmla="*/ 9715 w 10362"/>
              <a:gd name="T71" fmla="*/ 7286 h 10362"/>
              <a:gd name="T72" fmla="*/ 1519 w 10362"/>
              <a:gd name="T73" fmla="*/ 6726 h 10362"/>
              <a:gd name="T74" fmla="*/ 1761 w 10362"/>
              <a:gd name="T75" fmla="*/ 6484 h 10362"/>
              <a:gd name="T76" fmla="*/ 1761 w 10362"/>
              <a:gd name="T77" fmla="*/ 5100 h 10362"/>
              <a:gd name="T78" fmla="*/ 4939 w 10362"/>
              <a:gd name="T79" fmla="*/ 5100 h 10362"/>
              <a:gd name="T80" fmla="*/ 4939 w 10362"/>
              <a:gd name="T81" fmla="*/ 6476 h 10362"/>
              <a:gd name="T82" fmla="*/ 5181 w 10362"/>
              <a:gd name="T83" fmla="*/ 6719 h 10362"/>
              <a:gd name="T84" fmla="*/ 5424 w 10362"/>
              <a:gd name="T85" fmla="*/ 6476 h 10362"/>
              <a:gd name="T86" fmla="*/ 5424 w 10362"/>
              <a:gd name="T87" fmla="*/ 5100 h 10362"/>
              <a:gd name="T88" fmla="*/ 8601 w 10362"/>
              <a:gd name="T89" fmla="*/ 5100 h 10362"/>
              <a:gd name="T90" fmla="*/ 8601 w 10362"/>
              <a:gd name="T91" fmla="*/ 6476 h 10362"/>
              <a:gd name="T92" fmla="*/ 8843 w 10362"/>
              <a:gd name="T93" fmla="*/ 6719 h 10362"/>
              <a:gd name="T94" fmla="*/ 9086 w 10362"/>
              <a:gd name="T95" fmla="*/ 6476 h 10362"/>
              <a:gd name="T96" fmla="*/ 9086 w 10362"/>
              <a:gd name="T97" fmla="*/ 4857 h 10362"/>
              <a:gd name="T98" fmla="*/ 8843 w 10362"/>
              <a:gd name="T99" fmla="*/ 4615 h 10362"/>
              <a:gd name="T100" fmla="*/ 5424 w 10362"/>
              <a:gd name="T101" fmla="*/ 4615 h 10362"/>
              <a:gd name="T102" fmla="*/ 5424 w 10362"/>
              <a:gd name="T103" fmla="*/ 3886 h 10362"/>
              <a:gd name="T104" fmla="*/ 5181 w 10362"/>
              <a:gd name="T105" fmla="*/ 3644 h 10362"/>
              <a:gd name="T106" fmla="*/ 4939 w 10362"/>
              <a:gd name="T107" fmla="*/ 3886 h 10362"/>
              <a:gd name="T108" fmla="*/ 4939 w 10362"/>
              <a:gd name="T109" fmla="*/ 4615 h 10362"/>
              <a:gd name="T110" fmla="*/ 1519 w 10362"/>
              <a:gd name="T111" fmla="*/ 4615 h 10362"/>
              <a:gd name="T112" fmla="*/ 1276 w 10362"/>
              <a:gd name="T113" fmla="*/ 4857 h 10362"/>
              <a:gd name="T114" fmla="*/ 1276 w 10362"/>
              <a:gd name="T115" fmla="*/ 6484 h 10362"/>
              <a:gd name="T116" fmla="*/ 1519 w 10362"/>
              <a:gd name="T117" fmla="*/ 6726 h 10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362" h="10362">
                <a:moveTo>
                  <a:pt x="2580" y="3239"/>
                </a:moveTo>
                <a:lnTo>
                  <a:pt x="7761" y="3239"/>
                </a:lnTo>
                <a:cubicBezTo>
                  <a:pt x="8119" y="3239"/>
                  <a:pt x="8409" y="2949"/>
                  <a:pt x="8409" y="2591"/>
                </a:cubicBezTo>
                <a:lnTo>
                  <a:pt x="8409" y="647"/>
                </a:lnTo>
                <a:cubicBezTo>
                  <a:pt x="8409" y="290"/>
                  <a:pt x="8118" y="0"/>
                  <a:pt x="7761" y="0"/>
                </a:cubicBezTo>
                <a:lnTo>
                  <a:pt x="2580" y="0"/>
                </a:lnTo>
                <a:cubicBezTo>
                  <a:pt x="2222" y="0"/>
                  <a:pt x="1932" y="290"/>
                  <a:pt x="1932" y="647"/>
                </a:cubicBezTo>
                <a:lnTo>
                  <a:pt x="1932" y="2590"/>
                </a:lnTo>
                <a:cubicBezTo>
                  <a:pt x="1932" y="2949"/>
                  <a:pt x="2222" y="3239"/>
                  <a:pt x="2580" y="3239"/>
                </a:cubicBezTo>
                <a:close/>
                <a:moveTo>
                  <a:pt x="2429" y="7286"/>
                </a:moveTo>
                <a:lnTo>
                  <a:pt x="647" y="7286"/>
                </a:lnTo>
                <a:cubicBezTo>
                  <a:pt x="290" y="7286"/>
                  <a:pt x="0" y="7576"/>
                  <a:pt x="0" y="7934"/>
                </a:cubicBezTo>
                <a:lnTo>
                  <a:pt x="0" y="9715"/>
                </a:lnTo>
                <a:cubicBezTo>
                  <a:pt x="0" y="10072"/>
                  <a:pt x="290" y="10362"/>
                  <a:pt x="647" y="10362"/>
                </a:cubicBezTo>
                <a:lnTo>
                  <a:pt x="2429" y="10362"/>
                </a:lnTo>
                <a:cubicBezTo>
                  <a:pt x="2786" y="10362"/>
                  <a:pt x="3076" y="10072"/>
                  <a:pt x="3076" y="9715"/>
                </a:cubicBezTo>
                <a:lnTo>
                  <a:pt x="3076" y="7934"/>
                </a:lnTo>
                <a:cubicBezTo>
                  <a:pt x="3076" y="7576"/>
                  <a:pt x="2786" y="7286"/>
                  <a:pt x="2429" y="7286"/>
                </a:cubicBezTo>
                <a:close/>
                <a:moveTo>
                  <a:pt x="6071" y="7286"/>
                </a:moveTo>
                <a:lnTo>
                  <a:pt x="4291" y="7286"/>
                </a:lnTo>
                <a:cubicBezTo>
                  <a:pt x="3934" y="7286"/>
                  <a:pt x="3644" y="7576"/>
                  <a:pt x="3644" y="7934"/>
                </a:cubicBezTo>
                <a:lnTo>
                  <a:pt x="3644" y="9715"/>
                </a:lnTo>
                <a:cubicBezTo>
                  <a:pt x="3644" y="10072"/>
                  <a:pt x="3934" y="10362"/>
                  <a:pt x="4291" y="10362"/>
                </a:cubicBezTo>
                <a:lnTo>
                  <a:pt x="6072" y="10362"/>
                </a:lnTo>
                <a:cubicBezTo>
                  <a:pt x="6430" y="10362"/>
                  <a:pt x="6720" y="10072"/>
                  <a:pt x="6720" y="9715"/>
                </a:cubicBezTo>
                <a:lnTo>
                  <a:pt x="6720" y="7934"/>
                </a:lnTo>
                <a:cubicBezTo>
                  <a:pt x="6720" y="7576"/>
                  <a:pt x="6430" y="7286"/>
                  <a:pt x="6071" y="7286"/>
                </a:cubicBezTo>
                <a:close/>
                <a:moveTo>
                  <a:pt x="9715" y="7286"/>
                </a:moveTo>
                <a:lnTo>
                  <a:pt x="7934" y="7286"/>
                </a:lnTo>
                <a:cubicBezTo>
                  <a:pt x="7576" y="7286"/>
                  <a:pt x="7286" y="7576"/>
                  <a:pt x="7286" y="7934"/>
                </a:cubicBezTo>
                <a:lnTo>
                  <a:pt x="7286" y="9715"/>
                </a:lnTo>
                <a:cubicBezTo>
                  <a:pt x="7286" y="10072"/>
                  <a:pt x="7576" y="10362"/>
                  <a:pt x="7934" y="10362"/>
                </a:cubicBezTo>
                <a:lnTo>
                  <a:pt x="9715" y="10362"/>
                </a:lnTo>
                <a:cubicBezTo>
                  <a:pt x="10072" y="10362"/>
                  <a:pt x="10362" y="10072"/>
                  <a:pt x="10362" y="9715"/>
                </a:cubicBezTo>
                <a:lnTo>
                  <a:pt x="10362" y="7934"/>
                </a:lnTo>
                <a:cubicBezTo>
                  <a:pt x="10362" y="7576"/>
                  <a:pt x="10072" y="7286"/>
                  <a:pt x="9715" y="7286"/>
                </a:cubicBezTo>
                <a:close/>
                <a:moveTo>
                  <a:pt x="1519" y="6726"/>
                </a:moveTo>
                <a:cubicBezTo>
                  <a:pt x="1652" y="6726"/>
                  <a:pt x="1761" y="6617"/>
                  <a:pt x="1761" y="6484"/>
                </a:cubicBezTo>
                <a:lnTo>
                  <a:pt x="1761" y="5100"/>
                </a:lnTo>
                <a:lnTo>
                  <a:pt x="4939" y="5100"/>
                </a:lnTo>
                <a:lnTo>
                  <a:pt x="4939" y="6476"/>
                </a:lnTo>
                <a:cubicBezTo>
                  <a:pt x="4939" y="6610"/>
                  <a:pt x="5047" y="6719"/>
                  <a:pt x="5181" y="6719"/>
                </a:cubicBezTo>
                <a:cubicBezTo>
                  <a:pt x="5315" y="6719"/>
                  <a:pt x="5424" y="6610"/>
                  <a:pt x="5424" y="6476"/>
                </a:cubicBezTo>
                <a:lnTo>
                  <a:pt x="5424" y="5100"/>
                </a:lnTo>
                <a:lnTo>
                  <a:pt x="8601" y="5100"/>
                </a:lnTo>
                <a:lnTo>
                  <a:pt x="8601" y="6476"/>
                </a:lnTo>
                <a:cubicBezTo>
                  <a:pt x="8601" y="6610"/>
                  <a:pt x="8710" y="6719"/>
                  <a:pt x="8843" y="6719"/>
                </a:cubicBezTo>
                <a:cubicBezTo>
                  <a:pt x="8977" y="6719"/>
                  <a:pt x="9086" y="6610"/>
                  <a:pt x="9086" y="6476"/>
                </a:cubicBezTo>
                <a:lnTo>
                  <a:pt x="9086" y="4857"/>
                </a:lnTo>
                <a:cubicBezTo>
                  <a:pt x="9086" y="4724"/>
                  <a:pt x="8977" y="4615"/>
                  <a:pt x="8843" y="4615"/>
                </a:cubicBezTo>
                <a:lnTo>
                  <a:pt x="5424" y="4615"/>
                </a:lnTo>
                <a:lnTo>
                  <a:pt x="5424" y="3886"/>
                </a:lnTo>
                <a:cubicBezTo>
                  <a:pt x="5424" y="3752"/>
                  <a:pt x="5315" y="3644"/>
                  <a:pt x="5181" y="3644"/>
                </a:cubicBezTo>
                <a:cubicBezTo>
                  <a:pt x="5047" y="3644"/>
                  <a:pt x="4939" y="3752"/>
                  <a:pt x="4939" y="3886"/>
                </a:cubicBezTo>
                <a:lnTo>
                  <a:pt x="4939" y="4615"/>
                </a:lnTo>
                <a:lnTo>
                  <a:pt x="1519" y="4615"/>
                </a:lnTo>
                <a:cubicBezTo>
                  <a:pt x="1385" y="4615"/>
                  <a:pt x="1276" y="4724"/>
                  <a:pt x="1276" y="4857"/>
                </a:cubicBezTo>
                <a:lnTo>
                  <a:pt x="1276" y="6484"/>
                </a:lnTo>
                <a:cubicBezTo>
                  <a:pt x="1275" y="6617"/>
                  <a:pt x="1384" y="6726"/>
                  <a:pt x="1519" y="6726"/>
                </a:cubicBezTo>
                <a:close/>
              </a:path>
            </a:pathLst>
          </a:custGeom>
          <a:solidFill>
            <a:schemeClr val="accent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2479" tIns="41239" rIns="82479" bIns="41239"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25"/>
          </a:p>
        </p:txBody>
      </p:sp>
      <p:sp>
        <p:nvSpPr>
          <p:cNvPr id="6" name="矩形: 圆角 5">
            <a:extLst>
              <a:ext uri="{FF2B5EF4-FFF2-40B4-BE49-F238E27FC236}">
                <a16:creationId xmlns:a16="http://schemas.microsoft.com/office/drawing/2014/main" id="{DF724B68-5BC6-4C1D-9592-50D5152CE190}"/>
              </a:ext>
            </a:extLst>
          </p:cNvPr>
          <p:cNvSpPr>
            <a:spLocks/>
          </p:cNvSpPr>
          <p:nvPr>
            <p:custDataLst>
              <p:tags r:id="rId4"/>
            </p:custDataLst>
          </p:nvPr>
        </p:nvSpPr>
        <p:spPr>
          <a:xfrm>
            <a:off x="2476839" y="4006345"/>
            <a:ext cx="1907754" cy="2234095"/>
          </a:xfrm>
          <a:prstGeom prst="roundRect">
            <a:avLst>
              <a:gd name="adj" fmla="val 4899"/>
            </a:avLst>
          </a:prstGeom>
          <a:solidFill>
            <a:schemeClr val="bg1"/>
          </a:solidFill>
          <a:ln>
            <a:solidFill>
              <a:schemeClr val="accent1">
                <a:lumMod val="20000"/>
                <a:lumOff val="80000"/>
              </a:schemeClr>
            </a:solidFill>
          </a:ln>
          <a:effectLst>
            <a:outerShdw blurRad="400939" dist="302006" dir="5400000" sx="90000" sy="90000" algn="tr" rotWithShape="0">
              <a:schemeClr val="accent1">
                <a:lumMod val="7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2479" tIns="41239" rIns="82479" bIns="41239" rtlCol="0" anchor="ctr">
            <a:noAutofit/>
          </a:bodyPr>
          <a:lstStyle/>
          <a:p>
            <a:pPr algn="ctr" eaLnBrk="1" fontAlgn="auto" hangingPunct="1">
              <a:spcBef>
                <a:spcPts val="0"/>
              </a:spcBef>
              <a:defRPr/>
            </a:pPr>
            <a:endParaRPr lang="zh-CN" altLang="en-US" sz="1220">
              <a:solidFill>
                <a:prstClr val="white"/>
              </a:solidFill>
              <a:latin typeface="+mj-lt"/>
              <a:ea typeface="+mj-ea"/>
            </a:endParaRPr>
          </a:p>
        </p:txBody>
      </p:sp>
      <p:sp>
        <p:nvSpPr>
          <p:cNvPr id="7" name="矩形 6">
            <a:extLst>
              <a:ext uri="{FF2B5EF4-FFF2-40B4-BE49-F238E27FC236}">
                <a16:creationId xmlns:a16="http://schemas.microsoft.com/office/drawing/2014/main" id="{24E0E61C-3301-FE50-6319-755A4CCFBBD7}"/>
              </a:ext>
            </a:extLst>
          </p:cNvPr>
          <p:cNvSpPr/>
          <p:nvPr/>
        </p:nvSpPr>
        <p:spPr>
          <a:xfrm>
            <a:off x="2647029" y="4829886"/>
            <a:ext cx="1567374" cy="1196089"/>
          </a:xfrm>
          <a:prstGeom prst="rect">
            <a:avLst/>
          </a:prstGeom>
          <a:effectLst/>
        </p:spPr>
        <p:txBody>
          <a:bodyPr wrap="square" lIns="82479" tIns="41239" rIns="82479" bIns="41239">
            <a:noAutofit/>
          </a:bodyPr>
          <a:lstStyle/>
          <a:p>
            <a:pPr marL="171450" indent="-171450" algn="just">
              <a:lnSpc>
                <a:spcPct val="200000"/>
              </a:lnSpc>
              <a:buClr>
                <a:schemeClr val="accent1">
                  <a:lumMod val="20000"/>
                  <a:lumOff val="80000"/>
                </a:schemeClr>
              </a:buClr>
              <a:buFont typeface="Wingdings" panose="05000000000000000000" pitchFamily="2" charset="2"/>
              <a:buChar char="p"/>
            </a:pPr>
            <a:r>
              <a:rPr lang="zh-CN" altLang="en-US" sz="1265" dirty="0">
                <a:solidFill>
                  <a:schemeClr val="accent1"/>
                </a:solidFill>
                <a:latin typeface="+mn-ea"/>
                <a:ea typeface="+mn-ea"/>
              </a:rPr>
              <a:t>  </a:t>
            </a:r>
            <a:r>
              <a:rPr lang="zh-CN" altLang="en-US" sz="1265" dirty="0">
                <a:solidFill>
                  <a:schemeClr val="accent1"/>
                </a:solidFill>
                <a:latin typeface="+mn-ea"/>
              </a:rPr>
              <a:t>管理举措概述</a:t>
            </a:r>
            <a:endParaRPr lang="en-US" altLang="zh-CN" sz="1265" dirty="0">
              <a:solidFill>
                <a:schemeClr val="accent1"/>
              </a:solidFill>
              <a:latin typeface="+mn-ea"/>
              <a:ea typeface="+mn-ea"/>
            </a:endParaRPr>
          </a:p>
          <a:p>
            <a:pPr marL="171450" indent="-171450" algn="just">
              <a:lnSpc>
                <a:spcPct val="200000"/>
              </a:lnSpc>
              <a:buClr>
                <a:schemeClr val="accent1">
                  <a:lumMod val="20000"/>
                  <a:lumOff val="80000"/>
                </a:schemeClr>
              </a:buClr>
              <a:buFont typeface="Wingdings" panose="05000000000000000000" pitchFamily="2" charset="2"/>
              <a:buChar char="p"/>
            </a:pPr>
            <a:r>
              <a:rPr lang="zh-CN" altLang="en-US" sz="1265" dirty="0">
                <a:solidFill>
                  <a:schemeClr val="accent1"/>
                </a:solidFill>
                <a:latin typeface="+mn-ea"/>
              </a:rPr>
              <a:t>  管理举措概述</a:t>
            </a:r>
            <a:endParaRPr lang="en-US" altLang="zh-CN" sz="1265" dirty="0">
              <a:solidFill>
                <a:schemeClr val="accent1"/>
              </a:solidFill>
              <a:latin typeface="+mn-ea"/>
            </a:endParaRPr>
          </a:p>
          <a:p>
            <a:pPr marL="171450" indent="-171450" algn="just">
              <a:lnSpc>
                <a:spcPct val="200000"/>
              </a:lnSpc>
              <a:buClr>
                <a:schemeClr val="accent1">
                  <a:lumMod val="20000"/>
                  <a:lumOff val="80000"/>
                </a:schemeClr>
              </a:buClr>
              <a:buFont typeface="Wingdings" panose="05000000000000000000" pitchFamily="2" charset="2"/>
              <a:buChar char="p"/>
            </a:pPr>
            <a:r>
              <a:rPr lang="zh-CN" altLang="en-US" sz="1265" dirty="0">
                <a:solidFill>
                  <a:schemeClr val="accent1"/>
                </a:solidFill>
                <a:latin typeface="+mn-ea"/>
              </a:rPr>
              <a:t>  管理举措概述</a:t>
            </a:r>
            <a:endParaRPr lang="en-US" altLang="zh-CN" sz="1265" dirty="0">
              <a:solidFill>
                <a:schemeClr val="accent1"/>
              </a:solidFill>
              <a:latin typeface="+mn-ea"/>
              <a:ea typeface="+mn-ea"/>
            </a:endParaRPr>
          </a:p>
        </p:txBody>
      </p:sp>
      <p:sp>
        <p:nvSpPr>
          <p:cNvPr id="8" name="矩形 7">
            <a:extLst>
              <a:ext uri="{FF2B5EF4-FFF2-40B4-BE49-F238E27FC236}">
                <a16:creationId xmlns:a16="http://schemas.microsoft.com/office/drawing/2014/main" id="{99EC4102-4EA4-1490-A08A-49C4F64BAA7C}"/>
              </a:ext>
            </a:extLst>
          </p:cNvPr>
          <p:cNvSpPr/>
          <p:nvPr/>
        </p:nvSpPr>
        <p:spPr>
          <a:xfrm>
            <a:off x="2637289" y="4364327"/>
            <a:ext cx="1582261" cy="333137"/>
          </a:xfrm>
          <a:prstGeom prst="rect">
            <a:avLst/>
          </a:prstGeom>
          <a:effectLst/>
        </p:spPr>
        <p:txBody>
          <a:bodyPr wrap="square" lIns="82479" tIns="41239" rIns="82479" bIns="41239">
            <a:noAutofit/>
          </a:bodyPr>
          <a:lstStyle/>
          <a:p>
            <a:pPr algn="just"/>
            <a:r>
              <a:rPr lang="zh-CN" altLang="en-US" sz="1625" b="1" dirty="0">
                <a:solidFill>
                  <a:schemeClr val="accent1"/>
                </a:solidFill>
                <a:latin typeface="思源黑体 CN Regular" panose="020B0500000000000000" pitchFamily="34" charset="-122"/>
                <a:ea typeface="思源黑体 CN Regular" panose="020B0500000000000000" pitchFamily="34" charset="-122"/>
              </a:rPr>
              <a:t>商务管理</a:t>
            </a:r>
          </a:p>
        </p:txBody>
      </p:sp>
      <p:cxnSp>
        <p:nvCxnSpPr>
          <p:cNvPr id="9" name="直接连接符 8">
            <a:extLst>
              <a:ext uri="{FF2B5EF4-FFF2-40B4-BE49-F238E27FC236}">
                <a16:creationId xmlns:a16="http://schemas.microsoft.com/office/drawing/2014/main" id="{3739C579-F8C2-A4B5-A072-94AC63C0F4B3}"/>
              </a:ext>
            </a:extLst>
          </p:cNvPr>
          <p:cNvCxnSpPr/>
          <p:nvPr/>
        </p:nvCxnSpPr>
        <p:spPr>
          <a:xfrm>
            <a:off x="2707253" y="4756398"/>
            <a:ext cx="1438796" cy="0"/>
          </a:xfrm>
          <a:prstGeom prst="line">
            <a:avLst/>
          </a:prstGeom>
          <a:ln w="11455">
            <a:solidFill>
              <a:schemeClr val="accent1"/>
            </a:solidFill>
          </a:ln>
          <a:effectLst/>
        </p:spPr>
        <p:style>
          <a:lnRef idx="1">
            <a:schemeClr val="accent1"/>
          </a:lnRef>
          <a:fillRef idx="0">
            <a:schemeClr val="accent1"/>
          </a:fillRef>
          <a:effectRef idx="0">
            <a:schemeClr val="accent1"/>
          </a:effectRef>
          <a:fontRef idx="minor">
            <a:schemeClr val="tx1"/>
          </a:fontRef>
        </p:style>
      </p:cxnSp>
      <p:sp>
        <p:nvSpPr>
          <p:cNvPr id="10" name="iconfont-11432-4396316">
            <a:extLst>
              <a:ext uri="{FF2B5EF4-FFF2-40B4-BE49-F238E27FC236}">
                <a16:creationId xmlns:a16="http://schemas.microsoft.com/office/drawing/2014/main" id="{C260BEB7-F1D5-B0CC-2710-FF9CAFD3EF9C}"/>
              </a:ext>
            </a:extLst>
          </p:cNvPr>
          <p:cNvSpPr/>
          <p:nvPr/>
        </p:nvSpPr>
        <p:spPr>
          <a:xfrm>
            <a:off x="3862986" y="4384693"/>
            <a:ext cx="283374" cy="253849"/>
          </a:xfrm>
          <a:custGeom>
            <a:avLst/>
            <a:gdLst>
              <a:gd name="T0" fmla="*/ 10949 w 11637"/>
              <a:gd name="T1" fmla="*/ 6085 h 10424"/>
              <a:gd name="T2" fmla="*/ 10424 w 11637"/>
              <a:gd name="T3" fmla="*/ 5212 h 10424"/>
              <a:gd name="T4" fmla="*/ 0 w 11637"/>
              <a:gd name="T5" fmla="*/ 5212 h 10424"/>
              <a:gd name="T6" fmla="*/ 7797 w 11637"/>
              <a:gd name="T7" fmla="*/ 9736 h 10424"/>
              <a:gd name="T8" fmla="*/ 8558 w 11637"/>
              <a:gd name="T9" fmla="*/ 9241 h 10424"/>
              <a:gd name="T10" fmla="*/ 8048 w 11637"/>
              <a:gd name="T11" fmla="*/ 8624 h 10424"/>
              <a:gd name="T12" fmla="*/ 7468 w 11637"/>
              <a:gd name="T13" fmla="*/ 9005 h 10424"/>
              <a:gd name="T14" fmla="*/ 798 w 11637"/>
              <a:gd name="T15" fmla="*/ 5212 h 10424"/>
              <a:gd name="T16" fmla="*/ 9624 w 11637"/>
              <a:gd name="T17" fmla="*/ 5212 h 10424"/>
              <a:gd name="T18" fmla="*/ 8758 w 11637"/>
              <a:gd name="T19" fmla="*/ 5455 h 10424"/>
              <a:gd name="T20" fmla="*/ 8020 w 11637"/>
              <a:gd name="T21" fmla="*/ 5762 h 10424"/>
              <a:gd name="T22" fmla="*/ 8958 w 11637"/>
              <a:gd name="T23" fmla="*/ 7986 h 10424"/>
              <a:gd name="T24" fmla="*/ 8971 w 11637"/>
              <a:gd name="T25" fmla="*/ 8007 h 10424"/>
              <a:gd name="T26" fmla="*/ 9123 w 11637"/>
              <a:gd name="T27" fmla="*/ 8130 h 10424"/>
              <a:gd name="T28" fmla="*/ 9280 w 11637"/>
              <a:gd name="T29" fmla="*/ 8168 h 10424"/>
              <a:gd name="T30" fmla="*/ 9317 w 11637"/>
              <a:gd name="T31" fmla="*/ 8166 h 10424"/>
              <a:gd name="T32" fmla="*/ 9422 w 11637"/>
              <a:gd name="T33" fmla="*/ 8147 h 10424"/>
              <a:gd name="T34" fmla="*/ 9525 w 11637"/>
              <a:gd name="T35" fmla="*/ 8095 h 10424"/>
              <a:gd name="T36" fmla="*/ 11508 w 11637"/>
              <a:gd name="T37" fmla="*/ 6175 h 10424"/>
              <a:gd name="T38" fmla="*/ 6775 w 11637"/>
              <a:gd name="T39" fmla="*/ 2915 h 10424"/>
              <a:gd name="T40" fmla="*/ 5212 w 11637"/>
              <a:gd name="T41" fmla="*/ 3870 h 10424"/>
              <a:gd name="T42" fmla="*/ 3651 w 11637"/>
              <a:gd name="T43" fmla="*/ 2915 h 10424"/>
              <a:gd name="T44" fmla="*/ 4782 w 11637"/>
              <a:gd name="T45" fmla="*/ 4565 h 10424"/>
              <a:gd name="T46" fmla="*/ 3982 w 11637"/>
              <a:gd name="T47" fmla="*/ 4799 h 10424"/>
              <a:gd name="T48" fmla="*/ 3982 w 11637"/>
              <a:gd name="T49" fmla="*/ 5599 h 10424"/>
              <a:gd name="T50" fmla="*/ 4782 w 11637"/>
              <a:gd name="T51" fmla="*/ 5999 h 10424"/>
              <a:gd name="T52" fmla="*/ 3582 w 11637"/>
              <a:gd name="T53" fmla="*/ 6399 h 10424"/>
              <a:gd name="T54" fmla="*/ 4782 w 11637"/>
              <a:gd name="T55" fmla="*/ 6799 h 10424"/>
              <a:gd name="T56" fmla="*/ 5182 w 11637"/>
              <a:gd name="T57" fmla="*/ 8039 h 10424"/>
              <a:gd name="T58" fmla="*/ 5582 w 11637"/>
              <a:gd name="T59" fmla="*/ 6799 h 10424"/>
              <a:gd name="T60" fmla="*/ 6782 w 11637"/>
              <a:gd name="T61" fmla="*/ 6399 h 10424"/>
              <a:gd name="T62" fmla="*/ 5582 w 11637"/>
              <a:gd name="T63" fmla="*/ 5999 h 10424"/>
              <a:gd name="T64" fmla="*/ 6382 w 11637"/>
              <a:gd name="T65" fmla="*/ 5599 h 10424"/>
              <a:gd name="T66" fmla="*/ 6382 w 11637"/>
              <a:gd name="T67" fmla="*/ 4799 h 10424"/>
              <a:gd name="T68" fmla="*/ 5582 w 11637"/>
              <a:gd name="T69" fmla="*/ 4627 h 10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637" h="10424">
                <a:moveTo>
                  <a:pt x="11508" y="6175"/>
                </a:moveTo>
                <a:cubicBezTo>
                  <a:pt x="11379" y="5997"/>
                  <a:pt x="11129" y="5956"/>
                  <a:pt x="10949" y="6085"/>
                </a:cubicBezTo>
                <a:lnTo>
                  <a:pt x="10237" y="6597"/>
                </a:lnTo>
                <a:cubicBezTo>
                  <a:pt x="10360" y="6147"/>
                  <a:pt x="10424" y="5683"/>
                  <a:pt x="10424" y="5212"/>
                </a:cubicBezTo>
                <a:cubicBezTo>
                  <a:pt x="10424" y="2337"/>
                  <a:pt x="8085" y="0"/>
                  <a:pt x="5212" y="0"/>
                </a:cubicBezTo>
                <a:cubicBezTo>
                  <a:pt x="2337" y="0"/>
                  <a:pt x="0" y="2337"/>
                  <a:pt x="0" y="5212"/>
                </a:cubicBezTo>
                <a:cubicBezTo>
                  <a:pt x="0" y="8087"/>
                  <a:pt x="2339" y="10424"/>
                  <a:pt x="5212" y="10424"/>
                </a:cubicBezTo>
                <a:cubicBezTo>
                  <a:pt x="6122" y="10424"/>
                  <a:pt x="7012" y="10185"/>
                  <a:pt x="7797" y="9736"/>
                </a:cubicBezTo>
                <a:cubicBezTo>
                  <a:pt x="7840" y="9727"/>
                  <a:pt x="7880" y="9714"/>
                  <a:pt x="7919" y="9691"/>
                </a:cubicBezTo>
                <a:cubicBezTo>
                  <a:pt x="8143" y="9557"/>
                  <a:pt x="8358" y="9407"/>
                  <a:pt x="8558" y="9241"/>
                </a:cubicBezTo>
                <a:cubicBezTo>
                  <a:pt x="8728" y="9101"/>
                  <a:pt x="8753" y="8850"/>
                  <a:pt x="8612" y="8678"/>
                </a:cubicBezTo>
                <a:cubicBezTo>
                  <a:pt x="8472" y="8508"/>
                  <a:pt x="8220" y="8482"/>
                  <a:pt x="8048" y="8624"/>
                </a:cubicBezTo>
                <a:cubicBezTo>
                  <a:pt x="7891" y="8753"/>
                  <a:pt x="7721" y="8869"/>
                  <a:pt x="7547" y="8977"/>
                </a:cubicBezTo>
                <a:cubicBezTo>
                  <a:pt x="7521" y="8985"/>
                  <a:pt x="7493" y="8990"/>
                  <a:pt x="7468" y="9005"/>
                </a:cubicBezTo>
                <a:cubicBezTo>
                  <a:pt x="6788" y="9411"/>
                  <a:pt x="6008" y="9624"/>
                  <a:pt x="5210" y="9624"/>
                </a:cubicBezTo>
                <a:cubicBezTo>
                  <a:pt x="2776" y="9624"/>
                  <a:pt x="798" y="7644"/>
                  <a:pt x="798" y="5212"/>
                </a:cubicBezTo>
                <a:cubicBezTo>
                  <a:pt x="798" y="2780"/>
                  <a:pt x="2778" y="800"/>
                  <a:pt x="5212" y="800"/>
                </a:cubicBezTo>
                <a:cubicBezTo>
                  <a:pt x="7646" y="800"/>
                  <a:pt x="9624" y="2778"/>
                  <a:pt x="9624" y="5212"/>
                </a:cubicBezTo>
                <a:cubicBezTo>
                  <a:pt x="9624" y="5764"/>
                  <a:pt x="9521" y="6306"/>
                  <a:pt x="9323" y="6814"/>
                </a:cubicBezTo>
                <a:lnTo>
                  <a:pt x="8758" y="5455"/>
                </a:lnTo>
                <a:cubicBezTo>
                  <a:pt x="8672" y="5251"/>
                  <a:pt x="8437" y="5156"/>
                  <a:pt x="8235" y="5240"/>
                </a:cubicBezTo>
                <a:cubicBezTo>
                  <a:pt x="8031" y="5324"/>
                  <a:pt x="7934" y="5558"/>
                  <a:pt x="8020" y="5762"/>
                </a:cubicBezTo>
                <a:lnTo>
                  <a:pt x="8921" y="7923"/>
                </a:lnTo>
                <a:cubicBezTo>
                  <a:pt x="8930" y="7947"/>
                  <a:pt x="8945" y="7964"/>
                  <a:pt x="8958" y="7986"/>
                </a:cubicBezTo>
                <a:cubicBezTo>
                  <a:pt x="8962" y="7992"/>
                  <a:pt x="8962" y="7998"/>
                  <a:pt x="8966" y="8003"/>
                </a:cubicBezTo>
                <a:cubicBezTo>
                  <a:pt x="8968" y="8005"/>
                  <a:pt x="8971" y="8005"/>
                  <a:pt x="8971" y="8007"/>
                </a:cubicBezTo>
                <a:cubicBezTo>
                  <a:pt x="9005" y="8052"/>
                  <a:pt x="9048" y="8089"/>
                  <a:pt x="9097" y="8117"/>
                </a:cubicBezTo>
                <a:lnTo>
                  <a:pt x="9123" y="8130"/>
                </a:lnTo>
                <a:cubicBezTo>
                  <a:pt x="9164" y="8149"/>
                  <a:pt x="9209" y="8164"/>
                  <a:pt x="9257" y="8168"/>
                </a:cubicBezTo>
                <a:cubicBezTo>
                  <a:pt x="9265" y="8168"/>
                  <a:pt x="9272" y="8166"/>
                  <a:pt x="9280" y="8168"/>
                </a:cubicBezTo>
                <a:cubicBezTo>
                  <a:pt x="9285" y="8168"/>
                  <a:pt x="9287" y="8170"/>
                  <a:pt x="9291" y="8170"/>
                </a:cubicBezTo>
                <a:cubicBezTo>
                  <a:pt x="9300" y="8170"/>
                  <a:pt x="9308" y="8168"/>
                  <a:pt x="9317" y="8166"/>
                </a:cubicBezTo>
                <a:cubicBezTo>
                  <a:pt x="9347" y="8164"/>
                  <a:pt x="9377" y="8160"/>
                  <a:pt x="9405" y="8153"/>
                </a:cubicBezTo>
                <a:cubicBezTo>
                  <a:pt x="9411" y="8151"/>
                  <a:pt x="9418" y="8149"/>
                  <a:pt x="9422" y="8147"/>
                </a:cubicBezTo>
                <a:cubicBezTo>
                  <a:pt x="9454" y="8136"/>
                  <a:pt x="9484" y="8121"/>
                  <a:pt x="9512" y="8102"/>
                </a:cubicBezTo>
                <a:lnTo>
                  <a:pt x="9525" y="8095"/>
                </a:lnTo>
                <a:lnTo>
                  <a:pt x="11418" y="6734"/>
                </a:lnTo>
                <a:cubicBezTo>
                  <a:pt x="11596" y="6603"/>
                  <a:pt x="11637" y="6354"/>
                  <a:pt x="11508" y="6175"/>
                </a:cubicBezTo>
                <a:close/>
                <a:moveTo>
                  <a:pt x="6767" y="3481"/>
                </a:moveTo>
                <a:cubicBezTo>
                  <a:pt x="6926" y="3328"/>
                  <a:pt x="6930" y="3075"/>
                  <a:pt x="6775" y="2915"/>
                </a:cubicBezTo>
                <a:cubicBezTo>
                  <a:pt x="6623" y="2756"/>
                  <a:pt x="6369" y="2752"/>
                  <a:pt x="6210" y="2907"/>
                </a:cubicBezTo>
                <a:lnTo>
                  <a:pt x="5212" y="3870"/>
                </a:lnTo>
                <a:lnTo>
                  <a:pt x="4217" y="2907"/>
                </a:lnTo>
                <a:cubicBezTo>
                  <a:pt x="4057" y="2754"/>
                  <a:pt x="3804" y="2756"/>
                  <a:pt x="3651" y="2915"/>
                </a:cubicBezTo>
                <a:cubicBezTo>
                  <a:pt x="3498" y="3075"/>
                  <a:pt x="3501" y="3328"/>
                  <a:pt x="3660" y="3481"/>
                </a:cubicBezTo>
                <a:lnTo>
                  <a:pt x="4782" y="4565"/>
                </a:lnTo>
                <a:lnTo>
                  <a:pt x="4782" y="4799"/>
                </a:lnTo>
                <a:lnTo>
                  <a:pt x="3982" y="4799"/>
                </a:lnTo>
                <a:cubicBezTo>
                  <a:pt x="3761" y="4799"/>
                  <a:pt x="3582" y="4977"/>
                  <a:pt x="3582" y="5199"/>
                </a:cubicBezTo>
                <a:cubicBezTo>
                  <a:pt x="3582" y="5420"/>
                  <a:pt x="3761" y="5599"/>
                  <a:pt x="3982" y="5599"/>
                </a:cubicBezTo>
                <a:lnTo>
                  <a:pt x="4782" y="5599"/>
                </a:lnTo>
                <a:lnTo>
                  <a:pt x="4782" y="5999"/>
                </a:lnTo>
                <a:lnTo>
                  <a:pt x="3982" y="5999"/>
                </a:lnTo>
                <a:cubicBezTo>
                  <a:pt x="3761" y="5999"/>
                  <a:pt x="3582" y="6177"/>
                  <a:pt x="3582" y="6399"/>
                </a:cubicBezTo>
                <a:cubicBezTo>
                  <a:pt x="3582" y="6620"/>
                  <a:pt x="3761" y="6799"/>
                  <a:pt x="3982" y="6799"/>
                </a:cubicBezTo>
                <a:lnTo>
                  <a:pt x="4782" y="6799"/>
                </a:lnTo>
                <a:lnTo>
                  <a:pt x="4782" y="7639"/>
                </a:lnTo>
                <a:cubicBezTo>
                  <a:pt x="4782" y="7861"/>
                  <a:pt x="4961" y="8039"/>
                  <a:pt x="5182" y="8039"/>
                </a:cubicBezTo>
                <a:cubicBezTo>
                  <a:pt x="5403" y="8039"/>
                  <a:pt x="5582" y="7861"/>
                  <a:pt x="5582" y="7639"/>
                </a:cubicBezTo>
                <a:lnTo>
                  <a:pt x="5582" y="6799"/>
                </a:lnTo>
                <a:lnTo>
                  <a:pt x="6382" y="6799"/>
                </a:lnTo>
                <a:cubicBezTo>
                  <a:pt x="6603" y="6799"/>
                  <a:pt x="6782" y="6620"/>
                  <a:pt x="6782" y="6399"/>
                </a:cubicBezTo>
                <a:cubicBezTo>
                  <a:pt x="6782" y="6177"/>
                  <a:pt x="6603" y="5999"/>
                  <a:pt x="6382" y="5999"/>
                </a:cubicBezTo>
                <a:lnTo>
                  <a:pt x="5582" y="5999"/>
                </a:lnTo>
                <a:lnTo>
                  <a:pt x="5582" y="5599"/>
                </a:lnTo>
                <a:lnTo>
                  <a:pt x="6382" y="5599"/>
                </a:lnTo>
                <a:cubicBezTo>
                  <a:pt x="6603" y="5599"/>
                  <a:pt x="6782" y="5420"/>
                  <a:pt x="6782" y="5199"/>
                </a:cubicBezTo>
                <a:cubicBezTo>
                  <a:pt x="6782" y="4977"/>
                  <a:pt x="6603" y="4799"/>
                  <a:pt x="6382" y="4799"/>
                </a:cubicBezTo>
                <a:lnTo>
                  <a:pt x="5582" y="4799"/>
                </a:lnTo>
                <a:lnTo>
                  <a:pt x="5582" y="4627"/>
                </a:lnTo>
                <a:lnTo>
                  <a:pt x="6767" y="3481"/>
                </a:lnTo>
                <a:close/>
              </a:path>
            </a:pathLst>
          </a:custGeom>
          <a:solidFill>
            <a:schemeClr val="accent1">
              <a:alpha val="20000"/>
            </a:schemeClr>
          </a:solidFill>
          <a:ln w="11455">
            <a:noFill/>
          </a:ln>
          <a:effectLst/>
        </p:spPr>
        <p:style>
          <a:lnRef idx="2">
            <a:schemeClr val="accent1">
              <a:shade val="50000"/>
            </a:schemeClr>
          </a:lnRef>
          <a:fillRef idx="1">
            <a:schemeClr val="accent1"/>
          </a:fillRef>
          <a:effectRef idx="0">
            <a:schemeClr val="accent1"/>
          </a:effectRef>
          <a:fontRef idx="minor">
            <a:schemeClr val="lt1"/>
          </a:fontRef>
        </p:style>
        <p:txBody>
          <a:bodyPr lIns="82479" tIns="41239" rIns="82479" bIns="41239"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25"/>
          </a:p>
        </p:txBody>
      </p:sp>
      <p:sp>
        <p:nvSpPr>
          <p:cNvPr id="18" name="矩形: 圆角 17">
            <a:extLst>
              <a:ext uri="{FF2B5EF4-FFF2-40B4-BE49-F238E27FC236}">
                <a16:creationId xmlns:a16="http://schemas.microsoft.com/office/drawing/2014/main" id="{726F520F-76AF-FA0E-C145-D14087544C70}"/>
              </a:ext>
            </a:extLst>
          </p:cNvPr>
          <p:cNvSpPr>
            <a:spLocks/>
          </p:cNvSpPr>
          <p:nvPr>
            <p:custDataLst>
              <p:tags r:id="rId5"/>
            </p:custDataLst>
          </p:nvPr>
        </p:nvSpPr>
        <p:spPr>
          <a:xfrm>
            <a:off x="8054375" y="1386200"/>
            <a:ext cx="1907754" cy="2234095"/>
          </a:xfrm>
          <a:prstGeom prst="roundRect">
            <a:avLst>
              <a:gd name="adj" fmla="val 4899"/>
            </a:avLst>
          </a:prstGeom>
          <a:solidFill>
            <a:schemeClr val="bg1"/>
          </a:solidFill>
          <a:ln>
            <a:solidFill>
              <a:schemeClr val="accent1">
                <a:lumMod val="20000"/>
                <a:lumOff val="80000"/>
              </a:schemeClr>
            </a:solidFill>
          </a:ln>
          <a:effectLst>
            <a:outerShdw blurRad="400939" dist="302006" dir="5400000" sx="90000" sy="90000" algn="tr" rotWithShape="0">
              <a:schemeClr val="accent1">
                <a:lumMod val="7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2479" tIns="41239" rIns="82479" bIns="41239" rtlCol="0" anchor="ctr">
            <a:noAutofit/>
          </a:bodyPr>
          <a:lstStyle/>
          <a:p>
            <a:pPr algn="ctr" eaLnBrk="1" fontAlgn="auto" hangingPunct="1">
              <a:spcBef>
                <a:spcPts val="0"/>
              </a:spcBef>
              <a:defRPr/>
            </a:pPr>
            <a:endParaRPr lang="zh-CN" altLang="en-US" sz="1220">
              <a:solidFill>
                <a:prstClr val="white"/>
              </a:solidFill>
              <a:latin typeface="+mj-lt"/>
              <a:ea typeface="+mj-ea"/>
            </a:endParaRPr>
          </a:p>
        </p:txBody>
      </p:sp>
      <p:sp>
        <p:nvSpPr>
          <p:cNvPr id="46" name="矩形 45">
            <a:extLst>
              <a:ext uri="{FF2B5EF4-FFF2-40B4-BE49-F238E27FC236}">
                <a16:creationId xmlns:a16="http://schemas.microsoft.com/office/drawing/2014/main" id="{AB7D49F1-20D3-490E-D76B-D34C6705FF7E}"/>
              </a:ext>
            </a:extLst>
          </p:cNvPr>
          <p:cNvSpPr/>
          <p:nvPr/>
        </p:nvSpPr>
        <p:spPr>
          <a:xfrm>
            <a:off x="8225251" y="2237809"/>
            <a:ext cx="1566000" cy="1196089"/>
          </a:xfrm>
          <a:prstGeom prst="rect">
            <a:avLst/>
          </a:prstGeom>
          <a:effectLst/>
        </p:spPr>
        <p:txBody>
          <a:bodyPr wrap="square" lIns="82479" tIns="41239" rIns="82479" bIns="41239">
            <a:noAutofit/>
          </a:bodyPr>
          <a:lstStyle/>
          <a:p>
            <a:pPr marL="171450" indent="-171450" algn="just">
              <a:lnSpc>
                <a:spcPct val="200000"/>
              </a:lnSpc>
              <a:buClr>
                <a:schemeClr val="accent1">
                  <a:lumMod val="20000"/>
                  <a:lumOff val="80000"/>
                </a:schemeClr>
              </a:buClr>
              <a:buFont typeface="Wingdings" panose="05000000000000000000" pitchFamily="2" charset="2"/>
              <a:buChar char="p"/>
            </a:pPr>
            <a:r>
              <a:rPr lang="zh-CN" altLang="en-US" sz="1265" dirty="0">
                <a:solidFill>
                  <a:schemeClr val="accent1"/>
                </a:solidFill>
                <a:latin typeface="+mn-ea"/>
                <a:ea typeface="+mn-ea"/>
              </a:rPr>
              <a:t>  </a:t>
            </a:r>
            <a:r>
              <a:rPr lang="zh-CN" altLang="en-US" sz="1265" dirty="0">
                <a:solidFill>
                  <a:schemeClr val="accent1"/>
                </a:solidFill>
                <a:latin typeface="+mn-ea"/>
              </a:rPr>
              <a:t>管理举措概述</a:t>
            </a:r>
            <a:endParaRPr lang="en-US" altLang="zh-CN" sz="1265" dirty="0">
              <a:solidFill>
                <a:schemeClr val="accent1"/>
              </a:solidFill>
              <a:latin typeface="+mn-ea"/>
              <a:ea typeface="+mn-ea"/>
            </a:endParaRPr>
          </a:p>
          <a:p>
            <a:pPr marL="171450" indent="-171450" algn="just">
              <a:lnSpc>
                <a:spcPct val="200000"/>
              </a:lnSpc>
              <a:buClr>
                <a:schemeClr val="accent1">
                  <a:lumMod val="20000"/>
                  <a:lumOff val="80000"/>
                </a:schemeClr>
              </a:buClr>
              <a:buFont typeface="Wingdings" panose="05000000000000000000" pitchFamily="2" charset="2"/>
              <a:buChar char="p"/>
            </a:pPr>
            <a:r>
              <a:rPr lang="zh-CN" altLang="en-US" sz="1265" dirty="0">
                <a:solidFill>
                  <a:schemeClr val="accent1"/>
                </a:solidFill>
                <a:latin typeface="+mn-ea"/>
              </a:rPr>
              <a:t>  管理举措概述</a:t>
            </a:r>
            <a:endParaRPr lang="en-US" altLang="zh-CN" sz="1265" dirty="0">
              <a:solidFill>
                <a:schemeClr val="accent1"/>
              </a:solidFill>
              <a:latin typeface="+mn-ea"/>
            </a:endParaRPr>
          </a:p>
          <a:p>
            <a:pPr marL="171450" indent="-171450" algn="just">
              <a:lnSpc>
                <a:spcPct val="200000"/>
              </a:lnSpc>
              <a:buClr>
                <a:schemeClr val="accent1">
                  <a:lumMod val="20000"/>
                  <a:lumOff val="80000"/>
                </a:schemeClr>
              </a:buClr>
              <a:buFont typeface="Wingdings" panose="05000000000000000000" pitchFamily="2" charset="2"/>
              <a:buChar char="p"/>
            </a:pPr>
            <a:r>
              <a:rPr lang="zh-CN" altLang="en-US" sz="1265" dirty="0">
                <a:solidFill>
                  <a:schemeClr val="accent1"/>
                </a:solidFill>
                <a:latin typeface="+mn-ea"/>
              </a:rPr>
              <a:t>  管理举措概述</a:t>
            </a:r>
            <a:endParaRPr lang="en-US" altLang="zh-CN" sz="1265" dirty="0">
              <a:solidFill>
                <a:schemeClr val="accent1"/>
              </a:solidFill>
              <a:latin typeface="+mn-ea"/>
              <a:ea typeface="+mn-ea"/>
            </a:endParaRPr>
          </a:p>
        </p:txBody>
      </p:sp>
      <p:sp>
        <p:nvSpPr>
          <p:cNvPr id="20" name="矩形 19">
            <a:extLst>
              <a:ext uri="{FF2B5EF4-FFF2-40B4-BE49-F238E27FC236}">
                <a16:creationId xmlns:a16="http://schemas.microsoft.com/office/drawing/2014/main" id="{E56A1EF2-5E95-E888-7D99-597EB638AC24}"/>
              </a:ext>
            </a:extLst>
          </p:cNvPr>
          <p:cNvSpPr/>
          <p:nvPr/>
        </p:nvSpPr>
        <p:spPr>
          <a:xfrm>
            <a:off x="8213108" y="1744182"/>
            <a:ext cx="1582261" cy="333224"/>
          </a:xfrm>
          <a:prstGeom prst="rect">
            <a:avLst/>
          </a:prstGeom>
          <a:effectLst/>
        </p:spPr>
        <p:txBody>
          <a:bodyPr wrap="square" lIns="82479" tIns="41239" rIns="82479" bIns="41239">
            <a:noAutofit/>
          </a:bodyPr>
          <a:lstStyle/>
          <a:p>
            <a:pPr algn="just"/>
            <a:r>
              <a:rPr lang="zh-CN" altLang="en-US" sz="1625" b="1" dirty="0">
                <a:solidFill>
                  <a:schemeClr val="accent1"/>
                </a:solidFill>
                <a:latin typeface="思源黑体 CN Regular" panose="020B0500000000000000" pitchFamily="34" charset="-122"/>
                <a:ea typeface="思源黑体 CN Regular" panose="020B0500000000000000" pitchFamily="34" charset="-122"/>
              </a:rPr>
              <a:t>风险管理</a:t>
            </a:r>
          </a:p>
        </p:txBody>
      </p:sp>
      <p:cxnSp>
        <p:nvCxnSpPr>
          <p:cNvPr id="21" name="直接连接符 20">
            <a:extLst>
              <a:ext uri="{FF2B5EF4-FFF2-40B4-BE49-F238E27FC236}">
                <a16:creationId xmlns:a16="http://schemas.microsoft.com/office/drawing/2014/main" id="{A88E3D84-354E-0C6D-9227-B91D0310E664}"/>
              </a:ext>
            </a:extLst>
          </p:cNvPr>
          <p:cNvCxnSpPr/>
          <p:nvPr/>
        </p:nvCxnSpPr>
        <p:spPr>
          <a:xfrm>
            <a:off x="8283072" y="2136253"/>
            <a:ext cx="1438796" cy="0"/>
          </a:xfrm>
          <a:prstGeom prst="line">
            <a:avLst/>
          </a:prstGeom>
          <a:ln w="11455">
            <a:solidFill>
              <a:schemeClr val="accent1"/>
            </a:solidFill>
          </a:ln>
          <a:effectLst/>
        </p:spPr>
        <p:style>
          <a:lnRef idx="1">
            <a:schemeClr val="accent1"/>
          </a:lnRef>
          <a:fillRef idx="0">
            <a:schemeClr val="accent1"/>
          </a:fillRef>
          <a:effectRef idx="0">
            <a:schemeClr val="accent1"/>
          </a:effectRef>
          <a:fontRef idx="minor">
            <a:schemeClr val="tx1"/>
          </a:fontRef>
        </p:style>
      </p:cxnSp>
      <p:sp>
        <p:nvSpPr>
          <p:cNvPr id="22" name="iconfont-10488-5112848">
            <a:extLst>
              <a:ext uri="{FF2B5EF4-FFF2-40B4-BE49-F238E27FC236}">
                <a16:creationId xmlns:a16="http://schemas.microsoft.com/office/drawing/2014/main" id="{6CD55D6D-8C12-B22B-DA1F-AE2E64F3D0BF}"/>
              </a:ext>
            </a:extLst>
          </p:cNvPr>
          <p:cNvSpPr/>
          <p:nvPr/>
        </p:nvSpPr>
        <p:spPr>
          <a:xfrm>
            <a:off x="9450769" y="1762299"/>
            <a:ext cx="258824" cy="283374"/>
          </a:xfrm>
          <a:custGeom>
            <a:avLst/>
            <a:gdLst>
              <a:gd name="connsiteX0" fmla="*/ 202645 w 402292"/>
              <a:gd name="connsiteY0" fmla="*/ 100589 h 440449"/>
              <a:gd name="connsiteX1" fmla="*/ 206454 w 402292"/>
              <a:gd name="connsiteY1" fmla="*/ 100589 h 440449"/>
              <a:gd name="connsiteX2" fmla="*/ 251784 w 402292"/>
              <a:gd name="connsiteY2" fmla="*/ 117735 h 440449"/>
              <a:gd name="connsiteX3" fmla="*/ 270069 w 402292"/>
              <a:gd name="connsiteY3" fmla="*/ 153931 h 440449"/>
              <a:gd name="connsiteX4" fmla="*/ 265498 w 402292"/>
              <a:gd name="connsiteY4" fmla="*/ 168409 h 440449"/>
              <a:gd name="connsiteX5" fmla="*/ 253308 w 402292"/>
              <a:gd name="connsiteY5" fmla="*/ 174886 h 440449"/>
              <a:gd name="connsiteX6" fmla="*/ 252546 w 402292"/>
              <a:gd name="connsiteY6" fmla="*/ 174886 h 440449"/>
              <a:gd name="connsiteX7" fmla="*/ 240357 w 402292"/>
              <a:gd name="connsiteY7" fmla="*/ 171838 h 440449"/>
              <a:gd name="connsiteX8" fmla="*/ 232738 w 402292"/>
              <a:gd name="connsiteY8" fmla="*/ 158884 h 440449"/>
              <a:gd name="connsiteX9" fmla="*/ 223596 w 402292"/>
              <a:gd name="connsiteY9" fmla="*/ 140976 h 440449"/>
              <a:gd name="connsiteX10" fmla="*/ 204168 w 402292"/>
              <a:gd name="connsiteY10" fmla="*/ 134499 h 440449"/>
              <a:gd name="connsiteX11" fmla="*/ 183217 w 402292"/>
              <a:gd name="connsiteY11" fmla="*/ 140595 h 440449"/>
              <a:gd name="connsiteX12" fmla="*/ 175599 w 402292"/>
              <a:gd name="connsiteY12" fmla="*/ 154312 h 440449"/>
              <a:gd name="connsiteX13" fmla="*/ 180551 w 402292"/>
              <a:gd name="connsiteY13" fmla="*/ 174505 h 440449"/>
              <a:gd name="connsiteX14" fmla="*/ 210263 w 402292"/>
              <a:gd name="connsiteY14" fmla="*/ 191651 h 440449"/>
              <a:gd name="connsiteX15" fmla="*/ 255975 w 402292"/>
              <a:gd name="connsiteY15" fmla="*/ 215655 h 440449"/>
              <a:gd name="connsiteX16" fmla="*/ 274259 w 402292"/>
              <a:gd name="connsiteY16" fmla="*/ 258328 h 440449"/>
              <a:gd name="connsiteX17" fmla="*/ 251023 w 402292"/>
              <a:gd name="connsiteY17" fmla="*/ 304812 h 440449"/>
              <a:gd name="connsiteX18" fmla="*/ 206073 w 402292"/>
              <a:gd name="connsiteY18" fmla="*/ 320814 h 440449"/>
              <a:gd name="connsiteX19" fmla="*/ 156552 w 402292"/>
              <a:gd name="connsiteY19" fmla="*/ 306336 h 440449"/>
              <a:gd name="connsiteX20" fmla="*/ 132173 w 402292"/>
              <a:gd name="connsiteY20" fmla="*/ 257185 h 440449"/>
              <a:gd name="connsiteX21" fmla="*/ 136744 w 402292"/>
              <a:gd name="connsiteY21" fmla="*/ 242707 h 440449"/>
              <a:gd name="connsiteX22" fmla="*/ 147791 w 402292"/>
              <a:gd name="connsiteY22" fmla="*/ 236991 h 440449"/>
              <a:gd name="connsiteX23" fmla="*/ 148553 w 402292"/>
              <a:gd name="connsiteY23" fmla="*/ 236991 h 440449"/>
              <a:gd name="connsiteX24" fmla="*/ 160743 w 402292"/>
              <a:gd name="connsiteY24" fmla="*/ 240420 h 440449"/>
              <a:gd name="connsiteX25" fmla="*/ 161124 w 402292"/>
              <a:gd name="connsiteY25" fmla="*/ 240801 h 440449"/>
              <a:gd name="connsiteX26" fmla="*/ 167599 w 402292"/>
              <a:gd name="connsiteY26" fmla="*/ 253756 h 440449"/>
              <a:gd name="connsiteX27" fmla="*/ 179408 w 402292"/>
              <a:gd name="connsiteY27" fmla="*/ 279665 h 440449"/>
              <a:gd name="connsiteX28" fmla="*/ 204930 w 402292"/>
              <a:gd name="connsiteY28" fmla="*/ 286904 h 440449"/>
              <a:gd name="connsiteX29" fmla="*/ 225500 w 402292"/>
              <a:gd name="connsiteY29" fmla="*/ 280046 h 440449"/>
              <a:gd name="connsiteX30" fmla="*/ 236547 w 402292"/>
              <a:gd name="connsiteY30" fmla="*/ 260233 h 440449"/>
              <a:gd name="connsiteX31" fmla="*/ 229310 w 402292"/>
              <a:gd name="connsiteY31" fmla="*/ 241564 h 440449"/>
              <a:gd name="connsiteX32" fmla="*/ 198074 w 402292"/>
              <a:gd name="connsiteY32" fmla="*/ 224418 h 440449"/>
              <a:gd name="connsiteX33" fmla="*/ 195788 w 402292"/>
              <a:gd name="connsiteY33" fmla="*/ 222894 h 440449"/>
              <a:gd name="connsiteX34" fmla="*/ 156172 w 402292"/>
              <a:gd name="connsiteY34" fmla="*/ 200795 h 440449"/>
              <a:gd name="connsiteX35" fmla="*/ 138268 w 402292"/>
              <a:gd name="connsiteY35" fmla="*/ 159265 h 440449"/>
              <a:gd name="connsiteX36" fmla="*/ 157695 w 402292"/>
              <a:gd name="connsiteY36" fmla="*/ 115067 h 440449"/>
              <a:gd name="connsiteX37" fmla="*/ 202645 w 402292"/>
              <a:gd name="connsiteY37" fmla="*/ 100589 h 440449"/>
              <a:gd name="connsiteX38" fmla="*/ 203054 w 402292"/>
              <a:gd name="connsiteY38" fmla="*/ 38101 h 440449"/>
              <a:gd name="connsiteX39" fmla="*/ 65543 w 402292"/>
              <a:gd name="connsiteY39" fmla="*/ 56009 h 440449"/>
              <a:gd name="connsiteX40" fmla="*/ 38117 w 402292"/>
              <a:gd name="connsiteY40" fmla="*/ 96015 h 440449"/>
              <a:gd name="connsiteX41" fmla="*/ 60972 w 402292"/>
              <a:gd name="connsiteY41" fmla="*/ 305571 h 440449"/>
              <a:gd name="connsiteX42" fmla="*/ 90684 w 402292"/>
              <a:gd name="connsiteY42" fmla="*/ 350149 h 440449"/>
              <a:gd name="connsiteX43" fmla="*/ 176009 w 402292"/>
              <a:gd name="connsiteY43" fmla="*/ 395871 h 440449"/>
              <a:gd name="connsiteX44" fmla="*/ 230099 w 402292"/>
              <a:gd name="connsiteY44" fmla="*/ 395490 h 440449"/>
              <a:gd name="connsiteX45" fmla="*/ 312757 w 402292"/>
              <a:gd name="connsiteY45" fmla="*/ 350530 h 440449"/>
              <a:gd name="connsiteX46" fmla="*/ 342088 w 402292"/>
              <a:gd name="connsiteY46" fmla="*/ 306333 h 440449"/>
              <a:gd name="connsiteX47" fmla="*/ 363800 w 402292"/>
              <a:gd name="connsiteY47" fmla="*/ 94872 h 440449"/>
              <a:gd name="connsiteX48" fmla="*/ 335993 w 402292"/>
              <a:gd name="connsiteY48" fmla="*/ 54866 h 440449"/>
              <a:gd name="connsiteX49" fmla="*/ 203054 w 402292"/>
              <a:gd name="connsiteY49" fmla="*/ 38101 h 440449"/>
              <a:gd name="connsiteX50" fmla="*/ 203435 w 402292"/>
              <a:gd name="connsiteY50" fmla="*/ 0 h 440449"/>
              <a:gd name="connsiteX51" fmla="*/ 345897 w 402292"/>
              <a:gd name="connsiteY51" fmla="*/ 17908 h 440449"/>
              <a:gd name="connsiteX52" fmla="*/ 401891 w 402292"/>
              <a:gd name="connsiteY52" fmla="*/ 98301 h 440449"/>
              <a:gd name="connsiteX53" fmla="*/ 380179 w 402292"/>
              <a:gd name="connsiteY53" fmla="*/ 309762 h 440449"/>
              <a:gd name="connsiteX54" fmla="*/ 331041 w 402292"/>
              <a:gd name="connsiteY54" fmla="*/ 383678 h 440449"/>
              <a:gd name="connsiteX55" fmla="*/ 248383 w 402292"/>
              <a:gd name="connsiteY55" fmla="*/ 429019 h 440449"/>
              <a:gd name="connsiteX56" fmla="*/ 203054 w 402292"/>
              <a:gd name="connsiteY56" fmla="*/ 440449 h 440449"/>
              <a:gd name="connsiteX57" fmla="*/ 158106 w 402292"/>
              <a:gd name="connsiteY57" fmla="*/ 429019 h 440449"/>
              <a:gd name="connsiteX58" fmla="*/ 72781 w 402292"/>
              <a:gd name="connsiteY58" fmla="*/ 383297 h 440449"/>
              <a:gd name="connsiteX59" fmla="*/ 23262 w 402292"/>
              <a:gd name="connsiteY59" fmla="*/ 309381 h 440449"/>
              <a:gd name="connsiteX60" fmla="*/ 407 w 402292"/>
              <a:gd name="connsiteY60" fmla="*/ 99825 h 440449"/>
              <a:gd name="connsiteX61" fmla="*/ 56020 w 402292"/>
              <a:gd name="connsiteY61" fmla="*/ 19051 h 440449"/>
              <a:gd name="connsiteX62" fmla="*/ 203435 w 402292"/>
              <a:gd name="connsiteY62" fmla="*/ 0 h 44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402292" h="440449">
                <a:moveTo>
                  <a:pt x="202645" y="100589"/>
                </a:moveTo>
                <a:lnTo>
                  <a:pt x="206454" y="100589"/>
                </a:lnTo>
                <a:cubicBezTo>
                  <a:pt x="224358" y="100589"/>
                  <a:pt x="239595" y="106304"/>
                  <a:pt x="251784" y="117735"/>
                </a:cubicBezTo>
                <a:cubicBezTo>
                  <a:pt x="262450" y="128022"/>
                  <a:pt x="268926" y="140214"/>
                  <a:pt x="270069" y="153931"/>
                </a:cubicBezTo>
                <a:cubicBezTo>
                  <a:pt x="270450" y="159646"/>
                  <a:pt x="268926" y="164599"/>
                  <a:pt x="265498" y="168409"/>
                </a:cubicBezTo>
                <a:cubicBezTo>
                  <a:pt x="262450" y="171838"/>
                  <a:pt x="258260" y="174124"/>
                  <a:pt x="253308" y="174886"/>
                </a:cubicBezTo>
                <a:lnTo>
                  <a:pt x="252546" y="174886"/>
                </a:lnTo>
                <a:cubicBezTo>
                  <a:pt x="247975" y="175267"/>
                  <a:pt x="243785" y="174124"/>
                  <a:pt x="240357" y="171838"/>
                </a:cubicBezTo>
                <a:cubicBezTo>
                  <a:pt x="235786" y="168790"/>
                  <a:pt x="233119" y="164218"/>
                  <a:pt x="232738" y="158884"/>
                </a:cubicBezTo>
                <a:cubicBezTo>
                  <a:pt x="231976" y="151264"/>
                  <a:pt x="228929" y="145167"/>
                  <a:pt x="223596" y="140976"/>
                </a:cubicBezTo>
                <a:cubicBezTo>
                  <a:pt x="218263" y="136785"/>
                  <a:pt x="211787" y="134499"/>
                  <a:pt x="204168" y="134499"/>
                </a:cubicBezTo>
                <a:cubicBezTo>
                  <a:pt x="196169" y="134499"/>
                  <a:pt x="188931" y="136404"/>
                  <a:pt x="183217" y="140595"/>
                </a:cubicBezTo>
                <a:cubicBezTo>
                  <a:pt x="177884" y="144405"/>
                  <a:pt x="175599" y="148597"/>
                  <a:pt x="175599" y="154312"/>
                </a:cubicBezTo>
                <a:cubicBezTo>
                  <a:pt x="175599" y="163837"/>
                  <a:pt x="177504" y="170695"/>
                  <a:pt x="180551" y="174505"/>
                </a:cubicBezTo>
                <a:cubicBezTo>
                  <a:pt x="182837" y="177172"/>
                  <a:pt x="189693" y="182888"/>
                  <a:pt x="210263" y="191651"/>
                </a:cubicBezTo>
                <a:cubicBezTo>
                  <a:pt x="233500" y="201557"/>
                  <a:pt x="248737" y="209177"/>
                  <a:pt x="255975" y="215655"/>
                </a:cubicBezTo>
                <a:cubicBezTo>
                  <a:pt x="268164" y="225561"/>
                  <a:pt x="274259" y="240039"/>
                  <a:pt x="274259" y="258328"/>
                </a:cubicBezTo>
                <a:cubicBezTo>
                  <a:pt x="274259" y="276998"/>
                  <a:pt x="266260" y="292619"/>
                  <a:pt x="251023" y="304812"/>
                </a:cubicBezTo>
                <a:cubicBezTo>
                  <a:pt x="237309" y="315480"/>
                  <a:pt x="222453" y="320814"/>
                  <a:pt x="206073" y="320814"/>
                </a:cubicBezTo>
                <a:cubicBezTo>
                  <a:pt x="185503" y="320814"/>
                  <a:pt x="168742" y="315861"/>
                  <a:pt x="156552" y="306336"/>
                </a:cubicBezTo>
                <a:cubicBezTo>
                  <a:pt x="142458" y="295667"/>
                  <a:pt x="134459" y="278903"/>
                  <a:pt x="132173" y="257185"/>
                </a:cubicBezTo>
                <a:cubicBezTo>
                  <a:pt x="131411" y="251851"/>
                  <a:pt x="132935" y="246517"/>
                  <a:pt x="136744" y="242707"/>
                </a:cubicBezTo>
                <a:cubicBezTo>
                  <a:pt x="139792" y="239658"/>
                  <a:pt x="143601" y="237372"/>
                  <a:pt x="147791" y="236991"/>
                </a:cubicBezTo>
                <a:lnTo>
                  <a:pt x="148553" y="236991"/>
                </a:lnTo>
                <a:cubicBezTo>
                  <a:pt x="153124" y="236610"/>
                  <a:pt x="157314" y="237753"/>
                  <a:pt x="160743" y="240420"/>
                </a:cubicBezTo>
                <a:lnTo>
                  <a:pt x="161124" y="240801"/>
                </a:lnTo>
                <a:cubicBezTo>
                  <a:pt x="163790" y="243088"/>
                  <a:pt x="166838" y="246898"/>
                  <a:pt x="167599" y="253756"/>
                </a:cubicBezTo>
                <a:cubicBezTo>
                  <a:pt x="168742" y="265567"/>
                  <a:pt x="172551" y="273950"/>
                  <a:pt x="179408" y="279665"/>
                </a:cubicBezTo>
                <a:cubicBezTo>
                  <a:pt x="185503" y="284618"/>
                  <a:pt x="193883" y="286904"/>
                  <a:pt x="204930" y="286904"/>
                </a:cubicBezTo>
                <a:cubicBezTo>
                  <a:pt x="212168" y="286904"/>
                  <a:pt x="218644" y="284618"/>
                  <a:pt x="225500" y="280046"/>
                </a:cubicBezTo>
                <a:cubicBezTo>
                  <a:pt x="233119" y="274712"/>
                  <a:pt x="236547" y="268615"/>
                  <a:pt x="236547" y="260233"/>
                </a:cubicBezTo>
                <a:cubicBezTo>
                  <a:pt x="236547" y="251851"/>
                  <a:pt x="234262" y="245755"/>
                  <a:pt x="229310" y="241564"/>
                </a:cubicBezTo>
                <a:cubicBezTo>
                  <a:pt x="227024" y="239658"/>
                  <a:pt x="219787" y="234324"/>
                  <a:pt x="198074" y="224418"/>
                </a:cubicBezTo>
                <a:lnTo>
                  <a:pt x="195788" y="222894"/>
                </a:lnTo>
                <a:cubicBezTo>
                  <a:pt x="176361" y="214131"/>
                  <a:pt x="163409" y="206891"/>
                  <a:pt x="156172" y="200795"/>
                </a:cubicBezTo>
                <a:cubicBezTo>
                  <a:pt x="144363" y="190508"/>
                  <a:pt x="138268" y="176410"/>
                  <a:pt x="138268" y="159265"/>
                </a:cubicBezTo>
                <a:cubicBezTo>
                  <a:pt x="138268" y="140595"/>
                  <a:pt x="144744" y="125736"/>
                  <a:pt x="157695" y="115067"/>
                </a:cubicBezTo>
                <a:cubicBezTo>
                  <a:pt x="169504" y="105542"/>
                  <a:pt x="184741" y="100589"/>
                  <a:pt x="202645" y="100589"/>
                </a:cubicBezTo>
                <a:close/>
                <a:moveTo>
                  <a:pt x="203054" y="38101"/>
                </a:moveTo>
                <a:cubicBezTo>
                  <a:pt x="156201" y="38101"/>
                  <a:pt x="109729" y="44197"/>
                  <a:pt x="65543" y="56009"/>
                </a:cubicBezTo>
                <a:cubicBezTo>
                  <a:pt x="47640" y="60962"/>
                  <a:pt x="36213" y="77726"/>
                  <a:pt x="38117" y="96015"/>
                </a:cubicBezTo>
                <a:lnTo>
                  <a:pt x="60972" y="305571"/>
                </a:lnTo>
                <a:cubicBezTo>
                  <a:pt x="62877" y="324622"/>
                  <a:pt x="73923" y="341005"/>
                  <a:pt x="90684" y="350149"/>
                </a:cubicBezTo>
                <a:lnTo>
                  <a:pt x="176009" y="395871"/>
                </a:lnTo>
                <a:cubicBezTo>
                  <a:pt x="193150" y="405015"/>
                  <a:pt x="213339" y="405015"/>
                  <a:pt x="230099" y="395490"/>
                </a:cubicBezTo>
                <a:lnTo>
                  <a:pt x="312757" y="350530"/>
                </a:lnTo>
                <a:cubicBezTo>
                  <a:pt x="329136" y="341386"/>
                  <a:pt x="340183" y="325003"/>
                  <a:pt x="342088" y="306333"/>
                </a:cubicBezTo>
                <a:lnTo>
                  <a:pt x="363800" y="94872"/>
                </a:lnTo>
                <a:cubicBezTo>
                  <a:pt x="365704" y="76583"/>
                  <a:pt x="353515" y="59438"/>
                  <a:pt x="335993" y="54866"/>
                </a:cubicBezTo>
                <a:cubicBezTo>
                  <a:pt x="293331" y="43816"/>
                  <a:pt x="248764" y="38101"/>
                  <a:pt x="203054" y="38101"/>
                </a:cubicBezTo>
                <a:close/>
                <a:moveTo>
                  <a:pt x="203435" y="0"/>
                </a:moveTo>
                <a:cubicBezTo>
                  <a:pt x="252192" y="0"/>
                  <a:pt x="300187" y="6096"/>
                  <a:pt x="345897" y="17908"/>
                </a:cubicBezTo>
                <a:cubicBezTo>
                  <a:pt x="382084" y="27433"/>
                  <a:pt x="405700" y="61343"/>
                  <a:pt x="401891" y="98301"/>
                </a:cubicBezTo>
                <a:lnTo>
                  <a:pt x="380179" y="309762"/>
                </a:lnTo>
                <a:cubicBezTo>
                  <a:pt x="377132" y="341005"/>
                  <a:pt x="358848" y="368819"/>
                  <a:pt x="331041" y="383678"/>
                </a:cubicBezTo>
                <a:lnTo>
                  <a:pt x="248383" y="429019"/>
                </a:lnTo>
                <a:cubicBezTo>
                  <a:pt x="234289" y="436639"/>
                  <a:pt x="218671" y="440449"/>
                  <a:pt x="203054" y="440449"/>
                </a:cubicBezTo>
                <a:cubicBezTo>
                  <a:pt x="187817" y="440449"/>
                  <a:pt x="172200" y="436639"/>
                  <a:pt x="158106" y="429019"/>
                </a:cubicBezTo>
                <a:lnTo>
                  <a:pt x="72781" y="383297"/>
                </a:lnTo>
                <a:cubicBezTo>
                  <a:pt x="44974" y="368438"/>
                  <a:pt x="26309" y="340624"/>
                  <a:pt x="23262" y="309381"/>
                </a:cubicBezTo>
                <a:lnTo>
                  <a:pt x="407" y="99825"/>
                </a:lnTo>
                <a:cubicBezTo>
                  <a:pt x="-3402" y="62486"/>
                  <a:pt x="19834" y="28576"/>
                  <a:pt x="56020" y="19051"/>
                </a:cubicBezTo>
                <a:cubicBezTo>
                  <a:pt x="103635" y="6477"/>
                  <a:pt x="153154" y="0"/>
                  <a:pt x="203435" y="0"/>
                </a:cubicBezTo>
                <a:close/>
              </a:path>
            </a:pathLst>
          </a:custGeom>
          <a:solidFill>
            <a:schemeClr val="accent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2479" tIns="41239" rIns="82479" bIns="41239"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25"/>
          </a:p>
        </p:txBody>
      </p:sp>
      <p:sp>
        <p:nvSpPr>
          <p:cNvPr id="13" name="矩形: 圆角 12">
            <a:extLst>
              <a:ext uri="{FF2B5EF4-FFF2-40B4-BE49-F238E27FC236}">
                <a16:creationId xmlns:a16="http://schemas.microsoft.com/office/drawing/2014/main" id="{C027B1BA-A55D-5E38-6050-C9BBBBCF9B07}"/>
              </a:ext>
            </a:extLst>
          </p:cNvPr>
          <p:cNvSpPr>
            <a:spLocks/>
          </p:cNvSpPr>
          <p:nvPr>
            <p:custDataLst>
              <p:tags r:id="rId6"/>
            </p:custDataLst>
          </p:nvPr>
        </p:nvSpPr>
        <p:spPr>
          <a:xfrm>
            <a:off x="5255022" y="1395678"/>
            <a:ext cx="1907754" cy="2234095"/>
          </a:xfrm>
          <a:prstGeom prst="roundRect">
            <a:avLst>
              <a:gd name="adj" fmla="val 4899"/>
            </a:avLst>
          </a:prstGeom>
          <a:solidFill>
            <a:schemeClr val="bg1"/>
          </a:solidFill>
          <a:ln>
            <a:solidFill>
              <a:schemeClr val="accent1">
                <a:lumMod val="20000"/>
                <a:lumOff val="80000"/>
              </a:schemeClr>
            </a:solidFill>
          </a:ln>
          <a:effectLst>
            <a:outerShdw blurRad="400939" dist="302006" dir="5400000" sx="90000" sy="90000" algn="tr" rotWithShape="0">
              <a:schemeClr val="accent1">
                <a:lumMod val="7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2479" tIns="41239" rIns="82479" bIns="41239" rtlCol="0" anchor="ctr">
            <a:noAutofit/>
          </a:bodyPr>
          <a:lstStyle/>
          <a:p>
            <a:pPr algn="ctr" eaLnBrk="1" fontAlgn="auto" hangingPunct="1">
              <a:spcBef>
                <a:spcPts val="0"/>
              </a:spcBef>
              <a:defRPr/>
            </a:pPr>
            <a:endParaRPr lang="zh-CN" altLang="en-US" sz="1220" dirty="0">
              <a:solidFill>
                <a:prstClr val="white"/>
              </a:solidFill>
              <a:latin typeface="+mj-lt"/>
              <a:ea typeface="+mj-ea"/>
            </a:endParaRPr>
          </a:p>
        </p:txBody>
      </p:sp>
      <p:sp>
        <p:nvSpPr>
          <p:cNvPr id="38" name="矩形 37">
            <a:extLst>
              <a:ext uri="{FF2B5EF4-FFF2-40B4-BE49-F238E27FC236}">
                <a16:creationId xmlns:a16="http://schemas.microsoft.com/office/drawing/2014/main" id="{D1397A65-190F-29D5-6AE4-4152D2F13350}"/>
              </a:ext>
            </a:extLst>
          </p:cNvPr>
          <p:cNvSpPr/>
          <p:nvPr/>
        </p:nvSpPr>
        <p:spPr>
          <a:xfrm>
            <a:off x="5425899" y="2237809"/>
            <a:ext cx="1566000" cy="1196089"/>
          </a:xfrm>
          <a:prstGeom prst="rect">
            <a:avLst/>
          </a:prstGeom>
          <a:effectLst/>
        </p:spPr>
        <p:txBody>
          <a:bodyPr wrap="square" lIns="82479" tIns="41239" rIns="82479" bIns="41239">
            <a:noAutofit/>
          </a:bodyPr>
          <a:lstStyle/>
          <a:p>
            <a:pPr marL="171450" indent="-171450" algn="just">
              <a:lnSpc>
                <a:spcPct val="200000"/>
              </a:lnSpc>
              <a:buClr>
                <a:schemeClr val="accent1">
                  <a:lumMod val="20000"/>
                  <a:lumOff val="80000"/>
                </a:schemeClr>
              </a:buClr>
              <a:buFont typeface="Wingdings" panose="05000000000000000000" pitchFamily="2" charset="2"/>
              <a:buChar char="p"/>
            </a:pPr>
            <a:r>
              <a:rPr lang="zh-CN" altLang="en-US" sz="1265" dirty="0">
                <a:solidFill>
                  <a:schemeClr val="accent1"/>
                </a:solidFill>
                <a:latin typeface="+mn-ea"/>
                <a:ea typeface="+mn-ea"/>
              </a:rPr>
              <a:t>  </a:t>
            </a:r>
            <a:r>
              <a:rPr lang="zh-CN" altLang="en-US" sz="1265" dirty="0">
                <a:solidFill>
                  <a:schemeClr val="accent1"/>
                </a:solidFill>
                <a:latin typeface="+mn-ea"/>
              </a:rPr>
              <a:t>管理举措概述</a:t>
            </a:r>
            <a:endParaRPr lang="en-US" altLang="zh-CN" sz="1265" dirty="0">
              <a:solidFill>
                <a:schemeClr val="accent1"/>
              </a:solidFill>
              <a:latin typeface="+mn-ea"/>
              <a:ea typeface="+mn-ea"/>
            </a:endParaRPr>
          </a:p>
          <a:p>
            <a:pPr marL="171450" indent="-171450" algn="just">
              <a:lnSpc>
                <a:spcPct val="200000"/>
              </a:lnSpc>
              <a:buClr>
                <a:schemeClr val="accent1">
                  <a:lumMod val="20000"/>
                  <a:lumOff val="80000"/>
                </a:schemeClr>
              </a:buClr>
              <a:buFont typeface="Wingdings" panose="05000000000000000000" pitchFamily="2" charset="2"/>
              <a:buChar char="p"/>
            </a:pPr>
            <a:r>
              <a:rPr lang="zh-CN" altLang="en-US" sz="1265" dirty="0">
                <a:solidFill>
                  <a:schemeClr val="accent1"/>
                </a:solidFill>
                <a:latin typeface="+mn-ea"/>
              </a:rPr>
              <a:t>  管理举措概述</a:t>
            </a:r>
            <a:endParaRPr lang="en-US" altLang="zh-CN" sz="1265" dirty="0">
              <a:solidFill>
                <a:schemeClr val="accent1"/>
              </a:solidFill>
              <a:latin typeface="+mn-ea"/>
            </a:endParaRPr>
          </a:p>
          <a:p>
            <a:pPr marL="171450" indent="-171450" algn="just">
              <a:lnSpc>
                <a:spcPct val="200000"/>
              </a:lnSpc>
              <a:buClr>
                <a:schemeClr val="accent1">
                  <a:lumMod val="20000"/>
                  <a:lumOff val="80000"/>
                </a:schemeClr>
              </a:buClr>
              <a:buFont typeface="Wingdings" panose="05000000000000000000" pitchFamily="2" charset="2"/>
              <a:buChar char="p"/>
            </a:pPr>
            <a:r>
              <a:rPr lang="zh-CN" altLang="en-US" sz="1265" dirty="0">
                <a:solidFill>
                  <a:schemeClr val="accent1"/>
                </a:solidFill>
                <a:latin typeface="+mn-ea"/>
              </a:rPr>
              <a:t>  管理举措概述</a:t>
            </a:r>
            <a:endParaRPr lang="en-US" altLang="zh-CN" sz="1265" dirty="0">
              <a:solidFill>
                <a:schemeClr val="accent1"/>
              </a:solidFill>
              <a:latin typeface="+mn-ea"/>
              <a:ea typeface="+mn-ea"/>
            </a:endParaRPr>
          </a:p>
        </p:txBody>
      </p:sp>
      <p:sp>
        <p:nvSpPr>
          <p:cNvPr id="15" name="矩形 14">
            <a:extLst>
              <a:ext uri="{FF2B5EF4-FFF2-40B4-BE49-F238E27FC236}">
                <a16:creationId xmlns:a16="http://schemas.microsoft.com/office/drawing/2014/main" id="{A35F66A2-E794-DD8C-1D4D-8A7E9DBB8D01}"/>
              </a:ext>
            </a:extLst>
          </p:cNvPr>
          <p:cNvSpPr/>
          <p:nvPr/>
        </p:nvSpPr>
        <p:spPr>
          <a:xfrm>
            <a:off x="5413756" y="1753660"/>
            <a:ext cx="1582261" cy="333224"/>
          </a:xfrm>
          <a:prstGeom prst="rect">
            <a:avLst/>
          </a:prstGeom>
          <a:effectLst/>
        </p:spPr>
        <p:txBody>
          <a:bodyPr wrap="square" lIns="82479" tIns="41239" rIns="82479" bIns="41239">
            <a:noAutofit/>
          </a:bodyPr>
          <a:lstStyle/>
          <a:p>
            <a:pPr algn="just"/>
            <a:r>
              <a:rPr lang="zh-CN" altLang="en-US" sz="1625" b="1" dirty="0">
                <a:solidFill>
                  <a:schemeClr val="accent1"/>
                </a:solidFill>
                <a:latin typeface="思源黑体 CN Regular" panose="020B0500000000000000" pitchFamily="34" charset="-122"/>
                <a:ea typeface="思源黑体 CN Regular" panose="020B0500000000000000" pitchFamily="34" charset="-122"/>
              </a:rPr>
              <a:t>技术管理</a:t>
            </a:r>
          </a:p>
        </p:txBody>
      </p:sp>
      <p:cxnSp>
        <p:nvCxnSpPr>
          <p:cNvPr id="16" name="直接连接符 15">
            <a:extLst>
              <a:ext uri="{FF2B5EF4-FFF2-40B4-BE49-F238E27FC236}">
                <a16:creationId xmlns:a16="http://schemas.microsoft.com/office/drawing/2014/main" id="{68417B8F-497C-25CF-2DAA-758D0189216E}"/>
              </a:ext>
            </a:extLst>
          </p:cNvPr>
          <p:cNvCxnSpPr/>
          <p:nvPr/>
        </p:nvCxnSpPr>
        <p:spPr>
          <a:xfrm>
            <a:off x="5483722" y="2145731"/>
            <a:ext cx="1438796" cy="0"/>
          </a:xfrm>
          <a:prstGeom prst="line">
            <a:avLst/>
          </a:prstGeom>
          <a:ln w="11455">
            <a:solidFill>
              <a:schemeClr val="accent1"/>
            </a:solidFill>
          </a:ln>
          <a:effectLst/>
        </p:spPr>
        <p:style>
          <a:lnRef idx="1">
            <a:schemeClr val="accent1"/>
          </a:lnRef>
          <a:fillRef idx="0">
            <a:schemeClr val="accent1"/>
          </a:fillRef>
          <a:effectRef idx="0">
            <a:schemeClr val="accent1"/>
          </a:effectRef>
          <a:fontRef idx="minor">
            <a:schemeClr val="tx1"/>
          </a:fontRef>
        </p:style>
      </p:cxnSp>
      <p:sp>
        <p:nvSpPr>
          <p:cNvPr id="17" name="iconfont-10499-5121497">
            <a:extLst>
              <a:ext uri="{FF2B5EF4-FFF2-40B4-BE49-F238E27FC236}">
                <a16:creationId xmlns:a16="http://schemas.microsoft.com/office/drawing/2014/main" id="{E713B58B-E9C1-080B-53F5-76DB01126854}"/>
              </a:ext>
            </a:extLst>
          </p:cNvPr>
          <p:cNvSpPr/>
          <p:nvPr/>
        </p:nvSpPr>
        <p:spPr>
          <a:xfrm>
            <a:off x="6639766" y="1759889"/>
            <a:ext cx="283374" cy="283374"/>
          </a:xfrm>
          <a:custGeom>
            <a:avLst/>
            <a:gdLst>
              <a:gd name="T0" fmla="*/ 12800 w 12800"/>
              <a:gd name="T1" fmla="*/ 11680 h 12800"/>
              <a:gd name="T2" fmla="*/ 11680 w 12800"/>
              <a:gd name="T3" fmla="*/ 12800 h 12800"/>
              <a:gd name="T4" fmla="*/ 1120 w 12800"/>
              <a:gd name="T5" fmla="*/ 12800 h 12800"/>
              <a:gd name="T6" fmla="*/ 0 w 12800"/>
              <a:gd name="T7" fmla="*/ 11680 h 12800"/>
              <a:gd name="T8" fmla="*/ 0 w 12800"/>
              <a:gd name="T9" fmla="*/ 1120 h 12800"/>
              <a:gd name="T10" fmla="*/ 1120 w 12800"/>
              <a:gd name="T11" fmla="*/ 0 h 12800"/>
              <a:gd name="T12" fmla="*/ 11680 w 12800"/>
              <a:gd name="T13" fmla="*/ 0 h 12800"/>
              <a:gd name="T14" fmla="*/ 12800 w 12800"/>
              <a:gd name="T15" fmla="*/ 1120 h 12800"/>
              <a:gd name="T16" fmla="*/ 12800 w 12800"/>
              <a:gd name="T17" fmla="*/ 11680 h 12800"/>
              <a:gd name="T18" fmla="*/ 12005 w 12800"/>
              <a:gd name="T19" fmla="*/ 1366 h 12800"/>
              <a:gd name="T20" fmla="*/ 11466 w 12800"/>
              <a:gd name="T21" fmla="*/ 800 h 12800"/>
              <a:gd name="T22" fmla="*/ 1200 w 12800"/>
              <a:gd name="T23" fmla="*/ 800 h 12800"/>
              <a:gd name="T24" fmla="*/ 800 w 12800"/>
              <a:gd name="T25" fmla="*/ 1200 h 12800"/>
              <a:gd name="T26" fmla="*/ 800 w 12800"/>
              <a:gd name="T27" fmla="*/ 11500 h 12800"/>
              <a:gd name="T28" fmla="*/ 1300 w 12800"/>
              <a:gd name="T29" fmla="*/ 12000 h 12800"/>
              <a:gd name="T30" fmla="*/ 11500 w 12800"/>
              <a:gd name="T31" fmla="*/ 12000 h 12800"/>
              <a:gd name="T32" fmla="*/ 12005 w 12800"/>
              <a:gd name="T33" fmla="*/ 11434 h 12800"/>
              <a:gd name="T34" fmla="*/ 12000 w 12800"/>
              <a:gd name="T35" fmla="*/ 1200 h 12800"/>
              <a:gd name="T36" fmla="*/ 12005 w 12800"/>
              <a:gd name="T37" fmla="*/ 1366 h 12800"/>
              <a:gd name="T38" fmla="*/ 8800 w 12800"/>
              <a:gd name="T39" fmla="*/ 10400 h 12800"/>
              <a:gd name="T40" fmla="*/ 4000 w 12800"/>
              <a:gd name="T41" fmla="*/ 10400 h 12800"/>
              <a:gd name="T42" fmla="*/ 4000 w 12800"/>
              <a:gd name="T43" fmla="*/ 7200 h 12800"/>
              <a:gd name="T44" fmla="*/ 1600 w 12800"/>
              <a:gd name="T45" fmla="*/ 7200 h 12800"/>
              <a:gd name="T46" fmla="*/ 6400 w 12800"/>
              <a:gd name="T47" fmla="*/ 1562 h 12800"/>
              <a:gd name="T48" fmla="*/ 11200 w 12800"/>
              <a:gd name="T49" fmla="*/ 7200 h 12800"/>
              <a:gd name="T50" fmla="*/ 8800 w 12800"/>
              <a:gd name="T51" fmla="*/ 7200 h 12800"/>
              <a:gd name="T52" fmla="*/ 8800 w 12800"/>
              <a:gd name="T53" fmla="*/ 10400 h 12800"/>
              <a:gd name="T54" fmla="*/ 4800 w 12800"/>
              <a:gd name="T55" fmla="*/ 9600 h 12800"/>
              <a:gd name="T56" fmla="*/ 8000 w 12800"/>
              <a:gd name="T57" fmla="*/ 9600 h 12800"/>
              <a:gd name="T58" fmla="*/ 8000 w 12800"/>
              <a:gd name="T59" fmla="*/ 6400 h 12800"/>
              <a:gd name="T60" fmla="*/ 9566 w 12800"/>
              <a:gd name="T61" fmla="*/ 6400 h 12800"/>
              <a:gd name="T62" fmla="*/ 6400 w 12800"/>
              <a:gd name="T63" fmla="*/ 2900 h 12800"/>
              <a:gd name="T64" fmla="*/ 3280 w 12800"/>
              <a:gd name="T65" fmla="*/ 6400 h 12800"/>
              <a:gd name="T66" fmla="*/ 4800 w 12800"/>
              <a:gd name="T67" fmla="*/ 6400 h 12800"/>
              <a:gd name="T68" fmla="*/ 4800 w 12800"/>
              <a:gd name="T69" fmla="*/ 960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00" h="12800">
                <a:moveTo>
                  <a:pt x="12800" y="11680"/>
                </a:moveTo>
                <a:cubicBezTo>
                  <a:pt x="12800" y="12298"/>
                  <a:pt x="12298" y="12800"/>
                  <a:pt x="11680" y="12800"/>
                </a:cubicBezTo>
                <a:lnTo>
                  <a:pt x="1120" y="12800"/>
                </a:lnTo>
                <a:cubicBezTo>
                  <a:pt x="502" y="12800"/>
                  <a:pt x="0" y="12298"/>
                  <a:pt x="0" y="11680"/>
                </a:cubicBezTo>
                <a:lnTo>
                  <a:pt x="0" y="1120"/>
                </a:lnTo>
                <a:cubicBezTo>
                  <a:pt x="0" y="502"/>
                  <a:pt x="502" y="0"/>
                  <a:pt x="1120" y="0"/>
                </a:cubicBezTo>
                <a:lnTo>
                  <a:pt x="11680" y="0"/>
                </a:lnTo>
                <a:cubicBezTo>
                  <a:pt x="12298" y="0"/>
                  <a:pt x="12800" y="502"/>
                  <a:pt x="12800" y="1120"/>
                </a:cubicBezTo>
                <a:lnTo>
                  <a:pt x="12800" y="11680"/>
                </a:lnTo>
                <a:close/>
                <a:moveTo>
                  <a:pt x="12005" y="1366"/>
                </a:moveTo>
                <a:cubicBezTo>
                  <a:pt x="12005" y="1017"/>
                  <a:pt x="11706" y="800"/>
                  <a:pt x="11466" y="800"/>
                </a:cubicBezTo>
                <a:lnTo>
                  <a:pt x="1200" y="800"/>
                </a:lnTo>
                <a:cubicBezTo>
                  <a:pt x="1038" y="800"/>
                  <a:pt x="800" y="1001"/>
                  <a:pt x="800" y="1200"/>
                </a:cubicBezTo>
                <a:lnTo>
                  <a:pt x="800" y="11500"/>
                </a:lnTo>
                <a:cubicBezTo>
                  <a:pt x="800" y="11740"/>
                  <a:pt x="1060" y="12000"/>
                  <a:pt x="1300" y="12000"/>
                </a:cubicBezTo>
                <a:lnTo>
                  <a:pt x="11500" y="12000"/>
                </a:lnTo>
                <a:cubicBezTo>
                  <a:pt x="11740" y="12000"/>
                  <a:pt x="12005" y="11674"/>
                  <a:pt x="12005" y="11434"/>
                </a:cubicBezTo>
                <a:lnTo>
                  <a:pt x="12000" y="1200"/>
                </a:lnTo>
                <a:lnTo>
                  <a:pt x="12005" y="1366"/>
                </a:lnTo>
                <a:close/>
                <a:moveTo>
                  <a:pt x="8800" y="10400"/>
                </a:moveTo>
                <a:lnTo>
                  <a:pt x="4000" y="10400"/>
                </a:lnTo>
                <a:lnTo>
                  <a:pt x="4000" y="7200"/>
                </a:lnTo>
                <a:lnTo>
                  <a:pt x="1600" y="7200"/>
                </a:lnTo>
                <a:lnTo>
                  <a:pt x="6400" y="1562"/>
                </a:lnTo>
                <a:lnTo>
                  <a:pt x="11200" y="7200"/>
                </a:lnTo>
                <a:lnTo>
                  <a:pt x="8800" y="7200"/>
                </a:lnTo>
                <a:lnTo>
                  <a:pt x="8800" y="10400"/>
                </a:lnTo>
                <a:close/>
                <a:moveTo>
                  <a:pt x="4800" y="9600"/>
                </a:moveTo>
                <a:lnTo>
                  <a:pt x="8000" y="9600"/>
                </a:lnTo>
                <a:lnTo>
                  <a:pt x="8000" y="6400"/>
                </a:lnTo>
                <a:lnTo>
                  <a:pt x="9566" y="6400"/>
                </a:lnTo>
                <a:lnTo>
                  <a:pt x="6400" y="2900"/>
                </a:lnTo>
                <a:lnTo>
                  <a:pt x="3280" y="6400"/>
                </a:lnTo>
                <a:lnTo>
                  <a:pt x="4800" y="6400"/>
                </a:lnTo>
                <a:lnTo>
                  <a:pt x="4800" y="9600"/>
                </a:lnTo>
                <a:close/>
              </a:path>
            </a:pathLst>
          </a:custGeom>
          <a:solidFill>
            <a:schemeClr val="accent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2479" tIns="41239" rIns="82479" bIns="41239"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25"/>
          </a:p>
        </p:txBody>
      </p:sp>
    </p:spTree>
    <p:extLst>
      <p:ext uri="{BB962C8B-B14F-4D97-AF65-F5344CB8AC3E}">
        <p14:creationId xmlns:p14="http://schemas.microsoft.com/office/powerpoint/2010/main" val="31018770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BDF70E63-1021-CA7A-C68C-AE3144387584}"/>
              </a:ext>
            </a:extLst>
          </p:cNvPr>
          <p:cNvSpPr/>
          <p:nvPr/>
        </p:nvSpPr>
        <p:spPr>
          <a:xfrm>
            <a:off x="488950" y="1090385"/>
            <a:ext cx="11214100" cy="5210629"/>
          </a:xfrm>
          <a:prstGeom prst="rect">
            <a:avLst/>
          </a:prstGeom>
          <a:solidFill>
            <a:schemeClr val="accent1">
              <a:lumMod val="60000"/>
              <a:lumOff val="4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 name="文本占位符 1">
            <a:extLst>
              <a:ext uri="{FF2B5EF4-FFF2-40B4-BE49-F238E27FC236}">
                <a16:creationId xmlns:a16="http://schemas.microsoft.com/office/drawing/2014/main" id="{72BF6B96-C638-D8DA-0955-6C56B813A0D9}"/>
              </a:ext>
            </a:extLst>
          </p:cNvPr>
          <p:cNvSpPr>
            <a:spLocks noGrp="1"/>
          </p:cNvSpPr>
          <p:nvPr>
            <p:ph type="body" sz="quarter" idx="10"/>
          </p:nvPr>
        </p:nvSpPr>
        <p:spPr/>
        <p:txBody>
          <a:bodyPr/>
          <a:lstStyle/>
          <a:p>
            <a:r>
              <a:rPr lang="zh-CN" altLang="en-US" dirty="0"/>
              <a:t>重点工作部署</a:t>
            </a:r>
          </a:p>
        </p:txBody>
      </p:sp>
      <p:graphicFrame>
        <p:nvGraphicFramePr>
          <p:cNvPr id="3" name="表格 2">
            <a:extLst>
              <a:ext uri="{FF2B5EF4-FFF2-40B4-BE49-F238E27FC236}">
                <a16:creationId xmlns:a16="http://schemas.microsoft.com/office/drawing/2014/main" id="{9408E617-D296-9019-9EA3-A213819A8F9A}"/>
              </a:ext>
            </a:extLst>
          </p:cNvPr>
          <p:cNvGraphicFramePr>
            <a:graphicFrameLocks noGrp="1"/>
          </p:cNvGraphicFramePr>
          <p:nvPr>
            <p:custDataLst>
              <p:tags r:id="rId1"/>
            </p:custDataLst>
            <p:extLst>
              <p:ext uri="{D42A27DB-BD31-4B8C-83A1-F6EECF244321}">
                <p14:modId xmlns:p14="http://schemas.microsoft.com/office/powerpoint/2010/main" val="92540941"/>
              </p:ext>
            </p:extLst>
          </p:nvPr>
        </p:nvGraphicFramePr>
        <p:xfrm>
          <a:off x="666750" y="2222300"/>
          <a:ext cx="10858500" cy="3853386"/>
        </p:xfrm>
        <a:graphic>
          <a:graphicData uri="http://schemas.openxmlformats.org/drawingml/2006/table">
            <a:tbl>
              <a:tblPr>
                <a:effectLst>
                  <a:outerShdw blurRad="571500" dist="304800" dir="5400000" sx="90000" sy="90000" algn="ctr" rotWithShape="0">
                    <a:schemeClr val="accent1">
                      <a:lumMod val="75000"/>
                      <a:alpha val="25000"/>
                    </a:schemeClr>
                  </a:outerShdw>
                </a:effectLst>
                <a:tableStyleId>{073A0DAA-6AF3-43AB-8588-CEC1D06C72B9}</a:tableStyleId>
              </a:tblPr>
              <a:tblGrid>
                <a:gridCol w="1656503">
                  <a:extLst>
                    <a:ext uri="{9D8B030D-6E8A-4147-A177-3AD203B41FA5}">
                      <a16:colId xmlns:a16="http://schemas.microsoft.com/office/drawing/2014/main" val="20000"/>
                    </a:ext>
                  </a:extLst>
                </a:gridCol>
                <a:gridCol w="3799840">
                  <a:extLst>
                    <a:ext uri="{9D8B030D-6E8A-4147-A177-3AD203B41FA5}">
                      <a16:colId xmlns:a16="http://schemas.microsoft.com/office/drawing/2014/main" val="20002"/>
                    </a:ext>
                  </a:extLst>
                </a:gridCol>
                <a:gridCol w="1469814">
                  <a:extLst>
                    <a:ext uri="{9D8B030D-6E8A-4147-A177-3AD203B41FA5}">
                      <a16:colId xmlns:a16="http://schemas.microsoft.com/office/drawing/2014/main" val="3649076607"/>
                    </a:ext>
                  </a:extLst>
                </a:gridCol>
                <a:gridCol w="2627725">
                  <a:extLst>
                    <a:ext uri="{9D8B030D-6E8A-4147-A177-3AD203B41FA5}">
                      <a16:colId xmlns:a16="http://schemas.microsoft.com/office/drawing/2014/main" val="2172829787"/>
                    </a:ext>
                  </a:extLst>
                </a:gridCol>
                <a:gridCol w="1304618">
                  <a:extLst>
                    <a:ext uri="{9D8B030D-6E8A-4147-A177-3AD203B41FA5}">
                      <a16:colId xmlns:a16="http://schemas.microsoft.com/office/drawing/2014/main" val="20004"/>
                    </a:ext>
                  </a:extLst>
                </a:gridCol>
              </a:tblGrid>
              <a:tr h="642231">
                <a:tc>
                  <a:txBody>
                    <a:bodyPr/>
                    <a:lstStyle/>
                    <a:p>
                      <a:pPr algn="ctr" rtl="0" fontAlgn="ctr"/>
                      <a:r>
                        <a:rPr lang="zh-CN" altLang="en-US" sz="1600" b="1" i="0" u="none" strike="noStrike" dirty="0">
                          <a:solidFill>
                            <a:schemeClr val="bg1"/>
                          </a:solidFill>
                          <a:effectLst/>
                          <a:latin typeface="+mj-ea"/>
                          <a:ea typeface="+mj-ea"/>
                        </a:rPr>
                        <a:t>重点工作</a:t>
                      </a:r>
                    </a:p>
                  </a:txBody>
                  <a:tcPr marL="3859" marR="3859" marT="3859" marB="0" anchor="ct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lumMod val="60000"/>
                        <a:lumOff val="40000"/>
                      </a:schemeClr>
                    </a:solidFill>
                  </a:tcPr>
                </a:tc>
                <a:tc>
                  <a:txBody>
                    <a:bodyPr/>
                    <a:lstStyle/>
                    <a:p>
                      <a:pPr algn="ctr" rtl="0" fontAlgn="ctr"/>
                      <a:r>
                        <a:rPr lang="zh-CN" altLang="en-US" sz="1600" b="1" i="0" u="none" strike="noStrike" dirty="0">
                          <a:solidFill>
                            <a:schemeClr val="bg1"/>
                          </a:solidFill>
                          <a:effectLst/>
                          <a:latin typeface="+mj-ea"/>
                          <a:ea typeface="+mj-ea"/>
                        </a:rPr>
                        <a:t>关键事项</a:t>
                      </a:r>
                    </a:p>
                  </a:txBody>
                  <a:tcPr marL="3859" marR="3859" marT="3859" marB="0" anchor="ct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lumMod val="60000"/>
                        <a:lumOff val="4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600" b="1" i="0" u="none" strike="noStrike" dirty="0">
                          <a:solidFill>
                            <a:schemeClr val="bg1"/>
                          </a:solidFill>
                          <a:effectLst/>
                          <a:latin typeface="+mj-ea"/>
                          <a:ea typeface="+mj-ea"/>
                        </a:rPr>
                        <a:t>计划完成时间</a:t>
                      </a:r>
                    </a:p>
                  </a:txBody>
                  <a:tcPr marL="3859" marR="3859" marT="3859" marB="0" anchor="ct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lumMod val="60000"/>
                        <a:lumOff val="4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600" b="1" i="0" u="none" strike="noStrike" dirty="0">
                          <a:solidFill>
                            <a:schemeClr val="bg1"/>
                          </a:solidFill>
                          <a:effectLst/>
                          <a:latin typeface="+mj-ea"/>
                          <a:ea typeface="+mj-ea"/>
                        </a:rPr>
                        <a:t>完成情况分析</a:t>
                      </a:r>
                    </a:p>
                  </a:txBody>
                  <a:tcPr marL="3859" marR="3859" marT="3859" marB="0" anchor="ct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lumMod val="60000"/>
                        <a:lumOff val="4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600" b="1" i="0" u="none" strike="noStrike" dirty="0">
                          <a:solidFill>
                            <a:schemeClr val="bg1"/>
                          </a:solidFill>
                          <a:effectLst/>
                          <a:latin typeface="+mj-ea"/>
                          <a:ea typeface="+mj-ea"/>
                        </a:rPr>
                        <a:t>责任人</a:t>
                      </a:r>
                    </a:p>
                  </a:txBody>
                  <a:tcPr marL="3859" marR="3859" marT="3859" marB="0" anchor="ct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10000"/>
                  </a:ext>
                </a:extLst>
              </a:tr>
              <a:tr h="642231">
                <a:tc>
                  <a:txBody>
                    <a:bodyPr/>
                    <a:lstStyle/>
                    <a:p>
                      <a:pPr marL="0" algn="ctr" defTabSz="914400" rtl="0" eaLnBrk="1" fontAlgn="ctr" latinLnBrk="0" hangingPunct="1">
                        <a:lnSpc>
                          <a:spcPts val="1800"/>
                        </a:lnSpc>
                      </a:pPr>
                      <a:r>
                        <a:rPr lang="zh-CN" altLang="en-US" sz="1400" kern="1200" dirty="0">
                          <a:solidFill>
                            <a:schemeClr val="dk1"/>
                          </a:solidFill>
                          <a:effectLst/>
                          <a:latin typeface="+mn-ea"/>
                          <a:ea typeface="+mn-ea"/>
                          <a:cs typeface="+mn-cs"/>
                        </a:rPr>
                        <a:t>工作</a:t>
                      </a:r>
                      <a:r>
                        <a:rPr lang="en-US" altLang="zh-CN" sz="1400" kern="1200" dirty="0">
                          <a:solidFill>
                            <a:schemeClr val="dk1"/>
                          </a:solidFill>
                          <a:effectLst/>
                          <a:latin typeface="+mn-ea"/>
                          <a:ea typeface="+mn-ea"/>
                          <a:cs typeface="+mn-cs"/>
                        </a:rPr>
                        <a:t>1</a:t>
                      </a:r>
                      <a:endParaRPr lang="zh-CN" altLang="en-US" sz="1400" kern="1200" dirty="0">
                        <a:solidFill>
                          <a:schemeClr val="dk1"/>
                        </a:solidFill>
                        <a:effectLst/>
                        <a:latin typeface="+mn-ea"/>
                        <a:ea typeface="+mn-ea"/>
                        <a:cs typeface="+mn-cs"/>
                      </a:endParaRPr>
                    </a:p>
                  </a:txBody>
                  <a:tcPr marL="0" marR="0" marT="0" marB="0" anchor="ctr">
                    <a:lnL w="12700" cmpd="sng">
                      <a:noFill/>
                    </a:lnL>
                    <a:lnR w="12700" cmpd="sng">
                      <a:noFill/>
                    </a:lnR>
                    <a:lnT w="12700" cap="flat" cmpd="sng" algn="ctr">
                      <a:solidFill>
                        <a:schemeClr val="accent1">
                          <a:lumMod val="75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72000" algn="l" defTabSz="914400" rtl="0" eaLnBrk="1" fontAlgn="ctr" latinLnBrk="0" hangingPunct="1">
                        <a:lnSpc>
                          <a:spcPts val="1800"/>
                        </a:lnSpc>
                      </a:pPr>
                      <a:r>
                        <a:rPr lang="zh-CN" altLang="en-US" sz="1400" kern="1200" dirty="0">
                          <a:solidFill>
                            <a:schemeClr val="dk1"/>
                          </a:solidFill>
                          <a:effectLst/>
                          <a:latin typeface="+mn-ea"/>
                          <a:ea typeface="+mn-ea"/>
                          <a:cs typeface="+mn-cs"/>
                        </a:rPr>
                        <a:t>关键事项内容</a:t>
                      </a:r>
                    </a:p>
                  </a:txBody>
                  <a:tcPr marL="0" marR="0" marT="0" marB="0" anchor="ctr">
                    <a:lnL w="12700" cmpd="sng">
                      <a:noFill/>
                    </a:lnL>
                    <a:lnR w="12700" cmpd="sng">
                      <a:noFill/>
                    </a:lnR>
                    <a:lnT w="12700" cap="flat" cmpd="sng" algn="ctr">
                      <a:solidFill>
                        <a:schemeClr val="accent1">
                          <a:lumMod val="75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defTabSz="914400" rtl="0" eaLnBrk="1" latinLnBrk="0" hangingPunct="1">
                        <a:lnSpc>
                          <a:spcPts val="1800"/>
                        </a:lnSpc>
                      </a:pPr>
                      <a:r>
                        <a:rPr lang="en-US" altLang="zh-CN" sz="1400" kern="1200" dirty="0">
                          <a:solidFill>
                            <a:schemeClr val="dk1"/>
                          </a:solidFill>
                          <a:effectLst/>
                          <a:latin typeface="+mn-ea"/>
                          <a:ea typeface="+mn-ea"/>
                          <a:cs typeface="+mn-cs"/>
                        </a:rPr>
                        <a:t>XX</a:t>
                      </a:r>
                      <a:r>
                        <a:rPr lang="zh-CN" altLang="en-US" sz="1400" kern="1200" dirty="0">
                          <a:solidFill>
                            <a:schemeClr val="dk1"/>
                          </a:solidFill>
                          <a:effectLst/>
                          <a:latin typeface="+mn-ea"/>
                          <a:ea typeface="+mn-ea"/>
                          <a:cs typeface="+mn-cs"/>
                        </a:rPr>
                        <a:t>月</a:t>
                      </a:r>
                      <a:r>
                        <a:rPr lang="en-US" altLang="zh-CN" sz="1400" kern="1200" dirty="0">
                          <a:solidFill>
                            <a:schemeClr val="dk1"/>
                          </a:solidFill>
                          <a:effectLst/>
                          <a:latin typeface="+mn-ea"/>
                          <a:ea typeface="+mn-ea"/>
                          <a:cs typeface="+mn-cs"/>
                        </a:rPr>
                        <a:t>XX</a:t>
                      </a:r>
                      <a:r>
                        <a:rPr lang="zh-CN" altLang="en-US" sz="1400" kern="1200" dirty="0">
                          <a:solidFill>
                            <a:schemeClr val="dk1"/>
                          </a:solidFill>
                          <a:effectLst/>
                          <a:latin typeface="+mn-ea"/>
                          <a:ea typeface="+mn-ea"/>
                          <a:cs typeface="+mn-cs"/>
                        </a:rPr>
                        <a:t>日</a:t>
                      </a:r>
                    </a:p>
                  </a:txBody>
                  <a:tcPr marL="108000" marR="108000" marT="0" marB="0" anchor="ctr">
                    <a:lnL w="12700" cmpd="sng">
                      <a:noFill/>
                    </a:lnL>
                    <a:lnR w="12700" cmpd="sng">
                      <a:noFill/>
                    </a:lnR>
                    <a:lnT w="12700" cap="flat" cmpd="sng" algn="ctr">
                      <a:solidFill>
                        <a:schemeClr val="accent1">
                          <a:lumMod val="75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l" defTabSz="914400" rtl="0" eaLnBrk="1" latinLnBrk="0" hangingPunct="1">
                        <a:lnSpc>
                          <a:spcPts val="1800"/>
                        </a:lnSpc>
                      </a:pPr>
                      <a:r>
                        <a:rPr lang="zh-CN" altLang="en-US" sz="1400" kern="1200" dirty="0">
                          <a:solidFill>
                            <a:schemeClr val="tx1"/>
                          </a:solidFill>
                          <a:effectLst/>
                          <a:latin typeface="+mn-ea"/>
                          <a:ea typeface="+mn-ea"/>
                          <a:cs typeface="+mn-cs"/>
                        </a:rPr>
                        <a:t>情况分析</a:t>
                      </a:r>
                    </a:p>
                  </a:txBody>
                  <a:tcPr marL="108000" marR="108000" marT="0" marB="0" anchor="ctr">
                    <a:lnL w="12700" cmpd="sng">
                      <a:noFill/>
                    </a:lnL>
                    <a:lnR w="12700" cmpd="sng">
                      <a:noFill/>
                    </a:lnR>
                    <a:lnT w="12700" cap="flat" cmpd="sng" algn="ctr">
                      <a:solidFill>
                        <a:schemeClr val="accent1">
                          <a:lumMod val="75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ctr" latinLnBrk="0" hangingPunct="1">
                        <a:lnSpc>
                          <a:spcPts val="1800"/>
                        </a:lnSpc>
                      </a:pPr>
                      <a:r>
                        <a:rPr lang="en-US" altLang="zh-CN" sz="1400" kern="1200" dirty="0">
                          <a:solidFill>
                            <a:schemeClr val="dk1"/>
                          </a:solidFill>
                          <a:effectLst/>
                          <a:latin typeface="+mn-ea"/>
                          <a:ea typeface="+mn-ea"/>
                          <a:cs typeface="+mn-cs"/>
                        </a:rPr>
                        <a:t>XXX</a:t>
                      </a:r>
                      <a:endParaRPr lang="zh-CN" altLang="en-US" sz="1400" kern="1200" dirty="0">
                        <a:solidFill>
                          <a:schemeClr val="dk1"/>
                        </a:solidFill>
                        <a:effectLst/>
                        <a:latin typeface="+mn-ea"/>
                        <a:ea typeface="+mn-ea"/>
                        <a:cs typeface="+mn-cs"/>
                      </a:endParaRPr>
                    </a:p>
                  </a:txBody>
                  <a:tcPr marL="0" marR="0" marT="0" marB="0" anchor="ctr">
                    <a:lnL w="12700" cmpd="sng">
                      <a:noFill/>
                    </a:lnL>
                    <a:lnR w="12700" cmpd="sng">
                      <a:noFill/>
                    </a:lnR>
                    <a:lnT w="12700" cap="flat" cmpd="sng" algn="ctr">
                      <a:solidFill>
                        <a:schemeClr val="accent1">
                          <a:lumMod val="75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642231">
                <a:tc>
                  <a:txBody>
                    <a:bodyPr/>
                    <a:lstStyle/>
                    <a:p>
                      <a:pPr marL="0" marR="0" lvl="0" indent="0" algn="ctr" defTabSz="914400" rtl="0" eaLnBrk="1" fontAlgn="ctr" latinLnBrk="0" hangingPunct="1">
                        <a:lnSpc>
                          <a:spcPts val="1800"/>
                        </a:lnSpc>
                        <a:spcBef>
                          <a:spcPts val="0"/>
                        </a:spcBef>
                        <a:spcAft>
                          <a:spcPts val="0"/>
                        </a:spcAft>
                        <a:buClrTx/>
                        <a:buSzTx/>
                        <a:buFontTx/>
                        <a:buNone/>
                        <a:tabLst/>
                        <a:defRPr/>
                      </a:pPr>
                      <a:r>
                        <a:rPr lang="zh-CN" altLang="en-US" sz="1400" kern="1200" dirty="0">
                          <a:solidFill>
                            <a:schemeClr val="dk1"/>
                          </a:solidFill>
                          <a:effectLst/>
                          <a:latin typeface="+mn-ea"/>
                          <a:ea typeface="+mn-ea"/>
                          <a:cs typeface="+mn-cs"/>
                        </a:rPr>
                        <a:t>工作</a:t>
                      </a:r>
                      <a:r>
                        <a:rPr lang="en-US" altLang="zh-CN" sz="1400" kern="1200" dirty="0">
                          <a:solidFill>
                            <a:schemeClr val="dk1"/>
                          </a:solidFill>
                          <a:effectLst/>
                          <a:latin typeface="+mn-ea"/>
                          <a:ea typeface="+mn-ea"/>
                          <a:cs typeface="+mn-cs"/>
                        </a:rPr>
                        <a:t>2</a:t>
                      </a:r>
                      <a:endParaRPr lang="zh-CN" altLang="en-US" sz="1400" kern="1200" dirty="0">
                        <a:solidFill>
                          <a:schemeClr val="dk1"/>
                        </a:solidFill>
                        <a:effectLst/>
                        <a:latin typeface="+mn-ea"/>
                        <a:ea typeface="+mn-ea"/>
                        <a:cs typeface="+mn-cs"/>
                      </a:endParaRPr>
                    </a:p>
                  </a:txBody>
                  <a:tcPr marL="0" marR="0" marT="0" marB="0" anchor="ct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accent1">
                        <a:lumMod val="20000"/>
                        <a:lumOff val="80000"/>
                      </a:schemeClr>
                    </a:solidFill>
                  </a:tcPr>
                </a:tc>
                <a:tc>
                  <a:txBody>
                    <a:bodyPr/>
                    <a:lstStyle/>
                    <a:p>
                      <a:pPr marL="72000" marR="0" lvl="0" indent="0" algn="l" defTabSz="914400" rtl="0" eaLnBrk="1" fontAlgn="ctr" latinLnBrk="0" hangingPunct="1">
                        <a:lnSpc>
                          <a:spcPts val="1800"/>
                        </a:lnSpc>
                        <a:spcBef>
                          <a:spcPts val="0"/>
                        </a:spcBef>
                        <a:spcAft>
                          <a:spcPts val="0"/>
                        </a:spcAft>
                        <a:buClrTx/>
                        <a:buSzTx/>
                        <a:buFontTx/>
                        <a:buNone/>
                        <a:tabLst/>
                        <a:defRPr/>
                      </a:pPr>
                      <a:r>
                        <a:rPr lang="zh-CN" altLang="en-US" sz="1400" kern="1200" dirty="0">
                          <a:solidFill>
                            <a:schemeClr val="dk1"/>
                          </a:solidFill>
                          <a:effectLst/>
                          <a:latin typeface="+mn-ea"/>
                          <a:ea typeface="+mn-ea"/>
                          <a:cs typeface="+mn-cs"/>
                        </a:rPr>
                        <a:t>关键事项内容</a:t>
                      </a:r>
                    </a:p>
                  </a:txBody>
                  <a:tcPr marL="0" marR="0" marT="0" marB="0" anchor="ct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lang="en-US" altLang="zh-CN" sz="1400" kern="1200" dirty="0">
                          <a:solidFill>
                            <a:schemeClr val="dk1"/>
                          </a:solidFill>
                          <a:effectLst/>
                          <a:latin typeface="+mn-ea"/>
                          <a:ea typeface="+mn-ea"/>
                          <a:cs typeface="+mn-cs"/>
                        </a:rPr>
                        <a:t>XX</a:t>
                      </a:r>
                      <a:r>
                        <a:rPr lang="zh-CN" altLang="en-US" sz="1400" kern="1200" dirty="0">
                          <a:solidFill>
                            <a:schemeClr val="dk1"/>
                          </a:solidFill>
                          <a:effectLst/>
                          <a:latin typeface="+mn-ea"/>
                          <a:ea typeface="+mn-ea"/>
                          <a:cs typeface="+mn-cs"/>
                        </a:rPr>
                        <a:t>月</a:t>
                      </a:r>
                      <a:r>
                        <a:rPr lang="en-US" altLang="zh-CN" sz="1400" kern="1200" dirty="0">
                          <a:solidFill>
                            <a:schemeClr val="dk1"/>
                          </a:solidFill>
                          <a:effectLst/>
                          <a:latin typeface="+mn-ea"/>
                          <a:ea typeface="+mn-ea"/>
                          <a:cs typeface="+mn-cs"/>
                        </a:rPr>
                        <a:t>XX</a:t>
                      </a:r>
                      <a:r>
                        <a:rPr lang="zh-CN" altLang="en-US" sz="1400" kern="1200" dirty="0">
                          <a:solidFill>
                            <a:schemeClr val="dk1"/>
                          </a:solidFill>
                          <a:effectLst/>
                          <a:latin typeface="+mn-ea"/>
                          <a:ea typeface="+mn-ea"/>
                          <a:cs typeface="+mn-cs"/>
                        </a:rPr>
                        <a:t>日</a:t>
                      </a:r>
                    </a:p>
                  </a:txBody>
                  <a:tcPr marL="108000" marR="108000" marT="0" marB="0" anchor="ct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ts val="1800"/>
                        </a:lnSpc>
                        <a:spcBef>
                          <a:spcPts val="0"/>
                        </a:spcBef>
                        <a:spcAft>
                          <a:spcPts val="0"/>
                        </a:spcAft>
                        <a:buClrTx/>
                        <a:buSzTx/>
                        <a:buFontTx/>
                        <a:buNone/>
                        <a:tabLst/>
                        <a:defRPr/>
                      </a:pPr>
                      <a:r>
                        <a:rPr lang="zh-CN" altLang="en-US" sz="1400" kern="1200" dirty="0">
                          <a:solidFill>
                            <a:schemeClr val="tx1"/>
                          </a:solidFill>
                          <a:effectLst/>
                          <a:latin typeface="+mn-ea"/>
                          <a:ea typeface="+mn-ea"/>
                          <a:cs typeface="+mn-cs"/>
                        </a:rPr>
                        <a:t>情况分析</a:t>
                      </a:r>
                    </a:p>
                  </a:txBody>
                  <a:tcPr marL="108000" marR="108000" marT="0" marB="0" anchor="ct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ts val="1800"/>
                        </a:lnSpc>
                        <a:spcBef>
                          <a:spcPts val="0"/>
                        </a:spcBef>
                        <a:spcAft>
                          <a:spcPts val="0"/>
                        </a:spcAft>
                        <a:buClrTx/>
                        <a:buSzTx/>
                        <a:buFontTx/>
                        <a:buNone/>
                        <a:tabLst/>
                        <a:defRPr/>
                      </a:pPr>
                      <a:r>
                        <a:rPr lang="en-US" altLang="zh-CN" sz="1400" kern="1200" dirty="0">
                          <a:solidFill>
                            <a:schemeClr val="dk1"/>
                          </a:solidFill>
                          <a:effectLst/>
                          <a:latin typeface="+mn-ea"/>
                          <a:ea typeface="+mn-ea"/>
                          <a:cs typeface="+mn-cs"/>
                        </a:rPr>
                        <a:t>XXX</a:t>
                      </a:r>
                      <a:endParaRPr lang="zh-CN" altLang="en-US" sz="1400" kern="1200" dirty="0">
                        <a:solidFill>
                          <a:schemeClr val="dk1"/>
                        </a:solidFill>
                        <a:effectLst/>
                        <a:latin typeface="+mn-ea"/>
                        <a:ea typeface="+mn-ea"/>
                        <a:cs typeface="+mn-cs"/>
                      </a:endParaRPr>
                    </a:p>
                  </a:txBody>
                  <a:tcPr marL="0" marR="0" marT="0" marB="0" anchor="ct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248590882"/>
                  </a:ext>
                </a:extLst>
              </a:tr>
              <a:tr h="642231">
                <a:tc>
                  <a:txBody>
                    <a:bodyPr/>
                    <a:lstStyle/>
                    <a:p>
                      <a:pPr marL="0" marR="0" lvl="0" indent="0" algn="ctr" defTabSz="914400" rtl="0" eaLnBrk="1" fontAlgn="ctr" latinLnBrk="0" hangingPunct="1">
                        <a:lnSpc>
                          <a:spcPts val="1800"/>
                        </a:lnSpc>
                        <a:spcBef>
                          <a:spcPts val="0"/>
                        </a:spcBef>
                        <a:spcAft>
                          <a:spcPts val="0"/>
                        </a:spcAft>
                        <a:buClrTx/>
                        <a:buSzTx/>
                        <a:buFontTx/>
                        <a:buNone/>
                        <a:tabLst/>
                        <a:defRPr/>
                      </a:pPr>
                      <a:r>
                        <a:rPr lang="zh-CN" altLang="en-US" sz="1400" kern="1200" dirty="0">
                          <a:solidFill>
                            <a:schemeClr val="dk1"/>
                          </a:solidFill>
                          <a:effectLst/>
                          <a:latin typeface="+mn-ea"/>
                          <a:ea typeface="+mn-ea"/>
                          <a:cs typeface="+mn-cs"/>
                        </a:rPr>
                        <a:t>工作</a:t>
                      </a:r>
                      <a:r>
                        <a:rPr lang="en-US" altLang="zh-CN" sz="1400" kern="1200" dirty="0">
                          <a:solidFill>
                            <a:schemeClr val="dk1"/>
                          </a:solidFill>
                          <a:effectLst/>
                          <a:latin typeface="+mn-ea"/>
                          <a:ea typeface="+mn-ea"/>
                          <a:cs typeface="+mn-cs"/>
                        </a:rPr>
                        <a:t>3</a:t>
                      </a:r>
                      <a:endParaRPr lang="zh-CN" altLang="en-US" sz="1400" kern="1200" dirty="0">
                        <a:solidFill>
                          <a:schemeClr val="dk1"/>
                        </a:solidFill>
                        <a:effectLst/>
                        <a:latin typeface="+mn-ea"/>
                        <a:ea typeface="+mn-ea"/>
                        <a:cs typeface="+mn-cs"/>
                      </a:endParaRPr>
                    </a:p>
                  </a:txBody>
                  <a:tcPr marL="0" marR="0" marT="0" marB="0" anchor="ct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accent1">
                        <a:lumMod val="20000"/>
                        <a:lumOff val="80000"/>
                      </a:schemeClr>
                    </a:solidFill>
                  </a:tcPr>
                </a:tc>
                <a:tc>
                  <a:txBody>
                    <a:bodyPr/>
                    <a:lstStyle/>
                    <a:p>
                      <a:pPr marL="72000" marR="0" lvl="0" indent="0" algn="l" defTabSz="914400" rtl="0" eaLnBrk="1" fontAlgn="ctr" latinLnBrk="0" hangingPunct="1">
                        <a:lnSpc>
                          <a:spcPts val="1800"/>
                        </a:lnSpc>
                        <a:spcBef>
                          <a:spcPts val="0"/>
                        </a:spcBef>
                        <a:spcAft>
                          <a:spcPts val="0"/>
                        </a:spcAft>
                        <a:buClrTx/>
                        <a:buSzTx/>
                        <a:buFontTx/>
                        <a:buNone/>
                        <a:tabLst/>
                        <a:defRPr/>
                      </a:pPr>
                      <a:r>
                        <a:rPr lang="zh-CN" altLang="en-US" sz="1400" kern="1200" dirty="0">
                          <a:solidFill>
                            <a:schemeClr val="dk1"/>
                          </a:solidFill>
                          <a:effectLst/>
                          <a:latin typeface="+mn-ea"/>
                          <a:ea typeface="+mn-ea"/>
                          <a:cs typeface="+mn-cs"/>
                        </a:rPr>
                        <a:t>关键事项内容</a:t>
                      </a:r>
                    </a:p>
                  </a:txBody>
                  <a:tcPr marL="0" marR="0" marT="0" marB="0" anchor="ct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lang="en-US" altLang="zh-CN" sz="1400" kern="1200" dirty="0">
                          <a:solidFill>
                            <a:schemeClr val="dk1"/>
                          </a:solidFill>
                          <a:effectLst/>
                          <a:latin typeface="+mn-ea"/>
                          <a:ea typeface="+mn-ea"/>
                          <a:cs typeface="+mn-cs"/>
                        </a:rPr>
                        <a:t>XX</a:t>
                      </a:r>
                      <a:r>
                        <a:rPr lang="zh-CN" altLang="en-US" sz="1400" kern="1200" dirty="0">
                          <a:solidFill>
                            <a:schemeClr val="dk1"/>
                          </a:solidFill>
                          <a:effectLst/>
                          <a:latin typeface="+mn-ea"/>
                          <a:ea typeface="+mn-ea"/>
                          <a:cs typeface="+mn-cs"/>
                        </a:rPr>
                        <a:t>月</a:t>
                      </a:r>
                      <a:r>
                        <a:rPr lang="en-US" altLang="zh-CN" sz="1400" kern="1200" dirty="0">
                          <a:solidFill>
                            <a:schemeClr val="dk1"/>
                          </a:solidFill>
                          <a:effectLst/>
                          <a:latin typeface="+mn-ea"/>
                          <a:ea typeface="+mn-ea"/>
                          <a:cs typeface="+mn-cs"/>
                        </a:rPr>
                        <a:t>XX</a:t>
                      </a:r>
                      <a:r>
                        <a:rPr lang="zh-CN" altLang="en-US" sz="1400" kern="1200" dirty="0">
                          <a:solidFill>
                            <a:schemeClr val="dk1"/>
                          </a:solidFill>
                          <a:effectLst/>
                          <a:latin typeface="+mn-ea"/>
                          <a:ea typeface="+mn-ea"/>
                          <a:cs typeface="+mn-cs"/>
                        </a:rPr>
                        <a:t>日</a:t>
                      </a:r>
                    </a:p>
                  </a:txBody>
                  <a:tcPr marL="108000" marR="108000" marT="0" marB="0" anchor="ct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ts val="1800"/>
                        </a:lnSpc>
                        <a:spcBef>
                          <a:spcPts val="0"/>
                        </a:spcBef>
                        <a:spcAft>
                          <a:spcPts val="0"/>
                        </a:spcAft>
                        <a:buClrTx/>
                        <a:buSzTx/>
                        <a:buFontTx/>
                        <a:buNone/>
                        <a:tabLst/>
                        <a:defRPr/>
                      </a:pPr>
                      <a:r>
                        <a:rPr lang="zh-CN" altLang="en-US" sz="1400" kern="1200" dirty="0">
                          <a:solidFill>
                            <a:schemeClr val="tx1"/>
                          </a:solidFill>
                          <a:effectLst/>
                          <a:latin typeface="+mn-ea"/>
                          <a:ea typeface="+mn-ea"/>
                          <a:cs typeface="+mn-cs"/>
                        </a:rPr>
                        <a:t>情况分析</a:t>
                      </a:r>
                    </a:p>
                  </a:txBody>
                  <a:tcPr marL="108000" marR="108000" marT="0" marB="0" anchor="ct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ts val="1800"/>
                        </a:lnSpc>
                        <a:spcBef>
                          <a:spcPts val="0"/>
                        </a:spcBef>
                        <a:spcAft>
                          <a:spcPts val="0"/>
                        </a:spcAft>
                        <a:buClrTx/>
                        <a:buSzTx/>
                        <a:buFontTx/>
                        <a:buNone/>
                        <a:tabLst/>
                        <a:defRPr/>
                      </a:pPr>
                      <a:r>
                        <a:rPr lang="en-US" altLang="zh-CN" sz="1400" kern="1200" dirty="0">
                          <a:solidFill>
                            <a:schemeClr val="dk1"/>
                          </a:solidFill>
                          <a:effectLst/>
                          <a:latin typeface="+mn-ea"/>
                          <a:ea typeface="+mn-ea"/>
                          <a:cs typeface="+mn-cs"/>
                        </a:rPr>
                        <a:t>XXX</a:t>
                      </a:r>
                      <a:endParaRPr lang="zh-CN" altLang="en-US" sz="1400" kern="1200" dirty="0">
                        <a:solidFill>
                          <a:schemeClr val="dk1"/>
                        </a:solidFill>
                        <a:effectLst/>
                        <a:latin typeface="+mn-ea"/>
                        <a:ea typeface="+mn-ea"/>
                        <a:cs typeface="+mn-cs"/>
                      </a:endParaRPr>
                    </a:p>
                  </a:txBody>
                  <a:tcPr marL="0" marR="0" marT="0" marB="0" anchor="ct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59514810"/>
                  </a:ext>
                </a:extLst>
              </a:tr>
              <a:tr h="642231">
                <a:tc>
                  <a:txBody>
                    <a:bodyPr/>
                    <a:lstStyle/>
                    <a:p>
                      <a:pPr marL="0" marR="0" lvl="0" indent="0" algn="ctr" defTabSz="914400" rtl="0" eaLnBrk="1" fontAlgn="ctr" latinLnBrk="0" hangingPunct="1">
                        <a:lnSpc>
                          <a:spcPts val="1800"/>
                        </a:lnSpc>
                        <a:spcBef>
                          <a:spcPts val="0"/>
                        </a:spcBef>
                        <a:spcAft>
                          <a:spcPts val="0"/>
                        </a:spcAft>
                        <a:buClrTx/>
                        <a:buSzTx/>
                        <a:buFontTx/>
                        <a:buNone/>
                        <a:tabLst/>
                        <a:defRPr/>
                      </a:pPr>
                      <a:r>
                        <a:rPr lang="zh-CN" altLang="en-US" sz="1400" kern="1200" dirty="0">
                          <a:solidFill>
                            <a:schemeClr val="dk1"/>
                          </a:solidFill>
                          <a:effectLst/>
                          <a:latin typeface="+mn-ea"/>
                          <a:ea typeface="+mn-ea"/>
                          <a:cs typeface="+mn-cs"/>
                        </a:rPr>
                        <a:t>工作</a:t>
                      </a:r>
                      <a:r>
                        <a:rPr lang="en-US" altLang="zh-CN" sz="1400" kern="1200" dirty="0">
                          <a:solidFill>
                            <a:schemeClr val="dk1"/>
                          </a:solidFill>
                          <a:effectLst/>
                          <a:latin typeface="+mn-ea"/>
                          <a:ea typeface="+mn-ea"/>
                          <a:cs typeface="+mn-cs"/>
                        </a:rPr>
                        <a:t>4</a:t>
                      </a:r>
                      <a:endParaRPr lang="zh-CN" altLang="en-US" sz="1400" kern="1200" dirty="0">
                        <a:solidFill>
                          <a:schemeClr val="dk1"/>
                        </a:solidFill>
                        <a:effectLst/>
                        <a:latin typeface="+mn-ea"/>
                        <a:ea typeface="+mn-ea"/>
                        <a:cs typeface="+mn-cs"/>
                      </a:endParaRPr>
                    </a:p>
                  </a:txBody>
                  <a:tcPr marL="0" marR="0" marT="0" marB="0" anchor="ct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accent1">
                        <a:lumMod val="20000"/>
                        <a:lumOff val="80000"/>
                      </a:schemeClr>
                    </a:solidFill>
                  </a:tcPr>
                </a:tc>
                <a:tc>
                  <a:txBody>
                    <a:bodyPr/>
                    <a:lstStyle/>
                    <a:p>
                      <a:pPr marL="72000" marR="0" lvl="0" indent="0" algn="l" defTabSz="914400" rtl="0" eaLnBrk="1" fontAlgn="ctr" latinLnBrk="0" hangingPunct="1">
                        <a:lnSpc>
                          <a:spcPts val="1800"/>
                        </a:lnSpc>
                        <a:spcBef>
                          <a:spcPts val="0"/>
                        </a:spcBef>
                        <a:spcAft>
                          <a:spcPts val="0"/>
                        </a:spcAft>
                        <a:buClrTx/>
                        <a:buSzTx/>
                        <a:buFontTx/>
                        <a:buNone/>
                        <a:tabLst/>
                        <a:defRPr/>
                      </a:pPr>
                      <a:r>
                        <a:rPr lang="zh-CN" altLang="en-US" sz="1400" kern="1200" dirty="0">
                          <a:solidFill>
                            <a:schemeClr val="dk1"/>
                          </a:solidFill>
                          <a:effectLst/>
                          <a:latin typeface="+mn-ea"/>
                          <a:ea typeface="+mn-ea"/>
                          <a:cs typeface="+mn-cs"/>
                        </a:rPr>
                        <a:t>关键事项内容</a:t>
                      </a:r>
                    </a:p>
                  </a:txBody>
                  <a:tcPr marL="0" marR="0" marT="0" marB="0" anchor="ct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lang="en-US" altLang="zh-CN" sz="1400" kern="1200" dirty="0">
                          <a:solidFill>
                            <a:schemeClr val="dk1"/>
                          </a:solidFill>
                          <a:effectLst/>
                          <a:latin typeface="+mn-ea"/>
                          <a:ea typeface="+mn-ea"/>
                          <a:cs typeface="+mn-cs"/>
                        </a:rPr>
                        <a:t>XX</a:t>
                      </a:r>
                      <a:r>
                        <a:rPr lang="zh-CN" altLang="en-US" sz="1400" kern="1200" dirty="0">
                          <a:solidFill>
                            <a:schemeClr val="dk1"/>
                          </a:solidFill>
                          <a:effectLst/>
                          <a:latin typeface="+mn-ea"/>
                          <a:ea typeface="+mn-ea"/>
                          <a:cs typeface="+mn-cs"/>
                        </a:rPr>
                        <a:t>月</a:t>
                      </a:r>
                      <a:r>
                        <a:rPr lang="en-US" altLang="zh-CN" sz="1400" kern="1200" dirty="0">
                          <a:solidFill>
                            <a:schemeClr val="dk1"/>
                          </a:solidFill>
                          <a:effectLst/>
                          <a:latin typeface="+mn-ea"/>
                          <a:ea typeface="+mn-ea"/>
                          <a:cs typeface="+mn-cs"/>
                        </a:rPr>
                        <a:t>XX</a:t>
                      </a:r>
                      <a:r>
                        <a:rPr lang="zh-CN" altLang="en-US" sz="1400" kern="1200" dirty="0">
                          <a:solidFill>
                            <a:schemeClr val="dk1"/>
                          </a:solidFill>
                          <a:effectLst/>
                          <a:latin typeface="+mn-ea"/>
                          <a:ea typeface="+mn-ea"/>
                          <a:cs typeface="+mn-cs"/>
                        </a:rPr>
                        <a:t>日</a:t>
                      </a:r>
                    </a:p>
                  </a:txBody>
                  <a:tcPr marL="108000" marR="108000" marT="0" marB="0" anchor="ct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ts val="1800"/>
                        </a:lnSpc>
                        <a:spcBef>
                          <a:spcPts val="0"/>
                        </a:spcBef>
                        <a:spcAft>
                          <a:spcPts val="0"/>
                        </a:spcAft>
                        <a:buClrTx/>
                        <a:buSzTx/>
                        <a:buFontTx/>
                        <a:buNone/>
                        <a:tabLst/>
                        <a:defRPr/>
                      </a:pPr>
                      <a:r>
                        <a:rPr lang="zh-CN" altLang="en-US" sz="1400" kern="1200" dirty="0">
                          <a:solidFill>
                            <a:schemeClr val="tx1"/>
                          </a:solidFill>
                          <a:effectLst/>
                          <a:latin typeface="+mn-ea"/>
                          <a:ea typeface="+mn-ea"/>
                          <a:cs typeface="+mn-cs"/>
                        </a:rPr>
                        <a:t>情况分析</a:t>
                      </a:r>
                    </a:p>
                  </a:txBody>
                  <a:tcPr marL="108000" marR="108000" marT="0" marB="0" anchor="ct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ts val="1800"/>
                        </a:lnSpc>
                        <a:spcBef>
                          <a:spcPts val="0"/>
                        </a:spcBef>
                        <a:spcAft>
                          <a:spcPts val="0"/>
                        </a:spcAft>
                        <a:buClrTx/>
                        <a:buSzTx/>
                        <a:buFontTx/>
                        <a:buNone/>
                        <a:tabLst/>
                        <a:defRPr/>
                      </a:pPr>
                      <a:r>
                        <a:rPr lang="en-US" altLang="zh-CN" sz="1400" kern="1200" dirty="0">
                          <a:solidFill>
                            <a:schemeClr val="dk1"/>
                          </a:solidFill>
                          <a:effectLst/>
                          <a:latin typeface="+mn-ea"/>
                          <a:ea typeface="+mn-ea"/>
                          <a:cs typeface="+mn-cs"/>
                        </a:rPr>
                        <a:t>XXX</a:t>
                      </a:r>
                      <a:endParaRPr lang="zh-CN" altLang="en-US" sz="1400" kern="1200" dirty="0">
                        <a:solidFill>
                          <a:schemeClr val="dk1"/>
                        </a:solidFill>
                        <a:effectLst/>
                        <a:latin typeface="+mn-ea"/>
                        <a:ea typeface="+mn-ea"/>
                        <a:cs typeface="+mn-cs"/>
                      </a:endParaRPr>
                    </a:p>
                  </a:txBody>
                  <a:tcPr marL="0" marR="0" marT="0" marB="0" anchor="ct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291145034"/>
                  </a:ext>
                </a:extLst>
              </a:tr>
              <a:tr h="642231">
                <a:tc>
                  <a:txBody>
                    <a:bodyPr/>
                    <a:lstStyle/>
                    <a:p>
                      <a:pPr marL="0" marR="0" lvl="0" indent="0" algn="ctr" defTabSz="914400" rtl="0" eaLnBrk="1" fontAlgn="ctr" latinLnBrk="0" hangingPunct="1">
                        <a:lnSpc>
                          <a:spcPts val="1800"/>
                        </a:lnSpc>
                        <a:spcBef>
                          <a:spcPts val="0"/>
                        </a:spcBef>
                        <a:spcAft>
                          <a:spcPts val="0"/>
                        </a:spcAft>
                        <a:buClrTx/>
                        <a:buSzTx/>
                        <a:buFontTx/>
                        <a:buNone/>
                        <a:tabLst/>
                        <a:defRPr/>
                      </a:pPr>
                      <a:r>
                        <a:rPr lang="zh-CN" altLang="en-US" sz="1400" kern="1200" dirty="0">
                          <a:solidFill>
                            <a:schemeClr val="dk1"/>
                          </a:solidFill>
                          <a:effectLst/>
                          <a:latin typeface="+mn-ea"/>
                          <a:ea typeface="+mn-ea"/>
                          <a:cs typeface="+mn-cs"/>
                        </a:rPr>
                        <a:t>工作</a:t>
                      </a:r>
                      <a:r>
                        <a:rPr lang="en-US" altLang="zh-CN" sz="1400" kern="1200" dirty="0">
                          <a:solidFill>
                            <a:schemeClr val="dk1"/>
                          </a:solidFill>
                          <a:effectLst/>
                          <a:latin typeface="+mn-ea"/>
                          <a:ea typeface="+mn-ea"/>
                          <a:cs typeface="+mn-cs"/>
                        </a:rPr>
                        <a:t>5</a:t>
                      </a:r>
                      <a:endParaRPr lang="zh-CN" altLang="en-US" sz="1400" kern="1200" dirty="0">
                        <a:solidFill>
                          <a:schemeClr val="dk1"/>
                        </a:solidFill>
                        <a:effectLst/>
                        <a:latin typeface="+mn-ea"/>
                        <a:ea typeface="+mn-ea"/>
                        <a:cs typeface="+mn-cs"/>
                      </a:endParaRPr>
                    </a:p>
                  </a:txBody>
                  <a:tcPr marL="0" marR="0" marT="0" marB="0" anchor="ctr">
                    <a:lnT w="635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accent1">
                        <a:lumMod val="20000"/>
                        <a:lumOff val="80000"/>
                      </a:schemeClr>
                    </a:solidFill>
                  </a:tcPr>
                </a:tc>
                <a:tc>
                  <a:txBody>
                    <a:bodyPr/>
                    <a:lstStyle/>
                    <a:p>
                      <a:pPr marL="72000" marR="0" lvl="0" indent="0" algn="l" defTabSz="914400" rtl="0" eaLnBrk="1" fontAlgn="ctr" latinLnBrk="0" hangingPunct="1">
                        <a:lnSpc>
                          <a:spcPts val="1800"/>
                        </a:lnSpc>
                        <a:spcBef>
                          <a:spcPts val="0"/>
                        </a:spcBef>
                        <a:spcAft>
                          <a:spcPts val="0"/>
                        </a:spcAft>
                        <a:buClrTx/>
                        <a:buSzTx/>
                        <a:buFontTx/>
                        <a:buNone/>
                        <a:tabLst/>
                        <a:defRPr/>
                      </a:pPr>
                      <a:r>
                        <a:rPr lang="zh-CN" altLang="en-US" sz="1400" kern="1200" dirty="0">
                          <a:solidFill>
                            <a:schemeClr val="dk1"/>
                          </a:solidFill>
                          <a:effectLst/>
                          <a:latin typeface="+mn-ea"/>
                          <a:ea typeface="+mn-ea"/>
                          <a:cs typeface="+mn-cs"/>
                        </a:rPr>
                        <a:t>关键事项内容</a:t>
                      </a:r>
                    </a:p>
                  </a:txBody>
                  <a:tcPr marL="0" marR="0" marT="0" marB="0" anchor="ctr">
                    <a:lnT w="635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lang="en-US" altLang="zh-CN" sz="1400" kern="1200" dirty="0">
                          <a:solidFill>
                            <a:schemeClr val="dk1"/>
                          </a:solidFill>
                          <a:effectLst/>
                          <a:latin typeface="+mn-ea"/>
                          <a:ea typeface="+mn-ea"/>
                          <a:cs typeface="+mn-cs"/>
                        </a:rPr>
                        <a:t>XX</a:t>
                      </a:r>
                      <a:r>
                        <a:rPr lang="zh-CN" altLang="en-US" sz="1400" kern="1200" dirty="0">
                          <a:solidFill>
                            <a:schemeClr val="dk1"/>
                          </a:solidFill>
                          <a:effectLst/>
                          <a:latin typeface="+mn-ea"/>
                          <a:ea typeface="+mn-ea"/>
                          <a:cs typeface="+mn-cs"/>
                        </a:rPr>
                        <a:t>月</a:t>
                      </a:r>
                      <a:r>
                        <a:rPr lang="en-US" altLang="zh-CN" sz="1400" kern="1200" dirty="0">
                          <a:solidFill>
                            <a:schemeClr val="dk1"/>
                          </a:solidFill>
                          <a:effectLst/>
                          <a:latin typeface="+mn-ea"/>
                          <a:ea typeface="+mn-ea"/>
                          <a:cs typeface="+mn-cs"/>
                        </a:rPr>
                        <a:t>XX</a:t>
                      </a:r>
                      <a:r>
                        <a:rPr lang="zh-CN" altLang="en-US" sz="1400" kern="1200" dirty="0">
                          <a:solidFill>
                            <a:schemeClr val="dk1"/>
                          </a:solidFill>
                          <a:effectLst/>
                          <a:latin typeface="+mn-ea"/>
                          <a:ea typeface="+mn-ea"/>
                          <a:cs typeface="+mn-cs"/>
                        </a:rPr>
                        <a:t>日</a:t>
                      </a:r>
                    </a:p>
                  </a:txBody>
                  <a:tcPr marL="108000" marR="108000" marT="0" marB="0" anchor="ctr">
                    <a:lnT w="635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ts val="1800"/>
                        </a:lnSpc>
                        <a:spcBef>
                          <a:spcPts val="0"/>
                        </a:spcBef>
                        <a:spcAft>
                          <a:spcPts val="0"/>
                        </a:spcAft>
                        <a:buClrTx/>
                        <a:buSzTx/>
                        <a:buFontTx/>
                        <a:buNone/>
                        <a:tabLst/>
                        <a:defRPr/>
                      </a:pPr>
                      <a:r>
                        <a:rPr lang="zh-CN" altLang="en-US" sz="1400" kern="1200" dirty="0">
                          <a:solidFill>
                            <a:schemeClr val="tx1"/>
                          </a:solidFill>
                          <a:effectLst/>
                          <a:latin typeface="+mn-ea"/>
                          <a:ea typeface="+mn-ea"/>
                          <a:cs typeface="+mn-cs"/>
                        </a:rPr>
                        <a:t>情况分析</a:t>
                      </a:r>
                    </a:p>
                  </a:txBody>
                  <a:tcPr marL="108000" marR="108000" marT="0" marB="0" anchor="ctr">
                    <a:lnT w="635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ts val="1800"/>
                        </a:lnSpc>
                        <a:spcBef>
                          <a:spcPts val="0"/>
                        </a:spcBef>
                        <a:spcAft>
                          <a:spcPts val="0"/>
                        </a:spcAft>
                        <a:buClrTx/>
                        <a:buSzTx/>
                        <a:buFontTx/>
                        <a:buNone/>
                        <a:tabLst/>
                        <a:defRPr/>
                      </a:pPr>
                      <a:r>
                        <a:rPr lang="en-US" altLang="zh-CN" sz="1400" kern="1200" dirty="0">
                          <a:solidFill>
                            <a:schemeClr val="dk1"/>
                          </a:solidFill>
                          <a:effectLst/>
                          <a:latin typeface="+mn-ea"/>
                          <a:ea typeface="+mn-ea"/>
                          <a:cs typeface="+mn-cs"/>
                        </a:rPr>
                        <a:t>XXX</a:t>
                      </a:r>
                      <a:endParaRPr lang="zh-CN" altLang="en-US" sz="1400" kern="1200" dirty="0">
                        <a:solidFill>
                          <a:schemeClr val="dk1"/>
                        </a:solidFill>
                        <a:effectLst/>
                        <a:latin typeface="+mn-ea"/>
                        <a:ea typeface="+mn-ea"/>
                        <a:cs typeface="+mn-cs"/>
                      </a:endParaRPr>
                    </a:p>
                  </a:txBody>
                  <a:tcPr marL="0" marR="0" marT="0" marB="0" anchor="ctr">
                    <a:lnT w="635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814013794"/>
                  </a:ext>
                </a:extLst>
              </a:tr>
            </a:tbl>
          </a:graphicData>
        </a:graphic>
      </p:graphicFrame>
      <p:sp>
        <p:nvSpPr>
          <p:cNvPr id="4" name="文本框 3">
            <a:extLst>
              <a:ext uri="{FF2B5EF4-FFF2-40B4-BE49-F238E27FC236}">
                <a16:creationId xmlns:a16="http://schemas.microsoft.com/office/drawing/2014/main" id="{9064AB20-D9D2-42C5-C262-AAF942618F25}"/>
              </a:ext>
            </a:extLst>
          </p:cNvPr>
          <p:cNvSpPr txBox="1"/>
          <p:nvPr/>
        </p:nvSpPr>
        <p:spPr>
          <a:xfrm>
            <a:off x="659444" y="1216671"/>
            <a:ext cx="9894547" cy="879343"/>
          </a:xfrm>
          <a:prstGeom prst="rect">
            <a:avLst/>
          </a:prstGeom>
          <a:noFill/>
        </p:spPr>
        <p:txBody>
          <a:bodyPr wrap="square" rtlCol="0">
            <a:noAutofit/>
          </a:bodyPr>
          <a:lstStyle/>
          <a:p>
            <a:pPr marL="285750" indent="-285750">
              <a:lnSpc>
                <a:spcPct val="150000"/>
              </a:lnSpc>
              <a:buFont typeface="Arial" panose="020B0604020202020204" pitchFamily="34" charset="0"/>
              <a:buChar char="•"/>
            </a:pPr>
            <a:r>
              <a:rPr lang="en-US" altLang="zh-CN" dirty="0">
                <a:solidFill>
                  <a:schemeClr val="accent1"/>
                </a:solidFill>
                <a:latin typeface="+mn-ea"/>
              </a:rPr>
              <a:t>XX</a:t>
            </a:r>
            <a:r>
              <a:rPr lang="zh-CN" altLang="en-US" dirty="0">
                <a:solidFill>
                  <a:schemeClr val="accent1"/>
                </a:solidFill>
                <a:latin typeface="+mn-ea"/>
              </a:rPr>
              <a:t>部门</a:t>
            </a:r>
            <a:endParaRPr lang="en-US" altLang="zh-CN" dirty="0">
              <a:solidFill>
                <a:schemeClr val="accent1"/>
              </a:solidFill>
              <a:latin typeface="+mn-ea"/>
            </a:endParaRPr>
          </a:p>
          <a:p>
            <a:pPr marL="285750" indent="-285750">
              <a:lnSpc>
                <a:spcPct val="150000"/>
              </a:lnSpc>
              <a:buFont typeface="Arial" panose="020B0604020202020204" pitchFamily="34" charset="0"/>
              <a:buChar char="•"/>
            </a:pPr>
            <a:r>
              <a:rPr lang="zh-CN" altLang="en-US" dirty="0">
                <a:solidFill>
                  <a:schemeClr val="accent1"/>
                </a:solidFill>
                <a:latin typeface="+mn-ea"/>
              </a:rPr>
              <a:t>总负责人：</a:t>
            </a:r>
            <a:r>
              <a:rPr lang="en-US" altLang="zh-CN" dirty="0">
                <a:solidFill>
                  <a:schemeClr val="accent1"/>
                </a:solidFill>
                <a:latin typeface="+mn-ea"/>
              </a:rPr>
              <a:t>XXXXXXXXX</a:t>
            </a:r>
          </a:p>
        </p:txBody>
      </p:sp>
    </p:spTree>
    <p:extLst>
      <p:ext uri="{BB962C8B-B14F-4D97-AF65-F5344CB8AC3E}">
        <p14:creationId xmlns:p14="http://schemas.microsoft.com/office/powerpoint/2010/main" val="18584876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53">
            <a:extLst>
              <a:ext uri="{FF2B5EF4-FFF2-40B4-BE49-F238E27FC236}">
                <a16:creationId xmlns:a16="http://schemas.microsoft.com/office/drawing/2014/main" id="{C8E27170-A3D2-4CE3-93D9-12362E585E3F}"/>
              </a:ext>
            </a:extLst>
          </p:cNvPr>
          <p:cNvSpPr txBox="1"/>
          <p:nvPr/>
        </p:nvSpPr>
        <p:spPr>
          <a:xfrm>
            <a:off x="482600" y="2476406"/>
            <a:ext cx="9212943" cy="1569660"/>
          </a:xfrm>
          <a:prstGeom prst="rect">
            <a:avLst/>
          </a:prstGeom>
          <a:noFill/>
        </p:spPr>
        <p:txBody>
          <a:bodyPr wrap="square" rtlCol="0">
            <a:noAutofit/>
          </a:bodyPr>
          <a:lstStyle>
            <a:defPPr>
              <a:defRPr lang="zh-CN"/>
            </a:defPPr>
            <a:lvl1pPr marR="0" lvl="0" indent="0" fontAlgn="auto">
              <a:lnSpc>
                <a:spcPct val="100000"/>
              </a:lnSpc>
              <a:spcBef>
                <a:spcPts val="0"/>
              </a:spcBef>
              <a:spcAft>
                <a:spcPts val="0"/>
              </a:spcAft>
              <a:buClrTx/>
              <a:buSzTx/>
              <a:buFontTx/>
              <a:buNone/>
              <a:tabLst/>
              <a:defRPr kumimoji="1" sz="8000" b="1" i="0" u="none" strike="noStrike" cap="none" spc="0" normalizeH="0" baseline="0">
                <a:ln>
                  <a:noFill/>
                </a:ln>
                <a:gradFill>
                  <a:gsLst>
                    <a:gs pos="0">
                      <a:schemeClr val="accent1"/>
                    </a:gs>
                    <a:gs pos="99000">
                      <a:schemeClr val="accent1">
                        <a:lumMod val="75000"/>
                      </a:schemeClr>
                    </a:gs>
                  </a:gsLst>
                  <a:lin ang="5400000" scaled="0"/>
                </a:gradFill>
                <a:effectLst>
                  <a:outerShdw blurRad="88900" dist="63500" dir="5400000" algn="t" rotWithShape="0">
                    <a:srgbClr val="308FF0">
                      <a:alpha val="40000"/>
                    </a:srgbClr>
                  </a:outerShdw>
                </a:effectLst>
                <a:uLnTx/>
                <a:uFillTx/>
                <a:latin typeface="微软雅黑"/>
                <a:ea typeface="微软雅黑"/>
                <a:cs typeface="OPPOSans B"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9600" b="1" i="0" u="none" strike="noStrike" kern="1200" cap="none" spc="0" normalizeH="0" baseline="0" noProof="0" dirty="0">
                <a:ln>
                  <a:noFill/>
                </a:ln>
                <a:effectLst>
                  <a:outerShdw blurRad="88900" dist="63500" dir="5400000" algn="ctr" rotWithShape="0">
                    <a:schemeClr val="accent1">
                      <a:lumMod val="75000"/>
                      <a:alpha val="40000"/>
                    </a:schemeClr>
                  </a:outerShdw>
                </a:effectLst>
                <a:uLnTx/>
                <a:uFillTx/>
                <a:latin typeface="+mj-ea"/>
                <a:ea typeface="+mj-ea"/>
                <a:cs typeface="OPPOSans B" pitchFamily="18" charset="-122"/>
              </a:rPr>
              <a:t>目标完成情况</a:t>
            </a:r>
          </a:p>
        </p:txBody>
      </p:sp>
      <p:sp>
        <p:nvSpPr>
          <p:cNvPr id="2" name="文本框 1">
            <a:extLst>
              <a:ext uri="{FF2B5EF4-FFF2-40B4-BE49-F238E27FC236}">
                <a16:creationId xmlns:a16="http://schemas.microsoft.com/office/drawing/2014/main" id="{320BBD7E-B2D7-4A03-BC8E-02EB5CDBDA3B}"/>
              </a:ext>
            </a:extLst>
          </p:cNvPr>
          <p:cNvSpPr txBox="1"/>
          <p:nvPr/>
        </p:nvSpPr>
        <p:spPr>
          <a:xfrm>
            <a:off x="482600" y="1274887"/>
            <a:ext cx="1680029" cy="1323439"/>
          </a:xfrm>
          <a:prstGeom prst="rect">
            <a:avLst/>
          </a:prstGeom>
          <a:ln w="12700">
            <a:miter lim="400000"/>
          </a:ln>
          <a:effectLst/>
        </p:spPr>
        <p:txBody>
          <a:bodyPr wrap="square" lIns="91440" tIns="45720" rIns="91440" bIns="45720" anchor="ctr">
            <a:noAutofit/>
          </a:bodyPr>
          <a:lstStyle>
            <a:defPPr>
              <a:defRPr lang="zh-CN"/>
            </a:defPPr>
            <a:lvl1pPr marR="0" lvl="0" indent="0" defTabSz="1219169" fontAlgn="auto" hangingPunct="0">
              <a:buClrTx/>
              <a:buSzTx/>
              <a:buFontTx/>
              <a:buNone/>
              <a:tabLst/>
              <a:defRPr kumimoji="0" sz="6600" b="0" i="0" u="none" strike="noStrike" kern="0" cap="none" spc="600" normalizeH="0" baseline="0">
                <a:ln>
                  <a:noFill/>
                </a:ln>
                <a:gradFill>
                  <a:gsLst>
                    <a:gs pos="0">
                      <a:schemeClr val="accent1"/>
                    </a:gs>
                    <a:gs pos="99000">
                      <a:schemeClr val="accent1">
                        <a:lumMod val="75000"/>
                      </a:schemeClr>
                    </a:gs>
                  </a:gsLst>
                  <a:lin ang="5400000" scaled="0"/>
                </a:gradFill>
                <a:effectLst>
                  <a:outerShdw blurRad="88900" dist="63500" dir="5400000" rotWithShape="0">
                    <a:srgbClr val="308FF0">
                      <a:alpha val="40000"/>
                    </a:srgbClr>
                  </a:outerShdw>
                </a:effectLst>
                <a:uLnTx/>
                <a:uFillTx/>
                <a:latin typeface="思源黑体 CN Heavy"/>
                <a:ea typeface="思源黑体 CN Heavy"/>
                <a:cs typeface="OPPOSans B" pitchFamily="18" charset="-122"/>
              </a:defRPr>
            </a:lvl1pPr>
          </a:lstStyle>
          <a:p>
            <a:pPr marL="0" marR="0" lvl="0" indent="0" algn="l" defTabSz="1219169" rtl="0" eaLnBrk="1" fontAlgn="auto" latinLnBrk="0" hangingPunct="0">
              <a:lnSpc>
                <a:spcPct val="100000"/>
              </a:lnSpc>
              <a:spcBef>
                <a:spcPts val="0"/>
              </a:spcBef>
              <a:spcAft>
                <a:spcPts val="0"/>
              </a:spcAft>
              <a:buClrTx/>
              <a:buSzTx/>
              <a:buFontTx/>
              <a:buNone/>
              <a:tabLst/>
              <a:defRPr/>
            </a:pPr>
            <a:r>
              <a:rPr kumimoji="0" lang="en-US" altLang="zh-CN" sz="8000" b="0" i="0" u="none" strike="noStrike" kern="0" cap="none" spc="600" normalizeH="0" baseline="0" noProof="0" dirty="0">
                <a:ln>
                  <a:noFill/>
                </a:ln>
                <a:effectLst>
                  <a:outerShdw blurRad="88900" dist="63500" dir="5400000" algn="ctr" rotWithShape="0">
                    <a:schemeClr val="accent1">
                      <a:lumMod val="75000"/>
                      <a:alpha val="40000"/>
                    </a:schemeClr>
                  </a:outerShdw>
                </a:effectLst>
                <a:uLnTx/>
                <a:uFillTx/>
                <a:latin typeface="+mj-ea"/>
                <a:ea typeface="+mj-ea"/>
                <a:cs typeface="OPPOSans B" pitchFamily="18" charset="-122"/>
              </a:rPr>
              <a:t>01</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61">
            <a:extLst>
              <a:ext uri="{FF2B5EF4-FFF2-40B4-BE49-F238E27FC236}">
                <a16:creationId xmlns:a16="http://schemas.microsoft.com/office/drawing/2014/main" id="{A091641A-4A5E-417B-9AC2-B4D2671F5F44}"/>
              </a:ext>
            </a:extLst>
          </p:cNvPr>
          <p:cNvSpPr txBox="1"/>
          <p:nvPr/>
        </p:nvSpPr>
        <p:spPr>
          <a:xfrm>
            <a:off x="482600" y="1602632"/>
            <a:ext cx="6859693" cy="1569660"/>
          </a:xfrm>
          <a:prstGeom prst="rect">
            <a:avLst/>
          </a:prstGeom>
          <a:noFill/>
        </p:spPr>
        <p:txBody>
          <a:bodyPr wrap="square" rtlCol="0">
            <a:noAutofit/>
          </a:bodyPr>
          <a:lstStyle>
            <a:defPPr>
              <a:defRPr lang="zh-CN"/>
            </a:defPPr>
            <a:lvl1pPr>
              <a:defRPr kumimoji="1" sz="7200" b="1">
                <a:solidFill>
                  <a:schemeClr val="accent1"/>
                </a:solidFill>
                <a:effectLst>
                  <a:outerShdw blurRad="88900" dist="63500" dir="5400000" algn="t" rotWithShape="0">
                    <a:schemeClr val="accent1">
                      <a:alpha val="40000"/>
                    </a:schemeClr>
                  </a:outerShdw>
                </a:effectLst>
                <a:latin typeface="+mj-ea"/>
                <a:ea typeface="+mj-ea"/>
                <a:cs typeface="OPPOSans B"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9600" b="1" i="0" u="none" strike="noStrike" kern="1200" cap="none" spc="0" normalizeH="0" baseline="0" noProof="0" dirty="0">
                <a:ln>
                  <a:noFill/>
                </a:ln>
                <a:gradFill>
                  <a:gsLst>
                    <a:gs pos="0">
                      <a:schemeClr val="accent1"/>
                    </a:gs>
                    <a:gs pos="99000">
                      <a:schemeClr val="accent1">
                        <a:lumMod val="75000"/>
                      </a:schemeClr>
                    </a:gs>
                  </a:gsLst>
                  <a:lin ang="5400000" scaled="0"/>
                </a:gradFill>
                <a:effectLst>
                  <a:outerShdw blurRad="88900" dist="63500" dir="5400000" algn="t" rotWithShape="0">
                    <a:schemeClr val="accent1">
                      <a:lumMod val="75000"/>
                      <a:alpha val="40000"/>
                    </a:schemeClr>
                  </a:outerShdw>
                </a:effectLst>
                <a:uLnTx/>
                <a:uFillTx/>
                <a:cs typeface="OPPOSans B" pitchFamily="18" charset="-122"/>
              </a:rPr>
              <a:t>谢谢倾听</a:t>
            </a:r>
          </a:p>
        </p:txBody>
      </p:sp>
      <p:sp>
        <p:nvSpPr>
          <p:cNvPr id="63" name="文本框 62">
            <a:extLst>
              <a:ext uri="{FF2B5EF4-FFF2-40B4-BE49-F238E27FC236}">
                <a16:creationId xmlns:a16="http://schemas.microsoft.com/office/drawing/2014/main" id="{85CC70A0-BBC2-41B6-BC01-FB6A8BE472EF}"/>
              </a:ext>
            </a:extLst>
          </p:cNvPr>
          <p:cNvSpPr txBox="1"/>
          <p:nvPr/>
        </p:nvSpPr>
        <p:spPr>
          <a:xfrm>
            <a:off x="482600" y="5542559"/>
            <a:ext cx="3135923" cy="461665"/>
          </a:xfrm>
          <a:prstGeom prst="rect">
            <a:avLst/>
          </a:prstGeom>
          <a:noFill/>
          <a:ln>
            <a:noFill/>
          </a:ln>
        </p:spPr>
        <p:txBody>
          <a:bodyPr wrap="none" lIns="91440" tIns="45720" rIns="91440" bIns="4572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1" dirty="0">
                <a:solidFill>
                  <a:srgbClr val="FFFFFF"/>
                </a:solidFill>
                <a:effectLst>
                  <a:outerShdw blurRad="88900" dist="63500" dir="5400000" rotWithShape="0">
                    <a:srgbClr val="308FF0">
                      <a:alpha val="40000"/>
                    </a:srgbClr>
                  </a:outerShdw>
                </a:effectLst>
                <a:latin typeface="+mj-ea"/>
                <a:ea typeface="+mj-ea"/>
              </a:rPr>
              <a:t>汇报人</a:t>
            </a:r>
            <a:r>
              <a:rPr kumimoji="0" lang="zh-CN" altLang="en-US" sz="2400" b="1" i="0" u="none" strike="noStrike" kern="1200" cap="none" spc="0" normalizeH="0" baseline="0" noProof="0" dirty="0">
                <a:ln>
                  <a:noFill/>
                </a:ln>
                <a:solidFill>
                  <a:srgbClr val="FFFFFF"/>
                </a:solidFill>
                <a:effectLst>
                  <a:outerShdw blurRad="88900" dist="63500" dir="5400000" rotWithShape="0">
                    <a:srgbClr val="308FF0">
                      <a:alpha val="40000"/>
                    </a:srgbClr>
                  </a:outerShdw>
                </a:effectLst>
                <a:uLnTx/>
                <a:uFillTx/>
                <a:latin typeface="+mj-ea"/>
                <a:ea typeface="+mj-ea"/>
                <a:cs typeface="+mn-cs"/>
              </a:rPr>
              <a:t>：</a:t>
            </a:r>
            <a:r>
              <a:rPr kumimoji="0" lang="en-US" altLang="zh-CN" sz="2400" b="1" i="0" u="none" strike="noStrike" kern="1200" cap="none" spc="0" normalizeH="0" baseline="0" noProof="0" dirty="0">
                <a:ln>
                  <a:noFill/>
                </a:ln>
                <a:solidFill>
                  <a:srgbClr val="FFFFFF"/>
                </a:solidFill>
                <a:effectLst>
                  <a:outerShdw blurRad="88900" dist="63500" dir="5400000" rotWithShape="0">
                    <a:srgbClr val="308FF0">
                      <a:alpha val="40000"/>
                    </a:srgbClr>
                  </a:outerShdw>
                </a:effectLst>
                <a:uLnTx/>
                <a:uFillTx/>
                <a:latin typeface="+mj-ea"/>
                <a:ea typeface="+mj-ea"/>
                <a:cs typeface="+mn-cs"/>
              </a:rPr>
              <a:t>XXXXX</a:t>
            </a:r>
            <a:endParaRPr kumimoji="0" lang="zh-CN" altLang="en-US" sz="2400" b="1" i="0" u="none" strike="noStrike" kern="1200" cap="none" spc="0" normalizeH="0" baseline="0" noProof="0" dirty="0">
              <a:ln>
                <a:noFill/>
              </a:ln>
              <a:solidFill>
                <a:srgbClr val="FFFFFF"/>
              </a:solidFill>
              <a:effectLst>
                <a:outerShdw blurRad="88900" dist="63500" dir="5400000" rotWithShape="0">
                  <a:srgbClr val="308FF0">
                    <a:alpha val="40000"/>
                  </a:srgbClr>
                </a:outerShdw>
              </a:effectLst>
              <a:uLnTx/>
              <a:uFillTx/>
              <a:latin typeface="+mj-ea"/>
              <a:ea typeface="+mj-ea"/>
              <a:cs typeface="+mn-cs"/>
            </a:endParaRPr>
          </a:p>
        </p:txBody>
      </p:sp>
    </p:spTree>
    <p:extLst>
      <p:ext uri="{BB962C8B-B14F-4D97-AF65-F5344CB8AC3E}">
        <p14:creationId xmlns:p14="http://schemas.microsoft.com/office/powerpoint/2010/main" val="34258422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9713C45-ED29-4E8D-BB18-144EACF673DA}"/>
              </a:ext>
            </a:extLst>
          </p:cNvPr>
          <p:cNvSpPr>
            <a:spLocks noGrp="1"/>
          </p:cNvSpPr>
          <p:nvPr>
            <p:ph type="body" sz="quarter" idx="10"/>
          </p:nvPr>
        </p:nvSpPr>
        <p:spPr>
          <a:xfrm>
            <a:off x="667046" y="381549"/>
            <a:ext cx="6121400" cy="480131"/>
          </a:xfrm>
        </p:spPr>
        <p:txBody>
          <a:bodyPr/>
          <a:lstStyle/>
          <a:p>
            <a:r>
              <a:rPr lang="zh-CN" altLang="en-US" dirty="0"/>
              <a:t>图标素材</a:t>
            </a:r>
          </a:p>
        </p:txBody>
      </p:sp>
      <p:grpSp>
        <p:nvGrpSpPr>
          <p:cNvPr id="3" name="组合 2">
            <a:extLst>
              <a:ext uri="{FF2B5EF4-FFF2-40B4-BE49-F238E27FC236}">
                <a16:creationId xmlns:a16="http://schemas.microsoft.com/office/drawing/2014/main" id="{BF8AAF9B-7491-0CDD-617C-D715CC64E2EF}"/>
              </a:ext>
            </a:extLst>
          </p:cNvPr>
          <p:cNvGrpSpPr/>
          <p:nvPr/>
        </p:nvGrpSpPr>
        <p:grpSpPr>
          <a:xfrm>
            <a:off x="3932878" y="3847028"/>
            <a:ext cx="286577" cy="337524"/>
            <a:chOff x="4478338" y="3606801"/>
            <a:chExt cx="214313" cy="252413"/>
          </a:xfrm>
          <a:solidFill>
            <a:schemeClr val="tx2">
              <a:lumMod val="75000"/>
            </a:schemeClr>
          </a:solidFill>
        </p:grpSpPr>
        <p:sp>
          <p:nvSpPr>
            <p:cNvPr id="4" name="Freeform 5">
              <a:extLst>
                <a:ext uri="{FF2B5EF4-FFF2-40B4-BE49-F238E27FC236}">
                  <a16:creationId xmlns:a16="http://schemas.microsoft.com/office/drawing/2014/main" id="{BC9BD179-112A-DB6E-DBC8-33263D383D92}"/>
                </a:ext>
              </a:extLst>
            </p:cNvPr>
            <p:cNvSpPr>
              <a:spLocks noEditPoints="1"/>
            </p:cNvSpPr>
            <p:nvPr/>
          </p:nvSpPr>
          <p:spPr bwMode="auto">
            <a:xfrm>
              <a:off x="4478338" y="3606801"/>
              <a:ext cx="214313" cy="252413"/>
            </a:xfrm>
            <a:custGeom>
              <a:avLst/>
              <a:gdLst>
                <a:gd name="T0" fmla="*/ 44 w 68"/>
                <a:gd name="T1" fmla="*/ 80 h 80"/>
                <a:gd name="T2" fmla="*/ 4 w 68"/>
                <a:gd name="T3" fmla="*/ 80 h 80"/>
                <a:gd name="T4" fmla="*/ 0 w 68"/>
                <a:gd name="T5" fmla="*/ 76 h 80"/>
                <a:gd name="T6" fmla="*/ 0 w 68"/>
                <a:gd name="T7" fmla="*/ 32 h 80"/>
                <a:gd name="T8" fmla="*/ 32 w 68"/>
                <a:gd name="T9" fmla="*/ 0 h 80"/>
                <a:gd name="T10" fmla="*/ 66 w 68"/>
                <a:gd name="T11" fmla="*/ 36 h 80"/>
                <a:gd name="T12" fmla="*/ 68 w 68"/>
                <a:gd name="T13" fmla="*/ 43 h 80"/>
                <a:gd name="T14" fmla="*/ 67 w 68"/>
                <a:gd name="T15" fmla="*/ 46 h 80"/>
                <a:gd name="T16" fmla="*/ 64 w 68"/>
                <a:gd name="T17" fmla="*/ 48 h 80"/>
                <a:gd name="T18" fmla="*/ 60 w 68"/>
                <a:gd name="T19" fmla="*/ 48 h 80"/>
                <a:gd name="T20" fmla="*/ 60 w 68"/>
                <a:gd name="T21" fmla="*/ 60 h 80"/>
                <a:gd name="T22" fmla="*/ 52 w 68"/>
                <a:gd name="T23" fmla="*/ 68 h 80"/>
                <a:gd name="T24" fmla="*/ 48 w 68"/>
                <a:gd name="T25" fmla="*/ 68 h 80"/>
                <a:gd name="T26" fmla="*/ 48 w 68"/>
                <a:gd name="T27" fmla="*/ 76 h 80"/>
                <a:gd name="T28" fmla="*/ 44 w 68"/>
                <a:gd name="T29" fmla="*/ 80 h 80"/>
                <a:gd name="T30" fmla="*/ 8 w 68"/>
                <a:gd name="T31" fmla="*/ 72 h 80"/>
                <a:gd name="T32" fmla="*/ 40 w 68"/>
                <a:gd name="T33" fmla="*/ 72 h 80"/>
                <a:gd name="T34" fmla="*/ 40 w 68"/>
                <a:gd name="T35" fmla="*/ 64 h 80"/>
                <a:gd name="T36" fmla="*/ 44 w 68"/>
                <a:gd name="T37" fmla="*/ 60 h 80"/>
                <a:gd name="T38" fmla="*/ 52 w 68"/>
                <a:gd name="T39" fmla="*/ 60 h 80"/>
                <a:gd name="T40" fmla="*/ 52 w 68"/>
                <a:gd name="T41" fmla="*/ 44 h 80"/>
                <a:gd name="T42" fmla="*/ 56 w 68"/>
                <a:gd name="T43" fmla="*/ 40 h 80"/>
                <a:gd name="T44" fmla="*/ 59 w 68"/>
                <a:gd name="T45" fmla="*/ 40 h 80"/>
                <a:gd name="T46" fmla="*/ 58 w 68"/>
                <a:gd name="T47" fmla="*/ 38 h 80"/>
                <a:gd name="T48" fmla="*/ 32 w 68"/>
                <a:gd name="T49" fmla="*/ 8 h 80"/>
                <a:gd name="T50" fmla="*/ 8 w 68"/>
                <a:gd name="T51" fmla="*/ 32 h 80"/>
                <a:gd name="T52" fmla="*/ 8 w 68"/>
                <a:gd name="T53" fmla="*/ 7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80">
                  <a:moveTo>
                    <a:pt x="44" y="80"/>
                  </a:moveTo>
                  <a:cubicBezTo>
                    <a:pt x="4" y="80"/>
                    <a:pt x="4" y="80"/>
                    <a:pt x="4" y="80"/>
                  </a:cubicBezTo>
                  <a:cubicBezTo>
                    <a:pt x="2" y="80"/>
                    <a:pt x="0" y="78"/>
                    <a:pt x="0" y="76"/>
                  </a:cubicBezTo>
                  <a:cubicBezTo>
                    <a:pt x="0" y="32"/>
                    <a:pt x="0" y="32"/>
                    <a:pt x="0" y="32"/>
                  </a:cubicBezTo>
                  <a:cubicBezTo>
                    <a:pt x="0" y="14"/>
                    <a:pt x="14" y="0"/>
                    <a:pt x="32" y="0"/>
                  </a:cubicBezTo>
                  <a:cubicBezTo>
                    <a:pt x="58" y="0"/>
                    <a:pt x="62" y="18"/>
                    <a:pt x="66" y="36"/>
                  </a:cubicBezTo>
                  <a:cubicBezTo>
                    <a:pt x="67" y="38"/>
                    <a:pt x="67" y="41"/>
                    <a:pt x="68" y="43"/>
                  </a:cubicBezTo>
                  <a:cubicBezTo>
                    <a:pt x="68" y="44"/>
                    <a:pt x="68" y="45"/>
                    <a:pt x="67" y="46"/>
                  </a:cubicBezTo>
                  <a:cubicBezTo>
                    <a:pt x="66" y="47"/>
                    <a:pt x="65" y="48"/>
                    <a:pt x="64" y="48"/>
                  </a:cubicBezTo>
                  <a:cubicBezTo>
                    <a:pt x="60" y="48"/>
                    <a:pt x="60" y="48"/>
                    <a:pt x="60" y="48"/>
                  </a:cubicBezTo>
                  <a:cubicBezTo>
                    <a:pt x="60" y="60"/>
                    <a:pt x="60" y="60"/>
                    <a:pt x="60" y="60"/>
                  </a:cubicBezTo>
                  <a:cubicBezTo>
                    <a:pt x="60" y="64"/>
                    <a:pt x="56" y="68"/>
                    <a:pt x="52" y="68"/>
                  </a:cubicBezTo>
                  <a:cubicBezTo>
                    <a:pt x="48" y="68"/>
                    <a:pt x="48" y="68"/>
                    <a:pt x="48" y="68"/>
                  </a:cubicBezTo>
                  <a:cubicBezTo>
                    <a:pt x="48" y="76"/>
                    <a:pt x="48" y="76"/>
                    <a:pt x="48" y="76"/>
                  </a:cubicBezTo>
                  <a:cubicBezTo>
                    <a:pt x="48" y="78"/>
                    <a:pt x="46" y="80"/>
                    <a:pt x="44" y="80"/>
                  </a:cubicBezTo>
                  <a:close/>
                  <a:moveTo>
                    <a:pt x="8" y="72"/>
                  </a:moveTo>
                  <a:cubicBezTo>
                    <a:pt x="40" y="72"/>
                    <a:pt x="40" y="72"/>
                    <a:pt x="40" y="72"/>
                  </a:cubicBezTo>
                  <a:cubicBezTo>
                    <a:pt x="40" y="64"/>
                    <a:pt x="40" y="64"/>
                    <a:pt x="40" y="64"/>
                  </a:cubicBezTo>
                  <a:cubicBezTo>
                    <a:pt x="40" y="62"/>
                    <a:pt x="42" y="60"/>
                    <a:pt x="44" y="60"/>
                  </a:cubicBezTo>
                  <a:cubicBezTo>
                    <a:pt x="52" y="60"/>
                    <a:pt x="52" y="60"/>
                    <a:pt x="52" y="60"/>
                  </a:cubicBezTo>
                  <a:cubicBezTo>
                    <a:pt x="52" y="44"/>
                    <a:pt x="52" y="44"/>
                    <a:pt x="52" y="44"/>
                  </a:cubicBezTo>
                  <a:cubicBezTo>
                    <a:pt x="52" y="42"/>
                    <a:pt x="54" y="40"/>
                    <a:pt x="56" y="40"/>
                  </a:cubicBezTo>
                  <a:cubicBezTo>
                    <a:pt x="59" y="40"/>
                    <a:pt x="59" y="40"/>
                    <a:pt x="59" y="40"/>
                  </a:cubicBezTo>
                  <a:cubicBezTo>
                    <a:pt x="59" y="39"/>
                    <a:pt x="59" y="39"/>
                    <a:pt x="58" y="38"/>
                  </a:cubicBezTo>
                  <a:cubicBezTo>
                    <a:pt x="54" y="18"/>
                    <a:pt x="51" y="8"/>
                    <a:pt x="32" y="8"/>
                  </a:cubicBezTo>
                  <a:cubicBezTo>
                    <a:pt x="19" y="8"/>
                    <a:pt x="8" y="19"/>
                    <a:pt x="8" y="32"/>
                  </a:cubicBezTo>
                  <a:lnTo>
                    <a:pt x="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
              <a:extLst>
                <a:ext uri="{FF2B5EF4-FFF2-40B4-BE49-F238E27FC236}">
                  <a16:creationId xmlns:a16="http://schemas.microsoft.com/office/drawing/2014/main" id="{78B0647F-628B-70DC-A0E9-B8501BF71975}"/>
                </a:ext>
              </a:extLst>
            </p:cNvPr>
            <p:cNvSpPr>
              <a:spLocks/>
            </p:cNvSpPr>
            <p:nvPr/>
          </p:nvSpPr>
          <p:spPr bwMode="auto">
            <a:xfrm>
              <a:off x="4529138" y="3657601"/>
              <a:ext cx="101600" cy="100013"/>
            </a:xfrm>
            <a:custGeom>
              <a:avLst/>
              <a:gdLst>
                <a:gd name="T0" fmla="*/ 16 w 32"/>
                <a:gd name="T1" fmla="*/ 32 h 32"/>
                <a:gd name="T2" fmla="*/ 32 w 32"/>
                <a:gd name="T3" fmla="*/ 12 h 32"/>
                <a:gd name="T4" fmla="*/ 16 w 32"/>
                <a:gd name="T5" fmla="*/ 11 h 32"/>
                <a:gd name="T6" fmla="*/ 0 w 32"/>
                <a:gd name="T7" fmla="*/ 12 h 32"/>
                <a:gd name="T8" fmla="*/ 16 w 32"/>
                <a:gd name="T9" fmla="*/ 32 h 32"/>
              </a:gdLst>
              <a:ahLst/>
              <a:cxnLst>
                <a:cxn ang="0">
                  <a:pos x="T0" y="T1"/>
                </a:cxn>
                <a:cxn ang="0">
                  <a:pos x="T2" y="T3"/>
                </a:cxn>
                <a:cxn ang="0">
                  <a:pos x="T4" y="T5"/>
                </a:cxn>
                <a:cxn ang="0">
                  <a:pos x="T6" y="T7"/>
                </a:cxn>
                <a:cxn ang="0">
                  <a:pos x="T8" y="T9"/>
                </a:cxn>
              </a:cxnLst>
              <a:rect l="0" t="0" r="r" b="b"/>
              <a:pathLst>
                <a:path w="32" h="32">
                  <a:moveTo>
                    <a:pt x="16" y="32"/>
                  </a:moveTo>
                  <a:cubicBezTo>
                    <a:pt x="16" y="32"/>
                    <a:pt x="32" y="20"/>
                    <a:pt x="32" y="12"/>
                  </a:cubicBezTo>
                  <a:cubicBezTo>
                    <a:pt x="32" y="4"/>
                    <a:pt x="20" y="0"/>
                    <a:pt x="16" y="11"/>
                  </a:cubicBezTo>
                  <a:cubicBezTo>
                    <a:pt x="12" y="0"/>
                    <a:pt x="0" y="4"/>
                    <a:pt x="0" y="12"/>
                  </a:cubicBezTo>
                  <a:cubicBezTo>
                    <a:pt x="0" y="20"/>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a:extLst>
              <a:ext uri="{FF2B5EF4-FFF2-40B4-BE49-F238E27FC236}">
                <a16:creationId xmlns:a16="http://schemas.microsoft.com/office/drawing/2014/main" id="{6840B1FF-9ED0-0100-1929-84DAF8072C3B}"/>
              </a:ext>
            </a:extLst>
          </p:cNvPr>
          <p:cNvGrpSpPr/>
          <p:nvPr/>
        </p:nvGrpSpPr>
        <p:grpSpPr>
          <a:xfrm>
            <a:off x="8766468" y="3050982"/>
            <a:ext cx="337524" cy="303559"/>
            <a:chOff x="8093076" y="3011488"/>
            <a:chExt cx="252413" cy="227013"/>
          </a:xfrm>
          <a:solidFill>
            <a:schemeClr val="tx2">
              <a:lumMod val="75000"/>
            </a:schemeClr>
          </a:solidFill>
        </p:grpSpPr>
        <p:sp>
          <p:nvSpPr>
            <p:cNvPr id="7" name="Freeform 7">
              <a:extLst>
                <a:ext uri="{FF2B5EF4-FFF2-40B4-BE49-F238E27FC236}">
                  <a16:creationId xmlns:a16="http://schemas.microsoft.com/office/drawing/2014/main" id="{388E98DC-40D7-8BBF-723F-4864BE307598}"/>
                </a:ext>
              </a:extLst>
            </p:cNvPr>
            <p:cNvSpPr>
              <a:spLocks/>
            </p:cNvSpPr>
            <p:nvPr/>
          </p:nvSpPr>
          <p:spPr bwMode="auto">
            <a:xfrm>
              <a:off x="8131176" y="3151188"/>
              <a:ext cx="74613" cy="36513"/>
            </a:xfrm>
            <a:custGeom>
              <a:avLst/>
              <a:gdLst>
                <a:gd name="T0" fmla="*/ 0 w 24"/>
                <a:gd name="T1" fmla="*/ 12 h 12"/>
                <a:gd name="T2" fmla="*/ 12 w 24"/>
                <a:gd name="T3" fmla="*/ 0 h 12"/>
                <a:gd name="T4" fmla="*/ 12 w 24"/>
                <a:gd name="T5" fmla="*/ 0 h 12"/>
                <a:gd name="T6" fmla="*/ 24 w 24"/>
                <a:gd name="T7" fmla="*/ 12 h 12"/>
                <a:gd name="T8" fmla="*/ 0 w 24"/>
                <a:gd name="T9" fmla="*/ 12 h 12"/>
              </a:gdLst>
              <a:ahLst/>
              <a:cxnLst>
                <a:cxn ang="0">
                  <a:pos x="T0" y="T1"/>
                </a:cxn>
                <a:cxn ang="0">
                  <a:pos x="T2" y="T3"/>
                </a:cxn>
                <a:cxn ang="0">
                  <a:pos x="T4" y="T5"/>
                </a:cxn>
                <a:cxn ang="0">
                  <a:pos x="T6" y="T7"/>
                </a:cxn>
                <a:cxn ang="0">
                  <a:pos x="T8" y="T9"/>
                </a:cxn>
              </a:cxnLst>
              <a:rect l="0" t="0" r="r" b="b"/>
              <a:pathLst>
                <a:path w="24" h="12">
                  <a:moveTo>
                    <a:pt x="0" y="12"/>
                  </a:moveTo>
                  <a:cubicBezTo>
                    <a:pt x="0" y="5"/>
                    <a:pt x="5" y="0"/>
                    <a:pt x="12" y="0"/>
                  </a:cubicBezTo>
                  <a:cubicBezTo>
                    <a:pt x="12" y="0"/>
                    <a:pt x="12" y="0"/>
                    <a:pt x="12" y="0"/>
                  </a:cubicBezTo>
                  <a:cubicBezTo>
                    <a:pt x="19" y="0"/>
                    <a:pt x="24" y="5"/>
                    <a:pt x="24" y="12"/>
                  </a:cubicBez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Oval 8">
              <a:extLst>
                <a:ext uri="{FF2B5EF4-FFF2-40B4-BE49-F238E27FC236}">
                  <a16:creationId xmlns:a16="http://schemas.microsoft.com/office/drawing/2014/main" id="{74BF1130-E100-5D36-1503-F4CEA0D8420A}"/>
                </a:ext>
              </a:extLst>
            </p:cNvPr>
            <p:cNvSpPr>
              <a:spLocks noChangeArrowheads="1"/>
            </p:cNvSpPr>
            <p:nvPr/>
          </p:nvSpPr>
          <p:spPr bwMode="auto">
            <a:xfrm>
              <a:off x="8143876" y="3087688"/>
              <a:ext cx="49213"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Rectangle 9">
              <a:extLst>
                <a:ext uri="{FF2B5EF4-FFF2-40B4-BE49-F238E27FC236}">
                  <a16:creationId xmlns:a16="http://schemas.microsoft.com/office/drawing/2014/main" id="{DCFFF71B-40FA-1A75-4F84-7EBA24FB826E}"/>
                </a:ext>
              </a:extLst>
            </p:cNvPr>
            <p:cNvSpPr>
              <a:spLocks noChangeArrowheads="1"/>
            </p:cNvSpPr>
            <p:nvPr/>
          </p:nvSpPr>
          <p:spPr bwMode="auto">
            <a:xfrm>
              <a:off x="8231188" y="3113088"/>
              <a:ext cx="76200"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Rectangle 10">
              <a:extLst>
                <a:ext uri="{FF2B5EF4-FFF2-40B4-BE49-F238E27FC236}">
                  <a16:creationId xmlns:a16="http://schemas.microsoft.com/office/drawing/2014/main" id="{D66AD0AC-1639-A199-FB29-352B1C1C5C02}"/>
                </a:ext>
              </a:extLst>
            </p:cNvPr>
            <p:cNvSpPr>
              <a:spLocks noChangeArrowheads="1"/>
            </p:cNvSpPr>
            <p:nvPr/>
          </p:nvSpPr>
          <p:spPr bwMode="auto">
            <a:xfrm>
              <a:off x="8231188" y="3163888"/>
              <a:ext cx="762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1">
              <a:extLst>
                <a:ext uri="{FF2B5EF4-FFF2-40B4-BE49-F238E27FC236}">
                  <a16:creationId xmlns:a16="http://schemas.microsoft.com/office/drawing/2014/main" id="{34D38E6D-4C41-A9FE-B89E-556B4F85E0DE}"/>
                </a:ext>
              </a:extLst>
            </p:cNvPr>
            <p:cNvSpPr>
              <a:spLocks noEditPoints="1"/>
            </p:cNvSpPr>
            <p:nvPr/>
          </p:nvSpPr>
          <p:spPr bwMode="auto">
            <a:xfrm>
              <a:off x="8093076" y="3011488"/>
              <a:ext cx="252413" cy="227013"/>
            </a:xfrm>
            <a:custGeom>
              <a:avLst/>
              <a:gdLst>
                <a:gd name="T0" fmla="*/ 72 w 80"/>
                <a:gd name="T1" fmla="*/ 8 h 72"/>
                <a:gd name="T2" fmla="*/ 51 w 80"/>
                <a:gd name="T3" fmla="*/ 8 h 72"/>
                <a:gd name="T4" fmla="*/ 40 w 80"/>
                <a:gd name="T5" fmla="*/ 0 h 72"/>
                <a:gd name="T6" fmla="*/ 29 w 80"/>
                <a:gd name="T7" fmla="*/ 8 h 72"/>
                <a:gd name="T8" fmla="*/ 8 w 80"/>
                <a:gd name="T9" fmla="*/ 8 h 72"/>
                <a:gd name="T10" fmla="*/ 0 w 80"/>
                <a:gd name="T11" fmla="*/ 16 h 72"/>
                <a:gd name="T12" fmla="*/ 0 w 80"/>
                <a:gd name="T13" fmla="*/ 64 h 72"/>
                <a:gd name="T14" fmla="*/ 8 w 80"/>
                <a:gd name="T15" fmla="*/ 72 h 72"/>
                <a:gd name="T16" fmla="*/ 72 w 80"/>
                <a:gd name="T17" fmla="*/ 72 h 72"/>
                <a:gd name="T18" fmla="*/ 80 w 80"/>
                <a:gd name="T19" fmla="*/ 64 h 72"/>
                <a:gd name="T20" fmla="*/ 80 w 80"/>
                <a:gd name="T21" fmla="*/ 16 h 72"/>
                <a:gd name="T22" fmla="*/ 72 w 80"/>
                <a:gd name="T23" fmla="*/ 8 h 72"/>
                <a:gd name="T24" fmla="*/ 40 w 80"/>
                <a:gd name="T25" fmla="*/ 8 h 72"/>
                <a:gd name="T26" fmla="*/ 44 w 80"/>
                <a:gd name="T27" fmla="*/ 12 h 72"/>
                <a:gd name="T28" fmla="*/ 40 w 80"/>
                <a:gd name="T29" fmla="*/ 16 h 72"/>
                <a:gd name="T30" fmla="*/ 36 w 80"/>
                <a:gd name="T31" fmla="*/ 12 h 72"/>
                <a:gd name="T32" fmla="*/ 40 w 80"/>
                <a:gd name="T33" fmla="*/ 8 h 72"/>
                <a:gd name="T34" fmla="*/ 8 w 80"/>
                <a:gd name="T35" fmla="*/ 64 h 72"/>
                <a:gd name="T36" fmla="*/ 8 w 80"/>
                <a:gd name="T37" fmla="*/ 16 h 72"/>
                <a:gd name="T38" fmla="*/ 29 w 80"/>
                <a:gd name="T39" fmla="*/ 16 h 72"/>
                <a:gd name="T40" fmla="*/ 40 w 80"/>
                <a:gd name="T41" fmla="*/ 24 h 72"/>
                <a:gd name="T42" fmla="*/ 51 w 80"/>
                <a:gd name="T43" fmla="*/ 16 h 72"/>
                <a:gd name="T44" fmla="*/ 72 w 80"/>
                <a:gd name="T45" fmla="*/ 16 h 72"/>
                <a:gd name="T46" fmla="*/ 72 w 80"/>
                <a:gd name="T47" fmla="*/ 64 h 72"/>
                <a:gd name="T48" fmla="*/ 8 w 80"/>
                <a:gd name="T49"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0" h="72">
                  <a:moveTo>
                    <a:pt x="72" y="8"/>
                  </a:moveTo>
                  <a:cubicBezTo>
                    <a:pt x="51" y="8"/>
                    <a:pt x="51" y="8"/>
                    <a:pt x="51" y="8"/>
                  </a:cubicBezTo>
                  <a:cubicBezTo>
                    <a:pt x="50" y="3"/>
                    <a:pt x="45" y="0"/>
                    <a:pt x="40" y="0"/>
                  </a:cubicBezTo>
                  <a:cubicBezTo>
                    <a:pt x="35" y="0"/>
                    <a:pt x="30" y="3"/>
                    <a:pt x="29" y="8"/>
                  </a:cubicBezTo>
                  <a:cubicBezTo>
                    <a:pt x="8" y="8"/>
                    <a:pt x="8" y="8"/>
                    <a:pt x="8" y="8"/>
                  </a:cubicBezTo>
                  <a:cubicBezTo>
                    <a:pt x="4" y="8"/>
                    <a:pt x="0" y="12"/>
                    <a:pt x="0" y="16"/>
                  </a:cubicBezTo>
                  <a:cubicBezTo>
                    <a:pt x="0" y="64"/>
                    <a:pt x="0" y="64"/>
                    <a:pt x="0" y="64"/>
                  </a:cubicBezTo>
                  <a:cubicBezTo>
                    <a:pt x="0" y="68"/>
                    <a:pt x="4" y="72"/>
                    <a:pt x="8" y="72"/>
                  </a:cubicBezTo>
                  <a:cubicBezTo>
                    <a:pt x="72" y="72"/>
                    <a:pt x="72" y="72"/>
                    <a:pt x="72" y="72"/>
                  </a:cubicBezTo>
                  <a:cubicBezTo>
                    <a:pt x="76" y="72"/>
                    <a:pt x="80" y="68"/>
                    <a:pt x="80" y="64"/>
                  </a:cubicBezTo>
                  <a:cubicBezTo>
                    <a:pt x="80" y="16"/>
                    <a:pt x="80" y="16"/>
                    <a:pt x="80" y="16"/>
                  </a:cubicBezTo>
                  <a:cubicBezTo>
                    <a:pt x="80" y="12"/>
                    <a:pt x="76" y="8"/>
                    <a:pt x="72" y="8"/>
                  </a:cubicBezTo>
                  <a:close/>
                  <a:moveTo>
                    <a:pt x="40" y="8"/>
                  </a:moveTo>
                  <a:cubicBezTo>
                    <a:pt x="42" y="8"/>
                    <a:pt x="44" y="10"/>
                    <a:pt x="44" y="12"/>
                  </a:cubicBezTo>
                  <a:cubicBezTo>
                    <a:pt x="44" y="14"/>
                    <a:pt x="42" y="16"/>
                    <a:pt x="40" y="16"/>
                  </a:cubicBezTo>
                  <a:cubicBezTo>
                    <a:pt x="38" y="16"/>
                    <a:pt x="36" y="14"/>
                    <a:pt x="36" y="12"/>
                  </a:cubicBezTo>
                  <a:cubicBezTo>
                    <a:pt x="36" y="10"/>
                    <a:pt x="38" y="8"/>
                    <a:pt x="40" y="8"/>
                  </a:cubicBezTo>
                  <a:close/>
                  <a:moveTo>
                    <a:pt x="8" y="64"/>
                  </a:moveTo>
                  <a:cubicBezTo>
                    <a:pt x="8" y="16"/>
                    <a:pt x="8" y="16"/>
                    <a:pt x="8" y="16"/>
                  </a:cubicBezTo>
                  <a:cubicBezTo>
                    <a:pt x="29" y="16"/>
                    <a:pt x="29" y="16"/>
                    <a:pt x="29" y="16"/>
                  </a:cubicBezTo>
                  <a:cubicBezTo>
                    <a:pt x="30" y="21"/>
                    <a:pt x="35" y="24"/>
                    <a:pt x="40" y="24"/>
                  </a:cubicBezTo>
                  <a:cubicBezTo>
                    <a:pt x="45" y="24"/>
                    <a:pt x="50" y="21"/>
                    <a:pt x="51" y="16"/>
                  </a:cubicBezTo>
                  <a:cubicBezTo>
                    <a:pt x="72" y="16"/>
                    <a:pt x="72" y="16"/>
                    <a:pt x="72" y="16"/>
                  </a:cubicBezTo>
                  <a:cubicBezTo>
                    <a:pt x="72" y="64"/>
                    <a:pt x="72" y="64"/>
                    <a:pt x="72" y="64"/>
                  </a:cubicBezTo>
                  <a:lnTo>
                    <a:pt x="8"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a:extLst>
              <a:ext uri="{FF2B5EF4-FFF2-40B4-BE49-F238E27FC236}">
                <a16:creationId xmlns:a16="http://schemas.microsoft.com/office/drawing/2014/main" id="{257DB805-39D8-A201-870E-A328AECC9CF0}"/>
              </a:ext>
            </a:extLst>
          </p:cNvPr>
          <p:cNvGrpSpPr/>
          <p:nvPr/>
        </p:nvGrpSpPr>
        <p:grpSpPr>
          <a:xfrm>
            <a:off x="3172919" y="3847028"/>
            <a:ext cx="167701" cy="337524"/>
            <a:chOff x="3910013" y="3606801"/>
            <a:chExt cx="125413" cy="252413"/>
          </a:xfrm>
          <a:solidFill>
            <a:schemeClr val="tx2">
              <a:lumMod val="75000"/>
            </a:schemeClr>
          </a:solidFill>
        </p:grpSpPr>
        <p:sp>
          <p:nvSpPr>
            <p:cNvPr id="13" name="Freeform 12">
              <a:extLst>
                <a:ext uri="{FF2B5EF4-FFF2-40B4-BE49-F238E27FC236}">
                  <a16:creationId xmlns:a16="http://schemas.microsoft.com/office/drawing/2014/main" id="{6F25FFBA-4B36-517E-1B81-CC99FA299263}"/>
                </a:ext>
              </a:extLst>
            </p:cNvPr>
            <p:cNvSpPr>
              <a:spLocks noEditPoints="1"/>
            </p:cNvSpPr>
            <p:nvPr/>
          </p:nvSpPr>
          <p:spPr bwMode="auto">
            <a:xfrm>
              <a:off x="3935413" y="3606801"/>
              <a:ext cx="76200" cy="76200"/>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close/>
                  <a:moveTo>
                    <a:pt x="12" y="8"/>
                  </a:moveTo>
                  <a:cubicBezTo>
                    <a:pt x="10" y="8"/>
                    <a:pt x="8" y="10"/>
                    <a:pt x="8" y="12"/>
                  </a:cubicBezTo>
                  <a:cubicBezTo>
                    <a:pt x="8" y="14"/>
                    <a:pt x="10" y="16"/>
                    <a:pt x="12" y="16"/>
                  </a:cubicBezTo>
                  <a:cubicBezTo>
                    <a:pt x="14" y="16"/>
                    <a:pt x="16" y="14"/>
                    <a:pt x="16" y="12"/>
                  </a:cubicBezTo>
                  <a:cubicBezTo>
                    <a:pt x="16" y="10"/>
                    <a:pt x="14"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3">
              <a:extLst>
                <a:ext uri="{FF2B5EF4-FFF2-40B4-BE49-F238E27FC236}">
                  <a16:creationId xmlns:a16="http://schemas.microsoft.com/office/drawing/2014/main" id="{D1FF0968-761E-FF8F-DAF6-1C9CED7CEB0D}"/>
                </a:ext>
              </a:extLst>
            </p:cNvPr>
            <p:cNvSpPr>
              <a:spLocks noEditPoints="1"/>
            </p:cNvSpPr>
            <p:nvPr/>
          </p:nvSpPr>
          <p:spPr bwMode="auto">
            <a:xfrm>
              <a:off x="3910013" y="3683001"/>
              <a:ext cx="125413" cy="176213"/>
            </a:xfrm>
            <a:custGeom>
              <a:avLst/>
              <a:gdLst>
                <a:gd name="T0" fmla="*/ 28 w 40"/>
                <a:gd name="T1" fmla="*/ 56 h 56"/>
                <a:gd name="T2" fmla="*/ 12 w 40"/>
                <a:gd name="T3" fmla="*/ 56 h 56"/>
                <a:gd name="T4" fmla="*/ 8 w 40"/>
                <a:gd name="T5" fmla="*/ 52 h 56"/>
                <a:gd name="T6" fmla="*/ 8 w 40"/>
                <a:gd name="T7" fmla="*/ 36 h 56"/>
                <a:gd name="T8" fmla="*/ 4 w 40"/>
                <a:gd name="T9" fmla="*/ 36 h 56"/>
                <a:gd name="T10" fmla="*/ 0 w 40"/>
                <a:gd name="T11" fmla="*/ 32 h 56"/>
                <a:gd name="T12" fmla="*/ 0 w 40"/>
                <a:gd name="T13" fmla="*/ 20 h 56"/>
                <a:gd name="T14" fmla="*/ 20 w 40"/>
                <a:gd name="T15" fmla="*/ 0 h 56"/>
                <a:gd name="T16" fmla="*/ 40 w 40"/>
                <a:gd name="T17" fmla="*/ 20 h 56"/>
                <a:gd name="T18" fmla="*/ 40 w 40"/>
                <a:gd name="T19" fmla="*/ 32 h 56"/>
                <a:gd name="T20" fmla="*/ 36 w 40"/>
                <a:gd name="T21" fmla="*/ 36 h 56"/>
                <a:gd name="T22" fmla="*/ 32 w 40"/>
                <a:gd name="T23" fmla="*/ 36 h 56"/>
                <a:gd name="T24" fmla="*/ 32 w 40"/>
                <a:gd name="T25" fmla="*/ 52 h 56"/>
                <a:gd name="T26" fmla="*/ 28 w 40"/>
                <a:gd name="T27" fmla="*/ 56 h 56"/>
                <a:gd name="T28" fmla="*/ 16 w 40"/>
                <a:gd name="T29" fmla="*/ 48 h 56"/>
                <a:gd name="T30" fmla="*/ 24 w 40"/>
                <a:gd name="T31" fmla="*/ 48 h 56"/>
                <a:gd name="T32" fmla="*/ 24 w 40"/>
                <a:gd name="T33" fmla="*/ 32 h 56"/>
                <a:gd name="T34" fmla="*/ 28 w 40"/>
                <a:gd name="T35" fmla="*/ 28 h 56"/>
                <a:gd name="T36" fmla="*/ 32 w 40"/>
                <a:gd name="T37" fmla="*/ 28 h 56"/>
                <a:gd name="T38" fmla="*/ 32 w 40"/>
                <a:gd name="T39" fmla="*/ 20 h 56"/>
                <a:gd name="T40" fmla="*/ 20 w 40"/>
                <a:gd name="T41" fmla="*/ 8 h 56"/>
                <a:gd name="T42" fmla="*/ 8 w 40"/>
                <a:gd name="T43" fmla="*/ 20 h 56"/>
                <a:gd name="T44" fmla="*/ 8 w 40"/>
                <a:gd name="T45" fmla="*/ 28 h 56"/>
                <a:gd name="T46" fmla="*/ 12 w 40"/>
                <a:gd name="T47" fmla="*/ 28 h 56"/>
                <a:gd name="T48" fmla="*/ 16 w 40"/>
                <a:gd name="T49" fmla="*/ 32 h 56"/>
                <a:gd name="T50" fmla="*/ 16 w 40"/>
                <a:gd name="T51" fmla="*/ 4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 h="56">
                  <a:moveTo>
                    <a:pt x="28" y="56"/>
                  </a:moveTo>
                  <a:cubicBezTo>
                    <a:pt x="12" y="56"/>
                    <a:pt x="12" y="56"/>
                    <a:pt x="12" y="56"/>
                  </a:cubicBezTo>
                  <a:cubicBezTo>
                    <a:pt x="10" y="56"/>
                    <a:pt x="8" y="54"/>
                    <a:pt x="8" y="52"/>
                  </a:cubicBezTo>
                  <a:cubicBezTo>
                    <a:pt x="8" y="36"/>
                    <a:pt x="8" y="36"/>
                    <a:pt x="8" y="36"/>
                  </a:cubicBezTo>
                  <a:cubicBezTo>
                    <a:pt x="4" y="36"/>
                    <a:pt x="4" y="36"/>
                    <a:pt x="4" y="36"/>
                  </a:cubicBezTo>
                  <a:cubicBezTo>
                    <a:pt x="2" y="36"/>
                    <a:pt x="0" y="34"/>
                    <a:pt x="0" y="32"/>
                  </a:cubicBezTo>
                  <a:cubicBezTo>
                    <a:pt x="0" y="20"/>
                    <a:pt x="0" y="20"/>
                    <a:pt x="0" y="20"/>
                  </a:cubicBezTo>
                  <a:cubicBezTo>
                    <a:pt x="0" y="9"/>
                    <a:pt x="9" y="0"/>
                    <a:pt x="20" y="0"/>
                  </a:cubicBezTo>
                  <a:cubicBezTo>
                    <a:pt x="31" y="0"/>
                    <a:pt x="40" y="9"/>
                    <a:pt x="40" y="20"/>
                  </a:cubicBezTo>
                  <a:cubicBezTo>
                    <a:pt x="40" y="32"/>
                    <a:pt x="40" y="32"/>
                    <a:pt x="40" y="32"/>
                  </a:cubicBezTo>
                  <a:cubicBezTo>
                    <a:pt x="40" y="34"/>
                    <a:pt x="38" y="36"/>
                    <a:pt x="36" y="36"/>
                  </a:cubicBezTo>
                  <a:cubicBezTo>
                    <a:pt x="32" y="36"/>
                    <a:pt x="32" y="36"/>
                    <a:pt x="32" y="36"/>
                  </a:cubicBezTo>
                  <a:cubicBezTo>
                    <a:pt x="32" y="52"/>
                    <a:pt x="32" y="52"/>
                    <a:pt x="32" y="52"/>
                  </a:cubicBezTo>
                  <a:cubicBezTo>
                    <a:pt x="32" y="54"/>
                    <a:pt x="30" y="56"/>
                    <a:pt x="28" y="56"/>
                  </a:cubicBezTo>
                  <a:close/>
                  <a:moveTo>
                    <a:pt x="16" y="48"/>
                  </a:moveTo>
                  <a:cubicBezTo>
                    <a:pt x="24" y="48"/>
                    <a:pt x="24" y="48"/>
                    <a:pt x="24" y="48"/>
                  </a:cubicBezTo>
                  <a:cubicBezTo>
                    <a:pt x="24" y="32"/>
                    <a:pt x="24" y="32"/>
                    <a:pt x="24" y="32"/>
                  </a:cubicBezTo>
                  <a:cubicBezTo>
                    <a:pt x="24" y="30"/>
                    <a:pt x="26" y="28"/>
                    <a:pt x="28" y="28"/>
                  </a:cubicBezTo>
                  <a:cubicBezTo>
                    <a:pt x="32" y="28"/>
                    <a:pt x="32" y="28"/>
                    <a:pt x="32" y="28"/>
                  </a:cubicBezTo>
                  <a:cubicBezTo>
                    <a:pt x="32" y="20"/>
                    <a:pt x="32" y="20"/>
                    <a:pt x="32" y="20"/>
                  </a:cubicBezTo>
                  <a:cubicBezTo>
                    <a:pt x="32" y="13"/>
                    <a:pt x="27" y="8"/>
                    <a:pt x="20" y="8"/>
                  </a:cubicBezTo>
                  <a:cubicBezTo>
                    <a:pt x="13" y="8"/>
                    <a:pt x="8" y="13"/>
                    <a:pt x="8" y="20"/>
                  </a:cubicBezTo>
                  <a:cubicBezTo>
                    <a:pt x="8" y="28"/>
                    <a:pt x="8" y="28"/>
                    <a:pt x="8" y="28"/>
                  </a:cubicBezTo>
                  <a:cubicBezTo>
                    <a:pt x="12" y="28"/>
                    <a:pt x="12" y="28"/>
                    <a:pt x="12" y="28"/>
                  </a:cubicBezTo>
                  <a:cubicBezTo>
                    <a:pt x="14" y="28"/>
                    <a:pt x="16" y="30"/>
                    <a:pt x="16" y="32"/>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 name="组合 14">
            <a:extLst>
              <a:ext uri="{FF2B5EF4-FFF2-40B4-BE49-F238E27FC236}">
                <a16:creationId xmlns:a16="http://schemas.microsoft.com/office/drawing/2014/main" id="{B3D77C46-D277-D3D2-2260-7100C3DD3605}"/>
              </a:ext>
            </a:extLst>
          </p:cNvPr>
          <p:cNvGrpSpPr/>
          <p:nvPr/>
        </p:nvGrpSpPr>
        <p:grpSpPr>
          <a:xfrm>
            <a:off x="9543409" y="3033999"/>
            <a:ext cx="405453" cy="371489"/>
            <a:chOff x="8674101" y="2998788"/>
            <a:chExt cx="303213" cy="277813"/>
          </a:xfrm>
          <a:solidFill>
            <a:schemeClr val="tx2">
              <a:lumMod val="75000"/>
            </a:schemeClr>
          </a:solidFill>
        </p:grpSpPr>
        <p:sp>
          <p:nvSpPr>
            <p:cNvPr id="16" name="Freeform 14">
              <a:extLst>
                <a:ext uri="{FF2B5EF4-FFF2-40B4-BE49-F238E27FC236}">
                  <a16:creationId xmlns:a16="http://schemas.microsoft.com/office/drawing/2014/main" id="{5A828373-53DC-87CA-EE13-91CC490AA1FD}"/>
                </a:ext>
              </a:extLst>
            </p:cNvPr>
            <p:cNvSpPr>
              <a:spLocks/>
            </p:cNvSpPr>
            <p:nvPr/>
          </p:nvSpPr>
          <p:spPr bwMode="auto">
            <a:xfrm>
              <a:off x="8801101" y="2998788"/>
              <a:ext cx="176213" cy="177800"/>
            </a:xfrm>
            <a:custGeom>
              <a:avLst/>
              <a:gdLst>
                <a:gd name="T0" fmla="*/ 20 w 56"/>
                <a:gd name="T1" fmla="*/ 56 h 56"/>
                <a:gd name="T2" fmla="*/ 18 w 56"/>
                <a:gd name="T3" fmla="*/ 56 h 56"/>
                <a:gd name="T4" fmla="*/ 16 w 56"/>
                <a:gd name="T5" fmla="*/ 52 h 56"/>
                <a:gd name="T6" fmla="*/ 16 w 56"/>
                <a:gd name="T7" fmla="*/ 44 h 56"/>
                <a:gd name="T8" fmla="*/ 12 w 56"/>
                <a:gd name="T9" fmla="*/ 44 h 56"/>
                <a:gd name="T10" fmla="*/ 12 w 56"/>
                <a:gd name="T11" fmla="*/ 36 h 56"/>
                <a:gd name="T12" fmla="*/ 20 w 56"/>
                <a:gd name="T13" fmla="*/ 36 h 56"/>
                <a:gd name="T14" fmla="*/ 24 w 56"/>
                <a:gd name="T15" fmla="*/ 40 h 56"/>
                <a:gd name="T16" fmla="*/ 24 w 56"/>
                <a:gd name="T17" fmla="*/ 44 h 56"/>
                <a:gd name="T18" fmla="*/ 34 w 56"/>
                <a:gd name="T19" fmla="*/ 37 h 56"/>
                <a:gd name="T20" fmla="*/ 36 w 56"/>
                <a:gd name="T21" fmla="*/ 36 h 56"/>
                <a:gd name="T22" fmla="*/ 48 w 56"/>
                <a:gd name="T23" fmla="*/ 36 h 56"/>
                <a:gd name="T24" fmla="*/ 48 w 56"/>
                <a:gd name="T25" fmla="*/ 8 h 56"/>
                <a:gd name="T26" fmla="*/ 8 w 56"/>
                <a:gd name="T27" fmla="*/ 8 h 56"/>
                <a:gd name="T28" fmla="*/ 8 w 56"/>
                <a:gd name="T29" fmla="*/ 20 h 56"/>
                <a:gd name="T30" fmla="*/ 0 w 56"/>
                <a:gd name="T31" fmla="*/ 20 h 56"/>
                <a:gd name="T32" fmla="*/ 0 w 56"/>
                <a:gd name="T33" fmla="*/ 8 h 56"/>
                <a:gd name="T34" fmla="*/ 8 w 56"/>
                <a:gd name="T35" fmla="*/ 0 h 56"/>
                <a:gd name="T36" fmla="*/ 48 w 56"/>
                <a:gd name="T37" fmla="*/ 0 h 56"/>
                <a:gd name="T38" fmla="*/ 56 w 56"/>
                <a:gd name="T39" fmla="*/ 8 h 56"/>
                <a:gd name="T40" fmla="*/ 56 w 56"/>
                <a:gd name="T41" fmla="*/ 36 h 56"/>
                <a:gd name="T42" fmla="*/ 48 w 56"/>
                <a:gd name="T43" fmla="*/ 44 h 56"/>
                <a:gd name="T44" fmla="*/ 37 w 56"/>
                <a:gd name="T45" fmla="*/ 44 h 56"/>
                <a:gd name="T46" fmla="*/ 22 w 56"/>
                <a:gd name="T47" fmla="*/ 55 h 56"/>
                <a:gd name="T48" fmla="*/ 20 w 56"/>
                <a:gd name="T4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6" h="56">
                  <a:moveTo>
                    <a:pt x="20" y="56"/>
                  </a:moveTo>
                  <a:cubicBezTo>
                    <a:pt x="19" y="56"/>
                    <a:pt x="19" y="56"/>
                    <a:pt x="18" y="56"/>
                  </a:cubicBezTo>
                  <a:cubicBezTo>
                    <a:pt x="17" y="55"/>
                    <a:pt x="16" y="54"/>
                    <a:pt x="16" y="52"/>
                  </a:cubicBezTo>
                  <a:cubicBezTo>
                    <a:pt x="16" y="44"/>
                    <a:pt x="16" y="44"/>
                    <a:pt x="16" y="44"/>
                  </a:cubicBezTo>
                  <a:cubicBezTo>
                    <a:pt x="12" y="44"/>
                    <a:pt x="12" y="44"/>
                    <a:pt x="12" y="44"/>
                  </a:cubicBezTo>
                  <a:cubicBezTo>
                    <a:pt x="12" y="36"/>
                    <a:pt x="12" y="36"/>
                    <a:pt x="12" y="36"/>
                  </a:cubicBezTo>
                  <a:cubicBezTo>
                    <a:pt x="20" y="36"/>
                    <a:pt x="20" y="36"/>
                    <a:pt x="20" y="36"/>
                  </a:cubicBezTo>
                  <a:cubicBezTo>
                    <a:pt x="22" y="36"/>
                    <a:pt x="24" y="38"/>
                    <a:pt x="24" y="40"/>
                  </a:cubicBezTo>
                  <a:cubicBezTo>
                    <a:pt x="24" y="44"/>
                    <a:pt x="24" y="44"/>
                    <a:pt x="24" y="44"/>
                  </a:cubicBezTo>
                  <a:cubicBezTo>
                    <a:pt x="34" y="37"/>
                    <a:pt x="34" y="37"/>
                    <a:pt x="34" y="37"/>
                  </a:cubicBezTo>
                  <a:cubicBezTo>
                    <a:pt x="34" y="36"/>
                    <a:pt x="35" y="36"/>
                    <a:pt x="36" y="36"/>
                  </a:cubicBezTo>
                  <a:cubicBezTo>
                    <a:pt x="48" y="36"/>
                    <a:pt x="48" y="36"/>
                    <a:pt x="48" y="36"/>
                  </a:cubicBezTo>
                  <a:cubicBezTo>
                    <a:pt x="48" y="8"/>
                    <a:pt x="48" y="8"/>
                    <a:pt x="48" y="8"/>
                  </a:cubicBezTo>
                  <a:cubicBezTo>
                    <a:pt x="8" y="8"/>
                    <a:pt x="8" y="8"/>
                    <a:pt x="8" y="8"/>
                  </a:cubicBezTo>
                  <a:cubicBezTo>
                    <a:pt x="8" y="20"/>
                    <a:pt x="8" y="20"/>
                    <a:pt x="8" y="20"/>
                  </a:cubicBezTo>
                  <a:cubicBezTo>
                    <a:pt x="0" y="20"/>
                    <a:pt x="0" y="20"/>
                    <a:pt x="0" y="20"/>
                  </a:cubicBezTo>
                  <a:cubicBezTo>
                    <a:pt x="0" y="8"/>
                    <a:pt x="0" y="8"/>
                    <a:pt x="0" y="8"/>
                  </a:cubicBezTo>
                  <a:cubicBezTo>
                    <a:pt x="0" y="4"/>
                    <a:pt x="4" y="0"/>
                    <a:pt x="8" y="0"/>
                  </a:cubicBezTo>
                  <a:cubicBezTo>
                    <a:pt x="48" y="0"/>
                    <a:pt x="48" y="0"/>
                    <a:pt x="48" y="0"/>
                  </a:cubicBezTo>
                  <a:cubicBezTo>
                    <a:pt x="52" y="0"/>
                    <a:pt x="56" y="4"/>
                    <a:pt x="56" y="8"/>
                  </a:cubicBezTo>
                  <a:cubicBezTo>
                    <a:pt x="56" y="36"/>
                    <a:pt x="56" y="36"/>
                    <a:pt x="56" y="36"/>
                  </a:cubicBezTo>
                  <a:cubicBezTo>
                    <a:pt x="56" y="40"/>
                    <a:pt x="52" y="44"/>
                    <a:pt x="48" y="44"/>
                  </a:cubicBezTo>
                  <a:cubicBezTo>
                    <a:pt x="37" y="44"/>
                    <a:pt x="37" y="44"/>
                    <a:pt x="37" y="44"/>
                  </a:cubicBezTo>
                  <a:cubicBezTo>
                    <a:pt x="22" y="55"/>
                    <a:pt x="22" y="55"/>
                    <a:pt x="22" y="55"/>
                  </a:cubicBezTo>
                  <a:cubicBezTo>
                    <a:pt x="22" y="56"/>
                    <a:pt x="21" y="56"/>
                    <a:pt x="2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5">
              <a:extLst>
                <a:ext uri="{FF2B5EF4-FFF2-40B4-BE49-F238E27FC236}">
                  <a16:creationId xmlns:a16="http://schemas.microsoft.com/office/drawing/2014/main" id="{080DE373-1789-BBE6-0F3B-E31ABBA8DA39}"/>
                </a:ext>
              </a:extLst>
            </p:cNvPr>
            <p:cNvSpPr>
              <a:spLocks noEditPoints="1"/>
            </p:cNvSpPr>
            <p:nvPr/>
          </p:nvSpPr>
          <p:spPr bwMode="auto">
            <a:xfrm>
              <a:off x="8724901" y="3074988"/>
              <a:ext cx="101600" cy="10160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close/>
                  <a:moveTo>
                    <a:pt x="16" y="8"/>
                  </a:moveTo>
                  <a:cubicBezTo>
                    <a:pt x="12" y="8"/>
                    <a:pt x="8" y="12"/>
                    <a:pt x="8" y="16"/>
                  </a:cubicBezTo>
                  <a:cubicBezTo>
                    <a:pt x="8" y="20"/>
                    <a:pt x="12" y="24"/>
                    <a:pt x="16" y="24"/>
                  </a:cubicBezTo>
                  <a:cubicBezTo>
                    <a:pt x="20" y="24"/>
                    <a:pt x="24" y="20"/>
                    <a:pt x="24" y="16"/>
                  </a:cubicBezTo>
                  <a:cubicBezTo>
                    <a:pt x="24" y="12"/>
                    <a:pt x="20" y="8"/>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6">
              <a:extLst>
                <a:ext uri="{FF2B5EF4-FFF2-40B4-BE49-F238E27FC236}">
                  <a16:creationId xmlns:a16="http://schemas.microsoft.com/office/drawing/2014/main" id="{FC61E547-BA00-8C4B-1B6B-C2013F0EC48E}"/>
                </a:ext>
              </a:extLst>
            </p:cNvPr>
            <p:cNvSpPr>
              <a:spLocks noEditPoints="1"/>
            </p:cNvSpPr>
            <p:nvPr/>
          </p:nvSpPr>
          <p:spPr bwMode="auto">
            <a:xfrm>
              <a:off x="8674101" y="3187701"/>
              <a:ext cx="201613" cy="88900"/>
            </a:xfrm>
            <a:custGeom>
              <a:avLst/>
              <a:gdLst>
                <a:gd name="T0" fmla="*/ 64 w 64"/>
                <a:gd name="T1" fmla="*/ 28 h 28"/>
                <a:gd name="T2" fmla="*/ 0 w 64"/>
                <a:gd name="T3" fmla="*/ 28 h 28"/>
                <a:gd name="T4" fmla="*/ 0 w 64"/>
                <a:gd name="T5" fmla="*/ 24 h 28"/>
                <a:gd name="T6" fmla="*/ 32 w 64"/>
                <a:gd name="T7" fmla="*/ 0 h 28"/>
                <a:gd name="T8" fmla="*/ 64 w 64"/>
                <a:gd name="T9" fmla="*/ 24 h 28"/>
                <a:gd name="T10" fmla="*/ 64 w 64"/>
                <a:gd name="T11" fmla="*/ 28 h 28"/>
                <a:gd name="T12" fmla="*/ 9 w 64"/>
                <a:gd name="T13" fmla="*/ 20 h 28"/>
                <a:gd name="T14" fmla="*/ 55 w 64"/>
                <a:gd name="T15" fmla="*/ 20 h 28"/>
                <a:gd name="T16" fmla="*/ 32 w 64"/>
                <a:gd name="T17" fmla="*/ 8 h 28"/>
                <a:gd name="T18" fmla="*/ 9 w 64"/>
                <a:gd name="T1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28">
                  <a:moveTo>
                    <a:pt x="64" y="28"/>
                  </a:moveTo>
                  <a:cubicBezTo>
                    <a:pt x="0" y="28"/>
                    <a:pt x="0" y="28"/>
                    <a:pt x="0" y="28"/>
                  </a:cubicBezTo>
                  <a:cubicBezTo>
                    <a:pt x="0" y="24"/>
                    <a:pt x="0" y="24"/>
                    <a:pt x="0" y="24"/>
                  </a:cubicBezTo>
                  <a:cubicBezTo>
                    <a:pt x="0" y="10"/>
                    <a:pt x="13" y="0"/>
                    <a:pt x="32" y="0"/>
                  </a:cubicBezTo>
                  <a:cubicBezTo>
                    <a:pt x="51" y="0"/>
                    <a:pt x="64" y="10"/>
                    <a:pt x="64" y="24"/>
                  </a:cubicBezTo>
                  <a:lnTo>
                    <a:pt x="64" y="28"/>
                  </a:lnTo>
                  <a:close/>
                  <a:moveTo>
                    <a:pt x="9" y="20"/>
                  </a:moveTo>
                  <a:cubicBezTo>
                    <a:pt x="55" y="20"/>
                    <a:pt x="55" y="20"/>
                    <a:pt x="55" y="20"/>
                  </a:cubicBezTo>
                  <a:cubicBezTo>
                    <a:pt x="53" y="13"/>
                    <a:pt x="44" y="8"/>
                    <a:pt x="32" y="8"/>
                  </a:cubicBezTo>
                  <a:cubicBezTo>
                    <a:pt x="20" y="8"/>
                    <a:pt x="11" y="13"/>
                    <a:pt x="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 name="Freeform 17">
            <a:extLst>
              <a:ext uri="{FF2B5EF4-FFF2-40B4-BE49-F238E27FC236}">
                <a16:creationId xmlns:a16="http://schemas.microsoft.com/office/drawing/2014/main" id="{AC440DA7-18B7-B65A-3121-CB1EC9BBA71B}"/>
              </a:ext>
            </a:extLst>
          </p:cNvPr>
          <p:cNvSpPr>
            <a:spLocks noEditPoints="1"/>
          </p:cNvSpPr>
          <p:nvPr/>
        </p:nvSpPr>
        <p:spPr bwMode="auto">
          <a:xfrm>
            <a:off x="4709818" y="3847028"/>
            <a:ext cx="335401" cy="333278"/>
          </a:xfrm>
          <a:custGeom>
            <a:avLst/>
            <a:gdLst>
              <a:gd name="T0" fmla="*/ 79 w 79"/>
              <a:gd name="T1" fmla="*/ 73 h 79"/>
              <a:gd name="T2" fmla="*/ 57 w 79"/>
              <a:gd name="T3" fmla="*/ 52 h 79"/>
              <a:gd name="T4" fmla="*/ 64 w 79"/>
              <a:gd name="T5" fmla="*/ 32 h 79"/>
              <a:gd name="T6" fmla="*/ 55 w 79"/>
              <a:gd name="T7" fmla="*/ 9 h 79"/>
              <a:gd name="T8" fmla="*/ 32 w 79"/>
              <a:gd name="T9" fmla="*/ 0 h 79"/>
              <a:gd name="T10" fmla="*/ 9 w 79"/>
              <a:gd name="T11" fmla="*/ 9 h 79"/>
              <a:gd name="T12" fmla="*/ 0 w 79"/>
              <a:gd name="T13" fmla="*/ 32 h 79"/>
              <a:gd name="T14" fmla="*/ 9 w 79"/>
              <a:gd name="T15" fmla="*/ 55 h 79"/>
              <a:gd name="T16" fmla="*/ 32 w 79"/>
              <a:gd name="T17" fmla="*/ 64 h 79"/>
              <a:gd name="T18" fmla="*/ 51 w 79"/>
              <a:gd name="T19" fmla="*/ 57 h 79"/>
              <a:gd name="T20" fmla="*/ 73 w 79"/>
              <a:gd name="T21" fmla="*/ 79 h 79"/>
              <a:gd name="T22" fmla="*/ 79 w 79"/>
              <a:gd name="T23" fmla="*/ 73 h 79"/>
              <a:gd name="T24" fmla="*/ 15 w 79"/>
              <a:gd name="T25" fmla="*/ 49 h 79"/>
              <a:gd name="T26" fmla="*/ 8 w 79"/>
              <a:gd name="T27" fmla="*/ 32 h 79"/>
              <a:gd name="T28" fmla="*/ 15 w 79"/>
              <a:gd name="T29" fmla="*/ 15 h 79"/>
              <a:gd name="T30" fmla="*/ 32 w 79"/>
              <a:gd name="T31" fmla="*/ 8 h 79"/>
              <a:gd name="T32" fmla="*/ 49 w 79"/>
              <a:gd name="T33" fmla="*/ 15 h 79"/>
              <a:gd name="T34" fmla="*/ 56 w 79"/>
              <a:gd name="T35" fmla="*/ 32 h 79"/>
              <a:gd name="T36" fmla="*/ 49 w 79"/>
              <a:gd name="T37" fmla="*/ 49 h 79"/>
              <a:gd name="T38" fmla="*/ 32 w 79"/>
              <a:gd name="T39" fmla="*/ 56 h 79"/>
              <a:gd name="T40" fmla="*/ 15 w 79"/>
              <a:gd name="T41" fmla="*/ 4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 h="79">
                <a:moveTo>
                  <a:pt x="79" y="73"/>
                </a:moveTo>
                <a:cubicBezTo>
                  <a:pt x="57" y="52"/>
                  <a:pt x="57" y="52"/>
                  <a:pt x="57" y="52"/>
                </a:cubicBezTo>
                <a:cubicBezTo>
                  <a:pt x="62" y="46"/>
                  <a:pt x="64" y="39"/>
                  <a:pt x="64" y="32"/>
                </a:cubicBezTo>
                <a:cubicBezTo>
                  <a:pt x="64" y="23"/>
                  <a:pt x="61" y="15"/>
                  <a:pt x="55" y="9"/>
                </a:cubicBezTo>
                <a:cubicBezTo>
                  <a:pt x="49" y="3"/>
                  <a:pt x="41" y="0"/>
                  <a:pt x="32" y="0"/>
                </a:cubicBezTo>
                <a:cubicBezTo>
                  <a:pt x="23" y="0"/>
                  <a:pt x="15" y="3"/>
                  <a:pt x="9" y="9"/>
                </a:cubicBezTo>
                <a:cubicBezTo>
                  <a:pt x="3" y="15"/>
                  <a:pt x="0" y="23"/>
                  <a:pt x="0" y="32"/>
                </a:cubicBezTo>
                <a:cubicBezTo>
                  <a:pt x="0" y="41"/>
                  <a:pt x="3" y="49"/>
                  <a:pt x="9" y="55"/>
                </a:cubicBezTo>
                <a:cubicBezTo>
                  <a:pt x="15" y="61"/>
                  <a:pt x="23" y="64"/>
                  <a:pt x="32" y="64"/>
                </a:cubicBezTo>
                <a:cubicBezTo>
                  <a:pt x="39" y="64"/>
                  <a:pt x="46" y="62"/>
                  <a:pt x="51" y="57"/>
                </a:cubicBezTo>
                <a:cubicBezTo>
                  <a:pt x="73" y="79"/>
                  <a:pt x="73" y="79"/>
                  <a:pt x="73" y="79"/>
                </a:cubicBezTo>
                <a:lnTo>
                  <a:pt x="79" y="73"/>
                </a:lnTo>
                <a:close/>
                <a:moveTo>
                  <a:pt x="15" y="49"/>
                </a:moveTo>
                <a:cubicBezTo>
                  <a:pt x="10" y="44"/>
                  <a:pt x="8" y="38"/>
                  <a:pt x="8" y="32"/>
                </a:cubicBezTo>
                <a:cubicBezTo>
                  <a:pt x="8" y="26"/>
                  <a:pt x="10" y="20"/>
                  <a:pt x="15" y="15"/>
                </a:cubicBezTo>
                <a:cubicBezTo>
                  <a:pt x="20" y="10"/>
                  <a:pt x="26" y="8"/>
                  <a:pt x="32" y="8"/>
                </a:cubicBezTo>
                <a:cubicBezTo>
                  <a:pt x="38" y="8"/>
                  <a:pt x="44" y="10"/>
                  <a:pt x="49" y="15"/>
                </a:cubicBezTo>
                <a:cubicBezTo>
                  <a:pt x="54" y="20"/>
                  <a:pt x="56" y="26"/>
                  <a:pt x="56" y="32"/>
                </a:cubicBezTo>
                <a:cubicBezTo>
                  <a:pt x="56" y="38"/>
                  <a:pt x="54" y="44"/>
                  <a:pt x="49" y="49"/>
                </a:cubicBezTo>
                <a:cubicBezTo>
                  <a:pt x="44" y="54"/>
                  <a:pt x="38" y="56"/>
                  <a:pt x="32" y="56"/>
                </a:cubicBezTo>
                <a:cubicBezTo>
                  <a:pt x="26" y="56"/>
                  <a:pt x="20" y="54"/>
                  <a:pt x="15" y="49"/>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a:extLst>
              <a:ext uri="{FF2B5EF4-FFF2-40B4-BE49-F238E27FC236}">
                <a16:creationId xmlns:a16="http://schemas.microsoft.com/office/drawing/2014/main" id="{4C4D4B7C-2338-D1C5-0708-1491064794AF}"/>
              </a:ext>
            </a:extLst>
          </p:cNvPr>
          <p:cNvGrpSpPr/>
          <p:nvPr/>
        </p:nvGrpSpPr>
        <p:grpSpPr>
          <a:xfrm>
            <a:off x="4794730" y="3914957"/>
            <a:ext cx="101894" cy="133736"/>
            <a:chOff x="5122863" y="3657601"/>
            <a:chExt cx="76200" cy="100013"/>
          </a:xfrm>
          <a:solidFill>
            <a:schemeClr val="tx2">
              <a:lumMod val="75000"/>
            </a:schemeClr>
          </a:solidFill>
        </p:grpSpPr>
        <p:sp>
          <p:nvSpPr>
            <p:cNvPr id="21" name="Freeform 18">
              <a:extLst>
                <a:ext uri="{FF2B5EF4-FFF2-40B4-BE49-F238E27FC236}">
                  <a16:creationId xmlns:a16="http://schemas.microsoft.com/office/drawing/2014/main" id="{444D83A1-0EA1-181C-1822-33BA015441F0}"/>
                </a:ext>
              </a:extLst>
            </p:cNvPr>
            <p:cNvSpPr>
              <a:spLocks/>
            </p:cNvSpPr>
            <p:nvPr/>
          </p:nvSpPr>
          <p:spPr bwMode="auto">
            <a:xfrm>
              <a:off x="5122863" y="3721101"/>
              <a:ext cx="76200" cy="36513"/>
            </a:xfrm>
            <a:custGeom>
              <a:avLst/>
              <a:gdLst>
                <a:gd name="T0" fmla="*/ 0 w 24"/>
                <a:gd name="T1" fmla="*/ 12 h 12"/>
                <a:gd name="T2" fmla="*/ 12 w 24"/>
                <a:gd name="T3" fmla="*/ 0 h 12"/>
                <a:gd name="T4" fmla="*/ 12 w 24"/>
                <a:gd name="T5" fmla="*/ 0 h 12"/>
                <a:gd name="T6" fmla="*/ 24 w 24"/>
                <a:gd name="T7" fmla="*/ 12 h 12"/>
                <a:gd name="T8" fmla="*/ 0 w 24"/>
                <a:gd name="T9" fmla="*/ 12 h 12"/>
              </a:gdLst>
              <a:ahLst/>
              <a:cxnLst>
                <a:cxn ang="0">
                  <a:pos x="T0" y="T1"/>
                </a:cxn>
                <a:cxn ang="0">
                  <a:pos x="T2" y="T3"/>
                </a:cxn>
                <a:cxn ang="0">
                  <a:pos x="T4" y="T5"/>
                </a:cxn>
                <a:cxn ang="0">
                  <a:pos x="T6" y="T7"/>
                </a:cxn>
                <a:cxn ang="0">
                  <a:pos x="T8" y="T9"/>
                </a:cxn>
              </a:cxnLst>
              <a:rect l="0" t="0" r="r" b="b"/>
              <a:pathLst>
                <a:path w="24" h="12">
                  <a:moveTo>
                    <a:pt x="0" y="12"/>
                  </a:moveTo>
                  <a:cubicBezTo>
                    <a:pt x="0" y="5"/>
                    <a:pt x="4" y="0"/>
                    <a:pt x="12" y="0"/>
                  </a:cubicBezTo>
                  <a:cubicBezTo>
                    <a:pt x="12" y="0"/>
                    <a:pt x="12" y="0"/>
                    <a:pt x="12" y="0"/>
                  </a:cubicBezTo>
                  <a:cubicBezTo>
                    <a:pt x="19" y="0"/>
                    <a:pt x="24" y="5"/>
                    <a:pt x="24" y="12"/>
                  </a:cubicBez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19">
              <a:extLst>
                <a:ext uri="{FF2B5EF4-FFF2-40B4-BE49-F238E27FC236}">
                  <a16:creationId xmlns:a16="http://schemas.microsoft.com/office/drawing/2014/main" id="{5EA4F9D3-3C62-5543-5C2C-747E71208233}"/>
                </a:ext>
              </a:extLst>
            </p:cNvPr>
            <p:cNvSpPr>
              <a:spLocks noChangeArrowheads="1"/>
            </p:cNvSpPr>
            <p:nvPr/>
          </p:nvSpPr>
          <p:spPr bwMode="auto">
            <a:xfrm>
              <a:off x="5135563" y="3657601"/>
              <a:ext cx="508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a:extLst>
              <a:ext uri="{FF2B5EF4-FFF2-40B4-BE49-F238E27FC236}">
                <a16:creationId xmlns:a16="http://schemas.microsoft.com/office/drawing/2014/main" id="{5D7E9F86-155A-381A-9AEC-4F877ECBCB6B}"/>
              </a:ext>
            </a:extLst>
          </p:cNvPr>
          <p:cNvGrpSpPr/>
          <p:nvPr/>
        </p:nvGrpSpPr>
        <p:grpSpPr>
          <a:xfrm>
            <a:off x="2362014" y="3864010"/>
            <a:ext cx="167701" cy="320542"/>
            <a:chOff x="3303588" y="3619501"/>
            <a:chExt cx="125413" cy="239713"/>
          </a:xfrm>
          <a:solidFill>
            <a:schemeClr val="tx2">
              <a:lumMod val="75000"/>
            </a:schemeClr>
          </a:solidFill>
        </p:grpSpPr>
        <p:sp>
          <p:nvSpPr>
            <p:cNvPr id="24" name="Freeform 20">
              <a:extLst>
                <a:ext uri="{FF2B5EF4-FFF2-40B4-BE49-F238E27FC236}">
                  <a16:creationId xmlns:a16="http://schemas.microsoft.com/office/drawing/2014/main" id="{746801BB-18DE-7FC7-5C32-790DFEF82DF8}"/>
                </a:ext>
              </a:extLst>
            </p:cNvPr>
            <p:cNvSpPr>
              <a:spLocks noEditPoints="1"/>
            </p:cNvSpPr>
            <p:nvPr/>
          </p:nvSpPr>
          <p:spPr bwMode="auto">
            <a:xfrm>
              <a:off x="3328988" y="3619501"/>
              <a:ext cx="74613" cy="76200"/>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close/>
                  <a:moveTo>
                    <a:pt x="12" y="8"/>
                  </a:moveTo>
                  <a:cubicBezTo>
                    <a:pt x="10" y="8"/>
                    <a:pt x="8" y="10"/>
                    <a:pt x="8" y="12"/>
                  </a:cubicBezTo>
                  <a:cubicBezTo>
                    <a:pt x="8" y="14"/>
                    <a:pt x="10" y="16"/>
                    <a:pt x="12" y="16"/>
                  </a:cubicBezTo>
                  <a:cubicBezTo>
                    <a:pt x="14" y="16"/>
                    <a:pt x="16" y="14"/>
                    <a:pt x="16" y="12"/>
                  </a:cubicBezTo>
                  <a:cubicBezTo>
                    <a:pt x="16" y="10"/>
                    <a:pt x="14"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1">
              <a:extLst>
                <a:ext uri="{FF2B5EF4-FFF2-40B4-BE49-F238E27FC236}">
                  <a16:creationId xmlns:a16="http://schemas.microsoft.com/office/drawing/2014/main" id="{70592595-9CC7-C186-AA21-C5593855318E}"/>
                </a:ext>
              </a:extLst>
            </p:cNvPr>
            <p:cNvSpPr>
              <a:spLocks noEditPoints="1"/>
            </p:cNvSpPr>
            <p:nvPr/>
          </p:nvSpPr>
          <p:spPr bwMode="auto">
            <a:xfrm>
              <a:off x="3303588" y="3695701"/>
              <a:ext cx="125413" cy="163513"/>
            </a:xfrm>
            <a:custGeom>
              <a:avLst/>
              <a:gdLst>
                <a:gd name="T0" fmla="*/ 24 w 40"/>
                <a:gd name="T1" fmla="*/ 52 h 52"/>
                <a:gd name="T2" fmla="*/ 16 w 40"/>
                <a:gd name="T3" fmla="*/ 52 h 52"/>
                <a:gd name="T4" fmla="*/ 12 w 40"/>
                <a:gd name="T5" fmla="*/ 49 h 52"/>
                <a:gd name="T6" fmla="*/ 9 w 40"/>
                <a:gd name="T7" fmla="*/ 40 h 52"/>
                <a:gd name="T8" fmla="*/ 4 w 40"/>
                <a:gd name="T9" fmla="*/ 40 h 52"/>
                <a:gd name="T10" fmla="*/ 1 w 40"/>
                <a:gd name="T11" fmla="*/ 38 h 52"/>
                <a:gd name="T12" fmla="*/ 0 w 40"/>
                <a:gd name="T13" fmla="*/ 35 h 52"/>
                <a:gd name="T14" fmla="*/ 6 w 40"/>
                <a:gd name="T15" fmla="*/ 11 h 52"/>
                <a:gd name="T16" fmla="*/ 20 w 40"/>
                <a:gd name="T17" fmla="*/ 0 h 52"/>
                <a:gd name="T18" fmla="*/ 34 w 40"/>
                <a:gd name="T19" fmla="*/ 11 h 52"/>
                <a:gd name="T20" fmla="*/ 40 w 40"/>
                <a:gd name="T21" fmla="*/ 35 h 52"/>
                <a:gd name="T22" fmla="*/ 39 w 40"/>
                <a:gd name="T23" fmla="*/ 38 h 52"/>
                <a:gd name="T24" fmla="*/ 36 w 40"/>
                <a:gd name="T25" fmla="*/ 40 h 52"/>
                <a:gd name="T26" fmla="*/ 31 w 40"/>
                <a:gd name="T27" fmla="*/ 40 h 52"/>
                <a:gd name="T28" fmla="*/ 28 w 40"/>
                <a:gd name="T29" fmla="*/ 49 h 52"/>
                <a:gd name="T30" fmla="*/ 24 w 40"/>
                <a:gd name="T31" fmla="*/ 52 h 52"/>
                <a:gd name="T32" fmla="*/ 19 w 40"/>
                <a:gd name="T33" fmla="*/ 44 h 52"/>
                <a:gd name="T34" fmla="*/ 21 w 40"/>
                <a:gd name="T35" fmla="*/ 44 h 52"/>
                <a:gd name="T36" fmla="*/ 28 w 40"/>
                <a:gd name="T37" fmla="*/ 32 h 52"/>
                <a:gd name="T38" fmla="*/ 29 w 40"/>
                <a:gd name="T39" fmla="*/ 32 h 52"/>
                <a:gd name="T40" fmla="*/ 31 w 40"/>
                <a:gd name="T41" fmla="*/ 32 h 52"/>
                <a:gd name="T42" fmla="*/ 30 w 40"/>
                <a:gd name="T43" fmla="*/ 28 h 52"/>
                <a:gd name="T44" fmla="*/ 27 w 40"/>
                <a:gd name="T45" fmla="*/ 17 h 52"/>
                <a:gd name="T46" fmla="*/ 26 w 40"/>
                <a:gd name="T47" fmla="*/ 13 h 52"/>
                <a:gd name="T48" fmla="*/ 20 w 40"/>
                <a:gd name="T49" fmla="*/ 8 h 52"/>
                <a:gd name="T50" fmla="*/ 14 w 40"/>
                <a:gd name="T51" fmla="*/ 13 h 52"/>
                <a:gd name="T52" fmla="*/ 13 w 40"/>
                <a:gd name="T53" fmla="*/ 17 h 52"/>
                <a:gd name="T54" fmla="*/ 10 w 40"/>
                <a:gd name="T55" fmla="*/ 28 h 52"/>
                <a:gd name="T56" fmla="*/ 9 w 40"/>
                <a:gd name="T57" fmla="*/ 32 h 52"/>
                <a:gd name="T58" fmla="*/ 11 w 40"/>
                <a:gd name="T59" fmla="*/ 32 h 52"/>
                <a:gd name="T60" fmla="*/ 12 w 40"/>
                <a:gd name="T61" fmla="*/ 32 h 52"/>
                <a:gd name="T62" fmla="*/ 19 w 40"/>
                <a:gd name="T63" fmla="*/ 4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 h="52">
                  <a:moveTo>
                    <a:pt x="24" y="52"/>
                  </a:moveTo>
                  <a:cubicBezTo>
                    <a:pt x="16" y="52"/>
                    <a:pt x="16" y="52"/>
                    <a:pt x="16" y="52"/>
                  </a:cubicBezTo>
                  <a:cubicBezTo>
                    <a:pt x="14" y="52"/>
                    <a:pt x="13" y="51"/>
                    <a:pt x="12" y="49"/>
                  </a:cubicBezTo>
                  <a:cubicBezTo>
                    <a:pt x="11" y="46"/>
                    <a:pt x="10" y="42"/>
                    <a:pt x="9" y="40"/>
                  </a:cubicBezTo>
                  <a:cubicBezTo>
                    <a:pt x="7" y="40"/>
                    <a:pt x="4" y="40"/>
                    <a:pt x="4" y="40"/>
                  </a:cubicBezTo>
                  <a:cubicBezTo>
                    <a:pt x="3" y="40"/>
                    <a:pt x="2" y="39"/>
                    <a:pt x="1" y="38"/>
                  </a:cubicBezTo>
                  <a:cubicBezTo>
                    <a:pt x="0" y="37"/>
                    <a:pt x="0" y="36"/>
                    <a:pt x="0" y="35"/>
                  </a:cubicBezTo>
                  <a:cubicBezTo>
                    <a:pt x="6" y="11"/>
                    <a:pt x="6" y="11"/>
                    <a:pt x="6" y="11"/>
                  </a:cubicBezTo>
                  <a:cubicBezTo>
                    <a:pt x="7" y="5"/>
                    <a:pt x="13" y="0"/>
                    <a:pt x="20" y="0"/>
                  </a:cubicBezTo>
                  <a:cubicBezTo>
                    <a:pt x="27" y="0"/>
                    <a:pt x="33" y="5"/>
                    <a:pt x="34" y="11"/>
                  </a:cubicBezTo>
                  <a:cubicBezTo>
                    <a:pt x="40" y="35"/>
                    <a:pt x="40" y="35"/>
                    <a:pt x="40" y="35"/>
                  </a:cubicBezTo>
                  <a:cubicBezTo>
                    <a:pt x="40" y="36"/>
                    <a:pt x="40" y="37"/>
                    <a:pt x="39" y="38"/>
                  </a:cubicBezTo>
                  <a:cubicBezTo>
                    <a:pt x="38" y="39"/>
                    <a:pt x="37" y="40"/>
                    <a:pt x="36" y="40"/>
                  </a:cubicBezTo>
                  <a:cubicBezTo>
                    <a:pt x="36" y="40"/>
                    <a:pt x="33" y="40"/>
                    <a:pt x="31" y="40"/>
                  </a:cubicBezTo>
                  <a:cubicBezTo>
                    <a:pt x="30" y="42"/>
                    <a:pt x="29" y="46"/>
                    <a:pt x="28" y="49"/>
                  </a:cubicBezTo>
                  <a:cubicBezTo>
                    <a:pt x="27" y="51"/>
                    <a:pt x="26" y="52"/>
                    <a:pt x="24" y="52"/>
                  </a:cubicBezTo>
                  <a:close/>
                  <a:moveTo>
                    <a:pt x="19" y="44"/>
                  </a:moveTo>
                  <a:cubicBezTo>
                    <a:pt x="21" y="44"/>
                    <a:pt x="21" y="44"/>
                    <a:pt x="21" y="44"/>
                  </a:cubicBezTo>
                  <a:cubicBezTo>
                    <a:pt x="25" y="32"/>
                    <a:pt x="25" y="32"/>
                    <a:pt x="28" y="32"/>
                  </a:cubicBezTo>
                  <a:cubicBezTo>
                    <a:pt x="28" y="32"/>
                    <a:pt x="28" y="32"/>
                    <a:pt x="29" y="32"/>
                  </a:cubicBezTo>
                  <a:cubicBezTo>
                    <a:pt x="29" y="32"/>
                    <a:pt x="30" y="32"/>
                    <a:pt x="31" y="32"/>
                  </a:cubicBezTo>
                  <a:cubicBezTo>
                    <a:pt x="30" y="28"/>
                    <a:pt x="30" y="28"/>
                    <a:pt x="30" y="28"/>
                  </a:cubicBezTo>
                  <a:cubicBezTo>
                    <a:pt x="28" y="21"/>
                    <a:pt x="28" y="21"/>
                    <a:pt x="27" y="17"/>
                  </a:cubicBezTo>
                  <a:cubicBezTo>
                    <a:pt x="26" y="13"/>
                    <a:pt x="26" y="13"/>
                    <a:pt x="26" y="13"/>
                  </a:cubicBezTo>
                  <a:cubicBezTo>
                    <a:pt x="25" y="10"/>
                    <a:pt x="23" y="8"/>
                    <a:pt x="20" y="8"/>
                  </a:cubicBezTo>
                  <a:cubicBezTo>
                    <a:pt x="17" y="8"/>
                    <a:pt x="15" y="10"/>
                    <a:pt x="14" y="13"/>
                  </a:cubicBezTo>
                  <a:cubicBezTo>
                    <a:pt x="13" y="17"/>
                    <a:pt x="13" y="17"/>
                    <a:pt x="13" y="17"/>
                  </a:cubicBezTo>
                  <a:cubicBezTo>
                    <a:pt x="12" y="21"/>
                    <a:pt x="12" y="21"/>
                    <a:pt x="10" y="28"/>
                  </a:cubicBezTo>
                  <a:cubicBezTo>
                    <a:pt x="9" y="32"/>
                    <a:pt x="9" y="32"/>
                    <a:pt x="9" y="32"/>
                  </a:cubicBezTo>
                  <a:cubicBezTo>
                    <a:pt x="10" y="32"/>
                    <a:pt x="11" y="32"/>
                    <a:pt x="11" y="32"/>
                  </a:cubicBezTo>
                  <a:cubicBezTo>
                    <a:pt x="12" y="32"/>
                    <a:pt x="12" y="32"/>
                    <a:pt x="12" y="32"/>
                  </a:cubicBezTo>
                  <a:cubicBezTo>
                    <a:pt x="15" y="32"/>
                    <a:pt x="15" y="32"/>
                    <a:pt x="1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组合 25">
            <a:extLst>
              <a:ext uri="{FF2B5EF4-FFF2-40B4-BE49-F238E27FC236}">
                <a16:creationId xmlns:a16="http://schemas.microsoft.com/office/drawing/2014/main" id="{DE9D88D5-AE84-C0D6-9807-0FFAC06E59C2}"/>
              </a:ext>
            </a:extLst>
          </p:cNvPr>
          <p:cNvGrpSpPr/>
          <p:nvPr/>
        </p:nvGrpSpPr>
        <p:grpSpPr>
          <a:xfrm>
            <a:off x="4675854" y="3017017"/>
            <a:ext cx="405453" cy="371489"/>
            <a:chOff x="5033963" y="2986088"/>
            <a:chExt cx="303213" cy="277813"/>
          </a:xfrm>
          <a:solidFill>
            <a:schemeClr val="tx2">
              <a:lumMod val="75000"/>
            </a:schemeClr>
          </a:solidFill>
        </p:grpSpPr>
        <p:sp>
          <p:nvSpPr>
            <p:cNvPr id="27" name="Freeform 22">
              <a:extLst>
                <a:ext uri="{FF2B5EF4-FFF2-40B4-BE49-F238E27FC236}">
                  <a16:creationId xmlns:a16="http://schemas.microsoft.com/office/drawing/2014/main" id="{179A0A84-D091-23F7-BDA3-7C365A9D658B}"/>
                </a:ext>
              </a:extLst>
            </p:cNvPr>
            <p:cNvSpPr>
              <a:spLocks/>
            </p:cNvSpPr>
            <p:nvPr/>
          </p:nvSpPr>
          <p:spPr bwMode="auto">
            <a:xfrm>
              <a:off x="5132388" y="3074988"/>
              <a:ext cx="107950" cy="38100"/>
            </a:xfrm>
            <a:custGeom>
              <a:avLst/>
              <a:gdLst>
                <a:gd name="T0" fmla="*/ 17 w 34"/>
                <a:gd name="T1" fmla="*/ 12 h 12"/>
                <a:gd name="T2" fmla="*/ 34 w 34"/>
                <a:gd name="T3" fmla="*/ 2 h 12"/>
                <a:gd name="T4" fmla="*/ 29 w 34"/>
                <a:gd name="T5" fmla="*/ 0 h 12"/>
                <a:gd name="T6" fmla="*/ 5 w 34"/>
                <a:gd name="T7" fmla="*/ 0 h 12"/>
                <a:gd name="T8" fmla="*/ 0 w 34"/>
                <a:gd name="T9" fmla="*/ 2 h 12"/>
                <a:gd name="T10" fmla="*/ 17 w 34"/>
                <a:gd name="T11" fmla="*/ 12 h 12"/>
              </a:gdLst>
              <a:ahLst/>
              <a:cxnLst>
                <a:cxn ang="0">
                  <a:pos x="T0" y="T1"/>
                </a:cxn>
                <a:cxn ang="0">
                  <a:pos x="T2" y="T3"/>
                </a:cxn>
                <a:cxn ang="0">
                  <a:pos x="T4" y="T5"/>
                </a:cxn>
                <a:cxn ang="0">
                  <a:pos x="T6" y="T7"/>
                </a:cxn>
                <a:cxn ang="0">
                  <a:pos x="T8" y="T9"/>
                </a:cxn>
                <a:cxn ang="0">
                  <a:pos x="T10" y="T11"/>
                </a:cxn>
              </a:cxnLst>
              <a:rect l="0" t="0" r="r" b="b"/>
              <a:pathLst>
                <a:path w="34" h="12">
                  <a:moveTo>
                    <a:pt x="17" y="12"/>
                  </a:moveTo>
                  <a:cubicBezTo>
                    <a:pt x="34" y="2"/>
                    <a:pt x="34" y="2"/>
                    <a:pt x="34" y="2"/>
                  </a:cubicBezTo>
                  <a:cubicBezTo>
                    <a:pt x="33" y="1"/>
                    <a:pt x="31" y="0"/>
                    <a:pt x="29" y="0"/>
                  </a:cubicBezTo>
                  <a:cubicBezTo>
                    <a:pt x="5" y="0"/>
                    <a:pt x="5" y="0"/>
                    <a:pt x="5" y="0"/>
                  </a:cubicBezTo>
                  <a:cubicBezTo>
                    <a:pt x="3" y="0"/>
                    <a:pt x="1" y="1"/>
                    <a:pt x="0" y="2"/>
                  </a:cubicBezTo>
                  <a:lnTo>
                    <a:pt x="17"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3">
              <a:extLst>
                <a:ext uri="{FF2B5EF4-FFF2-40B4-BE49-F238E27FC236}">
                  <a16:creationId xmlns:a16="http://schemas.microsoft.com/office/drawing/2014/main" id="{D97A0E44-ED25-B827-04DE-A7BA63F221CE}"/>
                </a:ext>
              </a:extLst>
            </p:cNvPr>
            <p:cNvSpPr>
              <a:spLocks/>
            </p:cNvSpPr>
            <p:nvPr/>
          </p:nvSpPr>
          <p:spPr bwMode="auto">
            <a:xfrm>
              <a:off x="5122863" y="3100388"/>
              <a:ext cx="127000" cy="76200"/>
            </a:xfrm>
            <a:custGeom>
              <a:avLst/>
              <a:gdLst>
                <a:gd name="T0" fmla="*/ 22 w 40"/>
                <a:gd name="T1" fmla="*/ 11 h 24"/>
                <a:gd name="T2" fmla="*/ 20 w 40"/>
                <a:gd name="T3" fmla="*/ 11 h 24"/>
                <a:gd name="T4" fmla="*/ 18 w 40"/>
                <a:gd name="T5" fmla="*/ 11 h 24"/>
                <a:gd name="T6" fmla="*/ 0 w 40"/>
                <a:gd name="T7" fmla="*/ 0 h 24"/>
                <a:gd name="T8" fmla="*/ 0 w 40"/>
                <a:gd name="T9" fmla="*/ 0 h 24"/>
                <a:gd name="T10" fmla="*/ 0 w 40"/>
                <a:gd name="T11" fmla="*/ 16 h 24"/>
                <a:gd name="T12" fmla="*/ 8 w 40"/>
                <a:gd name="T13" fmla="*/ 24 h 24"/>
                <a:gd name="T14" fmla="*/ 32 w 40"/>
                <a:gd name="T15" fmla="*/ 24 h 24"/>
                <a:gd name="T16" fmla="*/ 40 w 40"/>
                <a:gd name="T17" fmla="*/ 16 h 24"/>
                <a:gd name="T18" fmla="*/ 40 w 40"/>
                <a:gd name="T19" fmla="*/ 0 h 24"/>
                <a:gd name="T20" fmla="*/ 40 w 40"/>
                <a:gd name="T21" fmla="*/ 0 h 24"/>
                <a:gd name="T22" fmla="*/ 22 w 40"/>
                <a:gd name="T23"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24">
                  <a:moveTo>
                    <a:pt x="22" y="11"/>
                  </a:moveTo>
                  <a:cubicBezTo>
                    <a:pt x="21" y="11"/>
                    <a:pt x="21" y="11"/>
                    <a:pt x="20" y="11"/>
                  </a:cubicBezTo>
                  <a:cubicBezTo>
                    <a:pt x="19" y="11"/>
                    <a:pt x="19" y="11"/>
                    <a:pt x="18" y="11"/>
                  </a:cubicBezTo>
                  <a:cubicBezTo>
                    <a:pt x="0" y="0"/>
                    <a:pt x="0" y="0"/>
                    <a:pt x="0" y="0"/>
                  </a:cubicBezTo>
                  <a:cubicBezTo>
                    <a:pt x="0" y="0"/>
                    <a:pt x="0" y="0"/>
                    <a:pt x="0" y="0"/>
                  </a:cubicBezTo>
                  <a:cubicBezTo>
                    <a:pt x="0" y="16"/>
                    <a:pt x="0" y="16"/>
                    <a:pt x="0" y="16"/>
                  </a:cubicBezTo>
                  <a:cubicBezTo>
                    <a:pt x="0" y="20"/>
                    <a:pt x="4" y="24"/>
                    <a:pt x="8" y="24"/>
                  </a:cubicBezTo>
                  <a:cubicBezTo>
                    <a:pt x="32" y="24"/>
                    <a:pt x="32" y="24"/>
                    <a:pt x="32" y="24"/>
                  </a:cubicBezTo>
                  <a:cubicBezTo>
                    <a:pt x="36" y="24"/>
                    <a:pt x="40" y="20"/>
                    <a:pt x="40" y="16"/>
                  </a:cubicBezTo>
                  <a:cubicBezTo>
                    <a:pt x="40" y="0"/>
                    <a:pt x="40" y="0"/>
                    <a:pt x="40" y="0"/>
                  </a:cubicBezTo>
                  <a:cubicBezTo>
                    <a:pt x="40" y="0"/>
                    <a:pt x="40" y="0"/>
                    <a:pt x="40" y="0"/>
                  </a:cubicBezTo>
                  <a:lnTo>
                    <a:pt x="22"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4">
              <a:extLst>
                <a:ext uri="{FF2B5EF4-FFF2-40B4-BE49-F238E27FC236}">
                  <a16:creationId xmlns:a16="http://schemas.microsoft.com/office/drawing/2014/main" id="{F67567EF-0270-EF4B-6FD0-C8A18ABDF68E}"/>
                </a:ext>
              </a:extLst>
            </p:cNvPr>
            <p:cNvSpPr>
              <a:spLocks/>
            </p:cNvSpPr>
            <p:nvPr/>
          </p:nvSpPr>
          <p:spPr bwMode="auto">
            <a:xfrm>
              <a:off x="5033963" y="3125788"/>
              <a:ext cx="287338" cy="138113"/>
            </a:xfrm>
            <a:custGeom>
              <a:avLst/>
              <a:gdLst>
                <a:gd name="T0" fmla="*/ 83 w 91"/>
                <a:gd name="T1" fmla="*/ 8 h 44"/>
                <a:gd name="T2" fmla="*/ 48 w 91"/>
                <a:gd name="T3" fmla="*/ 36 h 44"/>
                <a:gd name="T4" fmla="*/ 14 w 91"/>
                <a:gd name="T5" fmla="*/ 10 h 44"/>
                <a:gd name="T6" fmla="*/ 24 w 91"/>
                <a:gd name="T7" fmla="*/ 0 h 44"/>
                <a:gd name="T8" fmla="*/ 0 w 91"/>
                <a:gd name="T9" fmla="*/ 0 h 44"/>
                <a:gd name="T10" fmla="*/ 0 w 91"/>
                <a:gd name="T11" fmla="*/ 24 h 44"/>
                <a:gd name="T12" fmla="*/ 7 w 91"/>
                <a:gd name="T13" fmla="*/ 17 h 44"/>
                <a:gd name="T14" fmla="*/ 48 w 91"/>
                <a:gd name="T15" fmla="*/ 44 h 44"/>
                <a:gd name="T16" fmla="*/ 91 w 91"/>
                <a:gd name="T17" fmla="*/ 8 h 44"/>
                <a:gd name="T18" fmla="*/ 83 w 91"/>
                <a:gd name="T19" fmla="*/ 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44">
                  <a:moveTo>
                    <a:pt x="83" y="8"/>
                  </a:moveTo>
                  <a:cubicBezTo>
                    <a:pt x="79" y="24"/>
                    <a:pt x="65" y="36"/>
                    <a:pt x="48" y="36"/>
                  </a:cubicBezTo>
                  <a:cubicBezTo>
                    <a:pt x="32" y="36"/>
                    <a:pt x="18" y="25"/>
                    <a:pt x="14" y="10"/>
                  </a:cubicBezTo>
                  <a:cubicBezTo>
                    <a:pt x="24" y="0"/>
                    <a:pt x="24" y="0"/>
                    <a:pt x="24" y="0"/>
                  </a:cubicBezTo>
                  <a:cubicBezTo>
                    <a:pt x="0" y="0"/>
                    <a:pt x="0" y="0"/>
                    <a:pt x="0" y="0"/>
                  </a:cubicBezTo>
                  <a:cubicBezTo>
                    <a:pt x="0" y="24"/>
                    <a:pt x="0" y="24"/>
                    <a:pt x="0" y="24"/>
                  </a:cubicBezTo>
                  <a:cubicBezTo>
                    <a:pt x="7" y="17"/>
                    <a:pt x="7" y="17"/>
                    <a:pt x="7" y="17"/>
                  </a:cubicBezTo>
                  <a:cubicBezTo>
                    <a:pt x="14" y="33"/>
                    <a:pt x="30" y="44"/>
                    <a:pt x="48" y="44"/>
                  </a:cubicBezTo>
                  <a:cubicBezTo>
                    <a:pt x="70" y="44"/>
                    <a:pt x="87" y="28"/>
                    <a:pt x="91" y="8"/>
                  </a:cubicBezTo>
                  <a:lnTo>
                    <a:pt x="83"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5">
              <a:extLst>
                <a:ext uri="{FF2B5EF4-FFF2-40B4-BE49-F238E27FC236}">
                  <a16:creationId xmlns:a16="http://schemas.microsoft.com/office/drawing/2014/main" id="{36F50B3F-006B-A933-71DA-39406FFFCEA8}"/>
                </a:ext>
              </a:extLst>
            </p:cNvPr>
            <p:cNvSpPr>
              <a:spLocks/>
            </p:cNvSpPr>
            <p:nvPr/>
          </p:nvSpPr>
          <p:spPr bwMode="auto">
            <a:xfrm>
              <a:off x="5049838" y="2986088"/>
              <a:ext cx="287338" cy="139700"/>
            </a:xfrm>
            <a:custGeom>
              <a:avLst/>
              <a:gdLst>
                <a:gd name="T0" fmla="*/ 84 w 91"/>
                <a:gd name="T1" fmla="*/ 27 h 44"/>
                <a:gd name="T2" fmla="*/ 43 w 91"/>
                <a:gd name="T3" fmla="*/ 0 h 44"/>
                <a:gd name="T4" fmla="*/ 0 w 91"/>
                <a:gd name="T5" fmla="*/ 36 h 44"/>
                <a:gd name="T6" fmla="*/ 8 w 91"/>
                <a:gd name="T7" fmla="*/ 36 h 44"/>
                <a:gd name="T8" fmla="*/ 43 w 91"/>
                <a:gd name="T9" fmla="*/ 8 h 44"/>
                <a:gd name="T10" fmla="*/ 77 w 91"/>
                <a:gd name="T11" fmla="*/ 34 h 44"/>
                <a:gd name="T12" fmla="*/ 67 w 91"/>
                <a:gd name="T13" fmla="*/ 44 h 44"/>
                <a:gd name="T14" fmla="*/ 91 w 91"/>
                <a:gd name="T15" fmla="*/ 44 h 44"/>
                <a:gd name="T16" fmla="*/ 91 w 91"/>
                <a:gd name="T17" fmla="*/ 20 h 44"/>
                <a:gd name="T18" fmla="*/ 84 w 91"/>
                <a:gd name="T19" fmla="*/ 2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44">
                  <a:moveTo>
                    <a:pt x="84" y="27"/>
                  </a:moveTo>
                  <a:cubicBezTo>
                    <a:pt x="77" y="11"/>
                    <a:pt x="61" y="0"/>
                    <a:pt x="43" y="0"/>
                  </a:cubicBezTo>
                  <a:cubicBezTo>
                    <a:pt x="21" y="0"/>
                    <a:pt x="4" y="16"/>
                    <a:pt x="0" y="36"/>
                  </a:cubicBezTo>
                  <a:cubicBezTo>
                    <a:pt x="8" y="36"/>
                    <a:pt x="8" y="36"/>
                    <a:pt x="8" y="36"/>
                  </a:cubicBezTo>
                  <a:cubicBezTo>
                    <a:pt x="12" y="20"/>
                    <a:pt x="26" y="8"/>
                    <a:pt x="43" y="8"/>
                  </a:cubicBezTo>
                  <a:cubicBezTo>
                    <a:pt x="59" y="8"/>
                    <a:pt x="73" y="19"/>
                    <a:pt x="77" y="34"/>
                  </a:cubicBezTo>
                  <a:cubicBezTo>
                    <a:pt x="67" y="44"/>
                    <a:pt x="67" y="44"/>
                    <a:pt x="67" y="44"/>
                  </a:cubicBezTo>
                  <a:cubicBezTo>
                    <a:pt x="91" y="44"/>
                    <a:pt x="91" y="44"/>
                    <a:pt x="91" y="44"/>
                  </a:cubicBezTo>
                  <a:cubicBezTo>
                    <a:pt x="91" y="20"/>
                    <a:pt x="91" y="20"/>
                    <a:pt x="91" y="20"/>
                  </a:cubicBezTo>
                  <a:lnTo>
                    <a:pt x="84"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 name="Freeform 26">
            <a:extLst>
              <a:ext uri="{FF2B5EF4-FFF2-40B4-BE49-F238E27FC236}">
                <a16:creationId xmlns:a16="http://schemas.microsoft.com/office/drawing/2014/main" id="{C5D94DEE-7B90-96EB-998A-F45F83DAF7BE}"/>
              </a:ext>
            </a:extLst>
          </p:cNvPr>
          <p:cNvSpPr>
            <a:spLocks noEditPoints="1"/>
          </p:cNvSpPr>
          <p:nvPr/>
        </p:nvSpPr>
        <p:spPr bwMode="auto">
          <a:xfrm>
            <a:off x="9577373" y="2220972"/>
            <a:ext cx="337524" cy="337524"/>
          </a:xfrm>
          <a:custGeom>
            <a:avLst/>
            <a:gdLst>
              <a:gd name="T0" fmla="*/ 40 w 80"/>
              <a:gd name="T1" fmla="*/ 0 h 80"/>
              <a:gd name="T2" fmla="*/ 0 w 80"/>
              <a:gd name="T3" fmla="*/ 40 h 80"/>
              <a:gd name="T4" fmla="*/ 40 w 80"/>
              <a:gd name="T5" fmla="*/ 80 h 80"/>
              <a:gd name="T6" fmla="*/ 63 w 80"/>
              <a:gd name="T7" fmla="*/ 73 h 80"/>
              <a:gd name="T8" fmla="*/ 58 w 80"/>
              <a:gd name="T9" fmla="*/ 66 h 80"/>
              <a:gd name="T10" fmla="*/ 40 w 80"/>
              <a:gd name="T11" fmla="*/ 72 h 80"/>
              <a:gd name="T12" fmla="*/ 8 w 80"/>
              <a:gd name="T13" fmla="*/ 40 h 80"/>
              <a:gd name="T14" fmla="*/ 40 w 80"/>
              <a:gd name="T15" fmla="*/ 8 h 80"/>
              <a:gd name="T16" fmla="*/ 72 w 80"/>
              <a:gd name="T17" fmla="*/ 40 h 80"/>
              <a:gd name="T18" fmla="*/ 72 w 80"/>
              <a:gd name="T19" fmla="*/ 43 h 80"/>
              <a:gd name="T20" fmla="*/ 66 w 80"/>
              <a:gd name="T21" fmla="*/ 52 h 80"/>
              <a:gd name="T22" fmla="*/ 66 w 80"/>
              <a:gd name="T23" fmla="*/ 52 h 80"/>
              <a:gd name="T24" fmla="*/ 65 w 80"/>
              <a:gd name="T25" fmla="*/ 52 h 80"/>
              <a:gd name="T26" fmla="*/ 64 w 80"/>
              <a:gd name="T27" fmla="*/ 52 h 80"/>
              <a:gd name="T28" fmla="*/ 58 w 80"/>
              <a:gd name="T29" fmla="*/ 47 h 80"/>
              <a:gd name="T30" fmla="*/ 58 w 80"/>
              <a:gd name="T31" fmla="*/ 40 h 80"/>
              <a:gd name="T32" fmla="*/ 40 w 80"/>
              <a:gd name="T33" fmla="*/ 22 h 80"/>
              <a:gd name="T34" fmla="*/ 22 w 80"/>
              <a:gd name="T35" fmla="*/ 40 h 80"/>
              <a:gd name="T36" fmla="*/ 40 w 80"/>
              <a:gd name="T37" fmla="*/ 58 h 80"/>
              <a:gd name="T38" fmla="*/ 53 w 80"/>
              <a:gd name="T39" fmla="*/ 53 h 80"/>
              <a:gd name="T40" fmla="*/ 64 w 80"/>
              <a:gd name="T41" fmla="*/ 60 h 80"/>
              <a:gd name="T42" fmla="*/ 64 w 80"/>
              <a:gd name="T43" fmla="*/ 60 h 80"/>
              <a:gd name="T44" fmla="*/ 65 w 80"/>
              <a:gd name="T45" fmla="*/ 60 h 80"/>
              <a:gd name="T46" fmla="*/ 66 w 80"/>
              <a:gd name="T47" fmla="*/ 60 h 80"/>
              <a:gd name="T48" fmla="*/ 80 w 80"/>
              <a:gd name="T49" fmla="*/ 43 h 80"/>
              <a:gd name="T50" fmla="*/ 80 w 80"/>
              <a:gd name="T51" fmla="*/ 40 h 80"/>
              <a:gd name="T52" fmla="*/ 40 w 80"/>
              <a:gd name="T53" fmla="*/ 0 h 80"/>
              <a:gd name="T54" fmla="*/ 40 w 80"/>
              <a:gd name="T55" fmla="*/ 50 h 80"/>
              <a:gd name="T56" fmla="*/ 30 w 80"/>
              <a:gd name="T57" fmla="*/ 40 h 80"/>
              <a:gd name="T58" fmla="*/ 40 w 80"/>
              <a:gd name="T59" fmla="*/ 30 h 80"/>
              <a:gd name="T60" fmla="*/ 50 w 80"/>
              <a:gd name="T61" fmla="*/ 40 h 80"/>
              <a:gd name="T62" fmla="*/ 40 w 80"/>
              <a:gd name="T63" fmla="*/ 5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80">
                <a:moveTo>
                  <a:pt x="40" y="0"/>
                </a:moveTo>
                <a:cubicBezTo>
                  <a:pt x="18" y="0"/>
                  <a:pt x="0" y="18"/>
                  <a:pt x="0" y="40"/>
                </a:cubicBezTo>
                <a:cubicBezTo>
                  <a:pt x="0" y="62"/>
                  <a:pt x="18" y="80"/>
                  <a:pt x="40" y="80"/>
                </a:cubicBezTo>
                <a:cubicBezTo>
                  <a:pt x="48" y="80"/>
                  <a:pt x="56" y="78"/>
                  <a:pt x="63" y="73"/>
                </a:cubicBezTo>
                <a:cubicBezTo>
                  <a:pt x="58" y="66"/>
                  <a:pt x="58" y="66"/>
                  <a:pt x="58" y="66"/>
                </a:cubicBezTo>
                <a:cubicBezTo>
                  <a:pt x="53" y="70"/>
                  <a:pt x="47" y="72"/>
                  <a:pt x="40" y="72"/>
                </a:cubicBezTo>
                <a:cubicBezTo>
                  <a:pt x="22" y="72"/>
                  <a:pt x="8" y="58"/>
                  <a:pt x="8" y="40"/>
                </a:cubicBezTo>
                <a:cubicBezTo>
                  <a:pt x="8" y="22"/>
                  <a:pt x="22" y="8"/>
                  <a:pt x="40" y="8"/>
                </a:cubicBezTo>
                <a:cubicBezTo>
                  <a:pt x="58" y="8"/>
                  <a:pt x="72" y="22"/>
                  <a:pt x="72" y="40"/>
                </a:cubicBezTo>
                <a:cubicBezTo>
                  <a:pt x="72" y="43"/>
                  <a:pt x="72" y="43"/>
                  <a:pt x="72" y="43"/>
                </a:cubicBezTo>
                <a:cubicBezTo>
                  <a:pt x="72" y="49"/>
                  <a:pt x="70" y="52"/>
                  <a:pt x="66" y="52"/>
                </a:cubicBezTo>
                <a:cubicBezTo>
                  <a:pt x="66" y="52"/>
                  <a:pt x="66" y="52"/>
                  <a:pt x="66" y="52"/>
                </a:cubicBezTo>
                <a:cubicBezTo>
                  <a:pt x="65" y="52"/>
                  <a:pt x="65" y="52"/>
                  <a:pt x="65" y="52"/>
                </a:cubicBezTo>
                <a:cubicBezTo>
                  <a:pt x="64" y="52"/>
                  <a:pt x="64" y="52"/>
                  <a:pt x="64" y="52"/>
                </a:cubicBezTo>
                <a:cubicBezTo>
                  <a:pt x="62" y="52"/>
                  <a:pt x="58" y="49"/>
                  <a:pt x="58" y="47"/>
                </a:cubicBezTo>
                <a:cubicBezTo>
                  <a:pt x="58" y="40"/>
                  <a:pt x="58" y="40"/>
                  <a:pt x="58" y="40"/>
                </a:cubicBezTo>
                <a:cubicBezTo>
                  <a:pt x="58" y="30"/>
                  <a:pt x="50" y="22"/>
                  <a:pt x="40" y="22"/>
                </a:cubicBezTo>
                <a:cubicBezTo>
                  <a:pt x="30" y="22"/>
                  <a:pt x="22" y="30"/>
                  <a:pt x="22" y="40"/>
                </a:cubicBezTo>
                <a:cubicBezTo>
                  <a:pt x="22" y="50"/>
                  <a:pt x="30" y="58"/>
                  <a:pt x="40" y="58"/>
                </a:cubicBezTo>
                <a:cubicBezTo>
                  <a:pt x="45" y="58"/>
                  <a:pt x="49" y="56"/>
                  <a:pt x="53" y="53"/>
                </a:cubicBezTo>
                <a:cubicBezTo>
                  <a:pt x="55" y="57"/>
                  <a:pt x="60" y="60"/>
                  <a:pt x="64" y="60"/>
                </a:cubicBezTo>
                <a:cubicBezTo>
                  <a:pt x="64" y="60"/>
                  <a:pt x="64" y="60"/>
                  <a:pt x="64" y="60"/>
                </a:cubicBezTo>
                <a:cubicBezTo>
                  <a:pt x="64" y="60"/>
                  <a:pt x="65" y="60"/>
                  <a:pt x="65" y="60"/>
                </a:cubicBezTo>
                <a:cubicBezTo>
                  <a:pt x="66" y="60"/>
                  <a:pt x="66" y="60"/>
                  <a:pt x="66" y="60"/>
                </a:cubicBezTo>
                <a:cubicBezTo>
                  <a:pt x="74" y="60"/>
                  <a:pt x="80" y="53"/>
                  <a:pt x="80" y="43"/>
                </a:cubicBezTo>
                <a:cubicBezTo>
                  <a:pt x="80" y="40"/>
                  <a:pt x="80" y="40"/>
                  <a:pt x="80" y="40"/>
                </a:cubicBezTo>
                <a:cubicBezTo>
                  <a:pt x="80" y="18"/>
                  <a:pt x="62" y="0"/>
                  <a:pt x="40" y="0"/>
                </a:cubicBezTo>
                <a:close/>
                <a:moveTo>
                  <a:pt x="40" y="50"/>
                </a:moveTo>
                <a:cubicBezTo>
                  <a:pt x="34" y="50"/>
                  <a:pt x="30" y="46"/>
                  <a:pt x="30" y="40"/>
                </a:cubicBezTo>
                <a:cubicBezTo>
                  <a:pt x="30" y="34"/>
                  <a:pt x="34" y="30"/>
                  <a:pt x="40" y="30"/>
                </a:cubicBezTo>
                <a:cubicBezTo>
                  <a:pt x="46" y="30"/>
                  <a:pt x="50" y="34"/>
                  <a:pt x="50" y="40"/>
                </a:cubicBezTo>
                <a:cubicBezTo>
                  <a:pt x="50" y="46"/>
                  <a:pt x="46" y="50"/>
                  <a:pt x="40" y="50"/>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2" name="组合 31">
            <a:extLst>
              <a:ext uri="{FF2B5EF4-FFF2-40B4-BE49-F238E27FC236}">
                <a16:creationId xmlns:a16="http://schemas.microsoft.com/office/drawing/2014/main" id="{3C94DCB4-538D-F22E-D69E-0608812944E7}"/>
              </a:ext>
            </a:extLst>
          </p:cNvPr>
          <p:cNvGrpSpPr/>
          <p:nvPr/>
        </p:nvGrpSpPr>
        <p:grpSpPr>
          <a:xfrm>
            <a:off x="2243138" y="3084946"/>
            <a:ext cx="405453" cy="252613"/>
            <a:chOff x="3214688" y="3036888"/>
            <a:chExt cx="303213" cy="188913"/>
          </a:xfrm>
          <a:solidFill>
            <a:schemeClr val="tx2">
              <a:lumMod val="75000"/>
            </a:schemeClr>
          </a:solidFill>
        </p:grpSpPr>
        <p:sp>
          <p:nvSpPr>
            <p:cNvPr id="33" name="Freeform 27">
              <a:extLst>
                <a:ext uri="{FF2B5EF4-FFF2-40B4-BE49-F238E27FC236}">
                  <a16:creationId xmlns:a16="http://schemas.microsoft.com/office/drawing/2014/main" id="{DC397DC0-5B35-B9BB-4005-29858ACC4BAD}"/>
                </a:ext>
              </a:extLst>
            </p:cNvPr>
            <p:cNvSpPr>
              <a:spLocks noEditPoints="1"/>
            </p:cNvSpPr>
            <p:nvPr/>
          </p:nvSpPr>
          <p:spPr bwMode="auto">
            <a:xfrm>
              <a:off x="3214688" y="3036888"/>
              <a:ext cx="303213" cy="188913"/>
            </a:xfrm>
            <a:custGeom>
              <a:avLst/>
              <a:gdLst>
                <a:gd name="T0" fmla="*/ 88 w 96"/>
                <a:gd name="T1" fmla="*/ 60 h 60"/>
                <a:gd name="T2" fmla="*/ 8 w 96"/>
                <a:gd name="T3" fmla="*/ 60 h 60"/>
                <a:gd name="T4" fmla="*/ 0 w 96"/>
                <a:gd name="T5" fmla="*/ 52 h 60"/>
                <a:gd name="T6" fmla="*/ 0 w 96"/>
                <a:gd name="T7" fmla="*/ 8 h 60"/>
                <a:gd name="T8" fmla="*/ 8 w 96"/>
                <a:gd name="T9" fmla="*/ 0 h 60"/>
                <a:gd name="T10" fmla="*/ 88 w 96"/>
                <a:gd name="T11" fmla="*/ 0 h 60"/>
                <a:gd name="T12" fmla="*/ 96 w 96"/>
                <a:gd name="T13" fmla="*/ 8 h 60"/>
                <a:gd name="T14" fmla="*/ 96 w 96"/>
                <a:gd name="T15" fmla="*/ 52 h 60"/>
                <a:gd name="T16" fmla="*/ 88 w 96"/>
                <a:gd name="T17" fmla="*/ 60 h 60"/>
                <a:gd name="T18" fmla="*/ 8 w 96"/>
                <a:gd name="T19" fmla="*/ 8 h 60"/>
                <a:gd name="T20" fmla="*/ 8 w 96"/>
                <a:gd name="T21" fmla="*/ 52 h 60"/>
                <a:gd name="T22" fmla="*/ 88 w 96"/>
                <a:gd name="T23" fmla="*/ 52 h 60"/>
                <a:gd name="T24" fmla="*/ 88 w 96"/>
                <a:gd name="T25" fmla="*/ 8 h 60"/>
                <a:gd name="T26" fmla="*/ 8 w 96"/>
                <a:gd name="T27"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60">
                  <a:moveTo>
                    <a:pt x="88" y="60"/>
                  </a:moveTo>
                  <a:cubicBezTo>
                    <a:pt x="8" y="60"/>
                    <a:pt x="8" y="60"/>
                    <a:pt x="8" y="60"/>
                  </a:cubicBezTo>
                  <a:cubicBezTo>
                    <a:pt x="4" y="60"/>
                    <a:pt x="0" y="56"/>
                    <a:pt x="0" y="52"/>
                  </a:cubicBezTo>
                  <a:cubicBezTo>
                    <a:pt x="0" y="8"/>
                    <a:pt x="0" y="8"/>
                    <a:pt x="0" y="8"/>
                  </a:cubicBezTo>
                  <a:cubicBezTo>
                    <a:pt x="0" y="4"/>
                    <a:pt x="4" y="0"/>
                    <a:pt x="8" y="0"/>
                  </a:cubicBezTo>
                  <a:cubicBezTo>
                    <a:pt x="88" y="0"/>
                    <a:pt x="88" y="0"/>
                    <a:pt x="88" y="0"/>
                  </a:cubicBezTo>
                  <a:cubicBezTo>
                    <a:pt x="92" y="0"/>
                    <a:pt x="96" y="4"/>
                    <a:pt x="96" y="8"/>
                  </a:cubicBezTo>
                  <a:cubicBezTo>
                    <a:pt x="96" y="52"/>
                    <a:pt x="96" y="52"/>
                    <a:pt x="96" y="52"/>
                  </a:cubicBezTo>
                  <a:cubicBezTo>
                    <a:pt x="96" y="56"/>
                    <a:pt x="92" y="60"/>
                    <a:pt x="88" y="60"/>
                  </a:cubicBezTo>
                  <a:close/>
                  <a:moveTo>
                    <a:pt x="8" y="8"/>
                  </a:moveTo>
                  <a:cubicBezTo>
                    <a:pt x="8" y="52"/>
                    <a:pt x="8" y="52"/>
                    <a:pt x="8" y="52"/>
                  </a:cubicBezTo>
                  <a:cubicBezTo>
                    <a:pt x="88" y="52"/>
                    <a:pt x="88" y="52"/>
                    <a:pt x="88" y="52"/>
                  </a:cubicBezTo>
                  <a:cubicBezTo>
                    <a:pt x="88" y="8"/>
                    <a:pt x="88" y="8"/>
                    <a:pt x="88" y="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28">
              <a:extLst>
                <a:ext uri="{FF2B5EF4-FFF2-40B4-BE49-F238E27FC236}">
                  <a16:creationId xmlns:a16="http://schemas.microsoft.com/office/drawing/2014/main" id="{BF080A43-AEB5-E933-01EF-5B5BBCDEAD90}"/>
                </a:ext>
              </a:extLst>
            </p:cNvPr>
            <p:cNvSpPr>
              <a:spLocks noChangeArrowheads="1"/>
            </p:cNvSpPr>
            <p:nvPr/>
          </p:nvSpPr>
          <p:spPr bwMode="auto">
            <a:xfrm>
              <a:off x="3265488" y="3113088"/>
              <a:ext cx="101600"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29">
              <a:extLst>
                <a:ext uri="{FF2B5EF4-FFF2-40B4-BE49-F238E27FC236}">
                  <a16:creationId xmlns:a16="http://schemas.microsoft.com/office/drawing/2014/main" id="{FA83684D-A472-80B1-8854-89DAF3C2E021}"/>
                </a:ext>
              </a:extLst>
            </p:cNvPr>
            <p:cNvSpPr>
              <a:spLocks noChangeArrowheads="1"/>
            </p:cNvSpPr>
            <p:nvPr/>
          </p:nvSpPr>
          <p:spPr bwMode="auto">
            <a:xfrm>
              <a:off x="3265488" y="3151188"/>
              <a:ext cx="101600"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30">
              <a:extLst>
                <a:ext uri="{FF2B5EF4-FFF2-40B4-BE49-F238E27FC236}">
                  <a16:creationId xmlns:a16="http://schemas.microsoft.com/office/drawing/2014/main" id="{0348E6D3-7DD4-6406-A449-640F3903C5F8}"/>
                </a:ext>
              </a:extLst>
            </p:cNvPr>
            <p:cNvSpPr>
              <a:spLocks noChangeArrowheads="1"/>
            </p:cNvSpPr>
            <p:nvPr/>
          </p:nvSpPr>
          <p:spPr bwMode="auto">
            <a:xfrm>
              <a:off x="3416301" y="3074988"/>
              <a:ext cx="50800"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36">
            <a:extLst>
              <a:ext uri="{FF2B5EF4-FFF2-40B4-BE49-F238E27FC236}">
                <a16:creationId xmlns:a16="http://schemas.microsoft.com/office/drawing/2014/main" id="{CC54EFCF-6F09-3F83-A88D-636D3847486D}"/>
              </a:ext>
            </a:extLst>
          </p:cNvPr>
          <p:cNvGrpSpPr/>
          <p:nvPr/>
        </p:nvGrpSpPr>
        <p:grpSpPr>
          <a:xfrm>
            <a:off x="7144658" y="3033999"/>
            <a:ext cx="337524" cy="337524"/>
            <a:chOff x="6880226" y="2998788"/>
            <a:chExt cx="252413" cy="252413"/>
          </a:xfrm>
          <a:solidFill>
            <a:schemeClr val="tx2">
              <a:lumMod val="75000"/>
            </a:schemeClr>
          </a:solidFill>
        </p:grpSpPr>
        <p:sp>
          <p:nvSpPr>
            <p:cNvPr id="38" name="Freeform 31">
              <a:extLst>
                <a:ext uri="{FF2B5EF4-FFF2-40B4-BE49-F238E27FC236}">
                  <a16:creationId xmlns:a16="http://schemas.microsoft.com/office/drawing/2014/main" id="{3CD38E9A-1FB0-8B8F-4E2A-4796DFBE865F}"/>
                </a:ext>
              </a:extLst>
            </p:cNvPr>
            <p:cNvSpPr>
              <a:spLocks noEditPoints="1"/>
            </p:cNvSpPr>
            <p:nvPr/>
          </p:nvSpPr>
          <p:spPr bwMode="auto">
            <a:xfrm>
              <a:off x="6880226" y="3100388"/>
              <a:ext cx="252413" cy="150813"/>
            </a:xfrm>
            <a:custGeom>
              <a:avLst/>
              <a:gdLst>
                <a:gd name="T0" fmla="*/ 72 w 80"/>
                <a:gd name="T1" fmla="*/ 48 h 48"/>
                <a:gd name="T2" fmla="*/ 8 w 80"/>
                <a:gd name="T3" fmla="*/ 48 h 48"/>
                <a:gd name="T4" fmla="*/ 0 w 80"/>
                <a:gd name="T5" fmla="*/ 40 h 48"/>
                <a:gd name="T6" fmla="*/ 0 w 80"/>
                <a:gd name="T7" fmla="*/ 4 h 48"/>
                <a:gd name="T8" fmla="*/ 2 w 80"/>
                <a:gd name="T9" fmla="*/ 0 h 48"/>
                <a:gd name="T10" fmla="*/ 7 w 80"/>
                <a:gd name="T11" fmla="*/ 1 h 48"/>
                <a:gd name="T12" fmla="*/ 29 w 80"/>
                <a:gd name="T13" fmla="*/ 20 h 48"/>
                <a:gd name="T14" fmla="*/ 51 w 80"/>
                <a:gd name="T15" fmla="*/ 20 h 48"/>
                <a:gd name="T16" fmla="*/ 73 w 80"/>
                <a:gd name="T17" fmla="*/ 1 h 48"/>
                <a:gd name="T18" fmla="*/ 78 w 80"/>
                <a:gd name="T19" fmla="*/ 0 h 48"/>
                <a:gd name="T20" fmla="*/ 80 w 80"/>
                <a:gd name="T21" fmla="*/ 4 h 48"/>
                <a:gd name="T22" fmla="*/ 80 w 80"/>
                <a:gd name="T23" fmla="*/ 40 h 48"/>
                <a:gd name="T24" fmla="*/ 72 w 80"/>
                <a:gd name="T25" fmla="*/ 48 h 48"/>
                <a:gd name="T26" fmla="*/ 8 w 80"/>
                <a:gd name="T27" fmla="*/ 13 h 48"/>
                <a:gd name="T28" fmla="*/ 8 w 80"/>
                <a:gd name="T29" fmla="*/ 40 h 48"/>
                <a:gd name="T30" fmla="*/ 72 w 80"/>
                <a:gd name="T31" fmla="*/ 40 h 48"/>
                <a:gd name="T32" fmla="*/ 72 w 80"/>
                <a:gd name="T33" fmla="*/ 13 h 48"/>
                <a:gd name="T34" fmla="*/ 55 w 80"/>
                <a:gd name="T35" fmla="*/ 27 h 48"/>
                <a:gd name="T36" fmla="*/ 52 w 80"/>
                <a:gd name="T37" fmla="*/ 28 h 48"/>
                <a:gd name="T38" fmla="*/ 28 w 80"/>
                <a:gd name="T39" fmla="*/ 28 h 48"/>
                <a:gd name="T40" fmla="*/ 25 w 80"/>
                <a:gd name="T41" fmla="*/ 27 h 48"/>
                <a:gd name="T42" fmla="*/ 8 w 80"/>
                <a:gd name="T43" fmla="*/ 1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 h="48">
                  <a:moveTo>
                    <a:pt x="72" y="48"/>
                  </a:moveTo>
                  <a:cubicBezTo>
                    <a:pt x="8" y="48"/>
                    <a:pt x="8" y="48"/>
                    <a:pt x="8" y="48"/>
                  </a:cubicBezTo>
                  <a:cubicBezTo>
                    <a:pt x="4" y="48"/>
                    <a:pt x="0" y="44"/>
                    <a:pt x="0" y="40"/>
                  </a:cubicBezTo>
                  <a:cubicBezTo>
                    <a:pt x="0" y="4"/>
                    <a:pt x="0" y="4"/>
                    <a:pt x="0" y="4"/>
                  </a:cubicBezTo>
                  <a:cubicBezTo>
                    <a:pt x="0" y="2"/>
                    <a:pt x="1" y="1"/>
                    <a:pt x="2" y="0"/>
                  </a:cubicBezTo>
                  <a:cubicBezTo>
                    <a:pt x="4" y="0"/>
                    <a:pt x="5" y="0"/>
                    <a:pt x="7" y="1"/>
                  </a:cubicBezTo>
                  <a:cubicBezTo>
                    <a:pt x="29" y="20"/>
                    <a:pt x="29" y="20"/>
                    <a:pt x="29" y="20"/>
                  </a:cubicBezTo>
                  <a:cubicBezTo>
                    <a:pt x="51" y="20"/>
                    <a:pt x="51" y="20"/>
                    <a:pt x="51" y="20"/>
                  </a:cubicBezTo>
                  <a:cubicBezTo>
                    <a:pt x="73" y="1"/>
                    <a:pt x="73" y="1"/>
                    <a:pt x="73" y="1"/>
                  </a:cubicBezTo>
                  <a:cubicBezTo>
                    <a:pt x="75" y="0"/>
                    <a:pt x="76" y="0"/>
                    <a:pt x="78" y="0"/>
                  </a:cubicBezTo>
                  <a:cubicBezTo>
                    <a:pt x="79" y="1"/>
                    <a:pt x="80" y="2"/>
                    <a:pt x="80" y="4"/>
                  </a:cubicBezTo>
                  <a:cubicBezTo>
                    <a:pt x="80" y="40"/>
                    <a:pt x="80" y="40"/>
                    <a:pt x="80" y="40"/>
                  </a:cubicBezTo>
                  <a:cubicBezTo>
                    <a:pt x="80" y="44"/>
                    <a:pt x="76" y="48"/>
                    <a:pt x="72" y="48"/>
                  </a:cubicBezTo>
                  <a:close/>
                  <a:moveTo>
                    <a:pt x="8" y="13"/>
                  </a:moveTo>
                  <a:cubicBezTo>
                    <a:pt x="8" y="40"/>
                    <a:pt x="8" y="40"/>
                    <a:pt x="8" y="40"/>
                  </a:cubicBezTo>
                  <a:cubicBezTo>
                    <a:pt x="72" y="40"/>
                    <a:pt x="72" y="40"/>
                    <a:pt x="72" y="40"/>
                  </a:cubicBezTo>
                  <a:cubicBezTo>
                    <a:pt x="72" y="13"/>
                    <a:pt x="72" y="13"/>
                    <a:pt x="72" y="13"/>
                  </a:cubicBezTo>
                  <a:cubicBezTo>
                    <a:pt x="55" y="27"/>
                    <a:pt x="55" y="27"/>
                    <a:pt x="55" y="27"/>
                  </a:cubicBezTo>
                  <a:cubicBezTo>
                    <a:pt x="54" y="28"/>
                    <a:pt x="53" y="28"/>
                    <a:pt x="52" y="28"/>
                  </a:cubicBezTo>
                  <a:cubicBezTo>
                    <a:pt x="28" y="28"/>
                    <a:pt x="28" y="28"/>
                    <a:pt x="28" y="28"/>
                  </a:cubicBezTo>
                  <a:cubicBezTo>
                    <a:pt x="27" y="28"/>
                    <a:pt x="26" y="28"/>
                    <a:pt x="25" y="27"/>
                  </a:cubicBezTo>
                  <a:lnTo>
                    <a:pt x="8"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2">
              <a:extLst>
                <a:ext uri="{FF2B5EF4-FFF2-40B4-BE49-F238E27FC236}">
                  <a16:creationId xmlns:a16="http://schemas.microsoft.com/office/drawing/2014/main" id="{C5D62604-F866-34CC-7F21-27BC3203CAD5}"/>
                </a:ext>
              </a:extLst>
            </p:cNvPr>
            <p:cNvSpPr>
              <a:spLocks/>
            </p:cNvSpPr>
            <p:nvPr/>
          </p:nvSpPr>
          <p:spPr bwMode="auto">
            <a:xfrm>
              <a:off x="6905626" y="2998788"/>
              <a:ext cx="201613" cy="88900"/>
            </a:xfrm>
            <a:custGeom>
              <a:avLst/>
              <a:gdLst>
                <a:gd name="T0" fmla="*/ 127 w 127"/>
                <a:gd name="T1" fmla="*/ 56 h 56"/>
                <a:gd name="T2" fmla="*/ 111 w 127"/>
                <a:gd name="T3" fmla="*/ 56 h 56"/>
                <a:gd name="T4" fmla="*/ 111 w 127"/>
                <a:gd name="T5" fmla="*/ 16 h 56"/>
                <a:gd name="T6" fmla="*/ 15 w 127"/>
                <a:gd name="T7" fmla="*/ 16 h 56"/>
                <a:gd name="T8" fmla="*/ 15 w 127"/>
                <a:gd name="T9" fmla="*/ 56 h 56"/>
                <a:gd name="T10" fmla="*/ 0 w 127"/>
                <a:gd name="T11" fmla="*/ 56 h 56"/>
                <a:gd name="T12" fmla="*/ 0 w 127"/>
                <a:gd name="T13" fmla="*/ 0 h 56"/>
                <a:gd name="T14" fmla="*/ 127 w 127"/>
                <a:gd name="T15" fmla="*/ 0 h 56"/>
                <a:gd name="T16" fmla="*/ 127 w 127"/>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56">
                  <a:moveTo>
                    <a:pt x="127" y="56"/>
                  </a:moveTo>
                  <a:lnTo>
                    <a:pt x="111" y="56"/>
                  </a:lnTo>
                  <a:lnTo>
                    <a:pt x="111" y="16"/>
                  </a:lnTo>
                  <a:lnTo>
                    <a:pt x="15" y="16"/>
                  </a:lnTo>
                  <a:lnTo>
                    <a:pt x="15" y="56"/>
                  </a:lnTo>
                  <a:lnTo>
                    <a:pt x="0" y="56"/>
                  </a:lnTo>
                  <a:lnTo>
                    <a:pt x="0" y="0"/>
                  </a:lnTo>
                  <a:lnTo>
                    <a:pt x="127" y="0"/>
                  </a:lnTo>
                  <a:lnTo>
                    <a:pt x="127"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3">
              <a:extLst>
                <a:ext uri="{FF2B5EF4-FFF2-40B4-BE49-F238E27FC236}">
                  <a16:creationId xmlns:a16="http://schemas.microsoft.com/office/drawing/2014/main" id="{3C7CA81D-A4C0-9765-643C-15C4DBA8967A}"/>
                </a:ext>
              </a:extLst>
            </p:cNvPr>
            <p:cNvSpPr>
              <a:spLocks/>
            </p:cNvSpPr>
            <p:nvPr/>
          </p:nvSpPr>
          <p:spPr bwMode="auto">
            <a:xfrm>
              <a:off x="6954838" y="3036888"/>
              <a:ext cx="101600" cy="101600"/>
            </a:xfrm>
            <a:custGeom>
              <a:avLst/>
              <a:gdLst>
                <a:gd name="T0" fmla="*/ 16 w 32"/>
                <a:gd name="T1" fmla="*/ 32 h 32"/>
                <a:gd name="T2" fmla="*/ 32 w 32"/>
                <a:gd name="T3" fmla="*/ 12 h 32"/>
                <a:gd name="T4" fmla="*/ 16 w 32"/>
                <a:gd name="T5" fmla="*/ 11 h 32"/>
                <a:gd name="T6" fmla="*/ 0 w 32"/>
                <a:gd name="T7" fmla="*/ 12 h 32"/>
                <a:gd name="T8" fmla="*/ 16 w 32"/>
                <a:gd name="T9" fmla="*/ 32 h 32"/>
              </a:gdLst>
              <a:ahLst/>
              <a:cxnLst>
                <a:cxn ang="0">
                  <a:pos x="T0" y="T1"/>
                </a:cxn>
                <a:cxn ang="0">
                  <a:pos x="T2" y="T3"/>
                </a:cxn>
                <a:cxn ang="0">
                  <a:pos x="T4" y="T5"/>
                </a:cxn>
                <a:cxn ang="0">
                  <a:pos x="T6" y="T7"/>
                </a:cxn>
                <a:cxn ang="0">
                  <a:pos x="T8" y="T9"/>
                </a:cxn>
              </a:cxnLst>
              <a:rect l="0" t="0" r="r" b="b"/>
              <a:pathLst>
                <a:path w="32" h="32">
                  <a:moveTo>
                    <a:pt x="16" y="32"/>
                  </a:moveTo>
                  <a:cubicBezTo>
                    <a:pt x="16" y="32"/>
                    <a:pt x="32" y="20"/>
                    <a:pt x="32" y="12"/>
                  </a:cubicBezTo>
                  <a:cubicBezTo>
                    <a:pt x="32" y="4"/>
                    <a:pt x="20" y="0"/>
                    <a:pt x="16" y="11"/>
                  </a:cubicBezTo>
                  <a:cubicBezTo>
                    <a:pt x="12" y="0"/>
                    <a:pt x="0" y="4"/>
                    <a:pt x="0" y="12"/>
                  </a:cubicBezTo>
                  <a:cubicBezTo>
                    <a:pt x="0" y="20"/>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 name="组合 40">
            <a:extLst>
              <a:ext uri="{FF2B5EF4-FFF2-40B4-BE49-F238E27FC236}">
                <a16:creationId xmlns:a16="http://schemas.microsoft.com/office/drawing/2014/main" id="{FFA95537-E69E-269A-70C9-DA0F2414AFC9}"/>
              </a:ext>
            </a:extLst>
          </p:cNvPr>
          <p:cNvGrpSpPr/>
          <p:nvPr/>
        </p:nvGrpSpPr>
        <p:grpSpPr>
          <a:xfrm>
            <a:off x="5520724" y="3008526"/>
            <a:ext cx="339646" cy="396962"/>
            <a:chOff x="5665788" y="2979738"/>
            <a:chExt cx="254000" cy="296863"/>
          </a:xfrm>
          <a:solidFill>
            <a:schemeClr val="tx2">
              <a:lumMod val="75000"/>
            </a:schemeClr>
          </a:solidFill>
        </p:grpSpPr>
        <p:sp>
          <p:nvSpPr>
            <p:cNvPr id="42" name="Freeform 34">
              <a:extLst>
                <a:ext uri="{FF2B5EF4-FFF2-40B4-BE49-F238E27FC236}">
                  <a16:creationId xmlns:a16="http://schemas.microsoft.com/office/drawing/2014/main" id="{ED8801D7-970D-3330-7B30-D3B0C7565A7D}"/>
                </a:ext>
              </a:extLst>
            </p:cNvPr>
            <p:cNvSpPr>
              <a:spLocks noEditPoints="1"/>
            </p:cNvSpPr>
            <p:nvPr/>
          </p:nvSpPr>
          <p:spPr bwMode="auto">
            <a:xfrm>
              <a:off x="5665788" y="3113088"/>
              <a:ext cx="254000" cy="163513"/>
            </a:xfrm>
            <a:custGeom>
              <a:avLst/>
              <a:gdLst>
                <a:gd name="T0" fmla="*/ 72 w 80"/>
                <a:gd name="T1" fmla="*/ 0 h 52"/>
                <a:gd name="T2" fmla="*/ 8 w 80"/>
                <a:gd name="T3" fmla="*/ 0 h 52"/>
                <a:gd name="T4" fmla="*/ 0 w 80"/>
                <a:gd name="T5" fmla="*/ 8 h 52"/>
                <a:gd name="T6" fmla="*/ 0 w 80"/>
                <a:gd name="T7" fmla="*/ 44 h 52"/>
                <a:gd name="T8" fmla="*/ 8 w 80"/>
                <a:gd name="T9" fmla="*/ 52 h 52"/>
                <a:gd name="T10" fmla="*/ 72 w 80"/>
                <a:gd name="T11" fmla="*/ 52 h 52"/>
                <a:gd name="T12" fmla="*/ 80 w 80"/>
                <a:gd name="T13" fmla="*/ 44 h 52"/>
                <a:gd name="T14" fmla="*/ 80 w 80"/>
                <a:gd name="T15" fmla="*/ 8 h 52"/>
                <a:gd name="T16" fmla="*/ 72 w 80"/>
                <a:gd name="T17" fmla="*/ 0 h 52"/>
                <a:gd name="T18" fmla="*/ 64 w 80"/>
                <a:gd name="T19" fmla="*/ 8 h 52"/>
                <a:gd name="T20" fmla="*/ 40 w 80"/>
                <a:gd name="T21" fmla="*/ 23 h 52"/>
                <a:gd name="T22" fmla="*/ 16 w 80"/>
                <a:gd name="T23" fmla="*/ 8 h 52"/>
                <a:gd name="T24" fmla="*/ 64 w 80"/>
                <a:gd name="T25" fmla="*/ 8 h 52"/>
                <a:gd name="T26" fmla="*/ 8 w 80"/>
                <a:gd name="T27" fmla="*/ 44 h 52"/>
                <a:gd name="T28" fmla="*/ 8 w 80"/>
                <a:gd name="T29" fmla="*/ 13 h 52"/>
                <a:gd name="T30" fmla="*/ 38 w 80"/>
                <a:gd name="T31" fmla="*/ 31 h 52"/>
                <a:gd name="T32" fmla="*/ 40 w 80"/>
                <a:gd name="T33" fmla="*/ 32 h 52"/>
                <a:gd name="T34" fmla="*/ 42 w 80"/>
                <a:gd name="T35" fmla="*/ 31 h 52"/>
                <a:gd name="T36" fmla="*/ 72 w 80"/>
                <a:gd name="T37" fmla="*/ 13 h 52"/>
                <a:gd name="T38" fmla="*/ 72 w 80"/>
                <a:gd name="T39" fmla="*/ 44 h 52"/>
                <a:gd name="T40" fmla="*/ 8 w 80"/>
                <a:gd name="T41" fmla="*/ 4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0" h="52">
                  <a:moveTo>
                    <a:pt x="72" y="0"/>
                  </a:moveTo>
                  <a:cubicBezTo>
                    <a:pt x="8" y="0"/>
                    <a:pt x="8" y="0"/>
                    <a:pt x="8" y="0"/>
                  </a:cubicBezTo>
                  <a:cubicBezTo>
                    <a:pt x="4" y="0"/>
                    <a:pt x="0" y="4"/>
                    <a:pt x="0" y="8"/>
                  </a:cubicBezTo>
                  <a:cubicBezTo>
                    <a:pt x="0" y="44"/>
                    <a:pt x="0" y="44"/>
                    <a:pt x="0" y="44"/>
                  </a:cubicBezTo>
                  <a:cubicBezTo>
                    <a:pt x="0" y="48"/>
                    <a:pt x="4" y="52"/>
                    <a:pt x="8" y="52"/>
                  </a:cubicBezTo>
                  <a:cubicBezTo>
                    <a:pt x="72" y="52"/>
                    <a:pt x="72" y="52"/>
                    <a:pt x="72" y="52"/>
                  </a:cubicBezTo>
                  <a:cubicBezTo>
                    <a:pt x="76" y="52"/>
                    <a:pt x="80" y="48"/>
                    <a:pt x="80" y="44"/>
                  </a:cubicBezTo>
                  <a:cubicBezTo>
                    <a:pt x="80" y="8"/>
                    <a:pt x="80" y="8"/>
                    <a:pt x="80" y="8"/>
                  </a:cubicBezTo>
                  <a:cubicBezTo>
                    <a:pt x="80" y="4"/>
                    <a:pt x="76" y="0"/>
                    <a:pt x="72" y="0"/>
                  </a:cubicBezTo>
                  <a:close/>
                  <a:moveTo>
                    <a:pt x="64" y="8"/>
                  </a:moveTo>
                  <a:cubicBezTo>
                    <a:pt x="40" y="23"/>
                    <a:pt x="40" y="23"/>
                    <a:pt x="40" y="23"/>
                  </a:cubicBezTo>
                  <a:cubicBezTo>
                    <a:pt x="16" y="8"/>
                    <a:pt x="16" y="8"/>
                    <a:pt x="16" y="8"/>
                  </a:cubicBezTo>
                  <a:lnTo>
                    <a:pt x="64" y="8"/>
                  </a:lnTo>
                  <a:close/>
                  <a:moveTo>
                    <a:pt x="8" y="44"/>
                  </a:moveTo>
                  <a:cubicBezTo>
                    <a:pt x="8" y="13"/>
                    <a:pt x="8" y="13"/>
                    <a:pt x="8" y="13"/>
                  </a:cubicBezTo>
                  <a:cubicBezTo>
                    <a:pt x="38" y="31"/>
                    <a:pt x="38" y="31"/>
                    <a:pt x="38" y="31"/>
                  </a:cubicBezTo>
                  <a:cubicBezTo>
                    <a:pt x="39" y="32"/>
                    <a:pt x="39" y="32"/>
                    <a:pt x="40" y="32"/>
                  </a:cubicBezTo>
                  <a:cubicBezTo>
                    <a:pt x="41" y="32"/>
                    <a:pt x="41" y="32"/>
                    <a:pt x="42" y="31"/>
                  </a:cubicBezTo>
                  <a:cubicBezTo>
                    <a:pt x="72" y="13"/>
                    <a:pt x="72" y="13"/>
                    <a:pt x="72" y="13"/>
                  </a:cubicBezTo>
                  <a:cubicBezTo>
                    <a:pt x="72" y="44"/>
                    <a:pt x="72" y="44"/>
                    <a:pt x="72" y="44"/>
                  </a:cubicBezTo>
                  <a:lnTo>
                    <a:pt x="8"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5">
              <a:extLst>
                <a:ext uri="{FF2B5EF4-FFF2-40B4-BE49-F238E27FC236}">
                  <a16:creationId xmlns:a16="http://schemas.microsoft.com/office/drawing/2014/main" id="{53425EB0-A0D0-3B1C-65D8-645534CEE471}"/>
                </a:ext>
              </a:extLst>
            </p:cNvPr>
            <p:cNvSpPr>
              <a:spLocks/>
            </p:cNvSpPr>
            <p:nvPr/>
          </p:nvSpPr>
          <p:spPr bwMode="auto">
            <a:xfrm>
              <a:off x="5732463" y="2979738"/>
              <a:ext cx="120650" cy="107950"/>
            </a:xfrm>
            <a:custGeom>
              <a:avLst/>
              <a:gdLst>
                <a:gd name="T0" fmla="*/ 30 w 76"/>
                <a:gd name="T1" fmla="*/ 32 h 68"/>
                <a:gd name="T2" fmla="*/ 30 w 76"/>
                <a:gd name="T3" fmla="*/ 68 h 68"/>
                <a:gd name="T4" fmla="*/ 46 w 76"/>
                <a:gd name="T5" fmla="*/ 68 h 68"/>
                <a:gd name="T6" fmla="*/ 46 w 76"/>
                <a:gd name="T7" fmla="*/ 32 h 68"/>
                <a:gd name="T8" fmla="*/ 64 w 76"/>
                <a:gd name="T9" fmla="*/ 50 h 68"/>
                <a:gd name="T10" fmla="*/ 76 w 76"/>
                <a:gd name="T11" fmla="*/ 38 h 68"/>
                <a:gd name="T12" fmla="*/ 38 w 76"/>
                <a:gd name="T13" fmla="*/ 0 h 68"/>
                <a:gd name="T14" fmla="*/ 0 w 76"/>
                <a:gd name="T15" fmla="*/ 38 h 68"/>
                <a:gd name="T16" fmla="*/ 12 w 76"/>
                <a:gd name="T17" fmla="*/ 50 h 68"/>
                <a:gd name="T18" fmla="*/ 30 w 76"/>
                <a:gd name="T19" fmla="*/ 3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68">
                  <a:moveTo>
                    <a:pt x="30" y="32"/>
                  </a:moveTo>
                  <a:lnTo>
                    <a:pt x="30" y="68"/>
                  </a:lnTo>
                  <a:lnTo>
                    <a:pt x="46" y="68"/>
                  </a:lnTo>
                  <a:lnTo>
                    <a:pt x="46" y="32"/>
                  </a:lnTo>
                  <a:lnTo>
                    <a:pt x="64" y="50"/>
                  </a:lnTo>
                  <a:lnTo>
                    <a:pt x="76" y="38"/>
                  </a:lnTo>
                  <a:lnTo>
                    <a:pt x="38" y="0"/>
                  </a:lnTo>
                  <a:lnTo>
                    <a:pt x="0" y="38"/>
                  </a:lnTo>
                  <a:lnTo>
                    <a:pt x="12" y="50"/>
                  </a:lnTo>
                  <a:lnTo>
                    <a:pt x="3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组合 43">
            <a:extLst>
              <a:ext uri="{FF2B5EF4-FFF2-40B4-BE49-F238E27FC236}">
                <a16:creationId xmlns:a16="http://schemas.microsoft.com/office/drawing/2014/main" id="{CE517B11-3B0B-E26D-E41B-37ED9D4D4923}"/>
              </a:ext>
            </a:extLst>
          </p:cNvPr>
          <p:cNvGrpSpPr/>
          <p:nvPr/>
        </p:nvGrpSpPr>
        <p:grpSpPr>
          <a:xfrm>
            <a:off x="6331629" y="3017017"/>
            <a:ext cx="339646" cy="388471"/>
            <a:chOff x="6272213" y="2986088"/>
            <a:chExt cx="254000" cy="290513"/>
          </a:xfrm>
          <a:solidFill>
            <a:schemeClr val="tx2">
              <a:lumMod val="75000"/>
            </a:schemeClr>
          </a:solidFill>
        </p:grpSpPr>
        <p:sp>
          <p:nvSpPr>
            <p:cNvPr id="45" name="Freeform 36">
              <a:extLst>
                <a:ext uri="{FF2B5EF4-FFF2-40B4-BE49-F238E27FC236}">
                  <a16:creationId xmlns:a16="http://schemas.microsoft.com/office/drawing/2014/main" id="{011EEB27-9BD1-0F64-4A61-3EB39C7D4248}"/>
                </a:ext>
              </a:extLst>
            </p:cNvPr>
            <p:cNvSpPr>
              <a:spLocks noEditPoints="1"/>
            </p:cNvSpPr>
            <p:nvPr/>
          </p:nvSpPr>
          <p:spPr bwMode="auto">
            <a:xfrm>
              <a:off x="6272213" y="3113088"/>
              <a:ext cx="254000" cy="163513"/>
            </a:xfrm>
            <a:custGeom>
              <a:avLst/>
              <a:gdLst>
                <a:gd name="T0" fmla="*/ 72 w 80"/>
                <a:gd name="T1" fmla="*/ 0 h 52"/>
                <a:gd name="T2" fmla="*/ 8 w 80"/>
                <a:gd name="T3" fmla="*/ 0 h 52"/>
                <a:gd name="T4" fmla="*/ 0 w 80"/>
                <a:gd name="T5" fmla="*/ 8 h 52"/>
                <a:gd name="T6" fmla="*/ 0 w 80"/>
                <a:gd name="T7" fmla="*/ 44 h 52"/>
                <a:gd name="T8" fmla="*/ 8 w 80"/>
                <a:gd name="T9" fmla="*/ 52 h 52"/>
                <a:gd name="T10" fmla="*/ 72 w 80"/>
                <a:gd name="T11" fmla="*/ 52 h 52"/>
                <a:gd name="T12" fmla="*/ 80 w 80"/>
                <a:gd name="T13" fmla="*/ 44 h 52"/>
                <a:gd name="T14" fmla="*/ 80 w 80"/>
                <a:gd name="T15" fmla="*/ 8 h 52"/>
                <a:gd name="T16" fmla="*/ 72 w 80"/>
                <a:gd name="T17" fmla="*/ 0 h 52"/>
                <a:gd name="T18" fmla="*/ 64 w 80"/>
                <a:gd name="T19" fmla="*/ 8 h 52"/>
                <a:gd name="T20" fmla="*/ 40 w 80"/>
                <a:gd name="T21" fmla="*/ 23 h 52"/>
                <a:gd name="T22" fmla="*/ 16 w 80"/>
                <a:gd name="T23" fmla="*/ 8 h 52"/>
                <a:gd name="T24" fmla="*/ 64 w 80"/>
                <a:gd name="T25" fmla="*/ 8 h 52"/>
                <a:gd name="T26" fmla="*/ 8 w 80"/>
                <a:gd name="T27" fmla="*/ 44 h 52"/>
                <a:gd name="T28" fmla="*/ 8 w 80"/>
                <a:gd name="T29" fmla="*/ 13 h 52"/>
                <a:gd name="T30" fmla="*/ 38 w 80"/>
                <a:gd name="T31" fmla="*/ 31 h 52"/>
                <a:gd name="T32" fmla="*/ 40 w 80"/>
                <a:gd name="T33" fmla="*/ 32 h 52"/>
                <a:gd name="T34" fmla="*/ 42 w 80"/>
                <a:gd name="T35" fmla="*/ 31 h 52"/>
                <a:gd name="T36" fmla="*/ 72 w 80"/>
                <a:gd name="T37" fmla="*/ 13 h 52"/>
                <a:gd name="T38" fmla="*/ 72 w 80"/>
                <a:gd name="T39" fmla="*/ 44 h 52"/>
                <a:gd name="T40" fmla="*/ 8 w 80"/>
                <a:gd name="T41" fmla="*/ 4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0" h="52">
                  <a:moveTo>
                    <a:pt x="72" y="0"/>
                  </a:moveTo>
                  <a:cubicBezTo>
                    <a:pt x="8" y="0"/>
                    <a:pt x="8" y="0"/>
                    <a:pt x="8" y="0"/>
                  </a:cubicBezTo>
                  <a:cubicBezTo>
                    <a:pt x="4" y="0"/>
                    <a:pt x="0" y="4"/>
                    <a:pt x="0" y="8"/>
                  </a:cubicBezTo>
                  <a:cubicBezTo>
                    <a:pt x="0" y="44"/>
                    <a:pt x="0" y="44"/>
                    <a:pt x="0" y="44"/>
                  </a:cubicBezTo>
                  <a:cubicBezTo>
                    <a:pt x="0" y="48"/>
                    <a:pt x="4" y="52"/>
                    <a:pt x="8" y="52"/>
                  </a:cubicBezTo>
                  <a:cubicBezTo>
                    <a:pt x="72" y="52"/>
                    <a:pt x="72" y="52"/>
                    <a:pt x="72" y="52"/>
                  </a:cubicBezTo>
                  <a:cubicBezTo>
                    <a:pt x="76" y="52"/>
                    <a:pt x="80" y="48"/>
                    <a:pt x="80" y="44"/>
                  </a:cubicBezTo>
                  <a:cubicBezTo>
                    <a:pt x="80" y="8"/>
                    <a:pt x="80" y="8"/>
                    <a:pt x="80" y="8"/>
                  </a:cubicBezTo>
                  <a:cubicBezTo>
                    <a:pt x="80" y="4"/>
                    <a:pt x="76" y="0"/>
                    <a:pt x="72" y="0"/>
                  </a:cubicBezTo>
                  <a:close/>
                  <a:moveTo>
                    <a:pt x="64" y="8"/>
                  </a:moveTo>
                  <a:cubicBezTo>
                    <a:pt x="40" y="23"/>
                    <a:pt x="40" y="23"/>
                    <a:pt x="40" y="23"/>
                  </a:cubicBezTo>
                  <a:cubicBezTo>
                    <a:pt x="16" y="8"/>
                    <a:pt x="16" y="8"/>
                    <a:pt x="16" y="8"/>
                  </a:cubicBezTo>
                  <a:lnTo>
                    <a:pt x="64" y="8"/>
                  </a:lnTo>
                  <a:close/>
                  <a:moveTo>
                    <a:pt x="8" y="44"/>
                  </a:moveTo>
                  <a:cubicBezTo>
                    <a:pt x="8" y="13"/>
                    <a:pt x="8" y="13"/>
                    <a:pt x="8" y="13"/>
                  </a:cubicBezTo>
                  <a:cubicBezTo>
                    <a:pt x="38" y="31"/>
                    <a:pt x="38" y="31"/>
                    <a:pt x="38" y="31"/>
                  </a:cubicBezTo>
                  <a:cubicBezTo>
                    <a:pt x="39" y="32"/>
                    <a:pt x="39" y="32"/>
                    <a:pt x="40" y="32"/>
                  </a:cubicBezTo>
                  <a:cubicBezTo>
                    <a:pt x="41" y="32"/>
                    <a:pt x="41" y="32"/>
                    <a:pt x="42" y="31"/>
                  </a:cubicBezTo>
                  <a:cubicBezTo>
                    <a:pt x="72" y="13"/>
                    <a:pt x="72" y="13"/>
                    <a:pt x="72" y="13"/>
                  </a:cubicBezTo>
                  <a:cubicBezTo>
                    <a:pt x="72" y="44"/>
                    <a:pt x="72" y="44"/>
                    <a:pt x="72" y="44"/>
                  </a:cubicBezTo>
                  <a:lnTo>
                    <a:pt x="8"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7">
              <a:extLst>
                <a:ext uri="{FF2B5EF4-FFF2-40B4-BE49-F238E27FC236}">
                  <a16:creationId xmlns:a16="http://schemas.microsoft.com/office/drawing/2014/main" id="{EED256C0-1F7D-DC3E-41B6-DF7A783573B5}"/>
                </a:ext>
              </a:extLst>
            </p:cNvPr>
            <p:cNvSpPr>
              <a:spLocks/>
            </p:cNvSpPr>
            <p:nvPr/>
          </p:nvSpPr>
          <p:spPr bwMode="auto">
            <a:xfrm>
              <a:off x="6338888" y="2986088"/>
              <a:ext cx="120650" cy="107950"/>
            </a:xfrm>
            <a:custGeom>
              <a:avLst/>
              <a:gdLst>
                <a:gd name="T0" fmla="*/ 76 w 76"/>
                <a:gd name="T1" fmla="*/ 30 h 68"/>
                <a:gd name="T2" fmla="*/ 64 w 76"/>
                <a:gd name="T3" fmla="*/ 18 h 68"/>
                <a:gd name="T4" fmla="*/ 46 w 76"/>
                <a:gd name="T5" fmla="*/ 36 h 68"/>
                <a:gd name="T6" fmla="*/ 46 w 76"/>
                <a:gd name="T7" fmla="*/ 0 h 68"/>
                <a:gd name="T8" fmla="*/ 30 w 76"/>
                <a:gd name="T9" fmla="*/ 0 h 68"/>
                <a:gd name="T10" fmla="*/ 30 w 76"/>
                <a:gd name="T11" fmla="*/ 36 h 68"/>
                <a:gd name="T12" fmla="*/ 12 w 76"/>
                <a:gd name="T13" fmla="*/ 18 h 68"/>
                <a:gd name="T14" fmla="*/ 0 w 76"/>
                <a:gd name="T15" fmla="*/ 30 h 68"/>
                <a:gd name="T16" fmla="*/ 38 w 76"/>
                <a:gd name="T17" fmla="*/ 68 h 68"/>
                <a:gd name="T18" fmla="*/ 76 w 76"/>
                <a:gd name="T19" fmla="*/ 3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68">
                  <a:moveTo>
                    <a:pt x="76" y="30"/>
                  </a:moveTo>
                  <a:lnTo>
                    <a:pt x="64" y="18"/>
                  </a:lnTo>
                  <a:lnTo>
                    <a:pt x="46" y="36"/>
                  </a:lnTo>
                  <a:lnTo>
                    <a:pt x="46" y="0"/>
                  </a:lnTo>
                  <a:lnTo>
                    <a:pt x="30" y="0"/>
                  </a:lnTo>
                  <a:lnTo>
                    <a:pt x="30" y="36"/>
                  </a:lnTo>
                  <a:lnTo>
                    <a:pt x="12" y="18"/>
                  </a:lnTo>
                  <a:lnTo>
                    <a:pt x="0" y="30"/>
                  </a:lnTo>
                  <a:lnTo>
                    <a:pt x="38" y="68"/>
                  </a:lnTo>
                  <a:lnTo>
                    <a:pt x="76"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7" name="Freeform 38">
            <a:extLst>
              <a:ext uri="{FF2B5EF4-FFF2-40B4-BE49-F238E27FC236}">
                <a16:creationId xmlns:a16="http://schemas.microsoft.com/office/drawing/2014/main" id="{495614B9-DEC1-232D-6D1C-420AC9956160}"/>
              </a:ext>
            </a:extLst>
          </p:cNvPr>
          <p:cNvSpPr>
            <a:spLocks noEditPoints="1"/>
          </p:cNvSpPr>
          <p:nvPr/>
        </p:nvSpPr>
        <p:spPr bwMode="auto">
          <a:xfrm>
            <a:off x="8745240" y="2237954"/>
            <a:ext cx="375734" cy="305682"/>
          </a:xfrm>
          <a:custGeom>
            <a:avLst/>
            <a:gdLst>
              <a:gd name="T0" fmla="*/ 87 w 89"/>
              <a:gd name="T1" fmla="*/ 32 h 72"/>
              <a:gd name="T2" fmla="*/ 40 w 89"/>
              <a:gd name="T3" fmla="*/ 12 h 72"/>
              <a:gd name="T4" fmla="*/ 9 w 89"/>
              <a:gd name="T5" fmla="*/ 0 h 72"/>
              <a:gd name="T6" fmla="*/ 3 w 89"/>
              <a:gd name="T7" fmla="*/ 2 h 72"/>
              <a:gd name="T8" fmla="*/ 2 w 89"/>
              <a:gd name="T9" fmla="*/ 11 h 72"/>
              <a:gd name="T10" fmla="*/ 17 w 89"/>
              <a:gd name="T11" fmla="*/ 36 h 72"/>
              <a:gd name="T12" fmla="*/ 2 w 89"/>
              <a:gd name="T13" fmla="*/ 60 h 72"/>
              <a:gd name="T14" fmla="*/ 3 w 89"/>
              <a:gd name="T15" fmla="*/ 70 h 72"/>
              <a:gd name="T16" fmla="*/ 9 w 89"/>
              <a:gd name="T17" fmla="*/ 72 h 72"/>
              <a:gd name="T18" fmla="*/ 9 w 89"/>
              <a:gd name="T19" fmla="*/ 72 h 72"/>
              <a:gd name="T20" fmla="*/ 40 w 89"/>
              <a:gd name="T21" fmla="*/ 60 h 72"/>
              <a:gd name="T22" fmla="*/ 87 w 89"/>
              <a:gd name="T23" fmla="*/ 40 h 72"/>
              <a:gd name="T24" fmla="*/ 89 w 89"/>
              <a:gd name="T25" fmla="*/ 36 h 72"/>
              <a:gd name="T26" fmla="*/ 87 w 89"/>
              <a:gd name="T27" fmla="*/ 32 h 72"/>
              <a:gd name="T28" fmla="*/ 9 w 89"/>
              <a:gd name="T29" fmla="*/ 8 h 72"/>
              <a:gd name="T30" fmla="*/ 37 w 89"/>
              <a:gd name="T31" fmla="*/ 19 h 72"/>
              <a:gd name="T32" fmla="*/ 66 w 89"/>
              <a:gd name="T33" fmla="*/ 32 h 72"/>
              <a:gd name="T34" fmla="*/ 24 w 89"/>
              <a:gd name="T35" fmla="*/ 32 h 72"/>
              <a:gd name="T36" fmla="*/ 24 w 89"/>
              <a:gd name="T37" fmla="*/ 32 h 72"/>
              <a:gd name="T38" fmla="*/ 9 w 89"/>
              <a:gd name="T39" fmla="*/ 8 h 72"/>
              <a:gd name="T40" fmla="*/ 36 w 89"/>
              <a:gd name="T41" fmla="*/ 53 h 72"/>
              <a:gd name="T42" fmla="*/ 9 w 89"/>
              <a:gd name="T43" fmla="*/ 64 h 72"/>
              <a:gd name="T44" fmla="*/ 24 w 89"/>
              <a:gd name="T45" fmla="*/ 40 h 72"/>
              <a:gd name="T46" fmla="*/ 66 w 89"/>
              <a:gd name="T47" fmla="*/ 40 h 72"/>
              <a:gd name="T48" fmla="*/ 36 w 89"/>
              <a:gd name="T49" fmla="*/ 5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9" h="72">
                <a:moveTo>
                  <a:pt x="87" y="32"/>
                </a:moveTo>
                <a:cubicBezTo>
                  <a:pt x="66" y="23"/>
                  <a:pt x="51" y="17"/>
                  <a:pt x="40" y="12"/>
                </a:cubicBezTo>
                <a:cubicBezTo>
                  <a:pt x="18" y="2"/>
                  <a:pt x="13" y="0"/>
                  <a:pt x="9" y="0"/>
                </a:cubicBezTo>
                <a:cubicBezTo>
                  <a:pt x="5" y="0"/>
                  <a:pt x="3" y="2"/>
                  <a:pt x="3" y="2"/>
                </a:cubicBezTo>
                <a:cubicBezTo>
                  <a:pt x="1" y="5"/>
                  <a:pt x="0" y="9"/>
                  <a:pt x="2" y="11"/>
                </a:cubicBezTo>
                <a:cubicBezTo>
                  <a:pt x="17" y="36"/>
                  <a:pt x="17" y="36"/>
                  <a:pt x="17" y="36"/>
                </a:cubicBezTo>
                <a:cubicBezTo>
                  <a:pt x="2" y="60"/>
                  <a:pt x="2" y="60"/>
                  <a:pt x="2" y="60"/>
                </a:cubicBezTo>
                <a:cubicBezTo>
                  <a:pt x="0" y="63"/>
                  <a:pt x="1" y="67"/>
                  <a:pt x="3" y="70"/>
                </a:cubicBezTo>
                <a:cubicBezTo>
                  <a:pt x="3" y="70"/>
                  <a:pt x="5" y="72"/>
                  <a:pt x="9" y="72"/>
                </a:cubicBezTo>
                <a:cubicBezTo>
                  <a:pt x="9" y="72"/>
                  <a:pt x="9" y="72"/>
                  <a:pt x="9" y="72"/>
                </a:cubicBezTo>
                <a:cubicBezTo>
                  <a:pt x="13" y="72"/>
                  <a:pt x="18" y="70"/>
                  <a:pt x="40" y="60"/>
                </a:cubicBezTo>
                <a:cubicBezTo>
                  <a:pt x="51" y="55"/>
                  <a:pt x="66" y="49"/>
                  <a:pt x="87" y="40"/>
                </a:cubicBezTo>
                <a:cubicBezTo>
                  <a:pt x="88" y="39"/>
                  <a:pt x="89" y="38"/>
                  <a:pt x="89" y="36"/>
                </a:cubicBezTo>
                <a:cubicBezTo>
                  <a:pt x="89" y="34"/>
                  <a:pt x="88" y="33"/>
                  <a:pt x="87" y="32"/>
                </a:cubicBezTo>
                <a:close/>
                <a:moveTo>
                  <a:pt x="9" y="8"/>
                </a:moveTo>
                <a:cubicBezTo>
                  <a:pt x="13" y="8"/>
                  <a:pt x="21" y="12"/>
                  <a:pt x="37" y="19"/>
                </a:cubicBezTo>
                <a:cubicBezTo>
                  <a:pt x="44" y="22"/>
                  <a:pt x="54" y="27"/>
                  <a:pt x="66" y="32"/>
                </a:cubicBezTo>
                <a:cubicBezTo>
                  <a:pt x="24" y="32"/>
                  <a:pt x="24" y="32"/>
                  <a:pt x="24" y="32"/>
                </a:cubicBezTo>
                <a:cubicBezTo>
                  <a:pt x="24" y="32"/>
                  <a:pt x="24" y="32"/>
                  <a:pt x="24" y="32"/>
                </a:cubicBezTo>
                <a:lnTo>
                  <a:pt x="9" y="8"/>
                </a:lnTo>
                <a:close/>
                <a:moveTo>
                  <a:pt x="36" y="53"/>
                </a:moveTo>
                <a:cubicBezTo>
                  <a:pt x="21" y="60"/>
                  <a:pt x="12" y="64"/>
                  <a:pt x="9" y="64"/>
                </a:cubicBezTo>
                <a:cubicBezTo>
                  <a:pt x="24" y="40"/>
                  <a:pt x="24" y="40"/>
                  <a:pt x="24" y="40"/>
                </a:cubicBezTo>
                <a:cubicBezTo>
                  <a:pt x="66" y="40"/>
                  <a:pt x="66" y="40"/>
                  <a:pt x="66" y="40"/>
                </a:cubicBezTo>
                <a:cubicBezTo>
                  <a:pt x="54" y="45"/>
                  <a:pt x="44" y="50"/>
                  <a:pt x="36" y="53"/>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8" name="组合 47">
            <a:extLst>
              <a:ext uri="{FF2B5EF4-FFF2-40B4-BE49-F238E27FC236}">
                <a16:creationId xmlns:a16="http://schemas.microsoft.com/office/drawing/2014/main" id="{BFFE47D2-D0D9-5F17-7F1E-FEFF8A31102C}"/>
              </a:ext>
            </a:extLst>
          </p:cNvPr>
          <p:cNvGrpSpPr/>
          <p:nvPr/>
        </p:nvGrpSpPr>
        <p:grpSpPr>
          <a:xfrm>
            <a:off x="3088008" y="3017017"/>
            <a:ext cx="337524" cy="354506"/>
            <a:chOff x="3846513" y="2986088"/>
            <a:chExt cx="252413" cy="265113"/>
          </a:xfrm>
          <a:solidFill>
            <a:schemeClr val="tx2">
              <a:lumMod val="75000"/>
            </a:schemeClr>
          </a:solidFill>
        </p:grpSpPr>
        <p:sp>
          <p:nvSpPr>
            <p:cNvPr id="49" name="Freeform 39">
              <a:extLst>
                <a:ext uri="{FF2B5EF4-FFF2-40B4-BE49-F238E27FC236}">
                  <a16:creationId xmlns:a16="http://schemas.microsoft.com/office/drawing/2014/main" id="{B84C0678-7B9F-05FD-FACF-5D89E4971E04}"/>
                </a:ext>
              </a:extLst>
            </p:cNvPr>
            <p:cNvSpPr>
              <a:spLocks/>
            </p:cNvSpPr>
            <p:nvPr/>
          </p:nvSpPr>
          <p:spPr bwMode="auto">
            <a:xfrm>
              <a:off x="3913188" y="2986088"/>
              <a:ext cx="119063" cy="158750"/>
            </a:xfrm>
            <a:custGeom>
              <a:avLst/>
              <a:gdLst>
                <a:gd name="T0" fmla="*/ 75 w 75"/>
                <a:gd name="T1" fmla="*/ 62 h 100"/>
                <a:gd name="T2" fmla="*/ 64 w 75"/>
                <a:gd name="T3" fmla="*/ 50 h 100"/>
                <a:gd name="T4" fmla="*/ 46 w 75"/>
                <a:gd name="T5" fmla="*/ 68 h 100"/>
                <a:gd name="T6" fmla="*/ 46 w 75"/>
                <a:gd name="T7" fmla="*/ 0 h 100"/>
                <a:gd name="T8" fmla="*/ 30 w 75"/>
                <a:gd name="T9" fmla="*/ 0 h 100"/>
                <a:gd name="T10" fmla="*/ 30 w 75"/>
                <a:gd name="T11" fmla="*/ 68 h 100"/>
                <a:gd name="T12" fmla="*/ 12 w 75"/>
                <a:gd name="T13" fmla="*/ 50 h 100"/>
                <a:gd name="T14" fmla="*/ 0 w 75"/>
                <a:gd name="T15" fmla="*/ 62 h 100"/>
                <a:gd name="T16" fmla="*/ 38 w 75"/>
                <a:gd name="T17" fmla="*/ 100 h 100"/>
                <a:gd name="T18" fmla="*/ 75 w 75"/>
                <a:gd name="T19" fmla="*/ 6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100">
                  <a:moveTo>
                    <a:pt x="75" y="62"/>
                  </a:moveTo>
                  <a:lnTo>
                    <a:pt x="64" y="50"/>
                  </a:lnTo>
                  <a:lnTo>
                    <a:pt x="46" y="68"/>
                  </a:lnTo>
                  <a:lnTo>
                    <a:pt x="46" y="0"/>
                  </a:lnTo>
                  <a:lnTo>
                    <a:pt x="30" y="0"/>
                  </a:lnTo>
                  <a:lnTo>
                    <a:pt x="30" y="68"/>
                  </a:lnTo>
                  <a:lnTo>
                    <a:pt x="12" y="50"/>
                  </a:lnTo>
                  <a:lnTo>
                    <a:pt x="0" y="62"/>
                  </a:lnTo>
                  <a:lnTo>
                    <a:pt x="38" y="100"/>
                  </a:lnTo>
                  <a:lnTo>
                    <a:pt x="75"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0">
              <a:extLst>
                <a:ext uri="{FF2B5EF4-FFF2-40B4-BE49-F238E27FC236}">
                  <a16:creationId xmlns:a16="http://schemas.microsoft.com/office/drawing/2014/main" id="{2794BCD4-2E6E-2A2B-1E6C-CFD643C35CD7}"/>
                </a:ext>
              </a:extLst>
            </p:cNvPr>
            <p:cNvSpPr>
              <a:spLocks noEditPoints="1"/>
            </p:cNvSpPr>
            <p:nvPr/>
          </p:nvSpPr>
          <p:spPr bwMode="auto">
            <a:xfrm>
              <a:off x="3846513" y="3151188"/>
              <a:ext cx="252413" cy="100013"/>
            </a:xfrm>
            <a:custGeom>
              <a:avLst/>
              <a:gdLst>
                <a:gd name="T0" fmla="*/ 108 w 159"/>
                <a:gd name="T1" fmla="*/ 0 h 63"/>
                <a:gd name="T2" fmla="*/ 92 w 159"/>
                <a:gd name="T3" fmla="*/ 16 h 63"/>
                <a:gd name="T4" fmla="*/ 68 w 159"/>
                <a:gd name="T5" fmla="*/ 16 h 63"/>
                <a:gd name="T6" fmla="*/ 52 w 159"/>
                <a:gd name="T7" fmla="*/ 0 h 63"/>
                <a:gd name="T8" fmla="*/ 0 w 159"/>
                <a:gd name="T9" fmla="*/ 0 h 63"/>
                <a:gd name="T10" fmla="*/ 0 w 159"/>
                <a:gd name="T11" fmla="*/ 63 h 63"/>
                <a:gd name="T12" fmla="*/ 159 w 159"/>
                <a:gd name="T13" fmla="*/ 63 h 63"/>
                <a:gd name="T14" fmla="*/ 159 w 159"/>
                <a:gd name="T15" fmla="*/ 0 h 63"/>
                <a:gd name="T16" fmla="*/ 108 w 159"/>
                <a:gd name="T17" fmla="*/ 0 h 63"/>
                <a:gd name="T18" fmla="*/ 143 w 159"/>
                <a:gd name="T19" fmla="*/ 47 h 63"/>
                <a:gd name="T20" fmla="*/ 16 w 159"/>
                <a:gd name="T21" fmla="*/ 47 h 63"/>
                <a:gd name="T22" fmla="*/ 16 w 159"/>
                <a:gd name="T23" fmla="*/ 16 h 63"/>
                <a:gd name="T24" fmla="*/ 44 w 159"/>
                <a:gd name="T25" fmla="*/ 16 h 63"/>
                <a:gd name="T26" fmla="*/ 60 w 159"/>
                <a:gd name="T27" fmla="*/ 31 h 63"/>
                <a:gd name="T28" fmla="*/ 100 w 159"/>
                <a:gd name="T29" fmla="*/ 31 h 63"/>
                <a:gd name="T30" fmla="*/ 115 w 159"/>
                <a:gd name="T31" fmla="*/ 16 h 63"/>
                <a:gd name="T32" fmla="*/ 143 w 159"/>
                <a:gd name="T33" fmla="*/ 16 h 63"/>
                <a:gd name="T34" fmla="*/ 143 w 159"/>
                <a:gd name="T35"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63">
                  <a:moveTo>
                    <a:pt x="108" y="0"/>
                  </a:moveTo>
                  <a:lnTo>
                    <a:pt x="92" y="16"/>
                  </a:lnTo>
                  <a:lnTo>
                    <a:pt x="68" y="16"/>
                  </a:lnTo>
                  <a:lnTo>
                    <a:pt x="52" y="0"/>
                  </a:lnTo>
                  <a:lnTo>
                    <a:pt x="0" y="0"/>
                  </a:lnTo>
                  <a:lnTo>
                    <a:pt x="0" y="63"/>
                  </a:lnTo>
                  <a:lnTo>
                    <a:pt x="159" y="63"/>
                  </a:lnTo>
                  <a:lnTo>
                    <a:pt x="159" y="0"/>
                  </a:lnTo>
                  <a:lnTo>
                    <a:pt x="108" y="0"/>
                  </a:lnTo>
                  <a:close/>
                  <a:moveTo>
                    <a:pt x="143" y="47"/>
                  </a:moveTo>
                  <a:lnTo>
                    <a:pt x="16" y="47"/>
                  </a:lnTo>
                  <a:lnTo>
                    <a:pt x="16" y="16"/>
                  </a:lnTo>
                  <a:lnTo>
                    <a:pt x="44" y="16"/>
                  </a:lnTo>
                  <a:lnTo>
                    <a:pt x="60" y="31"/>
                  </a:lnTo>
                  <a:lnTo>
                    <a:pt x="100" y="31"/>
                  </a:lnTo>
                  <a:lnTo>
                    <a:pt x="115" y="16"/>
                  </a:lnTo>
                  <a:lnTo>
                    <a:pt x="143" y="16"/>
                  </a:lnTo>
                  <a:lnTo>
                    <a:pt x="143"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1" name="组合 50">
            <a:extLst>
              <a:ext uri="{FF2B5EF4-FFF2-40B4-BE49-F238E27FC236}">
                <a16:creationId xmlns:a16="http://schemas.microsoft.com/office/drawing/2014/main" id="{F106654C-0875-AE2B-E2EA-5F0794E21F92}"/>
              </a:ext>
            </a:extLst>
          </p:cNvPr>
          <p:cNvGrpSpPr/>
          <p:nvPr/>
        </p:nvGrpSpPr>
        <p:grpSpPr>
          <a:xfrm>
            <a:off x="3898913" y="3008526"/>
            <a:ext cx="337524" cy="362998"/>
            <a:chOff x="4452938" y="2979738"/>
            <a:chExt cx="252413" cy="271463"/>
          </a:xfrm>
          <a:solidFill>
            <a:schemeClr val="tx2">
              <a:lumMod val="75000"/>
            </a:schemeClr>
          </a:solidFill>
        </p:grpSpPr>
        <p:sp>
          <p:nvSpPr>
            <p:cNvPr id="52" name="Freeform 41">
              <a:extLst>
                <a:ext uri="{FF2B5EF4-FFF2-40B4-BE49-F238E27FC236}">
                  <a16:creationId xmlns:a16="http://schemas.microsoft.com/office/drawing/2014/main" id="{3C019D26-6F8A-0107-2E8B-3559EE9BD37C}"/>
                </a:ext>
              </a:extLst>
            </p:cNvPr>
            <p:cNvSpPr>
              <a:spLocks/>
            </p:cNvSpPr>
            <p:nvPr/>
          </p:nvSpPr>
          <p:spPr bwMode="auto">
            <a:xfrm>
              <a:off x="4519613" y="2979738"/>
              <a:ext cx="120650" cy="158750"/>
            </a:xfrm>
            <a:custGeom>
              <a:avLst/>
              <a:gdLst>
                <a:gd name="T0" fmla="*/ 30 w 76"/>
                <a:gd name="T1" fmla="*/ 32 h 100"/>
                <a:gd name="T2" fmla="*/ 30 w 76"/>
                <a:gd name="T3" fmla="*/ 100 h 100"/>
                <a:gd name="T4" fmla="*/ 46 w 76"/>
                <a:gd name="T5" fmla="*/ 100 h 100"/>
                <a:gd name="T6" fmla="*/ 46 w 76"/>
                <a:gd name="T7" fmla="*/ 32 h 100"/>
                <a:gd name="T8" fmla="*/ 64 w 76"/>
                <a:gd name="T9" fmla="*/ 50 h 100"/>
                <a:gd name="T10" fmla="*/ 76 w 76"/>
                <a:gd name="T11" fmla="*/ 38 h 100"/>
                <a:gd name="T12" fmla="*/ 38 w 76"/>
                <a:gd name="T13" fmla="*/ 0 h 100"/>
                <a:gd name="T14" fmla="*/ 0 w 76"/>
                <a:gd name="T15" fmla="*/ 38 h 100"/>
                <a:gd name="T16" fmla="*/ 12 w 76"/>
                <a:gd name="T17" fmla="*/ 50 h 100"/>
                <a:gd name="T18" fmla="*/ 30 w 76"/>
                <a:gd name="T19" fmla="*/ 3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00">
                  <a:moveTo>
                    <a:pt x="30" y="32"/>
                  </a:moveTo>
                  <a:lnTo>
                    <a:pt x="30" y="100"/>
                  </a:lnTo>
                  <a:lnTo>
                    <a:pt x="46" y="100"/>
                  </a:lnTo>
                  <a:lnTo>
                    <a:pt x="46" y="32"/>
                  </a:lnTo>
                  <a:lnTo>
                    <a:pt x="64" y="50"/>
                  </a:lnTo>
                  <a:lnTo>
                    <a:pt x="76" y="38"/>
                  </a:lnTo>
                  <a:lnTo>
                    <a:pt x="38" y="0"/>
                  </a:lnTo>
                  <a:lnTo>
                    <a:pt x="0" y="38"/>
                  </a:lnTo>
                  <a:lnTo>
                    <a:pt x="12" y="50"/>
                  </a:lnTo>
                  <a:lnTo>
                    <a:pt x="3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2">
              <a:extLst>
                <a:ext uri="{FF2B5EF4-FFF2-40B4-BE49-F238E27FC236}">
                  <a16:creationId xmlns:a16="http://schemas.microsoft.com/office/drawing/2014/main" id="{541387CD-FAEB-7FF1-24E2-0899947F3112}"/>
                </a:ext>
              </a:extLst>
            </p:cNvPr>
            <p:cNvSpPr>
              <a:spLocks noEditPoints="1"/>
            </p:cNvSpPr>
            <p:nvPr/>
          </p:nvSpPr>
          <p:spPr bwMode="auto">
            <a:xfrm>
              <a:off x="4452938" y="3151188"/>
              <a:ext cx="252413" cy="100013"/>
            </a:xfrm>
            <a:custGeom>
              <a:avLst/>
              <a:gdLst>
                <a:gd name="T0" fmla="*/ 108 w 159"/>
                <a:gd name="T1" fmla="*/ 0 h 63"/>
                <a:gd name="T2" fmla="*/ 92 w 159"/>
                <a:gd name="T3" fmla="*/ 16 h 63"/>
                <a:gd name="T4" fmla="*/ 68 w 159"/>
                <a:gd name="T5" fmla="*/ 16 h 63"/>
                <a:gd name="T6" fmla="*/ 52 w 159"/>
                <a:gd name="T7" fmla="*/ 0 h 63"/>
                <a:gd name="T8" fmla="*/ 0 w 159"/>
                <a:gd name="T9" fmla="*/ 0 h 63"/>
                <a:gd name="T10" fmla="*/ 0 w 159"/>
                <a:gd name="T11" fmla="*/ 63 h 63"/>
                <a:gd name="T12" fmla="*/ 159 w 159"/>
                <a:gd name="T13" fmla="*/ 63 h 63"/>
                <a:gd name="T14" fmla="*/ 159 w 159"/>
                <a:gd name="T15" fmla="*/ 0 h 63"/>
                <a:gd name="T16" fmla="*/ 108 w 159"/>
                <a:gd name="T17" fmla="*/ 0 h 63"/>
                <a:gd name="T18" fmla="*/ 143 w 159"/>
                <a:gd name="T19" fmla="*/ 47 h 63"/>
                <a:gd name="T20" fmla="*/ 16 w 159"/>
                <a:gd name="T21" fmla="*/ 47 h 63"/>
                <a:gd name="T22" fmla="*/ 16 w 159"/>
                <a:gd name="T23" fmla="*/ 16 h 63"/>
                <a:gd name="T24" fmla="*/ 44 w 159"/>
                <a:gd name="T25" fmla="*/ 16 h 63"/>
                <a:gd name="T26" fmla="*/ 60 w 159"/>
                <a:gd name="T27" fmla="*/ 31 h 63"/>
                <a:gd name="T28" fmla="*/ 100 w 159"/>
                <a:gd name="T29" fmla="*/ 31 h 63"/>
                <a:gd name="T30" fmla="*/ 116 w 159"/>
                <a:gd name="T31" fmla="*/ 16 h 63"/>
                <a:gd name="T32" fmla="*/ 143 w 159"/>
                <a:gd name="T33" fmla="*/ 16 h 63"/>
                <a:gd name="T34" fmla="*/ 143 w 159"/>
                <a:gd name="T35"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63">
                  <a:moveTo>
                    <a:pt x="108" y="0"/>
                  </a:moveTo>
                  <a:lnTo>
                    <a:pt x="92" y="16"/>
                  </a:lnTo>
                  <a:lnTo>
                    <a:pt x="68" y="16"/>
                  </a:lnTo>
                  <a:lnTo>
                    <a:pt x="52" y="0"/>
                  </a:lnTo>
                  <a:lnTo>
                    <a:pt x="0" y="0"/>
                  </a:lnTo>
                  <a:lnTo>
                    <a:pt x="0" y="63"/>
                  </a:lnTo>
                  <a:lnTo>
                    <a:pt x="159" y="63"/>
                  </a:lnTo>
                  <a:lnTo>
                    <a:pt x="159" y="0"/>
                  </a:lnTo>
                  <a:lnTo>
                    <a:pt x="108" y="0"/>
                  </a:lnTo>
                  <a:close/>
                  <a:moveTo>
                    <a:pt x="143" y="47"/>
                  </a:moveTo>
                  <a:lnTo>
                    <a:pt x="16" y="47"/>
                  </a:lnTo>
                  <a:lnTo>
                    <a:pt x="16" y="16"/>
                  </a:lnTo>
                  <a:lnTo>
                    <a:pt x="44" y="16"/>
                  </a:lnTo>
                  <a:lnTo>
                    <a:pt x="60" y="31"/>
                  </a:lnTo>
                  <a:lnTo>
                    <a:pt x="100" y="31"/>
                  </a:lnTo>
                  <a:lnTo>
                    <a:pt x="116" y="16"/>
                  </a:lnTo>
                  <a:lnTo>
                    <a:pt x="143" y="16"/>
                  </a:lnTo>
                  <a:lnTo>
                    <a:pt x="143"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4" name="组合 53">
            <a:extLst>
              <a:ext uri="{FF2B5EF4-FFF2-40B4-BE49-F238E27FC236}">
                <a16:creationId xmlns:a16="http://schemas.microsoft.com/office/drawing/2014/main" id="{4107E242-9FF4-6CDD-C9ED-E79A398B75A5}"/>
              </a:ext>
            </a:extLst>
          </p:cNvPr>
          <p:cNvGrpSpPr/>
          <p:nvPr/>
        </p:nvGrpSpPr>
        <p:grpSpPr>
          <a:xfrm>
            <a:off x="7921598" y="3000035"/>
            <a:ext cx="405452" cy="405453"/>
            <a:chOff x="7461251" y="2973388"/>
            <a:chExt cx="303212" cy="303213"/>
          </a:xfrm>
          <a:solidFill>
            <a:schemeClr val="tx2">
              <a:lumMod val="75000"/>
            </a:schemeClr>
          </a:solidFill>
        </p:grpSpPr>
        <p:sp>
          <p:nvSpPr>
            <p:cNvPr id="55" name="Freeform 43">
              <a:extLst>
                <a:ext uri="{FF2B5EF4-FFF2-40B4-BE49-F238E27FC236}">
                  <a16:creationId xmlns:a16="http://schemas.microsoft.com/office/drawing/2014/main" id="{D58CDA89-3860-5468-AAD0-44361600703C}"/>
                </a:ext>
              </a:extLst>
            </p:cNvPr>
            <p:cNvSpPr>
              <a:spLocks/>
            </p:cNvSpPr>
            <p:nvPr/>
          </p:nvSpPr>
          <p:spPr bwMode="auto">
            <a:xfrm>
              <a:off x="7461251" y="3125788"/>
              <a:ext cx="201613" cy="150813"/>
            </a:xfrm>
            <a:custGeom>
              <a:avLst/>
              <a:gdLst>
                <a:gd name="T0" fmla="*/ 56 w 64"/>
                <a:gd name="T1" fmla="*/ 16 h 48"/>
                <a:gd name="T2" fmla="*/ 56 w 64"/>
                <a:gd name="T3" fmla="*/ 40 h 48"/>
                <a:gd name="T4" fmla="*/ 8 w 64"/>
                <a:gd name="T5" fmla="*/ 40 h 48"/>
                <a:gd name="T6" fmla="*/ 8 w 64"/>
                <a:gd name="T7" fmla="*/ 12 h 48"/>
                <a:gd name="T8" fmla="*/ 30 w 64"/>
                <a:gd name="T9" fmla="*/ 27 h 48"/>
                <a:gd name="T10" fmla="*/ 32 w 64"/>
                <a:gd name="T11" fmla="*/ 28 h 48"/>
                <a:gd name="T12" fmla="*/ 34 w 64"/>
                <a:gd name="T13" fmla="*/ 27 h 48"/>
                <a:gd name="T14" fmla="*/ 48 w 64"/>
                <a:gd name="T15" fmla="*/ 17 h 48"/>
                <a:gd name="T16" fmla="*/ 48 w 64"/>
                <a:gd name="T17" fmla="*/ 8 h 48"/>
                <a:gd name="T18" fmla="*/ 48 w 64"/>
                <a:gd name="T19" fmla="*/ 8 h 48"/>
                <a:gd name="T20" fmla="*/ 32 w 64"/>
                <a:gd name="T21" fmla="*/ 19 h 48"/>
                <a:gd name="T22" fmla="*/ 16 w 64"/>
                <a:gd name="T23" fmla="*/ 8 h 48"/>
                <a:gd name="T24" fmla="*/ 32 w 64"/>
                <a:gd name="T25" fmla="*/ 8 h 48"/>
                <a:gd name="T26" fmla="*/ 32 w 64"/>
                <a:gd name="T27" fmla="*/ 0 h 48"/>
                <a:gd name="T28" fmla="*/ 8 w 64"/>
                <a:gd name="T29" fmla="*/ 0 h 48"/>
                <a:gd name="T30" fmla="*/ 0 w 64"/>
                <a:gd name="T31" fmla="*/ 8 h 48"/>
                <a:gd name="T32" fmla="*/ 0 w 64"/>
                <a:gd name="T33" fmla="*/ 40 h 48"/>
                <a:gd name="T34" fmla="*/ 8 w 64"/>
                <a:gd name="T35" fmla="*/ 48 h 48"/>
                <a:gd name="T36" fmla="*/ 56 w 64"/>
                <a:gd name="T37" fmla="*/ 48 h 48"/>
                <a:gd name="T38" fmla="*/ 64 w 64"/>
                <a:gd name="T39" fmla="*/ 40 h 48"/>
                <a:gd name="T40" fmla="*/ 64 w 64"/>
                <a:gd name="T41" fmla="*/ 16 h 48"/>
                <a:gd name="T42" fmla="*/ 56 w 64"/>
                <a:gd name="T43"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4" h="48">
                  <a:moveTo>
                    <a:pt x="56" y="16"/>
                  </a:moveTo>
                  <a:cubicBezTo>
                    <a:pt x="56" y="40"/>
                    <a:pt x="56" y="40"/>
                    <a:pt x="56" y="40"/>
                  </a:cubicBezTo>
                  <a:cubicBezTo>
                    <a:pt x="8" y="40"/>
                    <a:pt x="8" y="40"/>
                    <a:pt x="8" y="40"/>
                  </a:cubicBezTo>
                  <a:cubicBezTo>
                    <a:pt x="8" y="12"/>
                    <a:pt x="8" y="12"/>
                    <a:pt x="8" y="12"/>
                  </a:cubicBezTo>
                  <a:cubicBezTo>
                    <a:pt x="30" y="27"/>
                    <a:pt x="30" y="27"/>
                    <a:pt x="30" y="27"/>
                  </a:cubicBezTo>
                  <a:cubicBezTo>
                    <a:pt x="30" y="28"/>
                    <a:pt x="31" y="28"/>
                    <a:pt x="32" y="28"/>
                  </a:cubicBezTo>
                  <a:cubicBezTo>
                    <a:pt x="33" y="28"/>
                    <a:pt x="34" y="28"/>
                    <a:pt x="34" y="27"/>
                  </a:cubicBezTo>
                  <a:cubicBezTo>
                    <a:pt x="48" y="17"/>
                    <a:pt x="48" y="17"/>
                    <a:pt x="48" y="17"/>
                  </a:cubicBezTo>
                  <a:cubicBezTo>
                    <a:pt x="48" y="8"/>
                    <a:pt x="48" y="8"/>
                    <a:pt x="48" y="8"/>
                  </a:cubicBezTo>
                  <a:cubicBezTo>
                    <a:pt x="48" y="8"/>
                    <a:pt x="48" y="8"/>
                    <a:pt x="48" y="8"/>
                  </a:cubicBezTo>
                  <a:cubicBezTo>
                    <a:pt x="32" y="19"/>
                    <a:pt x="32" y="19"/>
                    <a:pt x="32" y="19"/>
                  </a:cubicBezTo>
                  <a:cubicBezTo>
                    <a:pt x="16" y="8"/>
                    <a:pt x="16" y="8"/>
                    <a:pt x="16" y="8"/>
                  </a:cubicBezTo>
                  <a:cubicBezTo>
                    <a:pt x="32" y="8"/>
                    <a:pt x="32" y="8"/>
                    <a:pt x="32" y="8"/>
                  </a:cubicBezTo>
                  <a:cubicBezTo>
                    <a:pt x="32" y="0"/>
                    <a:pt x="32" y="0"/>
                    <a:pt x="32" y="0"/>
                  </a:cubicBezTo>
                  <a:cubicBezTo>
                    <a:pt x="8" y="0"/>
                    <a:pt x="8" y="0"/>
                    <a:pt x="8" y="0"/>
                  </a:cubicBezTo>
                  <a:cubicBezTo>
                    <a:pt x="4" y="0"/>
                    <a:pt x="0" y="4"/>
                    <a:pt x="0" y="8"/>
                  </a:cubicBezTo>
                  <a:cubicBezTo>
                    <a:pt x="0" y="40"/>
                    <a:pt x="0" y="40"/>
                    <a:pt x="0" y="40"/>
                  </a:cubicBezTo>
                  <a:cubicBezTo>
                    <a:pt x="0" y="44"/>
                    <a:pt x="4" y="48"/>
                    <a:pt x="8" y="48"/>
                  </a:cubicBezTo>
                  <a:cubicBezTo>
                    <a:pt x="56" y="48"/>
                    <a:pt x="56" y="48"/>
                    <a:pt x="56" y="48"/>
                  </a:cubicBezTo>
                  <a:cubicBezTo>
                    <a:pt x="60" y="48"/>
                    <a:pt x="64" y="44"/>
                    <a:pt x="64" y="40"/>
                  </a:cubicBezTo>
                  <a:cubicBezTo>
                    <a:pt x="64" y="16"/>
                    <a:pt x="64" y="16"/>
                    <a:pt x="64" y="16"/>
                  </a:cubicBezTo>
                  <a:lnTo>
                    <a:pt x="5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4">
              <a:extLst>
                <a:ext uri="{FF2B5EF4-FFF2-40B4-BE49-F238E27FC236}">
                  <a16:creationId xmlns:a16="http://schemas.microsoft.com/office/drawing/2014/main" id="{CB0A74A3-5D7C-11E6-69FA-F14067B94A03}"/>
                </a:ext>
              </a:extLst>
            </p:cNvPr>
            <p:cNvSpPr>
              <a:spLocks noEditPoints="1"/>
            </p:cNvSpPr>
            <p:nvPr/>
          </p:nvSpPr>
          <p:spPr bwMode="auto">
            <a:xfrm>
              <a:off x="7586663" y="2973388"/>
              <a:ext cx="177800" cy="177800"/>
            </a:xfrm>
            <a:custGeom>
              <a:avLst/>
              <a:gdLst>
                <a:gd name="T0" fmla="*/ 28 w 56"/>
                <a:gd name="T1" fmla="*/ 56 h 56"/>
                <a:gd name="T2" fmla="*/ 0 w 56"/>
                <a:gd name="T3" fmla="*/ 28 h 56"/>
                <a:gd name="T4" fmla="*/ 28 w 56"/>
                <a:gd name="T5" fmla="*/ 0 h 56"/>
                <a:gd name="T6" fmla="*/ 56 w 56"/>
                <a:gd name="T7" fmla="*/ 28 h 56"/>
                <a:gd name="T8" fmla="*/ 28 w 56"/>
                <a:gd name="T9" fmla="*/ 56 h 56"/>
                <a:gd name="T10" fmla="*/ 28 w 56"/>
                <a:gd name="T11" fmla="*/ 8 h 56"/>
                <a:gd name="T12" fmla="*/ 8 w 56"/>
                <a:gd name="T13" fmla="*/ 28 h 56"/>
                <a:gd name="T14" fmla="*/ 28 w 56"/>
                <a:gd name="T15" fmla="*/ 48 h 56"/>
                <a:gd name="T16" fmla="*/ 48 w 56"/>
                <a:gd name="T17" fmla="*/ 28 h 56"/>
                <a:gd name="T18" fmla="*/ 28 w 56"/>
                <a:gd name="T19"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56"/>
                  </a:moveTo>
                  <a:cubicBezTo>
                    <a:pt x="13" y="56"/>
                    <a:pt x="0" y="43"/>
                    <a:pt x="0" y="28"/>
                  </a:cubicBezTo>
                  <a:cubicBezTo>
                    <a:pt x="0" y="13"/>
                    <a:pt x="13" y="0"/>
                    <a:pt x="28" y="0"/>
                  </a:cubicBezTo>
                  <a:cubicBezTo>
                    <a:pt x="43" y="0"/>
                    <a:pt x="56" y="13"/>
                    <a:pt x="56" y="28"/>
                  </a:cubicBezTo>
                  <a:cubicBezTo>
                    <a:pt x="56" y="43"/>
                    <a:pt x="43" y="56"/>
                    <a:pt x="28" y="56"/>
                  </a:cubicBezTo>
                  <a:close/>
                  <a:moveTo>
                    <a:pt x="28" y="8"/>
                  </a:moveTo>
                  <a:cubicBezTo>
                    <a:pt x="17" y="8"/>
                    <a:pt x="8" y="17"/>
                    <a:pt x="8" y="28"/>
                  </a:cubicBezTo>
                  <a:cubicBezTo>
                    <a:pt x="8" y="39"/>
                    <a:pt x="17" y="48"/>
                    <a:pt x="28" y="48"/>
                  </a:cubicBezTo>
                  <a:cubicBezTo>
                    <a:pt x="39" y="48"/>
                    <a:pt x="48" y="39"/>
                    <a:pt x="48" y="28"/>
                  </a:cubicBezTo>
                  <a:cubicBezTo>
                    <a:pt x="48" y="17"/>
                    <a:pt x="39" y="8"/>
                    <a:pt x="2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5">
              <a:extLst>
                <a:ext uri="{FF2B5EF4-FFF2-40B4-BE49-F238E27FC236}">
                  <a16:creationId xmlns:a16="http://schemas.microsoft.com/office/drawing/2014/main" id="{0FA30ADA-88CF-6A54-81E3-1624FC738E66}"/>
                </a:ext>
              </a:extLst>
            </p:cNvPr>
            <p:cNvSpPr>
              <a:spLocks/>
            </p:cNvSpPr>
            <p:nvPr/>
          </p:nvSpPr>
          <p:spPr bwMode="auto">
            <a:xfrm>
              <a:off x="7662863" y="3011488"/>
              <a:ext cx="50800" cy="63500"/>
            </a:xfrm>
            <a:custGeom>
              <a:avLst/>
              <a:gdLst>
                <a:gd name="T0" fmla="*/ 32 w 32"/>
                <a:gd name="T1" fmla="*/ 40 h 40"/>
                <a:gd name="T2" fmla="*/ 0 w 32"/>
                <a:gd name="T3" fmla="*/ 40 h 40"/>
                <a:gd name="T4" fmla="*/ 0 w 32"/>
                <a:gd name="T5" fmla="*/ 0 h 40"/>
                <a:gd name="T6" fmla="*/ 16 w 32"/>
                <a:gd name="T7" fmla="*/ 0 h 40"/>
                <a:gd name="T8" fmla="*/ 16 w 32"/>
                <a:gd name="T9" fmla="*/ 24 h 40"/>
                <a:gd name="T10" fmla="*/ 32 w 32"/>
                <a:gd name="T11" fmla="*/ 24 h 40"/>
                <a:gd name="T12" fmla="*/ 32 w 32"/>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2" h="40">
                  <a:moveTo>
                    <a:pt x="32" y="40"/>
                  </a:moveTo>
                  <a:lnTo>
                    <a:pt x="0" y="40"/>
                  </a:lnTo>
                  <a:lnTo>
                    <a:pt x="0" y="0"/>
                  </a:lnTo>
                  <a:lnTo>
                    <a:pt x="16" y="0"/>
                  </a:lnTo>
                  <a:lnTo>
                    <a:pt x="16" y="24"/>
                  </a:lnTo>
                  <a:lnTo>
                    <a:pt x="32" y="24"/>
                  </a:lnTo>
                  <a:lnTo>
                    <a:pt x="32"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8" name="Freeform 46">
            <a:extLst>
              <a:ext uri="{FF2B5EF4-FFF2-40B4-BE49-F238E27FC236}">
                <a16:creationId xmlns:a16="http://schemas.microsoft.com/office/drawing/2014/main" id="{883019B3-37C9-68E7-6B96-71F423E1CB2A}"/>
              </a:ext>
            </a:extLst>
          </p:cNvPr>
          <p:cNvSpPr>
            <a:spLocks noEditPoints="1"/>
          </p:cNvSpPr>
          <p:nvPr/>
        </p:nvSpPr>
        <p:spPr bwMode="auto">
          <a:xfrm>
            <a:off x="3898913" y="1407943"/>
            <a:ext cx="320542" cy="356628"/>
          </a:xfrm>
          <a:custGeom>
            <a:avLst/>
            <a:gdLst>
              <a:gd name="T0" fmla="*/ 75 w 76"/>
              <a:gd name="T1" fmla="*/ 1 h 84"/>
              <a:gd name="T2" fmla="*/ 71 w 76"/>
              <a:gd name="T3" fmla="*/ 0 h 84"/>
              <a:gd name="T4" fmla="*/ 38 w 76"/>
              <a:gd name="T5" fmla="*/ 12 h 84"/>
              <a:gd name="T6" fmla="*/ 36 w 76"/>
              <a:gd name="T7" fmla="*/ 16 h 84"/>
              <a:gd name="T8" fmla="*/ 36 w 76"/>
              <a:gd name="T9" fmla="*/ 22 h 84"/>
              <a:gd name="T10" fmla="*/ 33 w 76"/>
              <a:gd name="T11" fmla="*/ 19 h 84"/>
              <a:gd name="T12" fmla="*/ 28 w 76"/>
              <a:gd name="T13" fmla="*/ 19 h 84"/>
              <a:gd name="T14" fmla="*/ 22 w 76"/>
              <a:gd name="T15" fmla="*/ 24 h 84"/>
              <a:gd name="T16" fmla="*/ 13 w 76"/>
              <a:gd name="T17" fmla="*/ 59 h 84"/>
              <a:gd name="T18" fmla="*/ 0 w 76"/>
              <a:gd name="T19" fmla="*/ 72 h 84"/>
              <a:gd name="T20" fmla="*/ 0 w 76"/>
              <a:gd name="T21" fmla="*/ 84 h 84"/>
              <a:gd name="T22" fmla="*/ 19 w 76"/>
              <a:gd name="T23" fmla="*/ 65 h 84"/>
              <a:gd name="T24" fmla="*/ 28 w 76"/>
              <a:gd name="T25" fmla="*/ 67 h 84"/>
              <a:gd name="T26" fmla="*/ 52 w 76"/>
              <a:gd name="T27" fmla="*/ 54 h 84"/>
              <a:gd name="T28" fmla="*/ 76 w 76"/>
              <a:gd name="T29" fmla="*/ 5 h 84"/>
              <a:gd name="T30" fmla="*/ 75 w 76"/>
              <a:gd name="T31" fmla="*/ 1 h 84"/>
              <a:gd name="T32" fmla="*/ 47 w 76"/>
              <a:gd name="T33" fmla="*/ 48 h 84"/>
              <a:gd name="T34" fmla="*/ 28 w 76"/>
              <a:gd name="T35" fmla="*/ 59 h 84"/>
              <a:gd name="T36" fmla="*/ 20 w 76"/>
              <a:gd name="T37" fmla="*/ 56 h 84"/>
              <a:gd name="T38" fmla="*/ 28 w 76"/>
              <a:gd name="T39" fmla="*/ 29 h 84"/>
              <a:gd name="T40" fmla="*/ 30 w 76"/>
              <a:gd name="T41" fmla="*/ 27 h 84"/>
              <a:gd name="T42" fmla="*/ 37 w 76"/>
              <a:gd name="T43" fmla="*/ 35 h 84"/>
              <a:gd name="T44" fmla="*/ 42 w 76"/>
              <a:gd name="T45" fmla="*/ 36 h 84"/>
              <a:gd name="T46" fmla="*/ 44 w 76"/>
              <a:gd name="T47" fmla="*/ 32 h 84"/>
              <a:gd name="T48" fmla="*/ 44 w 76"/>
              <a:gd name="T49" fmla="*/ 18 h 84"/>
              <a:gd name="T50" fmla="*/ 66 w 76"/>
              <a:gd name="T51" fmla="*/ 10 h 84"/>
              <a:gd name="T52" fmla="*/ 47 w 76"/>
              <a:gd name="T53"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6" h="84">
                <a:moveTo>
                  <a:pt x="75" y="1"/>
                </a:moveTo>
                <a:cubicBezTo>
                  <a:pt x="74" y="0"/>
                  <a:pt x="72" y="0"/>
                  <a:pt x="71" y="0"/>
                </a:cubicBezTo>
                <a:cubicBezTo>
                  <a:pt x="70" y="0"/>
                  <a:pt x="54" y="4"/>
                  <a:pt x="38" y="12"/>
                </a:cubicBezTo>
                <a:cubicBezTo>
                  <a:pt x="37" y="13"/>
                  <a:pt x="36" y="14"/>
                  <a:pt x="36" y="16"/>
                </a:cubicBezTo>
                <a:cubicBezTo>
                  <a:pt x="36" y="22"/>
                  <a:pt x="36" y="22"/>
                  <a:pt x="36" y="22"/>
                </a:cubicBezTo>
                <a:cubicBezTo>
                  <a:pt x="33" y="19"/>
                  <a:pt x="33" y="19"/>
                  <a:pt x="33" y="19"/>
                </a:cubicBezTo>
                <a:cubicBezTo>
                  <a:pt x="32" y="18"/>
                  <a:pt x="29" y="17"/>
                  <a:pt x="28" y="19"/>
                </a:cubicBezTo>
                <a:cubicBezTo>
                  <a:pt x="25" y="20"/>
                  <a:pt x="23" y="22"/>
                  <a:pt x="22" y="24"/>
                </a:cubicBezTo>
                <a:cubicBezTo>
                  <a:pt x="7" y="39"/>
                  <a:pt x="7" y="52"/>
                  <a:pt x="13" y="59"/>
                </a:cubicBezTo>
                <a:cubicBezTo>
                  <a:pt x="0" y="72"/>
                  <a:pt x="0" y="72"/>
                  <a:pt x="0" y="72"/>
                </a:cubicBezTo>
                <a:cubicBezTo>
                  <a:pt x="0" y="84"/>
                  <a:pt x="0" y="84"/>
                  <a:pt x="0" y="84"/>
                </a:cubicBezTo>
                <a:cubicBezTo>
                  <a:pt x="19" y="65"/>
                  <a:pt x="19" y="65"/>
                  <a:pt x="19" y="65"/>
                </a:cubicBezTo>
                <a:cubicBezTo>
                  <a:pt x="22" y="66"/>
                  <a:pt x="25" y="67"/>
                  <a:pt x="28" y="67"/>
                </a:cubicBezTo>
                <a:cubicBezTo>
                  <a:pt x="33" y="67"/>
                  <a:pt x="42" y="65"/>
                  <a:pt x="52" y="54"/>
                </a:cubicBezTo>
                <a:cubicBezTo>
                  <a:pt x="68" y="39"/>
                  <a:pt x="76" y="6"/>
                  <a:pt x="76" y="5"/>
                </a:cubicBezTo>
                <a:cubicBezTo>
                  <a:pt x="76" y="4"/>
                  <a:pt x="76" y="2"/>
                  <a:pt x="75" y="1"/>
                </a:cubicBezTo>
                <a:close/>
                <a:moveTo>
                  <a:pt x="47" y="48"/>
                </a:moveTo>
                <a:cubicBezTo>
                  <a:pt x="38" y="57"/>
                  <a:pt x="32" y="59"/>
                  <a:pt x="28" y="59"/>
                </a:cubicBezTo>
                <a:cubicBezTo>
                  <a:pt x="25" y="59"/>
                  <a:pt x="22" y="58"/>
                  <a:pt x="20" y="56"/>
                </a:cubicBezTo>
                <a:cubicBezTo>
                  <a:pt x="16" y="52"/>
                  <a:pt x="15" y="42"/>
                  <a:pt x="28" y="29"/>
                </a:cubicBezTo>
                <a:cubicBezTo>
                  <a:pt x="28" y="29"/>
                  <a:pt x="29" y="28"/>
                  <a:pt x="30" y="27"/>
                </a:cubicBezTo>
                <a:cubicBezTo>
                  <a:pt x="37" y="35"/>
                  <a:pt x="37" y="35"/>
                  <a:pt x="37" y="35"/>
                </a:cubicBezTo>
                <a:cubicBezTo>
                  <a:pt x="38" y="36"/>
                  <a:pt x="40" y="36"/>
                  <a:pt x="42" y="36"/>
                </a:cubicBezTo>
                <a:cubicBezTo>
                  <a:pt x="43" y="35"/>
                  <a:pt x="44" y="34"/>
                  <a:pt x="44" y="32"/>
                </a:cubicBezTo>
                <a:cubicBezTo>
                  <a:pt x="44" y="18"/>
                  <a:pt x="44" y="18"/>
                  <a:pt x="44" y="18"/>
                </a:cubicBezTo>
                <a:cubicBezTo>
                  <a:pt x="52" y="14"/>
                  <a:pt x="61" y="11"/>
                  <a:pt x="66" y="10"/>
                </a:cubicBezTo>
                <a:cubicBezTo>
                  <a:pt x="63" y="20"/>
                  <a:pt x="57" y="38"/>
                  <a:pt x="47" y="48"/>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9" name="组合 58">
            <a:extLst>
              <a:ext uri="{FF2B5EF4-FFF2-40B4-BE49-F238E27FC236}">
                <a16:creationId xmlns:a16="http://schemas.microsoft.com/office/drawing/2014/main" id="{3033366A-E8F6-05F9-74AA-20C2FE56DF26}"/>
              </a:ext>
            </a:extLst>
          </p:cNvPr>
          <p:cNvGrpSpPr/>
          <p:nvPr/>
        </p:nvGrpSpPr>
        <p:grpSpPr>
          <a:xfrm>
            <a:off x="3104990" y="1424926"/>
            <a:ext cx="303559" cy="322664"/>
            <a:chOff x="3859213" y="1795463"/>
            <a:chExt cx="227013" cy="241300"/>
          </a:xfrm>
          <a:solidFill>
            <a:schemeClr val="tx2">
              <a:lumMod val="75000"/>
            </a:schemeClr>
          </a:solidFill>
        </p:grpSpPr>
        <p:sp>
          <p:nvSpPr>
            <p:cNvPr id="60" name="Freeform 47">
              <a:extLst>
                <a:ext uri="{FF2B5EF4-FFF2-40B4-BE49-F238E27FC236}">
                  <a16:creationId xmlns:a16="http://schemas.microsoft.com/office/drawing/2014/main" id="{7D7E6585-3A1A-2E11-0420-A8C25ECCDCAA}"/>
                </a:ext>
              </a:extLst>
            </p:cNvPr>
            <p:cNvSpPr>
              <a:spLocks noEditPoints="1"/>
            </p:cNvSpPr>
            <p:nvPr/>
          </p:nvSpPr>
          <p:spPr bwMode="auto">
            <a:xfrm>
              <a:off x="3884613" y="1858963"/>
              <a:ext cx="176213" cy="177800"/>
            </a:xfrm>
            <a:custGeom>
              <a:avLst/>
              <a:gdLst>
                <a:gd name="T0" fmla="*/ 0 w 56"/>
                <a:gd name="T1" fmla="*/ 48 h 56"/>
                <a:gd name="T2" fmla="*/ 8 w 56"/>
                <a:gd name="T3" fmla="*/ 56 h 56"/>
                <a:gd name="T4" fmla="*/ 48 w 56"/>
                <a:gd name="T5" fmla="*/ 56 h 56"/>
                <a:gd name="T6" fmla="*/ 56 w 56"/>
                <a:gd name="T7" fmla="*/ 48 h 56"/>
                <a:gd name="T8" fmla="*/ 56 w 56"/>
                <a:gd name="T9" fmla="*/ 0 h 56"/>
                <a:gd name="T10" fmla="*/ 0 w 56"/>
                <a:gd name="T11" fmla="*/ 0 h 56"/>
                <a:gd name="T12" fmla="*/ 0 w 56"/>
                <a:gd name="T13" fmla="*/ 48 h 56"/>
                <a:gd name="T14" fmla="*/ 8 w 56"/>
                <a:gd name="T15" fmla="*/ 8 h 56"/>
                <a:gd name="T16" fmla="*/ 48 w 56"/>
                <a:gd name="T17" fmla="*/ 8 h 56"/>
                <a:gd name="T18" fmla="*/ 48 w 56"/>
                <a:gd name="T19" fmla="*/ 48 h 56"/>
                <a:gd name="T20" fmla="*/ 8 w 56"/>
                <a:gd name="T21" fmla="*/ 48 h 56"/>
                <a:gd name="T22" fmla="*/ 8 w 56"/>
                <a:gd name="T23"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56">
                  <a:moveTo>
                    <a:pt x="0" y="48"/>
                  </a:moveTo>
                  <a:cubicBezTo>
                    <a:pt x="0" y="52"/>
                    <a:pt x="4" y="56"/>
                    <a:pt x="8" y="56"/>
                  </a:cubicBezTo>
                  <a:cubicBezTo>
                    <a:pt x="48" y="56"/>
                    <a:pt x="48" y="56"/>
                    <a:pt x="48" y="56"/>
                  </a:cubicBezTo>
                  <a:cubicBezTo>
                    <a:pt x="52" y="56"/>
                    <a:pt x="56" y="52"/>
                    <a:pt x="56" y="48"/>
                  </a:cubicBezTo>
                  <a:cubicBezTo>
                    <a:pt x="56" y="0"/>
                    <a:pt x="56" y="0"/>
                    <a:pt x="56" y="0"/>
                  </a:cubicBezTo>
                  <a:cubicBezTo>
                    <a:pt x="0" y="0"/>
                    <a:pt x="0" y="0"/>
                    <a:pt x="0" y="0"/>
                  </a:cubicBezTo>
                  <a:lnTo>
                    <a:pt x="0" y="48"/>
                  </a:lnTo>
                  <a:close/>
                  <a:moveTo>
                    <a:pt x="8" y="8"/>
                  </a:moveTo>
                  <a:cubicBezTo>
                    <a:pt x="48" y="8"/>
                    <a:pt x="48" y="8"/>
                    <a:pt x="48" y="8"/>
                  </a:cubicBezTo>
                  <a:cubicBezTo>
                    <a:pt x="48" y="48"/>
                    <a:pt x="48" y="48"/>
                    <a:pt x="48" y="48"/>
                  </a:cubicBezTo>
                  <a:cubicBezTo>
                    <a:pt x="8" y="48"/>
                    <a:pt x="8" y="48"/>
                    <a:pt x="8" y="4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8">
              <a:extLst>
                <a:ext uri="{FF2B5EF4-FFF2-40B4-BE49-F238E27FC236}">
                  <a16:creationId xmlns:a16="http://schemas.microsoft.com/office/drawing/2014/main" id="{1D5B13EA-6FCE-19BE-43C8-25E818A44777}"/>
                </a:ext>
              </a:extLst>
            </p:cNvPr>
            <p:cNvSpPr>
              <a:spLocks/>
            </p:cNvSpPr>
            <p:nvPr/>
          </p:nvSpPr>
          <p:spPr bwMode="auto">
            <a:xfrm>
              <a:off x="3859213" y="1795463"/>
              <a:ext cx="227013" cy="50800"/>
            </a:xfrm>
            <a:custGeom>
              <a:avLst/>
              <a:gdLst>
                <a:gd name="T0" fmla="*/ 96 w 143"/>
                <a:gd name="T1" fmla="*/ 16 h 32"/>
                <a:gd name="T2" fmla="*/ 96 w 143"/>
                <a:gd name="T3" fmla="*/ 0 h 32"/>
                <a:gd name="T4" fmla="*/ 48 w 143"/>
                <a:gd name="T5" fmla="*/ 0 h 32"/>
                <a:gd name="T6" fmla="*/ 48 w 143"/>
                <a:gd name="T7" fmla="*/ 16 h 32"/>
                <a:gd name="T8" fmla="*/ 0 w 143"/>
                <a:gd name="T9" fmla="*/ 16 h 32"/>
                <a:gd name="T10" fmla="*/ 0 w 143"/>
                <a:gd name="T11" fmla="*/ 32 h 32"/>
                <a:gd name="T12" fmla="*/ 143 w 143"/>
                <a:gd name="T13" fmla="*/ 32 h 32"/>
                <a:gd name="T14" fmla="*/ 143 w 143"/>
                <a:gd name="T15" fmla="*/ 16 h 32"/>
                <a:gd name="T16" fmla="*/ 96 w 143"/>
                <a:gd name="T17"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32">
                  <a:moveTo>
                    <a:pt x="96" y="16"/>
                  </a:moveTo>
                  <a:lnTo>
                    <a:pt x="96" y="0"/>
                  </a:lnTo>
                  <a:lnTo>
                    <a:pt x="48" y="0"/>
                  </a:lnTo>
                  <a:lnTo>
                    <a:pt x="48" y="16"/>
                  </a:lnTo>
                  <a:lnTo>
                    <a:pt x="0" y="16"/>
                  </a:lnTo>
                  <a:lnTo>
                    <a:pt x="0" y="32"/>
                  </a:lnTo>
                  <a:lnTo>
                    <a:pt x="143" y="32"/>
                  </a:lnTo>
                  <a:lnTo>
                    <a:pt x="143" y="16"/>
                  </a:lnTo>
                  <a:lnTo>
                    <a:pt x="9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Rectangle 49">
              <a:extLst>
                <a:ext uri="{FF2B5EF4-FFF2-40B4-BE49-F238E27FC236}">
                  <a16:creationId xmlns:a16="http://schemas.microsoft.com/office/drawing/2014/main" id="{BBDEC8CD-8978-2AE8-3ED0-69C5FAB4490C}"/>
                </a:ext>
              </a:extLst>
            </p:cNvPr>
            <p:cNvSpPr>
              <a:spLocks noChangeArrowheads="1"/>
            </p:cNvSpPr>
            <p:nvPr/>
          </p:nvSpPr>
          <p:spPr bwMode="auto">
            <a:xfrm>
              <a:off x="3935413" y="1909763"/>
              <a:ext cx="25400"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Rectangle 50">
              <a:extLst>
                <a:ext uri="{FF2B5EF4-FFF2-40B4-BE49-F238E27FC236}">
                  <a16:creationId xmlns:a16="http://schemas.microsoft.com/office/drawing/2014/main" id="{B0F7FAAF-BEEF-25FD-DD0E-E0DED593EDC4}"/>
                </a:ext>
              </a:extLst>
            </p:cNvPr>
            <p:cNvSpPr>
              <a:spLocks noChangeArrowheads="1"/>
            </p:cNvSpPr>
            <p:nvPr/>
          </p:nvSpPr>
          <p:spPr bwMode="auto">
            <a:xfrm>
              <a:off x="3986213" y="1909763"/>
              <a:ext cx="25400"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4" name="Freeform 51">
            <a:extLst>
              <a:ext uri="{FF2B5EF4-FFF2-40B4-BE49-F238E27FC236}">
                <a16:creationId xmlns:a16="http://schemas.microsoft.com/office/drawing/2014/main" id="{DEB54F9B-6CB2-C616-5C43-91B8B00AF050}"/>
              </a:ext>
            </a:extLst>
          </p:cNvPr>
          <p:cNvSpPr>
            <a:spLocks noEditPoints="1"/>
          </p:cNvSpPr>
          <p:nvPr/>
        </p:nvSpPr>
        <p:spPr bwMode="auto">
          <a:xfrm>
            <a:off x="4692836" y="1390961"/>
            <a:ext cx="371489" cy="348137"/>
          </a:xfrm>
          <a:custGeom>
            <a:avLst/>
            <a:gdLst>
              <a:gd name="T0" fmla="*/ 72 w 88"/>
              <a:gd name="T1" fmla="*/ 50 h 82"/>
              <a:gd name="T2" fmla="*/ 58 w 88"/>
              <a:gd name="T3" fmla="*/ 59 h 82"/>
              <a:gd name="T4" fmla="*/ 49 w 88"/>
              <a:gd name="T5" fmla="*/ 46 h 82"/>
              <a:gd name="T6" fmla="*/ 75 w 88"/>
              <a:gd name="T7" fmla="*/ 4 h 82"/>
              <a:gd name="T8" fmla="*/ 69 w 88"/>
              <a:gd name="T9" fmla="*/ 0 h 82"/>
              <a:gd name="T10" fmla="*/ 44 w 88"/>
              <a:gd name="T11" fmla="*/ 38 h 82"/>
              <a:gd name="T12" fmla="*/ 19 w 88"/>
              <a:gd name="T13" fmla="*/ 0 h 82"/>
              <a:gd name="T14" fmla="*/ 13 w 88"/>
              <a:gd name="T15" fmla="*/ 4 h 82"/>
              <a:gd name="T16" fmla="*/ 39 w 88"/>
              <a:gd name="T17" fmla="*/ 46 h 82"/>
              <a:gd name="T18" fmla="*/ 30 w 88"/>
              <a:gd name="T19" fmla="*/ 59 h 82"/>
              <a:gd name="T20" fmla="*/ 16 w 88"/>
              <a:gd name="T21" fmla="*/ 50 h 82"/>
              <a:gd name="T22" fmla="*/ 0 w 88"/>
              <a:gd name="T23" fmla="*/ 66 h 82"/>
              <a:gd name="T24" fmla="*/ 16 w 88"/>
              <a:gd name="T25" fmla="*/ 82 h 82"/>
              <a:gd name="T26" fmla="*/ 44 w 88"/>
              <a:gd name="T27" fmla="*/ 55 h 82"/>
              <a:gd name="T28" fmla="*/ 72 w 88"/>
              <a:gd name="T29" fmla="*/ 82 h 82"/>
              <a:gd name="T30" fmla="*/ 88 w 88"/>
              <a:gd name="T31" fmla="*/ 66 h 82"/>
              <a:gd name="T32" fmla="*/ 72 w 88"/>
              <a:gd name="T33" fmla="*/ 50 h 82"/>
              <a:gd name="T34" fmla="*/ 22 w 88"/>
              <a:gd name="T35" fmla="*/ 72 h 82"/>
              <a:gd name="T36" fmla="*/ 16 w 88"/>
              <a:gd name="T37" fmla="*/ 74 h 82"/>
              <a:gd name="T38" fmla="*/ 8 w 88"/>
              <a:gd name="T39" fmla="*/ 66 h 82"/>
              <a:gd name="T40" fmla="*/ 16 w 88"/>
              <a:gd name="T41" fmla="*/ 58 h 82"/>
              <a:gd name="T42" fmla="*/ 24 w 88"/>
              <a:gd name="T43" fmla="*/ 66 h 82"/>
              <a:gd name="T44" fmla="*/ 22 w 88"/>
              <a:gd name="T45" fmla="*/ 72 h 82"/>
              <a:gd name="T46" fmla="*/ 72 w 88"/>
              <a:gd name="T47" fmla="*/ 74 h 82"/>
              <a:gd name="T48" fmla="*/ 66 w 88"/>
              <a:gd name="T49" fmla="*/ 72 h 82"/>
              <a:gd name="T50" fmla="*/ 64 w 88"/>
              <a:gd name="T51" fmla="*/ 66 h 82"/>
              <a:gd name="T52" fmla="*/ 72 w 88"/>
              <a:gd name="T53" fmla="*/ 58 h 82"/>
              <a:gd name="T54" fmla="*/ 80 w 88"/>
              <a:gd name="T55" fmla="*/ 66 h 82"/>
              <a:gd name="T56" fmla="*/ 72 w 88"/>
              <a:gd name="T57" fmla="*/ 7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8" h="82">
                <a:moveTo>
                  <a:pt x="72" y="50"/>
                </a:moveTo>
                <a:cubicBezTo>
                  <a:pt x="66" y="50"/>
                  <a:pt x="60" y="54"/>
                  <a:pt x="58" y="59"/>
                </a:cubicBezTo>
                <a:cubicBezTo>
                  <a:pt x="49" y="46"/>
                  <a:pt x="49" y="46"/>
                  <a:pt x="49" y="46"/>
                </a:cubicBezTo>
                <a:cubicBezTo>
                  <a:pt x="56" y="36"/>
                  <a:pt x="64" y="22"/>
                  <a:pt x="75" y="4"/>
                </a:cubicBezTo>
                <a:cubicBezTo>
                  <a:pt x="69" y="0"/>
                  <a:pt x="69" y="0"/>
                  <a:pt x="69" y="0"/>
                </a:cubicBezTo>
                <a:cubicBezTo>
                  <a:pt x="44" y="38"/>
                  <a:pt x="44" y="38"/>
                  <a:pt x="44" y="38"/>
                </a:cubicBezTo>
                <a:cubicBezTo>
                  <a:pt x="19" y="0"/>
                  <a:pt x="19" y="0"/>
                  <a:pt x="19" y="0"/>
                </a:cubicBezTo>
                <a:cubicBezTo>
                  <a:pt x="13" y="4"/>
                  <a:pt x="13" y="4"/>
                  <a:pt x="13" y="4"/>
                </a:cubicBezTo>
                <a:cubicBezTo>
                  <a:pt x="24" y="22"/>
                  <a:pt x="32" y="36"/>
                  <a:pt x="39" y="46"/>
                </a:cubicBezTo>
                <a:cubicBezTo>
                  <a:pt x="30" y="59"/>
                  <a:pt x="30" y="59"/>
                  <a:pt x="30" y="59"/>
                </a:cubicBezTo>
                <a:cubicBezTo>
                  <a:pt x="28" y="54"/>
                  <a:pt x="22" y="50"/>
                  <a:pt x="16" y="50"/>
                </a:cubicBezTo>
                <a:cubicBezTo>
                  <a:pt x="7" y="50"/>
                  <a:pt x="0" y="57"/>
                  <a:pt x="0" y="66"/>
                </a:cubicBezTo>
                <a:cubicBezTo>
                  <a:pt x="0" y="75"/>
                  <a:pt x="7" y="82"/>
                  <a:pt x="16" y="82"/>
                </a:cubicBezTo>
                <a:cubicBezTo>
                  <a:pt x="25" y="82"/>
                  <a:pt x="28" y="79"/>
                  <a:pt x="44" y="55"/>
                </a:cubicBezTo>
                <a:cubicBezTo>
                  <a:pt x="59" y="79"/>
                  <a:pt x="63" y="82"/>
                  <a:pt x="72" y="82"/>
                </a:cubicBezTo>
                <a:cubicBezTo>
                  <a:pt x="81" y="82"/>
                  <a:pt x="88" y="75"/>
                  <a:pt x="88" y="66"/>
                </a:cubicBezTo>
                <a:cubicBezTo>
                  <a:pt x="88" y="57"/>
                  <a:pt x="81" y="50"/>
                  <a:pt x="72" y="50"/>
                </a:cubicBezTo>
                <a:close/>
                <a:moveTo>
                  <a:pt x="22" y="72"/>
                </a:moveTo>
                <a:cubicBezTo>
                  <a:pt x="20" y="73"/>
                  <a:pt x="18" y="74"/>
                  <a:pt x="16" y="74"/>
                </a:cubicBezTo>
                <a:cubicBezTo>
                  <a:pt x="12" y="74"/>
                  <a:pt x="8" y="71"/>
                  <a:pt x="8" y="66"/>
                </a:cubicBezTo>
                <a:cubicBezTo>
                  <a:pt x="8" y="62"/>
                  <a:pt x="12" y="58"/>
                  <a:pt x="16" y="58"/>
                </a:cubicBezTo>
                <a:cubicBezTo>
                  <a:pt x="20" y="58"/>
                  <a:pt x="24" y="62"/>
                  <a:pt x="24" y="66"/>
                </a:cubicBezTo>
                <a:cubicBezTo>
                  <a:pt x="24" y="68"/>
                  <a:pt x="23" y="70"/>
                  <a:pt x="22" y="72"/>
                </a:cubicBezTo>
                <a:close/>
                <a:moveTo>
                  <a:pt x="72" y="74"/>
                </a:moveTo>
                <a:cubicBezTo>
                  <a:pt x="70" y="74"/>
                  <a:pt x="68" y="73"/>
                  <a:pt x="66" y="72"/>
                </a:cubicBezTo>
                <a:cubicBezTo>
                  <a:pt x="65" y="70"/>
                  <a:pt x="64" y="68"/>
                  <a:pt x="64" y="66"/>
                </a:cubicBezTo>
                <a:cubicBezTo>
                  <a:pt x="64" y="62"/>
                  <a:pt x="68" y="58"/>
                  <a:pt x="72" y="58"/>
                </a:cubicBezTo>
                <a:cubicBezTo>
                  <a:pt x="76" y="58"/>
                  <a:pt x="80" y="62"/>
                  <a:pt x="80" y="66"/>
                </a:cubicBezTo>
                <a:cubicBezTo>
                  <a:pt x="80" y="71"/>
                  <a:pt x="76" y="74"/>
                  <a:pt x="72" y="74"/>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52">
            <a:extLst>
              <a:ext uri="{FF2B5EF4-FFF2-40B4-BE49-F238E27FC236}">
                <a16:creationId xmlns:a16="http://schemas.microsoft.com/office/drawing/2014/main" id="{D72E8554-3233-C897-7F3E-02FD21BA73A5}"/>
              </a:ext>
            </a:extLst>
          </p:cNvPr>
          <p:cNvSpPr>
            <a:spLocks noEditPoints="1"/>
          </p:cNvSpPr>
          <p:nvPr/>
        </p:nvSpPr>
        <p:spPr bwMode="auto">
          <a:xfrm>
            <a:off x="2260120" y="1407943"/>
            <a:ext cx="371489" cy="373611"/>
          </a:xfrm>
          <a:custGeom>
            <a:avLst/>
            <a:gdLst>
              <a:gd name="T0" fmla="*/ 79 w 88"/>
              <a:gd name="T1" fmla="*/ 76 h 88"/>
              <a:gd name="T2" fmla="*/ 78 w 88"/>
              <a:gd name="T3" fmla="*/ 76 h 88"/>
              <a:gd name="T4" fmla="*/ 77 w 88"/>
              <a:gd name="T5" fmla="*/ 76 h 88"/>
              <a:gd name="T6" fmla="*/ 74 w 88"/>
              <a:gd name="T7" fmla="*/ 76 h 88"/>
              <a:gd name="T8" fmla="*/ 56 w 88"/>
              <a:gd name="T9" fmla="*/ 60 h 88"/>
              <a:gd name="T10" fmla="*/ 72 w 88"/>
              <a:gd name="T11" fmla="*/ 60 h 88"/>
              <a:gd name="T12" fmla="*/ 72 w 88"/>
              <a:gd name="T13" fmla="*/ 52 h 88"/>
              <a:gd name="T14" fmla="*/ 56 w 88"/>
              <a:gd name="T15" fmla="*/ 52 h 88"/>
              <a:gd name="T16" fmla="*/ 56 w 88"/>
              <a:gd name="T17" fmla="*/ 44 h 88"/>
              <a:gd name="T18" fmla="*/ 69 w 88"/>
              <a:gd name="T19" fmla="*/ 44 h 88"/>
              <a:gd name="T20" fmla="*/ 88 w 88"/>
              <a:gd name="T21" fmla="*/ 27 h 88"/>
              <a:gd name="T22" fmla="*/ 69 w 88"/>
              <a:gd name="T23" fmla="*/ 8 h 88"/>
              <a:gd name="T24" fmla="*/ 60 w 88"/>
              <a:gd name="T25" fmla="*/ 10 h 88"/>
              <a:gd name="T26" fmla="*/ 44 w 88"/>
              <a:gd name="T27" fmla="*/ 0 h 88"/>
              <a:gd name="T28" fmla="*/ 28 w 88"/>
              <a:gd name="T29" fmla="*/ 10 h 88"/>
              <a:gd name="T30" fmla="*/ 19 w 88"/>
              <a:gd name="T31" fmla="*/ 8 h 88"/>
              <a:gd name="T32" fmla="*/ 0 w 88"/>
              <a:gd name="T33" fmla="*/ 27 h 88"/>
              <a:gd name="T34" fmla="*/ 19 w 88"/>
              <a:gd name="T35" fmla="*/ 44 h 88"/>
              <a:gd name="T36" fmla="*/ 32 w 88"/>
              <a:gd name="T37" fmla="*/ 44 h 88"/>
              <a:gd name="T38" fmla="*/ 32 w 88"/>
              <a:gd name="T39" fmla="*/ 52 h 88"/>
              <a:gd name="T40" fmla="*/ 16 w 88"/>
              <a:gd name="T41" fmla="*/ 52 h 88"/>
              <a:gd name="T42" fmla="*/ 16 w 88"/>
              <a:gd name="T43" fmla="*/ 60 h 88"/>
              <a:gd name="T44" fmla="*/ 32 w 88"/>
              <a:gd name="T45" fmla="*/ 60 h 88"/>
              <a:gd name="T46" fmla="*/ 14 w 88"/>
              <a:gd name="T47" fmla="*/ 76 h 88"/>
              <a:gd name="T48" fmla="*/ 11 w 88"/>
              <a:gd name="T49" fmla="*/ 76 h 88"/>
              <a:gd name="T50" fmla="*/ 10 w 88"/>
              <a:gd name="T51" fmla="*/ 76 h 88"/>
              <a:gd name="T52" fmla="*/ 9 w 88"/>
              <a:gd name="T53" fmla="*/ 76 h 88"/>
              <a:gd name="T54" fmla="*/ 4 w 88"/>
              <a:gd name="T55" fmla="*/ 83 h 88"/>
              <a:gd name="T56" fmla="*/ 10 w 88"/>
              <a:gd name="T57" fmla="*/ 88 h 88"/>
              <a:gd name="T58" fmla="*/ 78 w 88"/>
              <a:gd name="T59" fmla="*/ 88 h 88"/>
              <a:gd name="T60" fmla="*/ 84 w 88"/>
              <a:gd name="T61" fmla="*/ 82 h 88"/>
              <a:gd name="T62" fmla="*/ 79 w 88"/>
              <a:gd name="T63" fmla="*/ 76 h 88"/>
              <a:gd name="T64" fmla="*/ 36 w 88"/>
              <a:gd name="T65" fmla="*/ 36 h 88"/>
              <a:gd name="T66" fmla="*/ 19 w 88"/>
              <a:gd name="T67" fmla="*/ 36 h 88"/>
              <a:gd name="T68" fmla="*/ 8 w 88"/>
              <a:gd name="T69" fmla="*/ 27 h 88"/>
              <a:gd name="T70" fmla="*/ 19 w 88"/>
              <a:gd name="T71" fmla="*/ 16 h 88"/>
              <a:gd name="T72" fmla="*/ 27 w 88"/>
              <a:gd name="T73" fmla="*/ 19 h 88"/>
              <a:gd name="T74" fmla="*/ 31 w 88"/>
              <a:gd name="T75" fmla="*/ 20 h 88"/>
              <a:gd name="T76" fmla="*/ 34 w 88"/>
              <a:gd name="T77" fmla="*/ 17 h 88"/>
              <a:gd name="T78" fmla="*/ 44 w 88"/>
              <a:gd name="T79" fmla="*/ 8 h 88"/>
              <a:gd name="T80" fmla="*/ 54 w 88"/>
              <a:gd name="T81" fmla="*/ 17 h 88"/>
              <a:gd name="T82" fmla="*/ 57 w 88"/>
              <a:gd name="T83" fmla="*/ 20 h 88"/>
              <a:gd name="T84" fmla="*/ 61 w 88"/>
              <a:gd name="T85" fmla="*/ 19 h 88"/>
              <a:gd name="T86" fmla="*/ 69 w 88"/>
              <a:gd name="T87" fmla="*/ 16 h 88"/>
              <a:gd name="T88" fmla="*/ 80 w 88"/>
              <a:gd name="T89" fmla="*/ 27 h 88"/>
              <a:gd name="T90" fmla="*/ 69 w 88"/>
              <a:gd name="T91" fmla="*/ 36 h 88"/>
              <a:gd name="T92" fmla="*/ 52 w 88"/>
              <a:gd name="T93" fmla="*/ 36 h 88"/>
              <a:gd name="T94" fmla="*/ 48 w 88"/>
              <a:gd name="T95" fmla="*/ 40 h 88"/>
              <a:gd name="T96" fmla="*/ 48 w 88"/>
              <a:gd name="T97" fmla="*/ 52 h 88"/>
              <a:gd name="T98" fmla="*/ 40 w 88"/>
              <a:gd name="T99" fmla="*/ 52 h 88"/>
              <a:gd name="T100" fmla="*/ 40 w 88"/>
              <a:gd name="T101" fmla="*/ 40 h 88"/>
              <a:gd name="T102" fmla="*/ 36 w 88"/>
              <a:gd name="T103" fmla="*/ 36 h 88"/>
              <a:gd name="T104" fmla="*/ 29 w 88"/>
              <a:gd name="T105" fmla="*/ 80 h 88"/>
              <a:gd name="T106" fmla="*/ 40 w 88"/>
              <a:gd name="T107" fmla="*/ 60 h 88"/>
              <a:gd name="T108" fmla="*/ 48 w 88"/>
              <a:gd name="T109" fmla="*/ 60 h 88"/>
              <a:gd name="T110" fmla="*/ 58 w 88"/>
              <a:gd name="T111" fmla="*/ 79 h 88"/>
              <a:gd name="T112" fmla="*/ 59 w 88"/>
              <a:gd name="T113" fmla="*/ 80 h 88"/>
              <a:gd name="T114" fmla="*/ 29 w 88"/>
              <a:gd name="T115"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8" h="88">
                <a:moveTo>
                  <a:pt x="79" y="76"/>
                </a:moveTo>
                <a:cubicBezTo>
                  <a:pt x="78" y="76"/>
                  <a:pt x="78" y="76"/>
                  <a:pt x="78" y="76"/>
                </a:cubicBezTo>
                <a:cubicBezTo>
                  <a:pt x="78" y="76"/>
                  <a:pt x="78" y="76"/>
                  <a:pt x="77" y="76"/>
                </a:cubicBezTo>
                <a:cubicBezTo>
                  <a:pt x="76" y="76"/>
                  <a:pt x="75" y="76"/>
                  <a:pt x="74" y="76"/>
                </a:cubicBezTo>
                <a:cubicBezTo>
                  <a:pt x="63" y="76"/>
                  <a:pt x="57" y="71"/>
                  <a:pt x="56" y="60"/>
                </a:cubicBezTo>
                <a:cubicBezTo>
                  <a:pt x="72" y="60"/>
                  <a:pt x="72" y="60"/>
                  <a:pt x="72" y="60"/>
                </a:cubicBezTo>
                <a:cubicBezTo>
                  <a:pt x="72" y="52"/>
                  <a:pt x="72" y="52"/>
                  <a:pt x="72" y="52"/>
                </a:cubicBezTo>
                <a:cubicBezTo>
                  <a:pt x="56" y="52"/>
                  <a:pt x="56" y="52"/>
                  <a:pt x="56" y="52"/>
                </a:cubicBezTo>
                <a:cubicBezTo>
                  <a:pt x="56" y="44"/>
                  <a:pt x="56" y="44"/>
                  <a:pt x="56" y="44"/>
                </a:cubicBezTo>
                <a:cubicBezTo>
                  <a:pt x="69" y="44"/>
                  <a:pt x="69" y="44"/>
                  <a:pt x="69" y="44"/>
                </a:cubicBezTo>
                <a:cubicBezTo>
                  <a:pt x="80" y="44"/>
                  <a:pt x="88" y="36"/>
                  <a:pt x="88" y="27"/>
                </a:cubicBezTo>
                <a:cubicBezTo>
                  <a:pt x="88" y="16"/>
                  <a:pt x="80" y="8"/>
                  <a:pt x="69" y="8"/>
                </a:cubicBezTo>
                <a:cubicBezTo>
                  <a:pt x="66" y="8"/>
                  <a:pt x="63" y="9"/>
                  <a:pt x="60" y="10"/>
                </a:cubicBezTo>
                <a:cubicBezTo>
                  <a:pt x="57" y="4"/>
                  <a:pt x="51" y="0"/>
                  <a:pt x="44" y="0"/>
                </a:cubicBezTo>
                <a:cubicBezTo>
                  <a:pt x="37" y="0"/>
                  <a:pt x="31" y="4"/>
                  <a:pt x="28" y="10"/>
                </a:cubicBezTo>
                <a:cubicBezTo>
                  <a:pt x="25" y="9"/>
                  <a:pt x="22" y="8"/>
                  <a:pt x="19" y="8"/>
                </a:cubicBezTo>
                <a:cubicBezTo>
                  <a:pt x="8" y="8"/>
                  <a:pt x="0" y="16"/>
                  <a:pt x="0" y="27"/>
                </a:cubicBezTo>
                <a:cubicBezTo>
                  <a:pt x="0" y="36"/>
                  <a:pt x="8" y="44"/>
                  <a:pt x="19" y="44"/>
                </a:cubicBezTo>
                <a:cubicBezTo>
                  <a:pt x="32" y="44"/>
                  <a:pt x="32" y="44"/>
                  <a:pt x="32" y="44"/>
                </a:cubicBezTo>
                <a:cubicBezTo>
                  <a:pt x="32" y="52"/>
                  <a:pt x="32" y="52"/>
                  <a:pt x="32" y="52"/>
                </a:cubicBezTo>
                <a:cubicBezTo>
                  <a:pt x="16" y="52"/>
                  <a:pt x="16" y="52"/>
                  <a:pt x="16" y="52"/>
                </a:cubicBezTo>
                <a:cubicBezTo>
                  <a:pt x="16" y="60"/>
                  <a:pt x="16" y="60"/>
                  <a:pt x="16" y="60"/>
                </a:cubicBezTo>
                <a:cubicBezTo>
                  <a:pt x="32" y="60"/>
                  <a:pt x="32" y="60"/>
                  <a:pt x="32" y="60"/>
                </a:cubicBezTo>
                <a:cubicBezTo>
                  <a:pt x="31" y="71"/>
                  <a:pt x="25" y="76"/>
                  <a:pt x="14" y="76"/>
                </a:cubicBezTo>
                <a:cubicBezTo>
                  <a:pt x="13" y="76"/>
                  <a:pt x="12" y="76"/>
                  <a:pt x="11" y="76"/>
                </a:cubicBezTo>
                <a:cubicBezTo>
                  <a:pt x="10" y="76"/>
                  <a:pt x="10" y="76"/>
                  <a:pt x="10" y="76"/>
                </a:cubicBezTo>
                <a:cubicBezTo>
                  <a:pt x="9" y="76"/>
                  <a:pt x="9" y="76"/>
                  <a:pt x="9" y="76"/>
                </a:cubicBezTo>
                <a:cubicBezTo>
                  <a:pt x="6" y="77"/>
                  <a:pt x="4" y="79"/>
                  <a:pt x="4" y="83"/>
                </a:cubicBezTo>
                <a:cubicBezTo>
                  <a:pt x="4" y="86"/>
                  <a:pt x="7" y="88"/>
                  <a:pt x="10" y="88"/>
                </a:cubicBezTo>
                <a:cubicBezTo>
                  <a:pt x="78" y="88"/>
                  <a:pt x="78" y="88"/>
                  <a:pt x="78" y="88"/>
                </a:cubicBezTo>
                <a:cubicBezTo>
                  <a:pt x="81" y="88"/>
                  <a:pt x="84" y="86"/>
                  <a:pt x="84" y="82"/>
                </a:cubicBezTo>
                <a:cubicBezTo>
                  <a:pt x="84" y="79"/>
                  <a:pt x="82" y="77"/>
                  <a:pt x="79" y="76"/>
                </a:cubicBezTo>
                <a:close/>
                <a:moveTo>
                  <a:pt x="36" y="36"/>
                </a:moveTo>
                <a:cubicBezTo>
                  <a:pt x="19" y="36"/>
                  <a:pt x="19" y="36"/>
                  <a:pt x="19" y="36"/>
                </a:cubicBezTo>
                <a:cubicBezTo>
                  <a:pt x="13" y="36"/>
                  <a:pt x="8" y="33"/>
                  <a:pt x="8" y="27"/>
                </a:cubicBezTo>
                <a:cubicBezTo>
                  <a:pt x="8" y="21"/>
                  <a:pt x="13" y="16"/>
                  <a:pt x="19" y="16"/>
                </a:cubicBezTo>
                <a:cubicBezTo>
                  <a:pt x="22" y="16"/>
                  <a:pt x="25" y="17"/>
                  <a:pt x="27" y="19"/>
                </a:cubicBezTo>
                <a:cubicBezTo>
                  <a:pt x="28" y="20"/>
                  <a:pt x="29" y="21"/>
                  <a:pt x="31" y="20"/>
                </a:cubicBezTo>
                <a:cubicBezTo>
                  <a:pt x="32" y="20"/>
                  <a:pt x="33" y="19"/>
                  <a:pt x="34" y="17"/>
                </a:cubicBezTo>
                <a:cubicBezTo>
                  <a:pt x="34" y="12"/>
                  <a:pt x="39" y="8"/>
                  <a:pt x="44" y="8"/>
                </a:cubicBezTo>
                <a:cubicBezTo>
                  <a:pt x="49" y="8"/>
                  <a:pt x="54" y="12"/>
                  <a:pt x="54" y="17"/>
                </a:cubicBezTo>
                <a:cubicBezTo>
                  <a:pt x="55" y="19"/>
                  <a:pt x="56" y="20"/>
                  <a:pt x="57" y="20"/>
                </a:cubicBezTo>
                <a:cubicBezTo>
                  <a:pt x="59" y="21"/>
                  <a:pt x="60" y="20"/>
                  <a:pt x="61" y="19"/>
                </a:cubicBezTo>
                <a:cubicBezTo>
                  <a:pt x="63" y="17"/>
                  <a:pt x="66" y="16"/>
                  <a:pt x="69" y="16"/>
                </a:cubicBezTo>
                <a:cubicBezTo>
                  <a:pt x="75" y="16"/>
                  <a:pt x="80" y="21"/>
                  <a:pt x="80" y="27"/>
                </a:cubicBezTo>
                <a:cubicBezTo>
                  <a:pt x="80" y="33"/>
                  <a:pt x="75" y="36"/>
                  <a:pt x="69" y="36"/>
                </a:cubicBezTo>
                <a:cubicBezTo>
                  <a:pt x="52" y="36"/>
                  <a:pt x="52" y="36"/>
                  <a:pt x="52" y="36"/>
                </a:cubicBezTo>
                <a:cubicBezTo>
                  <a:pt x="50" y="36"/>
                  <a:pt x="48" y="38"/>
                  <a:pt x="48" y="40"/>
                </a:cubicBezTo>
                <a:cubicBezTo>
                  <a:pt x="48" y="52"/>
                  <a:pt x="48" y="52"/>
                  <a:pt x="48" y="52"/>
                </a:cubicBezTo>
                <a:cubicBezTo>
                  <a:pt x="40" y="52"/>
                  <a:pt x="40" y="52"/>
                  <a:pt x="40" y="52"/>
                </a:cubicBezTo>
                <a:cubicBezTo>
                  <a:pt x="40" y="40"/>
                  <a:pt x="40" y="40"/>
                  <a:pt x="40" y="40"/>
                </a:cubicBezTo>
                <a:cubicBezTo>
                  <a:pt x="40" y="38"/>
                  <a:pt x="38" y="36"/>
                  <a:pt x="36" y="36"/>
                </a:cubicBezTo>
                <a:close/>
                <a:moveTo>
                  <a:pt x="29" y="80"/>
                </a:moveTo>
                <a:cubicBezTo>
                  <a:pt x="35" y="76"/>
                  <a:pt x="39" y="69"/>
                  <a:pt x="40" y="60"/>
                </a:cubicBezTo>
                <a:cubicBezTo>
                  <a:pt x="48" y="60"/>
                  <a:pt x="48" y="60"/>
                  <a:pt x="48" y="60"/>
                </a:cubicBezTo>
                <a:cubicBezTo>
                  <a:pt x="49" y="69"/>
                  <a:pt x="52" y="75"/>
                  <a:pt x="58" y="79"/>
                </a:cubicBezTo>
                <a:cubicBezTo>
                  <a:pt x="58" y="80"/>
                  <a:pt x="58" y="80"/>
                  <a:pt x="59" y="80"/>
                </a:cubicBezTo>
                <a:lnTo>
                  <a:pt x="29" y="80"/>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53">
            <a:extLst>
              <a:ext uri="{FF2B5EF4-FFF2-40B4-BE49-F238E27FC236}">
                <a16:creationId xmlns:a16="http://schemas.microsoft.com/office/drawing/2014/main" id="{90343305-208F-9C06-EDF7-FD45398691D4}"/>
              </a:ext>
            </a:extLst>
          </p:cNvPr>
          <p:cNvSpPr>
            <a:spLocks noEditPoints="1"/>
          </p:cNvSpPr>
          <p:nvPr/>
        </p:nvSpPr>
        <p:spPr bwMode="auto">
          <a:xfrm>
            <a:off x="6365593" y="1407943"/>
            <a:ext cx="271717" cy="339646"/>
          </a:xfrm>
          <a:custGeom>
            <a:avLst/>
            <a:gdLst>
              <a:gd name="T0" fmla="*/ 28 w 64"/>
              <a:gd name="T1" fmla="*/ 80 h 80"/>
              <a:gd name="T2" fmla="*/ 27 w 64"/>
              <a:gd name="T3" fmla="*/ 80 h 80"/>
              <a:gd name="T4" fmla="*/ 24 w 64"/>
              <a:gd name="T5" fmla="*/ 76 h 80"/>
              <a:gd name="T6" fmla="*/ 24 w 64"/>
              <a:gd name="T7" fmla="*/ 48 h 80"/>
              <a:gd name="T8" fmla="*/ 4 w 64"/>
              <a:gd name="T9" fmla="*/ 48 h 80"/>
              <a:gd name="T10" fmla="*/ 0 w 64"/>
              <a:gd name="T11" fmla="*/ 46 h 80"/>
              <a:gd name="T12" fmla="*/ 1 w 64"/>
              <a:gd name="T13" fmla="*/ 41 h 80"/>
              <a:gd name="T14" fmla="*/ 33 w 64"/>
              <a:gd name="T15" fmla="*/ 1 h 80"/>
              <a:gd name="T16" fmla="*/ 37 w 64"/>
              <a:gd name="T17" fmla="*/ 0 h 80"/>
              <a:gd name="T18" fmla="*/ 40 w 64"/>
              <a:gd name="T19" fmla="*/ 4 h 80"/>
              <a:gd name="T20" fmla="*/ 40 w 64"/>
              <a:gd name="T21" fmla="*/ 32 h 80"/>
              <a:gd name="T22" fmla="*/ 60 w 64"/>
              <a:gd name="T23" fmla="*/ 32 h 80"/>
              <a:gd name="T24" fmla="*/ 64 w 64"/>
              <a:gd name="T25" fmla="*/ 34 h 80"/>
              <a:gd name="T26" fmla="*/ 63 w 64"/>
              <a:gd name="T27" fmla="*/ 38 h 80"/>
              <a:gd name="T28" fmla="*/ 31 w 64"/>
              <a:gd name="T29" fmla="*/ 78 h 80"/>
              <a:gd name="T30" fmla="*/ 28 w 64"/>
              <a:gd name="T31" fmla="*/ 80 h 80"/>
              <a:gd name="T32" fmla="*/ 12 w 64"/>
              <a:gd name="T33" fmla="*/ 40 h 80"/>
              <a:gd name="T34" fmla="*/ 28 w 64"/>
              <a:gd name="T35" fmla="*/ 40 h 80"/>
              <a:gd name="T36" fmla="*/ 32 w 64"/>
              <a:gd name="T37" fmla="*/ 44 h 80"/>
              <a:gd name="T38" fmla="*/ 32 w 64"/>
              <a:gd name="T39" fmla="*/ 65 h 80"/>
              <a:gd name="T40" fmla="*/ 52 w 64"/>
              <a:gd name="T41" fmla="*/ 40 h 80"/>
              <a:gd name="T42" fmla="*/ 36 w 64"/>
              <a:gd name="T43" fmla="*/ 40 h 80"/>
              <a:gd name="T44" fmla="*/ 32 w 64"/>
              <a:gd name="T45" fmla="*/ 36 h 80"/>
              <a:gd name="T46" fmla="*/ 32 w 64"/>
              <a:gd name="T47" fmla="*/ 15 h 80"/>
              <a:gd name="T48" fmla="*/ 12 w 64"/>
              <a:gd name="T49"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80">
                <a:moveTo>
                  <a:pt x="28" y="80"/>
                </a:moveTo>
                <a:cubicBezTo>
                  <a:pt x="28" y="80"/>
                  <a:pt x="27" y="80"/>
                  <a:pt x="27" y="80"/>
                </a:cubicBezTo>
                <a:cubicBezTo>
                  <a:pt x="25" y="79"/>
                  <a:pt x="24" y="78"/>
                  <a:pt x="24" y="76"/>
                </a:cubicBezTo>
                <a:cubicBezTo>
                  <a:pt x="24" y="48"/>
                  <a:pt x="24" y="48"/>
                  <a:pt x="24" y="48"/>
                </a:cubicBezTo>
                <a:cubicBezTo>
                  <a:pt x="4" y="48"/>
                  <a:pt x="4" y="48"/>
                  <a:pt x="4" y="48"/>
                </a:cubicBezTo>
                <a:cubicBezTo>
                  <a:pt x="2" y="48"/>
                  <a:pt x="1" y="47"/>
                  <a:pt x="0" y="46"/>
                </a:cubicBezTo>
                <a:cubicBezTo>
                  <a:pt x="0" y="44"/>
                  <a:pt x="0" y="43"/>
                  <a:pt x="1" y="41"/>
                </a:cubicBezTo>
                <a:cubicBezTo>
                  <a:pt x="33" y="1"/>
                  <a:pt x="33" y="1"/>
                  <a:pt x="33" y="1"/>
                </a:cubicBezTo>
                <a:cubicBezTo>
                  <a:pt x="34" y="0"/>
                  <a:pt x="36" y="0"/>
                  <a:pt x="37" y="0"/>
                </a:cubicBezTo>
                <a:cubicBezTo>
                  <a:pt x="39" y="1"/>
                  <a:pt x="40" y="2"/>
                  <a:pt x="40" y="4"/>
                </a:cubicBezTo>
                <a:cubicBezTo>
                  <a:pt x="40" y="32"/>
                  <a:pt x="40" y="32"/>
                  <a:pt x="40" y="32"/>
                </a:cubicBezTo>
                <a:cubicBezTo>
                  <a:pt x="60" y="32"/>
                  <a:pt x="60" y="32"/>
                  <a:pt x="60" y="32"/>
                </a:cubicBezTo>
                <a:cubicBezTo>
                  <a:pt x="62" y="32"/>
                  <a:pt x="63" y="33"/>
                  <a:pt x="64" y="34"/>
                </a:cubicBezTo>
                <a:cubicBezTo>
                  <a:pt x="64" y="36"/>
                  <a:pt x="64" y="37"/>
                  <a:pt x="63" y="38"/>
                </a:cubicBezTo>
                <a:cubicBezTo>
                  <a:pt x="31" y="78"/>
                  <a:pt x="31" y="78"/>
                  <a:pt x="31" y="78"/>
                </a:cubicBezTo>
                <a:cubicBezTo>
                  <a:pt x="30" y="79"/>
                  <a:pt x="29" y="80"/>
                  <a:pt x="28" y="80"/>
                </a:cubicBezTo>
                <a:close/>
                <a:moveTo>
                  <a:pt x="12" y="40"/>
                </a:moveTo>
                <a:cubicBezTo>
                  <a:pt x="28" y="40"/>
                  <a:pt x="28" y="40"/>
                  <a:pt x="28" y="40"/>
                </a:cubicBezTo>
                <a:cubicBezTo>
                  <a:pt x="30" y="40"/>
                  <a:pt x="32" y="42"/>
                  <a:pt x="32" y="44"/>
                </a:cubicBezTo>
                <a:cubicBezTo>
                  <a:pt x="32" y="65"/>
                  <a:pt x="32" y="65"/>
                  <a:pt x="32" y="65"/>
                </a:cubicBezTo>
                <a:cubicBezTo>
                  <a:pt x="52" y="40"/>
                  <a:pt x="52" y="40"/>
                  <a:pt x="52" y="40"/>
                </a:cubicBezTo>
                <a:cubicBezTo>
                  <a:pt x="36" y="40"/>
                  <a:pt x="36" y="40"/>
                  <a:pt x="36" y="40"/>
                </a:cubicBezTo>
                <a:cubicBezTo>
                  <a:pt x="34" y="40"/>
                  <a:pt x="32" y="38"/>
                  <a:pt x="32" y="36"/>
                </a:cubicBezTo>
                <a:cubicBezTo>
                  <a:pt x="32" y="15"/>
                  <a:pt x="32" y="15"/>
                  <a:pt x="32" y="15"/>
                </a:cubicBezTo>
                <a:lnTo>
                  <a:pt x="12" y="40"/>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67" name="组合 66">
            <a:extLst>
              <a:ext uri="{FF2B5EF4-FFF2-40B4-BE49-F238E27FC236}">
                <a16:creationId xmlns:a16="http://schemas.microsoft.com/office/drawing/2014/main" id="{8D647C95-0208-C243-1820-B03A662FED76}"/>
              </a:ext>
            </a:extLst>
          </p:cNvPr>
          <p:cNvGrpSpPr/>
          <p:nvPr/>
        </p:nvGrpSpPr>
        <p:grpSpPr>
          <a:xfrm>
            <a:off x="7165885" y="1407943"/>
            <a:ext cx="295068" cy="339646"/>
            <a:chOff x="6896101" y="1782763"/>
            <a:chExt cx="220663" cy="254000"/>
          </a:xfrm>
          <a:solidFill>
            <a:schemeClr val="tx2">
              <a:lumMod val="75000"/>
            </a:schemeClr>
          </a:solidFill>
        </p:grpSpPr>
        <p:sp>
          <p:nvSpPr>
            <p:cNvPr id="68" name="Freeform 54">
              <a:extLst>
                <a:ext uri="{FF2B5EF4-FFF2-40B4-BE49-F238E27FC236}">
                  <a16:creationId xmlns:a16="http://schemas.microsoft.com/office/drawing/2014/main" id="{4EA19885-9343-448E-DC6B-BCA8777DCBE5}"/>
                </a:ext>
              </a:extLst>
            </p:cNvPr>
            <p:cNvSpPr>
              <a:spLocks/>
            </p:cNvSpPr>
            <p:nvPr/>
          </p:nvSpPr>
          <p:spPr bwMode="auto">
            <a:xfrm>
              <a:off x="7034213" y="1884363"/>
              <a:ext cx="73025" cy="47625"/>
            </a:xfrm>
            <a:custGeom>
              <a:avLst/>
              <a:gdLst>
                <a:gd name="T0" fmla="*/ 8 w 23"/>
                <a:gd name="T1" fmla="*/ 8 h 15"/>
                <a:gd name="T2" fmla="*/ 11 w 23"/>
                <a:gd name="T3" fmla="*/ 8 h 15"/>
                <a:gd name="T4" fmla="*/ 9 w 23"/>
                <a:gd name="T5" fmla="*/ 10 h 15"/>
                <a:gd name="T6" fmla="*/ 15 w 23"/>
                <a:gd name="T7" fmla="*/ 15 h 15"/>
                <a:gd name="T8" fmla="*/ 22 w 23"/>
                <a:gd name="T9" fmla="*/ 6 h 15"/>
                <a:gd name="T10" fmla="*/ 23 w 23"/>
                <a:gd name="T11" fmla="*/ 2 h 15"/>
                <a:gd name="T12" fmla="*/ 19 w 23"/>
                <a:gd name="T13" fmla="*/ 0 h 15"/>
                <a:gd name="T14" fmla="*/ 0 w 23"/>
                <a:gd name="T15" fmla="*/ 0 h 15"/>
                <a:gd name="T16" fmla="*/ 8 w 23"/>
                <a:gd name="T1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5">
                  <a:moveTo>
                    <a:pt x="8" y="8"/>
                  </a:moveTo>
                  <a:cubicBezTo>
                    <a:pt x="11" y="8"/>
                    <a:pt x="11" y="8"/>
                    <a:pt x="11" y="8"/>
                  </a:cubicBezTo>
                  <a:cubicBezTo>
                    <a:pt x="9" y="10"/>
                    <a:pt x="9" y="10"/>
                    <a:pt x="9" y="10"/>
                  </a:cubicBezTo>
                  <a:cubicBezTo>
                    <a:pt x="15" y="15"/>
                    <a:pt x="15" y="15"/>
                    <a:pt x="15" y="15"/>
                  </a:cubicBezTo>
                  <a:cubicBezTo>
                    <a:pt x="22" y="6"/>
                    <a:pt x="22" y="6"/>
                    <a:pt x="22" y="6"/>
                  </a:cubicBezTo>
                  <a:cubicBezTo>
                    <a:pt x="23" y="5"/>
                    <a:pt x="23" y="4"/>
                    <a:pt x="23" y="2"/>
                  </a:cubicBezTo>
                  <a:cubicBezTo>
                    <a:pt x="22" y="1"/>
                    <a:pt x="21" y="0"/>
                    <a:pt x="19" y="0"/>
                  </a:cubicBezTo>
                  <a:cubicBezTo>
                    <a:pt x="0" y="0"/>
                    <a:pt x="0" y="0"/>
                    <a:pt x="0" y="0"/>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55">
              <a:extLst>
                <a:ext uri="{FF2B5EF4-FFF2-40B4-BE49-F238E27FC236}">
                  <a16:creationId xmlns:a16="http://schemas.microsoft.com/office/drawing/2014/main" id="{355A7868-C769-DCA5-5836-19CBEADBD9BC}"/>
                </a:ext>
              </a:extLst>
            </p:cNvPr>
            <p:cNvSpPr>
              <a:spLocks noEditPoints="1"/>
            </p:cNvSpPr>
            <p:nvPr/>
          </p:nvSpPr>
          <p:spPr bwMode="auto">
            <a:xfrm>
              <a:off x="6896101" y="1798638"/>
              <a:ext cx="220663" cy="238125"/>
            </a:xfrm>
            <a:custGeom>
              <a:avLst/>
              <a:gdLst>
                <a:gd name="T0" fmla="*/ 6 w 70"/>
                <a:gd name="T1" fmla="*/ 0 h 75"/>
                <a:gd name="T2" fmla="*/ 0 w 70"/>
                <a:gd name="T3" fmla="*/ 6 h 75"/>
                <a:gd name="T4" fmla="*/ 16 w 70"/>
                <a:gd name="T5" fmla="*/ 22 h 75"/>
                <a:gd name="T6" fmla="*/ 4 w 70"/>
                <a:gd name="T7" fmla="*/ 36 h 75"/>
                <a:gd name="T8" fmla="*/ 3 w 70"/>
                <a:gd name="T9" fmla="*/ 41 h 75"/>
                <a:gd name="T10" fmla="*/ 7 w 70"/>
                <a:gd name="T11" fmla="*/ 43 h 75"/>
                <a:gd name="T12" fmla="*/ 27 w 70"/>
                <a:gd name="T13" fmla="*/ 43 h 75"/>
                <a:gd name="T14" fmla="*/ 27 w 70"/>
                <a:gd name="T15" fmla="*/ 71 h 75"/>
                <a:gd name="T16" fmla="*/ 30 w 70"/>
                <a:gd name="T17" fmla="*/ 75 h 75"/>
                <a:gd name="T18" fmla="*/ 31 w 70"/>
                <a:gd name="T19" fmla="*/ 75 h 75"/>
                <a:gd name="T20" fmla="*/ 34 w 70"/>
                <a:gd name="T21" fmla="*/ 73 h 75"/>
                <a:gd name="T22" fmla="*/ 49 w 70"/>
                <a:gd name="T23" fmla="*/ 55 h 75"/>
                <a:gd name="T24" fmla="*/ 64 w 70"/>
                <a:gd name="T25" fmla="*/ 70 h 75"/>
                <a:gd name="T26" fmla="*/ 70 w 70"/>
                <a:gd name="T27" fmla="*/ 64 h 75"/>
                <a:gd name="T28" fmla="*/ 6 w 70"/>
                <a:gd name="T29" fmla="*/ 0 h 75"/>
                <a:gd name="T30" fmla="*/ 15 w 70"/>
                <a:gd name="T31" fmla="*/ 35 h 75"/>
                <a:gd name="T32" fmla="*/ 22 w 70"/>
                <a:gd name="T33" fmla="*/ 27 h 75"/>
                <a:gd name="T34" fmla="*/ 29 w 70"/>
                <a:gd name="T35" fmla="*/ 35 h 75"/>
                <a:gd name="T36" fmla="*/ 15 w 70"/>
                <a:gd name="T37" fmla="*/ 35 h 75"/>
                <a:gd name="T38" fmla="*/ 35 w 70"/>
                <a:gd name="T39" fmla="*/ 60 h 75"/>
                <a:gd name="T40" fmla="*/ 35 w 70"/>
                <a:gd name="T41" fmla="*/ 41 h 75"/>
                <a:gd name="T42" fmla="*/ 43 w 70"/>
                <a:gd name="T43" fmla="*/ 49 h 75"/>
                <a:gd name="T44" fmla="*/ 35 w 70"/>
                <a:gd name="T4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0" h="75">
                  <a:moveTo>
                    <a:pt x="6" y="0"/>
                  </a:moveTo>
                  <a:cubicBezTo>
                    <a:pt x="0" y="6"/>
                    <a:pt x="0" y="6"/>
                    <a:pt x="0" y="6"/>
                  </a:cubicBezTo>
                  <a:cubicBezTo>
                    <a:pt x="16" y="22"/>
                    <a:pt x="16" y="22"/>
                    <a:pt x="16" y="22"/>
                  </a:cubicBezTo>
                  <a:cubicBezTo>
                    <a:pt x="4" y="36"/>
                    <a:pt x="4" y="36"/>
                    <a:pt x="4" y="36"/>
                  </a:cubicBezTo>
                  <a:cubicBezTo>
                    <a:pt x="3" y="38"/>
                    <a:pt x="3" y="39"/>
                    <a:pt x="3" y="41"/>
                  </a:cubicBezTo>
                  <a:cubicBezTo>
                    <a:pt x="4" y="42"/>
                    <a:pt x="6" y="43"/>
                    <a:pt x="7" y="43"/>
                  </a:cubicBezTo>
                  <a:cubicBezTo>
                    <a:pt x="27" y="43"/>
                    <a:pt x="27" y="43"/>
                    <a:pt x="27" y="43"/>
                  </a:cubicBezTo>
                  <a:cubicBezTo>
                    <a:pt x="27" y="71"/>
                    <a:pt x="27" y="71"/>
                    <a:pt x="27" y="71"/>
                  </a:cubicBezTo>
                  <a:cubicBezTo>
                    <a:pt x="27" y="73"/>
                    <a:pt x="28" y="74"/>
                    <a:pt x="30" y="75"/>
                  </a:cubicBezTo>
                  <a:cubicBezTo>
                    <a:pt x="30" y="75"/>
                    <a:pt x="31" y="75"/>
                    <a:pt x="31" y="75"/>
                  </a:cubicBezTo>
                  <a:cubicBezTo>
                    <a:pt x="32" y="75"/>
                    <a:pt x="33" y="74"/>
                    <a:pt x="34" y="73"/>
                  </a:cubicBezTo>
                  <a:cubicBezTo>
                    <a:pt x="49" y="55"/>
                    <a:pt x="49" y="55"/>
                    <a:pt x="49" y="55"/>
                  </a:cubicBezTo>
                  <a:cubicBezTo>
                    <a:pt x="64" y="70"/>
                    <a:pt x="64" y="70"/>
                    <a:pt x="64" y="70"/>
                  </a:cubicBezTo>
                  <a:cubicBezTo>
                    <a:pt x="70" y="64"/>
                    <a:pt x="70" y="64"/>
                    <a:pt x="70" y="64"/>
                  </a:cubicBezTo>
                  <a:lnTo>
                    <a:pt x="6" y="0"/>
                  </a:lnTo>
                  <a:close/>
                  <a:moveTo>
                    <a:pt x="15" y="35"/>
                  </a:moveTo>
                  <a:cubicBezTo>
                    <a:pt x="22" y="27"/>
                    <a:pt x="22" y="27"/>
                    <a:pt x="22" y="27"/>
                  </a:cubicBezTo>
                  <a:cubicBezTo>
                    <a:pt x="29" y="35"/>
                    <a:pt x="29" y="35"/>
                    <a:pt x="29" y="35"/>
                  </a:cubicBezTo>
                  <a:lnTo>
                    <a:pt x="15" y="35"/>
                  </a:lnTo>
                  <a:close/>
                  <a:moveTo>
                    <a:pt x="35" y="60"/>
                  </a:moveTo>
                  <a:cubicBezTo>
                    <a:pt x="35" y="41"/>
                    <a:pt x="35" y="41"/>
                    <a:pt x="35" y="41"/>
                  </a:cubicBezTo>
                  <a:cubicBezTo>
                    <a:pt x="43" y="49"/>
                    <a:pt x="43" y="49"/>
                    <a:pt x="43" y="49"/>
                  </a:cubicBezTo>
                  <a:lnTo>
                    <a:pt x="35"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56">
              <a:extLst>
                <a:ext uri="{FF2B5EF4-FFF2-40B4-BE49-F238E27FC236}">
                  <a16:creationId xmlns:a16="http://schemas.microsoft.com/office/drawing/2014/main" id="{8F28FBDD-C882-D859-68E1-DEC914680F1A}"/>
                </a:ext>
              </a:extLst>
            </p:cNvPr>
            <p:cNvSpPr>
              <a:spLocks/>
            </p:cNvSpPr>
            <p:nvPr/>
          </p:nvSpPr>
          <p:spPr bwMode="auto">
            <a:xfrm>
              <a:off x="6977063" y="1782763"/>
              <a:ext cx="53975" cy="98425"/>
            </a:xfrm>
            <a:custGeom>
              <a:avLst/>
              <a:gdLst>
                <a:gd name="T0" fmla="*/ 6 w 17"/>
                <a:gd name="T1" fmla="*/ 20 h 31"/>
                <a:gd name="T2" fmla="*/ 9 w 17"/>
                <a:gd name="T3" fmla="*/ 15 h 31"/>
                <a:gd name="T4" fmla="*/ 9 w 17"/>
                <a:gd name="T5" fmla="*/ 23 h 31"/>
                <a:gd name="T6" fmla="*/ 17 w 17"/>
                <a:gd name="T7" fmla="*/ 31 h 31"/>
                <a:gd name="T8" fmla="*/ 17 w 17"/>
                <a:gd name="T9" fmla="*/ 4 h 31"/>
                <a:gd name="T10" fmla="*/ 14 w 17"/>
                <a:gd name="T11" fmla="*/ 0 h 31"/>
                <a:gd name="T12" fmla="*/ 10 w 17"/>
                <a:gd name="T13" fmla="*/ 1 h 31"/>
                <a:gd name="T14" fmla="*/ 0 w 17"/>
                <a:gd name="T15" fmla="*/ 14 h 31"/>
                <a:gd name="T16" fmla="*/ 6 w 17"/>
                <a:gd name="T17" fmla="*/ 2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31">
                  <a:moveTo>
                    <a:pt x="6" y="20"/>
                  </a:moveTo>
                  <a:cubicBezTo>
                    <a:pt x="9" y="15"/>
                    <a:pt x="9" y="15"/>
                    <a:pt x="9" y="15"/>
                  </a:cubicBezTo>
                  <a:cubicBezTo>
                    <a:pt x="9" y="23"/>
                    <a:pt x="9" y="23"/>
                    <a:pt x="9" y="23"/>
                  </a:cubicBezTo>
                  <a:cubicBezTo>
                    <a:pt x="17" y="31"/>
                    <a:pt x="17" y="31"/>
                    <a:pt x="17" y="31"/>
                  </a:cubicBezTo>
                  <a:cubicBezTo>
                    <a:pt x="17" y="4"/>
                    <a:pt x="17" y="4"/>
                    <a:pt x="17" y="4"/>
                  </a:cubicBezTo>
                  <a:cubicBezTo>
                    <a:pt x="17" y="2"/>
                    <a:pt x="16" y="1"/>
                    <a:pt x="14" y="0"/>
                  </a:cubicBezTo>
                  <a:cubicBezTo>
                    <a:pt x="13" y="0"/>
                    <a:pt x="11" y="0"/>
                    <a:pt x="10" y="1"/>
                  </a:cubicBezTo>
                  <a:cubicBezTo>
                    <a:pt x="0" y="14"/>
                    <a:pt x="0" y="14"/>
                    <a:pt x="0" y="14"/>
                  </a:cubicBezTo>
                  <a:lnTo>
                    <a:pt x="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1" name="Freeform 57">
            <a:extLst>
              <a:ext uri="{FF2B5EF4-FFF2-40B4-BE49-F238E27FC236}">
                <a16:creationId xmlns:a16="http://schemas.microsoft.com/office/drawing/2014/main" id="{5DCA131D-52B6-C892-7983-6CFAAA0D9D11}"/>
              </a:ext>
            </a:extLst>
          </p:cNvPr>
          <p:cNvSpPr>
            <a:spLocks noEditPoints="1"/>
          </p:cNvSpPr>
          <p:nvPr/>
        </p:nvSpPr>
        <p:spPr bwMode="auto">
          <a:xfrm>
            <a:off x="7955563" y="1424926"/>
            <a:ext cx="337524" cy="322664"/>
          </a:xfrm>
          <a:custGeom>
            <a:avLst/>
            <a:gdLst>
              <a:gd name="T0" fmla="*/ 80 w 80"/>
              <a:gd name="T1" fmla="*/ 55 h 76"/>
              <a:gd name="T2" fmla="*/ 65 w 80"/>
              <a:gd name="T3" fmla="*/ 8 h 76"/>
              <a:gd name="T4" fmla="*/ 55 w 80"/>
              <a:gd name="T5" fmla="*/ 0 h 76"/>
              <a:gd name="T6" fmla="*/ 44 w 80"/>
              <a:gd name="T7" fmla="*/ 11 h 76"/>
              <a:gd name="T8" fmla="*/ 44 w 80"/>
              <a:gd name="T9" fmla="*/ 16 h 76"/>
              <a:gd name="T10" fmla="*/ 36 w 80"/>
              <a:gd name="T11" fmla="*/ 16 h 76"/>
              <a:gd name="T12" fmla="*/ 36 w 80"/>
              <a:gd name="T13" fmla="*/ 11 h 76"/>
              <a:gd name="T14" fmla="*/ 25 w 80"/>
              <a:gd name="T15" fmla="*/ 0 h 76"/>
              <a:gd name="T16" fmla="*/ 15 w 80"/>
              <a:gd name="T17" fmla="*/ 8 h 76"/>
              <a:gd name="T18" fmla="*/ 0 w 80"/>
              <a:gd name="T19" fmla="*/ 55 h 76"/>
              <a:gd name="T20" fmla="*/ 0 w 80"/>
              <a:gd name="T21" fmla="*/ 56 h 76"/>
              <a:gd name="T22" fmla="*/ 0 w 80"/>
              <a:gd name="T23" fmla="*/ 58 h 76"/>
              <a:gd name="T24" fmla="*/ 18 w 80"/>
              <a:gd name="T25" fmla="*/ 76 h 76"/>
              <a:gd name="T26" fmla="*/ 36 w 80"/>
              <a:gd name="T27" fmla="*/ 58 h 76"/>
              <a:gd name="T28" fmla="*/ 36 w 80"/>
              <a:gd name="T29" fmla="*/ 40 h 76"/>
              <a:gd name="T30" fmla="*/ 44 w 80"/>
              <a:gd name="T31" fmla="*/ 40 h 76"/>
              <a:gd name="T32" fmla="*/ 44 w 80"/>
              <a:gd name="T33" fmla="*/ 58 h 76"/>
              <a:gd name="T34" fmla="*/ 62 w 80"/>
              <a:gd name="T35" fmla="*/ 76 h 76"/>
              <a:gd name="T36" fmla="*/ 80 w 80"/>
              <a:gd name="T37" fmla="*/ 58 h 76"/>
              <a:gd name="T38" fmla="*/ 80 w 80"/>
              <a:gd name="T39" fmla="*/ 56 h 76"/>
              <a:gd name="T40" fmla="*/ 80 w 80"/>
              <a:gd name="T41" fmla="*/ 55 h 76"/>
              <a:gd name="T42" fmla="*/ 18 w 80"/>
              <a:gd name="T43" fmla="*/ 68 h 76"/>
              <a:gd name="T44" fmla="*/ 8 w 80"/>
              <a:gd name="T45" fmla="*/ 58 h 76"/>
              <a:gd name="T46" fmla="*/ 18 w 80"/>
              <a:gd name="T47" fmla="*/ 48 h 76"/>
              <a:gd name="T48" fmla="*/ 28 w 80"/>
              <a:gd name="T49" fmla="*/ 58 h 76"/>
              <a:gd name="T50" fmla="*/ 18 w 80"/>
              <a:gd name="T51" fmla="*/ 68 h 76"/>
              <a:gd name="T52" fmla="*/ 28 w 80"/>
              <a:gd name="T53" fmla="*/ 43 h 76"/>
              <a:gd name="T54" fmla="*/ 18 w 80"/>
              <a:gd name="T55" fmla="*/ 40 h 76"/>
              <a:gd name="T56" fmla="*/ 13 w 80"/>
              <a:gd name="T57" fmla="*/ 41 h 76"/>
              <a:gd name="T58" fmla="*/ 22 w 80"/>
              <a:gd name="T59" fmla="*/ 10 h 76"/>
              <a:gd name="T60" fmla="*/ 25 w 80"/>
              <a:gd name="T61" fmla="*/ 8 h 76"/>
              <a:gd name="T62" fmla="*/ 28 w 80"/>
              <a:gd name="T63" fmla="*/ 11 h 76"/>
              <a:gd name="T64" fmla="*/ 28 w 80"/>
              <a:gd name="T65" fmla="*/ 16 h 76"/>
              <a:gd name="T66" fmla="*/ 28 w 80"/>
              <a:gd name="T67" fmla="*/ 40 h 76"/>
              <a:gd name="T68" fmla="*/ 28 w 80"/>
              <a:gd name="T69" fmla="*/ 43 h 76"/>
              <a:gd name="T70" fmla="*/ 36 w 80"/>
              <a:gd name="T71" fmla="*/ 32 h 76"/>
              <a:gd name="T72" fmla="*/ 36 w 80"/>
              <a:gd name="T73" fmla="*/ 24 h 76"/>
              <a:gd name="T74" fmla="*/ 44 w 80"/>
              <a:gd name="T75" fmla="*/ 24 h 76"/>
              <a:gd name="T76" fmla="*/ 44 w 80"/>
              <a:gd name="T77" fmla="*/ 32 h 76"/>
              <a:gd name="T78" fmla="*/ 36 w 80"/>
              <a:gd name="T79" fmla="*/ 32 h 76"/>
              <a:gd name="T80" fmla="*/ 52 w 80"/>
              <a:gd name="T81" fmla="*/ 16 h 76"/>
              <a:gd name="T82" fmla="*/ 52 w 80"/>
              <a:gd name="T83" fmla="*/ 11 h 76"/>
              <a:gd name="T84" fmla="*/ 55 w 80"/>
              <a:gd name="T85" fmla="*/ 8 h 76"/>
              <a:gd name="T86" fmla="*/ 58 w 80"/>
              <a:gd name="T87" fmla="*/ 10 h 76"/>
              <a:gd name="T88" fmla="*/ 67 w 80"/>
              <a:gd name="T89" fmla="*/ 41 h 76"/>
              <a:gd name="T90" fmla="*/ 62 w 80"/>
              <a:gd name="T91" fmla="*/ 40 h 76"/>
              <a:gd name="T92" fmla="*/ 52 w 80"/>
              <a:gd name="T93" fmla="*/ 43 h 76"/>
              <a:gd name="T94" fmla="*/ 52 w 80"/>
              <a:gd name="T95" fmla="*/ 40 h 76"/>
              <a:gd name="T96" fmla="*/ 52 w 80"/>
              <a:gd name="T97" fmla="*/ 16 h 76"/>
              <a:gd name="T98" fmla="*/ 62 w 80"/>
              <a:gd name="T99" fmla="*/ 68 h 76"/>
              <a:gd name="T100" fmla="*/ 52 w 80"/>
              <a:gd name="T101" fmla="*/ 58 h 76"/>
              <a:gd name="T102" fmla="*/ 62 w 80"/>
              <a:gd name="T103" fmla="*/ 48 h 76"/>
              <a:gd name="T104" fmla="*/ 72 w 80"/>
              <a:gd name="T105" fmla="*/ 58 h 76"/>
              <a:gd name="T106" fmla="*/ 62 w 80"/>
              <a:gd name="T107" fmla="*/ 6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76">
                <a:moveTo>
                  <a:pt x="80" y="55"/>
                </a:moveTo>
                <a:cubicBezTo>
                  <a:pt x="65" y="8"/>
                  <a:pt x="65" y="8"/>
                  <a:pt x="65" y="8"/>
                </a:cubicBezTo>
                <a:cubicBezTo>
                  <a:pt x="64" y="3"/>
                  <a:pt x="60" y="0"/>
                  <a:pt x="55" y="0"/>
                </a:cubicBezTo>
                <a:cubicBezTo>
                  <a:pt x="49" y="0"/>
                  <a:pt x="44" y="5"/>
                  <a:pt x="44" y="11"/>
                </a:cubicBezTo>
                <a:cubicBezTo>
                  <a:pt x="44" y="16"/>
                  <a:pt x="44" y="16"/>
                  <a:pt x="44" y="16"/>
                </a:cubicBezTo>
                <a:cubicBezTo>
                  <a:pt x="36" y="16"/>
                  <a:pt x="36" y="16"/>
                  <a:pt x="36" y="16"/>
                </a:cubicBezTo>
                <a:cubicBezTo>
                  <a:pt x="36" y="11"/>
                  <a:pt x="36" y="11"/>
                  <a:pt x="36" y="11"/>
                </a:cubicBezTo>
                <a:cubicBezTo>
                  <a:pt x="36" y="5"/>
                  <a:pt x="31" y="0"/>
                  <a:pt x="25" y="0"/>
                </a:cubicBezTo>
                <a:cubicBezTo>
                  <a:pt x="20" y="0"/>
                  <a:pt x="16" y="3"/>
                  <a:pt x="15" y="8"/>
                </a:cubicBezTo>
                <a:cubicBezTo>
                  <a:pt x="0" y="55"/>
                  <a:pt x="0" y="55"/>
                  <a:pt x="0" y="55"/>
                </a:cubicBezTo>
                <a:cubicBezTo>
                  <a:pt x="0" y="55"/>
                  <a:pt x="0" y="56"/>
                  <a:pt x="0" y="56"/>
                </a:cubicBezTo>
                <a:cubicBezTo>
                  <a:pt x="0" y="58"/>
                  <a:pt x="0" y="58"/>
                  <a:pt x="0" y="58"/>
                </a:cubicBezTo>
                <a:cubicBezTo>
                  <a:pt x="0" y="68"/>
                  <a:pt x="8" y="76"/>
                  <a:pt x="18" y="76"/>
                </a:cubicBezTo>
                <a:cubicBezTo>
                  <a:pt x="28" y="76"/>
                  <a:pt x="36" y="68"/>
                  <a:pt x="36" y="58"/>
                </a:cubicBezTo>
                <a:cubicBezTo>
                  <a:pt x="36" y="40"/>
                  <a:pt x="36" y="40"/>
                  <a:pt x="36" y="40"/>
                </a:cubicBezTo>
                <a:cubicBezTo>
                  <a:pt x="44" y="40"/>
                  <a:pt x="44" y="40"/>
                  <a:pt x="44" y="40"/>
                </a:cubicBezTo>
                <a:cubicBezTo>
                  <a:pt x="44" y="58"/>
                  <a:pt x="44" y="58"/>
                  <a:pt x="44" y="58"/>
                </a:cubicBezTo>
                <a:cubicBezTo>
                  <a:pt x="44" y="68"/>
                  <a:pt x="52" y="76"/>
                  <a:pt x="62" y="76"/>
                </a:cubicBezTo>
                <a:cubicBezTo>
                  <a:pt x="72" y="76"/>
                  <a:pt x="80" y="68"/>
                  <a:pt x="80" y="58"/>
                </a:cubicBezTo>
                <a:cubicBezTo>
                  <a:pt x="80" y="56"/>
                  <a:pt x="80" y="56"/>
                  <a:pt x="80" y="56"/>
                </a:cubicBezTo>
                <a:cubicBezTo>
                  <a:pt x="80" y="56"/>
                  <a:pt x="80" y="55"/>
                  <a:pt x="80" y="55"/>
                </a:cubicBezTo>
                <a:close/>
                <a:moveTo>
                  <a:pt x="18" y="68"/>
                </a:moveTo>
                <a:cubicBezTo>
                  <a:pt x="12" y="68"/>
                  <a:pt x="8" y="64"/>
                  <a:pt x="8" y="58"/>
                </a:cubicBezTo>
                <a:cubicBezTo>
                  <a:pt x="8" y="52"/>
                  <a:pt x="12" y="48"/>
                  <a:pt x="18" y="48"/>
                </a:cubicBezTo>
                <a:cubicBezTo>
                  <a:pt x="24" y="48"/>
                  <a:pt x="28" y="52"/>
                  <a:pt x="28" y="58"/>
                </a:cubicBezTo>
                <a:cubicBezTo>
                  <a:pt x="28" y="64"/>
                  <a:pt x="24" y="68"/>
                  <a:pt x="18" y="68"/>
                </a:cubicBezTo>
                <a:close/>
                <a:moveTo>
                  <a:pt x="28" y="43"/>
                </a:moveTo>
                <a:cubicBezTo>
                  <a:pt x="25" y="41"/>
                  <a:pt x="22" y="40"/>
                  <a:pt x="18" y="40"/>
                </a:cubicBezTo>
                <a:cubicBezTo>
                  <a:pt x="16" y="40"/>
                  <a:pt x="14" y="40"/>
                  <a:pt x="13" y="41"/>
                </a:cubicBezTo>
                <a:cubicBezTo>
                  <a:pt x="22" y="10"/>
                  <a:pt x="22" y="10"/>
                  <a:pt x="22" y="10"/>
                </a:cubicBezTo>
                <a:cubicBezTo>
                  <a:pt x="23" y="9"/>
                  <a:pt x="24" y="8"/>
                  <a:pt x="25" y="8"/>
                </a:cubicBezTo>
                <a:cubicBezTo>
                  <a:pt x="27" y="8"/>
                  <a:pt x="28" y="9"/>
                  <a:pt x="28" y="11"/>
                </a:cubicBezTo>
                <a:cubicBezTo>
                  <a:pt x="28" y="16"/>
                  <a:pt x="28" y="16"/>
                  <a:pt x="28" y="16"/>
                </a:cubicBezTo>
                <a:cubicBezTo>
                  <a:pt x="28" y="40"/>
                  <a:pt x="28" y="40"/>
                  <a:pt x="28" y="40"/>
                </a:cubicBezTo>
                <a:lnTo>
                  <a:pt x="28" y="43"/>
                </a:lnTo>
                <a:close/>
                <a:moveTo>
                  <a:pt x="36" y="32"/>
                </a:moveTo>
                <a:cubicBezTo>
                  <a:pt x="36" y="24"/>
                  <a:pt x="36" y="24"/>
                  <a:pt x="36" y="24"/>
                </a:cubicBezTo>
                <a:cubicBezTo>
                  <a:pt x="44" y="24"/>
                  <a:pt x="44" y="24"/>
                  <a:pt x="44" y="24"/>
                </a:cubicBezTo>
                <a:cubicBezTo>
                  <a:pt x="44" y="32"/>
                  <a:pt x="44" y="32"/>
                  <a:pt x="44" y="32"/>
                </a:cubicBezTo>
                <a:lnTo>
                  <a:pt x="36" y="32"/>
                </a:lnTo>
                <a:close/>
                <a:moveTo>
                  <a:pt x="52" y="16"/>
                </a:moveTo>
                <a:cubicBezTo>
                  <a:pt x="52" y="11"/>
                  <a:pt x="52" y="11"/>
                  <a:pt x="52" y="11"/>
                </a:cubicBezTo>
                <a:cubicBezTo>
                  <a:pt x="52" y="9"/>
                  <a:pt x="53" y="8"/>
                  <a:pt x="55" y="8"/>
                </a:cubicBezTo>
                <a:cubicBezTo>
                  <a:pt x="56" y="8"/>
                  <a:pt x="57" y="9"/>
                  <a:pt x="58" y="10"/>
                </a:cubicBezTo>
                <a:cubicBezTo>
                  <a:pt x="67" y="41"/>
                  <a:pt x="67" y="41"/>
                  <a:pt x="67" y="41"/>
                </a:cubicBezTo>
                <a:cubicBezTo>
                  <a:pt x="66" y="40"/>
                  <a:pt x="64" y="40"/>
                  <a:pt x="62" y="40"/>
                </a:cubicBezTo>
                <a:cubicBezTo>
                  <a:pt x="58" y="40"/>
                  <a:pt x="55" y="41"/>
                  <a:pt x="52" y="43"/>
                </a:cubicBezTo>
                <a:cubicBezTo>
                  <a:pt x="52" y="40"/>
                  <a:pt x="52" y="40"/>
                  <a:pt x="52" y="40"/>
                </a:cubicBezTo>
                <a:lnTo>
                  <a:pt x="52" y="16"/>
                </a:lnTo>
                <a:close/>
                <a:moveTo>
                  <a:pt x="62" y="68"/>
                </a:moveTo>
                <a:cubicBezTo>
                  <a:pt x="56" y="68"/>
                  <a:pt x="52" y="64"/>
                  <a:pt x="52" y="58"/>
                </a:cubicBezTo>
                <a:cubicBezTo>
                  <a:pt x="52" y="52"/>
                  <a:pt x="56" y="48"/>
                  <a:pt x="62" y="48"/>
                </a:cubicBezTo>
                <a:cubicBezTo>
                  <a:pt x="68" y="48"/>
                  <a:pt x="72" y="52"/>
                  <a:pt x="72" y="58"/>
                </a:cubicBezTo>
                <a:cubicBezTo>
                  <a:pt x="72" y="64"/>
                  <a:pt x="68" y="68"/>
                  <a:pt x="62" y="68"/>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58">
            <a:extLst>
              <a:ext uri="{FF2B5EF4-FFF2-40B4-BE49-F238E27FC236}">
                <a16:creationId xmlns:a16="http://schemas.microsoft.com/office/drawing/2014/main" id="{03401671-1CE3-BA32-5BF4-E263DA312424}"/>
              </a:ext>
            </a:extLst>
          </p:cNvPr>
          <p:cNvSpPr>
            <a:spLocks noEditPoints="1"/>
          </p:cNvSpPr>
          <p:nvPr/>
        </p:nvSpPr>
        <p:spPr bwMode="auto">
          <a:xfrm>
            <a:off x="5537706" y="1407943"/>
            <a:ext cx="322664" cy="326909"/>
          </a:xfrm>
          <a:custGeom>
            <a:avLst/>
            <a:gdLst>
              <a:gd name="T0" fmla="*/ 152 w 152"/>
              <a:gd name="T1" fmla="*/ 80 h 154"/>
              <a:gd name="T2" fmla="*/ 72 w 152"/>
              <a:gd name="T3" fmla="*/ 0 h 154"/>
              <a:gd name="T4" fmla="*/ 62 w 152"/>
              <a:gd name="T5" fmla="*/ 12 h 154"/>
              <a:gd name="T6" fmla="*/ 72 w 152"/>
              <a:gd name="T7" fmla="*/ 24 h 154"/>
              <a:gd name="T8" fmla="*/ 72 w 152"/>
              <a:gd name="T9" fmla="*/ 24 h 154"/>
              <a:gd name="T10" fmla="*/ 34 w 152"/>
              <a:gd name="T11" fmla="*/ 64 h 154"/>
              <a:gd name="T12" fmla="*/ 34 w 152"/>
              <a:gd name="T13" fmla="*/ 64 h 154"/>
              <a:gd name="T14" fmla="*/ 22 w 152"/>
              <a:gd name="T15" fmla="*/ 52 h 154"/>
              <a:gd name="T16" fmla="*/ 10 w 152"/>
              <a:gd name="T17" fmla="*/ 64 h 154"/>
              <a:gd name="T18" fmla="*/ 44 w 152"/>
              <a:gd name="T19" fmla="*/ 96 h 154"/>
              <a:gd name="T20" fmla="*/ 0 w 152"/>
              <a:gd name="T21" fmla="*/ 142 h 154"/>
              <a:gd name="T22" fmla="*/ 10 w 152"/>
              <a:gd name="T23" fmla="*/ 154 h 154"/>
              <a:gd name="T24" fmla="*/ 56 w 152"/>
              <a:gd name="T25" fmla="*/ 108 h 154"/>
              <a:gd name="T26" fmla="*/ 90 w 152"/>
              <a:gd name="T27" fmla="*/ 142 h 154"/>
              <a:gd name="T28" fmla="*/ 102 w 152"/>
              <a:gd name="T29" fmla="*/ 130 h 154"/>
              <a:gd name="T30" fmla="*/ 90 w 152"/>
              <a:gd name="T31" fmla="*/ 120 h 154"/>
              <a:gd name="T32" fmla="*/ 90 w 152"/>
              <a:gd name="T33" fmla="*/ 120 h 154"/>
              <a:gd name="T34" fmla="*/ 130 w 152"/>
              <a:gd name="T35" fmla="*/ 80 h 154"/>
              <a:gd name="T36" fmla="*/ 130 w 152"/>
              <a:gd name="T37" fmla="*/ 80 h 154"/>
              <a:gd name="T38" fmla="*/ 140 w 152"/>
              <a:gd name="T39" fmla="*/ 92 h 154"/>
              <a:gd name="T40" fmla="*/ 152 w 152"/>
              <a:gd name="T41" fmla="*/ 80 h 154"/>
              <a:gd name="T42" fmla="*/ 78 w 152"/>
              <a:gd name="T43" fmla="*/ 108 h 154"/>
              <a:gd name="T44" fmla="*/ 78 w 152"/>
              <a:gd name="T45" fmla="*/ 108 h 154"/>
              <a:gd name="T46" fmla="*/ 44 w 152"/>
              <a:gd name="T47" fmla="*/ 74 h 154"/>
              <a:gd name="T48" fmla="*/ 84 w 152"/>
              <a:gd name="T49" fmla="*/ 34 h 154"/>
              <a:gd name="T50" fmla="*/ 118 w 152"/>
              <a:gd name="T51" fmla="*/ 68 h 154"/>
              <a:gd name="T52" fmla="*/ 78 w 152"/>
              <a:gd name="T53" fmla="*/ 108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2" h="154">
                <a:moveTo>
                  <a:pt x="152" y="80"/>
                </a:moveTo>
                <a:lnTo>
                  <a:pt x="72" y="0"/>
                </a:lnTo>
                <a:lnTo>
                  <a:pt x="62" y="12"/>
                </a:lnTo>
                <a:lnTo>
                  <a:pt x="72" y="24"/>
                </a:lnTo>
                <a:lnTo>
                  <a:pt x="72" y="24"/>
                </a:lnTo>
                <a:lnTo>
                  <a:pt x="34" y="64"/>
                </a:lnTo>
                <a:lnTo>
                  <a:pt x="34" y="64"/>
                </a:lnTo>
                <a:lnTo>
                  <a:pt x="22" y="52"/>
                </a:lnTo>
                <a:lnTo>
                  <a:pt x="10" y="64"/>
                </a:lnTo>
                <a:lnTo>
                  <a:pt x="44" y="96"/>
                </a:lnTo>
                <a:lnTo>
                  <a:pt x="0" y="142"/>
                </a:lnTo>
                <a:lnTo>
                  <a:pt x="10" y="154"/>
                </a:lnTo>
                <a:lnTo>
                  <a:pt x="56" y="108"/>
                </a:lnTo>
                <a:lnTo>
                  <a:pt x="90" y="142"/>
                </a:lnTo>
                <a:lnTo>
                  <a:pt x="102" y="130"/>
                </a:lnTo>
                <a:lnTo>
                  <a:pt x="90" y="120"/>
                </a:lnTo>
                <a:lnTo>
                  <a:pt x="90" y="120"/>
                </a:lnTo>
                <a:lnTo>
                  <a:pt x="130" y="80"/>
                </a:lnTo>
                <a:lnTo>
                  <a:pt x="130" y="80"/>
                </a:lnTo>
                <a:lnTo>
                  <a:pt x="140" y="92"/>
                </a:lnTo>
                <a:lnTo>
                  <a:pt x="152" y="80"/>
                </a:lnTo>
                <a:close/>
                <a:moveTo>
                  <a:pt x="78" y="108"/>
                </a:moveTo>
                <a:lnTo>
                  <a:pt x="78" y="108"/>
                </a:lnTo>
                <a:lnTo>
                  <a:pt x="44" y="74"/>
                </a:lnTo>
                <a:lnTo>
                  <a:pt x="84" y="34"/>
                </a:lnTo>
                <a:lnTo>
                  <a:pt x="118" y="68"/>
                </a:lnTo>
                <a:lnTo>
                  <a:pt x="78" y="108"/>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59">
            <a:extLst>
              <a:ext uri="{FF2B5EF4-FFF2-40B4-BE49-F238E27FC236}">
                <a16:creationId xmlns:a16="http://schemas.microsoft.com/office/drawing/2014/main" id="{BB8F74F0-DCF4-61DC-6E0D-DDBA59AF49A8}"/>
              </a:ext>
            </a:extLst>
          </p:cNvPr>
          <p:cNvSpPr>
            <a:spLocks noEditPoints="1"/>
          </p:cNvSpPr>
          <p:nvPr/>
        </p:nvSpPr>
        <p:spPr bwMode="auto">
          <a:xfrm>
            <a:off x="8766468" y="1407943"/>
            <a:ext cx="337524" cy="339646"/>
          </a:xfrm>
          <a:custGeom>
            <a:avLst/>
            <a:gdLst>
              <a:gd name="T0" fmla="*/ 75 w 80"/>
              <a:gd name="T1" fmla="*/ 5 h 80"/>
              <a:gd name="T2" fmla="*/ 64 w 80"/>
              <a:gd name="T3" fmla="*/ 0 h 80"/>
              <a:gd name="T4" fmla="*/ 53 w 80"/>
              <a:gd name="T5" fmla="*/ 5 h 80"/>
              <a:gd name="T6" fmla="*/ 7 w 80"/>
              <a:gd name="T7" fmla="*/ 50 h 80"/>
              <a:gd name="T8" fmla="*/ 6 w 80"/>
              <a:gd name="T9" fmla="*/ 52 h 80"/>
              <a:gd name="T10" fmla="*/ 0 w 80"/>
              <a:gd name="T11" fmla="*/ 75 h 80"/>
              <a:gd name="T12" fmla="*/ 1 w 80"/>
              <a:gd name="T13" fmla="*/ 79 h 80"/>
              <a:gd name="T14" fmla="*/ 5 w 80"/>
              <a:gd name="T15" fmla="*/ 80 h 80"/>
              <a:gd name="T16" fmla="*/ 28 w 80"/>
              <a:gd name="T17" fmla="*/ 74 h 80"/>
              <a:gd name="T18" fmla="*/ 30 w 80"/>
              <a:gd name="T19" fmla="*/ 73 h 80"/>
              <a:gd name="T20" fmla="*/ 75 w 80"/>
              <a:gd name="T21" fmla="*/ 27 h 80"/>
              <a:gd name="T22" fmla="*/ 80 w 80"/>
              <a:gd name="T23" fmla="*/ 16 h 80"/>
              <a:gd name="T24" fmla="*/ 75 w 80"/>
              <a:gd name="T25" fmla="*/ 5 h 80"/>
              <a:gd name="T26" fmla="*/ 28 w 80"/>
              <a:gd name="T27" fmla="*/ 57 h 80"/>
              <a:gd name="T28" fmla="*/ 58 w 80"/>
              <a:gd name="T29" fmla="*/ 27 h 80"/>
              <a:gd name="T30" fmla="*/ 61 w 80"/>
              <a:gd name="T31" fmla="*/ 30 h 80"/>
              <a:gd name="T32" fmla="*/ 29 w 80"/>
              <a:gd name="T33" fmla="*/ 62 h 80"/>
              <a:gd name="T34" fmla="*/ 28 w 80"/>
              <a:gd name="T35" fmla="*/ 57 h 80"/>
              <a:gd name="T36" fmla="*/ 23 w 80"/>
              <a:gd name="T37" fmla="*/ 52 h 80"/>
              <a:gd name="T38" fmla="*/ 18 w 80"/>
              <a:gd name="T39" fmla="*/ 51 h 80"/>
              <a:gd name="T40" fmla="*/ 50 w 80"/>
              <a:gd name="T41" fmla="*/ 19 h 80"/>
              <a:gd name="T42" fmla="*/ 53 w 80"/>
              <a:gd name="T43" fmla="*/ 22 h 80"/>
              <a:gd name="T44" fmla="*/ 23 w 80"/>
              <a:gd name="T45" fmla="*/ 52 h 80"/>
              <a:gd name="T46" fmla="*/ 13 w 80"/>
              <a:gd name="T47" fmla="*/ 58 h 80"/>
              <a:gd name="T48" fmla="*/ 21 w 80"/>
              <a:gd name="T49" fmla="*/ 59 h 80"/>
              <a:gd name="T50" fmla="*/ 22 w 80"/>
              <a:gd name="T51" fmla="*/ 67 h 80"/>
              <a:gd name="T52" fmla="*/ 9 w 80"/>
              <a:gd name="T53" fmla="*/ 71 h 80"/>
              <a:gd name="T54" fmla="*/ 13 w 80"/>
              <a:gd name="T55" fmla="*/ 58 h 80"/>
              <a:gd name="T56" fmla="*/ 55 w 80"/>
              <a:gd name="T57" fmla="*/ 13 h 80"/>
              <a:gd name="T58" fmla="*/ 58 w 80"/>
              <a:gd name="T59" fmla="*/ 10 h 80"/>
              <a:gd name="T60" fmla="*/ 70 w 80"/>
              <a:gd name="T61" fmla="*/ 10 h 80"/>
              <a:gd name="T62" fmla="*/ 70 w 80"/>
              <a:gd name="T63" fmla="*/ 10 h 80"/>
              <a:gd name="T64" fmla="*/ 70 w 80"/>
              <a:gd name="T65" fmla="*/ 22 h 80"/>
              <a:gd name="T66" fmla="*/ 67 w 80"/>
              <a:gd name="T67" fmla="*/ 25 h 80"/>
              <a:gd name="T68" fmla="*/ 55 w 80"/>
              <a:gd name="T69" fmla="*/ 1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0" h="80">
                <a:moveTo>
                  <a:pt x="75" y="5"/>
                </a:moveTo>
                <a:cubicBezTo>
                  <a:pt x="72" y="2"/>
                  <a:pt x="68" y="0"/>
                  <a:pt x="64" y="0"/>
                </a:cubicBezTo>
                <a:cubicBezTo>
                  <a:pt x="60" y="0"/>
                  <a:pt x="56" y="2"/>
                  <a:pt x="53" y="5"/>
                </a:cubicBezTo>
                <a:cubicBezTo>
                  <a:pt x="7" y="50"/>
                  <a:pt x="7" y="50"/>
                  <a:pt x="7" y="50"/>
                </a:cubicBezTo>
                <a:cubicBezTo>
                  <a:pt x="6" y="51"/>
                  <a:pt x="6" y="52"/>
                  <a:pt x="6" y="52"/>
                </a:cubicBezTo>
                <a:cubicBezTo>
                  <a:pt x="0" y="75"/>
                  <a:pt x="0" y="75"/>
                  <a:pt x="0" y="75"/>
                </a:cubicBezTo>
                <a:cubicBezTo>
                  <a:pt x="0" y="76"/>
                  <a:pt x="0" y="78"/>
                  <a:pt x="1" y="79"/>
                </a:cubicBezTo>
                <a:cubicBezTo>
                  <a:pt x="2" y="80"/>
                  <a:pt x="4" y="80"/>
                  <a:pt x="5" y="80"/>
                </a:cubicBezTo>
                <a:cubicBezTo>
                  <a:pt x="28" y="74"/>
                  <a:pt x="28" y="74"/>
                  <a:pt x="28" y="74"/>
                </a:cubicBezTo>
                <a:cubicBezTo>
                  <a:pt x="28" y="74"/>
                  <a:pt x="29" y="74"/>
                  <a:pt x="30" y="73"/>
                </a:cubicBezTo>
                <a:cubicBezTo>
                  <a:pt x="75" y="27"/>
                  <a:pt x="75" y="27"/>
                  <a:pt x="75" y="27"/>
                </a:cubicBezTo>
                <a:cubicBezTo>
                  <a:pt x="78" y="24"/>
                  <a:pt x="80" y="20"/>
                  <a:pt x="80" y="16"/>
                </a:cubicBezTo>
                <a:cubicBezTo>
                  <a:pt x="80" y="12"/>
                  <a:pt x="78" y="8"/>
                  <a:pt x="75" y="5"/>
                </a:cubicBezTo>
                <a:close/>
                <a:moveTo>
                  <a:pt x="28" y="57"/>
                </a:moveTo>
                <a:cubicBezTo>
                  <a:pt x="58" y="27"/>
                  <a:pt x="58" y="27"/>
                  <a:pt x="58" y="27"/>
                </a:cubicBezTo>
                <a:cubicBezTo>
                  <a:pt x="61" y="30"/>
                  <a:pt x="61" y="30"/>
                  <a:pt x="61" y="30"/>
                </a:cubicBezTo>
                <a:cubicBezTo>
                  <a:pt x="29" y="62"/>
                  <a:pt x="29" y="62"/>
                  <a:pt x="29" y="62"/>
                </a:cubicBezTo>
                <a:lnTo>
                  <a:pt x="28" y="57"/>
                </a:lnTo>
                <a:close/>
                <a:moveTo>
                  <a:pt x="23" y="52"/>
                </a:moveTo>
                <a:cubicBezTo>
                  <a:pt x="18" y="51"/>
                  <a:pt x="18" y="51"/>
                  <a:pt x="18" y="51"/>
                </a:cubicBezTo>
                <a:cubicBezTo>
                  <a:pt x="50" y="19"/>
                  <a:pt x="50" y="19"/>
                  <a:pt x="50" y="19"/>
                </a:cubicBezTo>
                <a:cubicBezTo>
                  <a:pt x="53" y="22"/>
                  <a:pt x="53" y="22"/>
                  <a:pt x="53" y="22"/>
                </a:cubicBezTo>
                <a:lnTo>
                  <a:pt x="23" y="52"/>
                </a:lnTo>
                <a:close/>
                <a:moveTo>
                  <a:pt x="13" y="58"/>
                </a:moveTo>
                <a:cubicBezTo>
                  <a:pt x="21" y="59"/>
                  <a:pt x="21" y="59"/>
                  <a:pt x="21" y="59"/>
                </a:cubicBezTo>
                <a:cubicBezTo>
                  <a:pt x="22" y="67"/>
                  <a:pt x="22" y="67"/>
                  <a:pt x="22" y="67"/>
                </a:cubicBezTo>
                <a:cubicBezTo>
                  <a:pt x="9" y="71"/>
                  <a:pt x="9" y="71"/>
                  <a:pt x="9" y="71"/>
                </a:cubicBezTo>
                <a:lnTo>
                  <a:pt x="13" y="58"/>
                </a:lnTo>
                <a:close/>
                <a:moveTo>
                  <a:pt x="55" y="13"/>
                </a:moveTo>
                <a:cubicBezTo>
                  <a:pt x="58" y="10"/>
                  <a:pt x="58" y="10"/>
                  <a:pt x="58" y="10"/>
                </a:cubicBezTo>
                <a:cubicBezTo>
                  <a:pt x="61" y="7"/>
                  <a:pt x="67" y="7"/>
                  <a:pt x="70" y="10"/>
                </a:cubicBezTo>
                <a:cubicBezTo>
                  <a:pt x="70" y="10"/>
                  <a:pt x="70" y="10"/>
                  <a:pt x="70" y="10"/>
                </a:cubicBezTo>
                <a:cubicBezTo>
                  <a:pt x="73" y="13"/>
                  <a:pt x="73" y="19"/>
                  <a:pt x="70" y="22"/>
                </a:cubicBezTo>
                <a:cubicBezTo>
                  <a:pt x="67" y="25"/>
                  <a:pt x="67" y="25"/>
                  <a:pt x="67" y="25"/>
                </a:cubicBezTo>
                <a:lnTo>
                  <a:pt x="55" y="13"/>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60">
            <a:extLst>
              <a:ext uri="{FF2B5EF4-FFF2-40B4-BE49-F238E27FC236}">
                <a16:creationId xmlns:a16="http://schemas.microsoft.com/office/drawing/2014/main" id="{DCD59886-26A6-842E-C1D5-069EBC663F75}"/>
              </a:ext>
            </a:extLst>
          </p:cNvPr>
          <p:cNvSpPr>
            <a:spLocks/>
          </p:cNvSpPr>
          <p:nvPr/>
        </p:nvSpPr>
        <p:spPr bwMode="auto">
          <a:xfrm>
            <a:off x="2298331" y="2242200"/>
            <a:ext cx="295068" cy="297190"/>
          </a:xfrm>
          <a:custGeom>
            <a:avLst/>
            <a:gdLst>
              <a:gd name="T0" fmla="*/ 139 w 139"/>
              <a:gd name="T1" fmla="*/ 12 h 140"/>
              <a:gd name="T2" fmla="*/ 127 w 139"/>
              <a:gd name="T3" fmla="*/ 0 h 140"/>
              <a:gd name="T4" fmla="*/ 70 w 139"/>
              <a:gd name="T5" fmla="*/ 58 h 140"/>
              <a:gd name="T6" fmla="*/ 12 w 139"/>
              <a:gd name="T7" fmla="*/ 0 h 140"/>
              <a:gd name="T8" fmla="*/ 0 w 139"/>
              <a:gd name="T9" fmla="*/ 12 h 140"/>
              <a:gd name="T10" fmla="*/ 58 w 139"/>
              <a:gd name="T11" fmla="*/ 70 h 140"/>
              <a:gd name="T12" fmla="*/ 0 w 139"/>
              <a:gd name="T13" fmla="*/ 128 h 140"/>
              <a:gd name="T14" fmla="*/ 12 w 139"/>
              <a:gd name="T15" fmla="*/ 140 h 140"/>
              <a:gd name="T16" fmla="*/ 70 w 139"/>
              <a:gd name="T17" fmla="*/ 82 h 140"/>
              <a:gd name="T18" fmla="*/ 127 w 139"/>
              <a:gd name="T19" fmla="*/ 140 h 140"/>
              <a:gd name="T20" fmla="*/ 139 w 139"/>
              <a:gd name="T21" fmla="*/ 128 h 140"/>
              <a:gd name="T22" fmla="*/ 82 w 139"/>
              <a:gd name="T23" fmla="*/ 70 h 140"/>
              <a:gd name="T24" fmla="*/ 139 w 139"/>
              <a:gd name="T25" fmla="*/ 1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40">
                <a:moveTo>
                  <a:pt x="139" y="12"/>
                </a:moveTo>
                <a:lnTo>
                  <a:pt x="127" y="0"/>
                </a:lnTo>
                <a:lnTo>
                  <a:pt x="70" y="58"/>
                </a:lnTo>
                <a:lnTo>
                  <a:pt x="12" y="0"/>
                </a:lnTo>
                <a:lnTo>
                  <a:pt x="0" y="12"/>
                </a:lnTo>
                <a:lnTo>
                  <a:pt x="58" y="70"/>
                </a:lnTo>
                <a:lnTo>
                  <a:pt x="0" y="128"/>
                </a:lnTo>
                <a:lnTo>
                  <a:pt x="12" y="140"/>
                </a:lnTo>
                <a:lnTo>
                  <a:pt x="70" y="82"/>
                </a:lnTo>
                <a:lnTo>
                  <a:pt x="127" y="140"/>
                </a:lnTo>
                <a:lnTo>
                  <a:pt x="139" y="128"/>
                </a:lnTo>
                <a:lnTo>
                  <a:pt x="82" y="70"/>
                </a:lnTo>
                <a:lnTo>
                  <a:pt x="139" y="12"/>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75" name="组合 74">
            <a:extLst>
              <a:ext uri="{FF2B5EF4-FFF2-40B4-BE49-F238E27FC236}">
                <a16:creationId xmlns:a16="http://schemas.microsoft.com/office/drawing/2014/main" id="{79732D9E-22C4-7DCF-D86C-746F6AEA6AB1}"/>
              </a:ext>
            </a:extLst>
          </p:cNvPr>
          <p:cNvGrpSpPr/>
          <p:nvPr/>
        </p:nvGrpSpPr>
        <p:grpSpPr>
          <a:xfrm>
            <a:off x="9577373" y="1446154"/>
            <a:ext cx="337524" cy="301436"/>
            <a:chOff x="8699501" y="1811338"/>
            <a:chExt cx="252413" cy="225425"/>
          </a:xfrm>
          <a:solidFill>
            <a:schemeClr val="tx2">
              <a:lumMod val="75000"/>
            </a:schemeClr>
          </a:solidFill>
        </p:grpSpPr>
        <p:sp>
          <p:nvSpPr>
            <p:cNvPr id="76" name="Freeform 61">
              <a:extLst>
                <a:ext uri="{FF2B5EF4-FFF2-40B4-BE49-F238E27FC236}">
                  <a16:creationId xmlns:a16="http://schemas.microsoft.com/office/drawing/2014/main" id="{409ED350-38A4-FE6A-419E-3C0D94E5B86C}"/>
                </a:ext>
              </a:extLst>
            </p:cNvPr>
            <p:cNvSpPr>
              <a:spLocks/>
            </p:cNvSpPr>
            <p:nvPr/>
          </p:nvSpPr>
          <p:spPr bwMode="auto">
            <a:xfrm>
              <a:off x="8699501" y="1833563"/>
              <a:ext cx="227013" cy="203200"/>
            </a:xfrm>
            <a:custGeom>
              <a:avLst/>
              <a:gdLst>
                <a:gd name="T0" fmla="*/ 64 w 72"/>
                <a:gd name="T1" fmla="*/ 64 h 64"/>
                <a:gd name="T2" fmla="*/ 8 w 72"/>
                <a:gd name="T3" fmla="*/ 64 h 64"/>
                <a:gd name="T4" fmla="*/ 0 w 72"/>
                <a:gd name="T5" fmla="*/ 56 h 64"/>
                <a:gd name="T6" fmla="*/ 0 w 72"/>
                <a:gd name="T7" fmla="*/ 8 h 64"/>
                <a:gd name="T8" fmla="*/ 8 w 72"/>
                <a:gd name="T9" fmla="*/ 0 h 64"/>
                <a:gd name="T10" fmla="*/ 48 w 72"/>
                <a:gd name="T11" fmla="*/ 0 h 64"/>
                <a:gd name="T12" fmla="*/ 48 w 72"/>
                <a:gd name="T13" fmla="*/ 8 h 64"/>
                <a:gd name="T14" fmla="*/ 8 w 72"/>
                <a:gd name="T15" fmla="*/ 8 h 64"/>
                <a:gd name="T16" fmla="*/ 8 w 72"/>
                <a:gd name="T17" fmla="*/ 56 h 64"/>
                <a:gd name="T18" fmla="*/ 64 w 72"/>
                <a:gd name="T19" fmla="*/ 56 h 64"/>
                <a:gd name="T20" fmla="*/ 64 w 72"/>
                <a:gd name="T21" fmla="*/ 36 h 64"/>
                <a:gd name="T22" fmla="*/ 72 w 72"/>
                <a:gd name="T23" fmla="*/ 36 h 64"/>
                <a:gd name="T24" fmla="*/ 72 w 72"/>
                <a:gd name="T25" fmla="*/ 56 h 64"/>
                <a:gd name="T26" fmla="*/ 64 w 72"/>
                <a:gd name="T2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64">
                  <a:moveTo>
                    <a:pt x="64" y="64"/>
                  </a:moveTo>
                  <a:cubicBezTo>
                    <a:pt x="8" y="64"/>
                    <a:pt x="8" y="64"/>
                    <a:pt x="8" y="64"/>
                  </a:cubicBezTo>
                  <a:cubicBezTo>
                    <a:pt x="4" y="64"/>
                    <a:pt x="0" y="60"/>
                    <a:pt x="0" y="56"/>
                  </a:cubicBezTo>
                  <a:cubicBezTo>
                    <a:pt x="0" y="8"/>
                    <a:pt x="0" y="8"/>
                    <a:pt x="0" y="8"/>
                  </a:cubicBezTo>
                  <a:cubicBezTo>
                    <a:pt x="0" y="4"/>
                    <a:pt x="4" y="0"/>
                    <a:pt x="8" y="0"/>
                  </a:cubicBezTo>
                  <a:cubicBezTo>
                    <a:pt x="48" y="0"/>
                    <a:pt x="48" y="0"/>
                    <a:pt x="48" y="0"/>
                  </a:cubicBezTo>
                  <a:cubicBezTo>
                    <a:pt x="48" y="8"/>
                    <a:pt x="48" y="8"/>
                    <a:pt x="48" y="8"/>
                  </a:cubicBezTo>
                  <a:cubicBezTo>
                    <a:pt x="8" y="8"/>
                    <a:pt x="8" y="8"/>
                    <a:pt x="8" y="8"/>
                  </a:cubicBezTo>
                  <a:cubicBezTo>
                    <a:pt x="8" y="56"/>
                    <a:pt x="8" y="56"/>
                    <a:pt x="8" y="56"/>
                  </a:cubicBezTo>
                  <a:cubicBezTo>
                    <a:pt x="64" y="56"/>
                    <a:pt x="64" y="56"/>
                    <a:pt x="64" y="56"/>
                  </a:cubicBezTo>
                  <a:cubicBezTo>
                    <a:pt x="64" y="36"/>
                    <a:pt x="64" y="36"/>
                    <a:pt x="64" y="36"/>
                  </a:cubicBezTo>
                  <a:cubicBezTo>
                    <a:pt x="72" y="36"/>
                    <a:pt x="72" y="36"/>
                    <a:pt x="72" y="36"/>
                  </a:cubicBezTo>
                  <a:cubicBezTo>
                    <a:pt x="72" y="56"/>
                    <a:pt x="72" y="56"/>
                    <a:pt x="72" y="56"/>
                  </a:cubicBezTo>
                  <a:cubicBezTo>
                    <a:pt x="72" y="60"/>
                    <a:pt x="68" y="64"/>
                    <a:pt x="64"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62">
              <a:extLst>
                <a:ext uri="{FF2B5EF4-FFF2-40B4-BE49-F238E27FC236}">
                  <a16:creationId xmlns:a16="http://schemas.microsoft.com/office/drawing/2014/main" id="{1C50A117-870A-CDE3-D293-0800535C5C5B}"/>
                </a:ext>
              </a:extLst>
            </p:cNvPr>
            <p:cNvSpPr>
              <a:spLocks/>
            </p:cNvSpPr>
            <p:nvPr/>
          </p:nvSpPr>
          <p:spPr bwMode="auto">
            <a:xfrm>
              <a:off x="8750301" y="1811338"/>
              <a:ext cx="201613" cy="171450"/>
            </a:xfrm>
            <a:custGeom>
              <a:avLst/>
              <a:gdLst>
                <a:gd name="T0" fmla="*/ 40 w 127"/>
                <a:gd name="T1" fmla="*/ 108 h 108"/>
                <a:gd name="T2" fmla="*/ 0 w 127"/>
                <a:gd name="T3" fmla="*/ 70 h 108"/>
                <a:gd name="T4" fmla="*/ 16 w 127"/>
                <a:gd name="T5" fmla="*/ 54 h 108"/>
                <a:gd name="T6" fmla="*/ 40 w 127"/>
                <a:gd name="T7" fmla="*/ 80 h 108"/>
                <a:gd name="T8" fmla="*/ 111 w 127"/>
                <a:gd name="T9" fmla="*/ 0 h 108"/>
                <a:gd name="T10" fmla="*/ 127 w 127"/>
                <a:gd name="T11" fmla="*/ 12 h 108"/>
                <a:gd name="T12" fmla="*/ 40 w 127"/>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127" h="108">
                  <a:moveTo>
                    <a:pt x="40" y="108"/>
                  </a:moveTo>
                  <a:lnTo>
                    <a:pt x="0" y="70"/>
                  </a:lnTo>
                  <a:lnTo>
                    <a:pt x="16" y="54"/>
                  </a:lnTo>
                  <a:lnTo>
                    <a:pt x="40" y="80"/>
                  </a:lnTo>
                  <a:lnTo>
                    <a:pt x="111" y="0"/>
                  </a:lnTo>
                  <a:lnTo>
                    <a:pt x="127" y="12"/>
                  </a:lnTo>
                  <a:lnTo>
                    <a:pt x="40"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8" name="组合 77">
            <a:extLst>
              <a:ext uri="{FF2B5EF4-FFF2-40B4-BE49-F238E27FC236}">
                <a16:creationId xmlns:a16="http://schemas.microsoft.com/office/drawing/2014/main" id="{E4991056-B414-ED43-4B63-AFA79728091B}"/>
              </a:ext>
            </a:extLst>
          </p:cNvPr>
          <p:cNvGrpSpPr/>
          <p:nvPr/>
        </p:nvGrpSpPr>
        <p:grpSpPr>
          <a:xfrm>
            <a:off x="3864948" y="2271919"/>
            <a:ext cx="405453" cy="237752"/>
            <a:chOff x="4427538" y="2428876"/>
            <a:chExt cx="303213" cy="177800"/>
          </a:xfrm>
          <a:solidFill>
            <a:schemeClr val="tx2">
              <a:lumMod val="75000"/>
            </a:schemeClr>
          </a:solidFill>
        </p:grpSpPr>
        <p:sp>
          <p:nvSpPr>
            <p:cNvPr id="79" name="Freeform 63">
              <a:extLst>
                <a:ext uri="{FF2B5EF4-FFF2-40B4-BE49-F238E27FC236}">
                  <a16:creationId xmlns:a16="http://schemas.microsoft.com/office/drawing/2014/main" id="{D60048C5-1648-51AE-8FA7-E70AEEFBD753}"/>
                </a:ext>
              </a:extLst>
            </p:cNvPr>
            <p:cNvSpPr>
              <a:spLocks noEditPoints="1"/>
            </p:cNvSpPr>
            <p:nvPr/>
          </p:nvSpPr>
          <p:spPr bwMode="auto">
            <a:xfrm>
              <a:off x="4427538" y="2428876"/>
              <a:ext cx="303213" cy="177800"/>
            </a:xfrm>
            <a:custGeom>
              <a:avLst/>
              <a:gdLst>
                <a:gd name="T0" fmla="*/ 68 w 96"/>
                <a:gd name="T1" fmla="*/ 56 h 56"/>
                <a:gd name="T2" fmla="*/ 28 w 96"/>
                <a:gd name="T3" fmla="*/ 56 h 56"/>
                <a:gd name="T4" fmla="*/ 0 w 96"/>
                <a:gd name="T5" fmla="*/ 28 h 56"/>
                <a:gd name="T6" fmla="*/ 28 w 96"/>
                <a:gd name="T7" fmla="*/ 0 h 56"/>
                <a:gd name="T8" fmla="*/ 68 w 96"/>
                <a:gd name="T9" fmla="*/ 0 h 56"/>
                <a:gd name="T10" fmla="*/ 96 w 96"/>
                <a:gd name="T11" fmla="*/ 28 h 56"/>
                <a:gd name="T12" fmla="*/ 68 w 96"/>
                <a:gd name="T13" fmla="*/ 56 h 56"/>
                <a:gd name="T14" fmla="*/ 28 w 96"/>
                <a:gd name="T15" fmla="*/ 8 h 56"/>
                <a:gd name="T16" fmla="*/ 8 w 96"/>
                <a:gd name="T17" fmla="*/ 28 h 56"/>
                <a:gd name="T18" fmla="*/ 28 w 96"/>
                <a:gd name="T19" fmla="*/ 48 h 56"/>
                <a:gd name="T20" fmla="*/ 68 w 96"/>
                <a:gd name="T21" fmla="*/ 48 h 56"/>
                <a:gd name="T22" fmla="*/ 88 w 96"/>
                <a:gd name="T23" fmla="*/ 28 h 56"/>
                <a:gd name="T24" fmla="*/ 68 w 96"/>
                <a:gd name="T25" fmla="*/ 8 h 56"/>
                <a:gd name="T26" fmla="*/ 28 w 96"/>
                <a:gd name="T27"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56">
                  <a:moveTo>
                    <a:pt x="68" y="56"/>
                  </a:moveTo>
                  <a:cubicBezTo>
                    <a:pt x="28" y="56"/>
                    <a:pt x="28" y="56"/>
                    <a:pt x="28" y="56"/>
                  </a:cubicBezTo>
                  <a:cubicBezTo>
                    <a:pt x="13" y="56"/>
                    <a:pt x="0" y="43"/>
                    <a:pt x="0" y="28"/>
                  </a:cubicBezTo>
                  <a:cubicBezTo>
                    <a:pt x="0" y="13"/>
                    <a:pt x="13" y="0"/>
                    <a:pt x="28" y="0"/>
                  </a:cubicBezTo>
                  <a:cubicBezTo>
                    <a:pt x="68" y="0"/>
                    <a:pt x="68" y="0"/>
                    <a:pt x="68" y="0"/>
                  </a:cubicBezTo>
                  <a:cubicBezTo>
                    <a:pt x="83" y="0"/>
                    <a:pt x="96" y="13"/>
                    <a:pt x="96" y="28"/>
                  </a:cubicBezTo>
                  <a:cubicBezTo>
                    <a:pt x="96" y="43"/>
                    <a:pt x="83" y="56"/>
                    <a:pt x="68" y="56"/>
                  </a:cubicBezTo>
                  <a:close/>
                  <a:moveTo>
                    <a:pt x="28" y="8"/>
                  </a:moveTo>
                  <a:cubicBezTo>
                    <a:pt x="17" y="8"/>
                    <a:pt x="8" y="17"/>
                    <a:pt x="8" y="28"/>
                  </a:cubicBezTo>
                  <a:cubicBezTo>
                    <a:pt x="8" y="39"/>
                    <a:pt x="17" y="48"/>
                    <a:pt x="28" y="48"/>
                  </a:cubicBezTo>
                  <a:cubicBezTo>
                    <a:pt x="68" y="48"/>
                    <a:pt x="68" y="48"/>
                    <a:pt x="68" y="48"/>
                  </a:cubicBezTo>
                  <a:cubicBezTo>
                    <a:pt x="79" y="48"/>
                    <a:pt x="88" y="39"/>
                    <a:pt x="88" y="28"/>
                  </a:cubicBezTo>
                  <a:cubicBezTo>
                    <a:pt x="88" y="17"/>
                    <a:pt x="79" y="8"/>
                    <a:pt x="68" y="8"/>
                  </a:cubicBezTo>
                  <a:lnTo>
                    <a:pt x="2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Oval 64">
              <a:extLst>
                <a:ext uri="{FF2B5EF4-FFF2-40B4-BE49-F238E27FC236}">
                  <a16:creationId xmlns:a16="http://schemas.microsoft.com/office/drawing/2014/main" id="{530C4459-5F06-1E54-B690-DC496AC87F3A}"/>
                </a:ext>
              </a:extLst>
            </p:cNvPr>
            <p:cNvSpPr>
              <a:spLocks noChangeArrowheads="1"/>
            </p:cNvSpPr>
            <p:nvPr/>
          </p:nvSpPr>
          <p:spPr bwMode="auto">
            <a:xfrm>
              <a:off x="4605338" y="2479676"/>
              <a:ext cx="74613" cy="76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1" name="组合 80">
            <a:extLst>
              <a:ext uri="{FF2B5EF4-FFF2-40B4-BE49-F238E27FC236}">
                <a16:creationId xmlns:a16="http://schemas.microsoft.com/office/drawing/2014/main" id="{3E154F6D-9821-EF2A-DB8E-3630AB288DBC}"/>
              </a:ext>
            </a:extLst>
          </p:cNvPr>
          <p:cNvGrpSpPr/>
          <p:nvPr/>
        </p:nvGrpSpPr>
        <p:grpSpPr>
          <a:xfrm>
            <a:off x="4675854" y="2271919"/>
            <a:ext cx="405453" cy="237752"/>
            <a:chOff x="5033963" y="2428876"/>
            <a:chExt cx="303213" cy="177800"/>
          </a:xfrm>
          <a:solidFill>
            <a:schemeClr val="tx2">
              <a:lumMod val="75000"/>
            </a:schemeClr>
          </a:solidFill>
        </p:grpSpPr>
        <p:sp>
          <p:nvSpPr>
            <p:cNvPr id="82" name="Freeform 65">
              <a:extLst>
                <a:ext uri="{FF2B5EF4-FFF2-40B4-BE49-F238E27FC236}">
                  <a16:creationId xmlns:a16="http://schemas.microsoft.com/office/drawing/2014/main" id="{3200DEA7-2417-9BED-6331-95E749FF6A30}"/>
                </a:ext>
              </a:extLst>
            </p:cNvPr>
            <p:cNvSpPr>
              <a:spLocks noEditPoints="1"/>
            </p:cNvSpPr>
            <p:nvPr/>
          </p:nvSpPr>
          <p:spPr bwMode="auto">
            <a:xfrm>
              <a:off x="5033963" y="2428876"/>
              <a:ext cx="303213" cy="177800"/>
            </a:xfrm>
            <a:custGeom>
              <a:avLst/>
              <a:gdLst>
                <a:gd name="T0" fmla="*/ 68 w 96"/>
                <a:gd name="T1" fmla="*/ 56 h 56"/>
                <a:gd name="T2" fmla="*/ 28 w 96"/>
                <a:gd name="T3" fmla="*/ 56 h 56"/>
                <a:gd name="T4" fmla="*/ 0 w 96"/>
                <a:gd name="T5" fmla="*/ 28 h 56"/>
                <a:gd name="T6" fmla="*/ 28 w 96"/>
                <a:gd name="T7" fmla="*/ 0 h 56"/>
                <a:gd name="T8" fmla="*/ 68 w 96"/>
                <a:gd name="T9" fmla="*/ 0 h 56"/>
                <a:gd name="T10" fmla="*/ 96 w 96"/>
                <a:gd name="T11" fmla="*/ 28 h 56"/>
                <a:gd name="T12" fmla="*/ 68 w 96"/>
                <a:gd name="T13" fmla="*/ 56 h 56"/>
                <a:gd name="T14" fmla="*/ 28 w 96"/>
                <a:gd name="T15" fmla="*/ 8 h 56"/>
                <a:gd name="T16" fmla="*/ 8 w 96"/>
                <a:gd name="T17" fmla="*/ 28 h 56"/>
                <a:gd name="T18" fmla="*/ 28 w 96"/>
                <a:gd name="T19" fmla="*/ 48 h 56"/>
                <a:gd name="T20" fmla="*/ 68 w 96"/>
                <a:gd name="T21" fmla="*/ 48 h 56"/>
                <a:gd name="T22" fmla="*/ 88 w 96"/>
                <a:gd name="T23" fmla="*/ 28 h 56"/>
                <a:gd name="T24" fmla="*/ 68 w 96"/>
                <a:gd name="T25" fmla="*/ 8 h 56"/>
                <a:gd name="T26" fmla="*/ 28 w 96"/>
                <a:gd name="T27"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56">
                  <a:moveTo>
                    <a:pt x="68" y="56"/>
                  </a:moveTo>
                  <a:cubicBezTo>
                    <a:pt x="28" y="56"/>
                    <a:pt x="28" y="56"/>
                    <a:pt x="28" y="56"/>
                  </a:cubicBezTo>
                  <a:cubicBezTo>
                    <a:pt x="13" y="56"/>
                    <a:pt x="0" y="43"/>
                    <a:pt x="0" y="28"/>
                  </a:cubicBezTo>
                  <a:cubicBezTo>
                    <a:pt x="0" y="13"/>
                    <a:pt x="13" y="0"/>
                    <a:pt x="28" y="0"/>
                  </a:cubicBezTo>
                  <a:cubicBezTo>
                    <a:pt x="68" y="0"/>
                    <a:pt x="68" y="0"/>
                    <a:pt x="68" y="0"/>
                  </a:cubicBezTo>
                  <a:cubicBezTo>
                    <a:pt x="83" y="0"/>
                    <a:pt x="96" y="13"/>
                    <a:pt x="96" y="28"/>
                  </a:cubicBezTo>
                  <a:cubicBezTo>
                    <a:pt x="96" y="43"/>
                    <a:pt x="83" y="56"/>
                    <a:pt x="68" y="56"/>
                  </a:cubicBezTo>
                  <a:close/>
                  <a:moveTo>
                    <a:pt x="28" y="8"/>
                  </a:moveTo>
                  <a:cubicBezTo>
                    <a:pt x="17" y="8"/>
                    <a:pt x="8" y="17"/>
                    <a:pt x="8" y="28"/>
                  </a:cubicBezTo>
                  <a:cubicBezTo>
                    <a:pt x="8" y="39"/>
                    <a:pt x="17" y="48"/>
                    <a:pt x="28" y="48"/>
                  </a:cubicBezTo>
                  <a:cubicBezTo>
                    <a:pt x="68" y="48"/>
                    <a:pt x="68" y="48"/>
                    <a:pt x="68" y="48"/>
                  </a:cubicBezTo>
                  <a:cubicBezTo>
                    <a:pt x="79" y="48"/>
                    <a:pt x="88" y="39"/>
                    <a:pt x="88" y="28"/>
                  </a:cubicBezTo>
                  <a:cubicBezTo>
                    <a:pt x="88" y="17"/>
                    <a:pt x="79" y="8"/>
                    <a:pt x="68" y="8"/>
                  </a:cubicBezTo>
                  <a:lnTo>
                    <a:pt x="2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Oval 66">
              <a:extLst>
                <a:ext uri="{FF2B5EF4-FFF2-40B4-BE49-F238E27FC236}">
                  <a16:creationId xmlns:a16="http://schemas.microsoft.com/office/drawing/2014/main" id="{356B6A6A-57C6-F02A-7BAE-7014A028EA3F}"/>
                </a:ext>
              </a:extLst>
            </p:cNvPr>
            <p:cNvSpPr>
              <a:spLocks noChangeArrowheads="1"/>
            </p:cNvSpPr>
            <p:nvPr/>
          </p:nvSpPr>
          <p:spPr bwMode="auto">
            <a:xfrm>
              <a:off x="5084763" y="2479676"/>
              <a:ext cx="76200" cy="76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4" name="组合 83">
            <a:extLst>
              <a:ext uri="{FF2B5EF4-FFF2-40B4-BE49-F238E27FC236}">
                <a16:creationId xmlns:a16="http://schemas.microsoft.com/office/drawing/2014/main" id="{0F79A8A4-7920-290B-5AE7-09E451677CA8}"/>
              </a:ext>
            </a:extLst>
          </p:cNvPr>
          <p:cNvGrpSpPr/>
          <p:nvPr/>
        </p:nvGrpSpPr>
        <p:grpSpPr>
          <a:xfrm>
            <a:off x="5537706" y="2237954"/>
            <a:ext cx="305682" cy="305682"/>
            <a:chOff x="5678488" y="2403476"/>
            <a:chExt cx="228600" cy="228600"/>
          </a:xfrm>
          <a:solidFill>
            <a:schemeClr val="tx2">
              <a:lumMod val="75000"/>
            </a:schemeClr>
          </a:solidFill>
        </p:grpSpPr>
        <p:sp>
          <p:nvSpPr>
            <p:cNvPr id="85" name="Freeform 67">
              <a:extLst>
                <a:ext uri="{FF2B5EF4-FFF2-40B4-BE49-F238E27FC236}">
                  <a16:creationId xmlns:a16="http://schemas.microsoft.com/office/drawing/2014/main" id="{72A290DC-BC51-D9C6-F05F-697644E0D69B}"/>
                </a:ext>
              </a:extLst>
            </p:cNvPr>
            <p:cNvSpPr>
              <a:spLocks noEditPoints="1"/>
            </p:cNvSpPr>
            <p:nvPr/>
          </p:nvSpPr>
          <p:spPr bwMode="auto">
            <a:xfrm>
              <a:off x="5678488" y="2403476"/>
              <a:ext cx="228600" cy="228600"/>
            </a:xfrm>
            <a:custGeom>
              <a:avLst/>
              <a:gdLst>
                <a:gd name="T0" fmla="*/ 64 w 72"/>
                <a:gd name="T1" fmla="*/ 72 h 72"/>
                <a:gd name="T2" fmla="*/ 8 w 72"/>
                <a:gd name="T3" fmla="*/ 72 h 72"/>
                <a:gd name="T4" fmla="*/ 0 w 72"/>
                <a:gd name="T5" fmla="*/ 64 h 72"/>
                <a:gd name="T6" fmla="*/ 0 w 72"/>
                <a:gd name="T7" fmla="*/ 8 h 72"/>
                <a:gd name="T8" fmla="*/ 8 w 72"/>
                <a:gd name="T9" fmla="*/ 0 h 72"/>
                <a:gd name="T10" fmla="*/ 64 w 72"/>
                <a:gd name="T11" fmla="*/ 0 h 72"/>
                <a:gd name="T12" fmla="*/ 72 w 72"/>
                <a:gd name="T13" fmla="*/ 8 h 72"/>
                <a:gd name="T14" fmla="*/ 72 w 72"/>
                <a:gd name="T15" fmla="*/ 64 h 72"/>
                <a:gd name="T16" fmla="*/ 64 w 72"/>
                <a:gd name="T17" fmla="*/ 72 h 72"/>
                <a:gd name="T18" fmla="*/ 8 w 72"/>
                <a:gd name="T19" fmla="*/ 8 h 72"/>
                <a:gd name="T20" fmla="*/ 8 w 72"/>
                <a:gd name="T21" fmla="*/ 64 h 72"/>
                <a:gd name="T22" fmla="*/ 64 w 72"/>
                <a:gd name="T23" fmla="*/ 64 h 72"/>
                <a:gd name="T24" fmla="*/ 64 w 72"/>
                <a:gd name="T25" fmla="*/ 8 h 72"/>
                <a:gd name="T26" fmla="*/ 8 w 72"/>
                <a:gd name="T27" fmla="*/ 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72">
                  <a:moveTo>
                    <a:pt x="64" y="72"/>
                  </a:moveTo>
                  <a:cubicBezTo>
                    <a:pt x="8" y="72"/>
                    <a:pt x="8" y="72"/>
                    <a:pt x="8" y="72"/>
                  </a:cubicBezTo>
                  <a:cubicBezTo>
                    <a:pt x="4" y="72"/>
                    <a:pt x="0" y="68"/>
                    <a:pt x="0" y="64"/>
                  </a:cubicBezTo>
                  <a:cubicBezTo>
                    <a:pt x="0" y="8"/>
                    <a:pt x="0" y="8"/>
                    <a:pt x="0" y="8"/>
                  </a:cubicBezTo>
                  <a:cubicBezTo>
                    <a:pt x="0" y="4"/>
                    <a:pt x="4" y="0"/>
                    <a:pt x="8" y="0"/>
                  </a:cubicBezTo>
                  <a:cubicBezTo>
                    <a:pt x="64" y="0"/>
                    <a:pt x="64" y="0"/>
                    <a:pt x="64" y="0"/>
                  </a:cubicBezTo>
                  <a:cubicBezTo>
                    <a:pt x="68" y="0"/>
                    <a:pt x="72" y="4"/>
                    <a:pt x="72" y="8"/>
                  </a:cubicBezTo>
                  <a:cubicBezTo>
                    <a:pt x="72" y="64"/>
                    <a:pt x="72" y="64"/>
                    <a:pt x="72" y="64"/>
                  </a:cubicBezTo>
                  <a:cubicBezTo>
                    <a:pt x="72" y="68"/>
                    <a:pt x="68" y="72"/>
                    <a:pt x="64" y="72"/>
                  </a:cubicBezTo>
                  <a:close/>
                  <a:moveTo>
                    <a:pt x="8" y="8"/>
                  </a:moveTo>
                  <a:cubicBezTo>
                    <a:pt x="8" y="64"/>
                    <a:pt x="8" y="64"/>
                    <a:pt x="8" y="64"/>
                  </a:cubicBezTo>
                  <a:cubicBezTo>
                    <a:pt x="64" y="64"/>
                    <a:pt x="64" y="64"/>
                    <a:pt x="64" y="64"/>
                  </a:cubicBezTo>
                  <a:cubicBezTo>
                    <a:pt x="64" y="8"/>
                    <a:pt x="64" y="8"/>
                    <a:pt x="64" y="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68">
              <a:extLst>
                <a:ext uri="{FF2B5EF4-FFF2-40B4-BE49-F238E27FC236}">
                  <a16:creationId xmlns:a16="http://schemas.microsoft.com/office/drawing/2014/main" id="{8A89A46D-E3DE-4BD5-681D-2B21A8424819}"/>
                </a:ext>
              </a:extLst>
            </p:cNvPr>
            <p:cNvSpPr>
              <a:spLocks noEditPoints="1"/>
            </p:cNvSpPr>
            <p:nvPr/>
          </p:nvSpPr>
          <p:spPr bwMode="auto">
            <a:xfrm>
              <a:off x="5716588" y="2441576"/>
              <a:ext cx="152400" cy="152400"/>
            </a:xfrm>
            <a:custGeom>
              <a:avLst/>
              <a:gdLst>
                <a:gd name="T0" fmla="*/ 48 w 48"/>
                <a:gd name="T1" fmla="*/ 28 h 48"/>
                <a:gd name="T2" fmla="*/ 48 w 48"/>
                <a:gd name="T3" fmla="*/ 20 h 48"/>
                <a:gd name="T4" fmla="*/ 39 w 48"/>
                <a:gd name="T5" fmla="*/ 20 h 48"/>
                <a:gd name="T6" fmla="*/ 38 w 48"/>
                <a:gd name="T7" fmla="*/ 16 h 48"/>
                <a:gd name="T8" fmla="*/ 44 w 48"/>
                <a:gd name="T9" fmla="*/ 10 h 48"/>
                <a:gd name="T10" fmla="*/ 38 w 48"/>
                <a:gd name="T11" fmla="*/ 4 h 48"/>
                <a:gd name="T12" fmla="*/ 32 w 48"/>
                <a:gd name="T13" fmla="*/ 10 h 48"/>
                <a:gd name="T14" fmla="*/ 28 w 48"/>
                <a:gd name="T15" fmla="*/ 9 h 48"/>
                <a:gd name="T16" fmla="*/ 28 w 48"/>
                <a:gd name="T17" fmla="*/ 0 h 48"/>
                <a:gd name="T18" fmla="*/ 20 w 48"/>
                <a:gd name="T19" fmla="*/ 0 h 48"/>
                <a:gd name="T20" fmla="*/ 20 w 48"/>
                <a:gd name="T21" fmla="*/ 9 h 48"/>
                <a:gd name="T22" fmla="*/ 16 w 48"/>
                <a:gd name="T23" fmla="*/ 10 h 48"/>
                <a:gd name="T24" fmla="*/ 10 w 48"/>
                <a:gd name="T25" fmla="*/ 4 h 48"/>
                <a:gd name="T26" fmla="*/ 4 w 48"/>
                <a:gd name="T27" fmla="*/ 10 h 48"/>
                <a:gd name="T28" fmla="*/ 10 w 48"/>
                <a:gd name="T29" fmla="*/ 16 h 48"/>
                <a:gd name="T30" fmla="*/ 9 w 48"/>
                <a:gd name="T31" fmla="*/ 20 h 48"/>
                <a:gd name="T32" fmla="*/ 0 w 48"/>
                <a:gd name="T33" fmla="*/ 20 h 48"/>
                <a:gd name="T34" fmla="*/ 0 w 48"/>
                <a:gd name="T35" fmla="*/ 28 h 48"/>
                <a:gd name="T36" fmla="*/ 9 w 48"/>
                <a:gd name="T37" fmla="*/ 28 h 48"/>
                <a:gd name="T38" fmla="*/ 10 w 48"/>
                <a:gd name="T39" fmla="*/ 32 h 48"/>
                <a:gd name="T40" fmla="*/ 4 w 48"/>
                <a:gd name="T41" fmla="*/ 38 h 48"/>
                <a:gd name="T42" fmla="*/ 10 w 48"/>
                <a:gd name="T43" fmla="*/ 44 h 48"/>
                <a:gd name="T44" fmla="*/ 16 w 48"/>
                <a:gd name="T45" fmla="*/ 38 h 48"/>
                <a:gd name="T46" fmla="*/ 20 w 48"/>
                <a:gd name="T47" fmla="*/ 39 h 48"/>
                <a:gd name="T48" fmla="*/ 20 w 48"/>
                <a:gd name="T49" fmla="*/ 48 h 48"/>
                <a:gd name="T50" fmla="*/ 28 w 48"/>
                <a:gd name="T51" fmla="*/ 48 h 48"/>
                <a:gd name="T52" fmla="*/ 28 w 48"/>
                <a:gd name="T53" fmla="*/ 39 h 48"/>
                <a:gd name="T54" fmla="*/ 32 w 48"/>
                <a:gd name="T55" fmla="*/ 38 h 48"/>
                <a:gd name="T56" fmla="*/ 38 w 48"/>
                <a:gd name="T57" fmla="*/ 44 h 48"/>
                <a:gd name="T58" fmla="*/ 44 w 48"/>
                <a:gd name="T59" fmla="*/ 38 h 48"/>
                <a:gd name="T60" fmla="*/ 38 w 48"/>
                <a:gd name="T61" fmla="*/ 32 h 48"/>
                <a:gd name="T62" fmla="*/ 39 w 48"/>
                <a:gd name="T63" fmla="*/ 28 h 48"/>
                <a:gd name="T64" fmla="*/ 48 w 48"/>
                <a:gd name="T65" fmla="*/ 28 h 48"/>
                <a:gd name="T66" fmla="*/ 24 w 48"/>
                <a:gd name="T67" fmla="*/ 32 h 48"/>
                <a:gd name="T68" fmla="*/ 16 w 48"/>
                <a:gd name="T69" fmla="*/ 24 h 48"/>
                <a:gd name="T70" fmla="*/ 24 w 48"/>
                <a:gd name="T71" fmla="*/ 16 h 48"/>
                <a:gd name="T72" fmla="*/ 32 w 48"/>
                <a:gd name="T73" fmla="*/ 24 h 48"/>
                <a:gd name="T74" fmla="*/ 24 w 48"/>
                <a:gd name="T75"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8">
                  <a:moveTo>
                    <a:pt x="48" y="28"/>
                  </a:moveTo>
                  <a:cubicBezTo>
                    <a:pt x="48" y="20"/>
                    <a:pt x="48" y="20"/>
                    <a:pt x="48" y="20"/>
                  </a:cubicBezTo>
                  <a:cubicBezTo>
                    <a:pt x="39" y="20"/>
                    <a:pt x="39" y="20"/>
                    <a:pt x="39" y="20"/>
                  </a:cubicBezTo>
                  <a:cubicBezTo>
                    <a:pt x="39" y="19"/>
                    <a:pt x="38" y="17"/>
                    <a:pt x="38" y="16"/>
                  </a:cubicBezTo>
                  <a:cubicBezTo>
                    <a:pt x="44" y="10"/>
                    <a:pt x="44" y="10"/>
                    <a:pt x="44" y="10"/>
                  </a:cubicBezTo>
                  <a:cubicBezTo>
                    <a:pt x="38" y="4"/>
                    <a:pt x="38" y="4"/>
                    <a:pt x="38" y="4"/>
                  </a:cubicBezTo>
                  <a:cubicBezTo>
                    <a:pt x="32" y="10"/>
                    <a:pt x="32" y="10"/>
                    <a:pt x="32" y="10"/>
                  </a:cubicBezTo>
                  <a:cubicBezTo>
                    <a:pt x="31" y="10"/>
                    <a:pt x="29" y="9"/>
                    <a:pt x="28" y="9"/>
                  </a:cubicBezTo>
                  <a:cubicBezTo>
                    <a:pt x="28" y="0"/>
                    <a:pt x="28" y="0"/>
                    <a:pt x="28" y="0"/>
                  </a:cubicBezTo>
                  <a:cubicBezTo>
                    <a:pt x="20" y="0"/>
                    <a:pt x="20" y="0"/>
                    <a:pt x="20" y="0"/>
                  </a:cubicBezTo>
                  <a:cubicBezTo>
                    <a:pt x="20" y="9"/>
                    <a:pt x="20" y="9"/>
                    <a:pt x="20" y="9"/>
                  </a:cubicBezTo>
                  <a:cubicBezTo>
                    <a:pt x="19" y="9"/>
                    <a:pt x="17" y="10"/>
                    <a:pt x="16" y="10"/>
                  </a:cubicBezTo>
                  <a:cubicBezTo>
                    <a:pt x="10" y="4"/>
                    <a:pt x="10" y="4"/>
                    <a:pt x="10" y="4"/>
                  </a:cubicBezTo>
                  <a:cubicBezTo>
                    <a:pt x="4" y="10"/>
                    <a:pt x="4" y="10"/>
                    <a:pt x="4" y="10"/>
                  </a:cubicBezTo>
                  <a:cubicBezTo>
                    <a:pt x="10" y="16"/>
                    <a:pt x="10" y="16"/>
                    <a:pt x="10" y="16"/>
                  </a:cubicBezTo>
                  <a:cubicBezTo>
                    <a:pt x="10" y="17"/>
                    <a:pt x="9" y="19"/>
                    <a:pt x="9" y="20"/>
                  </a:cubicBezTo>
                  <a:cubicBezTo>
                    <a:pt x="0" y="20"/>
                    <a:pt x="0" y="20"/>
                    <a:pt x="0" y="20"/>
                  </a:cubicBezTo>
                  <a:cubicBezTo>
                    <a:pt x="0" y="28"/>
                    <a:pt x="0" y="28"/>
                    <a:pt x="0" y="28"/>
                  </a:cubicBezTo>
                  <a:cubicBezTo>
                    <a:pt x="9" y="28"/>
                    <a:pt x="9" y="28"/>
                    <a:pt x="9" y="28"/>
                  </a:cubicBezTo>
                  <a:cubicBezTo>
                    <a:pt x="9" y="29"/>
                    <a:pt x="10" y="31"/>
                    <a:pt x="10" y="32"/>
                  </a:cubicBezTo>
                  <a:cubicBezTo>
                    <a:pt x="4" y="38"/>
                    <a:pt x="4" y="38"/>
                    <a:pt x="4" y="38"/>
                  </a:cubicBezTo>
                  <a:cubicBezTo>
                    <a:pt x="10" y="44"/>
                    <a:pt x="10" y="44"/>
                    <a:pt x="10" y="44"/>
                  </a:cubicBezTo>
                  <a:cubicBezTo>
                    <a:pt x="16" y="38"/>
                    <a:pt x="16" y="38"/>
                    <a:pt x="16" y="38"/>
                  </a:cubicBezTo>
                  <a:cubicBezTo>
                    <a:pt x="17" y="38"/>
                    <a:pt x="19" y="39"/>
                    <a:pt x="20" y="39"/>
                  </a:cubicBezTo>
                  <a:cubicBezTo>
                    <a:pt x="20" y="48"/>
                    <a:pt x="20" y="48"/>
                    <a:pt x="20" y="48"/>
                  </a:cubicBezTo>
                  <a:cubicBezTo>
                    <a:pt x="28" y="48"/>
                    <a:pt x="28" y="48"/>
                    <a:pt x="28" y="48"/>
                  </a:cubicBezTo>
                  <a:cubicBezTo>
                    <a:pt x="28" y="39"/>
                    <a:pt x="28" y="39"/>
                    <a:pt x="28" y="39"/>
                  </a:cubicBezTo>
                  <a:cubicBezTo>
                    <a:pt x="29" y="39"/>
                    <a:pt x="31" y="38"/>
                    <a:pt x="32" y="38"/>
                  </a:cubicBezTo>
                  <a:cubicBezTo>
                    <a:pt x="38" y="44"/>
                    <a:pt x="38" y="44"/>
                    <a:pt x="38" y="44"/>
                  </a:cubicBezTo>
                  <a:cubicBezTo>
                    <a:pt x="44" y="38"/>
                    <a:pt x="44" y="38"/>
                    <a:pt x="44" y="38"/>
                  </a:cubicBezTo>
                  <a:cubicBezTo>
                    <a:pt x="38" y="32"/>
                    <a:pt x="38" y="32"/>
                    <a:pt x="38" y="32"/>
                  </a:cubicBezTo>
                  <a:cubicBezTo>
                    <a:pt x="38" y="31"/>
                    <a:pt x="39" y="29"/>
                    <a:pt x="39" y="28"/>
                  </a:cubicBezTo>
                  <a:lnTo>
                    <a:pt x="48" y="28"/>
                  </a:lnTo>
                  <a:close/>
                  <a:moveTo>
                    <a:pt x="24" y="32"/>
                  </a:moveTo>
                  <a:cubicBezTo>
                    <a:pt x="20" y="32"/>
                    <a:pt x="16" y="28"/>
                    <a:pt x="16" y="24"/>
                  </a:cubicBezTo>
                  <a:cubicBezTo>
                    <a:pt x="16" y="20"/>
                    <a:pt x="20" y="16"/>
                    <a:pt x="24" y="16"/>
                  </a:cubicBezTo>
                  <a:cubicBezTo>
                    <a:pt x="28" y="16"/>
                    <a:pt x="32" y="20"/>
                    <a:pt x="32" y="24"/>
                  </a:cubicBezTo>
                  <a:cubicBezTo>
                    <a:pt x="32" y="28"/>
                    <a:pt x="28" y="32"/>
                    <a:pt x="24"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7" name="组合 86">
            <a:extLst>
              <a:ext uri="{FF2B5EF4-FFF2-40B4-BE49-F238E27FC236}">
                <a16:creationId xmlns:a16="http://schemas.microsoft.com/office/drawing/2014/main" id="{758B4358-EFA1-E008-8690-786FD6BE63B1}"/>
              </a:ext>
            </a:extLst>
          </p:cNvPr>
          <p:cNvGrpSpPr/>
          <p:nvPr/>
        </p:nvGrpSpPr>
        <p:grpSpPr>
          <a:xfrm>
            <a:off x="3088008" y="2237954"/>
            <a:ext cx="337524" cy="305682"/>
            <a:chOff x="3846513" y="2403476"/>
            <a:chExt cx="252413" cy="228600"/>
          </a:xfrm>
          <a:solidFill>
            <a:schemeClr val="tx2">
              <a:lumMod val="75000"/>
            </a:schemeClr>
          </a:solidFill>
        </p:grpSpPr>
        <p:sp>
          <p:nvSpPr>
            <p:cNvPr id="88" name="Freeform 69">
              <a:extLst>
                <a:ext uri="{FF2B5EF4-FFF2-40B4-BE49-F238E27FC236}">
                  <a16:creationId xmlns:a16="http://schemas.microsoft.com/office/drawing/2014/main" id="{53AFA530-FFBD-C7D9-32D4-FDCBDE2C8820}"/>
                </a:ext>
              </a:extLst>
            </p:cNvPr>
            <p:cNvSpPr>
              <a:spLocks noEditPoints="1"/>
            </p:cNvSpPr>
            <p:nvPr/>
          </p:nvSpPr>
          <p:spPr bwMode="auto">
            <a:xfrm>
              <a:off x="3846513" y="2403476"/>
              <a:ext cx="252413" cy="76200"/>
            </a:xfrm>
            <a:custGeom>
              <a:avLst/>
              <a:gdLst>
                <a:gd name="T0" fmla="*/ 68 w 80"/>
                <a:gd name="T1" fmla="*/ 24 h 24"/>
                <a:gd name="T2" fmla="*/ 80 w 80"/>
                <a:gd name="T3" fmla="*/ 12 h 24"/>
                <a:gd name="T4" fmla="*/ 68 w 80"/>
                <a:gd name="T5" fmla="*/ 0 h 24"/>
                <a:gd name="T6" fmla="*/ 57 w 80"/>
                <a:gd name="T7" fmla="*/ 8 h 24"/>
                <a:gd name="T8" fmla="*/ 0 w 80"/>
                <a:gd name="T9" fmla="*/ 8 h 24"/>
                <a:gd name="T10" fmla="*/ 0 w 80"/>
                <a:gd name="T11" fmla="*/ 16 h 24"/>
                <a:gd name="T12" fmla="*/ 57 w 80"/>
                <a:gd name="T13" fmla="*/ 16 h 24"/>
                <a:gd name="T14" fmla="*/ 68 w 80"/>
                <a:gd name="T15" fmla="*/ 24 h 24"/>
                <a:gd name="T16" fmla="*/ 68 w 80"/>
                <a:gd name="T17" fmla="*/ 8 h 24"/>
                <a:gd name="T18" fmla="*/ 72 w 80"/>
                <a:gd name="T19" fmla="*/ 12 h 24"/>
                <a:gd name="T20" fmla="*/ 68 w 80"/>
                <a:gd name="T21" fmla="*/ 16 h 24"/>
                <a:gd name="T22" fmla="*/ 64 w 80"/>
                <a:gd name="T23" fmla="*/ 12 h 24"/>
                <a:gd name="T24" fmla="*/ 68 w 80"/>
                <a:gd name="T25"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24">
                  <a:moveTo>
                    <a:pt x="68" y="24"/>
                  </a:moveTo>
                  <a:cubicBezTo>
                    <a:pt x="75" y="24"/>
                    <a:pt x="80" y="19"/>
                    <a:pt x="80" y="12"/>
                  </a:cubicBezTo>
                  <a:cubicBezTo>
                    <a:pt x="80" y="5"/>
                    <a:pt x="75" y="0"/>
                    <a:pt x="68" y="0"/>
                  </a:cubicBezTo>
                  <a:cubicBezTo>
                    <a:pt x="63" y="0"/>
                    <a:pt x="58" y="3"/>
                    <a:pt x="57" y="8"/>
                  </a:cubicBezTo>
                  <a:cubicBezTo>
                    <a:pt x="0" y="8"/>
                    <a:pt x="0" y="8"/>
                    <a:pt x="0" y="8"/>
                  </a:cubicBezTo>
                  <a:cubicBezTo>
                    <a:pt x="0" y="16"/>
                    <a:pt x="0" y="16"/>
                    <a:pt x="0" y="16"/>
                  </a:cubicBezTo>
                  <a:cubicBezTo>
                    <a:pt x="57" y="16"/>
                    <a:pt x="57" y="16"/>
                    <a:pt x="57" y="16"/>
                  </a:cubicBezTo>
                  <a:cubicBezTo>
                    <a:pt x="58" y="21"/>
                    <a:pt x="63" y="24"/>
                    <a:pt x="68" y="24"/>
                  </a:cubicBezTo>
                  <a:close/>
                  <a:moveTo>
                    <a:pt x="68" y="8"/>
                  </a:moveTo>
                  <a:cubicBezTo>
                    <a:pt x="70" y="8"/>
                    <a:pt x="72" y="10"/>
                    <a:pt x="72" y="12"/>
                  </a:cubicBezTo>
                  <a:cubicBezTo>
                    <a:pt x="72" y="14"/>
                    <a:pt x="70" y="16"/>
                    <a:pt x="68" y="16"/>
                  </a:cubicBezTo>
                  <a:cubicBezTo>
                    <a:pt x="66" y="16"/>
                    <a:pt x="64" y="14"/>
                    <a:pt x="64" y="12"/>
                  </a:cubicBezTo>
                  <a:cubicBezTo>
                    <a:pt x="64" y="10"/>
                    <a:pt x="66" y="8"/>
                    <a:pt x="6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70">
              <a:extLst>
                <a:ext uri="{FF2B5EF4-FFF2-40B4-BE49-F238E27FC236}">
                  <a16:creationId xmlns:a16="http://schemas.microsoft.com/office/drawing/2014/main" id="{CE691DBD-C48B-1AB4-529E-831CF3BCB618}"/>
                </a:ext>
              </a:extLst>
            </p:cNvPr>
            <p:cNvSpPr>
              <a:spLocks noEditPoints="1"/>
            </p:cNvSpPr>
            <p:nvPr/>
          </p:nvSpPr>
          <p:spPr bwMode="auto">
            <a:xfrm>
              <a:off x="3846513" y="2479676"/>
              <a:ext cx="252413" cy="76200"/>
            </a:xfrm>
            <a:custGeom>
              <a:avLst/>
              <a:gdLst>
                <a:gd name="T0" fmla="*/ 28 w 80"/>
                <a:gd name="T1" fmla="*/ 0 h 24"/>
                <a:gd name="T2" fmla="*/ 17 w 80"/>
                <a:gd name="T3" fmla="*/ 8 h 24"/>
                <a:gd name="T4" fmla="*/ 0 w 80"/>
                <a:gd name="T5" fmla="*/ 8 h 24"/>
                <a:gd name="T6" fmla="*/ 0 w 80"/>
                <a:gd name="T7" fmla="*/ 16 h 24"/>
                <a:gd name="T8" fmla="*/ 17 w 80"/>
                <a:gd name="T9" fmla="*/ 16 h 24"/>
                <a:gd name="T10" fmla="*/ 28 w 80"/>
                <a:gd name="T11" fmla="*/ 24 h 24"/>
                <a:gd name="T12" fmla="*/ 39 w 80"/>
                <a:gd name="T13" fmla="*/ 16 h 24"/>
                <a:gd name="T14" fmla="*/ 80 w 80"/>
                <a:gd name="T15" fmla="*/ 16 h 24"/>
                <a:gd name="T16" fmla="*/ 80 w 80"/>
                <a:gd name="T17" fmla="*/ 8 h 24"/>
                <a:gd name="T18" fmla="*/ 39 w 80"/>
                <a:gd name="T19" fmla="*/ 8 h 24"/>
                <a:gd name="T20" fmla="*/ 28 w 80"/>
                <a:gd name="T21" fmla="*/ 0 h 24"/>
                <a:gd name="T22" fmla="*/ 28 w 80"/>
                <a:gd name="T23" fmla="*/ 16 h 24"/>
                <a:gd name="T24" fmla="*/ 24 w 80"/>
                <a:gd name="T25" fmla="*/ 12 h 24"/>
                <a:gd name="T26" fmla="*/ 28 w 80"/>
                <a:gd name="T27" fmla="*/ 8 h 24"/>
                <a:gd name="T28" fmla="*/ 32 w 80"/>
                <a:gd name="T29" fmla="*/ 12 h 24"/>
                <a:gd name="T30" fmla="*/ 28 w 80"/>
                <a:gd name="T31"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24">
                  <a:moveTo>
                    <a:pt x="28" y="0"/>
                  </a:moveTo>
                  <a:cubicBezTo>
                    <a:pt x="23" y="0"/>
                    <a:pt x="18" y="3"/>
                    <a:pt x="17" y="8"/>
                  </a:cubicBezTo>
                  <a:cubicBezTo>
                    <a:pt x="0" y="8"/>
                    <a:pt x="0" y="8"/>
                    <a:pt x="0" y="8"/>
                  </a:cubicBezTo>
                  <a:cubicBezTo>
                    <a:pt x="0" y="16"/>
                    <a:pt x="0" y="16"/>
                    <a:pt x="0" y="16"/>
                  </a:cubicBezTo>
                  <a:cubicBezTo>
                    <a:pt x="17" y="16"/>
                    <a:pt x="17" y="16"/>
                    <a:pt x="17" y="16"/>
                  </a:cubicBezTo>
                  <a:cubicBezTo>
                    <a:pt x="18" y="21"/>
                    <a:pt x="23" y="24"/>
                    <a:pt x="28" y="24"/>
                  </a:cubicBezTo>
                  <a:cubicBezTo>
                    <a:pt x="33" y="24"/>
                    <a:pt x="38" y="21"/>
                    <a:pt x="39" y="16"/>
                  </a:cubicBezTo>
                  <a:cubicBezTo>
                    <a:pt x="80" y="16"/>
                    <a:pt x="80" y="16"/>
                    <a:pt x="80" y="16"/>
                  </a:cubicBezTo>
                  <a:cubicBezTo>
                    <a:pt x="80" y="8"/>
                    <a:pt x="80" y="8"/>
                    <a:pt x="80" y="8"/>
                  </a:cubicBezTo>
                  <a:cubicBezTo>
                    <a:pt x="39" y="8"/>
                    <a:pt x="39" y="8"/>
                    <a:pt x="39" y="8"/>
                  </a:cubicBezTo>
                  <a:cubicBezTo>
                    <a:pt x="38" y="3"/>
                    <a:pt x="33" y="0"/>
                    <a:pt x="28" y="0"/>
                  </a:cubicBezTo>
                  <a:close/>
                  <a:moveTo>
                    <a:pt x="28" y="16"/>
                  </a:moveTo>
                  <a:cubicBezTo>
                    <a:pt x="26" y="16"/>
                    <a:pt x="24" y="14"/>
                    <a:pt x="24" y="12"/>
                  </a:cubicBezTo>
                  <a:cubicBezTo>
                    <a:pt x="24" y="10"/>
                    <a:pt x="26" y="8"/>
                    <a:pt x="28" y="8"/>
                  </a:cubicBezTo>
                  <a:cubicBezTo>
                    <a:pt x="30" y="8"/>
                    <a:pt x="32" y="10"/>
                    <a:pt x="32" y="12"/>
                  </a:cubicBezTo>
                  <a:cubicBezTo>
                    <a:pt x="32" y="14"/>
                    <a:pt x="30" y="16"/>
                    <a:pt x="2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71">
              <a:extLst>
                <a:ext uri="{FF2B5EF4-FFF2-40B4-BE49-F238E27FC236}">
                  <a16:creationId xmlns:a16="http://schemas.microsoft.com/office/drawing/2014/main" id="{9B431CEF-D1CF-E541-FE94-80DCF921B2C8}"/>
                </a:ext>
              </a:extLst>
            </p:cNvPr>
            <p:cNvSpPr>
              <a:spLocks noEditPoints="1"/>
            </p:cNvSpPr>
            <p:nvPr/>
          </p:nvSpPr>
          <p:spPr bwMode="auto">
            <a:xfrm>
              <a:off x="3846513" y="2555876"/>
              <a:ext cx="252413" cy="76200"/>
            </a:xfrm>
            <a:custGeom>
              <a:avLst/>
              <a:gdLst>
                <a:gd name="T0" fmla="*/ 68 w 80"/>
                <a:gd name="T1" fmla="*/ 0 h 24"/>
                <a:gd name="T2" fmla="*/ 57 w 80"/>
                <a:gd name="T3" fmla="*/ 8 h 24"/>
                <a:gd name="T4" fmla="*/ 0 w 80"/>
                <a:gd name="T5" fmla="*/ 8 h 24"/>
                <a:gd name="T6" fmla="*/ 0 w 80"/>
                <a:gd name="T7" fmla="*/ 16 h 24"/>
                <a:gd name="T8" fmla="*/ 57 w 80"/>
                <a:gd name="T9" fmla="*/ 16 h 24"/>
                <a:gd name="T10" fmla="*/ 68 w 80"/>
                <a:gd name="T11" fmla="*/ 24 h 24"/>
                <a:gd name="T12" fmla="*/ 80 w 80"/>
                <a:gd name="T13" fmla="*/ 12 h 24"/>
                <a:gd name="T14" fmla="*/ 68 w 80"/>
                <a:gd name="T15" fmla="*/ 0 h 24"/>
                <a:gd name="T16" fmla="*/ 68 w 80"/>
                <a:gd name="T17" fmla="*/ 16 h 24"/>
                <a:gd name="T18" fmla="*/ 64 w 80"/>
                <a:gd name="T19" fmla="*/ 12 h 24"/>
                <a:gd name="T20" fmla="*/ 68 w 80"/>
                <a:gd name="T21" fmla="*/ 8 h 24"/>
                <a:gd name="T22" fmla="*/ 72 w 80"/>
                <a:gd name="T23" fmla="*/ 12 h 24"/>
                <a:gd name="T24" fmla="*/ 68 w 80"/>
                <a:gd name="T25"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24">
                  <a:moveTo>
                    <a:pt x="68" y="0"/>
                  </a:moveTo>
                  <a:cubicBezTo>
                    <a:pt x="63" y="0"/>
                    <a:pt x="58" y="3"/>
                    <a:pt x="57" y="8"/>
                  </a:cubicBezTo>
                  <a:cubicBezTo>
                    <a:pt x="0" y="8"/>
                    <a:pt x="0" y="8"/>
                    <a:pt x="0" y="8"/>
                  </a:cubicBezTo>
                  <a:cubicBezTo>
                    <a:pt x="0" y="16"/>
                    <a:pt x="0" y="16"/>
                    <a:pt x="0" y="16"/>
                  </a:cubicBezTo>
                  <a:cubicBezTo>
                    <a:pt x="57" y="16"/>
                    <a:pt x="57" y="16"/>
                    <a:pt x="57" y="16"/>
                  </a:cubicBezTo>
                  <a:cubicBezTo>
                    <a:pt x="58" y="21"/>
                    <a:pt x="63" y="24"/>
                    <a:pt x="68" y="24"/>
                  </a:cubicBezTo>
                  <a:cubicBezTo>
                    <a:pt x="75" y="24"/>
                    <a:pt x="80" y="19"/>
                    <a:pt x="80" y="12"/>
                  </a:cubicBezTo>
                  <a:cubicBezTo>
                    <a:pt x="80" y="5"/>
                    <a:pt x="75" y="0"/>
                    <a:pt x="68" y="0"/>
                  </a:cubicBezTo>
                  <a:close/>
                  <a:moveTo>
                    <a:pt x="68" y="16"/>
                  </a:moveTo>
                  <a:cubicBezTo>
                    <a:pt x="66" y="16"/>
                    <a:pt x="64" y="14"/>
                    <a:pt x="64" y="12"/>
                  </a:cubicBezTo>
                  <a:cubicBezTo>
                    <a:pt x="64" y="10"/>
                    <a:pt x="66" y="8"/>
                    <a:pt x="68" y="8"/>
                  </a:cubicBezTo>
                  <a:cubicBezTo>
                    <a:pt x="70" y="8"/>
                    <a:pt x="72" y="10"/>
                    <a:pt x="72" y="12"/>
                  </a:cubicBezTo>
                  <a:cubicBezTo>
                    <a:pt x="72" y="14"/>
                    <a:pt x="70" y="16"/>
                    <a:pt x="6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1" name="组合 90">
            <a:extLst>
              <a:ext uri="{FF2B5EF4-FFF2-40B4-BE49-F238E27FC236}">
                <a16:creationId xmlns:a16="http://schemas.microsoft.com/office/drawing/2014/main" id="{8EB528BE-AA8D-5DCD-7563-5ED70028CFD3}"/>
              </a:ext>
            </a:extLst>
          </p:cNvPr>
          <p:cNvGrpSpPr/>
          <p:nvPr/>
        </p:nvGrpSpPr>
        <p:grpSpPr>
          <a:xfrm>
            <a:off x="6331629" y="2220972"/>
            <a:ext cx="339646" cy="337524"/>
            <a:chOff x="6272213" y="2390776"/>
            <a:chExt cx="254000" cy="252413"/>
          </a:xfrm>
          <a:solidFill>
            <a:schemeClr val="tx2">
              <a:lumMod val="75000"/>
            </a:schemeClr>
          </a:solidFill>
        </p:grpSpPr>
        <p:sp>
          <p:nvSpPr>
            <p:cNvPr id="92" name="Freeform 72">
              <a:extLst>
                <a:ext uri="{FF2B5EF4-FFF2-40B4-BE49-F238E27FC236}">
                  <a16:creationId xmlns:a16="http://schemas.microsoft.com/office/drawing/2014/main" id="{9A91859F-5554-D521-48CC-1CF5255766D6}"/>
                </a:ext>
              </a:extLst>
            </p:cNvPr>
            <p:cNvSpPr>
              <a:spLocks/>
            </p:cNvSpPr>
            <p:nvPr/>
          </p:nvSpPr>
          <p:spPr bwMode="auto">
            <a:xfrm>
              <a:off x="6361113" y="2454276"/>
              <a:ext cx="76200" cy="127000"/>
            </a:xfrm>
            <a:custGeom>
              <a:avLst/>
              <a:gdLst>
                <a:gd name="T0" fmla="*/ 24 w 24"/>
                <a:gd name="T1" fmla="*/ 12 h 40"/>
                <a:gd name="T2" fmla="*/ 12 w 24"/>
                <a:gd name="T3" fmla="*/ 0 h 40"/>
                <a:gd name="T4" fmla="*/ 0 w 24"/>
                <a:gd name="T5" fmla="*/ 12 h 40"/>
                <a:gd name="T6" fmla="*/ 6 w 24"/>
                <a:gd name="T7" fmla="*/ 23 h 40"/>
                <a:gd name="T8" fmla="*/ 4 w 24"/>
                <a:gd name="T9" fmla="*/ 40 h 40"/>
                <a:gd name="T10" fmla="*/ 20 w 24"/>
                <a:gd name="T11" fmla="*/ 40 h 40"/>
                <a:gd name="T12" fmla="*/ 18 w 24"/>
                <a:gd name="T13" fmla="*/ 23 h 40"/>
                <a:gd name="T14" fmla="*/ 24 w 24"/>
                <a:gd name="T15" fmla="*/ 12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40">
                  <a:moveTo>
                    <a:pt x="24" y="12"/>
                  </a:moveTo>
                  <a:cubicBezTo>
                    <a:pt x="24" y="5"/>
                    <a:pt x="19" y="0"/>
                    <a:pt x="12" y="0"/>
                  </a:cubicBezTo>
                  <a:cubicBezTo>
                    <a:pt x="5" y="0"/>
                    <a:pt x="0" y="5"/>
                    <a:pt x="0" y="12"/>
                  </a:cubicBezTo>
                  <a:cubicBezTo>
                    <a:pt x="0" y="17"/>
                    <a:pt x="3" y="21"/>
                    <a:pt x="6" y="23"/>
                  </a:cubicBezTo>
                  <a:cubicBezTo>
                    <a:pt x="4" y="40"/>
                    <a:pt x="4" y="40"/>
                    <a:pt x="4" y="40"/>
                  </a:cubicBezTo>
                  <a:cubicBezTo>
                    <a:pt x="20" y="40"/>
                    <a:pt x="20" y="40"/>
                    <a:pt x="20" y="40"/>
                  </a:cubicBezTo>
                  <a:cubicBezTo>
                    <a:pt x="18" y="23"/>
                    <a:pt x="18" y="23"/>
                    <a:pt x="18" y="23"/>
                  </a:cubicBezTo>
                  <a:cubicBezTo>
                    <a:pt x="21" y="21"/>
                    <a:pt x="24" y="17"/>
                    <a:pt x="2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73">
              <a:extLst>
                <a:ext uri="{FF2B5EF4-FFF2-40B4-BE49-F238E27FC236}">
                  <a16:creationId xmlns:a16="http://schemas.microsoft.com/office/drawing/2014/main" id="{6BD3B329-1A83-1A2F-5612-A4342600568B}"/>
                </a:ext>
              </a:extLst>
            </p:cNvPr>
            <p:cNvSpPr>
              <a:spLocks noEditPoints="1"/>
            </p:cNvSpPr>
            <p:nvPr/>
          </p:nvSpPr>
          <p:spPr bwMode="auto">
            <a:xfrm>
              <a:off x="6272213" y="2390776"/>
              <a:ext cx="254000" cy="252413"/>
            </a:xfrm>
            <a:custGeom>
              <a:avLst/>
              <a:gdLst>
                <a:gd name="T0" fmla="*/ 40 w 80"/>
                <a:gd name="T1" fmla="*/ 80 h 80"/>
                <a:gd name="T2" fmla="*/ 0 w 80"/>
                <a:gd name="T3" fmla="*/ 40 h 80"/>
                <a:gd name="T4" fmla="*/ 40 w 80"/>
                <a:gd name="T5" fmla="*/ 0 h 80"/>
                <a:gd name="T6" fmla="*/ 80 w 80"/>
                <a:gd name="T7" fmla="*/ 40 h 80"/>
                <a:gd name="T8" fmla="*/ 40 w 80"/>
                <a:gd name="T9" fmla="*/ 80 h 80"/>
                <a:gd name="T10" fmla="*/ 40 w 80"/>
                <a:gd name="T11" fmla="*/ 8 h 80"/>
                <a:gd name="T12" fmla="*/ 8 w 80"/>
                <a:gd name="T13" fmla="*/ 40 h 80"/>
                <a:gd name="T14" fmla="*/ 40 w 80"/>
                <a:gd name="T15" fmla="*/ 72 h 80"/>
                <a:gd name="T16" fmla="*/ 72 w 80"/>
                <a:gd name="T17" fmla="*/ 40 h 80"/>
                <a:gd name="T18" fmla="*/ 40 w 80"/>
                <a:gd name="T19" fmla="*/ 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80"/>
                  </a:moveTo>
                  <a:cubicBezTo>
                    <a:pt x="18" y="80"/>
                    <a:pt x="0" y="62"/>
                    <a:pt x="0" y="40"/>
                  </a:cubicBezTo>
                  <a:cubicBezTo>
                    <a:pt x="0" y="18"/>
                    <a:pt x="18" y="0"/>
                    <a:pt x="40" y="0"/>
                  </a:cubicBezTo>
                  <a:cubicBezTo>
                    <a:pt x="62" y="0"/>
                    <a:pt x="80" y="18"/>
                    <a:pt x="80" y="40"/>
                  </a:cubicBezTo>
                  <a:cubicBezTo>
                    <a:pt x="80" y="62"/>
                    <a:pt x="62" y="80"/>
                    <a:pt x="40" y="80"/>
                  </a:cubicBezTo>
                  <a:close/>
                  <a:moveTo>
                    <a:pt x="40" y="8"/>
                  </a:moveTo>
                  <a:cubicBezTo>
                    <a:pt x="22" y="8"/>
                    <a:pt x="8" y="22"/>
                    <a:pt x="8" y="40"/>
                  </a:cubicBezTo>
                  <a:cubicBezTo>
                    <a:pt x="8" y="58"/>
                    <a:pt x="22" y="72"/>
                    <a:pt x="40" y="72"/>
                  </a:cubicBezTo>
                  <a:cubicBezTo>
                    <a:pt x="58" y="72"/>
                    <a:pt x="72" y="58"/>
                    <a:pt x="72" y="40"/>
                  </a:cubicBezTo>
                  <a:cubicBezTo>
                    <a:pt x="72" y="22"/>
                    <a:pt x="58" y="8"/>
                    <a:pt x="4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4" name="组合 93">
            <a:extLst>
              <a:ext uri="{FF2B5EF4-FFF2-40B4-BE49-F238E27FC236}">
                <a16:creationId xmlns:a16="http://schemas.microsoft.com/office/drawing/2014/main" id="{534326C6-E9DA-56A1-5FA1-852A90464AAE}"/>
              </a:ext>
            </a:extLst>
          </p:cNvPr>
          <p:cNvGrpSpPr/>
          <p:nvPr/>
        </p:nvGrpSpPr>
        <p:grpSpPr>
          <a:xfrm>
            <a:off x="7938581" y="2203990"/>
            <a:ext cx="371489" cy="354506"/>
            <a:chOff x="7473951" y="2378076"/>
            <a:chExt cx="277813" cy="265113"/>
          </a:xfrm>
          <a:solidFill>
            <a:schemeClr val="tx2">
              <a:lumMod val="75000"/>
            </a:schemeClr>
          </a:solidFill>
        </p:grpSpPr>
        <p:sp>
          <p:nvSpPr>
            <p:cNvPr id="95" name="Freeform 74">
              <a:extLst>
                <a:ext uri="{FF2B5EF4-FFF2-40B4-BE49-F238E27FC236}">
                  <a16:creationId xmlns:a16="http://schemas.microsoft.com/office/drawing/2014/main" id="{FF2A65C8-3F36-212E-742A-50451909A650}"/>
                </a:ext>
              </a:extLst>
            </p:cNvPr>
            <p:cNvSpPr>
              <a:spLocks/>
            </p:cNvSpPr>
            <p:nvPr/>
          </p:nvSpPr>
          <p:spPr bwMode="auto">
            <a:xfrm>
              <a:off x="7473951" y="2378076"/>
              <a:ext cx="277813" cy="265113"/>
            </a:xfrm>
            <a:custGeom>
              <a:avLst/>
              <a:gdLst>
                <a:gd name="T0" fmla="*/ 80 w 88"/>
                <a:gd name="T1" fmla="*/ 8 h 84"/>
                <a:gd name="T2" fmla="*/ 68 w 88"/>
                <a:gd name="T3" fmla="*/ 8 h 84"/>
                <a:gd name="T4" fmla="*/ 68 w 88"/>
                <a:gd name="T5" fmla="*/ 0 h 84"/>
                <a:gd name="T6" fmla="*/ 60 w 88"/>
                <a:gd name="T7" fmla="*/ 0 h 84"/>
                <a:gd name="T8" fmla="*/ 60 w 88"/>
                <a:gd name="T9" fmla="*/ 24 h 84"/>
                <a:gd name="T10" fmla="*/ 68 w 88"/>
                <a:gd name="T11" fmla="*/ 24 h 84"/>
                <a:gd name="T12" fmla="*/ 68 w 88"/>
                <a:gd name="T13" fmla="*/ 16 h 84"/>
                <a:gd name="T14" fmla="*/ 80 w 88"/>
                <a:gd name="T15" fmla="*/ 16 h 84"/>
                <a:gd name="T16" fmla="*/ 80 w 88"/>
                <a:gd name="T17" fmla="*/ 76 h 84"/>
                <a:gd name="T18" fmla="*/ 8 w 88"/>
                <a:gd name="T19" fmla="*/ 76 h 84"/>
                <a:gd name="T20" fmla="*/ 8 w 88"/>
                <a:gd name="T21" fmla="*/ 16 h 84"/>
                <a:gd name="T22" fmla="*/ 16 w 88"/>
                <a:gd name="T23" fmla="*/ 16 h 84"/>
                <a:gd name="T24" fmla="*/ 16 w 88"/>
                <a:gd name="T25" fmla="*/ 8 h 84"/>
                <a:gd name="T26" fmla="*/ 8 w 88"/>
                <a:gd name="T27" fmla="*/ 8 h 84"/>
                <a:gd name="T28" fmla="*/ 0 w 88"/>
                <a:gd name="T29" fmla="*/ 16 h 84"/>
                <a:gd name="T30" fmla="*/ 0 w 88"/>
                <a:gd name="T31" fmla="*/ 76 h 84"/>
                <a:gd name="T32" fmla="*/ 8 w 88"/>
                <a:gd name="T33" fmla="*/ 84 h 84"/>
                <a:gd name="T34" fmla="*/ 80 w 88"/>
                <a:gd name="T35" fmla="*/ 84 h 84"/>
                <a:gd name="T36" fmla="*/ 88 w 88"/>
                <a:gd name="T37" fmla="*/ 76 h 84"/>
                <a:gd name="T38" fmla="*/ 88 w 88"/>
                <a:gd name="T39" fmla="*/ 16 h 84"/>
                <a:gd name="T40" fmla="*/ 80 w 88"/>
                <a:gd name="T41" fmla="*/ 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8" h="84">
                  <a:moveTo>
                    <a:pt x="80" y="8"/>
                  </a:moveTo>
                  <a:cubicBezTo>
                    <a:pt x="68" y="8"/>
                    <a:pt x="68" y="8"/>
                    <a:pt x="68" y="8"/>
                  </a:cubicBezTo>
                  <a:cubicBezTo>
                    <a:pt x="68" y="0"/>
                    <a:pt x="68" y="0"/>
                    <a:pt x="68" y="0"/>
                  </a:cubicBezTo>
                  <a:cubicBezTo>
                    <a:pt x="60" y="0"/>
                    <a:pt x="60" y="0"/>
                    <a:pt x="60" y="0"/>
                  </a:cubicBezTo>
                  <a:cubicBezTo>
                    <a:pt x="60" y="24"/>
                    <a:pt x="60" y="24"/>
                    <a:pt x="60" y="24"/>
                  </a:cubicBezTo>
                  <a:cubicBezTo>
                    <a:pt x="68" y="24"/>
                    <a:pt x="68" y="24"/>
                    <a:pt x="68" y="24"/>
                  </a:cubicBezTo>
                  <a:cubicBezTo>
                    <a:pt x="68" y="16"/>
                    <a:pt x="68" y="16"/>
                    <a:pt x="68" y="16"/>
                  </a:cubicBezTo>
                  <a:cubicBezTo>
                    <a:pt x="80" y="16"/>
                    <a:pt x="80" y="16"/>
                    <a:pt x="80" y="16"/>
                  </a:cubicBezTo>
                  <a:cubicBezTo>
                    <a:pt x="80" y="76"/>
                    <a:pt x="80" y="76"/>
                    <a:pt x="80" y="76"/>
                  </a:cubicBezTo>
                  <a:cubicBezTo>
                    <a:pt x="8" y="76"/>
                    <a:pt x="8" y="76"/>
                    <a:pt x="8" y="76"/>
                  </a:cubicBezTo>
                  <a:cubicBezTo>
                    <a:pt x="8" y="16"/>
                    <a:pt x="8" y="16"/>
                    <a:pt x="8" y="16"/>
                  </a:cubicBezTo>
                  <a:cubicBezTo>
                    <a:pt x="16" y="16"/>
                    <a:pt x="16" y="16"/>
                    <a:pt x="16" y="16"/>
                  </a:cubicBezTo>
                  <a:cubicBezTo>
                    <a:pt x="16" y="8"/>
                    <a:pt x="16" y="8"/>
                    <a:pt x="16" y="8"/>
                  </a:cubicBezTo>
                  <a:cubicBezTo>
                    <a:pt x="8" y="8"/>
                    <a:pt x="8" y="8"/>
                    <a:pt x="8" y="8"/>
                  </a:cubicBezTo>
                  <a:cubicBezTo>
                    <a:pt x="4" y="8"/>
                    <a:pt x="0" y="12"/>
                    <a:pt x="0" y="16"/>
                  </a:cubicBezTo>
                  <a:cubicBezTo>
                    <a:pt x="0" y="76"/>
                    <a:pt x="0" y="76"/>
                    <a:pt x="0" y="76"/>
                  </a:cubicBezTo>
                  <a:cubicBezTo>
                    <a:pt x="0" y="80"/>
                    <a:pt x="4" y="84"/>
                    <a:pt x="8" y="84"/>
                  </a:cubicBezTo>
                  <a:cubicBezTo>
                    <a:pt x="80" y="84"/>
                    <a:pt x="80" y="84"/>
                    <a:pt x="80" y="84"/>
                  </a:cubicBezTo>
                  <a:cubicBezTo>
                    <a:pt x="84" y="84"/>
                    <a:pt x="88" y="80"/>
                    <a:pt x="88" y="76"/>
                  </a:cubicBezTo>
                  <a:cubicBezTo>
                    <a:pt x="88" y="16"/>
                    <a:pt x="88" y="16"/>
                    <a:pt x="88" y="16"/>
                  </a:cubicBezTo>
                  <a:cubicBezTo>
                    <a:pt x="88" y="12"/>
                    <a:pt x="84" y="8"/>
                    <a:pt x="8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75">
              <a:extLst>
                <a:ext uri="{FF2B5EF4-FFF2-40B4-BE49-F238E27FC236}">
                  <a16:creationId xmlns:a16="http://schemas.microsoft.com/office/drawing/2014/main" id="{8DA9C35E-8217-08F5-F8E3-C6EA264159C4}"/>
                </a:ext>
              </a:extLst>
            </p:cNvPr>
            <p:cNvSpPr>
              <a:spLocks/>
            </p:cNvSpPr>
            <p:nvPr/>
          </p:nvSpPr>
          <p:spPr bwMode="auto">
            <a:xfrm>
              <a:off x="7537451" y="2378076"/>
              <a:ext cx="112713" cy="76200"/>
            </a:xfrm>
            <a:custGeom>
              <a:avLst/>
              <a:gdLst>
                <a:gd name="T0" fmla="*/ 15 w 71"/>
                <a:gd name="T1" fmla="*/ 32 h 48"/>
                <a:gd name="T2" fmla="*/ 71 w 71"/>
                <a:gd name="T3" fmla="*/ 32 h 48"/>
                <a:gd name="T4" fmla="*/ 71 w 71"/>
                <a:gd name="T5" fmla="*/ 16 h 48"/>
                <a:gd name="T6" fmla="*/ 15 w 71"/>
                <a:gd name="T7" fmla="*/ 16 h 48"/>
                <a:gd name="T8" fmla="*/ 15 w 71"/>
                <a:gd name="T9" fmla="*/ 0 h 48"/>
                <a:gd name="T10" fmla="*/ 0 w 71"/>
                <a:gd name="T11" fmla="*/ 0 h 48"/>
                <a:gd name="T12" fmla="*/ 0 w 71"/>
                <a:gd name="T13" fmla="*/ 48 h 48"/>
                <a:gd name="T14" fmla="*/ 15 w 71"/>
                <a:gd name="T15" fmla="*/ 48 h 48"/>
                <a:gd name="T16" fmla="*/ 15 w 71"/>
                <a:gd name="T1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48">
                  <a:moveTo>
                    <a:pt x="15" y="32"/>
                  </a:moveTo>
                  <a:lnTo>
                    <a:pt x="71" y="32"/>
                  </a:lnTo>
                  <a:lnTo>
                    <a:pt x="71" y="16"/>
                  </a:lnTo>
                  <a:lnTo>
                    <a:pt x="15" y="16"/>
                  </a:lnTo>
                  <a:lnTo>
                    <a:pt x="15" y="0"/>
                  </a:lnTo>
                  <a:lnTo>
                    <a:pt x="0" y="0"/>
                  </a:lnTo>
                  <a:lnTo>
                    <a:pt x="0" y="48"/>
                  </a:lnTo>
                  <a:lnTo>
                    <a:pt x="15" y="48"/>
                  </a:lnTo>
                  <a:lnTo>
                    <a:pt x="1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Rectangle 76">
              <a:extLst>
                <a:ext uri="{FF2B5EF4-FFF2-40B4-BE49-F238E27FC236}">
                  <a16:creationId xmlns:a16="http://schemas.microsoft.com/office/drawing/2014/main" id="{D6C94134-6099-553A-5617-63806F05D9F9}"/>
                </a:ext>
              </a:extLst>
            </p:cNvPr>
            <p:cNvSpPr>
              <a:spLocks noChangeArrowheads="1"/>
            </p:cNvSpPr>
            <p:nvPr/>
          </p:nvSpPr>
          <p:spPr bwMode="auto">
            <a:xfrm>
              <a:off x="7524751" y="2479676"/>
              <a:ext cx="49213"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Rectangle 77">
              <a:extLst>
                <a:ext uri="{FF2B5EF4-FFF2-40B4-BE49-F238E27FC236}">
                  <a16:creationId xmlns:a16="http://schemas.microsoft.com/office/drawing/2014/main" id="{9C0D425F-72F5-2232-5173-48E7DF96B980}"/>
                </a:ext>
              </a:extLst>
            </p:cNvPr>
            <p:cNvSpPr>
              <a:spLocks noChangeArrowheads="1"/>
            </p:cNvSpPr>
            <p:nvPr/>
          </p:nvSpPr>
          <p:spPr bwMode="auto">
            <a:xfrm>
              <a:off x="7586663" y="2479676"/>
              <a:ext cx="50800"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Rectangle 78">
              <a:extLst>
                <a:ext uri="{FF2B5EF4-FFF2-40B4-BE49-F238E27FC236}">
                  <a16:creationId xmlns:a16="http://schemas.microsoft.com/office/drawing/2014/main" id="{7A913096-697F-47DC-1646-F4838A7C88C9}"/>
                </a:ext>
              </a:extLst>
            </p:cNvPr>
            <p:cNvSpPr>
              <a:spLocks noChangeArrowheads="1"/>
            </p:cNvSpPr>
            <p:nvPr/>
          </p:nvSpPr>
          <p:spPr bwMode="auto">
            <a:xfrm>
              <a:off x="7650163" y="2479676"/>
              <a:ext cx="50800"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Rectangle 79">
              <a:extLst>
                <a:ext uri="{FF2B5EF4-FFF2-40B4-BE49-F238E27FC236}">
                  <a16:creationId xmlns:a16="http://schemas.microsoft.com/office/drawing/2014/main" id="{9B222503-E912-8BCB-C2B6-1F343CF01DD7}"/>
                </a:ext>
              </a:extLst>
            </p:cNvPr>
            <p:cNvSpPr>
              <a:spLocks noChangeArrowheads="1"/>
            </p:cNvSpPr>
            <p:nvPr/>
          </p:nvSpPr>
          <p:spPr bwMode="auto">
            <a:xfrm>
              <a:off x="7524751" y="2543176"/>
              <a:ext cx="49213"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Rectangle 80">
              <a:extLst>
                <a:ext uri="{FF2B5EF4-FFF2-40B4-BE49-F238E27FC236}">
                  <a16:creationId xmlns:a16="http://schemas.microsoft.com/office/drawing/2014/main" id="{0ACCDC1E-C862-56B6-B9EF-F116BA29522F}"/>
                </a:ext>
              </a:extLst>
            </p:cNvPr>
            <p:cNvSpPr>
              <a:spLocks noChangeArrowheads="1"/>
            </p:cNvSpPr>
            <p:nvPr/>
          </p:nvSpPr>
          <p:spPr bwMode="auto">
            <a:xfrm>
              <a:off x="7586663" y="2543176"/>
              <a:ext cx="50800"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2" name="组合 101">
            <a:extLst>
              <a:ext uri="{FF2B5EF4-FFF2-40B4-BE49-F238E27FC236}">
                <a16:creationId xmlns:a16="http://schemas.microsoft.com/office/drawing/2014/main" id="{70B245C0-5263-2EBA-3BF9-1EAA61754113}"/>
              </a:ext>
            </a:extLst>
          </p:cNvPr>
          <p:cNvGrpSpPr/>
          <p:nvPr/>
        </p:nvGrpSpPr>
        <p:grpSpPr>
          <a:xfrm>
            <a:off x="7193481" y="2220972"/>
            <a:ext cx="237752" cy="337524"/>
            <a:chOff x="6916738" y="2390776"/>
            <a:chExt cx="177800" cy="252413"/>
          </a:xfrm>
          <a:solidFill>
            <a:schemeClr val="tx2">
              <a:lumMod val="75000"/>
            </a:schemeClr>
          </a:solidFill>
        </p:grpSpPr>
        <p:sp>
          <p:nvSpPr>
            <p:cNvPr id="103" name="Freeform 81">
              <a:extLst>
                <a:ext uri="{FF2B5EF4-FFF2-40B4-BE49-F238E27FC236}">
                  <a16:creationId xmlns:a16="http://schemas.microsoft.com/office/drawing/2014/main" id="{46B41EFA-B6D7-EC4E-AC90-D1AB6788B6BC}"/>
                </a:ext>
              </a:extLst>
            </p:cNvPr>
            <p:cNvSpPr>
              <a:spLocks noEditPoints="1"/>
            </p:cNvSpPr>
            <p:nvPr/>
          </p:nvSpPr>
          <p:spPr bwMode="auto">
            <a:xfrm>
              <a:off x="6916738" y="2390776"/>
              <a:ext cx="177800" cy="252413"/>
            </a:xfrm>
            <a:custGeom>
              <a:avLst/>
              <a:gdLst>
                <a:gd name="T0" fmla="*/ 56 w 56"/>
                <a:gd name="T1" fmla="*/ 13 h 80"/>
                <a:gd name="T2" fmla="*/ 56 w 56"/>
                <a:gd name="T3" fmla="*/ 4 h 80"/>
                <a:gd name="T4" fmla="*/ 52 w 56"/>
                <a:gd name="T5" fmla="*/ 0 h 80"/>
                <a:gd name="T6" fmla="*/ 4 w 56"/>
                <a:gd name="T7" fmla="*/ 0 h 80"/>
                <a:gd name="T8" fmla="*/ 0 w 56"/>
                <a:gd name="T9" fmla="*/ 4 h 80"/>
                <a:gd name="T10" fmla="*/ 0 w 56"/>
                <a:gd name="T11" fmla="*/ 13 h 80"/>
                <a:gd name="T12" fmla="*/ 4 w 56"/>
                <a:gd name="T13" fmla="*/ 21 h 80"/>
                <a:gd name="T14" fmla="*/ 22 w 56"/>
                <a:gd name="T15" fmla="*/ 40 h 80"/>
                <a:gd name="T16" fmla="*/ 4 w 56"/>
                <a:gd name="T17" fmla="*/ 59 h 80"/>
                <a:gd name="T18" fmla="*/ 0 w 56"/>
                <a:gd name="T19" fmla="*/ 67 h 80"/>
                <a:gd name="T20" fmla="*/ 0 w 56"/>
                <a:gd name="T21" fmla="*/ 76 h 80"/>
                <a:gd name="T22" fmla="*/ 4 w 56"/>
                <a:gd name="T23" fmla="*/ 80 h 80"/>
                <a:gd name="T24" fmla="*/ 52 w 56"/>
                <a:gd name="T25" fmla="*/ 80 h 80"/>
                <a:gd name="T26" fmla="*/ 56 w 56"/>
                <a:gd name="T27" fmla="*/ 76 h 80"/>
                <a:gd name="T28" fmla="*/ 56 w 56"/>
                <a:gd name="T29" fmla="*/ 67 h 80"/>
                <a:gd name="T30" fmla="*/ 52 w 56"/>
                <a:gd name="T31" fmla="*/ 59 h 80"/>
                <a:gd name="T32" fmla="*/ 34 w 56"/>
                <a:gd name="T33" fmla="*/ 40 h 80"/>
                <a:gd name="T34" fmla="*/ 52 w 56"/>
                <a:gd name="T35" fmla="*/ 21 h 80"/>
                <a:gd name="T36" fmla="*/ 56 w 56"/>
                <a:gd name="T37" fmla="*/ 13 h 80"/>
                <a:gd name="T38" fmla="*/ 48 w 56"/>
                <a:gd name="T39" fmla="*/ 67 h 80"/>
                <a:gd name="T40" fmla="*/ 48 w 56"/>
                <a:gd name="T41" fmla="*/ 72 h 80"/>
                <a:gd name="T42" fmla="*/ 8 w 56"/>
                <a:gd name="T43" fmla="*/ 72 h 80"/>
                <a:gd name="T44" fmla="*/ 8 w 56"/>
                <a:gd name="T45" fmla="*/ 67 h 80"/>
                <a:gd name="T46" fmla="*/ 9 w 56"/>
                <a:gd name="T47" fmla="*/ 64 h 80"/>
                <a:gd name="T48" fmla="*/ 28 w 56"/>
                <a:gd name="T49" fmla="*/ 46 h 80"/>
                <a:gd name="T50" fmla="*/ 47 w 56"/>
                <a:gd name="T51" fmla="*/ 64 h 80"/>
                <a:gd name="T52" fmla="*/ 48 w 56"/>
                <a:gd name="T53" fmla="*/ 67 h 80"/>
                <a:gd name="T54" fmla="*/ 48 w 56"/>
                <a:gd name="T55" fmla="*/ 13 h 80"/>
                <a:gd name="T56" fmla="*/ 47 w 56"/>
                <a:gd name="T57" fmla="*/ 16 h 80"/>
                <a:gd name="T58" fmla="*/ 28 w 56"/>
                <a:gd name="T59" fmla="*/ 34 h 80"/>
                <a:gd name="T60" fmla="*/ 9 w 56"/>
                <a:gd name="T61" fmla="*/ 16 h 80"/>
                <a:gd name="T62" fmla="*/ 8 w 56"/>
                <a:gd name="T63" fmla="*/ 13 h 80"/>
                <a:gd name="T64" fmla="*/ 8 w 56"/>
                <a:gd name="T65" fmla="*/ 8 h 80"/>
                <a:gd name="T66" fmla="*/ 48 w 56"/>
                <a:gd name="T67" fmla="*/ 8 h 80"/>
                <a:gd name="T68" fmla="*/ 48 w 56"/>
                <a:gd name="T69" fmla="*/ 1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80">
                  <a:moveTo>
                    <a:pt x="56" y="13"/>
                  </a:moveTo>
                  <a:cubicBezTo>
                    <a:pt x="56" y="4"/>
                    <a:pt x="56" y="4"/>
                    <a:pt x="56" y="4"/>
                  </a:cubicBezTo>
                  <a:cubicBezTo>
                    <a:pt x="56" y="2"/>
                    <a:pt x="54" y="0"/>
                    <a:pt x="52" y="0"/>
                  </a:cubicBezTo>
                  <a:cubicBezTo>
                    <a:pt x="4" y="0"/>
                    <a:pt x="4" y="0"/>
                    <a:pt x="4" y="0"/>
                  </a:cubicBezTo>
                  <a:cubicBezTo>
                    <a:pt x="2" y="0"/>
                    <a:pt x="0" y="2"/>
                    <a:pt x="0" y="4"/>
                  </a:cubicBezTo>
                  <a:cubicBezTo>
                    <a:pt x="0" y="13"/>
                    <a:pt x="0" y="13"/>
                    <a:pt x="0" y="13"/>
                  </a:cubicBezTo>
                  <a:cubicBezTo>
                    <a:pt x="0" y="16"/>
                    <a:pt x="1" y="19"/>
                    <a:pt x="4" y="21"/>
                  </a:cubicBezTo>
                  <a:cubicBezTo>
                    <a:pt x="22" y="40"/>
                    <a:pt x="22" y="40"/>
                    <a:pt x="22" y="40"/>
                  </a:cubicBezTo>
                  <a:cubicBezTo>
                    <a:pt x="4" y="59"/>
                    <a:pt x="4" y="59"/>
                    <a:pt x="4" y="59"/>
                  </a:cubicBezTo>
                  <a:cubicBezTo>
                    <a:pt x="1" y="61"/>
                    <a:pt x="0" y="64"/>
                    <a:pt x="0" y="67"/>
                  </a:cubicBezTo>
                  <a:cubicBezTo>
                    <a:pt x="0" y="76"/>
                    <a:pt x="0" y="76"/>
                    <a:pt x="0" y="76"/>
                  </a:cubicBezTo>
                  <a:cubicBezTo>
                    <a:pt x="0" y="78"/>
                    <a:pt x="2" y="80"/>
                    <a:pt x="4" y="80"/>
                  </a:cubicBezTo>
                  <a:cubicBezTo>
                    <a:pt x="52" y="80"/>
                    <a:pt x="52" y="80"/>
                    <a:pt x="52" y="80"/>
                  </a:cubicBezTo>
                  <a:cubicBezTo>
                    <a:pt x="54" y="80"/>
                    <a:pt x="56" y="78"/>
                    <a:pt x="56" y="76"/>
                  </a:cubicBezTo>
                  <a:cubicBezTo>
                    <a:pt x="56" y="67"/>
                    <a:pt x="56" y="67"/>
                    <a:pt x="56" y="67"/>
                  </a:cubicBezTo>
                  <a:cubicBezTo>
                    <a:pt x="56" y="64"/>
                    <a:pt x="55" y="61"/>
                    <a:pt x="52" y="59"/>
                  </a:cubicBezTo>
                  <a:cubicBezTo>
                    <a:pt x="34" y="40"/>
                    <a:pt x="34" y="40"/>
                    <a:pt x="34" y="40"/>
                  </a:cubicBezTo>
                  <a:cubicBezTo>
                    <a:pt x="52" y="21"/>
                    <a:pt x="52" y="21"/>
                    <a:pt x="52" y="21"/>
                  </a:cubicBezTo>
                  <a:cubicBezTo>
                    <a:pt x="55" y="19"/>
                    <a:pt x="56" y="16"/>
                    <a:pt x="56" y="13"/>
                  </a:cubicBezTo>
                  <a:close/>
                  <a:moveTo>
                    <a:pt x="48" y="67"/>
                  </a:moveTo>
                  <a:cubicBezTo>
                    <a:pt x="48" y="72"/>
                    <a:pt x="48" y="72"/>
                    <a:pt x="48" y="72"/>
                  </a:cubicBezTo>
                  <a:cubicBezTo>
                    <a:pt x="8" y="72"/>
                    <a:pt x="8" y="72"/>
                    <a:pt x="8" y="72"/>
                  </a:cubicBezTo>
                  <a:cubicBezTo>
                    <a:pt x="8" y="67"/>
                    <a:pt x="8" y="67"/>
                    <a:pt x="8" y="67"/>
                  </a:cubicBezTo>
                  <a:cubicBezTo>
                    <a:pt x="8" y="66"/>
                    <a:pt x="8" y="65"/>
                    <a:pt x="9" y="64"/>
                  </a:cubicBezTo>
                  <a:cubicBezTo>
                    <a:pt x="28" y="46"/>
                    <a:pt x="28" y="46"/>
                    <a:pt x="28" y="46"/>
                  </a:cubicBezTo>
                  <a:cubicBezTo>
                    <a:pt x="47" y="64"/>
                    <a:pt x="47" y="64"/>
                    <a:pt x="47" y="64"/>
                  </a:cubicBezTo>
                  <a:cubicBezTo>
                    <a:pt x="48" y="65"/>
                    <a:pt x="48" y="66"/>
                    <a:pt x="48" y="67"/>
                  </a:cubicBezTo>
                  <a:close/>
                  <a:moveTo>
                    <a:pt x="48" y="13"/>
                  </a:moveTo>
                  <a:cubicBezTo>
                    <a:pt x="48" y="14"/>
                    <a:pt x="48" y="15"/>
                    <a:pt x="47" y="16"/>
                  </a:cubicBezTo>
                  <a:cubicBezTo>
                    <a:pt x="28" y="34"/>
                    <a:pt x="28" y="34"/>
                    <a:pt x="28" y="34"/>
                  </a:cubicBezTo>
                  <a:cubicBezTo>
                    <a:pt x="9" y="16"/>
                    <a:pt x="9" y="16"/>
                    <a:pt x="9" y="16"/>
                  </a:cubicBezTo>
                  <a:cubicBezTo>
                    <a:pt x="8" y="15"/>
                    <a:pt x="8" y="14"/>
                    <a:pt x="8" y="13"/>
                  </a:cubicBezTo>
                  <a:cubicBezTo>
                    <a:pt x="8" y="8"/>
                    <a:pt x="8" y="8"/>
                    <a:pt x="8" y="8"/>
                  </a:cubicBezTo>
                  <a:cubicBezTo>
                    <a:pt x="48" y="8"/>
                    <a:pt x="48" y="8"/>
                    <a:pt x="48" y="8"/>
                  </a:cubicBezTo>
                  <a:lnTo>
                    <a:pt x="48"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82">
              <a:extLst>
                <a:ext uri="{FF2B5EF4-FFF2-40B4-BE49-F238E27FC236}">
                  <a16:creationId xmlns:a16="http://schemas.microsoft.com/office/drawing/2014/main" id="{D56160C4-93E9-0F4F-790F-C9D7946B4E91}"/>
                </a:ext>
              </a:extLst>
            </p:cNvPr>
            <p:cNvSpPr>
              <a:spLocks/>
            </p:cNvSpPr>
            <p:nvPr/>
          </p:nvSpPr>
          <p:spPr bwMode="auto">
            <a:xfrm>
              <a:off x="6967538" y="2568576"/>
              <a:ext cx="76200" cy="38100"/>
            </a:xfrm>
            <a:custGeom>
              <a:avLst/>
              <a:gdLst>
                <a:gd name="T0" fmla="*/ 0 w 48"/>
                <a:gd name="T1" fmla="*/ 24 h 24"/>
                <a:gd name="T2" fmla="*/ 24 w 48"/>
                <a:gd name="T3" fmla="*/ 0 h 24"/>
                <a:gd name="T4" fmla="*/ 48 w 48"/>
                <a:gd name="T5" fmla="*/ 24 h 24"/>
                <a:gd name="T6" fmla="*/ 0 w 48"/>
                <a:gd name="T7" fmla="*/ 24 h 24"/>
              </a:gdLst>
              <a:ahLst/>
              <a:cxnLst>
                <a:cxn ang="0">
                  <a:pos x="T0" y="T1"/>
                </a:cxn>
                <a:cxn ang="0">
                  <a:pos x="T2" y="T3"/>
                </a:cxn>
                <a:cxn ang="0">
                  <a:pos x="T4" y="T5"/>
                </a:cxn>
                <a:cxn ang="0">
                  <a:pos x="T6" y="T7"/>
                </a:cxn>
              </a:cxnLst>
              <a:rect l="0" t="0" r="r" b="b"/>
              <a:pathLst>
                <a:path w="48" h="24">
                  <a:moveTo>
                    <a:pt x="0" y="24"/>
                  </a:moveTo>
                  <a:lnTo>
                    <a:pt x="24" y="0"/>
                  </a:lnTo>
                  <a:lnTo>
                    <a:pt x="48"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5" name="组合 104">
            <a:extLst>
              <a:ext uri="{FF2B5EF4-FFF2-40B4-BE49-F238E27FC236}">
                <a16:creationId xmlns:a16="http://schemas.microsoft.com/office/drawing/2014/main" id="{8C7E3E9C-B5BA-1643-7C39-C7FB2A413349}"/>
              </a:ext>
            </a:extLst>
          </p:cNvPr>
          <p:cNvGrpSpPr/>
          <p:nvPr/>
        </p:nvGrpSpPr>
        <p:grpSpPr>
          <a:xfrm>
            <a:off x="6299788" y="3931940"/>
            <a:ext cx="354505" cy="286576"/>
            <a:chOff x="6248401" y="3670301"/>
            <a:chExt cx="265112" cy="214312"/>
          </a:xfrm>
          <a:solidFill>
            <a:schemeClr val="tx2">
              <a:lumMod val="75000"/>
            </a:schemeClr>
          </a:solidFill>
        </p:grpSpPr>
        <p:sp>
          <p:nvSpPr>
            <p:cNvPr id="106" name="Freeform 83">
              <a:extLst>
                <a:ext uri="{FF2B5EF4-FFF2-40B4-BE49-F238E27FC236}">
                  <a16:creationId xmlns:a16="http://schemas.microsoft.com/office/drawing/2014/main" id="{53CE583C-D754-9DD5-AE29-D58935DD2B2B}"/>
                </a:ext>
              </a:extLst>
            </p:cNvPr>
            <p:cNvSpPr>
              <a:spLocks noEditPoints="1"/>
            </p:cNvSpPr>
            <p:nvPr/>
          </p:nvSpPr>
          <p:spPr bwMode="auto">
            <a:xfrm>
              <a:off x="6297613" y="3683001"/>
              <a:ext cx="101600" cy="100013"/>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close/>
                  <a:moveTo>
                    <a:pt x="16" y="8"/>
                  </a:moveTo>
                  <a:cubicBezTo>
                    <a:pt x="12" y="8"/>
                    <a:pt x="8" y="12"/>
                    <a:pt x="8" y="16"/>
                  </a:cubicBezTo>
                  <a:cubicBezTo>
                    <a:pt x="8" y="20"/>
                    <a:pt x="12" y="24"/>
                    <a:pt x="16" y="24"/>
                  </a:cubicBezTo>
                  <a:cubicBezTo>
                    <a:pt x="20" y="24"/>
                    <a:pt x="24" y="20"/>
                    <a:pt x="24" y="16"/>
                  </a:cubicBezTo>
                  <a:cubicBezTo>
                    <a:pt x="24" y="12"/>
                    <a:pt x="20" y="8"/>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84">
              <a:extLst>
                <a:ext uri="{FF2B5EF4-FFF2-40B4-BE49-F238E27FC236}">
                  <a16:creationId xmlns:a16="http://schemas.microsoft.com/office/drawing/2014/main" id="{AE9B9A1A-F61A-2A97-63DA-8223DCD6ACB6}"/>
                </a:ext>
              </a:extLst>
            </p:cNvPr>
            <p:cNvSpPr>
              <a:spLocks noEditPoints="1"/>
            </p:cNvSpPr>
            <p:nvPr/>
          </p:nvSpPr>
          <p:spPr bwMode="auto">
            <a:xfrm>
              <a:off x="6248401" y="3795713"/>
              <a:ext cx="201613" cy="88900"/>
            </a:xfrm>
            <a:custGeom>
              <a:avLst/>
              <a:gdLst>
                <a:gd name="T0" fmla="*/ 64 w 64"/>
                <a:gd name="T1" fmla="*/ 28 h 28"/>
                <a:gd name="T2" fmla="*/ 0 w 64"/>
                <a:gd name="T3" fmla="*/ 28 h 28"/>
                <a:gd name="T4" fmla="*/ 0 w 64"/>
                <a:gd name="T5" fmla="*/ 24 h 28"/>
                <a:gd name="T6" fmla="*/ 32 w 64"/>
                <a:gd name="T7" fmla="*/ 0 h 28"/>
                <a:gd name="T8" fmla="*/ 64 w 64"/>
                <a:gd name="T9" fmla="*/ 24 h 28"/>
                <a:gd name="T10" fmla="*/ 64 w 64"/>
                <a:gd name="T11" fmla="*/ 28 h 28"/>
                <a:gd name="T12" fmla="*/ 9 w 64"/>
                <a:gd name="T13" fmla="*/ 20 h 28"/>
                <a:gd name="T14" fmla="*/ 55 w 64"/>
                <a:gd name="T15" fmla="*/ 20 h 28"/>
                <a:gd name="T16" fmla="*/ 32 w 64"/>
                <a:gd name="T17" fmla="*/ 8 h 28"/>
                <a:gd name="T18" fmla="*/ 9 w 64"/>
                <a:gd name="T1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28">
                  <a:moveTo>
                    <a:pt x="64" y="28"/>
                  </a:moveTo>
                  <a:cubicBezTo>
                    <a:pt x="0" y="28"/>
                    <a:pt x="0" y="28"/>
                    <a:pt x="0" y="28"/>
                  </a:cubicBezTo>
                  <a:cubicBezTo>
                    <a:pt x="0" y="24"/>
                    <a:pt x="0" y="24"/>
                    <a:pt x="0" y="24"/>
                  </a:cubicBezTo>
                  <a:cubicBezTo>
                    <a:pt x="0" y="10"/>
                    <a:pt x="13" y="0"/>
                    <a:pt x="32" y="0"/>
                  </a:cubicBezTo>
                  <a:cubicBezTo>
                    <a:pt x="51" y="0"/>
                    <a:pt x="64" y="10"/>
                    <a:pt x="64" y="24"/>
                  </a:cubicBezTo>
                  <a:lnTo>
                    <a:pt x="64" y="28"/>
                  </a:lnTo>
                  <a:close/>
                  <a:moveTo>
                    <a:pt x="9" y="20"/>
                  </a:moveTo>
                  <a:cubicBezTo>
                    <a:pt x="55" y="20"/>
                    <a:pt x="55" y="20"/>
                    <a:pt x="55" y="20"/>
                  </a:cubicBezTo>
                  <a:cubicBezTo>
                    <a:pt x="53" y="13"/>
                    <a:pt x="44" y="8"/>
                    <a:pt x="32" y="8"/>
                  </a:cubicBezTo>
                  <a:cubicBezTo>
                    <a:pt x="20" y="8"/>
                    <a:pt x="11" y="13"/>
                    <a:pt x="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Rectangle 85">
              <a:extLst>
                <a:ext uri="{FF2B5EF4-FFF2-40B4-BE49-F238E27FC236}">
                  <a16:creationId xmlns:a16="http://schemas.microsoft.com/office/drawing/2014/main" id="{70ABDEBD-BFAD-6E16-58F4-F9EDE476D3F5}"/>
                </a:ext>
              </a:extLst>
            </p:cNvPr>
            <p:cNvSpPr>
              <a:spLocks noChangeArrowheads="1"/>
            </p:cNvSpPr>
            <p:nvPr/>
          </p:nvSpPr>
          <p:spPr bwMode="auto">
            <a:xfrm>
              <a:off x="6437313" y="3670301"/>
              <a:ext cx="76200"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9" name="组合 108">
            <a:extLst>
              <a:ext uri="{FF2B5EF4-FFF2-40B4-BE49-F238E27FC236}">
                <a16:creationId xmlns:a16="http://schemas.microsoft.com/office/drawing/2014/main" id="{6522A3A6-5AD0-CCDC-FAA0-B8670776B363}"/>
              </a:ext>
            </a:extLst>
          </p:cNvPr>
          <p:cNvGrpSpPr/>
          <p:nvPr/>
        </p:nvGrpSpPr>
        <p:grpSpPr>
          <a:xfrm>
            <a:off x="5486759" y="3880993"/>
            <a:ext cx="373611" cy="337523"/>
            <a:chOff x="5640388" y="3632201"/>
            <a:chExt cx="279400" cy="252412"/>
          </a:xfrm>
          <a:solidFill>
            <a:schemeClr val="tx2">
              <a:lumMod val="75000"/>
            </a:schemeClr>
          </a:solidFill>
        </p:grpSpPr>
        <p:sp>
          <p:nvSpPr>
            <p:cNvPr id="110" name="Freeform 86">
              <a:extLst>
                <a:ext uri="{FF2B5EF4-FFF2-40B4-BE49-F238E27FC236}">
                  <a16:creationId xmlns:a16="http://schemas.microsoft.com/office/drawing/2014/main" id="{A505F4AE-B999-C52F-53AB-9D6267F91C68}"/>
                </a:ext>
              </a:extLst>
            </p:cNvPr>
            <p:cNvSpPr>
              <a:spLocks noEditPoints="1"/>
            </p:cNvSpPr>
            <p:nvPr/>
          </p:nvSpPr>
          <p:spPr bwMode="auto">
            <a:xfrm>
              <a:off x="5691188" y="3683001"/>
              <a:ext cx="101600" cy="100013"/>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close/>
                  <a:moveTo>
                    <a:pt x="16" y="8"/>
                  </a:moveTo>
                  <a:cubicBezTo>
                    <a:pt x="12" y="8"/>
                    <a:pt x="8" y="12"/>
                    <a:pt x="8" y="16"/>
                  </a:cubicBezTo>
                  <a:cubicBezTo>
                    <a:pt x="8" y="20"/>
                    <a:pt x="12" y="24"/>
                    <a:pt x="16" y="24"/>
                  </a:cubicBezTo>
                  <a:cubicBezTo>
                    <a:pt x="20" y="24"/>
                    <a:pt x="24" y="20"/>
                    <a:pt x="24" y="16"/>
                  </a:cubicBezTo>
                  <a:cubicBezTo>
                    <a:pt x="24" y="12"/>
                    <a:pt x="20" y="8"/>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87">
              <a:extLst>
                <a:ext uri="{FF2B5EF4-FFF2-40B4-BE49-F238E27FC236}">
                  <a16:creationId xmlns:a16="http://schemas.microsoft.com/office/drawing/2014/main" id="{11FB255E-1AB3-8C59-2E5B-AE98F8C181E4}"/>
                </a:ext>
              </a:extLst>
            </p:cNvPr>
            <p:cNvSpPr>
              <a:spLocks noEditPoints="1"/>
            </p:cNvSpPr>
            <p:nvPr/>
          </p:nvSpPr>
          <p:spPr bwMode="auto">
            <a:xfrm>
              <a:off x="5640388" y="3795713"/>
              <a:ext cx="203200" cy="88900"/>
            </a:xfrm>
            <a:custGeom>
              <a:avLst/>
              <a:gdLst>
                <a:gd name="T0" fmla="*/ 64 w 64"/>
                <a:gd name="T1" fmla="*/ 28 h 28"/>
                <a:gd name="T2" fmla="*/ 0 w 64"/>
                <a:gd name="T3" fmla="*/ 28 h 28"/>
                <a:gd name="T4" fmla="*/ 0 w 64"/>
                <a:gd name="T5" fmla="*/ 24 h 28"/>
                <a:gd name="T6" fmla="*/ 32 w 64"/>
                <a:gd name="T7" fmla="*/ 0 h 28"/>
                <a:gd name="T8" fmla="*/ 64 w 64"/>
                <a:gd name="T9" fmla="*/ 24 h 28"/>
                <a:gd name="T10" fmla="*/ 64 w 64"/>
                <a:gd name="T11" fmla="*/ 28 h 28"/>
                <a:gd name="T12" fmla="*/ 9 w 64"/>
                <a:gd name="T13" fmla="*/ 20 h 28"/>
                <a:gd name="T14" fmla="*/ 55 w 64"/>
                <a:gd name="T15" fmla="*/ 20 h 28"/>
                <a:gd name="T16" fmla="*/ 32 w 64"/>
                <a:gd name="T17" fmla="*/ 8 h 28"/>
                <a:gd name="T18" fmla="*/ 9 w 64"/>
                <a:gd name="T1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28">
                  <a:moveTo>
                    <a:pt x="64" y="28"/>
                  </a:moveTo>
                  <a:cubicBezTo>
                    <a:pt x="0" y="28"/>
                    <a:pt x="0" y="28"/>
                    <a:pt x="0" y="28"/>
                  </a:cubicBezTo>
                  <a:cubicBezTo>
                    <a:pt x="0" y="24"/>
                    <a:pt x="0" y="24"/>
                    <a:pt x="0" y="24"/>
                  </a:cubicBezTo>
                  <a:cubicBezTo>
                    <a:pt x="0" y="10"/>
                    <a:pt x="13" y="0"/>
                    <a:pt x="32" y="0"/>
                  </a:cubicBezTo>
                  <a:cubicBezTo>
                    <a:pt x="51" y="0"/>
                    <a:pt x="64" y="10"/>
                    <a:pt x="64" y="24"/>
                  </a:cubicBezTo>
                  <a:lnTo>
                    <a:pt x="64" y="28"/>
                  </a:lnTo>
                  <a:close/>
                  <a:moveTo>
                    <a:pt x="9" y="20"/>
                  </a:moveTo>
                  <a:cubicBezTo>
                    <a:pt x="55" y="20"/>
                    <a:pt x="55" y="20"/>
                    <a:pt x="55" y="20"/>
                  </a:cubicBezTo>
                  <a:cubicBezTo>
                    <a:pt x="53" y="13"/>
                    <a:pt x="44" y="8"/>
                    <a:pt x="32" y="8"/>
                  </a:cubicBezTo>
                  <a:cubicBezTo>
                    <a:pt x="20" y="8"/>
                    <a:pt x="11" y="13"/>
                    <a:pt x="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88">
              <a:extLst>
                <a:ext uri="{FF2B5EF4-FFF2-40B4-BE49-F238E27FC236}">
                  <a16:creationId xmlns:a16="http://schemas.microsoft.com/office/drawing/2014/main" id="{8A7CB805-1FA6-A9CA-64BD-D33C85E0835A}"/>
                </a:ext>
              </a:extLst>
            </p:cNvPr>
            <p:cNvSpPr>
              <a:spLocks/>
            </p:cNvSpPr>
            <p:nvPr/>
          </p:nvSpPr>
          <p:spPr bwMode="auto">
            <a:xfrm>
              <a:off x="5818188" y="3632201"/>
              <a:ext cx="101600" cy="100013"/>
            </a:xfrm>
            <a:custGeom>
              <a:avLst/>
              <a:gdLst>
                <a:gd name="T0" fmla="*/ 64 w 64"/>
                <a:gd name="T1" fmla="*/ 24 h 63"/>
                <a:gd name="T2" fmla="*/ 40 w 64"/>
                <a:gd name="T3" fmla="*/ 24 h 63"/>
                <a:gd name="T4" fmla="*/ 40 w 64"/>
                <a:gd name="T5" fmla="*/ 0 h 63"/>
                <a:gd name="T6" fmla="*/ 24 w 64"/>
                <a:gd name="T7" fmla="*/ 0 h 63"/>
                <a:gd name="T8" fmla="*/ 24 w 64"/>
                <a:gd name="T9" fmla="*/ 24 h 63"/>
                <a:gd name="T10" fmla="*/ 0 w 64"/>
                <a:gd name="T11" fmla="*/ 24 h 63"/>
                <a:gd name="T12" fmla="*/ 0 w 64"/>
                <a:gd name="T13" fmla="*/ 40 h 63"/>
                <a:gd name="T14" fmla="*/ 24 w 64"/>
                <a:gd name="T15" fmla="*/ 40 h 63"/>
                <a:gd name="T16" fmla="*/ 24 w 64"/>
                <a:gd name="T17" fmla="*/ 63 h 63"/>
                <a:gd name="T18" fmla="*/ 40 w 64"/>
                <a:gd name="T19" fmla="*/ 63 h 63"/>
                <a:gd name="T20" fmla="*/ 40 w 64"/>
                <a:gd name="T21" fmla="*/ 40 h 63"/>
                <a:gd name="T22" fmla="*/ 64 w 64"/>
                <a:gd name="T23" fmla="*/ 40 h 63"/>
                <a:gd name="T24" fmla="*/ 64 w 64"/>
                <a:gd name="T25" fmla="*/ 2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3">
                  <a:moveTo>
                    <a:pt x="64" y="24"/>
                  </a:moveTo>
                  <a:lnTo>
                    <a:pt x="40" y="24"/>
                  </a:lnTo>
                  <a:lnTo>
                    <a:pt x="40" y="0"/>
                  </a:lnTo>
                  <a:lnTo>
                    <a:pt x="24" y="0"/>
                  </a:lnTo>
                  <a:lnTo>
                    <a:pt x="24" y="24"/>
                  </a:lnTo>
                  <a:lnTo>
                    <a:pt x="0" y="24"/>
                  </a:lnTo>
                  <a:lnTo>
                    <a:pt x="0" y="40"/>
                  </a:lnTo>
                  <a:lnTo>
                    <a:pt x="24" y="40"/>
                  </a:lnTo>
                  <a:lnTo>
                    <a:pt x="24" y="63"/>
                  </a:lnTo>
                  <a:lnTo>
                    <a:pt x="40" y="63"/>
                  </a:lnTo>
                  <a:lnTo>
                    <a:pt x="40" y="40"/>
                  </a:lnTo>
                  <a:lnTo>
                    <a:pt x="64" y="4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3" name="组合 112">
            <a:extLst>
              <a:ext uri="{FF2B5EF4-FFF2-40B4-BE49-F238E27FC236}">
                <a16:creationId xmlns:a16="http://schemas.microsoft.com/office/drawing/2014/main" id="{A0872BF0-D298-A76D-ABE7-BD1BD445153F}"/>
              </a:ext>
            </a:extLst>
          </p:cNvPr>
          <p:cNvGrpSpPr/>
          <p:nvPr/>
        </p:nvGrpSpPr>
        <p:grpSpPr>
          <a:xfrm>
            <a:off x="7110693" y="3902220"/>
            <a:ext cx="384224" cy="316295"/>
            <a:chOff x="6854826" y="3648076"/>
            <a:chExt cx="287337" cy="236537"/>
          </a:xfrm>
          <a:solidFill>
            <a:schemeClr val="tx2">
              <a:lumMod val="75000"/>
            </a:schemeClr>
          </a:solidFill>
        </p:grpSpPr>
        <p:sp>
          <p:nvSpPr>
            <p:cNvPr id="114" name="Freeform 89">
              <a:extLst>
                <a:ext uri="{FF2B5EF4-FFF2-40B4-BE49-F238E27FC236}">
                  <a16:creationId xmlns:a16="http://schemas.microsoft.com/office/drawing/2014/main" id="{E6BA511C-FB55-9816-8682-FA4685F9F2F8}"/>
                </a:ext>
              </a:extLst>
            </p:cNvPr>
            <p:cNvSpPr>
              <a:spLocks noEditPoints="1"/>
            </p:cNvSpPr>
            <p:nvPr/>
          </p:nvSpPr>
          <p:spPr bwMode="auto">
            <a:xfrm>
              <a:off x="6905626" y="3683001"/>
              <a:ext cx="100013" cy="100013"/>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close/>
                  <a:moveTo>
                    <a:pt x="16" y="8"/>
                  </a:moveTo>
                  <a:cubicBezTo>
                    <a:pt x="12" y="8"/>
                    <a:pt x="8" y="12"/>
                    <a:pt x="8" y="16"/>
                  </a:cubicBezTo>
                  <a:cubicBezTo>
                    <a:pt x="8" y="20"/>
                    <a:pt x="12" y="24"/>
                    <a:pt x="16" y="24"/>
                  </a:cubicBezTo>
                  <a:cubicBezTo>
                    <a:pt x="20" y="24"/>
                    <a:pt x="24" y="20"/>
                    <a:pt x="24" y="16"/>
                  </a:cubicBezTo>
                  <a:cubicBezTo>
                    <a:pt x="24" y="12"/>
                    <a:pt x="20" y="8"/>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90">
              <a:extLst>
                <a:ext uri="{FF2B5EF4-FFF2-40B4-BE49-F238E27FC236}">
                  <a16:creationId xmlns:a16="http://schemas.microsoft.com/office/drawing/2014/main" id="{8B043186-2D60-FC29-B83A-8588A6B63299}"/>
                </a:ext>
              </a:extLst>
            </p:cNvPr>
            <p:cNvSpPr>
              <a:spLocks noEditPoints="1"/>
            </p:cNvSpPr>
            <p:nvPr/>
          </p:nvSpPr>
          <p:spPr bwMode="auto">
            <a:xfrm>
              <a:off x="6854826" y="3795713"/>
              <a:ext cx="201613" cy="88900"/>
            </a:xfrm>
            <a:custGeom>
              <a:avLst/>
              <a:gdLst>
                <a:gd name="T0" fmla="*/ 64 w 64"/>
                <a:gd name="T1" fmla="*/ 28 h 28"/>
                <a:gd name="T2" fmla="*/ 0 w 64"/>
                <a:gd name="T3" fmla="*/ 28 h 28"/>
                <a:gd name="T4" fmla="*/ 0 w 64"/>
                <a:gd name="T5" fmla="*/ 24 h 28"/>
                <a:gd name="T6" fmla="*/ 32 w 64"/>
                <a:gd name="T7" fmla="*/ 0 h 28"/>
                <a:gd name="T8" fmla="*/ 64 w 64"/>
                <a:gd name="T9" fmla="*/ 24 h 28"/>
                <a:gd name="T10" fmla="*/ 64 w 64"/>
                <a:gd name="T11" fmla="*/ 28 h 28"/>
                <a:gd name="T12" fmla="*/ 9 w 64"/>
                <a:gd name="T13" fmla="*/ 20 h 28"/>
                <a:gd name="T14" fmla="*/ 55 w 64"/>
                <a:gd name="T15" fmla="*/ 20 h 28"/>
                <a:gd name="T16" fmla="*/ 32 w 64"/>
                <a:gd name="T17" fmla="*/ 8 h 28"/>
                <a:gd name="T18" fmla="*/ 9 w 64"/>
                <a:gd name="T1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28">
                  <a:moveTo>
                    <a:pt x="64" y="28"/>
                  </a:moveTo>
                  <a:cubicBezTo>
                    <a:pt x="0" y="28"/>
                    <a:pt x="0" y="28"/>
                    <a:pt x="0" y="28"/>
                  </a:cubicBezTo>
                  <a:cubicBezTo>
                    <a:pt x="0" y="24"/>
                    <a:pt x="0" y="24"/>
                    <a:pt x="0" y="24"/>
                  </a:cubicBezTo>
                  <a:cubicBezTo>
                    <a:pt x="0" y="10"/>
                    <a:pt x="13" y="0"/>
                    <a:pt x="32" y="0"/>
                  </a:cubicBezTo>
                  <a:cubicBezTo>
                    <a:pt x="51" y="0"/>
                    <a:pt x="64" y="10"/>
                    <a:pt x="64" y="24"/>
                  </a:cubicBezTo>
                  <a:lnTo>
                    <a:pt x="64" y="28"/>
                  </a:lnTo>
                  <a:close/>
                  <a:moveTo>
                    <a:pt x="9" y="20"/>
                  </a:moveTo>
                  <a:cubicBezTo>
                    <a:pt x="55" y="20"/>
                    <a:pt x="55" y="20"/>
                    <a:pt x="55" y="20"/>
                  </a:cubicBezTo>
                  <a:cubicBezTo>
                    <a:pt x="53" y="13"/>
                    <a:pt x="44" y="8"/>
                    <a:pt x="32" y="8"/>
                  </a:cubicBezTo>
                  <a:cubicBezTo>
                    <a:pt x="20" y="8"/>
                    <a:pt x="11" y="13"/>
                    <a:pt x="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91">
              <a:extLst>
                <a:ext uri="{FF2B5EF4-FFF2-40B4-BE49-F238E27FC236}">
                  <a16:creationId xmlns:a16="http://schemas.microsoft.com/office/drawing/2014/main" id="{6F17C2A6-9768-BC7D-AB4B-2179DA90FF99}"/>
                </a:ext>
              </a:extLst>
            </p:cNvPr>
            <p:cNvSpPr>
              <a:spLocks/>
            </p:cNvSpPr>
            <p:nvPr/>
          </p:nvSpPr>
          <p:spPr bwMode="auto">
            <a:xfrm>
              <a:off x="7021513" y="3648076"/>
              <a:ext cx="120650" cy="90488"/>
            </a:xfrm>
            <a:custGeom>
              <a:avLst/>
              <a:gdLst>
                <a:gd name="T0" fmla="*/ 30 w 76"/>
                <a:gd name="T1" fmla="*/ 57 h 57"/>
                <a:gd name="T2" fmla="*/ 0 w 76"/>
                <a:gd name="T3" fmla="*/ 28 h 57"/>
                <a:gd name="T4" fmla="*/ 12 w 76"/>
                <a:gd name="T5" fmla="*/ 16 h 57"/>
                <a:gd name="T6" fmla="*/ 30 w 76"/>
                <a:gd name="T7" fmla="*/ 34 h 57"/>
                <a:gd name="T8" fmla="*/ 64 w 76"/>
                <a:gd name="T9" fmla="*/ 0 h 57"/>
                <a:gd name="T10" fmla="*/ 76 w 76"/>
                <a:gd name="T11" fmla="*/ 12 h 57"/>
                <a:gd name="T12" fmla="*/ 30 w 76"/>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76" h="57">
                  <a:moveTo>
                    <a:pt x="30" y="57"/>
                  </a:moveTo>
                  <a:lnTo>
                    <a:pt x="0" y="28"/>
                  </a:lnTo>
                  <a:lnTo>
                    <a:pt x="12" y="16"/>
                  </a:lnTo>
                  <a:lnTo>
                    <a:pt x="30" y="34"/>
                  </a:lnTo>
                  <a:lnTo>
                    <a:pt x="64" y="0"/>
                  </a:lnTo>
                  <a:lnTo>
                    <a:pt x="76" y="12"/>
                  </a:lnTo>
                  <a:lnTo>
                    <a:pt x="30"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7" name="Freeform 92">
            <a:extLst>
              <a:ext uri="{FF2B5EF4-FFF2-40B4-BE49-F238E27FC236}">
                <a16:creationId xmlns:a16="http://schemas.microsoft.com/office/drawing/2014/main" id="{2ED3E8B5-4858-7BD8-05A7-A7D76E449FCB}"/>
              </a:ext>
            </a:extLst>
          </p:cNvPr>
          <p:cNvSpPr>
            <a:spLocks/>
          </p:cNvSpPr>
          <p:nvPr/>
        </p:nvSpPr>
        <p:spPr bwMode="auto">
          <a:xfrm>
            <a:off x="8040474" y="3897975"/>
            <a:ext cx="167701" cy="167701"/>
          </a:xfrm>
          <a:custGeom>
            <a:avLst/>
            <a:gdLst>
              <a:gd name="T0" fmla="*/ 20 w 40"/>
              <a:gd name="T1" fmla="*/ 40 h 40"/>
              <a:gd name="T2" fmla="*/ 0 w 40"/>
              <a:gd name="T3" fmla="*/ 20 h 40"/>
              <a:gd name="T4" fmla="*/ 20 w 40"/>
              <a:gd name="T5" fmla="*/ 0 h 40"/>
              <a:gd name="T6" fmla="*/ 40 w 40"/>
              <a:gd name="T7" fmla="*/ 20 h 40"/>
              <a:gd name="T8" fmla="*/ 32 w 40"/>
              <a:gd name="T9" fmla="*/ 20 h 40"/>
              <a:gd name="T10" fmla="*/ 20 w 40"/>
              <a:gd name="T11" fmla="*/ 8 h 40"/>
              <a:gd name="T12" fmla="*/ 8 w 40"/>
              <a:gd name="T13" fmla="*/ 20 h 40"/>
              <a:gd name="T14" fmla="*/ 20 w 40"/>
              <a:gd name="T15" fmla="*/ 32 h 40"/>
              <a:gd name="T16" fmla="*/ 20 w 40"/>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0">
                <a:moveTo>
                  <a:pt x="20" y="40"/>
                </a:moveTo>
                <a:cubicBezTo>
                  <a:pt x="9" y="40"/>
                  <a:pt x="0" y="31"/>
                  <a:pt x="0" y="20"/>
                </a:cubicBezTo>
                <a:cubicBezTo>
                  <a:pt x="0" y="9"/>
                  <a:pt x="9" y="0"/>
                  <a:pt x="20" y="0"/>
                </a:cubicBezTo>
                <a:cubicBezTo>
                  <a:pt x="31" y="0"/>
                  <a:pt x="40" y="9"/>
                  <a:pt x="40" y="20"/>
                </a:cubicBezTo>
                <a:cubicBezTo>
                  <a:pt x="32" y="20"/>
                  <a:pt x="32" y="20"/>
                  <a:pt x="32" y="20"/>
                </a:cubicBezTo>
                <a:cubicBezTo>
                  <a:pt x="32" y="13"/>
                  <a:pt x="27" y="8"/>
                  <a:pt x="20" y="8"/>
                </a:cubicBezTo>
                <a:cubicBezTo>
                  <a:pt x="13" y="8"/>
                  <a:pt x="8" y="13"/>
                  <a:pt x="8" y="20"/>
                </a:cubicBezTo>
                <a:cubicBezTo>
                  <a:pt x="8" y="27"/>
                  <a:pt x="13" y="32"/>
                  <a:pt x="20" y="32"/>
                </a:cubicBezTo>
                <a:lnTo>
                  <a:pt x="20" y="40"/>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18" name="组合 117">
            <a:extLst>
              <a:ext uri="{FF2B5EF4-FFF2-40B4-BE49-F238E27FC236}">
                <a16:creationId xmlns:a16="http://schemas.microsoft.com/office/drawing/2014/main" id="{BED1FD60-A91C-1867-0C86-F383DDB58648}"/>
              </a:ext>
            </a:extLst>
          </p:cNvPr>
          <p:cNvGrpSpPr/>
          <p:nvPr/>
        </p:nvGrpSpPr>
        <p:grpSpPr>
          <a:xfrm>
            <a:off x="7989527" y="3948922"/>
            <a:ext cx="286576" cy="269593"/>
            <a:chOff x="7512051" y="3683001"/>
            <a:chExt cx="214312" cy="201612"/>
          </a:xfrm>
          <a:solidFill>
            <a:schemeClr val="tx2">
              <a:lumMod val="75000"/>
            </a:schemeClr>
          </a:solidFill>
        </p:grpSpPr>
        <p:sp>
          <p:nvSpPr>
            <p:cNvPr id="119" name="Freeform 93">
              <a:extLst>
                <a:ext uri="{FF2B5EF4-FFF2-40B4-BE49-F238E27FC236}">
                  <a16:creationId xmlns:a16="http://schemas.microsoft.com/office/drawing/2014/main" id="{4BDAA84B-2ED9-5FB4-1A67-CADE610B2500}"/>
                </a:ext>
              </a:extLst>
            </p:cNvPr>
            <p:cNvSpPr>
              <a:spLocks/>
            </p:cNvSpPr>
            <p:nvPr/>
          </p:nvSpPr>
          <p:spPr bwMode="auto">
            <a:xfrm>
              <a:off x="7624763" y="3683001"/>
              <a:ext cx="101600" cy="87313"/>
            </a:xfrm>
            <a:custGeom>
              <a:avLst/>
              <a:gdLst>
                <a:gd name="T0" fmla="*/ 12 w 32"/>
                <a:gd name="T1" fmla="*/ 28 h 28"/>
                <a:gd name="T2" fmla="*/ 0 w 32"/>
                <a:gd name="T3" fmla="*/ 28 h 28"/>
                <a:gd name="T4" fmla="*/ 0 w 32"/>
                <a:gd name="T5" fmla="*/ 12 h 28"/>
                <a:gd name="T6" fmla="*/ 16 w 32"/>
                <a:gd name="T7" fmla="*/ 12 h 28"/>
                <a:gd name="T8" fmla="*/ 16 w 32"/>
                <a:gd name="T9" fmla="*/ 19 h 28"/>
                <a:gd name="T10" fmla="*/ 24 w 32"/>
                <a:gd name="T11" fmla="*/ 8 h 28"/>
                <a:gd name="T12" fmla="*/ 24 w 32"/>
                <a:gd name="T13" fmla="*/ 0 h 28"/>
                <a:gd name="T14" fmla="*/ 32 w 32"/>
                <a:gd name="T15" fmla="*/ 0 h 28"/>
                <a:gd name="T16" fmla="*/ 32 w 32"/>
                <a:gd name="T17" fmla="*/ 8 h 28"/>
                <a:gd name="T18" fmla="*/ 12 w 32"/>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28">
                  <a:moveTo>
                    <a:pt x="12" y="28"/>
                  </a:moveTo>
                  <a:cubicBezTo>
                    <a:pt x="0" y="28"/>
                    <a:pt x="0" y="28"/>
                    <a:pt x="0" y="28"/>
                  </a:cubicBezTo>
                  <a:cubicBezTo>
                    <a:pt x="0" y="12"/>
                    <a:pt x="0" y="12"/>
                    <a:pt x="0" y="12"/>
                  </a:cubicBezTo>
                  <a:cubicBezTo>
                    <a:pt x="16" y="12"/>
                    <a:pt x="16" y="12"/>
                    <a:pt x="16" y="12"/>
                  </a:cubicBezTo>
                  <a:cubicBezTo>
                    <a:pt x="16" y="19"/>
                    <a:pt x="16" y="19"/>
                    <a:pt x="16" y="19"/>
                  </a:cubicBezTo>
                  <a:cubicBezTo>
                    <a:pt x="21" y="18"/>
                    <a:pt x="24" y="13"/>
                    <a:pt x="24" y="8"/>
                  </a:cubicBezTo>
                  <a:cubicBezTo>
                    <a:pt x="24" y="0"/>
                    <a:pt x="24" y="0"/>
                    <a:pt x="24" y="0"/>
                  </a:cubicBezTo>
                  <a:cubicBezTo>
                    <a:pt x="32" y="0"/>
                    <a:pt x="32" y="0"/>
                    <a:pt x="32" y="0"/>
                  </a:cubicBezTo>
                  <a:cubicBezTo>
                    <a:pt x="32" y="8"/>
                    <a:pt x="32" y="8"/>
                    <a:pt x="32" y="8"/>
                  </a:cubicBezTo>
                  <a:cubicBezTo>
                    <a:pt x="32" y="19"/>
                    <a:pt x="23" y="28"/>
                    <a:pt x="1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94">
              <a:extLst>
                <a:ext uri="{FF2B5EF4-FFF2-40B4-BE49-F238E27FC236}">
                  <a16:creationId xmlns:a16="http://schemas.microsoft.com/office/drawing/2014/main" id="{E6DB57E9-7684-898D-FD8E-19946A65EB9E}"/>
                </a:ext>
              </a:extLst>
            </p:cNvPr>
            <p:cNvSpPr>
              <a:spLocks noEditPoints="1"/>
            </p:cNvSpPr>
            <p:nvPr/>
          </p:nvSpPr>
          <p:spPr bwMode="auto">
            <a:xfrm>
              <a:off x="7512051" y="3783013"/>
              <a:ext cx="201613" cy="101600"/>
            </a:xfrm>
            <a:custGeom>
              <a:avLst/>
              <a:gdLst>
                <a:gd name="T0" fmla="*/ 64 w 64"/>
                <a:gd name="T1" fmla="*/ 32 h 32"/>
                <a:gd name="T2" fmla="*/ 0 w 64"/>
                <a:gd name="T3" fmla="*/ 32 h 32"/>
                <a:gd name="T4" fmla="*/ 0 w 64"/>
                <a:gd name="T5" fmla="*/ 24 h 32"/>
                <a:gd name="T6" fmla="*/ 32 w 64"/>
                <a:gd name="T7" fmla="*/ 0 h 32"/>
                <a:gd name="T8" fmla="*/ 64 w 64"/>
                <a:gd name="T9" fmla="*/ 24 h 32"/>
                <a:gd name="T10" fmla="*/ 64 w 64"/>
                <a:gd name="T11" fmla="*/ 32 h 32"/>
                <a:gd name="T12" fmla="*/ 8 w 64"/>
                <a:gd name="T13" fmla="*/ 24 h 32"/>
                <a:gd name="T14" fmla="*/ 56 w 64"/>
                <a:gd name="T15" fmla="*/ 24 h 32"/>
                <a:gd name="T16" fmla="*/ 32 w 64"/>
                <a:gd name="T17" fmla="*/ 8 h 32"/>
                <a:gd name="T18" fmla="*/ 8 w 64"/>
                <a:gd name="T19"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32">
                  <a:moveTo>
                    <a:pt x="64" y="32"/>
                  </a:moveTo>
                  <a:cubicBezTo>
                    <a:pt x="0" y="32"/>
                    <a:pt x="0" y="32"/>
                    <a:pt x="0" y="32"/>
                  </a:cubicBezTo>
                  <a:cubicBezTo>
                    <a:pt x="0" y="24"/>
                    <a:pt x="0" y="24"/>
                    <a:pt x="0" y="24"/>
                  </a:cubicBezTo>
                  <a:cubicBezTo>
                    <a:pt x="0" y="10"/>
                    <a:pt x="13" y="0"/>
                    <a:pt x="32" y="0"/>
                  </a:cubicBezTo>
                  <a:cubicBezTo>
                    <a:pt x="51" y="0"/>
                    <a:pt x="64" y="10"/>
                    <a:pt x="64" y="24"/>
                  </a:cubicBezTo>
                  <a:lnTo>
                    <a:pt x="64" y="32"/>
                  </a:lnTo>
                  <a:close/>
                  <a:moveTo>
                    <a:pt x="8" y="24"/>
                  </a:moveTo>
                  <a:cubicBezTo>
                    <a:pt x="56" y="24"/>
                    <a:pt x="56" y="24"/>
                    <a:pt x="56" y="24"/>
                  </a:cubicBezTo>
                  <a:cubicBezTo>
                    <a:pt x="56" y="15"/>
                    <a:pt x="46" y="8"/>
                    <a:pt x="32" y="8"/>
                  </a:cubicBezTo>
                  <a:cubicBezTo>
                    <a:pt x="18" y="8"/>
                    <a:pt x="8" y="15"/>
                    <a:pt x="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1" name="组合 120">
            <a:extLst>
              <a:ext uri="{FF2B5EF4-FFF2-40B4-BE49-F238E27FC236}">
                <a16:creationId xmlns:a16="http://schemas.microsoft.com/office/drawing/2014/main" id="{B208F86A-3A44-A145-D8F4-55957483AC6E}"/>
              </a:ext>
            </a:extLst>
          </p:cNvPr>
          <p:cNvGrpSpPr/>
          <p:nvPr/>
        </p:nvGrpSpPr>
        <p:grpSpPr>
          <a:xfrm>
            <a:off x="8800433" y="3864010"/>
            <a:ext cx="269595" cy="354505"/>
            <a:chOff x="8118476" y="3619501"/>
            <a:chExt cx="201613" cy="265112"/>
          </a:xfrm>
          <a:solidFill>
            <a:schemeClr val="tx2">
              <a:lumMod val="75000"/>
            </a:schemeClr>
          </a:solidFill>
        </p:grpSpPr>
        <p:sp>
          <p:nvSpPr>
            <p:cNvPr id="122" name="Freeform 95">
              <a:extLst>
                <a:ext uri="{FF2B5EF4-FFF2-40B4-BE49-F238E27FC236}">
                  <a16:creationId xmlns:a16="http://schemas.microsoft.com/office/drawing/2014/main" id="{E03DD6EA-D8AB-6740-1894-752F63908335}"/>
                </a:ext>
              </a:extLst>
            </p:cNvPr>
            <p:cNvSpPr>
              <a:spLocks noEditPoints="1"/>
            </p:cNvSpPr>
            <p:nvPr/>
          </p:nvSpPr>
          <p:spPr bwMode="auto">
            <a:xfrm>
              <a:off x="8156576" y="3619501"/>
              <a:ext cx="125413" cy="150813"/>
            </a:xfrm>
            <a:custGeom>
              <a:avLst/>
              <a:gdLst>
                <a:gd name="T0" fmla="*/ 20 w 40"/>
                <a:gd name="T1" fmla="*/ 48 h 48"/>
                <a:gd name="T2" fmla="*/ 40 w 40"/>
                <a:gd name="T3" fmla="*/ 28 h 48"/>
                <a:gd name="T4" fmla="*/ 40 w 40"/>
                <a:gd name="T5" fmla="*/ 4 h 48"/>
                <a:gd name="T6" fmla="*/ 32 w 40"/>
                <a:gd name="T7" fmla="*/ 4 h 48"/>
                <a:gd name="T8" fmla="*/ 32 w 40"/>
                <a:gd name="T9" fmla="*/ 12 h 48"/>
                <a:gd name="T10" fmla="*/ 24 w 40"/>
                <a:gd name="T11" fmla="*/ 12 h 48"/>
                <a:gd name="T12" fmla="*/ 24 w 40"/>
                <a:gd name="T13" fmla="*/ 0 h 48"/>
                <a:gd name="T14" fmla="*/ 16 w 40"/>
                <a:gd name="T15" fmla="*/ 0 h 48"/>
                <a:gd name="T16" fmla="*/ 16 w 40"/>
                <a:gd name="T17" fmla="*/ 12 h 48"/>
                <a:gd name="T18" fmla="*/ 8 w 40"/>
                <a:gd name="T19" fmla="*/ 12 h 48"/>
                <a:gd name="T20" fmla="*/ 8 w 40"/>
                <a:gd name="T21" fmla="*/ 4 h 48"/>
                <a:gd name="T22" fmla="*/ 0 w 40"/>
                <a:gd name="T23" fmla="*/ 4 h 48"/>
                <a:gd name="T24" fmla="*/ 0 w 40"/>
                <a:gd name="T25" fmla="*/ 28 h 48"/>
                <a:gd name="T26" fmla="*/ 20 w 40"/>
                <a:gd name="T27" fmla="*/ 48 h 48"/>
                <a:gd name="T28" fmla="*/ 20 w 40"/>
                <a:gd name="T29" fmla="*/ 40 h 48"/>
                <a:gd name="T30" fmla="*/ 9 w 40"/>
                <a:gd name="T31" fmla="*/ 32 h 48"/>
                <a:gd name="T32" fmla="*/ 31 w 40"/>
                <a:gd name="T33" fmla="*/ 32 h 48"/>
                <a:gd name="T34" fmla="*/ 20 w 40"/>
                <a:gd name="T35" fmla="*/ 40 h 48"/>
                <a:gd name="T36" fmla="*/ 8 w 40"/>
                <a:gd name="T37" fmla="*/ 20 h 48"/>
                <a:gd name="T38" fmla="*/ 32 w 40"/>
                <a:gd name="T39" fmla="*/ 20 h 48"/>
                <a:gd name="T40" fmla="*/ 32 w 40"/>
                <a:gd name="T41" fmla="*/ 24 h 48"/>
                <a:gd name="T42" fmla="*/ 8 w 40"/>
                <a:gd name="T43" fmla="*/ 24 h 48"/>
                <a:gd name="T44" fmla="*/ 8 w 40"/>
                <a:gd name="T45"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48">
                  <a:moveTo>
                    <a:pt x="20" y="48"/>
                  </a:moveTo>
                  <a:cubicBezTo>
                    <a:pt x="31" y="48"/>
                    <a:pt x="40" y="39"/>
                    <a:pt x="40" y="28"/>
                  </a:cubicBezTo>
                  <a:cubicBezTo>
                    <a:pt x="40" y="4"/>
                    <a:pt x="40" y="4"/>
                    <a:pt x="40" y="4"/>
                  </a:cubicBezTo>
                  <a:cubicBezTo>
                    <a:pt x="32" y="4"/>
                    <a:pt x="32" y="4"/>
                    <a:pt x="32" y="4"/>
                  </a:cubicBezTo>
                  <a:cubicBezTo>
                    <a:pt x="32" y="12"/>
                    <a:pt x="32" y="12"/>
                    <a:pt x="32" y="12"/>
                  </a:cubicBezTo>
                  <a:cubicBezTo>
                    <a:pt x="24" y="12"/>
                    <a:pt x="24" y="12"/>
                    <a:pt x="24" y="12"/>
                  </a:cubicBezTo>
                  <a:cubicBezTo>
                    <a:pt x="24" y="0"/>
                    <a:pt x="24" y="0"/>
                    <a:pt x="24" y="0"/>
                  </a:cubicBezTo>
                  <a:cubicBezTo>
                    <a:pt x="16" y="0"/>
                    <a:pt x="16" y="0"/>
                    <a:pt x="16" y="0"/>
                  </a:cubicBezTo>
                  <a:cubicBezTo>
                    <a:pt x="16" y="12"/>
                    <a:pt x="16" y="12"/>
                    <a:pt x="16" y="12"/>
                  </a:cubicBezTo>
                  <a:cubicBezTo>
                    <a:pt x="8" y="12"/>
                    <a:pt x="8" y="12"/>
                    <a:pt x="8" y="12"/>
                  </a:cubicBezTo>
                  <a:cubicBezTo>
                    <a:pt x="8" y="4"/>
                    <a:pt x="8" y="4"/>
                    <a:pt x="8" y="4"/>
                  </a:cubicBezTo>
                  <a:cubicBezTo>
                    <a:pt x="0" y="4"/>
                    <a:pt x="0" y="4"/>
                    <a:pt x="0" y="4"/>
                  </a:cubicBezTo>
                  <a:cubicBezTo>
                    <a:pt x="0" y="28"/>
                    <a:pt x="0" y="28"/>
                    <a:pt x="0" y="28"/>
                  </a:cubicBezTo>
                  <a:cubicBezTo>
                    <a:pt x="0" y="39"/>
                    <a:pt x="9" y="48"/>
                    <a:pt x="20" y="48"/>
                  </a:cubicBezTo>
                  <a:close/>
                  <a:moveTo>
                    <a:pt x="20" y="40"/>
                  </a:moveTo>
                  <a:cubicBezTo>
                    <a:pt x="15" y="40"/>
                    <a:pt x="10" y="37"/>
                    <a:pt x="9" y="32"/>
                  </a:cubicBezTo>
                  <a:cubicBezTo>
                    <a:pt x="31" y="32"/>
                    <a:pt x="31" y="32"/>
                    <a:pt x="31" y="32"/>
                  </a:cubicBezTo>
                  <a:cubicBezTo>
                    <a:pt x="30" y="37"/>
                    <a:pt x="25" y="40"/>
                    <a:pt x="20" y="40"/>
                  </a:cubicBezTo>
                  <a:close/>
                  <a:moveTo>
                    <a:pt x="8" y="20"/>
                  </a:moveTo>
                  <a:cubicBezTo>
                    <a:pt x="32" y="20"/>
                    <a:pt x="32" y="20"/>
                    <a:pt x="32" y="20"/>
                  </a:cubicBezTo>
                  <a:cubicBezTo>
                    <a:pt x="32" y="24"/>
                    <a:pt x="32" y="24"/>
                    <a:pt x="32" y="24"/>
                  </a:cubicBezTo>
                  <a:cubicBezTo>
                    <a:pt x="8" y="24"/>
                    <a:pt x="8" y="24"/>
                    <a:pt x="8" y="24"/>
                  </a:cubicBezTo>
                  <a:lnTo>
                    <a:pt x="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96">
              <a:extLst>
                <a:ext uri="{FF2B5EF4-FFF2-40B4-BE49-F238E27FC236}">
                  <a16:creationId xmlns:a16="http://schemas.microsoft.com/office/drawing/2014/main" id="{1935D4FE-F035-E86C-26DA-646188C23209}"/>
                </a:ext>
              </a:extLst>
            </p:cNvPr>
            <p:cNvSpPr>
              <a:spLocks noEditPoints="1"/>
            </p:cNvSpPr>
            <p:nvPr/>
          </p:nvSpPr>
          <p:spPr bwMode="auto">
            <a:xfrm>
              <a:off x="8118476" y="3783013"/>
              <a:ext cx="201613" cy="101600"/>
            </a:xfrm>
            <a:custGeom>
              <a:avLst/>
              <a:gdLst>
                <a:gd name="T0" fmla="*/ 32 w 64"/>
                <a:gd name="T1" fmla="*/ 0 h 32"/>
                <a:gd name="T2" fmla="*/ 0 w 64"/>
                <a:gd name="T3" fmla="*/ 24 h 32"/>
                <a:gd name="T4" fmla="*/ 0 w 64"/>
                <a:gd name="T5" fmla="*/ 32 h 32"/>
                <a:gd name="T6" fmla="*/ 64 w 64"/>
                <a:gd name="T7" fmla="*/ 32 h 32"/>
                <a:gd name="T8" fmla="*/ 64 w 64"/>
                <a:gd name="T9" fmla="*/ 24 h 32"/>
                <a:gd name="T10" fmla="*/ 32 w 64"/>
                <a:gd name="T11" fmla="*/ 0 h 32"/>
                <a:gd name="T12" fmla="*/ 40 w 64"/>
                <a:gd name="T13" fmla="*/ 9 h 32"/>
                <a:gd name="T14" fmla="*/ 32 w 64"/>
                <a:gd name="T15" fmla="*/ 21 h 32"/>
                <a:gd name="T16" fmla="*/ 24 w 64"/>
                <a:gd name="T17" fmla="*/ 9 h 32"/>
                <a:gd name="T18" fmla="*/ 32 w 64"/>
                <a:gd name="T19" fmla="*/ 8 h 32"/>
                <a:gd name="T20" fmla="*/ 40 w 64"/>
                <a:gd name="T21" fmla="*/ 9 h 32"/>
                <a:gd name="T22" fmla="*/ 16 w 64"/>
                <a:gd name="T23" fmla="*/ 12 h 32"/>
                <a:gd name="T24" fmla="*/ 25 w 64"/>
                <a:gd name="T25" fmla="*/ 24 h 32"/>
                <a:gd name="T26" fmla="*/ 8 w 64"/>
                <a:gd name="T27" fmla="*/ 24 h 32"/>
                <a:gd name="T28" fmla="*/ 16 w 64"/>
                <a:gd name="T29" fmla="*/ 12 h 32"/>
                <a:gd name="T30" fmla="*/ 39 w 64"/>
                <a:gd name="T31" fmla="*/ 24 h 32"/>
                <a:gd name="T32" fmla="*/ 48 w 64"/>
                <a:gd name="T33" fmla="*/ 12 h 32"/>
                <a:gd name="T34" fmla="*/ 56 w 64"/>
                <a:gd name="T35" fmla="*/ 24 h 32"/>
                <a:gd name="T36" fmla="*/ 39 w 64"/>
                <a:gd name="T3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32">
                  <a:moveTo>
                    <a:pt x="32" y="0"/>
                  </a:moveTo>
                  <a:cubicBezTo>
                    <a:pt x="13" y="0"/>
                    <a:pt x="0" y="10"/>
                    <a:pt x="0" y="24"/>
                  </a:cubicBezTo>
                  <a:cubicBezTo>
                    <a:pt x="0" y="32"/>
                    <a:pt x="0" y="32"/>
                    <a:pt x="0" y="32"/>
                  </a:cubicBezTo>
                  <a:cubicBezTo>
                    <a:pt x="64" y="32"/>
                    <a:pt x="64" y="32"/>
                    <a:pt x="64" y="32"/>
                  </a:cubicBezTo>
                  <a:cubicBezTo>
                    <a:pt x="64" y="24"/>
                    <a:pt x="64" y="24"/>
                    <a:pt x="64" y="24"/>
                  </a:cubicBezTo>
                  <a:cubicBezTo>
                    <a:pt x="64" y="10"/>
                    <a:pt x="51" y="0"/>
                    <a:pt x="32" y="0"/>
                  </a:cubicBezTo>
                  <a:close/>
                  <a:moveTo>
                    <a:pt x="40" y="9"/>
                  </a:moveTo>
                  <a:cubicBezTo>
                    <a:pt x="32" y="21"/>
                    <a:pt x="32" y="21"/>
                    <a:pt x="32" y="21"/>
                  </a:cubicBezTo>
                  <a:cubicBezTo>
                    <a:pt x="24" y="9"/>
                    <a:pt x="24" y="9"/>
                    <a:pt x="24" y="9"/>
                  </a:cubicBezTo>
                  <a:cubicBezTo>
                    <a:pt x="26" y="8"/>
                    <a:pt x="29" y="8"/>
                    <a:pt x="32" y="8"/>
                  </a:cubicBezTo>
                  <a:cubicBezTo>
                    <a:pt x="35" y="8"/>
                    <a:pt x="38" y="8"/>
                    <a:pt x="40" y="9"/>
                  </a:cubicBezTo>
                  <a:close/>
                  <a:moveTo>
                    <a:pt x="16" y="12"/>
                  </a:moveTo>
                  <a:cubicBezTo>
                    <a:pt x="25" y="24"/>
                    <a:pt x="25" y="24"/>
                    <a:pt x="25" y="24"/>
                  </a:cubicBezTo>
                  <a:cubicBezTo>
                    <a:pt x="8" y="24"/>
                    <a:pt x="8" y="24"/>
                    <a:pt x="8" y="24"/>
                  </a:cubicBezTo>
                  <a:cubicBezTo>
                    <a:pt x="8" y="19"/>
                    <a:pt x="11" y="14"/>
                    <a:pt x="16" y="12"/>
                  </a:cubicBezTo>
                  <a:close/>
                  <a:moveTo>
                    <a:pt x="39" y="24"/>
                  </a:moveTo>
                  <a:cubicBezTo>
                    <a:pt x="48" y="12"/>
                    <a:pt x="48" y="12"/>
                    <a:pt x="48" y="12"/>
                  </a:cubicBezTo>
                  <a:cubicBezTo>
                    <a:pt x="53" y="14"/>
                    <a:pt x="56" y="19"/>
                    <a:pt x="56" y="24"/>
                  </a:cubicBezTo>
                  <a:lnTo>
                    <a:pt x="39"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4" name="组合 123">
            <a:extLst>
              <a:ext uri="{FF2B5EF4-FFF2-40B4-BE49-F238E27FC236}">
                <a16:creationId xmlns:a16="http://schemas.microsoft.com/office/drawing/2014/main" id="{CB6E05BB-2308-8CEB-EF90-6022AD8AC72C}"/>
              </a:ext>
            </a:extLst>
          </p:cNvPr>
          <p:cNvGrpSpPr/>
          <p:nvPr/>
        </p:nvGrpSpPr>
        <p:grpSpPr>
          <a:xfrm>
            <a:off x="9611338" y="3847028"/>
            <a:ext cx="269595" cy="371487"/>
            <a:chOff x="8724901" y="3606801"/>
            <a:chExt cx="201613" cy="277812"/>
          </a:xfrm>
          <a:solidFill>
            <a:schemeClr val="tx2">
              <a:lumMod val="75000"/>
            </a:schemeClr>
          </a:solidFill>
        </p:grpSpPr>
        <p:sp>
          <p:nvSpPr>
            <p:cNvPr id="125" name="Freeform 97">
              <a:extLst>
                <a:ext uri="{FF2B5EF4-FFF2-40B4-BE49-F238E27FC236}">
                  <a16:creationId xmlns:a16="http://schemas.microsoft.com/office/drawing/2014/main" id="{3EA32EE0-A3CF-14F1-7CF8-6F7F5F0A453F}"/>
                </a:ext>
              </a:extLst>
            </p:cNvPr>
            <p:cNvSpPr>
              <a:spLocks noEditPoints="1"/>
            </p:cNvSpPr>
            <p:nvPr/>
          </p:nvSpPr>
          <p:spPr bwMode="auto">
            <a:xfrm>
              <a:off x="8731251" y="3606801"/>
              <a:ext cx="188913" cy="163513"/>
            </a:xfrm>
            <a:custGeom>
              <a:avLst/>
              <a:gdLst>
                <a:gd name="T0" fmla="*/ 10 w 60"/>
                <a:gd name="T1" fmla="*/ 32 h 52"/>
                <a:gd name="T2" fmla="*/ 30 w 60"/>
                <a:gd name="T3" fmla="*/ 52 h 52"/>
                <a:gd name="T4" fmla="*/ 50 w 60"/>
                <a:gd name="T5" fmla="*/ 32 h 52"/>
                <a:gd name="T6" fmla="*/ 50 w 60"/>
                <a:gd name="T7" fmla="*/ 29 h 52"/>
                <a:gd name="T8" fmla="*/ 60 w 60"/>
                <a:gd name="T9" fmla="*/ 10 h 52"/>
                <a:gd name="T10" fmla="*/ 30 w 60"/>
                <a:gd name="T11" fmla="*/ 0 h 52"/>
                <a:gd name="T12" fmla="*/ 0 w 60"/>
                <a:gd name="T13" fmla="*/ 10 h 52"/>
                <a:gd name="T14" fmla="*/ 10 w 60"/>
                <a:gd name="T15" fmla="*/ 29 h 52"/>
                <a:gd name="T16" fmla="*/ 10 w 60"/>
                <a:gd name="T17" fmla="*/ 32 h 52"/>
                <a:gd name="T18" fmla="*/ 30 w 60"/>
                <a:gd name="T19" fmla="*/ 44 h 52"/>
                <a:gd name="T20" fmla="*/ 18 w 60"/>
                <a:gd name="T21" fmla="*/ 32 h 52"/>
                <a:gd name="T22" fmla="*/ 42 w 60"/>
                <a:gd name="T23" fmla="*/ 32 h 52"/>
                <a:gd name="T24" fmla="*/ 30 w 60"/>
                <a:gd name="T25" fmla="*/ 44 h 52"/>
                <a:gd name="T26" fmla="*/ 30 w 60"/>
                <a:gd name="T27" fmla="*/ 8 h 52"/>
                <a:gd name="T28" fmla="*/ 48 w 60"/>
                <a:gd name="T29" fmla="*/ 14 h 52"/>
                <a:gd name="T30" fmla="*/ 44 w 60"/>
                <a:gd name="T31" fmla="*/ 24 h 52"/>
                <a:gd name="T32" fmla="*/ 16 w 60"/>
                <a:gd name="T33" fmla="*/ 24 h 52"/>
                <a:gd name="T34" fmla="*/ 12 w 60"/>
                <a:gd name="T35" fmla="*/ 14 h 52"/>
                <a:gd name="T36" fmla="*/ 30 w 60"/>
                <a:gd name="T37"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0" h="52">
                  <a:moveTo>
                    <a:pt x="10" y="32"/>
                  </a:moveTo>
                  <a:cubicBezTo>
                    <a:pt x="10" y="43"/>
                    <a:pt x="19" y="52"/>
                    <a:pt x="30" y="52"/>
                  </a:cubicBezTo>
                  <a:cubicBezTo>
                    <a:pt x="41" y="52"/>
                    <a:pt x="50" y="43"/>
                    <a:pt x="50" y="32"/>
                  </a:cubicBezTo>
                  <a:cubicBezTo>
                    <a:pt x="50" y="29"/>
                    <a:pt x="50" y="29"/>
                    <a:pt x="50" y="29"/>
                  </a:cubicBezTo>
                  <a:cubicBezTo>
                    <a:pt x="60" y="10"/>
                    <a:pt x="60" y="10"/>
                    <a:pt x="60" y="10"/>
                  </a:cubicBezTo>
                  <a:cubicBezTo>
                    <a:pt x="30" y="0"/>
                    <a:pt x="30" y="0"/>
                    <a:pt x="30" y="0"/>
                  </a:cubicBezTo>
                  <a:cubicBezTo>
                    <a:pt x="0" y="10"/>
                    <a:pt x="0" y="10"/>
                    <a:pt x="0" y="10"/>
                  </a:cubicBezTo>
                  <a:cubicBezTo>
                    <a:pt x="10" y="29"/>
                    <a:pt x="10" y="29"/>
                    <a:pt x="10" y="29"/>
                  </a:cubicBezTo>
                  <a:lnTo>
                    <a:pt x="10" y="32"/>
                  </a:lnTo>
                  <a:close/>
                  <a:moveTo>
                    <a:pt x="30" y="44"/>
                  </a:moveTo>
                  <a:cubicBezTo>
                    <a:pt x="23" y="44"/>
                    <a:pt x="18" y="39"/>
                    <a:pt x="18" y="32"/>
                  </a:cubicBezTo>
                  <a:cubicBezTo>
                    <a:pt x="42" y="32"/>
                    <a:pt x="42" y="32"/>
                    <a:pt x="42" y="32"/>
                  </a:cubicBezTo>
                  <a:cubicBezTo>
                    <a:pt x="42" y="39"/>
                    <a:pt x="37" y="44"/>
                    <a:pt x="30" y="44"/>
                  </a:cubicBezTo>
                  <a:close/>
                  <a:moveTo>
                    <a:pt x="30" y="8"/>
                  </a:moveTo>
                  <a:cubicBezTo>
                    <a:pt x="48" y="14"/>
                    <a:pt x="48" y="14"/>
                    <a:pt x="48" y="14"/>
                  </a:cubicBezTo>
                  <a:cubicBezTo>
                    <a:pt x="44" y="24"/>
                    <a:pt x="44" y="24"/>
                    <a:pt x="44" y="24"/>
                  </a:cubicBezTo>
                  <a:cubicBezTo>
                    <a:pt x="16" y="24"/>
                    <a:pt x="16" y="24"/>
                    <a:pt x="16" y="24"/>
                  </a:cubicBezTo>
                  <a:cubicBezTo>
                    <a:pt x="12" y="14"/>
                    <a:pt x="12" y="14"/>
                    <a:pt x="12" y="14"/>
                  </a:cubicBezTo>
                  <a:lnTo>
                    <a:pt x="3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Oval 98">
              <a:extLst>
                <a:ext uri="{FF2B5EF4-FFF2-40B4-BE49-F238E27FC236}">
                  <a16:creationId xmlns:a16="http://schemas.microsoft.com/office/drawing/2014/main" id="{911D7201-A875-C4A2-06A9-B7C5B2048B93}"/>
                </a:ext>
              </a:extLst>
            </p:cNvPr>
            <p:cNvSpPr>
              <a:spLocks noChangeArrowheads="1"/>
            </p:cNvSpPr>
            <p:nvPr/>
          </p:nvSpPr>
          <p:spPr bwMode="auto">
            <a:xfrm>
              <a:off x="8813801" y="3644901"/>
              <a:ext cx="23813" cy="254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99">
              <a:extLst>
                <a:ext uri="{FF2B5EF4-FFF2-40B4-BE49-F238E27FC236}">
                  <a16:creationId xmlns:a16="http://schemas.microsoft.com/office/drawing/2014/main" id="{BF97F8DA-D043-2486-4C7F-5D3F31F56EF3}"/>
                </a:ext>
              </a:extLst>
            </p:cNvPr>
            <p:cNvSpPr>
              <a:spLocks noEditPoints="1"/>
            </p:cNvSpPr>
            <p:nvPr/>
          </p:nvSpPr>
          <p:spPr bwMode="auto">
            <a:xfrm>
              <a:off x="8724901" y="3783013"/>
              <a:ext cx="201613" cy="101600"/>
            </a:xfrm>
            <a:custGeom>
              <a:avLst/>
              <a:gdLst>
                <a:gd name="T0" fmla="*/ 32 w 64"/>
                <a:gd name="T1" fmla="*/ 0 h 32"/>
                <a:gd name="T2" fmla="*/ 0 w 64"/>
                <a:gd name="T3" fmla="*/ 24 h 32"/>
                <a:gd name="T4" fmla="*/ 0 w 64"/>
                <a:gd name="T5" fmla="*/ 32 h 32"/>
                <a:gd name="T6" fmla="*/ 64 w 64"/>
                <a:gd name="T7" fmla="*/ 32 h 32"/>
                <a:gd name="T8" fmla="*/ 64 w 64"/>
                <a:gd name="T9" fmla="*/ 24 h 32"/>
                <a:gd name="T10" fmla="*/ 32 w 64"/>
                <a:gd name="T11" fmla="*/ 0 h 32"/>
                <a:gd name="T12" fmla="*/ 28 w 64"/>
                <a:gd name="T13" fmla="*/ 8 h 32"/>
                <a:gd name="T14" fmla="*/ 28 w 64"/>
                <a:gd name="T15" fmla="*/ 24 h 32"/>
                <a:gd name="T16" fmla="*/ 8 w 64"/>
                <a:gd name="T17" fmla="*/ 24 h 32"/>
                <a:gd name="T18" fmla="*/ 28 w 64"/>
                <a:gd name="T19" fmla="*/ 8 h 32"/>
                <a:gd name="T20" fmla="*/ 36 w 64"/>
                <a:gd name="T21" fmla="*/ 24 h 32"/>
                <a:gd name="T22" fmla="*/ 36 w 64"/>
                <a:gd name="T23" fmla="*/ 8 h 32"/>
                <a:gd name="T24" fmla="*/ 56 w 64"/>
                <a:gd name="T25" fmla="*/ 24 h 32"/>
                <a:gd name="T26" fmla="*/ 36 w 64"/>
                <a:gd name="T2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32">
                  <a:moveTo>
                    <a:pt x="32" y="0"/>
                  </a:moveTo>
                  <a:cubicBezTo>
                    <a:pt x="13" y="0"/>
                    <a:pt x="0" y="10"/>
                    <a:pt x="0" y="24"/>
                  </a:cubicBezTo>
                  <a:cubicBezTo>
                    <a:pt x="0" y="32"/>
                    <a:pt x="0" y="32"/>
                    <a:pt x="0" y="32"/>
                  </a:cubicBezTo>
                  <a:cubicBezTo>
                    <a:pt x="64" y="32"/>
                    <a:pt x="64" y="32"/>
                    <a:pt x="64" y="32"/>
                  </a:cubicBezTo>
                  <a:cubicBezTo>
                    <a:pt x="64" y="24"/>
                    <a:pt x="64" y="24"/>
                    <a:pt x="64" y="24"/>
                  </a:cubicBezTo>
                  <a:cubicBezTo>
                    <a:pt x="64" y="10"/>
                    <a:pt x="51" y="0"/>
                    <a:pt x="32" y="0"/>
                  </a:cubicBezTo>
                  <a:close/>
                  <a:moveTo>
                    <a:pt x="28" y="8"/>
                  </a:moveTo>
                  <a:cubicBezTo>
                    <a:pt x="28" y="24"/>
                    <a:pt x="28" y="24"/>
                    <a:pt x="28" y="24"/>
                  </a:cubicBezTo>
                  <a:cubicBezTo>
                    <a:pt x="8" y="24"/>
                    <a:pt x="8" y="24"/>
                    <a:pt x="8" y="24"/>
                  </a:cubicBezTo>
                  <a:cubicBezTo>
                    <a:pt x="8" y="15"/>
                    <a:pt x="16" y="9"/>
                    <a:pt x="28" y="8"/>
                  </a:cubicBezTo>
                  <a:close/>
                  <a:moveTo>
                    <a:pt x="36" y="24"/>
                  </a:moveTo>
                  <a:cubicBezTo>
                    <a:pt x="36" y="8"/>
                    <a:pt x="36" y="8"/>
                    <a:pt x="36" y="8"/>
                  </a:cubicBezTo>
                  <a:cubicBezTo>
                    <a:pt x="48" y="9"/>
                    <a:pt x="56" y="15"/>
                    <a:pt x="56" y="24"/>
                  </a:cubicBezTo>
                  <a:lnTo>
                    <a:pt x="36"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8" name="组合 127">
            <a:extLst>
              <a:ext uri="{FF2B5EF4-FFF2-40B4-BE49-F238E27FC236}">
                <a16:creationId xmlns:a16="http://schemas.microsoft.com/office/drawing/2014/main" id="{523121A0-2202-C630-09B5-4C692DAABDD6}"/>
              </a:ext>
            </a:extLst>
          </p:cNvPr>
          <p:cNvGrpSpPr/>
          <p:nvPr/>
        </p:nvGrpSpPr>
        <p:grpSpPr>
          <a:xfrm>
            <a:off x="2311067" y="4643073"/>
            <a:ext cx="269595" cy="388471"/>
            <a:chOff x="3265488" y="4202113"/>
            <a:chExt cx="201613" cy="290513"/>
          </a:xfrm>
          <a:solidFill>
            <a:schemeClr val="tx2">
              <a:lumMod val="75000"/>
            </a:schemeClr>
          </a:solidFill>
        </p:grpSpPr>
        <p:sp>
          <p:nvSpPr>
            <p:cNvPr id="129" name="Freeform 100">
              <a:extLst>
                <a:ext uri="{FF2B5EF4-FFF2-40B4-BE49-F238E27FC236}">
                  <a16:creationId xmlns:a16="http://schemas.microsoft.com/office/drawing/2014/main" id="{4B8A5A00-118D-4C98-AD2A-FE9614143C84}"/>
                </a:ext>
              </a:extLst>
            </p:cNvPr>
            <p:cNvSpPr>
              <a:spLocks noEditPoints="1"/>
            </p:cNvSpPr>
            <p:nvPr/>
          </p:nvSpPr>
          <p:spPr bwMode="auto">
            <a:xfrm>
              <a:off x="3303588" y="4202113"/>
              <a:ext cx="125413" cy="176213"/>
            </a:xfrm>
            <a:custGeom>
              <a:avLst/>
              <a:gdLst>
                <a:gd name="T0" fmla="*/ 20 w 40"/>
                <a:gd name="T1" fmla="*/ 56 h 56"/>
                <a:gd name="T2" fmla="*/ 40 w 40"/>
                <a:gd name="T3" fmla="*/ 36 h 56"/>
                <a:gd name="T4" fmla="*/ 40 w 40"/>
                <a:gd name="T5" fmla="*/ 28 h 56"/>
                <a:gd name="T6" fmla="*/ 40 w 40"/>
                <a:gd name="T7" fmla="*/ 8 h 56"/>
                <a:gd name="T8" fmla="*/ 32 w 40"/>
                <a:gd name="T9" fmla="*/ 0 h 56"/>
                <a:gd name="T10" fmla="*/ 8 w 40"/>
                <a:gd name="T11" fmla="*/ 0 h 56"/>
                <a:gd name="T12" fmla="*/ 0 w 40"/>
                <a:gd name="T13" fmla="*/ 8 h 56"/>
                <a:gd name="T14" fmla="*/ 0 w 40"/>
                <a:gd name="T15" fmla="*/ 28 h 56"/>
                <a:gd name="T16" fmla="*/ 0 w 40"/>
                <a:gd name="T17" fmla="*/ 36 h 56"/>
                <a:gd name="T18" fmla="*/ 20 w 40"/>
                <a:gd name="T19" fmla="*/ 56 h 56"/>
                <a:gd name="T20" fmla="*/ 8 w 40"/>
                <a:gd name="T21" fmla="*/ 8 h 56"/>
                <a:gd name="T22" fmla="*/ 32 w 40"/>
                <a:gd name="T23" fmla="*/ 8 h 56"/>
                <a:gd name="T24" fmla="*/ 32 w 40"/>
                <a:gd name="T25" fmla="*/ 28 h 56"/>
                <a:gd name="T26" fmla="*/ 8 w 40"/>
                <a:gd name="T27" fmla="*/ 28 h 56"/>
                <a:gd name="T28" fmla="*/ 8 w 40"/>
                <a:gd name="T29" fmla="*/ 8 h 56"/>
                <a:gd name="T30" fmla="*/ 32 w 40"/>
                <a:gd name="T31" fmla="*/ 36 h 56"/>
                <a:gd name="T32" fmla="*/ 20 w 40"/>
                <a:gd name="T33" fmla="*/ 48 h 56"/>
                <a:gd name="T34" fmla="*/ 8 w 40"/>
                <a:gd name="T35" fmla="*/ 36 h 56"/>
                <a:gd name="T36" fmla="*/ 32 w 40"/>
                <a:gd name="T37" fmla="*/ 3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56">
                  <a:moveTo>
                    <a:pt x="20" y="56"/>
                  </a:moveTo>
                  <a:cubicBezTo>
                    <a:pt x="31" y="56"/>
                    <a:pt x="40" y="47"/>
                    <a:pt x="40" y="36"/>
                  </a:cubicBezTo>
                  <a:cubicBezTo>
                    <a:pt x="40" y="28"/>
                    <a:pt x="40" y="28"/>
                    <a:pt x="40" y="28"/>
                  </a:cubicBezTo>
                  <a:cubicBezTo>
                    <a:pt x="40" y="8"/>
                    <a:pt x="40" y="8"/>
                    <a:pt x="40" y="8"/>
                  </a:cubicBezTo>
                  <a:cubicBezTo>
                    <a:pt x="40" y="4"/>
                    <a:pt x="36" y="0"/>
                    <a:pt x="32" y="0"/>
                  </a:cubicBezTo>
                  <a:cubicBezTo>
                    <a:pt x="8" y="0"/>
                    <a:pt x="8" y="0"/>
                    <a:pt x="8" y="0"/>
                  </a:cubicBezTo>
                  <a:cubicBezTo>
                    <a:pt x="4" y="0"/>
                    <a:pt x="0" y="4"/>
                    <a:pt x="0" y="8"/>
                  </a:cubicBezTo>
                  <a:cubicBezTo>
                    <a:pt x="0" y="28"/>
                    <a:pt x="0" y="28"/>
                    <a:pt x="0" y="28"/>
                  </a:cubicBezTo>
                  <a:cubicBezTo>
                    <a:pt x="0" y="36"/>
                    <a:pt x="0" y="36"/>
                    <a:pt x="0" y="36"/>
                  </a:cubicBezTo>
                  <a:cubicBezTo>
                    <a:pt x="0" y="47"/>
                    <a:pt x="9" y="56"/>
                    <a:pt x="20" y="56"/>
                  </a:cubicBezTo>
                  <a:close/>
                  <a:moveTo>
                    <a:pt x="8" y="8"/>
                  </a:moveTo>
                  <a:cubicBezTo>
                    <a:pt x="32" y="8"/>
                    <a:pt x="32" y="8"/>
                    <a:pt x="32" y="8"/>
                  </a:cubicBezTo>
                  <a:cubicBezTo>
                    <a:pt x="32" y="28"/>
                    <a:pt x="32" y="28"/>
                    <a:pt x="32" y="28"/>
                  </a:cubicBezTo>
                  <a:cubicBezTo>
                    <a:pt x="8" y="28"/>
                    <a:pt x="8" y="28"/>
                    <a:pt x="8" y="28"/>
                  </a:cubicBezTo>
                  <a:lnTo>
                    <a:pt x="8" y="8"/>
                  </a:lnTo>
                  <a:close/>
                  <a:moveTo>
                    <a:pt x="32" y="36"/>
                  </a:moveTo>
                  <a:cubicBezTo>
                    <a:pt x="32" y="43"/>
                    <a:pt x="27" y="48"/>
                    <a:pt x="20" y="48"/>
                  </a:cubicBezTo>
                  <a:cubicBezTo>
                    <a:pt x="13" y="48"/>
                    <a:pt x="8" y="43"/>
                    <a:pt x="8" y="36"/>
                  </a:cubicBezTo>
                  <a:lnTo>
                    <a:pt x="32"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01">
              <a:extLst>
                <a:ext uri="{FF2B5EF4-FFF2-40B4-BE49-F238E27FC236}">
                  <a16:creationId xmlns:a16="http://schemas.microsoft.com/office/drawing/2014/main" id="{B1CAC022-3DD5-23F0-2673-9C548CF152B2}"/>
                </a:ext>
              </a:extLst>
            </p:cNvPr>
            <p:cNvSpPr>
              <a:spLocks noEditPoints="1"/>
            </p:cNvSpPr>
            <p:nvPr/>
          </p:nvSpPr>
          <p:spPr bwMode="auto">
            <a:xfrm>
              <a:off x="3265488" y="4391026"/>
              <a:ext cx="201613" cy="101600"/>
            </a:xfrm>
            <a:custGeom>
              <a:avLst/>
              <a:gdLst>
                <a:gd name="T0" fmla="*/ 32 w 64"/>
                <a:gd name="T1" fmla="*/ 0 h 32"/>
                <a:gd name="T2" fmla="*/ 0 w 64"/>
                <a:gd name="T3" fmla="*/ 24 h 32"/>
                <a:gd name="T4" fmla="*/ 0 w 64"/>
                <a:gd name="T5" fmla="*/ 32 h 32"/>
                <a:gd name="T6" fmla="*/ 64 w 64"/>
                <a:gd name="T7" fmla="*/ 32 h 32"/>
                <a:gd name="T8" fmla="*/ 64 w 64"/>
                <a:gd name="T9" fmla="*/ 24 h 32"/>
                <a:gd name="T10" fmla="*/ 32 w 64"/>
                <a:gd name="T11" fmla="*/ 0 h 32"/>
                <a:gd name="T12" fmla="*/ 20 w 64"/>
                <a:gd name="T13" fmla="*/ 10 h 32"/>
                <a:gd name="T14" fmla="*/ 20 w 64"/>
                <a:gd name="T15" fmla="*/ 24 h 32"/>
                <a:gd name="T16" fmla="*/ 8 w 64"/>
                <a:gd name="T17" fmla="*/ 24 h 32"/>
                <a:gd name="T18" fmla="*/ 20 w 64"/>
                <a:gd name="T19" fmla="*/ 10 h 32"/>
                <a:gd name="T20" fmla="*/ 28 w 64"/>
                <a:gd name="T21" fmla="*/ 24 h 32"/>
                <a:gd name="T22" fmla="*/ 28 w 64"/>
                <a:gd name="T23" fmla="*/ 8 h 32"/>
                <a:gd name="T24" fmla="*/ 32 w 64"/>
                <a:gd name="T25" fmla="*/ 8 h 32"/>
                <a:gd name="T26" fmla="*/ 56 w 64"/>
                <a:gd name="T27" fmla="*/ 24 h 32"/>
                <a:gd name="T28" fmla="*/ 28 w 64"/>
                <a:gd name="T29"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32">
                  <a:moveTo>
                    <a:pt x="32" y="0"/>
                  </a:moveTo>
                  <a:cubicBezTo>
                    <a:pt x="13" y="0"/>
                    <a:pt x="0" y="10"/>
                    <a:pt x="0" y="24"/>
                  </a:cubicBezTo>
                  <a:cubicBezTo>
                    <a:pt x="0" y="32"/>
                    <a:pt x="0" y="32"/>
                    <a:pt x="0" y="32"/>
                  </a:cubicBezTo>
                  <a:cubicBezTo>
                    <a:pt x="64" y="32"/>
                    <a:pt x="64" y="32"/>
                    <a:pt x="64" y="32"/>
                  </a:cubicBezTo>
                  <a:cubicBezTo>
                    <a:pt x="64" y="24"/>
                    <a:pt x="64" y="24"/>
                    <a:pt x="64" y="24"/>
                  </a:cubicBezTo>
                  <a:cubicBezTo>
                    <a:pt x="64" y="10"/>
                    <a:pt x="51" y="0"/>
                    <a:pt x="32" y="0"/>
                  </a:cubicBezTo>
                  <a:close/>
                  <a:moveTo>
                    <a:pt x="20" y="10"/>
                  </a:moveTo>
                  <a:cubicBezTo>
                    <a:pt x="20" y="24"/>
                    <a:pt x="20" y="24"/>
                    <a:pt x="20" y="24"/>
                  </a:cubicBezTo>
                  <a:cubicBezTo>
                    <a:pt x="8" y="24"/>
                    <a:pt x="8" y="24"/>
                    <a:pt x="8" y="24"/>
                  </a:cubicBezTo>
                  <a:cubicBezTo>
                    <a:pt x="8" y="18"/>
                    <a:pt x="13" y="12"/>
                    <a:pt x="20" y="10"/>
                  </a:cubicBezTo>
                  <a:close/>
                  <a:moveTo>
                    <a:pt x="28" y="24"/>
                  </a:moveTo>
                  <a:cubicBezTo>
                    <a:pt x="28" y="8"/>
                    <a:pt x="28" y="8"/>
                    <a:pt x="28" y="8"/>
                  </a:cubicBezTo>
                  <a:cubicBezTo>
                    <a:pt x="29" y="8"/>
                    <a:pt x="31" y="8"/>
                    <a:pt x="32" y="8"/>
                  </a:cubicBezTo>
                  <a:cubicBezTo>
                    <a:pt x="46" y="8"/>
                    <a:pt x="56" y="15"/>
                    <a:pt x="56" y="24"/>
                  </a:cubicBezTo>
                  <a:lnTo>
                    <a:pt x="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Oval 102">
              <a:extLst>
                <a:ext uri="{FF2B5EF4-FFF2-40B4-BE49-F238E27FC236}">
                  <a16:creationId xmlns:a16="http://schemas.microsoft.com/office/drawing/2014/main" id="{5E3D5A40-E1C1-C0B2-F0D9-89214750B462}"/>
                </a:ext>
              </a:extLst>
            </p:cNvPr>
            <p:cNvSpPr>
              <a:spLocks noChangeArrowheads="1"/>
            </p:cNvSpPr>
            <p:nvPr/>
          </p:nvSpPr>
          <p:spPr bwMode="auto">
            <a:xfrm>
              <a:off x="3367088" y="4429126"/>
              <a:ext cx="23813" cy="254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2" name="组合 131">
            <a:extLst>
              <a:ext uri="{FF2B5EF4-FFF2-40B4-BE49-F238E27FC236}">
                <a16:creationId xmlns:a16="http://schemas.microsoft.com/office/drawing/2014/main" id="{2641C5FB-3EAB-92A4-CC7A-99138A5ABCEB}"/>
              </a:ext>
            </a:extLst>
          </p:cNvPr>
          <p:cNvGrpSpPr/>
          <p:nvPr/>
        </p:nvGrpSpPr>
        <p:grpSpPr>
          <a:xfrm>
            <a:off x="3104990" y="4660055"/>
            <a:ext cx="303559" cy="371489"/>
            <a:chOff x="3859213" y="4214813"/>
            <a:chExt cx="227013" cy="277813"/>
          </a:xfrm>
          <a:solidFill>
            <a:schemeClr val="tx2">
              <a:lumMod val="75000"/>
            </a:schemeClr>
          </a:solidFill>
        </p:grpSpPr>
        <p:sp>
          <p:nvSpPr>
            <p:cNvPr id="133" name="Freeform 103">
              <a:extLst>
                <a:ext uri="{FF2B5EF4-FFF2-40B4-BE49-F238E27FC236}">
                  <a16:creationId xmlns:a16="http://schemas.microsoft.com/office/drawing/2014/main" id="{08E1BCFF-C837-6C65-145E-EE200AFD7F3B}"/>
                </a:ext>
              </a:extLst>
            </p:cNvPr>
            <p:cNvSpPr>
              <a:spLocks noEditPoints="1"/>
            </p:cNvSpPr>
            <p:nvPr/>
          </p:nvSpPr>
          <p:spPr bwMode="auto">
            <a:xfrm>
              <a:off x="3859213" y="4214813"/>
              <a:ext cx="227013" cy="163513"/>
            </a:xfrm>
            <a:custGeom>
              <a:avLst/>
              <a:gdLst>
                <a:gd name="T0" fmla="*/ 36 w 72"/>
                <a:gd name="T1" fmla="*/ 0 h 52"/>
                <a:gd name="T2" fmla="*/ 0 w 72"/>
                <a:gd name="T3" fmla="*/ 36 h 52"/>
                <a:gd name="T4" fmla="*/ 0 w 72"/>
                <a:gd name="T5" fmla="*/ 40 h 52"/>
                <a:gd name="T6" fmla="*/ 18 w 72"/>
                <a:gd name="T7" fmla="*/ 40 h 52"/>
                <a:gd name="T8" fmla="*/ 36 w 72"/>
                <a:gd name="T9" fmla="*/ 52 h 52"/>
                <a:gd name="T10" fmla="*/ 54 w 72"/>
                <a:gd name="T11" fmla="*/ 40 h 52"/>
                <a:gd name="T12" fmla="*/ 72 w 72"/>
                <a:gd name="T13" fmla="*/ 40 h 52"/>
                <a:gd name="T14" fmla="*/ 72 w 72"/>
                <a:gd name="T15" fmla="*/ 36 h 52"/>
                <a:gd name="T16" fmla="*/ 36 w 72"/>
                <a:gd name="T17" fmla="*/ 0 h 52"/>
                <a:gd name="T18" fmla="*/ 48 w 72"/>
                <a:gd name="T19" fmla="*/ 32 h 52"/>
                <a:gd name="T20" fmla="*/ 36 w 72"/>
                <a:gd name="T21" fmla="*/ 44 h 52"/>
                <a:gd name="T22" fmla="*/ 24 w 72"/>
                <a:gd name="T23" fmla="*/ 32 h 52"/>
                <a:gd name="T24" fmla="*/ 24 w 72"/>
                <a:gd name="T25" fmla="*/ 31 h 52"/>
                <a:gd name="T26" fmla="*/ 36 w 72"/>
                <a:gd name="T27" fmla="*/ 23 h 52"/>
                <a:gd name="T28" fmla="*/ 48 w 72"/>
                <a:gd name="T29" fmla="*/ 31 h 52"/>
                <a:gd name="T30" fmla="*/ 48 w 72"/>
                <a:gd name="T31" fmla="*/ 32 h 52"/>
                <a:gd name="T32" fmla="*/ 56 w 72"/>
                <a:gd name="T33" fmla="*/ 32 h 52"/>
                <a:gd name="T34" fmla="*/ 56 w 72"/>
                <a:gd name="T35" fmla="*/ 28 h 52"/>
                <a:gd name="T36" fmla="*/ 53 w 72"/>
                <a:gd name="T37" fmla="*/ 24 h 52"/>
                <a:gd name="T38" fmla="*/ 39 w 72"/>
                <a:gd name="T39" fmla="*/ 14 h 52"/>
                <a:gd name="T40" fmla="*/ 33 w 72"/>
                <a:gd name="T41" fmla="*/ 14 h 52"/>
                <a:gd name="T42" fmla="*/ 19 w 72"/>
                <a:gd name="T43" fmla="*/ 24 h 52"/>
                <a:gd name="T44" fmla="*/ 16 w 72"/>
                <a:gd name="T45" fmla="*/ 28 h 52"/>
                <a:gd name="T46" fmla="*/ 16 w 72"/>
                <a:gd name="T47" fmla="*/ 32 h 52"/>
                <a:gd name="T48" fmla="*/ 8 w 72"/>
                <a:gd name="T49" fmla="*/ 32 h 52"/>
                <a:gd name="T50" fmla="*/ 36 w 72"/>
                <a:gd name="T51" fmla="*/ 8 h 52"/>
                <a:gd name="T52" fmla="*/ 64 w 72"/>
                <a:gd name="T53" fmla="*/ 32 h 52"/>
                <a:gd name="T54" fmla="*/ 56 w 72"/>
                <a:gd name="T55"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2" h="52">
                  <a:moveTo>
                    <a:pt x="36" y="0"/>
                  </a:moveTo>
                  <a:cubicBezTo>
                    <a:pt x="16" y="0"/>
                    <a:pt x="0" y="16"/>
                    <a:pt x="0" y="36"/>
                  </a:cubicBezTo>
                  <a:cubicBezTo>
                    <a:pt x="0" y="40"/>
                    <a:pt x="0" y="40"/>
                    <a:pt x="0" y="40"/>
                  </a:cubicBezTo>
                  <a:cubicBezTo>
                    <a:pt x="18" y="40"/>
                    <a:pt x="18" y="40"/>
                    <a:pt x="18" y="40"/>
                  </a:cubicBezTo>
                  <a:cubicBezTo>
                    <a:pt x="21" y="47"/>
                    <a:pt x="28" y="52"/>
                    <a:pt x="36" y="52"/>
                  </a:cubicBezTo>
                  <a:cubicBezTo>
                    <a:pt x="44" y="52"/>
                    <a:pt x="51" y="47"/>
                    <a:pt x="54" y="40"/>
                  </a:cubicBezTo>
                  <a:cubicBezTo>
                    <a:pt x="72" y="40"/>
                    <a:pt x="72" y="40"/>
                    <a:pt x="72" y="40"/>
                  </a:cubicBezTo>
                  <a:cubicBezTo>
                    <a:pt x="72" y="36"/>
                    <a:pt x="72" y="36"/>
                    <a:pt x="72" y="36"/>
                  </a:cubicBezTo>
                  <a:cubicBezTo>
                    <a:pt x="72" y="16"/>
                    <a:pt x="56" y="0"/>
                    <a:pt x="36" y="0"/>
                  </a:cubicBezTo>
                  <a:close/>
                  <a:moveTo>
                    <a:pt x="48" y="32"/>
                  </a:moveTo>
                  <a:cubicBezTo>
                    <a:pt x="48" y="39"/>
                    <a:pt x="43" y="44"/>
                    <a:pt x="36" y="44"/>
                  </a:cubicBezTo>
                  <a:cubicBezTo>
                    <a:pt x="29" y="44"/>
                    <a:pt x="24" y="39"/>
                    <a:pt x="24" y="32"/>
                  </a:cubicBezTo>
                  <a:cubicBezTo>
                    <a:pt x="24" y="31"/>
                    <a:pt x="24" y="31"/>
                    <a:pt x="24" y="31"/>
                  </a:cubicBezTo>
                  <a:cubicBezTo>
                    <a:pt x="29" y="29"/>
                    <a:pt x="33" y="25"/>
                    <a:pt x="36" y="23"/>
                  </a:cubicBezTo>
                  <a:cubicBezTo>
                    <a:pt x="39" y="25"/>
                    <a:pt x="43" y="29"/>
                    <a:pt x="48" y="31"/>
                  </a:cubicBezTo>
                  <a:lnTo>
                    <a:pt x="48" y="32"/>
                  </a:lnTo>
                  <a:close/>
                  <a:moveTo>
                    <a:pt x="56" y="32"/>
                  </a:moveTo>
                  <a:cubicBezTo>
                    <a:pt x="56" y="28"/>
                    <a:pt x="56" y="28"/>
                    <a:pt x="56" y="28"/>
                  </a:cubicBezTo>
                  <a:cubicBezTo>
                    <a:pt x="56" y="26"/>
                    <a:pt x="55" y="25"/>
                    <a:pt x="53" y="24"/>
                  </a:cubicBezTo>
                  <a:cubicBezTo>
                    <a:pt x="44" y="22"/>
                    <a:pt x="40" y="14"/>
                    <a:pt x="39" y="14"/>
                  </a:cubicBezTo>
                  <a:cubicBezTo>
                    <a:pt x="38" y="12"/>
                    <a:pt x="34" y="12"/>
                    <a:pt x="33" y="14"/>
                  </a:cubicBezTo>
                  <a:cubicBezTo>
                    <a:pt x="32" y="14"/>
                    <a:pt x="28" y="22"/>
                    <a:pt x="19" y="24"/>
                  </a:cubicBezTo>
                  <a:cubicBezTo>
                    <a:pt x="17" y="25"/>
                    <a:pt x="16" y="26"/>
                    <a:pt x="16" y="28"/>
                  </a:cubicBezTo>
                  <a:cubicBezTo>
                    <a:pt x="16" y="32"/>
                    <a:pt x="16" y="32"/>
                    <a:pt x="16" y="32"/>
                  </a:cubicBezTo>
                  <a:cubicBezTo>
                    <a:pt x="8" y="32"/>
                    <a:pt x="8" y="32"/>
                    <a:pt x="8" y="32"/>
                  </a:cubicBezTo>
                  <a:cubicBezTo>
                    <a:pt x="10" y="18"/>
                    <a:pt x="22" y="8"/>
                    <a:pt x="36" y="8"/>
                  </a:cubicBezTo>
                  <a:cubicBezTo>
                    <a:pt x="50" y="8"/>
                    <a:pt x="62" y="18"/>
                    <a:pt x="64" y="32"/>
                  </a:cubicBezTo>
                  <a:lnTo>
                    <a:pt x="5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04">
              <a:extLst>
                <a:ext uri="{FF2B5EF4-FFF2-40B4-BE49-F238E27FC236}">
                  <a16:creationId xmlns:a16="http://schemas.microsoft.com/office/drawing/2014/main" id="{9D97161D-6C94-A6B9-B112-3CAA69C6EC95}"/>
                </a:ext>
              </a:extLst>
            </p:cNvPr>
            <p:cNvSpPr>
              <a:spLocks noEditPoints="1"/>
            </p:cNvSpPr>
            <p:nvPr/>
          </p:nvSpPr>
          <p:spPr bwMode="auto">
            <a:xfrm>
              <a:off x="3871913" y="4397376"/>
              <a:ext cx="201613" cy="95250"/>
            </a:xfrm>
            <a:custGeom>
              <a:avLst/>
              <a:gdLst>
                <a:gd name="T0" fmla="*/ 46 w 64"/>
                <a:gd name="T1" fmla="*/ 0 h 30"/>
                <a:gd name="T2" fmla="*/ 44 w 64"/>
                <a:gd name="T3" fmla="*/ 0 h 30"/>
                <a:gd name="T4" fmla="*/ 32 w 64"/>
                <a:gd name="T5" fmla="*/ 9 h 30"/>
                <a:gd name="T6" fmla="*/ 20 w 64"/>
                <a:gd name="T7" fmla="*/ 0 h 30"/>
                <a:gd name="T8" fmla="*/ 18 w 64"/>
                <a:gd name="T9" fmla="*/ 0 h 30"/>
                <a:gd name="T10" fmla="*/ 0 w 64"/>
                <a:gd name="T11" fmla="*/ 22 h 30"/>
                <a:gd name="T12" fmla="*/ 0 w 64"/>
                <a:gd name="T13" fmla="*/ 30 h 30"/>
                <a:gd name="T14" fmla="*/ 64 w 64"/>
                <a:gd name="T15" fmla="*/ 30 h 30"/>
                <a:gd name="T16" fmla="*/ 64 w 64"/>
                <a:gd name="T17" fmla="*/ 22 h 30"/>
                <a:gd name="T18" fmla="*/ 46 w 64"/>
                <a:gd name="T19" fmla="*/ 0 h 30"/>
                <a:gd name="T20" fmla="*/ 8 w 64"/>
                <a:gd name="T21" fmla="*/ 22 h 30"/>
                <a:gd name="T22" fmla="*/ 18 w 64"/>
                <a:gd name="T23" fmla="*/ 9 h 30"/>
                <a:gd name="T24" fmla="*/ 32 w 64"/>
                <a:gd name="T25" fmla="*/ 19 h 30"/>
                <a:gd name="T26" fmla="*/ 46 w 64"/>
                <a:gd name="T27" fmla="*/ 9 h 30"/>
                <a:gd name="T28" fmla="*/ 56 w 64"/>
                <a:gd name="T29" fmla="*/ 22 h 30"/>
                <a:gd name="T30" fmla="*/ 8 w 64"/>
                <a:gd name="T31"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30">
                  <a:moveTo>
                    <a:pt x="46" y="0"/>
                  </a:moveTo>
                  <a:cubicBezTo>
                    <a:pt x="44" y="0"/>
                    <a:pt x="44" y="0"/>
                    <a:pt x="44" y="0"/>
                  </a:cubicBezTo>
                  <a:cubicBezTo>
                    <a:pt x="32" y="9"/>
                    <a:pt x="32" y="9"/>
                    <a:pt x="32" y="9"/>
                  </a:cubicBezTo>
                  <a:cubicBezTo>
                    <a:pt x="20" y="0"/>
                    <a:pt x="20" y="0"/>
                    <a:pt x="20" y="0"/>
                  </a:cubicBezTo>
                  <a:cubicBezTo>
                    <a:pt x="18" y="0"/>
                    <a:pt x="18" y="0"/>
                    <a:pt x="18" y="0"/>
                  </a:cubicBezTo>
                  <a:cubicBezTo>
                    <a:pt x="7" y="4"/>
                    <a:pt x="0" y="12"/>
                    <a:pt x="0" y="22"/>
                  </a:cubicBezTo>
                  <a:cubicBezTo>
                    <a:pt x="0" y="30"/>
                    <a:pt x="0" y="30"/>
                    <a:pt x="0" y="30"/>
                  </a:cubicBezTo>
                  <a:cubicBezTo>
                    <a:pt x="64" y="30"/>
                    <a:pt x="64" y="30"/>
                    <a:pt x="64" y="30"/>
                  </a:cubicBezTo>
                  <a:cubicBezTo>
                    <a:pt x="64" y="22"/>
                    <a:pt x="64" y="22"/>
                    <a:pt x="64" y="22"/>
                  </a:cubicBezTo>
                  <a:cubicBezTo>
                    <a:pt x="64" y="12"/>
                    <a:pt x="57" y="4"/>
                    <a:pt x="46" y="0"/>
                  </a:cubicBezTo>
                  <a:close/>
                  <a:moveTo>
                    <a:pt x="8" y="22"/>
                  </a:moveTo>
                  <a:cubicBezTo>
                    <a:pt x="8" y="16"/>
                    <a:pt x="12" y="11"/>
                    <a:pt x="18" y="9"/>
                  </a:cubicBezTo>
                  <a:cubicBezTo>
                    <a:pt x="32" y="19"/>
                    <a:pt x="32" y="19"/>
                    <a:pt x="32" y="19"/>
                  </a:cubicBezTo>
                  <a:cubicBezTo>
                    <a:pt x="46" y="9"/>
                    <a:pt x="46" y="9"/>
                    <a:pt x="46" y="9"/>
                  </a:cubicBezTo>
                  <a:cubicBezTo>
                    <a:pt x="52" y="11"/>
                    <a:pt x="56" y="16"/>
                    <a:pt x="56" y="22"/>
                  </a:cubicBezTo>
                  <a:lnTo>
                    <a:pt x="8"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5" name="Freeform 105">
            <a:extLst>
              <a:ext uri="{FF2B5EF4-FFF2-40B4-BE49-F238E27FC236}">
                <a16:creationId xmlns:a16="http://schemas.microsoft.com/office/drawing/2014/main" id="{ACBD3E07-BE6B-09E9-16F9-AD6EB2C99385}"/>
              </a:ext>
            </a:extLst>
          </p:cNvPr>
          <p:cNvSpPr>
            <a:spLocks noEditPoints="1"/>
          </p:cNvSpPr>
          <p:nvPr/>
        </p:nvSpPr>
        <p:spPr bwMode="auto">
          <a:xfrm>
            <a:off x="3898913" y="4660055"/>
            <a:ext cx="337524" cy="337524"/>
          </a:xfrm>
          <a:custGeom>
            <a:avLst/>
            <a:gdLst>
              <a:gd name="T0" fmla="*/ 16 w 80"/>
              <a:gd name="T1" fmla="*/ 80 h 80"/>
              <a:gd name="T2" fmla="*/ 16 w 80"/>
              <a:gd name="T3" fmla="*/ 64 h 80"/>
              <a:gd name="T4" fmla="*/ 8 w 80"/>
              <a:gd name="T5" fmla="*/ 64 h 80"/>
              <a:gd name="T6" fmla="*/ 0 w 80"/>
              <a:gd name="T7" fmla="*/ 56 h 80"/>
              <a:gd name="T8" fmla="*/ 0 w 80"/>
              <a:gd name="T9" fmla="*/ 8 h 80"/>
              <a:gd name="T10" fmla="*/ 8 w 80"/>
              <a:gd name="T11" fmla="*/ 0 h 80"/>
              <a:gd name="T12" fmla="*/ 72 w 80"/>
              <a:gd name="T13" fmla="*/ 0 h 80"/>
              <a:gd name="T14" fmla="*/ 80 w 80"/>
              <a:gd name="T15" fmla="*/ 8 h 80"/>
              <a:gd name="T16" fmla="*/ 80 w 80"/>
              <a:gd name="T17" fmla="*/ 56 h 80"/>
              <a:gd name="T18" fmla="*/ 72 w 80"/>
              <a:gd name="T19" fmla="*/ 64 h 80"/>
              <a:gd name="T20" fmla="*/ 37 w 80"/>
              <a:gd name="T21" fmla="*/ 64 h 80"/>
              <a:gd name="T22" fmla="*/ 16 w 80"/>
              <a:gd name="T23" fmla="*/ 80 h 80"/>
              <a:gd name="T24" fmla="*/ 8 w 80"/>
              <a:gd name="T25" fmla="*/ 8 h 80"/>
              <a:gd name="T26" fmla="*/ 8 w 80"/>
              <a:gd name="T27" fmla="*/ 56 h 80"/>
              <a:gd name="T28" fmla="*/ 24 w 80"/>
              <a:gd name="T29" fmla="*/ 56 h 80"/>
              <a:gd name="T30" fmla="*/ 24 w 80"/>
              <a:gd name="T31" fmla="*/ 64 h 80"/>
              <a:gd name="T32" fmla="*/ 35 w 80"/>
              <a:gd name="T33" fmla="*/ 56 h 80"/>
              <a:gd name="T34" fmla="*/ 72 w 80"/>
              <a:gd name="T35" fmla="*/ 56 h 80"/>
              <a:gd name="T36" fmla="*/ 72 w 80"/>
              <a:gd name="T37" fmla="*/ 8 h 80"/>
              <a:gd name="T38" fmla="*/ 8 w 80"/>
              <a:gd name="T39" fmla="*/ 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0" h="80">
                <a:moveTo>
                  <a:pt x="16" y="80"/>
                </a:moveTo>
                <a:cubicBezTo>
                  <a:pt x="16" y="64"/>
                  <a:pt x="16" y="64"/>
                  <a:pt x="16" y="64"/>
                </a:cubicBezTo>
                <a:cubicBezTo>
                  <a:pt x="8" y="64"/>
                  <a:pt x="8" y="64"/>
                  <a:pt x="8" y="64"/>
                </a:cubicBezTo>
                <a:cubicBezTo>
                  <a:pt x="4" y="64"/>
                  <a:pt x="0" y="60"/>
                  <a:pt x="0" y="56"/>
                </a:cubicBezTo>
                <a:cubicBezTo>
                  <a:pt x="0" y="8"/>
                  <a:pt x="0" y="8"/>
                  <a:pt x="0" y="8"/>
                </a:cubicBezTo>
                <a:cubicBezTo>
                  <a:pt x="0" y="4"/>
                  <a:pt x="4" y="0"/>
                  <a:pt x="8" y="0"/>
                </a:cubicBezTo>
                <a:cubicBezTo>
                  <a:pt x="72" y="0"/>
                  <a:pt x="72" y="0"/>
                  <a:pt x="72" y="0"/>
                </a:cubicBezTo>
                <a:cubicBezTo>
                  <a:pt x="76" y="0"/>
                  <a:pt x="80" y="4"/>
                  <a:pt x="80" y="8"/>
                </a:cubicBezTo>
                <a:cubicBezTo>
                  <a:pt x="80" y="56"/>
                  <a:pt x="80" y="56"/>
                  <a:pt x="80" y="56"/>
                </a:cubicBezTo>
                <a:cubicBezTo>
                  <a:pt x="80" y="60"/>
                  <a:pt x="76" y="64"/>
                  <a:pt x="72" y="64"/>
                </a:cubicBezTo>
                <a:cubicBezTo>
                  <a:pt x="37" y="64"/>
                  <a:pt x="37" y="64"/>
                  <a:pt x="37" y="64"/>
                </a:cubicBezTo>
                <a:lnTo>
                  <a:pt x="16" y="80"/>
                </a:lnTo>
                <a:close/>
                <a:moveTo>
                  <a:pt x="8" y="8"/>
                </a:moveTo>
                <a:cubicBezTo>
                  <a:pt x="8" y="56"/>
                  <a:pt x="8" y="56"/>
                  <a:pt x="8" y="56"/>
                </a:cubicBezTo>
                <a:cubicBezTo>
                  <a:pt x="24" y="56"/>
                  <a:pt x="24" y="56"/>
                  <a:pt x="24" y="56"/>
                </a:cubicBezTo>
                <a:cubicBezTo>
                  <a:pt x="24" y="64"/>
                  <a:pt x="24" y="64"/>
                  <a:pt x="24" y="64"/>
                </a:cubicBezTo>
                <a:cubicBezTo>
                  <a:pt x="35" y="56"/>
                  <a:pt x="35" y="56"/>
                  <a:pt x="35" y="56"/>
                </a:cubicBezTo>
                <a:cubicBezTo>
                  <a:pt x="72" y="56"/>
                  <a:pt x="72" y="56"/>
                  <a:pt x="72" y="56"/>
                </a:cubicBezTo>
                <a:cubicBezTo>
                  <a:pt x="72" y="8"/>
                  <a:pt x="72" y="8"/>
                  <a:pt x="72" y="8"/>
                </a:cubicBezTo>
                <a:lnTo>
                  <a:pt x="8" y="8"/>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36" name="组合 135">
            <a:extLst>
              <a:ext uri="{FF2B5EF4-FFF2-40B4-BE49-F238E27FC236}">
                <a16:creationId xmlns:a16="http://schemas.microsoft.com/office/drawing/2014/main" id="{49F6701E-EA3B-0F75-F506-3ECAA9BD40F0}"/>
              </a:ext>
            </a:extLst>
          </p:cNvPr>
          <p:cNvGrpSpPr/>
          <p:nvPr/>
        </p:nvGrpSpPr>
        <p:grpSpPr>
          <a:xfrm>
            <a:off x="4709818" y="4660055"/>
            <a:ext cx="337524" cy="337524"/>
            <a:chOff x="5059363" y="4214813"/>
            <a:chExt cx="252413" cy="252413"/>
          </a:xfrm>
          <a:solidFill>
            <a:schemeClr val="tx2">
              <a:lumMod val="75000"/>
            </a:schemeClr>
          </a:solidFill>
        </p:grpSpPr>
        <p:sp>
          <p:nvSpPr>
            <p:cNvPr id="137" name="Freeform 106">
              <a:extLst>
                <a:ext uri="{FF2B5EF4-FFF2-40B4-BE49-F238E27FC236}">
                  <a16:creationId xmlns:a16="http://schemas.microsoft.com/office/drawing/2014/main" id="{EEE849CF-E4E5-3DB7-4EC8-B2A277221681}"/>
                </a:ext>
              </a:extLst>
            </p:cNvPr>
            <p:cNvSpPr>
              <a:spLocks noEditPoints="1"/>
            </p:cNvSpPr>
            <p:nvPr/>
          </p:nvSpPr>
          <p:spPr bwMode="auto">
            <a:xfrm>
              <a:off x="5059363" y="4214813"/>
              <a:ext cx="252413" cy="252413"/>
            </a:xfrm>
            <a:custGeom>
              <a:avLst/>
              <a:gdLst>
                <a:gd name="T0" fmla="*/ 16 w 80"/>
                <a:gd name="T1" fmla="*/ 80 h 80"/>
                <a:gd name="T2" fmla="*/ 16 w 80"/>
                <a:gd name="T3" fmla="*/ 64 h 80"/>
                <a:gd name="T4" fmla="*/ 8 w 80"/>
                <a:gd name="T5" fmla="*/ 64 h 80"/>
                <a:gd name="T6" fmla="*/ 0 w 80"/>
                <a:gd name="T7" fmla="*/ 56 h 80"/>
                <a:gd name="T8" fmla="*/ 0 w 80"/>
                <a:gd name="T9" fmla="*/ 8 h 80"/>
                <a:gd name="T10" fmla="*/ 8 w 80"/>
                <a:gd name="T11" fmla="*/ 0 h 80"/>
                <a:gd name="T12" fmla="*/ 72 w 80"/>
                <a:gd name="T13" fmla="*/ 0 h 80"/>
                <a:gd name="T14" fmla="*/ 80 w 80"/>
                <a:gd name="T15" fmla="*/ 8 h 80"/>
                <a:gd name="T16" fmla="*/ 80 w 80"/>
                <a:gd name="T17" fmla="*/ 56 h 80"/>
                <a:gd name="T18" fmla="*/ 72 w 80"/>
                <a:gd name="T19" fmla="*/ 64 h 80"/>
                <a:gd name="T20" fmla="*/ 37 w 80"/>
                <a:gd name="T21" fmla="*/ 64 h 80"/>
                <a:gd name="T22" fmla="*/ 16 w 80"/>
                <a:gd name="T23" fmla="*/ 80 h 80"/>
                <a:gd name="T24" fmla="*/ 8 w 80"/>
                <a:gd name="T25" fmla="*/ 8 h 80"/>
                <a:gd name="T26" fmla="*/ 8 w 80"/>
                <a:gd name="T27" fmla="*/ 56 h 80"/>
                <a:gd name="T28" fmla="*/ 24 w 80"/>
                <a:gd name="T29" fmla="*/ 56 h 80"/>
                <a:gd name="T30" fmla="*/ 24 w 80"/>
                <a:gd name="T31" fmla="*/ 64 h 80"/>
                <a:gd name="T32" fmla="*/ 35 w 80"/>
                <a:gd name="T33" fmla="*/ 56 h 80"/>
                <a:gd name="T34" fmla="*/ 72 w 80"/>
                <a:gd name="T35" fmla="*/ 56 h 80"/>
                <a:gd name="T36" fmla="*/ 72 w 80"/>
                <a:gd name="T37" fmla="*/ 8 h 80"/>
                <a:gd name="T38" fmla="*/ 8 w 80"/>
                <a:gd name="T39" fmla="*/ 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0" h="80">
                  <a:moveTo>
                    <a:pt x="16" y="80"/>
                  </a:moveTo>
                  <a:cubicBezTo>
                    <a:pt x="16" y="64"/>
                    <a:pt x="16" y="64"/>
                    <a:pt x="16" y="64"/>
                  </a:cubicBezTo>
                  <a:cubicBezTo>
                    <a:pt x="8" y="64"/>
                    <a:pt x="8" y="64"/>
                    <a:pt x="8" y="64"/>
                  </a:cubicBezTo>
                  <a:cubicBezTo>
                    <a:pt x="4" y="64"/>
                    <a:pt x="0" y="60"/>
                    <a:pt x="0" y="56"/>
                  </a:cubicBezTo>
                  <a:cubicBezTo>
                    <a:pt x="0" y="8"/>
                    <a:pt x="0" y="8"/>
                    <a:pt x="0" y="8"/>
                  </a:cubicBezTo>
                  <a:cubicBezTo>
                    <a:pt x="0" y="4"/>
                    <a:pt x="4" y="0"/>
                    <a:pt x="8" y="0"/>
                  </a:cubicBezTo>
                  <a:cubicBezTo>
                    <a:pt x="72" y="0"/>
                    <a:pt x="72" y="0"/>
                    <a:pt x="72" y="0"/>
                  </a:cubicBezTo>
                  <a:cubicBezTo>
                    <a:pt x="76" y="0"/>
                    <a:pt x="80" y="4"/>
                    <a:pt x="80" y="8"/>
                  </a:cubicBezTo>
                  <a:cubicBezTo>
                    <a:pt x="80" y="56"/>
                    <a:pt x="80" y="56"/>
                    <a:pt x="80" y="56"/>
                  </a:cubicBezTo>
                  <a:cubicBezTo>
                    <a:pt x="80" y="60"/>
                    <a:pt x="76" y="64"/>
                    <a:pt x="72" y="64"/>
                  </a:cubicBezTo>
                  <a:cubicBezTo>
                    <a:pt x="37" y="64"/>
                    <a:pt x="37" y="64"/>
                    <a:pt x="37" y="64"/>
                  </a:cubicBezTo>
                  <a:lnTo>
                    <a:pt x="16" y="80"/>
                  </a:lnTo>
                  <a:close/>
                  <a:moveTo>
                    <a:pt x="8" y="8"/>
                  </a:moveTo>
                  <a:cubicBezTo>
                    <a:pt x="8" y="56"/>
                    <a:pt x="8" y="56"/>
                    <a:pt x="8" y="56"/>
                  </a:cubicBezTo>
                  <a:cubicBezTo>
                    <a:pt x="24" y="56"/>
                    <a:pt x="24" y="56"/>
                    <a:pt x="24" y="56"/>
                  </a:cubicBezTo>
                  <a:cubicBezTo>
                    <a:pt x="24" y="64"/>
                    <a:pt x="24" y="64"/>
                    <a:pt x="24" y="64"/>
                  </a:cubicBezTo>
                  <a:cubicBezTo>
                    <a:pt x="35" y="56"/>
                    <a:pt x="35" y="56"/>
                    <a:pt x="35" y="56"/>
                  </a:cubicBezTo>
                  <a:cubicBezTo>
                    <a:pt x="72" y="56"/>
                    <a:pt x="72" y="56"/>
                    <a:pt x="72" y="56"/>
                  </a:cubicBezTo>
                  <a:cubicBezTo>
                    <a:pt x="72" y="8"/>
                    <a:pt x="72" y="8"/>
                    <a:pt x="72" y="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07">
              <a:extLst>
                <a:ext uri="{FF2B5EF4-FFF2-40B4-BE49-F238E27FC236}">
                  <a16:creationId xmlns:a16="http://schemas.microsoft.com/office/drawing/2014/main" id="{353E25DA-AB7F-2EC9-8D35-CD106B468829}"/>
                </a:ext>
              </a:extLst>
            </p:cNvPr>
            <p:cNvSpPr>
              <a:spLocks/>
            </p:cNvSpPr>
            <p:nvPr/>
          </p:nvSpPr>
          <p:spPr bwMode="auto">
            <a:xfrm>
              <a:off x="5129213" y="4327526"/>
              <a:ext cx="114300" cy="38100"/>
            </a:xfrm>
            <a:custGeom>
              <a:avLst/>
              <a:gdLst>
                <a:gd name="T0" fmla="*/ 0 w 36"/>
                <a:gd name="T1" fmla="*/ 0 h 12"/>
                <a:gd name="T2" fmla="*/ 18 w 36"/>
                <a:gd name="T3" fmla="*/ 12 h 12"/>
                <a:gd name="T4" fmla="*/ 36 w 36"/>
                <a:gd name="T5" fmla="*/ 0 h 12"/>
                <a:gd name="T6" fmla="*/ 0 w 36"/>
                <a:gd name="T7" fmla="*/ 0 h 12"/>
              </a:gdLst>
              <a:ahLst/>
              <a:cxnLst>
                <a:cxn ang="0">
                  <a:pos x="T0" y="T1"/>
                </a:cxn>
                <a:cxn ang="0">
                  <a:pos x="T2" y="T3"/>
                </a:cxn>
                <a:cxn ang="0">
                  <a:pos x="T4" y="T5"/>
                </a:cxn>
                <a:cxn ang="0">
                  <a:pos x="T6" y="T7"/>
                </a:cxn>
              </a:cxnLst>
              <a:rect l="0" t="0" r="r" b="b"/>
              <a:pathLst>
                <a:path w="36" h="12">
                  <a:moveTo>
                    <a:pt x="0" y="0"/>
                  </a:moveTo>
                  <a:cubicBezTo>
                    <a:pt x="3" y="7"/>
                    <a:pt x="10" y="12"/>
                    <a:pt x="18" y="12"/>
                  </a:cubicBezTo>
                  <a:cubicBezTo>
                    <a:pt x="26" y="12"/>
                    <a:pt x="33" y="7"/>
                    <a:pt x="36"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Oval 108">
              <a:extLst>
                <a:ext uri="{FF2B5EF4-FFF2-40B4-BE49-F238E27FC236}">
                  <a16:creationId xmlns:a16="http://schemas.microsoft.com/office/drawing/2014/main" id="{14E52915-DA7B-272D-0A00-35B866E57C1F}"/>
                </a:ext>
              </a:extLst>
            </p:cNvPr>
            <p:cNvSpPr>
              <a:spLocks noChangeArrowheads="1"/>
            </p:cNvSpPr>
            <p:nvPr/>
          </p:nvSpPr>
          <p:spPr bwMode="auto">
            <a:xfrm>
              <a:off x="5132388" y="4265613"/>
              <a:ext cx="31750"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Oval 109">
              <a:extLst>
                <a:ext uri="{FF2B5EF4-FFF2-40B4-BE49-F238E27FC236}">
                  <a16:creationId xmlns:a16="http://schemas.microsoft.com/office/drawing/2014/main" id="{2F101161-4591-BCEE-C080-97A27EC246DF}"/>
                </a:ext>
              </a:extLst>
            </p:cNvPr>
            <p:cNvSpPr>
              <a:spLocks noChangeArrowheads="1"/>
            </p:cNvSpPr>
            <p:nvPr/>
          </p:nvSpPr>
          <p:spPr bwMode="auto">
            <a:xfrm>
              <a:off x="5208588" y="4265613"/>
              <a:ext cx="31750"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1" name="组合 140">
            <a:extLst>
              <a:ext uri="{FF2B5EF4-FFF2-40B4-BE49-F238E27FC236}">
                <a16:creationId xmlns:a16="http://schemas.microsoft.com/office/drawing/2014/main" id="{37A2FD57-E354-8F76-9ACD-C6CFF75A5C86}"/>
              </a:ext>
            </a:extLst>
          </p:cNvPr>
          <p:cNvGrpSpPr/>
          <p:nvPr/>
        </p:nvGrpSpPr>
        <p:grpSpPr>
          <a:xfrm>
            <a:off x="5486759" y="4626091"/>
            <a:ext cx="407575" cy="405453"/>
            <a:chOff x="5640388" y="4189413"/>
            <a:chExt cx="304800" cy="303213"/>
          </a:xfrm>
          <a:solidFill>
            <a:schemeClr val="tx2">
              <a:lumMod val="75000"/>
            </a:schemeClr>
          </a:solidFill>
        </p:grpSpPr>
        <p:sp>
          <p:nvSpPr>
            <p:cNvPr id="142" name="Freeform 110">
              <a:extLst>
                <a:ext uri="{FF2B5EF4-FFF2-40B4-BE49-F238E27FC236}">
                  <a16:creationId xmlns:a16="http://schemas.microsoft.com/office/drawing/2014/main" id="{57BA78EB-DE4E-0A57-18F6-1586662F2585}"/>
                </a:ext>
              </a:extLst>
            </p:cNvPr>
            <p:cNvSpPr>
              <a:spLocks noEditPoints="1"/>
            </p:cNvSpPr>
            <p:nvPr/>
          </p:nvSpPr>
          <p:spPr bwMode="auto">
            <a:xfrm>
              <a:off x="5640388" y="4276726"/>
              <a:ext cx="215900" cy="215900"/>
            </a:xfrm>
            <a:custGeom>
              <a:avLst/>
              <a:gdLst>
                <a:gd name="T0" fmla="*/ 12 w 68"/>
                <a:gd name="T1" fmla="*/ 68 h 68"/>
                <a:gd name="T2" fmla="*/ 12 w 68"/>
                <a:gd name="T3" fmla="*/ 52 h 68"/>
                <a:gd name="T4" fmla="*/ 8 w 68"/>
                <a:gd name="T5" fmla="*/ 52 h 68"/>
                <a:gd name="T6" fmla="*/ 0 w 68"/>
                <a:gd name="T7" fmla="*/ 44 h 68"/>
                <a:gd name="T8" fmla="*/ 0 w 68"/>
                <a:gd name="T9" fmla="*/ 8 h 68"/>
                <a:gd name="T10" fmla="*/ 8 w 68"/>
                <a:gd name="T11" fmla="*/ 0 h 68"/>
                <a:gd name="T12" fmla="*/ 60 w 68"/>
                <a:gd name="T13" fmla="*/ 0 h 68"/>
                <a:gd name="T14" fmla="*/ 68 w 68"/>
                <a:gd name="T15" fmla="*/ 8 h 68"/>
                <a:gd name="T16" fmla="*/ 68 w 68"/>
                <a:gd name="T17" fmla="*/ 44 h 68"/>
                <a:gd name="T18" fmla="*/ 60 w 68"/>
                <a:gd name="T19" fmla="*/ 52 h 68"/>
                <a:gd name="T20" fmla="*/ 33 w 68"/>
                <a:gd name="T21" fmla="*/ 52 h 68"/>
                <a:gd name="T22" fmla="*/ 12 w 68"/>
                <a:gd name="T23" fmla="*/ 68 h 68"/>
                <a:gd name="T24" fmla="*/ 8 w 68"/>
                <a:gd name="T25" fmla="*/ 8 h 68"/>
                <a:gd name="T26" fmla="*/ 8 w 68"/>
                <a:gd name="T27" fmla="*/ 44 h 68"/>
                <a:gd name="T28" fmla="*/ 20 w 68"/>
                <a:gd name="T29" fmla="*/ 44 h 68"/>
                <a:gd name="T30" fmla="*/ 20 w 68"/>
                <a:gd name="T31" fmla="*/ 52 h 68"/>
                <a:gd name="T32" fmla="*/ 31 w 68"/>
                <a:gd name="T33" fmla="*/ 44 h 68"/>
                <a:gd name="T34" fmla="*/ 60 w 68"/>
                <a:gd name="T35" fmla="*/ 44 h 68"/>
                <a:gd name="T36" fmla="*/ 60 w 68"/>
                <a:gd name="T37" fmla="*/ 8 h 68"/>
                <a:gd name="T38" fmla="*/ 8 w 68"/>
                <a:gd name="T39"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68">
                  <a:moveTo>
                    <a:pt x="12" y="68"/>
                  </a:moveTo>
                  <a:cubicBezTo>
                    <a:pt x="12" y="52"/>
                    <a:pt x="12" y="52"/>
                    <a:pt x="12" y="52"/>
                  </a:cubicBezTo>
                  <a:cubicBezTo>
                    <a:pt x="8" y="52"/>
                    <a:pt x="8" y="52"/>
                    <a:pt x="8" y="52"/>
                  </a:cubicBezTo>
                  <a:cubicBezTo>
                    <a:pt x="4" y="52"/>
                    <a:pt x="0" y="48"/>
                    <a:pt x="0" y="44"/>
                  </a:cubicBezTo>
                  <a:cubicBezTo>
                    <a:pt x="0" y="8"/>
                    <a:pt x="0" y="8"/>
                    <a:pt x="0" y="8"/>
                  </a:cubicBezTo>
                  <a:cubicBezTo>
                    <a:pt x="0" y="4"/>
                    <a:pt x="4" y="0"/>
                    <a:pt x="8" y="0"/>
                  </a:cubicBezTo>
                  <a:cubicBezTo>
                    <a:pt x="60" y="0"/>
                    <a:pt x="60" y="0"/>
                    <a:pt x="60" y="0"/>
                  </a:cubicBezTo>
                  <a:cubicBezTo>
                    <a:pt x="64" y="0"/>
                    <a:pt x="68" y="4"/>
                    <a:pt x="68" y="8"/>
                  </a:cubicBezTo>
                  <a:cubicBezTo>
                    <a:pt x="68" y="44"/>
                    <a:pt x="68" y="44"/>
                    <a:pt x="68" y="44"/>
                  </a:cubicBezTo>
                  <a:cubicBezTo>
                    <a:pt x="68" y="48"/>
                    <a:pt x="64" y="52"/>
                    <a:pt x="60" y="52"/>
                  </a:cubicBezTo>
                  <a:cubicBezTo>
                    <a:pt x="33" y="52"/>
                    <a:pt x="33" y="52"/>
                    <a:pt x="33" y="52"/>
                  </a:cubicBezTo>
                  <a:lnTo>
                    <a:pt x="12" y="68"/>
                  </a:lnTo>
                  <a:close/>
                  <a:moveTo>
                    <a:pt x="8" y="8"/>
                  </a:moveTo>
                  <a:cubicBezTo>
                    <a:pt x="8" y="44"/>
                    <a:pt x="8" y="44"/>
                    <a:pt x="8" y="44"/>
                  </a:cubicBezTo>
                  <a:cubicBezTo>
                    <a:pt x="20" y="44"/>
                    <a:pt x="20" y="44"/>
                    <a:pt x="20" y="44"/>
                  </a:cubicBezTo>
                  <a:cubicBezTo>
                    <a:pt x="20" y="52"/>
                    <a:pt x="20" y="52"/>
                    <a:pt x="20" y="52"/>
                  </a:cubicBezTo>
                  <a:cubicBezTo>
                    <a:pt x="31" y="44"/>
                    <a:pt x="31" y="44"/>
                    <a:pt x="31" y="44"/>
                  </a:cubicBezTo>
                  <a:cubicBezTo>
                    <a:pt x="60" y="44"/>
                    <a:pt x="60" y="44"/>
                    <a:pt x="60" y="44"/>
                  </a:cubicBezTo>
                  <a:cubicBezTo>
                    <a:pt x="60" y="8"/>
                    <a:pt x="60" y="8"/>
                    <a:pt x="60" y="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11">
              <a:extLst>
                <a:ext uri="{FF2B5EF4-FFF2-40B4-BE49-F238E27FC236}">
                  <a16:creationId xmlns:a16="http://schemas.microsoft.com/office/drawing/2014/main" id="{4B97807A-AE22-5255-E960-B7FE935093E1}"/>
                </a:ext>
              </a:extLst>
            </p:cNvPr>
            <p:cNvSpPr>
              <a:spLocks/>
            </p:cNvSpPr>
            <p:nvPr/>
          </p:nvSpPr>
          <p:spPr bwMode="auto">
            <a:xfrm>
              <a:off x="5843588" y="4189413"/>
              <a:ext cx="101600" cy="100013"/>
            </a:xfrm>
            <a:custGeom>
              <a:avLst/>
              <a:gdLst>
                <a:gd name="T0" fmla="*/ 40 w 64"/>
                <a:gd name="T1" fmla="*/ 24 h 63"/>
                <a:gd name="T2" fmla="*/ 40 w 64"/>
                <a:gd name="T3" fmla="*/ 0 h 63"/>
                <a:gd name="T4" fmla="*/ 24 w 64"/>
                <a:gd name="T5" fmla="*/ 0 h 63"/>
                <a:gd name="T6" fmla="*/ 24 w 64"/>
                <a:gd name="T7" fmla="*/ 24 h 63"/>
                <a:gd name="T8" fmla="*/ 0 w 64"/>
                <a:gd name="T9" fmla="*/ 24 h 63"/>
                <a:gd name="T10" fmla="*/ 0 w 64"/>
                <a:gd name="T11" fmla="*/ 40 h 63"/>
                <a:gd name="T12" fmla="*/ 24 w 64"/>
                <a:gd name="T13" fmla="*/ 40 h 63"/>
                <a:gd name="T14" fmla="*/ 24 w 64"/>
                <a:gd name="T15" fmla="*/ 63 h 63"/>
                <a:gd name="T16" fmla="*/ 40 w 64"/>
                <a:gd name="T17" fmla="*/ 63 h 63"/>
                <a:gd name="T18" fmla="*/ 40 w 64"/>
                <a:gd name="T19" fmla="*/ 40 h 63"/>
                <a:gd name="T20" fmla="*/ 64 w 64"/>
                <a:gd name="T21" fmla="*/ 40 h 63"/>
                <a:gd name="T22" fmla="*/ 64 w 64"/>
                <a:gd name="T23" fmla="*/ 24 h 63"/>
                <a:gd name="T24" fmla="*/ 40 w 64"/>
                <a:gd name="T25" fmla="*/ 2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3">
                  <a:moveTo>
                    <a:pt x="40" y="24"/>
                  </a:moveTo>
                  <a:lnTo>
                    <a:pt x="40" y="0"/>
                  </a:lnTo>
                  <a:lnTo>
                    <a:pt x="24" y="0"/>
                  </a:lnTo>
                  <a:lnTo>
                    <a:pt x="24" y="24"/>
                  </a:lnTo>
                  <a:lnTo>
                    <a:pt x="0" y="24"/>
                  </a:lnTo>
                  <a:lnTo>
                    <a:pt x="0" y="40"/>
                  </a:lnTo>
                  <a:lnTo>
                    <a:pt x="24" y="40"/>
                  </a:lnTo>
                  <a:lnTo>
                    <a:pt x="24" y="63"/>
                  </a:lnTo>
                  <a:lnTo>
                    <a:pt x="40" y="63"/>
                  </a:lnTo>
                  <a:lnTo>
                    <a:pt x="40" y="40"/>
                  </a:lnTo>
                  <a:lnTo>
                    <a:pt x="64" y="40"/>
                  </a:lnTo>
                  <a:lnTo>
                    <a:pt x="64" y="24"/>
                  </a:lnTo>
                  <a:lnTo>
                    <a:pt x="4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4" name="组合 143">
            <a:extLst>
              <a:ext uri="{FF2B5EF4-FFF2-40B4-BE49-F238E27FC236}">
                <a16:creationId xmlns:a16="http://schemas.microsoft.com/office/drawing/2014/main" id="{3D8F07C1-D340-7041-EA8E-40FA9FF5E918}"/>
              </a:ext>
            </a:extLst>
          </p:cNvPr>
          <p:cNvGrpSpPr/>
          <p:nvPr/>
        </p:nvGrpSpPr>
        <p:grpSpPr>
          <a:xfrm>
            <a:off x="6299788" y="4677038"/>
            <a:ext cx="371487" cy="354506"/>
            <a:chOff x="6248401" y="4227513"/>
            <a:chExt cx="277812" cy="265113"/>
          </a:xfrm>
          <a:solidFill>
            <a:schemeClr val="tx2">
              <a:lumMod val="75000"/>
            </a:schemeClr>
          </a:solidFill>
        </p:grpSpPr>
        <p:sp>
          <p:nvSpPr>
            <p:cNvPr id="145" name="Rectangle 112">
              <a:extLst>
                <a:ext uri="{FF2B5EF4-FFF2-40B4-BE49-F238E27FC236}">
                  <a16:creationId xmlns:a16="http://schemas.microsoft.com/office/drawing/2014/main" id="{5F1774DB-FC60-30EF-F15B-CCD887775232}"/>
                </a:ext>
              </a:extLst>
            </p:cNvPr>
            <p:cNvSpPr>
              <a:spLocks noChangeArrowheads="1"/>
            </p:cNvSpPr>
            <p:nvPr/>
          </p:nvSpPr>
          <p:spPr bwMode="auto">
            <a:xfrm>
              <a:off x="6450013" y="4227513"/>
              <a:ext cx="76200"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13">
              <a:extLst>
                <a:ext uri="{FF2B5EF4-FFF2-40B4-BE49-F238E27FC236}">
                  <a16:creationId xmlns:a16="http://schemas.microsoft.com/office/drawing/2014/main" id="{27113BC3-57E9-0418-47DC-73873A880DE8}"/>
                </a:ext>
              </a:extLst>
            </p:cNvPr>
            <p:cNvSpPr>
              <a:spLocks noEditPoints="1"/>
            </p:cNvSpPr>
            <p:nvPr/>
          </p:nvSpPr>
          <p:spPr bwMode="auto">
            <a:xfrm>
              <a:off x="6248401" y="4276726"/>
              <a:ext cx="214313" cy="215900"/>
            </a:xfrm>
            <a:custGeom>
              <a:avLst/>
              <a:gdLst>
                <a:gd name="T0" fmla="*/ 12 w 68"/>
                <a:gd name="T1" fmla="*/ 68 h 68"/>
                <a:gd name="T2" fmla="*/ 12 w 68"/>
                <a:gd name="T3" fmla="*/ 52 h 68"/>
                <a:gd name="T4" fmla="*/ 8 w 68"/>
                <a:gd name="T5" fmla="*/ 52 h 68"/>
                <a:gd name="T6" fmla="*/ 0 w 68"/>
                <a:gd name="T7" fmla="*/ 44 h 68"/>
                <a:gd name="T8" fmla="*/ 0 w 68"/>
                <a:gd name="T9" fmla="*/ 8 h 68"/>
                <a:gd name="T10" fmla="*/ 8 w 68"/>
                <a:gd name="T11" fmla="*/ 0 h 68"/>
                <a:gd name="T12" fmla="*/ 60 w 68"/>
                <a:gd name="T13" fmla="*/ 0 h 68"/>
                <a:gd name="T14" fmla="*/ 68 w 68"/>
                <a:gd name="T15" fmla="*/ 8 h 68"/>
                <a:gd name="T16" fmla="*/ 68 w 68"/>
                <a:gd name="T17" fmla="*/ 44 h 68"/>
                <a:gd name="T18" fmla="*/ 60 w 68"/>
                <a:gd name="T19" fmla="*/ 52 h 68"/>
                <a:gd name="T20" fmla="*/ 33 w 68"/>
                <a:gd name="T21" fmla="*/ 52 h 68"/>
                <a:gd name="T22" fmla="*/ 12 w 68"/>
                <a:gd name="T23" fmla="*/ 68 h 68"/>
                <a:gd name="T24" fmla="*/ 8 w 68"/>
                <a:gd name="T25" fmla="*/ 8 h 68"/>
                <a:gd name="T26" fmla="*/ 8 w 68"/>
                <a:gd name="T27" fmla="*/ 44 h 68"/>
                <a:gd name="T28" fmla="*/ 20 w 68"/>
                <a:gd name="T29" fmla="*/ 44 h 68"/>
                <a:gd name="T30" fmla="*/ 20 w 68"/>
                <a:gd name="T31" fmla="*/ 52 h 68"/>
                <a:gd name="T32" fmla="*/ 31 w 68"/>
                <a:gd name="T33" fmla="*/ 44 h 68"/>
                <a:gd name="T34" fmla="*/ 60 w 68"/>
                <a:gd name="T35" fmla="*/ 44 h 68"/>
                <a:gd name="T36" fmla="*/ 60 w 68"/>
                <a:gd name="T37" fmla="*/ 8 h 68"/>
                <a:gd name="T38" fmla="*/ 8 w 68"/>
                <a:gd name="T39"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68">
                  <a:moveTo>
                    <a:pt x="12" y="68"/>
                  </a:moveTo>
                  <a:cubicBezTo>
                    <a:pt x="12" y="52"/>
                    <a:pt x="12" y="52"/>
                    <a:pt x="12" y="52"/>
                  </a:cubicBezTo>
                  <a:cubicBezTo>
                    <a:pt x="8" y="52"/>
                    <a:pt x="8" y="52"/>
                    <a:pt x="8" y="52"/>
                  </a:cubicBezTo>
                  <a:cubicBezTo>
                    <a:pt x="4" y="52"/>
                    <a:pt x="0" y="48"/>
                    <a:pt x="0" y="44"/>
                  </a:cubicBezTo>
                  <a:cubicBezTo>
                    <a:pt x="0" y="8"/>
                    <a:pt x="0" y="8"/>
                    <a:pt x="0" y="8"/>
                  </a:cubicBezTo>
                  <a:cubicBezTo>
                    <a:pt x="0" y="4"/>
                    <a:pt x="4" y="0"/>
                    <a:pt x="8" y="0"/>
                  </a:cubicBezTo>
                  <a:cubicBezTo>
                    <a:pt x="60" y="0"/>
                    <a:pt x="60" y="0"/>
                    <a:pt x="60" y="0"/>
                  </a:cubicBezTo>
                  <a:cubicBezTo>
                    <a:pt x="64" y="0"/>
                    <a:pt x="68" y="4"/>
                    <a:pt x="68" y="8"/>
                  </a:cubicBezTo>
                  <a:cubicBezTo>
                    <a:pt x="68" y="44"/>
                    <a:pt x="68" y="44"/>
                    <a:pt x="68" y="44"/>
                  </a:cubicBezTo>
                  <a:cubicBezTo>
                    <a:pt x="68" y="48"/>
                    <a:pt x="64" y="52"/>
                    <a:pt x="60" y="52"/>
                  </a:cubicBezTo>
                  <a:cubicBezTo>
                    <a:pt x="33" y="52"/>
                    <a:pt x="33" y="52"/>
                    <a:pt x="33" y="52"/>
                  </a:cubicBezTo>
                  <a:lnTo>
                    <a:pt x="12" y="68"/>
                  </a:lnTo>
                  <a:close/>
                  <a:moveTo>
                    <a:pt x="8" y="8"/>
                  </a:moveTo>
                  <a:cubicBezTo>
                    <a:pt x="8" y="44"/>
                    <a:pt x="8" y="44"/>
                    <a:pt x="8" y="44"/>
                  </a:cubicBezTo>
                  <a:cubicBezTo>
                    <a:pt x="20" y="44"/>
                    <a:pt x="20" y="44"/>
                    <a:pt x="20" y="44"/>
                  </a:cubicBezTo>
                  <a:cubicBezTo>
                    <a:pt x="20" y="52"/>
                    <a:pt x="20" y="52"/>
                    <a:pt x="20" y="52"/>
                  </a:cubicBezTo>
                  <a:cubicBezTo>
                    <a:pt x="31" y="44"/>
                    <a:pt x="31" y="44"/>
                    <a:pt x="31" y="44"/>
                  </a:cubicBezTo>
                  <a:cubicBezTo>
                    <a:pt x="60" y="44"/>
                    <a:pt x="60" y="44"/>
                    <a:pt x="60" y="44"/>
                  </a:cubicBezTo>
                  <a:cubicBezTo>
                    <a:pt x="60" y="8"/>
                    <a:pt x="60" y="8"/>
                    <a:pt x="60" y="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7" name="组合 146">
            <a:extLst>
              <a:ext uri="{FF2B5EF4-FFF2-40B4-BE49-F238E27FC236}">
                <a16:creationId xmlns:a16="http://schemas.microsoft.com/office/drawing/2014/main" id="{12661B13-6679-2498-DE64-7AA6870DE829}"/>
              </a:ext>
            </a:extLst>
          </p:cNvPr>
          <p:cNvGrpSpPr/>
          <p:nvPr/>
        </p:nvGrpSpPr>
        <p:grpSpPr>
          <a:xfrm>
            <a:off x="7110693" y="4664301"/>
            <a:ext cx="367242" cy="367243"/>
            <a:chOff x="6854826" y="4217988"/>
            <a:chExt cx="274637" cy="274638"/>
          </a:xfrm>
          <a:solidFill>
            <a:schemeClr val="tx2">
              <a:lumMod val="75000"/>
            </a:schemeClr>
          </a:solidFill>
        </p:grpSpPr>
        <p:sp>
          <p:nvSpPr>
            <p:cNvPr id="148" name="Freeform 114">
              <a:extLst>
                <a:ext uri="{FF2B5EF4-FFF2-40B4-BE49-F238E27FC236}">
                  <a16:creationId xmlns:a16="http://schemas.microsoft.com/office/drawing/2014/main" id="{EB8A12C1-0FAD-19A4-B415-AE125D4CC346}"/>
                </a:ext>
              </a:extLst>
            </p:cNvPr>
            <p:cNvSpPr>
              <a:spLocks/>
            </p:cNvSpPr>
            <p:nvPr/>
          </p:nvSpPr>
          <p:spPr bwMode="auto">
            <a:xfrm>
              <a:off x="6854826" y="4276726"/>
              <a:ext cx="214313" cy="215900"/>
            </a:xfrm>
            <a:custGeom>
              <a:avLst/>
              <a:gdLst>
                <a:gd name="T0" fmla="*/ 12 w 68"/>
                <a:gd name="T1" fmla="*/ 68 h 68"/>
                <a:gd name="T2" fmla="*/ 12 w 68"/>
                <a:gd name="T3" fmla="*/ 52 h 68"/>
                <a:gd name="T4" fmla="*/ 8 w 68"/>
                <a:gd name="T5" fmla="*/ 52 h 68"/>
                <a:gd name="T6" fmla="*/ 0 w 68"/>
                <a:gd name="T7" fmla="*/ 44 h 68"/>
                <a:gd name="T8" fmla="*/ 0 w 68"/>
                <a:gd name="T9" fmla="*/ 8 h 68"/>
                <a:gd name="T10" fmla="*/ 8 w 68"/>
                <a:gd name="T11" fmla="*/ 0 h 68"/>
                <a:gd name="T12" fmla="*/ 44 w 68"/>
                <a:gd name="T13" fmla="*/ 0 h 68"/>
                <a:gd name="T14" fmla="*/ 44 w 68"/>
                <a:gd name="T15" fmla="*/ 8 h 68"/>
                <a:gd name="T16" fmla="*/ 8 w 68"/>
                <a:gd name="T17" fmla="*/ 8 h 68"/>
                <a:gd name="T18" fmla="*/ 8 w 68"/>
                <a:gd name="T19" fmla="*/ 44 h 68"/>
                <a:gd name="T20" fmla="*/ 20 w 68"/>
                <a:gd name="T21" fmla="*/ 44 h 68"/>
                <a:gd name="T22" fmla="*/ 20 w 68"/>
                <a:gd name="T23" fmla="*/ 52 h 68"/>
                <a:gd name="T24" fmla="*/ 31 w 68"/>
                <a:gd name="T25" fmla="*/ 44 h 68"/>
                <a:gd name="T26" fmla="*/ 60 w 68"/>
                <a:gd name="T27" fmla="*/ 44 h 68"/>
                <a:gd name="T28" fmla="*/ 60 w 68"/>
                <a:gd name="T29" fmla="*/ 20 h 68"/>
                <a:gd name="T30" fmla="*/ 68 w 68"/>
                <a:gd name="T31" fmla="*/ 20 h 68"/>
                <a:gd name="T32" fmla="*/ 68 w 68"/>
                <a:gd name="T33" fmla="*/ 44 h 68"/>
                <a:gd name="T34" fmla="*/ 60 w 68"/>
                <a:gd name="T35" fmla="*/ 52 h 68"/>
                <a:gd name="T36" fmla="*/ 33 w 68"/>
                <a:gd name="T37" fmla="*/ 52 h 68"/>
                <a:gd name="T38" fmla="*/ 12 w 68"/>
                <a:gd name="T39"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68">
                  <a:moveTo>
                    <a:pt x="12" y="68"/>
                  </a:moveTo>
                  <a:cubicBezTo>
                    <a:pt x="12" y="52"/>
                    <a:pt x="12" y="52"/>
                    <a:pt x="12" y="52"/>
                  </a:cubicBezTo>
                  <a:cubicBezTo>
                    <a:pt x="8" y="52"/>
                    <a:pt x="8" y="52"/>
                    <a:pt x="8" y="52"/>
                  </a:cubicBezTo>
                  <a:cubicBezTo>
                    <a:pt x="4" y="52"/>
                    <a:pt x="0" y="48"/>
                    <a:pt x="0" y="44"/>
                  </a:cubicBezTo>
                  <a:cubicBezTo>
                    <a:pt x="0" y="8"/>
                    <a:pt x="0" y="8"/>
                    <a:pt x="0" y="8"/>
                  </a:cubicBezTo>
                  <a:cubicBezTo>
                    <a:pt x="0" y="4"/>
                    <a:pt x="4" y="0"/>
                    <a:pt x="8" y="0"/>
                  </a:cubicBezTo>
                  <a:cubicBezTo>
                    <a:pt x="44" y="0"/>
                    <a:pt x="44" y="0"/>
                    <a:pt x="44" y="0"/>
                  </a:cubicBezTo>
                  <a:cubicBezTo>
                    <a:pt x="44" y="8"/>
                    <a:pt x="44" y="8"/>
                    <a:pt x="44" y="8"/>
                  </a:cubicBezTo>
                  <a:cubicBezTo>
                    <a:pt x="8" y="8"/>
                    <a:pt x="8" y="8"/>
                    <a:pt x="8" y="8"/>
                  </a:cubicBezTo>
                  <a:cubicBezTo>
                    <a:pt x="8" y="44"/>
                    <a:pt x="8" y="44"/>
                    <a:pt x="8" y="44"/>
                  </a:cubicBezTo>
                  <a:cubicBezTo>
                    <a:pt x="20" y="44"/>
                    <a:pt x="20" y="44"/>
                    <a:pt x="20" y="44"/>
                  </a:cubicBezTo>
                  <a:cubicBezTo>
                    <a:pt x="20" y="52"/>
                    <a:pt x="20" y="52"/>
                    <a:pt x="20" y="52"/>
                  </a:cubicBezTo>
                  <a:cubicBezTo>
                    <a:pt x="31" y="44"/>
                    <a:pt x="31" y="44"/>
                    <a:pt x="31" y="44"/>
                  </a:cubicBezTo>
                  <a:cubicBezTo>
                    <a:pt x="60" y="44"/>
                    <a:pt x="60" y="44"/>
                    <a:pt x="60" y="44"/>
                  </a:cubicBezTo>
                  <a:cubicBezTo>
                    <a:pt x="60" y="20"/>
                    <a:pt x="60" y="20"/>
                    <a:pt x="60" y="20"/>
                  </a:cubicBezTo>
                  <a:cubicBezTo>
                    <a:pt x="68" y="20"/>
                    <a:pt x="68" y="20"/>
                    <a:pt x="68" y="20"/>
                  </a:cubicBezTo>
                  <a:cubicBezTo>
                    <a:pt x="68" y="44"/>
                    <a:pt x="68" y="44"/>
                    <a:pt x="68" y="44"/>
                  </a:cubicBezTo>
                  <a:cubicBezTo>
                    <a:pt x="68" y="48"/>
                    <a:pt x="64" y="52"/>
                    <a:pt x="60" y="52"/>
                  </a:cubicBezTo>
                  <a:cubicBezTo>
                    <a:pt x="33" y="52"/>
                    <a:pt x="33" y="52"/>
                    <a:pt x="33" y="52"/>
                  </a:cubicBezTo>
                  <a:lnTo>
                    <a:pt x="12"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15">
              <a:extLst>
                <a:ext uri="{FF2B5EF4-FFF2-40B4-BE49-F238E27FC236}">
                  <a16:creationId xmlns:a16="http://schemas.microsoft.com/office/drawing/2014/main" id="{5B8E6BBB-2299-5E42-FE94-8FC4E250CC79}"/>
                </a:ext>
              </a:extLst>
            </p:cNvPr>
            <p:cNvSpPr>
              <a:spLocks/>
            </p:cNvSpPr>
            <p:nvPr/>
          </p:nvSpPr>
          <p:spPr bwMode="auto">
            <a:xfrm>
              <a:off x="7008813" y="4217988"/>
              <a:ext cx="120650" cy="90488"/>
            </a:xfrm>
            <a:custGeom>
              <a:avLst/>
              <a:gdLst>
                <a:gd name="T0" fmla="*/ 30 w 76"/>
                <a:gd name="T1" fmla="*/ 57 h 57"/>
                <a:gd name="T2" fmla="*/ 0 w 76"/>
                <a:gd name="T3" fmla="*/ 28 h 57"/>
                <a:gd name="T4" fmla="*/ 12 w 76"/>
                <a:gd name="T5" fmla="*/ 16 h 57"/>
                <a:gd name="T6" fmla="*/ 30 w 76"/>
                <a:gd name="T7" fmla="*/ 33 h 57"/>
                <a:gd name="T8" fmla="*/ 64 w 76"/>
                <a:gd name="T9" fmla="*/ 0 h 57"/>
                <a:gd name="T10" fmla="*/ 76 w 76"/>
                <a:gd name="T11" fmla="*/ 12 h 57"/>
                <a:gd name="T12" fmla="*/ 30 w 76"/>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76" h="57">
                  <a:moveTo>
                    <a:pt x="30" y="57"/>
                  </a:moveTo>
                  <a:lnTo>
                    <a:pt x="0" y="28"/>
                  </a:lnTo>
                  <a:lnTo>
                    <a:pt x="12" y="16"/>
                  </a:lnTo>
                  <a:lnTo>
                    <a:pt x="30" y="33"/>
                  </a:lnTo>
                  <a:lnTo>
                    <a:pt x="64" y="0"/>
                  </a:lnTo>
                  <a:lnTo>
                    <a:pt x="76" y="12"/>
                  </a:lnTo>
                  <a:lnTo>
                    <a:pt x="30"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0" name="组合 149">
            <a:extLst>
              <a:ext uri="{FF2B5EF4-FFF2-40B4-BE49-F238E27FC236}">
                <a16:creationId xmlns:a16="http://schemas.microsoft.com/office/drawing/2014/main" id="{8C7E1412-218B-56B3-0578-6AD0BCE9CE8F}"/>
              </a:ext>
            </a:extLst>
          </p:cNvPr>
          <p:cNvGrpSpPr/>
          <p:nvPr/>
        </p:nvGrpSpPr>
        <p:grpSpPr>
          <a:xfrm>
            <a:off x="7921598" y="4664301"/>
            <a:ext cx="350259" cy="367243"/>
            <a:chOff x="7461251" y="4217988"/>
            <a:chExt cx="261937" cy="274638"/>
          </a:xfrm>
          <a:solidFill>
            <a:schemeClr val="tx2">
              <a:lumMod val="75000"/>
            </a:schemeClr>
          </a:solidFill>
        </p:grpSpPr>
        <p:sp>
          <p:nvSpPr>
            <p:cNvPr id="151" name="Freeform 116">
              <a:extLst>
                <a:ext uri="{FF2B5EF4-FFF2-40B4-BE49-F238E27FC236}">
                  <a16:creationId xmlns:a16="http://schemas.microsoft.com/office/drawing/2014/main" id="{108DC4F0-4699-9F96-A277-3F51BBBBF17B}"/>
                </a:ext>
              </a:extLst>
            </p:cNvPr>
            <p:cNvSpPr>
              <a:spLocks/>
            </p:cNvSpPr>
            <p:nvPr/>
          </p:nvSpPr>
          <p:spPr bwMode="auto">
            <a:xfrm>
              <a:off x="7461251" y="4276726"/>
              <a:ext cx="214313" cy="215900"/>
            </a:xfrm>
            <a:custGeom>
              <a:avLst/>
              <a:gdLst>
                <a:gd name="T0" fmla="*/ 60 w 68"/>
                <a:gd name="T1" fmla="*/ 44 h 68"/>
                <a:gd name="T2" fmla="*/ 31 w 68"/>
                <a:gd name="T3" fmla="*/ 44 h 68"/>
                <a:gd name="T4" fmla="*/ 20 w 68"/>
                <a:gd name="T5" fmla="*/ 52 h 68"/>
                <a:gd name="T6" fmla="*/ 20 w 68"/>
                <a:gd name="T7" fmla="*/ 44 h 68"/>
                <a:gd name="T8" fmla="*/ 8 w 68"/>
                <a:gd name="T9" fmla="*/ 44 h 68"/>
                <a:gd name="T10" fmla="*/ 8 w 68"/>
                <a:gd name="T11" fmla="*/ 8 h 68"/>
                <a:gd name="T12" fmla="*/ 44 w 68"/>
                <a:gd name="T13" fmla="*/ 8 h 68"/>
                <a:gd name="T14" fmla="*/ 44 w 68"/>
                <a:gd name="T15" fmla="*/ 0 h 68"/>
                <a:gd name="T16" fmla="*/ 8 w 68"/>
                <a:gd name="T17" fmla="*/ 0 h 68"/>
                <a:gd name="T18" fmla="*/ 0 w 68"/>
                <a:gd name="T19" fmla="*/ 8 h 68"/>
                <a:gd name="T20" fmla="*/ 0 w 68"/>
                <a:gd name="T21" fmla="*/ 44 h 68"/>
                <a:gd name="T22" fmla="*/ 8 w 68"/>
                <a:gd name="T23" fmla="*/ 52 h 68"/>
                <a:gd name="T24" fmla="*/ 12 w 68"/>
                <a:gd name="T25" fmla="*/ 52 h 68"/>
                <a:gd name="T26" fmla="*/ 12 w 68"/>
                <a:gd name="T27" fmla="*/ 68 h 68"/>
                <a:gd name="T28" fmla="*/ 33 w 68"/>
                <a:gd name="T29" fmla="*/ 52 h 68"/>
                <a:gd name="T30" fmla="*/ 60 w 68"/>
                <a:gd name="T31" fmla="*/ 52 h 68"/>
                <a:gd name="T32" fmla="*/ 68 w 68"/>
                <a:gd name="T33" fmla="*/ 44 h 68"/>
                <a:gd name="T34" fmla="*/ 68 w 68"/>
                <a:gd name="T35" fmla="*/ 20 h 68"/>
                <a:gd name="T36" fmla="*/ 60 w 68"/>
                <a:gd name="T37" fmla="*/ 20 h 68"/>
                <a:gd name="T38" fmla="*/ 60 w 68"/>
                <a:gd name="T39" fmla="*/ 4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68">
                  <a:moveTo>
                    <a:pt x="60" y="44"/>
                  </a:moveTo>
                  <a:cubicBezTo>
                    <a:pt x="31" y="44"/>
                    <a:pt x="31" y="44"/>
                    <a:pt x="31" y="44"/>
                  </a:cubicBezTo>
                  <a:cubicBezTo>
                    <a:pt x="20" y="52"/>
                    <a:pt x="20" y="52"/>
                    <a:pt x="20" y="52"/>
                  </a:cubicBezTo>
                  <a:cubicBezTo>
                    <a:pt x="20" y="44"/>
                    <a:pt x="20" y="44"/>
                    <a:pt x="20" y="44"/>
                  </a:cubicBezTo>
                  <a:cubicBezTo>
                    <a:pt x="8" y="44"/>
                    <a:pt x="8" y="44"/>
                    <a:pt x="8" y="44"/>
                  </a:cubicBezTo>
                  <a:cubicBezTo>
                    <a:pt x="8" y="8"/>
                    <a:pt x="8" y="8"/>
                    <a:pt x="8" y="8"/>
                  </a:cubicBezTo>
                  <a:cubicBezTo>
                    <a:pt x="44" y="8"/>
                    <a:pt x="44" y="8"/>
                    <a:pt x="44" y="8"/>
                  </a:cubicBezTo>
                  <a:cubicBezTo>
                    <a:pt x="44" y="0"/>
                    <a:pt x="44" y="0"/>
                    <a:pt x="44" y="0"/>
                  </a:cubicBezTo>
                  <a:cubicBezTo>
                    <a:pt x="8" y="0"/>
                    <a:pt x="8" y="0"/>
                    <a:pt x="8" y="0"/>
                  </a:cubicBezTo>
                  <a:cubicBezTo>
                    <a:pt x="4" y="0"/>
                    <a:pt x="0" y="4"/>
                    <a:pt x="0" y="8"/>
                  </a:cubicBezTo>
                  <a:cubicBezTo>
                    <a:pt x="0" y="44"/>
                    <a:pt x="0" y="44"/>
                    <a:pt x="0" y="44"/>
                  </a:cubicBezTo>
                  <a:cubicBezTo>
                    <a:pt x="0" y="48"/>
                    <a:pt x="4" y="52"/>
                    <a:pt x="8" y="52"/>
                  </a:cubicBezTo>
                  <a:cubicBezTo>
                    <a:pt x="12" y="52"/>
                    <a:pt x="12" y="52"/>
                    <a:pt x="12" y="52"/>
                  </a:cubicBezTo>
                  <a:cubicBezTo>
                    <a:pt x="12" y="68"/>
                    <a:pt x="12" y="68"/>
                    <a:pt x="12" y="68"/>
                  </a:cubicBezTo>
                  <a:cubicBezTo>
                    <a:pt x="33" y="52"/>
                    <a:pt x="33" y="52"/>
                    <a:pt x="33" y="52"/>
                  </a:cubicBezTo>
                  <a:cubicBezTo>
                    <a:pt x="60" y="52"/>
                    <a:pt x="60" y="52"/>
                    <a:pt x="60" y="52"/>
                  </a:cubicBezTo>
                  <a:cubicBezTo>
                    <a:pt x="64" y="52"/>
                    <a:pt x="68" y="48"/>
                    <a:pt x="68" y="44"/>
                  </a:cubicBezTo>
                  <a:cubicBezTo>
                    <a:pt x="68" y="20"/>
                    <a:pt x="68" y="20"/>
                    <a:pt x="68" y="20"/>
                  </a:cubicBezTo>
                  <a:cubicBezTo>
                    <a:pt x="60" y="20"/>
                    <a:pt x="60" y="20"/>
                    <a:pt x="60" y="20"/>
                  </a:cubicBezTo>
                  <a:lnTo>
                    <a:pt x="6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17">
              <a:extLst>
                <a:ext uri="{FF2B5EF4-FFF2-40B4-BE49-F238E27FC236}">
                  <a16:creationId xmlns:a16="http://schemas.microsoft.com/office/drawing/2014/main" id="{C7338303-9433-877B-2D38-6314C7AF8BF6}"/>
                </a:ext>
              </a:extLst>
            </p:cNvPr>
            <p:cNvSpPr>
              <a:spLocks/>
            </p:cNvSpPr>
            <p:nvPr/>
          </p:nvSpPr>
          <p:spPr bwMode="auto">
            <a:xfrm>
              <a:off x="7627938" y="4217988"/>
              <a:ext cx="95250" cy="93663"/>
            </a:xfrm>
            <a:custGeom>
              <a:avLst/>
              <a:gdLst>
                <a:gd name="T0" fmla="*/ 60 w 60"/>
                <a:gd name="T1" fmla="*/ 12 h 59"/>
                <a:gd name="T2" fmla="*/ 48 w 60"/>
                <a:gd name="T3" fmla="*/ 0 h 59"/>
                <a:gd name="T4" fmla="*/ 30 w 60"/>
                <a:gd name="T5" fmla="*/ 18 h 59"/>
                <a:gd name="T6" fmla="*/ 12 w 60"/>
                <a:gd name="T7" fmla="*/ 0 h 59"/>
                <a:gd name="T8" fmla="*/ 0 w 60"/>
                <a:gd name="T9" fmla="*/ 12 h 59"/>
                <a:gd name="T10" fmla="*/ 18 w 60"/>
                <a:gd name="T11" fmla="*/ 30 h 59"/>
                <a:gd name="T12" fmla="*/ 0 w 60"/>
                <a:gd name="T13" fmla="*/ 47 h 59"/>
                <a:gd name="T14" fmla="*/ 12 w 60"/>
                <a:gd name="T15" fmla="*/ 59 h 59"/>
                <a:gd name="T16" fmla="*/ 30 w 60"/>
                <a:gd name="T17" fmla="*/ 41 h 59"/>
                <a:gd name="T18" fmla="*/ 48 w 60"/>
                <a:gd name="T19" fmla="*/ 59 h 59"/>
                <a:gd name="T20" fmla="*/ 60 w 60"/>
                <a:gd name="T21" fmla="*/ 47 h 59"/>
                <a:gd name="T22" fmla="*/ 42 w 60"/>
                <a:gd name="T23" fmla="*/ 30 h 59"/>
                <a:gd name="T24" fmla="*/ 60 w 60"/>
                <a:gd name="T25" fmla="*/ 1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59">
                  <a:moveTo>
                    <a:pt x="60" y="12"/>
                  </a:moveTo>
                  <a:lnTo>
                    <a:pt x="48" y="0"/>
                  </a:lnTo>
                  <a:lnTo>
                    <a:pt x="30" y="18"/>
                  </a:lnTo>
                  <a:lnTo>
                    <a:pt x="12" y="0"/>
                  </a:lnTo>
                  <a:lnTo>
                    <a:pt x="0" y="12"/>
                  </a:lnTo>
                  <a:lnTo>
                    <a:pt x="18" y="30"/>
                  </a:lnTo>
                  <a:lnTo>
                    <a:pt x="0" y="47"/>
                  </a:lnTo>
                  <a:lnTo>
                    <a:pt x="12" y="59"/>
                  </a:lnTo>
                  <a:lnTo>
                    <a:pt x="30" y="41"/>
                  </a:lnTo>
                  <a:lnTo>
                    <a:pt x="48" y="59"/>
                  </a:lnTo>
                  <a:lnTo>
                    <a:pt x="60" y="47"/>
                  </a:lnTo>
                  <a:lnTo>
                    <a:pt x="42" y="30"/>
                  </a:lnTo>
                  <a:lnTo>
                    <a:pt x="6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3" name="组合 152">
            <a:extLst>
              <a:ext uri="{FF2B5EF4-FFF2-40B4-BE49-F238E27FC236}">
                <a16:creationId xmlns:a16="http://schemas.microsoft.com/office/drawing/2014/main" id="{734DB16A-5701-FA1B-F51D-4513D4C229F3}"/>
              </a:ext>
            </a:extLst>
          </p:cNvPr>
          <p:cNvGrpSpPr/>
          <p:nvPr/>
        </p:nvGrpSpPr>
        <p:grpSpPr>
          <a:xfrm>
            <a:off x="2277103" y="5456102"/>
            <a:ext cx="337524" cy="354505"/>
            <a:chOff x="3240088" y="4810126"/>
            <a:chExt cx="252413" cy="265112"/>
          </a:xfrm>
          <a:solidFill>
            <a:schemeClr val="tx2">
              <a:lumMod val="75000"/>
            </a:schemeClr>
          </a:solidFill>
        </p:grpSpPr>
        <p:sp>
          <p:nvSpPr>
            <p:cNvPr id="154" name="Freeform 118">
              <a:extLst>
                <a:ext uri="{FF2B5EF4-FFF2-40B4-BE49-F238E27FC236}">
                  <a16:creationId xmlns:a16="http://schemas.microsoft.com/office/drawing/2014/main" id="{5B68818B-6303-62F1-102E-9C6A2BDAB43A}"/>
                </a:ext>
              </a:extLst>
            </p:cNvPr>
            <p:cNvSpPr>
              <a:spLocks noEditPoints="1"/>
            </p:cNvSpPr>
            <p:nvPr/>
          </p:nvSpPr>
          <p:spPr bwMode="auto">
            <a:xfrm>
              <a:off x="3240088" y="4973638"/>
              <a:ext cx="252413" cy="101600"/>
            </a:xfrm>
            <a:custGeom>
              <a:avLst/>
              <a:gdLst>
                <a:gd name="T0" fmla="*/ 72 w 80"/>
                <a:gd name="T1" fmla="*/ 32 h 32"/>
                <a:gd name="T2" fmla="*/ 8 w 80"/>
                <a:gd name="T3" fmla="*/ 32 h 32"/>
                <a:gd name="T4" fmla="*/ 0 w 80"/>
                <a:gd name="T5" fmla="*/ 24 h 32"/>
                <a:gd name="T6" fmla="*/ 0 w 80"/>
                <a:gd name="T7" fmla="*/ 8 h 32"/>
                <a:gd name="T8" fmla="*/ 8 w 80"/>
                <a:gd name="T9" fmla="*/ 0 h 32"/>
                <a:gd name="T10" fmla="*/ 72 w 80"/>
                <a:gd name="T11" fmla="*/ 0 h 32"/>
                <a:gd name="T12" fmla="*/ 80 w 80"/>
                <a:gd name="T13" fmla="*/ 8 h 32"/>
                <a:gd name="T14" fmla="*/ 80 w 80"/>
                <a:gd name="T15" fmla="*/ 24 h 32"/>
                <a:gd name="T16" fmla="*/ 72 w 80"/>
                <a:gd name="T17" fmla="*/ 32 h 32"/>
                <a:gd name="T18" fmla="*/ 8 w 80"/>
                <a:gd name="T19" fmla="*/ 8 h 32"/>
                <a:gd name="T20" fmla="*/ 8 w 80"/>
                <a:gd name="T21" fmla="*/ 24 h 32"/>
                <a:gd name="T22" fmla="*/ 72 w 80"/>
                <a:gd name="T23" fmla="*/ 24 h 32"/>
                <a:gd name="T24" fmla="*/ 72 w 80"/>
                <a:gd name="T25" fmla="*/ 8 h 32"/>
                <a:gd name="T26" fmla="*/ 8 w 80"/>
                <a:gd name="T2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 h="32">
                  <a:moveTo>
                    <a:pt x="72" y="32"/>
                  </a:moveTo>
                  <a:cubicBezTo>
                    <a:pt x="8" y="32"/>
                    <a:pt x="8" y="32"/>
                    <a:pt x="8" y="32"/>
                  </a:cubicBezTo>
                  <a:cubicBezTo>
                    <a:pt x="4" y="32"/>
                    <a:pt x="0" y="28"/>
                    <a:pt x="0" y="24"/>
                  </a:cubicBezTo>
                  <a:cubicBezTo>
                    <a:pt x="0" y="8"/>
                    <a:pt x="0" y="8"/>
                    <a:pt x="0" y="8"/>
                  </a:cubicBezTo>
                  <a:cubicBezTo>
                    <a:pt x="0" y="4"/>
                    <a:pt x="4" y="0"/>
                    <a:pt x="8" y="0"/>
                  </a:cubicBezTo>
                  <a:cubicBezTo>
                    <a:pt x="72" y="0"/>
                    <a:pt x="72" y="0"/>
                    <a:pt x="72" y="0"/>
                  </a:cubicBezTo>
                  <a:cubicBezTo>
                    <a:pt x="76" y="0"/>
                    <a:pt x="80" y="4"/>
                    <a:pt x="80" y="8"/>
                  </a:cubicBezTo>
                  <a:cubicBezTo>
                    <a:pt x="80" y="24"/>
                    <a:pt x="80" y="24"/>
                    <a:pt x="80" y="24"/>
                  </a:cubicBezTo>
                  <a:cubicBezTo>
                    <a:pt x="80" y="28"/>
                    <a:pt x="76" y="32"/>
                    <a:pt x="72" y="32"/>
                  </a:cubicBezTo>
                  <a:close/>
                  <a:moveTo>
                    <a:pt x="8" y="8"/>
                  </a:moveTo>
                  <a:cubicBezTo>
                    <a:pt x="8" y="24"/>
                    <a:pt x="8" y="24"/>
                    <a:pt x="8" y="24"/>
                  </a:cubicBezTo>
                  <a:cubicBezTo>
                    <a:pt x="72" y="24"/>
                    <a:pt x="72" y="24"/>
                    <a:pt x="72" y="24"/>
                  </a:cubicBezTo>
                  <a:cubicBezTo>
                    <a:pt x="72" y="8"/>
                    <a:pt x="72" y="8"/>
                    <a:pt x="72" y="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Oval 119">
              <a:extLst>
                <a:ext uri="{FF2B5EF4-FFF2-40B4-BE49-F238E27FC236}">
                  <a16:creationId xmlns:a16="http://schemas.microsoft.com/office/drawing/2014/main" id="{ED5FC59C-941B-A803-35E5-3C13501434F4}"/>
                </a:ext>
              </a:extLst>
            </p:cNvPr>
            <p:cNvSpPr>
              <a:spLocks noChangeArrowheads="1"/>
            </p:cNvSpPr>
            <p:nvPr/>
          </p:nvSpPr>
          <p:spPr bwMode="auto">
            <a:xfrm>
              <a:off x="3429001" y="5011738"/>
              <a:ext cx="25400" cy="254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20">
              <a:extLst>
                <a:ext uri="{FF2B5EF4-FFF2-40B4-BE49-F238E27FC236}">
                  <a16:creationId xmlns:a16="http://schemas.microsoft.com/office/drawing/2014/main" id="{0AE3CD0B-9993-92BF-4B56-5F63E7F79309}"/>
                </a:ext>
              </a:extLst>
            </p:cNvPr>
            <p:cNvSpPr>
              <a:spLocks noEditPoints="1"/>
            </p:cNvSpPr>
            <p:nvPr/>
          </p:nvSpPr>
          <p:spPr bwMode="auto">
            <a:xfrm>
              <a:off x="3265488" y="4810126"/>
              <a:ext cx="201613" cy="150813"/>
            </a:xfrm>
            <a:custGeom>
              <a:avLst/>
              <a:gdLst>
                <a:gd name="T0" fmla="*/ 56 w 64"/>
                <a:gd name="T1" fmla="*/ 48 h 48"/>
                <a:gd name="T2" fmla="*/ 8 w 64"/>
                <a:gd name="T3" fmla="*/ 48 h 48"/>
                <a:gd name="T4" fmla="*/ 0 w 64"/>
                <a:gd name="T5" fmla="*/ 40 h 48"/>
                <a:gd name="T6" fmla="*/ 0 w 64"/>
                <a:gd name="T7" fmla="*/ 8 h 48"/>
                <a:gd name="T8" fmla="*/ 8 w 64"/>
                <a:gd name="T9" fmla="*/ 0 h 48"/>
                <a:gd name="T10" fmla="*/ 56 w 64"/>
                <a:gd name="T11" fmla="*/ 0 h 48"/>
                <a:gd name="T12" fmla="*/ 64 w 64"/>
                <a:gd name="T13" fmla="*/ 8 h 48"/>
                <a:gd name="T14" fmla="*/ 64 w 64"/>
                <a:gd name="T15" fmla="*/ 40 h 48"/>
                <a:gd name="T16" fmla="*/ 56 w 64"/>
                <a:gd name="T17" fmla="*/ 48 h 48"/>
                <a:gd name="T18" fmla="*/ 8 w 64"/>
                <a:gd name="T19" fmla="*/ 8 h 48"/>
                <a:gd name="T20" fmla="*/ 8 w 64"/>
                <a:gd name="T21" fmla="*/ 40 h 48"/>
                <a:gd name="T22" fmla="*/ 56 w 64"/>
                <a:gd name="T23" fmla="*/ 40 h 48"/>
                <a:gd name="T24" fmla="*/ 56 w 64"/>
                <a:gd name="T25" fmla="*/ 8 h 48"/>
                <a:gd name="T26" fmla="*/ 8 w 64"/>
                <a:gd name="T27"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48">
                  <a:moveTo>
                    <a:pt x="56" y="48"/>
                  </a:moveTo>
                  <a:cubicBezTo>
                    <a:pt x="8" y="48"/>
                    <a:pt x="8" y="48"/>
                    <a:pt x="8" y="48"/>
                  </a:cubicBezTo>
                  <a:cubicBezTo>
                    <a:pt x="4" y="48"/>
                    <a:pt x="0" y="44"/>
                    <a:pt x="0" y="40"/>
                  </a:cubicBezTo>
                  <a:cubicBezTo>
                    <a:pt x="0" y="8"/>
                    <a:pt x="0" y="8"/>
                    <a:pt x="0" y="8"/>
                  </a:cubicBezTo>
                  <a:cubicBezTo>
                    <a:pt x="0" y="4"/>
                    <a:pt x="4" y="0"/>
                    <a:pt x="8" y="0"/>
                  </a:cubicBezTo>
                  <a:cubicBezTo>
                    <a:pt x="56" y="0"/>
                    <a:pt x="56" y="0"/>
                    <a:pt x="56" y="0"/>
                  </a:cubicBezTo>
                  <a:cubicBezTo>
                    <a:pt x="60" y="0"/>
                    <a:pt x="64" y="4"/>
                    <a:pt x="64" y="8"/>
                  </a:cubicBezTo>
                  <a:cubicBezTo>
                    <a:pt x="64" y="40"/>
                    <a:pt x="64" y="40"/>
                    <a:pt x="64" y="40"/>
                  </a:cubicBezTo>
                  <a:cubicBezTo>
                    <a:pt x="64" y="44"/>
                    <a:pt x="60" y="48"/>
                    <a:pt x="56" y="48"/>
                  </a:cubicBezTo>
                  <a:close/>
                  <a:moveTo>
                    <a:pt x="8" y="8"/>
                  </a:moveTo>
                  <a:cubicBezTo>
                    <a:pt x="8" y="40"/>
                    <a:pt x="8" y="40"/>
                    <a:pt x="8" y="40"/>
                  </a:cubicBezTo>
                  <a:cubicBezTo>
                    <a:pt x="56" y="40"/>
                    <a:pt x="56" y="40"/>
                    <a:pt x="56" y="40"/>
                  </a:cubicBezTo>
                  <a:cubicBezTo>
                    <a:pt x="56" y="8"/>
                    <a:pt x="56" y="8"/>
                    <a:pt x="56" y="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7" name="Freeform 121">
            <a:extLst>
              <a:ext uri="{FF2B5EF4-FFF2-40B4-BE49-F238E27FC236}">
                <a16:creationId xmlns:a16="http://schemas.microsoft.com/office/drawing/2014/main" id="{8CA3314C-D937-04B1-7C5F-958F9D16DC33}"/>
              </a:ext>
            </a:extLst>
          </p:cNvPr>
          <p:cNvSpPr>
            <a:spLocks noEditPoints="1"/>
          </p:cNvSpPr>
          <p:nvPr/>
        </p:nvSpPr>
        <p:spPr bwMode="auto">
          <a:xfrm>
            <a:off x="9543409" y="4677038"/>
            <a:ext cx="405453" cy="354506"/>
          </a:xfrm>
          <a:custGeom>
            <a:avLst/>
            <a:gdLst>
              <a:gd name="T0" fmla="*/ 88 w 96"/>
              <a:gd name="T1" fmla="*/ 0 h 84"/>
              <a:gd name="T2" fmla="*/ 8 w 96"/>
              <a:gd name="T3" fmla="*/ 0 h 84"/>
              <a:gd name="T4" fmla="*/ 0 w 96"/>
              <a:gd name="T5" fmla="*/ 8 h 84"/>
              <a:gd name="T6" fmla="*/ 0 w 96"/>
              <a:gd name="T7" fmla="*/ 60 h 84"/>
              <a:gd name="T8" fmla="*/ 8 w 96"/>
              <a:gd name="T9" fmla="*/ 68 h 84"/>
              <a:gd name="T10" fmla="*/ 44 w 96"/>
              <a:gd name="T11" fmla="*/ 68 h 84"/>
              <a:gd name="T12" fmla="*/ 44 w 96"/>
              <a:gd name="T13" fmla="*/ 76 h 84"/>
              <a:gd name="T14" fmla="*/ 28 w 96"/>
              <a:gd name="T15" fmla="*/ 76 h 84"/>
              <a:gd name="T16" fmla="*/ 28 w 96"/>
              <a:gd name="T17" fmla="*/ 84 h 84"/>
              <a:gd name="T18" fmla="*/ 68 w 96"/>
              <a:gd name="T19" fmla="*/ 84 h 84"/>
              <a:gd name="T20" fmla="*/ 68 w 96"/>
              <a:gd name="T21" fmla="*/ 76 h 84"/>
              <a:gd name="T22" fmla="*/ 52 w 96"/>
              <a:gd name="T23" fmla="*/ 76 h 84"/>
              <a:gd name="T24" fmla="*/ 52 w 96"/>
              <a:gd name="T25" fmla="*/ 68 h 84"/>
              <a:gd name="T26" fmla="*/ 88 w 96"/>
              <a:gd name="T27" fmla="*/ 68 h 84"/>
              <a:gd name="T28" fmla="*/ 96 w 96"/>
              <a:gd name="T29" fmla="*/ 60 h 84"/>
              <a:gd name="T30" fmla="*/ 96 w 96"/>
              <a:gd name="T31" fmla="*/ 8 h 84"/>
              <a:gd name="T32" fmla="*/ 88 w 96"/>
              <a:gd name="T33" fmla="*/ 0 h 84"/>
              <a:gd name="T34" fmla="*/ 88 w 96"/>
              <a:gd name="T35" fmla="*/ 8 h 84"/>
              <a:gd name="T36" fmla="*/ 88 w 96"/>
              <a:gd name="T37" fmla="*/ 48 h 84"/>
              <a:gd name="T38" fmla="*/ 8 w 96"/>
              <a:gd name="T39" fmla="*/ 48 h 84"/>
              <a:gd name="T40" fmla="*/ 8 w 96"/>
              <a:gd name="T41" fmla="*/ 8 h 84"/>
              <a:gd name="T42" fmla="*/ 88 w 96"/>
              <a:gd name="T43" fmla="*/ 8 h 84"/>
              <a:gd name="T44" fmla="*/ 8 w 96"/>
              <a:gd name="T45" fmla="*/ 60 h 84"/>
              <a:gd name="T46" fmla="*/ 8 w 96"/>
              <a:gd name="T47" fmla="*/ 56 h 84"/>
              <a:gd name="T48" fmla="*/ 88 w 96"/>
              <a:gd name="T49" fmla="*/ 56 h 84"/>
              <a:gd name="T50" fmla="*/ 88 w 96"/>
              <a:gd name="T51" fmla="*/ 60 h 84"/>
              <a:gd name="T52" fmla="*/ 8 w 96"/>
              <a:gd name="T53" fmla="*/ 6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6" h="84">
                <a:moveTo>
                  <a:pt x="88" y="0"/>
                </a:moveTo>
                <a:cubicBezTo>
                  <a:pt x="8" y="0"/>
                  <a:pt x="8" y="0"/>
                  <a:pt x="8" y="0"/>
                </a:cubicBezTo>
                <a:cubicBezTo>
                  <a:pt x="4" y="0"/>
                  <a:pt x="0" y="4"/>
                  <a:pt x="0" y="8"/>
                </a:cubicBezTo>
                <a:cubicBezTo>
                  <a:pt x="0" y="60"/>
                  <a:pt x="0" y="60"/>
                  <a:pt x="0" y="60"/>
                </a:cubicBezTo>
                <a:cubicBezTo>
                  <a:pt x="0" y="64"/>
                  <a:pt x="4" y="68"/>
                  <a:pt x="8" y="68"/>
                </a:cubicBezTo>
                <a:cubicBezTo>
                  <a:pt x="44" y="68"/>
                  <a:pt x="44" y="68"/>
                  <a:pt x="44" y="68"/>
                </a:cubicBezTo>
                <a:cubicBezTo>
                  <a:pt x="44" y="76"/>
                  <a:pt x="44" y="76"/>
                  <a:pt x="44" y="76"/>
                </a:cubicBezTo>
                <a:cubicBezTo>
                  <a:pt x="28" y="76"/>
                  <a:pt x="28" y="76"/>
                  <a:pt x="28" y="76"/>
                </a:cubicBezTo>
                <a:cubicBezTo>
                  <a:pt x="28" y="84"/>
                  <a:pt x="28" y="84"/>
                  <a:pt x="28" y="84"/>
                </a:cubicBezTo>
                <a:cubicBezTo>
                  <a:pt x="68" y="84"/>
                  <a:pt x="68" y="84"/>
                  <a:pt x="68" y="84"/>
                </a:cubicBezTo>
                <a:cubicBezTo>
                  <a:pt x="68" y="76"/>
                  <a:pt x="68" y="76"/>
                  <a:pt x="68" y="76"/>
                </a:cubicBezTo>
                <a:cubicBezTo>
                  <a:pt x="52" y="76"/>
                  <a:pt x="52" y="76"/>
                  <a:pt x="52" y="76"/>
                </a:cubicBezTo>
                <a:cubicBezTo>
                  <a:pt x="52" y="68"/>
                  <a:pt x="52" y="68"/>
                  <a:pt x="52" y="68"/>
                </a:cubicBezTo>
                <a:cubicBezTo>
                  <a:pt x="88" y="68"/>
                  <a:pt x="88" y="68"/>
                  <a:pt x="88" y="68"/>
                </a:cubicBezTo>
                <a:cubicBezTo>
                  <a:pt x="92" y="68"/>
                  <a:pt x="96" y="64"/>
                  <a:pt x="96" y="60"/>
                </a:cubicBezTo>
                <a:cubicBezTo>
                  <a:pt x="96" y="8"/>
                  <a:pt x="96" y="8"/>
                  <a:pt x="96" y="8"/>
                </a:cubicBezTo>
                <a:cubicBezTo>
                  <a:pt x="96" y="4"/>
                  <a:pt x="92" y="0"/>
                  <a:pt x="88" y="0"/>
                </a:cubicBezTo>
                <a:close/>
                <a:moveTo>
                  <a:pt x="88" y="8"/>
                </a:moveTo>
                <a:cubicBezTo>
                  <a:pt x="88" y="48"/>
                  <a:pt x="88" y="48"/>
                  <a:pt x="88" y="48"/>
                </a:cubicBezTo>
                <a:cubicBezTo>
                  <a:pt x="8" y="48"/>
                  <a:pt x="8" y="48"/>
                  <a:pt x="8" y="48"/>
                </a:cubicBezTo>
                <a:cubicBezTo>
                  <a:pt x="8" y="8"/>
                  <a:pt x="8" y="8"/>
                  <a:pt x="8" y="8"/>
                </a:cubicBezTo>
                <a:lnTo>
                  <a:pt x="88" y="8"/>
                </a:lnTo>
                <a:close/>
                <a:moveTo>
                  <a:pt x="8" y="60"/>
                </a:moveTo>
                <a:cubicBezTo>
                  <a:pt x="8" y="56"/>
                  <a:pt x="8" y="56"/>
                  <a:pt x="8" y="56"/>
                </a:cubicBezTo>
                <a:cubicBezTo>
                  <a:pt x="88" y="56"/>
                  <a:pt x="88" y="56"/>
                  <a:pt x="88" y="56"/>
                </a:cubicBezTo>
                <a:cubicBezTo>
                  <a:pt x="88" y="60"/>
                  <a:pt x="88" y="60"/>
                  <a:pt x="88" y="60"/>
                </a:cubicBezTo>
                <a:lnTo>
                  <a:pt x="8" y="60"/>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22">
            <a:extLst>
              <a:ext uri="{FF2B5EF4-FFF2-40B4-BE49-F238E27FC236}">
                <a16:creationId xmlns:a16="http://schemas.microsoft.com/office/drawing/2014/main" id="{B15F2551-4F8E-A3A0-0187-7D827A54D3A6}"/>
              </a:ext>
            </a:extLst>
          </p:cNvPr>
          <p:cNvSpPr>
            <a:spLocks noEditPoints="1"/>
          </p:cNvSpPr>
          <p:nvPr/>
        </p:nvSpPr>
        <p:spPr bwMode="auto">
          <a:xfrm>
            <a:off x="3054043" y="5487943"/>
            <a:ext cx="405453" cy="305682"/>
          </a:xfrm>
          <a:custGeom>
            <a:avLst/>
            <a:gdLst>
              <a:gd name="T0" fmla="*/ 93 w 96"/>
              <a:gd name="T1" fmla="*/ 48 h 72"/>
              <a:gd name="T2" fmla="*/ 92 w 96"/>
              <a:gd name="T3" fmla="*/ 48 h 72"/>
              <a:gd name="T4" fmla="*/ 92 w 96"/>
              <a:gd name="T5" fmla="*/ 48 h 72"/>
              <a:gd name="T6" fmla="*/ 92 w 96"/>
              <a:gd name="T7" fmla="*/ 4 h 72"/>
              <a:gd name="T8" fmla="*/ 88 w 96"/>
              <a:gd name="T9" fmla="*/ 0 h 72"/>
              <a:gd name="T10" fmla="*/ 8 w 96"/>
              <a:gd name="T11" fmla="*/ 0 h 72"/>
              <a:gd name="T12" fmla="*/ 4 w 96"/>
              <a:gd name="T13" fmla="*/ 4 h 72"/>
              <a:gd name="T14" fmla="*/ 4 w 96"/>
              <a:gd name="T15" fmla="*/ 48 h 72"/>
              <a:gd name="T16" fmla="*/ 4 w 96"/>
              <a:gd name="T17" fmla="*/ 48 h 72"/>
              <a:gd name="T18" fmla="*/ 3 w 96"/>
              <a:gd name="T19" fmla="*/ 48 h 72"/>
              <a:gd name="T20" fmla="*/ 0 w 96"/>
              <a:gd name="T21" fmla="*/ 53 h 72"/>
              <a:gd name="T22" fmla="*/ 3 w 96"/>
              <a:gd name="T23" fmla="*/ 65 h 72"/>
              <a:gd name="T24" fmla="*/ 12 w 96"/>
              <a:gd name="T25" fmla="*/ 72 h 72"/>
              <a:gd name="T26" fmla="*/ 84 w 96"/>
              <a:gd name="T27" fmla="*/ 72 h 72"/>
              <a:gd name="T28" fmla="*/ 93 w 96"/>
              <a:gd name="T29" fmla="*/ 65 h 72"/>
              <a:gd name="T30" fmla="*/ 96 w 96"/>
              <a:gd name="T31" fmla="*/ 53 h 72"/>
              <a:gd name="T32" fmla="*/ 93 w 96"/>
              <a:gd name="T33" fmla="*/ 48 h 72"/>
              <a:gd name="T34" fmla="*/ 12 w 96"/>
              <a:gd name="T35" fmla="*/ 8 h 72"/>
              <a:gd name="T36" fmla="*/ 84 w 96"/>
              <a:gd name="T37" fmla="*/ 8 h 72"/>
              <a:gd name="T38" fmla="*/ 84 w 96"/>
              <a:gd name="T39" fmla="*/ 48 h 72"/>
              <a:gd name="T40" fmla="*/ 60 w 96"/>
              <a:gd name="T41" fmla="*/ 48 h 72"/>
              <a:gd name="T42" fmla="*/ 57 w 96"/>
              <a:gd name="T43" fmla="*/ 49 h 72"/>
              <a:gd name="T44" fmla="*/ 54 w 96"/>
              <a:gd name="T45" fmla="*/ 52 h 72"/>
              <a:gd name="T46" fmla="*/ 42 w 96"/>
              <a:gd name="T47" fmla="*/ 52 h 72"/>
              <a:gd name="T48" fmla="*/ 39 w 96"/>
              <a:gd name="T49" fmla="*/ 49 h 72"/>
              <a:gd name="T50" fmla="*/ 36 w 96"/>
              <a:gd name="T51" fmla="*/ 48 h 72"/>
              <a:gd name="T52" fmla="*/ 12 w 96"/>
              <a:gd name="T53" fmla="*/ 48 h 72"/>
              <a:gd name="T54" fmla="*/ 12 w 96"/>
              <a:gd name="T55" fmla="*/ 8 h 72"/>
              <a:gd name="T56" fmla="*/ 84 w 96"/>
              <a:gd name="T57" fmla="*/ 64 h 72"/>
              <a:gd name="T58" fmla="*/ 12 w 96"/>
              <a:gd name="T59" fmla="*/ 64 h 72"/>
              <a:gd name="T60" fmla="*/ 11 w 96"/>
              <a:gd name="T61" fmla="*/ 63 h 72"/>
              <a:gd name="T62" fmla="*/ 9 w 96"/>
              <a:gd name="T63" fmla="*/ 56 h 72"/>
              <a:gd name="T64" fmla="*/ 34 w 96"/>
              <a:gd name="T65" fmla="*/ 56 h 72"/>
              <a:gd name="T66" fmla="*/ 37 w 96"/>
              <a:gd name="T67" fmla="*/ 59 h 72"/>
              <a:gd name="T68" fmla="*/ 40 w 96"/>
              <a:gd name="T69" fmla="*/ 60 h 72"/>
              <a:gd name="T70" fmla="*/ 56 w 96"/>
              <a:gd name="T71" fmla="*/ 60 h 72"/>
              <a:gd name="T72" fmla="*/ 59 w 96"/>
              <a:gd name="T73" fmla="*/ 59 h 72"/>
              <a:gd name="T74" fmla="*/ 62 w 96"/>
              <a:gd name="T75" fmla="*/ 56 h 72"/>
              <a:gd name="T76" fmla="*/ 87 w 96"/>
              <a:gd name="T77" fmla="*/ 56 h 72"/>
              <a:gd name="T78" fmla="*/ 85 w 96"/>
              <a:gd name="T79" fmla="*/ 63 h 72"/>
              <a:gd name="T80" fmla="*/ 84 w 96"/>
              <a:gd name="T81"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6" h="72">
                <a:moveTo>
                  <a:pt x="93" y="48"/>
                </a:moveTo>
                <a:cubicBezTo>
                  <a:pt x="93" y="48"/>
                  <a:pt x="92" y="48"/>
                  <a:pt x="92" y="48"/>
                </a:cubicBezTo>
                <a:cubicBezTo>
                  <a:pt x="92" y="48"/>
                  <a:pt x="92" y="48"/>
                  <a:pt x="92" y="48"/>
                </a:cubicBezTo>
                <a:cubicBezTo>
                  <a:pt x="92" y="4"/>
                  <a:pt x="92" y="4"/>
                  <a:pt x="92" y="4"/>
                </a:cubicBezTo>
                <a:cubicBezTo>
                  <a:pt x="92" y="2"/>
                  <a:pt x="90" y="0"/>
                  <a:pt x="88" y="0"/>
                </a:cubicBezTo>
                <a:cubicBezTo>
                  <a:pt x="8" y="0"/>
                  <a:pt x="8" y="0"/>
                  <a:pt x="8" y="0"/>
                </a:cubicBezTo>
                <a:cubicBezTo>
                  <a:pt x="6" y="0"/>
                  <a:pt x="4" y="2"/>
                  <a:pt x="4" y="4"/>
                </a:cubicBezTo>
                <a:cubicBezTo>
                  <a:pt x="4" y="48"/>
                  <a:pt x="4" y="48"/>
                  <a:pt x="4" y="48"/>
                </a:cubicBezTo>
                <a:cubicBezTo>
                  <a:pt x="4" y="48"/>
                  <a:pt x="4" y="48"/>
                  <a:pt x="4" y="48"/>
                </a:cubicBezTo>
                <a:cubicBezTo>
                  <a:pt x="4" y="48"/>
                  <a:pt x="3" y="48"/>
                  <a:pt x="3" y="48"/>
                </a:cubicBezTo>
                <a:cubicBezTo>
                  <a:pt x="1" y="49"/>
                  <a:pt x="0" y="51"/>
                  <a:pt x="0" y="53"/>
                </a:cubicBezTo>
                <a:cubicBezTo>
                  <a:pt x="3" y="65"/>
                  <a:pt x="3" y="65"/>
                  <a:pt x="3" y="65"/>
                </a:cubicBezTo>
                <a:cubicBezTo>
                  <a:pt x="4" y="69"/>
                  <a:pt x="8" y="72"/>
                  <a:pt x="12" y="72"/>
                </a:cubicBezTo>
                <a:cubicBezTo>
                  <a:pt x="84" y="72"/>
                  <a:pt x="84" y="72"/>
                  <a:pt x="84" y="72"/>
                </a:cubicBezTo>
                <a:cubicBezTo>
                  <a:pt x="88" y="72"/>
                  <a:pt x="92" y="69"/>
                  <a:pt x="93" y="65"/>
                </a:cubicBezTo>
                <a:cubicBezTo>
                  <a:pt x="96" y="53"/>
                  <a:pt x="96" y="53"/>
                  <a:pt x="96" y="53"/>
                </a:cubicBezTo>
                <a:cubicBezTo>
                  <a:pt x="96" y="51"/>
                  <a:pt x="95" y="49"/>
                  <a:pt x="93" y="48"/>
                </a:cubicBezTo>
                <a:close/>
                <a:moveTo>
                  <a:pt x="12" y="8"/>
                </a:moveTo>
                <a:cubicBezTo>
                  <a:pt x="84" y="8"/>
                  <a:pt x="84" y="8"/>
                  <a:pt x="84" y="8"/>
                </a:cubicBezTo>
                <a:cubicBezTo>
                  <a:pt x="84" y="48"/>
                  <a:pt x="84" y="48"/>
                  <a:pt x="84" y="48"/>
                </a:cubicBezTo>
                <a:cubicBezTo>
                  <a:pt x="60" y="48"/>
                  <a:pt x="60" y="48"/>
                  <a:pt x="60" y="48"/>
                </a:cubicBezTo>
                <a:cubicBezTo>
                  <a:pt x="59" y="48"/>
                  <a:pt x="58" y="48"/>
                  <a:pt x="57" y="49"/>
                </a:cubicBezTo>
                <a:cubicBezTo>
                  <a:pt x="54" y="52"/>
                  <a:pt x="54" y="52"/>
                  <a:pt x="54" y="52"/>
                </a:cubicBezTo>
                <a:cubicBezTo>
                  <a:pt x="42" y="52"/>
                  <a:pt x="42" y="52"/>
                  <a:pt x="42" y="52"/>
                </a:cubicBezTo>
                <a:cubicBezTo>
                  <a:pt x="39" y="49"/>
                  <a:pt x="39" y="49"/>
                  <a:pt x="39" y="49"/>
                </a:cubicBezTo>
                <a:cubicBezTo>
                  <a:pt x="38" y="48"/>
                  <a:pt x="37" y="48"/>
                  <a:pt x="36" y="48"/>
                </a:cubicBezTo>
                <a:cubicBezTo>
                  <a:pt x="12" y="48"/>
                  <a:pt x="12" y="48"/>
                  <a:pt x="12" y="48"/>
                </a:cubicBezTo>
                <a:lnTo>
                  <a:pt x="12" y="8"/>
                </a:lnTo>
                <a:close/>
                <a:moveTo>
                  <a:pt x="84" y="64"/>
                </a:moveTo>
                <a:cubicBezTo>
                  <a:pt x="12" y="64"/>
                  <a:pt x="12" y="64"/>
                  <a:pt x="12" y="64"/>
                </a:cubicBezTo>
                <a:cubicBezTo>
                  <a:pt x="12" y="64"/>
                  <a:pt x="11" y="63"/>
                  <a:pt x="11" y="63"/>
                </a:cubicBezTo>
                <a:cubicBezTo>
                  <a:pt x="9" y="56"/>
                  <a:pt x="9" y="56"/>
                  <a:pt x="9" y="56"/>
                </a:cubicBezTo>
                <a:cubicBezTo>
                  <a:pt x="34" y="56"/>
                  <a:pt x="34" y="56"/>
                  <a:pt x="34" y="56"/>
                </a:cubicBezTo>
                <a:cubicBezTo>
                  <a:pt x="37" y="59"/>
                  <a:pt x="37" y="59"/>
                  <a:pt x="37" y="59"/>
                </a:cubicBezTo>
                <a:cubicBezTo>
                  <a:pt x="38" y="60"/>
                  <a:pt x="39" y="60"/>
                  <a:pt x="40" y="60"/>
                </a:cubicBezTo>
                <a:cubicBezTo>
                  <a:pt x="56" y="60"/>
                  <a:pt x="56" y="60"/>
                  <a:pt x="56" y="60"/>
                </a:cubicBezTo>
                <a:cubicBezTo>
                  <a:pt x="57" y="60"/>
                  <a:pt x="58" y="60"/>
                  <a:pt x="59" y="59"/>
                </a:cubicBezTo>
                <a:cubicBezTo>
                  <a:pt x="62" y="56"/>
                  <a:pt x="62" y="56"/>
                  <a:pt x="62" y="56"/>
                </a:cubicBezTo>
                <a:cubicBezTo>
                  <a:pt x="87" y="56"/>
                  <a:pt x="87" y="56"/>
                  <a:pt x="87" y="56"/>
                </a:cubicBezTo>
                <a:cubicBezTo>
                  <a:pt x="85" y="63"/>
                  <a:pt x="85" y="63"/>
                  <a:pt x="85" y="63"/>
                </a:cubicBezTo>
                <a:cubicBezTo>
                  <a:pt x="85" y="63"/>
                  <a:pt x="84" y="64"/>
                  <a:pt x="84" y="64"/>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59" name="组合 158">
            <a:extLst>
              <a:ext uri="{FF2B5EF4-FFF2-40B4-BE49-F238E27FC236}">
                <a16:creationId xmlns:a16="http://schemas.microsoft.com/office/drawing/2014/main" id="{60EBE4BA-ECDF-8D8D-B4C9-E6D41AB094DA}"/>
              </a:ext>
            </a:extLst>
          </p:cNvPr>
          <p:cNvGrpSpPr/>
          <p:nvPr/>
        </p:nvGrpSpPr>
        <p:grpSpPr>
          <a:xfrm>
            <a:off x="8732503" y="4660055"/>
            <a:ext cx="405453" cy="337524"/>
            <a:chOff x="8067676" y="4214813"/>
            <a:chExt cx="303213" cy="252413"/>
          </a:xfrm>
          <a:solidFill>
            <a:schemeClr val="tx2">
              <a:lumMod val="75000"/>
            </a:schemeClr>
          </a:solidFill>
        </p:grpSpPr>
        <p:sp>
          <p:nvSpPr>
            <p:cNvPr id="160" name="Rectangle 123">
              <a:extLst>
                <a:ext uri="{FF2B5EF4-FFF2-40B4-BE49-F238E27FC236}">
                  <a16:creationId xmlns:a16="http://schemas.microsoft.com/office/drawing/2014/main" id="{074EA5FC-E47C-963F-E98E-65938DA2A396}"/>
                </a:ext>
              </a:extLst>
            </p:cNvPr>
            <p:cNvSpPr>
              <a:spLocks noChangeArrowheads="1"/>
            </p:cNvSpPr>
            <p:nvPr/>
          </p:nvSpPr>
          <p:spPr bwMode="auto">
            <a:xfrm>
              <a:off x="8169276" y="4403726"/>
              <a:ext cx="100013"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24">
              <a:extLst>
                <a:ext uri="{FF2B5EF4-FFF2-40B4-BE49-F238E27FC236}">
                  <a16:creationId xmlns:a16="http://schemas.microsoft.com/office/drawing/2014/main" id="{39EEEC6E-640A-0214-DBDB-EAB500E0B3B0}"/>
                </a:ext>
              </a:extLst>
            </p:cNvPr>
            <p:cNvSpPr>
              <a:spLocks noEditPoints="1"/>
            </p:cNvSpPr>
            <p:nvPr/>
          </p:nvSpPr>
          <p:spPr bwMode="auto">
            <a:xfrm>
              <a:off x="8067676" y="4214813"/>
              <a:ext cx="303213" cy="252413"/>
            </a:xfrm>
            <a:custGeom>
              <a:avLst/>
              <a:gdLst>
                <a:gd name="T0" fmla="*/ 88 w 96"/>
                <a:gd name="T1" fmla="*/ 24 h 80"/>
                <a:gd name="T2" fmla="*/ 52 w 96"/>
                <a:gd name="T3" fmla="*/ 24 h 80"/>
                <a:gd name="T4" fmla="*/ 52 w 96"/>
                <a:gd name="T5" fmla="*/ 20 h 80"/>
                <a:gd name="T6" fmla="*/ 56 w 96"/>
                <a:gd name="T7" fmla="*/ 16 h 80"/>
                <a:gd name="T8" fmla="*/ 60 w 96"/>
                <a:gd name="T9" fmla="*/ 16 h 80"/>
                <a:gd name="T10" fmla="*/ 72 w 96"/>
                <a:gd name="T11" fmla="*/ 4 h 80"/>
                <a:gd name="T12" fmla="*/ 72 w 96"/>
                <a:gd name="T13" fmla="*/ 0 h 80"/>
                <a:gd name="T14" fmla="*/ 64 w 96"/>
                <a:gd name="T15" fmla="*/ 0 h 80"/>
                <a:gd name="T16" fmla="*/ 64 w 96"/>
                <a:gd name="T17" fmla="*/ 4 h 80"/>
                <a:gd name="T18" fmla="*/ 60 w 96"/>
                <a:gd name="T19" fmla="*/ 8 h 80"/>
                <a:gd name="T20" fmla="*/ 56 w 96"/>
                <a:gd name="T21" fmla="*/ 8 h 80"/>
                <a:gd name="T22" fmla="*/ 44 w 96"/>
                <a:gd name="T23" fmla="*/ 20 h 80"/>
                <a:gd name="T24" fmla="*/ 44 w 96"/>
                <a:gd name="T25" fmla="*/ 24 h 80"/>
                <a:gd name="T26" fmla="*/ 8 w 96"/>
                <a:gd name="T27" fmla="*/ 24 h 80"/>
                <a:gd name="T28" fmla="*/ 0 w 96"/>
                <a:gd name="T29" fmla="*/ 32 h 80"/>
                <a:gd name="T30" fmla="*/ 0 w 96"/>
                <a:gd name="T31" fmla="*/ 72 h 80"/>
                <a:gd name="T32" fmla="*/ 8 w 96"/>
                <a:gd name="T33" fmla="*/ 80 h 80"/>
                <a:gd name="T34" fmla="*/ 88 w 96"/>
                <a:gd name="T35" fmla="*/ 80 h 80"/>
                <a:gd name="T36" fmla="*/ 96 w 96"/>
                <a:gd name="T37" fmla="*/ 72 h 80"/>
                <a:gd name="T38" fmla="*/ 96 w 96"/>
                <a:gd name="T39" fmla="*/ 32 h 80"/>
                <a:gd name="T40" fmla="*/ 88 w 96"/>
                <a:gd name="T41" fmla="*/ 24 h 80"/>
                <a:gd name="T42" fmla="*/ 8 w 96"/>
                <a:gd name="T43" fmla="*/ 72 h 80"/>
                <a:gd name="T44" fmla="*/ 8 w 96"/>
                <a:gd name="T45" fmla="*/ 32 h 80"/>
                <a:gd name="T46" fmla="*/ 88 w 96"/>
                <a:gd name="T47" fmla="*/ 32 h 80"/>
                <a:gd name="T48" fmla="*/ 88 w 96"/>
                <a:gd name="T49" fmla="*/ 72 h 80"/>
                <a:gd name="T50" fmla="*/ 8 w 96"/>
                <a:gd name="T51" fmla="*/ 7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80">
                  <a:moveTo>
                    <a:pt x="88" y="24"/>
                  </a:moveTo>
                  <a:cubicBezTo>
                    <a:pt x="52" y="24"/>
                    <a:pt x="52" y="24"/>
                    <a:pt x="52" y="24"/>
                  </a:cubicBezTo>
                  <a:cubicBezTo>
                    <a:pt x="52" y="20"/>
                    <a:pt x="52" y="20"/>
                    <a:pt x="52" y="20"/>
                  </a:cubicBezTo>
                  <a:cubicBezTo>
                    <a:pt x="52" y="18"/>
                    <a:pt x="54" y="16"/>
                    <a:pt x="56" y="16"/>
                  </a:cubicBezTo>
                  <a:cubicBezTo>
                    <a:pt x="60" y="16"/>
                    <a:pt x="60" y="16"/>
                    <a:pt x="60" y="16"/>
                  </a:cubicBezTo>
                  <a:cubicBezTo>
                    <a:pt x="67" y="16"/>
                    <a:pt x="72" y="11"/>
                    <a:pt x="72" y="4"/>
                  </a:cubicBezTo>
                  <a:cubicBezTo>
                    <a:pt x="72" y="0"/>
                    <a:pt x="72" y="0"/>
                    <a:pt x="72" y="0"/>
                  </a:cubicBezTo>
                  <a:cubicBezTo>
                    <a:pt x="64" y="0"/>
                    <a:pt x="64" y="0"/>
                    <a:pt x="64" y="0"/>
                  </a:cubicBezTo>
                  <a:cubicBezTo>
                    <a:pt x="64" y="4"/>
                    <a:pt x="64" y="4"/>
                    <a:pt x="64" y="4"/>
                  </a:cubicBezTo>
                  <a:cubicBezTo>
                    <a:pt x="64" y="6"/>
                    <a:pt x="62" y="8"/>
                    <a:pt x="60" y="8"/>
                  </a:cubicBezTo>
                  <a:cubicBezTo>
                    <a:pt x="56" y="8"/>
                    <a:pt x="56" y="8"/>
                    <a:pt x="56" y="8"/>
                  </a:cubicBezTo>
                  <a:cubicBezTo>
                    <a:pt x="49" y="8"/>
                    <a:pt x="44" y="13"/>
                    <a:pt x="44" y="20"/>
                  </a:cubicBezTo>
                  <a:cubicBezTo>
                    <a:pt x="44" y="24"/>
                    <a:pt x="44" y="24"/>
                    <a:pt x="44" y="24"/>
                  </a:cubicBezTo>
                  <a:cubicBezTo>
                    <a:pt x="8" y="24"/>
                    <a:pt x="8" y="24"/>
                    <a:pt x="8" y="24"/>
                  </a:cubicBezTo>
                  <a:cubicBezTo>
                    <a:pt x="4" y="24"/>
                    <a:pt x="0" y="28"/>
                    <a:pt x="0" y="32"/>
                  </a:cubicBezTo>
                  <a:cubicBezTo>
                    <a:pt x="0" y="72"/>
                    <a:pt x="0" y="72"/>
                    <a:pt x="0" y="72"/>
                  </a:cubicBezTo>
                  <a:cubicBezTo>
                    <a:pt x="0" y="76"/>
                    <a:pt x="4" y="80"/>
                    <a:pt x="8" y="80"/>
                  </a:cubicBezTo>
                  <a:cubicBezTo>
                    <a:pt x="88" y="80"/>
                    <a:pt x="88" y="80"/>
                    <a:pt x="88" y="80"/>
                  </a:cubicBezTo>
                  <a:cubicBezTo>
                    <a:pt x="92" y="80"/>
                    <a:pt x="96" y="76"/>
                    <a:pt x="96" y="72"/>
                  </a:cubicBezTo>
                  <a:cubicBezTo>
                    <a:pt x="96" y="32"/>
                    <a:pt x="96" y="32"/>
                    <a:pt x="96" y="32"/>
                  </a:cubicBezTo>
                  <a:cubicBezTo>
                    <a:pt x="96" y="28"/>
                    <a:pt x="92" y="24"/>
                    <a:pt x="88" y="24"/>
                  </a:cubicBezTo>
                  <a:close/>
                  <a:moveTo>
                    <a:pt x="8" y="72"/>
                  </a:moveTo>
                  <a:cubicBezTo>
                    <a:pt x="8" y="32"/>
                    <a:pt x="8" y="32"/>
                    <a:pt x="8" y="32"/>
                  </a:cubicBezTo>
                  <a:cubicBezTo>
                    <a:pt x="88" y="32"/>
                    <a:pt x="88" y="32"/>
                    <a:pt x="88" y="32"/>
                  </a:cubicBezTo>
                  <a:cubicBezTo>
                    <a:pt x="88" y="72"/>
                    <a:pt x="88" y="72"/>
                    <a:pt x="88" y="72"/>
                  </a:cubicBezTo>
                  <a:lnTo>
                    <a:pt x="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Oval 125">
              <a:extLst>
                <a:ext uri="{FF2B5EF4-FFF2-40B4-BE49-F238E27FC236}">
                  <a16:creationId xmlns:a16="http://schemas.microsoft.com/office/drawing/2014/main" id="{6577E482-09E8-E956-A9C6-4F6EAC89280B}"/>
                </a:ext>
              </a:extLst>
            </p:cNvPr>
            <p:cNvSpPr>
              <a:spLocks noChangeArrowheads="1"/>
            </p:cNvSpPr>
            <p:nvPr/>
          </p:nvSpPr>
          <p:spPr bwMode="auto">
            <a:xfrm>
              <a:off x="8131176" y="4327526"/>
              <a:ext cx="25400" cy="254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Oval 126">
              <a:extLst>
                <a:ext uri="{FF2B5EF4-FFF2-40B4-BE49-F238E27FC236}">
                  <a16:creationId xmlns:a16="http://schemas.microsoft.com/office/drawing/2014/main" id="{1DB1FBA5-868A-07F5-8244-5BE03F3F3A26}"/>
                </a:ext>
              </a:extLst>
            </p:cNvPr>
            <p:cNvSpPr>
              <a:spLocks noChangeArrowheads="1"/>
            </p:cNvSpPr>
            <p:nvPr/>
          </p:nvSpPr>
          <p:spPr bwMode="auto">
            <a:xfrm>
              <a:off x="8169276" y="4327526"/>
              <a:ext cx="23813" cy="254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Oval 127">
              <a:extLst>
                <a:ext uri="{FF2B5EF4-FFF2-40B4-BE49-F238E27FC236}">
                  <a16:creationId xmlns:a16="http://schemas.microsoft.com/office/drawing/2014/main" id="{24B1E3E3-6860-C862-6550-8664763F14B5}"/>
                </a:ext>
              </a:extLst>
            </p:cNvPr>
            <p:cNvSpPr>
              <a:spLocks noChangeArrowheads="1"/>
            </p:cNvSpPr>
            <p:nvPr/>
          </p:nvSpPr>
          <p:spPr bwMode="auto">
            <a:xfrm>
              <a:off x="8205788" y="4327526"/>
              <a:ext cx="25400" cy="254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Oval 128">
              <a:extLst>
                <a:ext uri="{FF2B5EF4-FFF2-40B4-BE49-F238E27FC236}">
                  <a16:creationId xmlns:a16="http://schemas.microsoft.com/office/drawing/2014/main" id="{FE892E20-55E9-817B-7F6D-9BCD6B4F0624}"/>
                </a:ext>
              </a:extLst>
            </p:cNvPr>
            <p:cNvSpPr>
              <a:spLocks noChangeArrowheads="1"/>
            </p:cNvSpPr>
            <p:nvPr/>
          </p:nvSpPr>
          <p:spPr bwMode="auto">
            <a:xfrm>
              <a:off x="8243888" y="4327526"/>
              <a:ext cx="25400" cy="254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Oval 129">
              <a:extLst>
                <a:ext uri="{FF2B5EF4-FFF2-40B4-BE49-F238E27FC236}">
                  <a16:creationId xmlns:a16="http://schemas.microsoft.com/office/drawing/2014/main" id="{5A11B15F-FD99-BB54-2A61-1784F01A5F62}"/>
                </a:ext>
              </a:extLst>
            </p:cNvPr>
            <p:cNvSpPr>
              <a:spLocks noChangeArrowheads="1"/>
            </p:cNvSpPr>
            <p:nvPr/>
          </p:nvSpPr>
          <p:spPr bwMode="auto">
            <a:xfrm>
              <a:off x="8281988" y="4327526"/>
              <a:ext cx="25400" cy="254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Oval 130">
              <a:extLst>
                <a:ext uri="{FF2B5EF4-FFF2-40B4-BE49-F238E27FC236}">
                  <a16:creationId xmlns:a16="http://schemas.microsoft.com/office/drawing/2014/main" id="{D2FB6826-9E97-C8FC-0E95-DD162D24C0E0}"/>
                </a:ext>
              </a:extLst>
            </p:cNvPr>
            <p:cNvSpPr>
              <a:spLocks noChangeArrowheads="1"/>
            </p:cNvSpPr>
            <p:nvPr/>
          </p:nvSpPr>
          <p:spPr bwMode="auto">
            <a:xfrm>
              <a:off x="8131176" y="4365626"/>
              <a:ext cx="25400" cy="254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Oval 131">
              <a:extLst>
                <a:ext uri="{FF2B5EF4-FFF2-40B4-BE49-F238E27FC236}">
                  <a16:creationId xmlns:a16="http://schemas.microsoft.com/office/drawing/2014/main" id="{093E3BFD-701A-50A8-87C1-596E45477106}"/>
                </a:ext>
              </a:extLst>
            </p:cNvPr>
            <p:cNvSpPr>
              <a:spLocks noChangeArrowheads="1"/>
            </p:cNvSpPr>
            <p:nvPr/>
          </p:nvSpPr>
          <p:spPr bwMode="auto">
            <a:xfrm>
              <a:off x="8169276" y="4365626"/>
              <a:ext cx="23813" cy="254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Oval 132">
              <a:extLst>
                <a:ext uri="{FF2B5EF4-FFF2-40B4-BE49-F238E27FC236}">
                  <a16:creationId xmlns:a16="http://schemas.microsoft.com/office/drawing/2014/main" id="{1B9018EC-D641-9243-FEAF-CA9084B082F4}"/>
                </a:ext>
              </a:extLst>
            </p:cNvPr>
            <p:cNvSpPr>
              <a:spLocks noChangeArrowheads="1"/>
            </p:cNvSpPr>
            <p:nvPr/>
          </p:nvSpPr>
          <p:spPr bwMode="auto">
            <a:xfrm>
              <a:off x="8205788" y="4365626"/>
              <a:ext cx="25400" cy="254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Oval 133">
              <a:extLst>
                <a:ext uri="{FF2B5EF4-FFF2-40B4-BE49-F238E27FC236}">
                  <a16:creationId xmlns:a16="http://schemas.microsoft.com/office/drawing/2014/main" id="{C0BA077F-0412-6469-0BEB-B5BAE5E982FE}"/>
                </a:ext>
              </a:extLst>
            </p:cNvPr>
            <p:cNvSpPr>
              <a:spLocks noChangeArrowheads="1"/>
            </p:cNvSpPr>
            <p:nvPr/>
          </p:nvSpPr>
          <p:spPr bwMode="auto">
            <a:xfrm>
              <a:off x="8243888" y="4365626"/>
              <a:ext cx="25400" cy="254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Oval 134">
              <a:extLst>
                <a:ext uri="{FF2B5EF4-FFF2-40B4-BE49-F238E27FC236}">
                  <a16:creationId xmlns:a16="http://schemas.microsoft.com/office/drawing/2014/main" id="{D2196404-A3B2-9692-923F-DE1BD895D77F}"/>
                </a:ext>
              </a:extLst>
            </p:cNvPr>
            <p:cNvSpPr>
              <a:spLocks noChangeArrowheads="1"/>
            </p:cNvSpPr>
            <p:nvPr/>
          </p:nvSpPr>
          <p:spPr bwMode="auto">
            <a:xfrm>
              <a:off x="8281988" y="4365626"/>
              <a:ext cx="25400" cy="254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2" name="Freeform 135">
            <a:extLst>
              <a:ext uri="{FF2B5EF4-FFF2-40B4-BE49-F238E27FC236}">
                <a16:creationId xmlns:a16="http://schemas.microsoft.com/office/drawing/2014/main" id="{90B88C4F-A0CF-A644-805B-1A56F6873921}"/>
              </a:ext>
            </a:extLst>
          </p:cNvPr>
          <p:cNvSpPr>
            <a:spLocks/>
          </p:cNvSpPr>
          <p:nvPr/>
        </p:nvSpPr>
        <p:spPr bwMode="auto">
          <a:xfrm>
            <a:off x="4849922" y="5504925"/>
            <a:ext cx="165578" cy="165578"/>
          </a:xfrm>
          <a:custGeom>
            <a:avLst/>
            <a:gdLst>
              <a:gd name="T0" fmla="*/ 14 w 78"/>
              <a:gd name="T1" fmla="*/ 0 h 78"/>
              <a:gd name="T2" fmla="*/ 14 w 78"/>
              <a:gd name="T3" fmla="*/ 16 h 78"/>
              <a:gd name="T4" fmla="*/ 50 w 78"/>
              <a:gd name="T5" fmla="*/ 16 h 78"/>
              <a:gd name="T6" fmla="*/ 0 w 78"/>
              <a:gd name="T7" fmla="*/ 66 h 78"/>
              <a:gd name="T8" fmla="*/ 12 w 78"/>
              <a:gd name="T9" fmla="*/ 78 h 78"/>
              <a:gd name="T10" fmla="*/ 62 w 78"/>
              <a:gd name="T11" fmla="*/ 28 h 78"/>
              <a:gd name="T12" fmla="*/ 62 w 78"/>
              <a:gd name="T13" fmla="*/ 64 h 78"/>
              <a:gd name="T14" fmla="*/ 78 w 78"/>
              <a:gd name="T15" fmla="*/ 64 h 78"/>
              <a:gd name="T16" fmla="*/ 78 w 78"/>
              <a:gd name="T17" fmla="*/ 0 h 78"/>
              <a:gd name="T18" fmla="*/ 14 w 78"/>
              <a:gd name="T1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78">
                <a:moveTo>
                  <a:pt x="14" y="0"/>
                </a:moveTo>
                <a:lnTo>
                  <a:pt x="14" y="16"/>
                </a:lnTo>
                <a:lnTo>
                  <a:pt x="50" y="16"/>
                </a:lnTo>
                <a:lnTo>
                  <a:pt x="0" y="66"/>
                </a:lnTo>
                <a:lnTo>
                  <a:pt x="12" y="78"/>
                </a:lnTo>
                <a:lnTo>
                  <a:pt x="62" y="28"/>
                </a:lnTo>
                <a:lnTo>
                  <a:pt x="62" y="64"/>
                </a:lnTo>
                <a:lnTo>
                  <a:pt x="78" y="64"/>
                </a:lnTo>
                <a:lnTo>
                  <a:pt x="78" y="0"/>
                </a:lnTo>
                <a:lnTo>
                  <a:pt x="14" y="0"/>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3" name="Freeform 136">
            <a:extLst>
              <a:ext uri="{FF2B5EF4-FFF2-40B4-BE49-F238E27FC236}">
                <a16:creationId xmlns:a16="http://schemas.microsoft.com/office/drawing/2014/main" id="{2E6637D9-D09F-FC17-401C-34F02C7DC338}"/>
              </a:ext>
            </a:extLst>
          </p:cNvPr>
          <p:cNvSpPr>
            <a:spLocks noEditPoints="1"/>
          </p:cNvSpPr>
          <p:nvPr/>
        </p:nvSpPr>
        <p:spPr bwMode="auto">
          <a:xfrm>
            <a:off x="4692836" y="5504925"/>
            <a:ext cx="322664" cy="322664"/>
          </a:xfrm>
          <a:custGeom>
            <a:avLst/>
            <a:gdLst>
              <a:gd name="T0" fmla="*/ 68 w 76"/>
              <a:gd name="T1" fmla="*/ 44 h 76"/>
              <a:gd name="T2" fmla="*/ 52 w 76"/>
              <a:gd name="T3" fmla="*/ 44 h 76"/>
              <a:gd name="T4" fmla="*/ 44 w 76"/>
              <a:gd name="T5" fmla="*/ 52 h 76"/>
              <a:gd name="T6" fmla="*/ 24 w 76"/>
              <a:gd name="T7" fmla="*/ 32 h 76"/>
              <a:gd name="T8" fmla="*/ 32 w 76"/>
              <a:gd name="T9" fmla="*/ 24 h 76"/>
              <a:gd name="T10" fmla="*/ 32 w 76"/>
              <a:gd name="T11" fmla="*/ 8 h 76"/>
              <a:gd name="T12" fmla="*/ 24 w 76"/>
              <a:gd name="T13" fmla="*/ 0 h 76"/>
              <a:gd name="T14" fmla="*/ 8 w 76"/>
              <a:gd name="T15" fmla="*/ 0 h 76"/>
              <a:gd name="T16" fmla="*/ 0 w 76"/>
              <a:gd name="T17" fmla="*/ 8 h 76"/>
              <a:gd name="T18" fmla="*/ 0 w 76"/>
              <a:gd name="T19" fmla="*/ 28 h 76"/>
              <a:gd name="T20" fmla="*/ 48 w 76"/>
              <a:gd name="T21" fmla="*/ 76 h 76"/>
              <a:gd name="T22" fmla="*/ 68 w 76"/>
              <a:gd name="T23" fmla="*/ 76 h 76"/>
              <a:gd name="T24" fmla="*/ 76 w 76"/>
              <a:gd name="T25" fmla="*/ 68 h 76"/>
              <a:gd name="T26" fmla="*/ 76 w 76"/>
              <a:gd name="T27" fmla="*/ 52 h 76"/>
              <a:gd name="T28" fmla="*/ 68 w 76"/>
              <a:gd name="T29" fmla="*/ 44 h 76"/>
              <a:gd name="T30" fmla="*/ 48 w 76"/>
              <a:gd name="T31" fmla="*/ 68 h 76"/>
              <a:gd name="T32" fmla="*/ 8 w 76"/>
              <a:gd name="T33" fmla="*/ 28 h 76"/>
              <a:gd name="T34" fmla="*/ 8 w 76"/>
              <a:gd name="T35" fmla="*/ 8 h 76"/>
              <a:gd name="T36" fmla="*/ 24 w 76"/>
              <a:gd name="T37" fmla="*/ 8 h 76"/>
              <a:gd name="T38" fmla="*/ 24 w 76"/>
              <a:gd name="T39" fmla="*/ 24 h 76"/>
              <a:gd name="T40" fmla="*/ 20 w 76"/>
              <a:gd name="T41" fmla="*/ 24 h 76"/>
              <a:gd name="T42" fmla="*/ 17 w 76"/>
              <a:gd name="T43" fmla="*/ 25 h 76"/>
              <a:gd name="T44" fmla="*/ 16 w 76"/>
              <a:gd name="T45" fmla="*/ 28 h 76"/>
              <a:gd name="T46" fmla="*/ 48 w 76"/>
              <a:gd name="T47" fmla="*/ 60 h 76"/>
              <a:gd name="T48" fmla="*/ 52 w 76"/>
              <a:gd name="T49" fmla="*/ 56 h 76"/>
              <a:gd name="T50" fmla="*/ 52 w 76"/>
              <a:gd name="T51" fmla="*/ 52 h 76"/>
              <a:gd name="T52" fmla="*/ 68 w 76"/>
              <a:gd name="T53" fmla="*/ 52 h 76"/>
              <a:gd name="T54" fmla="*/ 68 w 76"/>
              <a:gd name="T55" fmla="*/ 68 h 76"/>
              <a:gd name="T56" fmla="*/ 48 w 76"/>
              <a:gd name="T57" fmla="*/ 6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6" h="76">
                <a:moveTo>
                  <a:pt x="68" y="44"/>
                </a:moveTo>
                <a:cubicBezTo>
                  <a:pt x="52" y="44"/>
                  <a:pt x="52" y="44"/>
                  <a:pt x="52" y="44"/>
                </a:cubicBezTo>
                <a:cubicBezTo>
                  <a:pt x="48" y="44"/>
                  <a:pt x="44" y="47"/>
                  <a:pt x="44" y="52"/>
                </a:cubicBezTo>
                <a:cubicBezTo>
                  <a:pt x="34" y="50"/>
                  <a:pt x="26" y="42"/>
                  <a:pt x="24" y="32"/>
                </a:cubicBezTo>
                <a:cubicBezTo>
                  <a:pt x="29" y="32"/>
                  <a:pt x="32" y="28"/>
                  <a:pt x="32" y="24"/>
                </a:cubicBezTo>
                <a:cubicBezTo>
                  <a:pt x="32" y="8"/>
                  <a:pt x="32" y="8"/>
                  <a:pt x="32" y="8"/>
                </a:cubicBezTo>
                <a:cubicBezTo>
                  <a:pt x="32" y="4"/>
                  <a:pt x="28" y="0"/>
                  <a:pt x="24" y="0"/>
                </a:cubicBezTo>
                <a:cubicBezTo>
                  <a:pt x="8" y="0"/>
                  <a:pt x="8" y="0"/>
                  <a:pt x="8" y="0"/>
                </a:cubicBezTo>
                <a:cubicBezTo>
                  <a:pt x="4" y="0"/>
                  <a:pt x="0" y="4"/>
                  <a:pt x="0" y="8"/>
                </a:cubicBezTo>
                <a:cubicBezTo>
                  <a:pt x="0" y="28"/>
                  <a:pt x="0" y="28"/>
                  <a:pt x="0" y="28"/>
                </a:cubicBezTo>
                <a:cubicBezTo>
                  <a:pt x="0" y="54"/>
                  <a:pt x="22" y="76"/>
                  <a:pt x="48" y="76"/>
                </a:cubicBezTo>
                <a:cubicBezTo>
                  <a:pt x="68" y="76"/>
                  <a:pt x="68" y="76"/>
                  <a:pt x="68" y="76"/>
                </a:cubicBezTo>
                <a:cubicBezTo>
                  <a:pt x="72" y="76"/>
                  <a:pt x="76" y="72"/>
                  <a:pt x="76" y="68"/>
                </a:cubicBezTo>
                <a:cubicBezTo>
                  <a:pt x="76" y="52"/>
                  <a:pt x="76" y="52"/>
                  <a:pt x="76" y="52"/>
                </a:cubicBezTo>
                <a:cubicBezTo>
                  <a:pt x="76" y="48"/>
                  <a:pt x="72" y="44"/>
                  <a:pt x="68" y="44"/>
                </a:cubicBezTo>
                <a:close/>
                <a:moveTo>
                  <a:pt x="48" y="68"/>
                </a:moveTo>
                <a:cubicBezTo>
                  <a:pt x="26" y="68"/>
                  <a:pt x="8" y="50"/>
                  <a:pt x="8" y="28"/>
                </a:cubicBezTo>
                <a:cubicBezTo>
                  <a:pt x="8" y="8"/>
                  <a:pt x="8" y="8"/>
                  <a:pt x="8" y="8"/>
                </a:cubicBezTo>
                <a:cubicBezTo>
                  <a:pt x="24" y="8"/>
                  <a:pt x="24" y="8"/>
                  <a:pt x="24" y="8"/>
                </a:cubicBezTo>
                <a:cubicBezTo>
                  <a:pt x="24" y="24"/>
                  <a:pt x="24" y="24"/>
                  <a:pt x="24" y="24"/>
                </a:cubicBezTo>
                <a:cubicBezTo>
                  <a:pt x="20" y="24"/>
                  <a:pt x="20" y="24"/>
                  <a:pt x="20" y="24"/>
                </a:cubicBezTo>
                <a:cubicBezTo>
                  <a:pt x="19" y="24"/>
                  <a:pt x="18" y="24"/>
                  <a:pt x="17" y="25"/>
                </a:cubicBezTo>
                <a:cubicBezTo>
                  <a:pt x="16" y="26"/>
                  <a:pt x="16" y="27"/>
                  <a:pt x="16" y="28"/>
                </a:cubicBezTo>
                <a:cubicBezTo>
                  <a:pt x="16" y="46"/>
                  <a:pt x="30" y="60"/>
                  <a:pt x="48" y="60"/>
                </a:cubicBezTo>
                <a:cubicBezTo>
                  <a:pt x="50" y="60"/>
                  <a:pt x="52" y="58"/>
                  <a:pt x="52" y="56"/>
                </a:cubicBezTo>
                <a:cubicBezTo>
                  <a:pt x="52" y="52"/>
                  <a:pt x="52" y="52"/>
                  <a:pt x="52" y="52"/>
                </a:cubicBezTo>
                <a:cubicBezTo>
                  <a:pt x="68" y="52"/>
                  <a:pt x="68" y="52"/>
                  <a:pt x="68" y="52"/>
                </a:cubicBezTo>
                <a:cubicBezTo>
                  <a:pt x="68" y="68"/>
                  <a:pt x="68" y="68"/>
                  <a:pt x="68" y="68"/>
                </a:cubicBezTo>
                <a:lnTo>
                  <a:pt x="48" y="68"/>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74" name="组合 173">
            <a:extLst>
              <a:ext uri="{FF2B5EF4-FFF2-40B4-BE49-F238E27FC236}">
                <a16:creationId xmlns:a16="http://schemas.microsoft.com/office/drawing/2014/main" id="{5616D666-DA6A-79A8-1668-3E936568EF5A}"/>
              </a:ext>
            </a:extLst>
          </p:cNvPr>
          <p:cNvGrpSpPr/>
          <p:nvPr/>
        </p:nvGrpSpPr>
        <p:grpSpPr>
          <a:xfrm>
            <a:off x="3890422" y="5439119"/>
            <a:ext cx="358752" cy="388470"/>
            <a:chOff x="4446588" y="4797426"/>
            <a:chExt cx="268288" cy="290512"/>
          </a:xfrm>
          <a:solidFill>
            <a:schemeClr val="tx2">
              <a:lumMod val="75000"/>
            </a:schemeClr>
          </a:solidFill>
        </p:grpSpPr>
        <p:sp>
          <p:nvSpPr>
            <p:cNvPr id="175" name="Freeform 137">
              <a:extLst>
                <a:ext uri="{FF2B5EF4-FFF2-40B4-BE49-F238E27FC236}">
                  <a16:creationId xmlns:a16="http://schemas.microsoft.com/office/drawing/2014/main" id="{D8CB3009-9B1E-4921-28B2-E2E9E3083E25}"/>
                </a:ext>
              </a:extLst>
            </p:cNvPr>
            <p:cNvSpPr>
              <a:spLocks noEditPoints="1"/>
            </p:cNvSpPr>
            <p:nvPr/>
          </p:nvSpPr>
          <p:spPr bwMode="auto">
            <a:xfrm>
              <a:off x="4465638" y="4935538"/>
              <a:ext cx="227013" cy="152400"/>
            </a:xfrm>
            <a:custGeom>
              <a:avLst/>
              <a:gdLst>
                <a:gd name="T0" fmla="*/ 48 w 72"/>
                <a:gd name="T1" fmla="*/ 8 h 48"/>
                <a:gd name="T2" fmla="*/ 48 w 72"/>
                <a:gd name="T3" fmla="*/ 0 h 48"/>
                <a:gd name="T4" fmla="*/ 40 w 72"/>
                <a:gd name="T5" fmla="*/ 0 h 48"/>
                <a:gd name="T6" fmla="*/ 40 w 72"/>
                <a:gd name="T7" fmla="*/ 8 h 48"/>
                <a:gd name="T8" fmla="*/ 32 w 72"/>
                <a:gd name="T9" fmla="*/ 8 h 48"/>
                <a:gd name="T10" fmla="*/ 32 w 72"/>
                <a:gd name="T11" fmla="*/ 0 h 48"/>
                <a:gd name="T12" fmla="*/ 24 w 72"/>
                <a:gd name="T13" fmla="*/ 0 h 48"/>
                <a:gd name="T14" fmla="*/ 24 w 72"/>
                <a:gd name="T15" fmla="*/ 8 h 48"/>
                <a:gd name="T16" fmla="*/ 0 w 72"/>
                <a:gd name="T17" fmla="*/ 36 h 48"/>
                <a:gd name="T18" fmla="*/ 0 w 72"/>
                <a:gd name="T19" fmla="*/ 48 h 48"/>
                <a:gd name="T20" fmla="*/ 72 w 72"/>
                <a:gd name="T21" fmla="*/ 48 h 48"/>
                <a:gd name="T22" fmla="*/ 72 w 72"/>
                <a:gd name="T23" fmla="*/ 36 h 48"/>
                <a:gd name="T24" fmla="*/ 48 w 72"/>
                <a:gd name="T25" fmla="*/ 8 h 48"/>
                <a:gd name="T26" fmla="*/ 28 w 72"/>
                <a:gd name="T27" fmla="*/ 32 h 48"/>
                <a:gd name="T28" fmla="*/ 36 w 72"/>
                <a:gd name="T29" fmla="*/ 24 h 48"/>
                <a:gd name="T30" fmla="*/ 44 w 72"/>
                <a:gd name="T31" fmla="*/ 32 h 48"/>
                <a:gd name="T32" fmla="*/ 36 w 72"/>
                <a:gd name="T33" fmla="*/ 40 h 48"/>
                <a:gd name="T34" fmla="*/ 28 w 72"/>
                <a:gd name="T35" fmla="*/ 32 h 48"/>
                <a:gd name="T36" fmla="*/ 64 w 72"/>
                <a:gd name="T37" fmla="*/ 40 h 48"/>
                <a:gd name="T38" fmla="*/ 50 w 72"/>
                <a:gd name="T39" fmla="*/ 40 h 48"/>
                <a:gd name="T40" fmla="*/ 52 w 72"/>
                <a:gd name="T41" fmla="*/ 32 h 48"/>
                <a:gd name="T42" fmla="*/ 36 w 72"/>
                <a:gd name="T43" fmla="*/ 16 h 48"/>
                <a:gd name="T44" fmla="*/ 20 w 72"/>
                <a:gd name="T45" fmla="*/ 32 h 48"/>
                <a:gd name="T46" fmla="*/ 22 w 72"/>
                <a:gd name="T47" fmla="*/ 40 h 48"/>
                <a:gd name="T48" fmla="*/ 8 w 72"/>
                <a:gd name="T49" fmla="*/ 40 h 48"/>
                <a:gd name="T50" fmla="*/ 8 w 72"/>
                <a:gd name="T51" fmla="*/ 36 h 48"/>
                <a:gd name="T52" fmla="*/ 28 w 72"/>
                <a:gd name="T53" fmla="*/ 16 h 48"/>
                <a:gd name="T54" fmla="*/ 36 w 72"/>
                <a:gd name="T55" fmla="*/ 16 h 48"/>
                <a:gd name="T56" fmla="*/ 44 w 72"/>
                <a:gd name="T57" fmla="*/ 16 h 48"/>
                <a:gd name="T58" fmla="*/ 64 w 72"/>
                <a:gd name="T59" fmla="*/ 36 h 48"/>
                <a:gd name="T60" fmla="*/ 64 w 72"/>
                <a:gd name="T61"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48">
                  <a:moveTo>
                    <a:pt x="48" y="8"/>
                  </a:moveTo>
                  <a:cubicBezTo>
                    <a:pt x="48" y="0"/>
                    <a:pt x="48" y="0"/>
                    <a:pt x="48" y="0"/>
                  </a:cubicBezTo>
                  <a:cubicBezTo>
                    <a:pt x="40" y="0"/>
                    <a:pt x="40" y="0"/>
                    <a:pt x="40" y="0"/>
                  </a:cubicBezTo>
                  <a:cubicBezTo>
                    <a:pt x="40" y="8"/>
                    <a:pt x="40" y="8"/>
                    <a:pt x="40" y="8"/>
                  </a:cubicBezTo>
                  <a:cubicBezTo>
                    <a:pt x="32" y="8"/>
                    <a:pt x="32" y="8"/>
                    <a:pt x="32" y="8"/>
                  </a:cubicBezTo>
                  <a:cubicBezTo>
                    <a:pt x="32" y="0"/>
                    <a:pt x="32" y="0"/>
                    <a:pt x="32" y="0"/>
                  </a:cubicBezTo>
                  <a:cubicBezTo>
                    <a:pt x="24" y="0"/>
                    <a:pt x="24" y="0"/>
                    <a:pt x="24" y="0"/>
                  </a:cubicBezTo>
                  <a:cubicBezTo>
                    <a:pt x="24" y="8"/>
                    <a:pt x="24" y="8"/>
                    <a:pt x="24" y="8"/>
                  </a:cubicBezTo>
                  <a:cubicBezTo>
                    <a:pt x="10" y="10"/>
                    <a:pt x="0" y="22"/>
                    <a:pt x="0" y="36"/>
                  </a:cubicBezTo>
                  <a:cubicBezTo>
                    <a:pt x="0" y="48"/>
                    <a:pt x="0" y="48"/>
                    <a:pt x="0" y="48"/>
                  </a:cubicBezTo>
                  <a:cubicBezTo>
                    <a:pt x="72" y="48"/>
                    <a:pt x="72" y="48"/>
                    <a:pt x="72" y="48"/>
                  </a:cubicBezTo>
                  <a:cubicBezTo>
                    <a:pt x="72" y="36"/>
                    <a:pt x="72" y="36"/>
                    <a:pt x="72" y="36"/>
                  </a:cubicBezTo>
                  <a:cubicBezTo>
                    <a:pt x="72" y="22"/>
                    <a:pt x="62" y="10"/>
                    <a:pt x="48" y="8"/>
                  </a:cubicBezTo>
                  <a:close/>
                  <a:moveTo>
                    <a:pt x="28" y="32"/>
                  </a:moveTo>
                  <a:cubicBezTo>
                    <a:pt x="28" y="28"/>
                    <a:pt x="32" y="24"/>
                    <a:pt x="36" y="24"/>
                  </a:cubicBezTo>
                  <a:cubicBezTo>
                    <a:pt x="40" y="24"/>
                    <a:pt x="44" y="28"/>
                    <a:pt x="44" y="32"/>
                  </a:cubicBezTo>
                  <a:cubicBezTo>
                    <a:pt x="44" y="36"/>
                    <a:pt x="40" y="40"/>
                    <a:pt x="36" y="40"/>
                  </a:cubicBezTo>
                  <a:cubicBezTo>
                    <a:pt x="32" y="40"/>
                    <a:pt x="28" y="36"/>
                    <a:pt x="28" y="32"/>
                  </a:cubicBezTo>
                  <a:close/>
                  <a:moveTo>
                    <a:pt x="64" y="40"/>
                  </a:moveTo>
                  <a:cubicBezTo>
                    <a:pt x="50" y="40"/>
                    <a:pt x="50" y="40"/>
                    <a:pt x="50" y="40"/>
                  </a:cubicBezTo>
                  <a:cubicBezTo>
                    <a:pt x="51" y="38"/>
                    <a:pt x="52" y="35"/>
                    <a:pt x="52" y="32"/>
                  </a:cubicBezTo>
                  <a:cubicBezTo>
                    <a:pt x="52" y="23"/>
                    <a:pt x="45" y="16"/>
                    <a:pt x="36" y="16"/>
                  </a:cubicBezTo>
                  <a:cubicBezTo>
                    <a:pt x="27" y="16"/>
                    <a:pt x="20" y="23"/>
                    <a:pt x="20" y="32"/>
                  </a:cubicBezTo>
                  <a:cubicBezTo>
                    <a:pt x="20" y="35"/>
                    <a:pt x="21" y="38"/>
                    <a:pt x="22" y="40"/>
                  </a:cubicBezTo>
                  <a:cubicBezTo>
                    <a:pt x="8" y="40"/>
                    <a:pt x="8" y="40"/>
                    <a:pt x="8" y="40"/>
                  </a:cubicBezTo>
                  <a:cubicBezTo>
                    <a:pt x="8" y="36"/>
                    <a:pt x="8" y="36"/>
                    <a:pt x="8" y="36"/>
                  </a:cubicBezTo>
                  <a:cubicBezTo>
                    <a:pt x="8" y="25"/>
                    <a:pt x="17" y="16"/>
                    <a:pt x="28" y="16"/>
                  </a:cubicBezTo>
                  <a:cubicBezTo>
                    <a:pt x="36" y="16"/>
                    <a:pt x="36" y="16"/>
                    <a:pt x="36" y="16"/>
                  </a:cubicBezTo>
                  <a:cubicBezTo>
                    <a:pt x="44" y="16"/>
                    <a:pt x="44" y="16"/>
                    <a:pt x="44" y="16"/>
                  </a:cubicBezTo>
                  <a:cubicBezTo>
                    <a:pt x="55" y="16"/>
                    <a:pt x="64" y="25"/>
                    <a:pt x="64" y="36"/>
                  </a:cubicBezTo>
                  <a:lnTo>
                    <a:pt x="64"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38">
              <a:extLst>
                <a:ext uri="{FF2B5EF4-FFF2-40B4-BE49-F238E27FC236}">
                  <a16:creationId xmlns:a16="http://schemas.microsoft.com/office/drawing/2014/main" id="{2C0103AF-2983-C519-B5F0-3F47C1DB7D46}"/>
                </a:ext>
              </a:extLst>
            </p:cNvPr>
            <p:cNvSpPr>
              <a:spLocks noEditPoints="1"/>
            </p:cNvSpPr>
            <p:nvPr/>
          </p:nvSpPr>
          <p:spPr bwMode="auto">
            <a:xfrm>
              <a:off x="4446588" y="4797426"/>
              <a:ext cx="268288" cy="153988"/>
            </a:xfrm>
            <a:custGeom>
              <a:avLst/>
              <a:gdLst>
                <a:gd name="T0" fmla="*/ 82 w 85"/>
                <a:gd name="T1" fmla="*/ 27 h 49"/>
                <a:gd name="T2" fmla="*/ 70 w 85"/>
                <a:gd name="T3" fmla="*/ 16 h 49"/>
                <a:gd name="T4" fmla="*/ 14 w 85"/>
                <a:gd name="T5" fmla="*/ 16 h 49"/>
                <a:gd name="T6" fmla="*/ 2 w 85"/>
                <a:gd name="T7" fmla="*/ 27 h 49"/>
                <a:gd name="T8" fmla="*/ 0 w 85"/>
                <a:gd name="T9" fmla="*/ 33 h 49"/>
                <a:gd name="T10" fmla="*/ 2 w 85"/>
                <a:gd name="T11" fmla="*/ 38 h 49"/>
                <a:gd name="T12" fmla="*/ 11 w 85"/>
                <a:gd name="T13" fmla="*/ 47 h 49"/>
                <a:gd name="T14" fmla="*/ 17 w 85"/>
                <a:gd name="T15" fmla="*/ 49 h 49"/>
                <a:gd name="T16" fmla="*/ 22 w 85"/>
                <a:gd name="T17" fmla="*/ 47 h 49"/>
                <a:gd name="T18" fmla="*/ 31 w 85"/>
                <a:gd name="T19" fmla="*/ 38 h 49"/>
                <a:gd name="T20" fmla="*/ 33 w 85"/>
                <a:gd name="T21" fmla="*/ 33 h 49"/>
                <a:gd name="T22" fmla="*/ 31 w 85"/>
                <a:gd name="T23" fmla="*/ 27 h 49"/>
                <a:gd name="T24" fmla="*/ 22 w 85"/>
                <a:gd name="T25" fmla="*/ 19 h 49"/>
                <a:gd name="T26" fmla="*/ 62 w 85"/>
                <a:gd name="T27" fmla="*/ 19 h 49"/>
                <a:gd name="T28" fmla="*/ 53 w 85"/>
                <a:gd name="T29" fmla="*/ 27 h 49"/>
                <a:gd name="T30" fmla="*/ 53 w 85"/>
                <a:gd name="T31" fmla="*/ 38 h 49"/>
                <a:gd name="T32" fmla="*/ 62 w 85"/>
                <a:gd name="T33" fmla="*/ 47 h 49"/>
                <a:gd name="T34" fmla="*/ 67 w 85"/>
                <a:gd name="T35" fmla="*/ 49 h 49"/>
                <a:gd name="T36" fmla="*/ 73 w 85"/>
                <a:gd name="T37" fmla="*/ 47 h 49"/>
                <a:gd name="T38" fmla="*/ 82 w 85"/>
                <a:gd name="T39" fmla="*/ 38 h 49"/>
                <a:gd name="T40" fmla="*/ 82 w 85"/>
                <a:gd name="T41" fmla="*/ 27 h 49"/>
                <a:gd name="T42" fmla="*/ 8 w 85"/>
                <a:gd name="T43" fmla="*/ 33 h 49"/>
                <a:gd name="T44" fmla="*/ 17 w 85"/>
                <a:gd name="T45" fmla="*/ 24 h 49"/>
                <a:gd name="T46" fmla="*/ 25 w 85"/>
                <a:gd name="T47" fmla="*/ 33 h 49"/>
                <a:gd name="T48" fmla="*/ 17 w 85"/>
                <a:gd name="T49" fmla="*/ 41 h 49"/>
                <a:gd name="T50" fmla="*/ 8 w 85"/>
                <a:gd name="T51" fmla="*/ 33 h 49"/>
                <a:gd name="T52" fmla="*/ 67 w 85"/>
                <a:gd name="T53" fmla="*/ 41 h 49"/>
                <a:gd name="T54" fmla="*/ 59 w 85"/>
                <a:gd name="T55" fmla="*/ 33 h 49"/>
                <a:gd name="T56" fmla="*/ 67 w 85"/>
                <a:gd name="T57" fmla="*/ 24 h 49"/>
                <a:gd name="T58" fmla="*/ 76 w 85"/>
                <a:gd name="T59" fmla="*/ 33 h 49"/>
                <a:gd name="T60" fmla="*/ 67 w 85"/>
                <a:gd name="T61" fmla="*/ 4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49">
                  <a:moveTo>
                    <a:pt x="82" y="27"/>
                  </a:moveTo>
                  <a:cubicBezTo>
                    <a:pt x="70" y="16"/>
                    <a:pt x="70" y="16"/>
                    <a:pt x="70" y="16"/>
                  </a:cubicBezTo>
                  <a:cubicBezTo>
                    <a:pt x="55" y="0"/>
                    <a:pt x="29" y="0"/>
                    <a:pt x="14" y="16"/>
                  </a:cubicBezTo>
                  <a:cubicBezTo>
                    <a:pt x="2" y="27"/>
                    <a:pt x="2" y="27"/>
                    <a:pt x="2" y="27"/>
                  </a:cubicBezTo>
                  <a:cubicBezTo>
                    <a:pt x="1" y="29"/>
                    <a:pt x="0" y="31"/>
                    <a:pt x="0" y="33"/>
                  </a:cubicBezTo>
                  <a:cubicBezTo>
                    <a:pt x="0" y="35"/>
                    <a:pt x="1" y="37"/>
                    <a:pt x="2" y="38"/>
                  </a:cubicBezTo>
                  <a:cubicBezTo>
                    <a:pt x="11" y="47"/>
                    <a:pt x="11" y="47"/>
                    <a:pt x="11" y="47"/>
                  </a:cubicBezTo>
                  <a:cubicBezTo>
                    <a:pt x="12" y="48"/>
                    <a:pt x="14" y="49"/>
                    <a:pt x="17" y="49"/>
                  </a:cubicBezTo>
                  <a:cubicBezTo>
                    <a:pt x="19" y="49"/>
                    <a:pt x="21" y="48"/>
                    <a:pt x="22" y="47"/>
                  </a:cubicBezTo>
                  <a:cubicBezTo>
                    <a:pt x="31" y="38"/>
                    <a:pt x="31" y="38"/>
                    <a:pt x="31" y="38"/>
                  </a:cubicBezTo>
                  <a:cubicBezTo>
                    <a:pt x="32" y="37"/>
                    <a:pt x="33" y="35"/>
                    <a:pt x="33" y="33"/>
                  </a:cubicBezTo>
                  <a:cubicBezTo>
                    <a:pt x="33" y="31"/>
                    <a:pt x="32" y="29"/>
                    <a:pt x="31" y="27"/>
                  </a:cubicBezTo>
                  <a:cubicBezTo>
                    <a:pt x="22" y="19"/>
                    <a:pt x="22" y="19"/>
                    <a:pt x="22" y="19"/>
                  </a:cubicBezTo>
                  <a:cubicBezTo>
                    <a:pt x="34" y="10"/>
                    <a:pt x="50" y="10"/>
                    <a:pt x="62" y="19"/>
                  </a:cubicBezTo>
                  <a:cubicBezTo>
                    <a:pt x="53" y="27"/>
                    <a:pt x="53" y="27"/>
                    <a:pt x="53" y="27"/>
                  </a:cubicBezTo>
                  <a:cubicBezTo>
                    <a:pt x="50" y="30"/>
                    <a:pt x="50" y="35"/>
                    <a:pt x="53" y="38"/>
                  </a:cubicBezTo>
                  <a:cubicBezTo>
                    <a:pt x="62" y="47"/>
                    <a:pt x="62" y="47"/>
                    <a:pt x="62" y="47"/>
                  </a:cubicBezTo>
                  <a:cubicBezTo>
                    <a:pt x="63" y="48"/>
                    <a:pt x="65" y="49"/>
                    <a:pt x="67" y="49"/>
                  </a:cubicBezTo>
                  <a:cubicBezTo>
                    <a:pt x="70" y="49"/>
                    <a:pt x="72" y="48"/>
                    <a:pt x="73" y="47"/>
                  </a:cubicBezTo>
                  <a:cubicBezTo>
                    <a:pt x="82" y="38"/>
                    <a:pt x="82" y="38"/>
                    <a:pt x="82" y="38"/>
                  </a:cubicBezTo>
                  <a:cubicBezTo>
                    <a:pt x="85" y="35"/>
                    <a:pt x="85" y="30"/>
                    <a:pt x="82" y="27"/>
                  </a:cubicBezTo>
                  <a:close/>
                  <a:moveTo>
                    <a:pt x="8" y="33"/>
                  </a:moveTo>
                  <a:cubicBezTo>
                    <a:pt x="17" y="24"/>
                    <a:pt x="17" y="24"/>
                    <a:pt x="17" y="24"/>
                  </a:cubicBezTo>
                  <a:cubicBezTo>
                    <a:pt x="25" y="33"/>
                    <a:pt x="25" y="33"/>
                    <a:pt x="25" y="33"/>
                  </a:cubicBezTo>
                  <a:cubicBezTo>
                    <a:pt x="17" y="41"/>
                    <a:pt x="17" y="41"/>
                    <a:pt x="17" y="41"/>
                  </a:cubicBezTo>
                  <a:lnTo>
                    <a:pt x="8" y="33"/>
                  </a:lnTo>
                  <a:close/>
                  <a:moveTo>
                    <a:pt x="67" y="41"/>
                  </a:moveTo>
                  <a:cubicBezTo>
                    <a:pt x="59" y="33"/>
                    <a:pt x="59" y="33"/>
                    <a:pt x="59" y="33"/>
                  </a:cubicBezTo>
                  <a:cubicBezTo>
                    <a:pt x="67" y="24"/>
                    <a:pt x="67" y="24"/>
                    <a:pt x="67" y="24"/>
                  </a:cubicBezTo>
                  <a:cubicBezTo>
                    <a:pt x="76" y="33"/>
                    <a:pt x="76" y="33"/>
                    <a:pt x="76" y="33"/>
                  </a:cubicBezTo>
                  <a:lnTo>
                    <a:pt x="67"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7" name="组合 176">
            <a:extLst>
              <a:ext uri="{FF2B5EF4-FFF2-40B4-BE49-F238E27FC236}">
                <a16:creationId xmlns:a16="http://schemas.microsoft.com/office/drawing/2014/main" id="{A24CDA51-E577-1A8A-96D2-C4455AF76496}"/>
              </a:ext>
            </a:extLst>
          </p:cNvPr>
          <p:cNvGrpSpPr/>
          <p:nvPr/>
        </p:nvGrpSpPr>
        <p:grpSpPr>
          <a:xfrm>
            <a:off x="5503741" y="5475206"/>
            <a:ext cx="352383" cy="352383"/>
            <a:chOff x="5653088" y="4824413"/>
            <a:chExt cx="263525" cy="263525"/>
          </a:xfrm>
          <a:solidFill>
            <a:schemeClr val="tx2">
              <a:lumMod val="75000"/>
            </a:schemeClr>
          </a:solidFill>
        </p:grpSpPr>
        <p:sp>
          <p:nvSpPr>
            <p:cNvPr id="178" name="Freeform 139">
              <a:extLst>
                <a:ext uri="{FF2B5EF4-FFF2-40B4-BE49-F238E27FC236}">
                  <a16:creationId xmlns:a16="http://schemas.microsoft.com/office/drawing/2014/main" id="{11D2D2A6-6E1E-0CF1-515C-7519D9B6DC37}"/>
                </a:ext>
              </a:extLst>
            </p:cNvPr>
            <p:cNvSpPr>
              <a:spLocks/>
            </p:cNvSpPr>
            <p:nvPr/>
          </p:nvSpPr>
          <p:spPr bwMode="auto">
            <a:xfrm>
              <a:off x="5792788" y="4824413"/>
              <a:ext cx="123825" cy="123825"/>
            </a:xfrm>
            <a:custGeom>
              <a:avLst/>
              <a:gdLst>
                <a:gd name="T0" fmla="*/ 64 w 78"/>
                <a:gd name="T1" fmla="*/ 62 h 78"/>
                <a:gd name="T2" fmla="*/ 28 w 78"/>
                <a:gd name="T3" fmla="*/ 62 h 78"/>
                <a:gd name="T4" fmla="*/ 78 w 78"/>
                <a:gd name="T5" fmla="*/ 12 h 78"/>
                <a:gd name="T6" fmla="*/ 66 w 78"/>
                <a:gd name="T7" fmla="*/ 0 h 78"/>
                <a:gd name="T8" fmla="*/ 16 w 78"/>
                <a:gd name="T9" fmla="*/ 50 h 78"/>
                <a:gd name="T10" fmla="*/ 16 w 78"/>
                <a:gd name="T11" fmla="*/ 14 h 78"/>
                <a:gd name="T12" fmla="*/ 0 w 78"/>
                <a:gd name="T13" fmla="*/ 14 h 78"/>
                <a:gd name="T14" fmla="*/ 0 w 78"/>
                <a:gd name="T15" fmla="*/ 78 h 78"/>
                <a:gd name="T16" fmla="*/ 64 w 78"/>
                <a:gd name="T17" fmla="*/ 78 h 78"/>
                <a:gd name="T18" fmla="*/ 64 w 78"/>
                <a:gd name="T19" fmla="*/ 6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78">
                  <a:moveTo>
                    <a:pt x="64" y="62"/>
                  </a:moveTo>
                  <a:lnTo>
                    <a:pt x="28" y="62"/>
                  </a:lnTo>
                  <a:lnTo>
                    <a:pt x="78" y="12"/>
                  </a:lnTo>
                  <a:lnTo>
                    <a:pt x="66" y="0"/>
                  </a:lnTo>
                  <a:lnTo>
                    <a:pt x="16" y="50"/>
                  </a:lnTo>
                  <a:lnTo>
                    <a:pt x="16" y="14"/>
                  </a:lnTo>
                  <a:lnTo>
                    <a:pt x="0" y="14"/>
                  </a:lnTo>
                  <a:lnTo>
                    <a:pt x="0" y="78"/>
                  </a:lnTo>
                  <a:lnTo>
                    <a:pt x="64" y="78"/>
                  </a:lnTo>
                  <a:lnTo>
                    <a:pt x="64"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40">
              <a:extLst>
                <a:ext uri="{FF2B5EF4-FFF2-40B4-BE49-F238E27FC236}">
                  <a16:creationId xmlns:a16="http://schemas.microsoft.com/office/drawing/2014/main" id="{5134750B-0493-B8D4-1732-40089723694C}"/>
                </a:ext>
              </a:extLst>
            </p:cNvPr>
            <p:cNvSpPr>
              <a:spLocks noEditPoints="1"/>
            </p:cNvSpPr>
            <p:nvPr/>
          </p:nvSpPr>
          <p:spPr bwMode="auto">
            <a:xfrm>
              <a:off x="5653088" y="4846638"/>
              <a:ext cx="241300" cy="241300"/>
            </a:xfrm>
            <a:custGeom>
              <a:avLst/>
              <a:gdLst>
                <a:gd name="T0" fmla="*/ 68 w 76"/>
                <a:gd name="T1" fmla="*/ 44 h 76"/>
                <a:gd name="T2" fmla="*/ 52 w 76"/>
                <a:gd name="T3" fmla="*/ 44 h 76"/>
                <a:gd name="T4" fmla="*/ 44 w 76"/>
                <a:gd name="T5" fmla="*/ 52 h 76"/>
                <a:gd name="T6" fmla="*/ 24 w 76"/>
                <a:gd name="T7" fmla="*/ 32 h 76"/>
                <a:gd name="T8" fmla="*/ 32 w 76"/>
                <a:gd name="T9" fmla="*/ 24 h 76"/>
                <a:gd name="T10" fmla="*/ 32 w 76"/>
                <a:gd name="T11" fmla="*/ 8 h 76"/>
                <a:gd name="T12" fmla="*/ 24 w 76"/>
                <a:gd name="T13" fmla="*/ 0 h 76"/>
                <a:gd name="T14" fmla="*/ 8 w 76"/>
                <a:gd name="T15" fmla="*/ 0 h 76"/>
                <a:gd name="T16" fmla="*/ 0 w 76"/>
                <a:gd name="T17" fmla="*/ 8 h 76"/>
                <a:gd name="T18" fmla="*/ 0 w 76"/>
                <a:gd name="T19" fmla="*/ 28 h 76"/>
                <a:gd name="T20" fmla="*/ 48 w 76"/>
                <a:gd name="T21" fmla="*/ 76 h 76"/>
                <a:gd name="T22" fmla="*/ 68 w 76"/>
                <a:gd name="T23" fmla="*/ 76 h 76"/>
                <a:gd name="T24" fmla="*/ 76 w 76"/>
                <a:gd name="T25" fmla="*/ 68 h 76"/>
                <a:gd name="T26" fmla="*/ 76 w 76"/>
                <a:gd name="T27" fmla="*/ 52 h 76"/>
                <a:gd name="T28" fmla="*/ 68 w 76"/>
                <a:gd name="T29" fmla="*/ 44 h 76"/>
                <a:gd name="T30" fmla="*/ 48 w 76"/>
                <a:gd name="T31" fmla="*/ 68 h 76"/>
                <a:gd name="T32" fmla="*/ 8 w 76"/>
                <a:gd name="T33" fmla="*/ 28 h 76"/>
                <a:gd name="T34" fmla="*/ 8 w 76"/>
                <a:gd name="T35" fmla="*/ 8 h 76"/>
                <a:gd name="T36" fmla="*/ 24 w 76"/>
                <a:gd name="T37" fmla="*/ 8 h 76"/>
                <a:gd name="T38" fmla="*/ 24 w 76"/>
                <a:gd name="T39" fmla="*/ 24 h 76"/>
                <a:gd name="T40" fmla="*/ 20 w 76"/>
                <a:gd name="T41" fmla="*/ 24 h 76"/>
                <a:gd name="T42" fmla="*/ 17 w 76"/>
                <a:gd name="T43" fmla="*/ 25 h 76"/>
                <a:gd name="T44" fmla="*/ 16 w 76"/>
                <a:gd name="T45" fmla="*/ 28 h 76"/>
                <a:gd name="T46" fmla="*/ 48 w 76"/>
                <a:gd name="T47" fmla="*/ 60 h 76"/>
                <a:gd name="T48" fmla="*/ 52 w 76"/>
                <a:gd name="T49" fmla="*/ 56 h 76"/>
                <a:gd name="T50" fmla="*/ 52 w 76"/>
                <a:gd name="T51" fmla="*/ 52 h 76"/>
                <a:gd name="T52" fmla="*/ 68 w 76"/>
                <a:gd name="T53" fmla="*/ 52 h 76"/>
                <a:gd name="T54" fmla="*/ 68 w 76"/>
                <a:gd name="T55" fmla="*/ 68 h 76"/>
                <a:gd name="T56" fmla="*/ 48 w 76"/>
                <a:gd name="T57" fmla="*/ 6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6" h="76">
                  <a:moveTo>
                    <a:pt x="68" y="44"/>
                  </a:moveTo>
                  <a:cubicBezTo>
                    <a:pt x="52" y="44"/>
                    <a:pt x="52" y="44"/>
                    <a:pt x="52" y="44"/>
                  </a:cubicBezTo>
                  <a:cubicBezTo>
                    <a:pt x="48" y="44"/>
                    <a:pt x="44" y="47"/>
                    <a:pt x="44" y="52"/>
                  </a:cubicBezTo>
                  <a:cubicBezTo>
                    <a:pt x="34" y="50"/>
                    <a:pt x="26" y="42"/>
                    <a:pt x="24" y="32"/>
                  </a:cubicBezTo>
                  <a:cubicBezTo>
                    <a:pt x="29" y="32"/>
                    <a:pt x="32" y="28"/>
                    <a:pt x="32" y="24"/>
                  </a:cubicBezTo>
                  <a:cubicBezTo>
                    <a:pt x="32" y="8"/>
                    <a:pt x="32" y="8"/>
                    <a:pt x="32" y="8"/>
                  </a:cubicBezTo>
                  <a:cubicBezTo>
                    <a:pt x="32" y="4"/>
                    <a:pt x="28" y="0"/>
                    <a:pt x="24" y="0"/>
                  </a:cubicBezTo>
                  <a:cubicBezTo>
                    <a:pt x="8" y="0"/>
                    <a:pt x="8" y="0"/>
                    <a:pt x="8" y="0"/>
                  </a:cubicBezTo>
                  <a:cubicBezTo>
                    <a:pt x="4" y="0"/>
                    <a:pt x="0" y="4"/>
                    <a:pt x="0" y="8"/>
                  </a:cubicBezTo>
                  <a:cubicBezTo>
                    <a:pt x="0" y="28"/>
                    <a:pt x="0" y="28"/>
                    <a:pt x="0" y="28"/>
                  </a:cubicBezTo>
                  <a:cubicBezTo>
                    <a:pt x="0" y="54"/>
                    <a:pt x="22" y="76"/>
                    <a:pt x="48" y="76"/>
                  </a:cubicBezTo>
                  <a:cubicBezTo>
                    <a:pt x="68" y="76"/>
                    <a:pt x="68" y="76"/>
                    <a:pt x="68" y="76"/>
                  </a:cubicBezTo>
                  <a:cubicBezTo>
                    <a:pt x="72" y="76"/>
                    <a:pt x="76" y="72"/>
                    <a:pt x="76" y="68"/>
                  </a:cubicBezTo>
                  <a:cubicBezTo>
                    <a:pt x="76" y="52"/>
                    <a:pt x="76" y="52"/>
                    <a:pt x="76" y="52"/>
                  </a:cubicBezTo>
                  <a:cubicBezTo>
                    <a:pt x="76" y="48"/>
                    <a:pt x="72" y="44"/>
                    <a:pt x="68" y="44"/>
                  </a:cubicBezTo>
                  <a:close/>
                  <a:moveTo>
                    <a:pt x="48" y="68"/>
                  </a:moveTo>
                  <a:cubicBezTo>
                    <a:pt x="26" y="68"/>
                    <a:pt x="8" y="50"/>
                    <a:pt x="8" y="28"/>
                  </a:cubicBezTo>
                  <a:cubicBezTo>
                    <a:pt x="8" y="8"/>
                    <a:pt x="8" y="8"/>
                    <a:pt x="8" y="8"/>
                  </a:cubicBezTo>
                  <a:cubicBezTo>
                    <a:pt x="24" y="8"/>
                    <a:pt x="24" y="8"/>
                    <a:pt x="24" y="8"/>
                  </a:cubicBezTo>
                  <a:cubicBezTo>
                    <a:pt x="24" y="24"/>
                    <a:pt x="24" y="24"/>
                    <a:pt x="24" y="24"/>
                  </a:cubicBezTo>
                  <a:cubicBezTo>
                    <a:pt x="20" y="24"/>
                    <a:pt x="20" y="24"/>
                    <a:pt x="20" y="24"/>
                  </a:cubicBezTo>
                  <a:cubicBezTo>
                    <a:pt x="19" y="24"/>
                    <a:pt x="18" y="24"/>
                    <a:pt x="17" y="25"/>
                  </a:cubicBezTo>
                  <a:cubicBezTo>
                    <a:pt x="16" y="26"/>
                    <a:pt x="16" y="27"/>
                    <a:pt x="16" y="28"/>
                  </a:cubicBezTo>
                  <a:cubicBezTo>
                    <a:pt x="16" y="46"/>
                    <a:pt x="30" y="60"/>
                    <a:pt x="48" y="60"/>
                  </a:cubicBezTo>
                  <a:cubicBezTo>
                    <a:pt x="50" y="60"/>
                    <a:pt x="52" y="58"/>
                    <a:pt x="52" y="56"/>
                  </a:cubicBezTo>
                  <a:cubicBezTo>
                    <a:pt x="52" y="52"/>
                    <a:pt x="52" y="52"/>
                    <a:pt x="52" y="52"/>
                  </a:cubicBezTo>
                  <a:cubicBezTo>
                    <a:pt x="68" y="52"/>
                    <a:pt x="68" y="52"/>
                    <a:pt x="68" y="52"/>
                  </a:cubicBezTo>
                  <a:cubicBezTo>
                    <a:pt x="68" y="68"/>
                    <a:pt x="68" y="68"/>
                    <a:pt x="68" y="68"/>
                  </a:cubicBezTo>
                  <a:lnTo>
                    <a:pt x="48"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0" name="组合 179">
            <a:extLst>
              <a:ext uri="{FF2B5EF4-FFF2-40B4-BE49-F238E27FC236}">
                <a16:creationId xmlns:a16="http://schemas.microsoft.com/office/drawing/2014/main" id="{87C813C8-443D-5AD0-FAB7-86424313CE67}"/>
              </a:ext>
            </a:extLst>
          </p:cNvPr>
          <p:cNvGrpSpPr/>
          <p:nvPr/>
        </p:nvGrpSpPr>
        <p:grpSpPr>
          <a:xfrm>
            <a:off x="7989527" y="5470961"/>
            <a:ext cx="265348" cy="339646"/>
            <a:chOff x="7512051" y="4821238"/>
            <a:chExt cx="198437" cy="254000"/>
          </a:xfrm>
          <a:solidFill>
            <a:schemeClr val="tx2">
              <a:lumMod val="75000"/>
            </a:schemeClr>
          </a:solidFill>
        </p:grpSpPr>
        <p:sp>
          <p:nvSpPr>
            <p:cNvPr id="181" name="Freeform 141">
              <a:extLst>
                <a:ext uri="{FF2B5EF4-FFF2-40B4-BE49-F238E27FC236}">
                  <a16:creationId xmlns:a16="http://schemas.microsoft.com/office/drawing/2014/main" id="{1500BE69-6FF7-8135-3E65-649AB0541B7E}"/>
                </a:ext>
              </a:extLst>
            </p:cNvPr>
            <p:cNvSpPr>
              <a:spLocks/>
            </p:cNvSpPr>
            <p:nvPr/>
          </p:nvSpPr>
          <p:spPr bwMode="auto">
            <a:xfrm>
              <a:off x="7615238" y="4900613"/>
              <a:ext cx="95250" cy="95250"/>
            </a:xfrm>
            <a:custGeom>
              <a:avLst/>
              <a:gdLst>
                <a:gd name="T0" fmla="*/ 60 w 60"/>
                <a:gd name="T1" fmla="*/ 12 h 60"/>
                <a:gd name="T2" fmla="*/ 48 w 60"/>
                <a:gd name="T3" fmla="*/ 0 h 60"/>
                <a:gd name="T4" fmla="*/ 30 w 60"/>
                <a:gd name="T5" fmla="*/ 18 h 60"/>
                <a:gd name="T6" fmla="*/ 12 w 60"/>
                <a:gd name="T7" fmla="*/ 0 h 60"/>
                <a:gd name="T8" fmla="*/ 0 w 60"/>
                <a:gd name="T9" fmla="*/ 12 h 60"/>
                <a:gd name="T10" fmla="*/ 18 w 60"/>
                <a:gd name="T11" fmla="*/ 30 h 60"/>
                <a:gd name="T12" fmla="*/ 0 w 60"/>
                <a:gd name="T13" fmla="*/ 48 h 60"/>
                <a:gd name="T14" fmla="*/ 12 w 60"/>
                <a:gd name="T15" fmla="*/ 60 h 60"/>
                <a:gd name="T16" fmla="*/ 30 w 60"/>
                <a:gd name="T17" fmla="*/ 42 h 60"/>
                <a:gd name="T18" fmla="*/ 48 w 60"/>
                <a:gd name="T19" fmla="*/ 60 h 60"/>
                <a:gd name="T20" fmla="*/ 60 w 60"/>
                <a:gd name="T21" fmla="*/ 48 h 60"/>
                <a:gd name="T22" fmla="*/ 42 w 60"/>
                <a:gd name="T23" fmla="*/ 30 h 60"/>
                <a:gd name="T24" fmla="*/ 60 w 60"/>
                <a:gd name="T25"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60">
                  <a:moveTo>
                    <a:pt x="60" y="12"/>
                  </a:moveTo>
                  <a:lnTo>
                    <a:pt x="48" y="0"/>
                  </a:lnTo>
                  <a:lnTo>
                    <a:pt x="30" y="18"/>
                  </a:lnTo>
                  <a:lnTo>
                    <a:pt x="12" y="0"/>
                  </a:lnTo>
                  <a:lnTo>
                    <a:pt x="0" y="12"/>
                  </a:lnTo>
                  <a:lnTo>
                    <a:pt x="18" y="30"/>
                  </a:lnTo>
                  <a:lnTo>
                    <a:pt x="0" y="48"/>
                  </a:lnTo>
                  <a:lnTo>
                    <a:pt x="12" y="60"/>
                  </a:lnTo>
                  <a:lnTo>
                    <a:pt x="30" y="42"/>
                  </a:lnTo>
                  <a:lnTo>
                    <a:pt x="48" y="60"/>
                  </a:lnTo>
                  <a:lnTo>
                    <a:pt x="60" y="48"/>
                  </a:lnTo>
                  <a:lnTo>
                    <a:pt x="42" y="30"/>
                  </a:lnTo>
                  <a:lnTo>
                    <a:pt x="6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42">
              <a:extLst>
                <a:ext uri="{FF2B5EF4-FFF2-40B4-BE49-F238E27FC236}">
                  <a16:creationId xmlns:a16="http://schemas.microsoft.com/office/drawing/2014/main" id="{45AC3B39-D917-BDA2-6825-8823DA87930A}"/>
                </a:ext>
              </a:extLst>
            </p:cNvPr>
            <p:cNvSpPr>
              <a:spLocks noEditPoints="1"/>
            </p:cNvSpPr>
            <p:nvPr/>
          </p:nvSpPr>
          <p:spPr bwMode="auto">
            <a:xfrm>
              <a:off x="7512051" y="4821238"/>
              <a:ext cx="150813" cy="254000"/>
            </a:xfrm>
            <a:custGeom>
              <a:avLst/>
              <a:gdLst>
                <a:gd name="T0" fmla="*/ 8 w 48"/>
                <a:gd name="T1" fmla="*/ 56 h 80"/>
                <a:gd name="T2" fmla="*/ 8 w 48"/>
                <a:gd name="T3" fmla="*/ 24 h 80"/>
                <a:gd name="T4" fmla="*/ 48 w 48"/>
                <a:gd name="T5" fmla="*/ 24 h 80"/>
                <a:gd name="T6" fmla="*/ 48 w 48"/>
                <a:gd name="T7" fmla="*/ 8 h 80"/>
                <a:gd name="T8" fmla="*/ 40 w 48"/>
                <a:gd name="T9" fmla="*/ 0 h 80"/>
                <a:gd name="T10" fmla="*/ 8 w 48"/>
                <a:gd name="T11" fmla="*/ 0 h 80"/>
                <a:gd name="T12" fmla="*/ 0 w 48"/>
                <a:gd name="T13" fmla="*/ 8 h 80"/>
                <a:gd name="T14" fmla="*/ 0 w 48"/>
                <a:gd name="T15" fmla="*/ 72 h 80"/>
                <a:gd name="T16" fmla="*/ 8 w 48"/>
                <a:gd name="T17" fmla="*/ 80 h 80"/>
                <a:gd name="T18" fmla="*/ 40 w 48"/>
                <a:gd name="T19" fmla="*/ 80 h 80"/>
                <a:gd name="T20" fmla="*/ 48 w 48"/>
                <a:gd name="T21" fmla="*/ 72 h 80"/>
                <a:gd name="T22" fmla="*/ 48 w 48"/>
                <a:gd name="T23" fmla="*/ 56 h 80"/>
                <a:gd name="T24" fmla="*/ 8 w 48"/>
                <a:gd name="T25" fmla="*/ 56 h 80"/>
                <a:gd name="T26" fmla="*/ 40 w 48"/>
                <a:gd name="T27" fmla="*/ 8 h 80"/>
                <a:gd name="T28" fmla="*/ 40 w 48"/>
                <a:gd name="T29" fmla="*/ 16 h 80"/>
                <a:gd name="T30" fmla="*/ 8 w 48"/>
                <a:gd name="T31" fmla="*/ 16 h 80"/>
                <a:gd name="T32" fmla="*/ 8 w 48"/>
                <a:gd name="T33" fmla="*/ 8 h 80"/>
                <a:gd name="T34" fmla="*/ 40 w 48"/>
                <a:gd name="T35" fmla="*/ 8 h 80"/>
                <a:gd name="T36" fmla="*/ 8 w 48"/>
                <a:gd name="T37" fmla="*/ 72 h 80"/>
                <a:gd name="T38" fmla="*/ 8 w 48"/>
                <a:gd name="T39" fmla="*/ 64 h 80"/>
                <a:gd name="T40" fmla="*/ 40 w 48"/>
                <a:gd name="T41" fmla="*/ 64 h 80"/>
                <a:gd name="T42" fmla="*/ 40 w 48"/>
                <a:gd name="T43" fmla="*/ 72 h 80"/>
                <a:gd name="T44" fmla="*/ 8 w 48"/>
                <a:gd name="T45" fmla="*/ 7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 h="80">
                  <a:moveTo>
                    <a:pt x="8" y="56"/>
                  </a:moveTo>
                  <a:cubicBezTo>
                    <a:pt x="8" y="24"/>
                    <a:pt x="8" y="24"/>
                    <a:pt x="8" y="24"/>
                  </a:cubicBezTo>
                  <a:cubicBezTo>
                    <a:pt x="48" y="24"/>
                    <a:pt x="48" y="24"/>
                    <a:pt x="48" y="24"/>
                  </a:cubicBezTo>
                  <a:cubicBezTo>
                    <a:pt x="48" y="8"/>
                    <a:pt x="48" y="8"/>
                    <a:pt x="48" y="8"/>
                  </a:cubicBezTo>
                  <a:cubicBezTo>
                    <a:pt x="48" y="4"/>
                    <a:pt x="44" y="0"/>
                    <a:pt x="40" y="0"/>
                  </a:cubicBezTo>
                  <a:cubicBezTo>
                    <a:pt x="8" y="0"/>
                    <a:pt x="8" y="0"/>
                    <a:pt x="8" y="0"/>
                  </a:cubicBezTo>
                  <a:cubicBezTo>
                    <a:pt x="4" y="0"/>
                    <a:pt x="0" y="4"/>
                    <a:pt x="0" y="8"/>
                  </a:cubicBezTo>
                  <a:cubicBezTo>
                    <a:pt x="0" y="72"/>
                    <a:pt x="0" y="72"/>
                    <a:pt x="0" y="72"/>
                  </a:cubicBezTo>
                  <a:cubicBezTo>
                    <a:pt x="0" y="76"/>
                    <a:pt x="4" y="80"/>
                    <a:pt x="8" y="80"/>
                  </a:cubicBezTo>
                  <a:cubicBezTo>
                    <a:pt x="40" y="80"/>
                    <a:pt x="40" y="80"/>
                    <a:pt x="40" y="80"/>
                  </a:cubicBezTo>
                  <a:cubicBezTo>
                    <a:pt x="44" y="80"/>
                    <a:pt x="48" y="76"/>
                    <a:pt x="48" y="72"/>
                  </a:cubicBezTo>
                  <a:cubicBezTo>
                    <a:pt x="48" y="56"/>
                    <a:pt x="48" y="56"/>
                    <a:pt x="48" y="56"/>
                  </a:cubicBezTo>
                  <a:lnTo>
                    <a:pt x="8" y="56"/>
                  </a:lnTo>
                  <a:close/>
                  <a:moveTo>
                    <a:pt x="40" y="8"/>
                  </a:moveTo>
                  <a:cubicBezTo>
                    <a:pt x="40" y="16"/>
                    <a:pt x="40" y="16"/>
                    <a:pt x="40" y="16"/>
                  </a:cubicBezTo>
                  <a:cubicBezTo>
                    <a:pt x="8" y="16"/>
                    <a:pt x="8" y="16"/>
                    <a:pt x="8" y="16"/>
                  </a:cubicBezTo>
                  <a:cubicBezTo>
                    <a:pt x="8" y="8"/>
                    <a:pt x="8" y="8"/>
                    <a:pt x="8" y="8"/>
                  </a:cubicBezTo>
                  <a:lnTo>
                    <a:pt x="40" y="8"/>
                  </a:lnTo>
                  <a:close/>
                  <a:moveTo>
                    <a:pt x="8" y="72"/>
                  </a:moveTo>
                  <a:cubicBezTo>
                    <a:pt x="8" y="64"/>
                    <a:pt x="8" y="64"/>
                    <a:pt x="8" y="64"/>
                  </a:cubicBezTo>
                  <a:cubicBezTo>
                    <a:pt x="40" y="64"/>
                    <a:pt x="40" y="64"/>
                    <a:pt x="40" y="64"/>
                  </a:cubicBezTo>
                  <a:cubicBezTo>
                    <a:pt x="40" y="72"/>
                    <a:pt x="40" y="72"/>
                    <a:pt x="40" y="72"/>
                  </a:cubicBezTo>
                  <a:lnTo>
                    <a:pt x="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3" name="组合 182">
            <a:extLst>
              <a:ext uri="{FF2B5EF4-FFF2-40B4-BE49-F238E27FC236}">
                <a16:creationId xmlns:a16="http://schemas.microsoft.com/office/drawing/2014/main" id="{C05DA9AC-443E-C541-C489-B62A009C3140}"/>
              </a:ext>
            </a:extLst>
          </p:cNvPr>
          <p:cNvGrpSpPr/>
          <p:nvPr/>
        </p:nvGrpSpPr>
        <p:grpSpPr>
          <a:xfrm>
            <a:off x="6344366" y="5470961"/>
            <a:ext cx="339646" cy="352383"/>
            <a:chOff x="6281738" y="4821238"/>
            <a:chExt cx="254000" cy="263525"/>
          </a:xfrm>
          <a:solidFill>
            <a:schemeClr val="tx2">
              <a:lumMod val="75000"/>
            </a:schemeClr>
          </a:solidFill>
        </p:grpSpPr>
        <p:sp>
          <p:nvSpPr>
            <p:cNvPr id="184" name="Freeform 143">
              <a:extLst>
                <a:ext uri="{FF2B5EF4-FFF2-40B4-BE49-F238E27FC236}">
                  <a16:creationId xmlns:a16="http://schemas.microsoft.com/office/drawing/2014/main" id="{8C56FDDA-5DF2-2193-BC58-AC7048C853BA}"/>
                </a:ext>
              </a:extLst>
            </p:cNvPr>
            <p:cNvSpPr>
              <a:spLocks/>
            </p:cNvSpPr>
            <p:nvPr/>
          </p:nvSpPr>
          <p:spPr bwMode="auto">
            <a:xfrm>
              <a:off x="6323013" y="4821238"/>
              <a:ext cx="152400" cy="168275"/>
            </a:xfrm>
            <a:custGeom>
              <a:avLst/>
              <a:gdLst>
                <a:gd name="T0" fmla="*/ 8 w 48"/>
                <a:gd name="T1" fmla="*/ 45 h 53"/>
                <a:gd name="T2" fmla="*/ 8 w 48"/>
                <a:gd name="T3" fmla="*/ 24 h 53"/>
                <a:gd name="T4" fmla="*/ 29 w 48"/>
                <a:gd name="T5" fmla="*/ 24 h 53"/>
                <a:gd name="T6" fmla="*/ 37 w 48"/>
                <a:gd name="T7" fmla="*/ 16 h 53"/>
                <a:gd name="T8" fmla="*/ 8 w 48"/>
                <a:gd name="T9" fmla="*/ 16 h 53"/>
                <a:gd name="T10" fmla="*/ 8 w 48"/>
                <a:gd name="T11" fmla="*/ 8 h 53"/>
                <a:gd name="T12" fmla="*/ 40 w 48"/>
                <a:gd name="T13" fmla="*/ 8 h 53"/>
                <a:gd name="T14" fmla="*/ 40 w 48"/>
                <a:gd name="T15" fmla="*/ 13 h 53"/>
                <a:gd name="T16" fmla="*/ 48 w 48"/>
                <a:gd name="T17" fmla="*/ 6 h 53"/>
                <a:gd name="T18" fmla="*/ 40 w 48"/>
                <a:gd name="T19" fmla="*/ 0 h 53"/>
                <a:gd name="T20" fmla="*/ 8 w 48"/>
                <a:gd name="T21" fmla="*/ 0 h 53"/>
                <a:gd name="T22" fmla="*/ 0 w 48"/>
                <a:gd name="T23" fmla="*/ 8 h 53"/>
                <a:gd name="T24" fmla="*/ 0 w 48"/>
                <a:gd name="T25" fmla="*/ 53 h 53"/>
                <a:gd name="T26" fmla="*/ 8 w 48"/>
                <a:gd name="T27" fmla="*/ 4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3">
                  <a:moveTo>
                    <a:pt x="8" y="45"/>
                  </a:moveTo>
                  <a:cubicBezTo>
                    <a:pt x="8" y="24"/>
                    <a:pt x="8" y="24"/>
                    <a:pt x="8" y="24"/>
                  </a:cubicBezTo>
                  <a:cubicBezTo>
                    <a:pt x="29" y="24"/>
                    <a:pt x="29" y="24"/>
                    <a:pt x="29" y="24"/>
                  </a:cubicBezTo>
                  <a:cubicBezTo>
                    <a:pt x="37" y="16"/>
                    <a:pt x="37" y="16"/>
                    <a:pt x="37" y="16"/>
                  </a:cubicBezTo>
                  <a:cubicBezTo>
                    <a:pt x="8" y="16"/>
                    <a:pt x="8" y="16"/>
                    <a:pt x="8" y="16"/>
                  </a:cubicBezTo>
                  <a:cubicBezTo>
                    <a:pt x="8" y="8"/>
                    <a:pt x="8" y="8"/>
                    <a:pt x="8" y="8"/>
                  </a:cubicBezTo>
                  <a:cubicBezTo>
                    <a:pt x="40" y="8"/>
                    <a:pt x="40" y="8"/>
                    <a:pt x="40" y="8"/>
                  </a:cubicBezTo>
                  <a:cubicBezTo>
                    <a:pt x="40" y="13"/>
                    <a:pt x="40" y="13"/>
                    <a:pt x="40" y="13"/>
                  </a:cubicBezTo>
                  <a:cubicBezTo>
                    <a:pt x="48" y="6"/>
                    <a:pt x="48" y="6"/>
                    <a:pt x="48" y="6"/>
                  </a:cubicBezTo>
                  <a:cubicBezTo>
                    <a:pt x="47" y="2"/>
                    <a:pt x="44" y="0"/>
                    <a:pt x="40" y="0"/>
                  </a:cubicBezTo>
                  <a:cubicBezTo>
                    <a:pt x="8" y="0"/>
                    <a:pt x="8" y="0"/>
                    <a:pt x="8" y="0"/>
                  </a:cubicBezTo>
                  <a:cubicBezTo>
                    <a:pt x="4" y="0"/>
                    <a:pt x="0" y="4"/>
                    <a:pt x="0" y="8"/>
                  </a:cubicBezTo>
                  <a:cubicBezTo>
                    <a:pt x="0" y="53"/>
                    <a:pt x="0" y="53"/>
                    <a:pt x="0" y="53"/>
                  </a:cubicBezTo>
                  <a:lnTo>
                    <a:pt x="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144">
              <a:extLst>
                <a:ext uri="{FF2B5EF4-FFF2-40B4-BE49-F238E27FC236}">
                  <a16:creationId xmlns:a16="http://schemas.microsoft.com/office/drawing/2014/main" id="{567269F0-C16E-89AB-7243-79ED78E7E162}"/>
                </a:ext>
              </a:extLst>
            </p:cNvPr>
            <p:cNvSpPr>
              <a:spLocks noEditPoints="1"/>
            </p:cNvSpPr>
            <p:nvPr/>
          </p:nvSpPr>
          <p:spPr bwMode="auto">
            <a:xfrm>
              <a:off x="6281738" y="4830763"/>
              <a:ext cx="254000" cy="254000"/>
            </a:xfrm>
            <a:custGeom>
              <a:avLst/>
              <a:gdLst>
                <a:gd name="T0" fmla="*/ 74 w 80"/>
                <a:gd name="T1" fmla="*/ 0 h 80"/>
                <a:gd name="T2" fmla="*/ 0 w 80"/>
                <a:gd name="T3" fmla="*/ 74 h 80"/>
                <a:gd name="T4" fmla="*/ 6 w 80"/>
                <a:gd name="T5" fmla="*/ 80 h 80"/>
                <a:gd name="T6" fmla="*/ 14 w 80"/>
                <a:gd name="T7" fmla="*/ 72 h 80"/>
                <a:gd name="T8" fmla="*/ 21 w 80"/>
                <a:gd name="T9" fmla="*/ 77 h 80"/>
                <a:gd name="T10" fmla="*/ 53 w 80"/>
                <a:gd name="T11" fmla="*/ 77 h 80"/>
                <a:gd name="T12" fmla="*/ 61 w 80"/>
                <a:gd name="T13" fmla="*/ 69 h 80"/>
                <a:gd name="T14" fmla="*/ 61 w 80"/>
                <a:gd name="T15" fmla="*/ 25 h 80"/>
                <a:gd name="T16" fmla="*/ 80 w 80"/>
                <a:gd name="T17" fmla="*/ 6 h 80"/>
                <a:gd name="T18" fmla="*/ 74 w 80"/>
                <a:gd name="T19" fmla="*/ 0 h 80"/>
                <a:gd name="T20" fmla="*/ 53 w 80"/>
                <a:gd name="T21" fmla="*/ 33 h 80"/>
                <a:gd name="T22" fmla="*/ 53 w 80"/>
                <a:gd name="T23" fmla="*/ 53 h 80"/>
                <a:gd name="T24" fmla="*/ 33 w 80"/>
                <a:gd name="T25" fmla="*/ 53 h 80"/>
                <a:gd name="T26" fmla="*/ 53 w 80"/>
                <a:gd name="T27" fmla="*/ 33 h 80"/>
                <a:gd name="T28" fmla="*/ 21 w 80"/>
                <a:gd name="T29" fmla="*/ 69 h 80"/>
                <a:gd name="T30" fmla="*/ 21 w 80"/>
                <a:gd name="T31" fmla="*/ 65 h 80"/>
                <a:gd name="T32" fmla="*/ 25 w 80"/>
                <a:gd name="T33" fmla="*/ 61 h 80"/>
                <a:gd name="T34" fmla="*/ 53 w 80"/>
                <a:gd name="T35" fmla="*/ 61 h 80"/>
                <a:gd name="T36" fmla="*/ 53 w 80"/>
                <a:gd name="T37" fmla="*/ 69 h 80"/>
                <a:gd name="T38" fmla="*/ 21 w 80"/>
                <a:gd name="T39" fmla="*/ 6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0" h="80">
                  <a:moveTo>
                    <a:pt x="74" y="0"/>
                  </a:moveTo>
                  <a:cubicBezTo>
                    <a:pt x="0" y="74"/>
                    <a:pt x="0" y="74"/>
                    <a:pt x="0" y="74"/>
                  </a:cubicBezTo>
                  <a:cubicBezTo>
                    <a:pt x="6" y="80"/>
                    <a:pt x="6" y="80"/>
                    <a:pt x="6" y="80"/>
                  </a:cubicBezTo>
                  <a:cubicBezTo>
                    <a:pt x="14" y="72"/>
                    <a:pt x="14" y="72"/>
                    <a:pt x="14" y="72"/>
                  </a:cubicBezTo>
                  <a:cubicBezTo>
                    <a:pt x="15" y="75"/>
                    <a:pt x="18" y="77"/>
                    <a:pt x="21" y="77"/>
                  </a:cubicBezTo>
                  <a:cubicBezTo>
                    <a:pt x="53" y="77"/>
                    <a:pt x="53" y="77"/>
                    <a:pt x="53" y="77"/>
                  </a:cubicBezTo>
                  <a:cubicBezTo>
                    <a:pt x="57" y="77"/>
                    <a:pt x="61" y="73"/>
                    <a:pt x="61" y="69"/>
                  </a:cubicBezTo>
                  <a:cubicBezTo>
                    <a:pt x="61" y="25"/>
                    <a:pt x="61" y="25"/>
                    <a:pt x="61" y="25"/>
                  </a:cubicBezTo>
                  <a:cubicBezTo>
                    <a:pt x="80" y="6"/>
                    <a:pt x="80" y="6"/>
                    <a:pt x="80" y="6"/>
                  </a:cubicBezTo>
                  <a:lnTo>
                    <a:pt x="74" y="0"/>
                  </a:lnTo>
                  <a:close/>
                  <a:moveTo>
                    <a:pt x="53" y="33"/>
                  </a:moveTo>
                  <a:cubicBezTo>
                    <a:pt x="53" y="53"/>
                    <a:pt x="53" y="53"/>
                    <a:pt x="53" y="53"/>
                  </a:cubicBezTo>
                  <a:cubicBezTo>
                    <a:pt x="33" y="53"/>
                    <a:pt x="33" y="53"/>
                    <a:pt x="33" y="53"/>
                  </a:cubicBezTo>
                  <a:lnTo>
                    <a:pt x="53" y="33"/>
                  </a:lnTo>
                  <a:close/>
                  <a:moveTo>
                    <a:pt x="21" y="69"/>
                  </a:moveTo>
                  <a:cubicBezTo>
                    <a:pt x="21" y="65"/>
                    <a:pt x="21" y="65"/>
                    <a:pt x="21" y="65"/>
                  </a:cubicBezTo>
                  <a:cubicBezTo>
                    <a:pt x="25" y="61"/>
                    <a:pt x="25" y="61"/>
                    <a:pt x="25" y="61"/>
                  </a:cubicBezTo>
                  <a:cubicBezTo>
                    <a:pt x="53" y="61"/>
                    <a:pt x="53" y="61"/>
                    <a:pt x="53" y="61"/>
                  </a:cubicBezTo>
                  <a:cubicBezTo>
                    <a:pt x="53" y="69"/>
                    <a:pt x="53" y="69"/>
                    <a:pt x="53" y="69"/>
                  </a:cubicBezTo>
                  <a:lnTo>
                    <a:pt x="21"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6" name="组合 185">
            <a:extLst>
              <a:ext uri="{FF2B5EF4-FFF2-40B4-BE49-F238E27FC236}">
                <a16:creationId xmlns:a16="http://schemas.microsoft.com/office/drawing/2014/main" id="{00E1DC19-8796-A9E0-A195-6979A7E90CB7}"/>
              </a:ext>
            </a:extLst>
          </p:cNvPr>
          <p:cNvGrpSpPr/>
          <p:nvPr/>
        </p:nvGrpSpPr>
        <p:grpSpPr>
          <a:xfrm>
            <a:off x="7178622" y="5470961"/>
            <a:ext cx="286576" cy="339646"/>
            <a:chOff x="6905626" y="4821238"/>
            <a:chExt cx="214312" cy="254000"/>
          </a:xfrm>
          <a:solidFill>
            <a:schemeClr val="tx2">
              <a:lumMod val="75000"/>
            </a:schemeClr>
          </a:solidFill>
        </p:grpSpPr>
        <p:sp>
          <p:nvSpPr>
            <p:cNvPr id="187" name="Freeform 145">
              <a:extLst>
                <a:ext uri="{FF2B5EF4-FFF2-40B4-BE49-F238E27FC236}">
                  <a16:creationId xmlns:a16="http://schemas.microsoft.com/office/drawing/2014/main" id="{AA1D65E7-C5F2-8909-1477-8B68008FDD85}"/>
                </a:ext>
              </a:extLst>
            </p:cNvPr>
            <p:cNvSpPr>
              <a:spLocks noEditPoints="1"/>
            </p:cNvSpPr>
            <p:nvPr/>
          </p:nvSpPr>
          <p:spPr bwMode="auto">
            <a:xfrm>
              <a:off x="6905626" y="4821238"/>
              <a:ext cx="150813" cy="254000"/>
            </a:xfrm>
            <a:custGeom>
              <a:avLst/>
              <a:gdLst>
                <a:gd name="T0" fmla="*/ 8 w 48"/>
                <a:gd name="T1" fmla="*/ 56 h 80"/>
                <a:gd name="T2" fmla="*/ 8 w 48"/>
                <a:gd name="T3" fmla="*/ 24 h 80"/>
                <a:gd name="T4" fmla="*/ 48 w 48"/>
                <a:gd name="T5" fmla="*/ 24 h 80"/>
                <a:gd name="T6" fmla="*/ 48 w 48"/>
                <a:gd name="T7" fmla="*/ 8 h 80"/>
                <a:gd name="T8" fmla="*/ 40 w 48"/>
                <a:gd name="T9" fmla="*/ 0 h 80"/>
                <a:gd name="T10" fmla="*/ 8 w 48"/>
                <a:gd name="T11" fmla="*/ 0 h 80"/>
                <a:gd name="T12" fmla="*/ 0 w 48"/>
                <a:gd name="T13" fmla="*/ 8 h 80"/>
                <a:gd name="T14" fmla="*/ 0 w 48"/>
                <a:gd name="T15" fmla="*/ 72 h 80"/>
                <a:gd name="T16" fmla="*/ 8 w 48"/>
                <a:gd name="T17" fmla="*/ 80 h 80"/>
                <a:gd name="T18" fmla="*/ 40 w 48"/>
                <a:gd name="T19" fmla="*/ 80 h 80"/>
                <a:gd name="T20" fmla="*/ 48 w 48"/>
                <a:gd name="T21" fmla="*/ 72 h 80"/>
                <a:gd name="T22" fmla="*/ 48 w 48"/>
                <a:gd name="T23" fmla="*/ 56 h 80"/>
                <a:gd name="T24" fmla="*/ 8 w 48"/>
                <a:gd name="T25" fmla="*/ 56 h 80"/>
                <a:gd name="T26" fmla="*/ 40 w 48"/>
                <a:gd name="T27" fmla="*/ 8 h 80"/>
                <a:gd name="T28" fmla="*/ 40 w 48"/>
                <a:gd name="T29" fmla="*/ 16 h 80"/>
                <a:gd name="T30" fmla="*/ 8 w 48"/>
                <a:gd name="T31" fmla="*/ 16 h 80"/>
                <a:gd name="T32" fmla="*/ 8 w 48"/>
                <a:gd name="T33" fmla="*/ 8 h 80"/>
                <a:gd name="T34" fmla="*/ 40 w 48"/>
                <a:gd name="T35" fmla="*/ 8 h 80"/>
                <a:gd name="T36" fmla="*/ 8 w 48"/>
                <a:gd name="T37" fmla="*/ 72 h 80"/>
                <a:gd name="T38" fmla="*/ 8 w 48"/>
                <a:gd name="T39" fmla="*/ 64 h 80"/>
                <a:gd name="T40" fmla="*/ 40 w 48"/>
                <a:gd name="T41" fmla="*/ 64 h 80"/>
                <a:gd name="T42" fmla="*/ 40 w 48"/>
                <a:gd name="T43" fmla="*/ 72 h 80"/>
                <a:gd name="T44" fmla="*/ 8 w 48"/>
                <a:gd name="T45" fmla="*/ 7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 h="80">
                  <a:moveTo>
                    <a:pt x="8" y="56"/>
                  </a:moveTo>
                  <a:cubicBezTo>
                    <a:pt x="8" y="24"/>
                    <a:pt x="8" y="24"/>
                    <a:pt x="8" y="24"/>
                  </a:cubicBezTo>
                  <a:cubicBezTo>
                    <a:pt x="48" y="24"/>
                    <a:pt x="48" y="24"/>
                    <a:pt x="48" y="24"/>
                  </a:cubicBezTo>
                  <a:cubicBezTo>
                    <a:pt x="48" y="8"/>
                    <a:pt x="48" y="8"/>
                    <a:pt x="48" y="8"/>
                  </a:cubicBezTo>
                  <a:cubicBezTo>
                    <a:pt x="48" y="4"/>
                    <a:pt x="44" y="0"/>
                    <a:pt x="40" y="0"/>
                  </a:cubicBezTo>
                  <a:cubicBezTo>
                    <a:pt x="8" y="0"/>
                    <a:pt x="8" y="0"/>
                    <a:pt x="8" y="0"/>
                  </a:cubicBezTo>
                  <a:cubicBezTo>
                    <a:pt x="4" y="0"/>
                    <a:pt x="0" y="4"/>
                    <a:pt x="0" y="8"/>
                  </a:cubicBezTo>
                  <a:cubicBezTo>
                    <a:pt x="0" y="72"/>
                    <a:pt x="0" y="72"/>
                    <a:pt x="0" y="72"/>
                  </a:cubicBezTo>
                  <a:cubicBezTo>
                    <a:pt x="0" y="76"/>
                    <a:pt x="4" y="80"/>
                    <a:pt x="8" y="80"/>
                  </a:cubicBezTo>
                  <a:cubicBezTo>
                    <a:pt x="40" y="80"/>
                    <a:pt x="40" y="80"/>
                    <a:pt x="40" y="80"/>
                  </a:cubicBezTo>
                  <a:cubicBezTo>
                    <a:pt x="44" y="80"/>
                    <a:pt x="48" y="76"/>
                    <a:pt x="48" y="72"/>
                  </a:cubicBezTo>
                  <a:cubicBezTo>
                    <a:pt x="48" y="56"/>
                    <a:pt x="48" y="56"/>
                    <a:pt x="48" y="56"/>
                  </a:cubicBezTo>
                  <a:lnTo>
                    <a:pt x="8" y="56"/>
                  </a:lnTo>
                  <a:close/>
                  <a:moveTo>
                    <a:pt x="40" y="8"/>
                  </a:moveTo>
                  <a:cubicBezTo>
                    <a:pt x="40" y="16"/>
                    <a:pt x="40" y="16"/>
                    <a:pt x="40" y="16"/>
                  </a:cubicBezTo>
                  <a:cubicBezTo>
                    <a:pt x="8" y="16"/>
                    <a:pt x="8" y="16"/>
                    <a:pt x="8" y="16"/>
                  </a:cubicBezTo>
                  <a:cubicBezTo>
                    <a:pt x="8" y="8"/>
                    <a:pt x="8" y="8"/>
                    <a:pt x="8" y="8"/>
                  </a:cubicBezTo>
                  <a:lnTo>
                    <a:pt x="40" y="8"/>
                  </a:lnTo>
                  <a:close/>
                  <a:moveTo>
                    <a:pt x="8" y="72"/>
                  </a:moveTo>
                  <a:cubicBezTo>
                    <a:pt x="8" y="64"/>
                    <a:pt x="8" y="64"/>
                    <a:pt x="8" y="64"/>
                  </a:cubicBezTo>
                  <a:cubicBezTo>
                    <a:pt x="40" y="64"/>
                    <a:pt x="40" y="64"/>
                    <a:pt x="40" y="64"/>
                  </a:cubicBezTo>
                  <a:cubicBezTo>
                    <a:pt x="40" y="72"/>
                    <a:pt x="40" y="72"/>
                    <a:pt x="40" y="72"/>
                  </a:cubicBezTo>
                  <a:lnTo>
                    <a:pt x="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46">
              <a:extLst>
                <a:ext uri="{FF2B5EF4-FFF2-40B4-BE49-F238E27FC236}">
                  <a16:creationId xmlns:a16="http://schemas.microsoft.com/office/drawing/2014/main" id="{81EBFC3E-F15B-6EC8-C00E-1BD596855676}"/>
                </a:ext>
              </a:extLst>
            </p:cNvPr>
            <p:cNvSpPr>
              <a:spLocks/>
            </p:cNvSpPr>
            <p:nvPr/>
          </p:nvSpPr>
          <p:spPr bwMode="auto">
            <a:xfrm>
              <a:off x="6970713" y="4862513"/>
              <a:ext cx="149225" cy="127000"/>
            </a:xfrm>
            <a:custGeom>
              <a:avLst/>
              <a:gdLst>
                <a:gd name="T0" fmla="*/ 12 w 94"/>
                <a:gd name="T1" fmla="*/ 34 h 80"/>
                <a:gd name="T2" fmla="*/ 0 w 94"/>
                <a:gd name="T3" fmla="*/ 50 h 80"/>
                <a:gd name="T4" fmla="*/ 40 w 94"/>
                <a:gd name="T5" fmla="*/ 80 h 80"/>
                <a:gd name="T6" fmla="*/ 94 w 94"/>
                <a:gd name="T7" fmla="*/ 12 h 80"/>
                <a:gd name="T8" fmla="*/ 78 w 94"/>
                <a:gd name="T9" fmla="*/ 0 h 80"/>
                <a:gd name="T10" fmla="*/ 36 w 94"/>
                <a:gd name="T11" fmla="*/ 52 h 80"/>
                <a:gd name="T12" fmla="*/ 12 w 94"/>
                <a:gd name="T13" fmla="*/ 34 h 80"/>
              </a:gdLst>
              <a:ahLst/>
              <a:cxnLst>
                <a:cxn ang="0">
                  <a:pos x="T0" y="T1"/>
                </a:cxn>
                <a:cxn ang="0">
                  <a:pos x="T2" y="T3"/>
                </a:cxn>
                <a:cxn ang="0">
                  <a:pos x="T4" y="T5"/>
                </a:cxn>
                <a:cxn ang="0">
                  <a:pos x="T6" y="T7"/>
                </a:cxn>
                <a:cxn ang="0">
                  <a:pos x="T8" y="T9"/>
                </a:cxn>
                <a:cxn ang="0">
                  <a:pos x="T10" y="T11"/>
                </a:cxn>
                <a:cxn ang="0">
                  <a:pos x="T12" y="T13"/>
                </a:cxn>
              </a:cxnLst>
              <a:rect l="0" t="0" r="r" b="b"/>
              <a:pathLst>
                <a:path w="94" h="80">
                  <a:moveTo>
                    <a:pt x="12" y="34"/>
                  </a:moveTo>
                  <a:lnTo>
                    <a:pt x="0" y="50"/>
                  </a:lnTo>
                  <a:lnTo>
                    <a:pt x="40" y="80"/>
                  </a:lnTo>
                  <a:lnTo>
                    <a:pt x="94" y="12"/>
                  </a:lnTo>
                  <a:lnTo>
                    <a:pt x="78" y="0"/>
                  </a:lnTo>
                  <a:lnTo>
                    <a:pt x="36" y="52"/>
                  </a:ln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9" name="组合 188">
            <a:extLst>
              <a:ext uri="{FF2B5EF4-FFF2-40B4-BE49-F238E27FC236}">
                <a16:creationId xmlns:a16="http://schemas.microsoft.com/office/drawing/2014/main" id="{728241C7-2828-54C0-84AE-E2F145E3E6C4}"/>
              </a:ext>
            </a:extLst>
          </p:cNvPr>
          <p:cNvGrpSpPr/>
          <p:nvPr/>
        </p:nvGrpSpPr>
        <p:grpSpPr>
          <a:xfrm>
            <a:off x="8766468" y="5470961"/>
            <a:ext cx="312049" cy="339646"/>
            <a:chOff x="8093076" y="4821238"/>
            <a:chExt cx="233362" cy="254000"/>
          </a:xfrm>
          <a:solidFill>
            <a:schemeClr val="tx2">
              <a:lumMod val="75000"/>
            </a:schemeClr>
          </a:solidFill>
        </p:grpSpPr>
        <p:sp>
          <p:nvSpPr>
            <p:cNvPr id="190" name="Freeform 147">
              <a:extLst>
                <a:ext uri="{FF2B5EF4-FFF2-40B4-BE49-F238E27FC236}">
                  <a16:creationId xmlns:a16="http://schemas.microsoft.com/office/drawing/2014/main" id="{1ECA8D2D-7774-C053-8ABA-05E6F6B51AE7}"/>
                </a:ext>
              </a:extLst>
            </p:cNvPr>
            <p:cNvSpPr>
              <a:spLocks noEditPoints="1"/>
            </p:cNvSpPr>
            <p:nvPr/>
          </p:nvSpPr>
          <p:spPr bwMode="auto">
            <a:xfrm>
              <a:off x="8093076" y="4821238"/>
              <a:ext cx="150813" cy="254000"/>
            </a:xfrm>
            <a:custGeom>
              <a:avLst/>
              <a:gdLst>
                <a:gd name="T0" fmla="*/ 48 w 48"/>
                <a:gd name="T1" fmla="*/ 24 h 80"/>
                <a:gd name="T2" fmla="*/ 48 w 48"/>
                <a:gd name="T3" fmla="*/ 8 h 80"/>
                <a:gd name="T4" fmla="*/ 40 w 48"/>
                <a:gd name="T5" fmla="*/ 0 h 80"/>
                <a:gd name="T6" fmla="*/ 8 w 48"/>
                <a:gd name="T7" fmla="*/ 0 h 80"/>
                <a:gd name="T8" fmla="*/ 0 w 48"/>
                <a:gd name="T9" fmla="*/ 8 h 80"/>
                <a:gd name="T10" fmla="*/ 0 w 48"/>
                <a:gd name="T11" fmla="*/ 72 h 80"/>
                <a:gd name="T12" fmla="*/ 8 w 48"/>
                <a:gd name="T13" fmla="*/ 80 h 80"/>
                <a:gd name="T14" fmla="*/ 40 w 48"/>
                <a:gd name="T15" fmla="*/ 80 h 80"/>
                <a:gd name="T16" fmla="*/ 48 w 48"/>
                <a:gd name="T17" fmla="*/ 72 h 80"/>
                <a:gd name="T18" fmla="*/ 48 w 48"/>
                <a:gd name="T19" fmla="*/ 56 h 80"/>
                <a:gd name="T20" fmla="*/ 8 w 48"/>
                <a:gd name="T21" fmla="*/ 56 h 80"/>
                <a:gd name="T22" fmla="*/ 8 w 48"/>
                <a:gd name="T23" fmla="*/ 24 h 80"/>
                <a:gd name="T24" fmla="*/ 48 w 48"/>
                <a:gd name="T25" fmla="*/ 24 h 80"/>
                <a:gd name="T26" fmla="*/ 40 w 48"/>
                <a:gd name="T27" fmla="*/ 8 h 80"/>
                <a:gd name="T28" fmla="*/ 40 w 48"/>
                <a:gd name="T29" fmla="*/ 16 h 80"/>
                <a:gd name="T30" fmla="*/ 8 w 48"/>
                <a:gd name="T31" fmla="*/ 16 h 80"/>
                <a:gd name="T32" fmla="*/ 8 w 48"/>
                <a:gd name="T33" fmla="*/ 8 h 80"/>
                <a:gd name="T34" fmla="*/ 40 w 48"/>
                <a:gd name="T35" fmla="*/ 8 h 80"/>
                <a:gd name="T36" fmla="*/ 40 w 48"/>
                <a:gd name="T37" fmla="*/ 64 h 80"/>
                <a:gd name="T38" fmla="*/ 40 w 48"/>
                <a:gd name="T39" fmla="*/ 72 h 80"/>
                <a:gd name="T40" fmla="*/ 8 w 48"/>
                <a:gd name="T41" fmla="*/ 72 h 80"/>
                <a:gd name="T42" fmla="*/ 8 w 48"/>
                <a:gd name="T43" fmla="*/ 64 h 80"/>
                <a:gd name="T44" fmla="*/ 40 w 48"/>
                <a:gd name="T45"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 h="80">
                  <a:moveTo>
                    <a:pt x="48" y="24"/>
                  </a:moveTo>
                  <a:cubicBezTo>
                    <a:pt x="48" y="8"/>
                    <a:pt x="48" y="8"/>
                    <a:pt x="48" y="8"/>
                  </a:cubicBezTo>
                  <a:cubicBezTo>
                    <a:pt x="48" y="4"/>
                    <a:pt x="44" y="0"/>
                    <a:pt x="40" y="0"/>
                  </a:cubicBezTo>
                  <a:cubicBezTo>
                    <a:pt x="8" y="0"/>
                    <a:pt x="8" y="0"/>
                    <a:pt x="8" y="0"/>
                  </a:cubicBezTo>
                  <a:cubicBezTo>
                    <a:pt x="4" y="0"/>
                    <a:pt x="0" y="4"/>
                    <a:pt x="0" y="8"/>
                  </a:cubicBezTo>
                  <a:cubicBezTo>
                    <a:pt x="0" y="72"/>
                    <a:pt x="0" y="72"/>
                    <a:pt x="0" y="72"/>
                  </a:cubicBezTo>
                  <a:cubicBezTo>
                    <a:pt x="0" y="76"/>
                    <a:pt x="4" y="80"/>
                    <a:pt x="8" y="80"/>
                  </a:cubicBezTo>
                  <a:cubicBezTo>
                    <a:pt x="40" y="80"/>
                    <a:pt x="40" y="80"/>
                    <a:pt x="40" y="80"/>
                  </a:cubicBezTo>
                  <a:cubicBezTo>
                    <a:pt x="44" y="80"/>
                    <a:pt x="48" y="76"/>
                    <a:pt x="48" y="72"/>
                  </a:cubicBezTo>
                  <a:cubicBezTo>
                    <a:pt x="48" y="56"/>
                    <a:pt x="48" y="56"/>
                    <a:pt x="48" y="56"/>
                  </a:cubicBezTo>
                  <a:cubicBezTo>
                    <a:pt x="8" y="56"/>
                    <a:pt x="8" y="56"/>
                    <a:pt x="8" y="56"/>
                  </a:cubicBezTo>
                  <a:cubicBezTo>
                    <a:pt x="8" y="24"/>
                    <a:pt x="8" y="24"/>
                    <a:pt x="8" y="24"/>
                  </a:cubicBezTo>
                  <a:lnTo>
                    <a:pt x="48" y="24"/>
                  </a:lnTo>
                  <a:close/>
                  <a:moveTo>
                    <a:pt x="40" y="8"/>
                  </a:moveTo>
                  <a:cubicBezTo>
                    <a:pt x="40" y="16"/>
                    <a:pt x="40" y="16"/>
                    <a:pt x="40" y="16"/>
                  </a:cubicBezTo>
                  <a:cubicBezTo>
                    <a:pt x="8" y="16"/>
                    <a:pt x="8" y="16"/>
                    <a:pt x="8" y="16"/>
                  </a:cubicBezTo>
                  <a:cubicBezTo>
                    <a:pt x="8" y="8"/>
                    <a:pt x="8" y="8"/>
                    <a:pt x="8" y="8"/>
                  </a:cubicBezTo>
                  <a:lnTo>
                    <a:pt x="40" y="8"/>
                  </a:lnTo>
                  <a:close/>
                  <a:moveTo>
                    <a:pt x="40" y="64"/>
                  </a:moveTo>
                  <a:cubicBezTo>
                    <a:pt x="40" y="72"/>
                    <a:pt x="40" y="72"/>
                    <a:pt x="40" y="72"/>
                  </a:cubicBezTo>
                  <a:cubicBezTo>
                    <a:pt x="8" y="72"/>
                    <a:pt x="8" y="72"/>
                    <a:pt x="8" y="72"/>
                  </a:cubicBezTo>
                  <a:cubicBezTo>
                    <a:pt x="8" y="64"/>
                    <a:pt x="8" y="64"/>
                    <a:pt x="8" y="64"/>
                  </a:cubicBezTo>
                  <a:lnTo>
                    <a:pt x="40"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48">
              <a:extLst>
                <a:ext uri="{FF2B5EF4-FFF2-40B4-BE49-F238E27FC236}">
                  <a16:creationId xmlns:a16="http://schemas.microsoft.com/office/drawing/2014/main" id="{F7EC56CB-60D9-DE29-5F3E-F945CFC10559}"/>
                </a:ext>
              </a:extLst>
            </p:cNvPr>
            <p:cNvSpPr>
              <a:spLocks/>
            </p:cNvSpPr>
            <p:nvPr/>
          </p:nvSpPr>
          <p:spPr bwMode="auto">
            <a:xfrm>
              <a:off x="8231188" y="4824413"/>
              <a:ext cx="95250" cy="149225"/>
            </a:xfrm>
            <a:custGeom>
              <a:avLst/>
              <a:gdLst>
                <a:gd name="T0" fmla="*/ 12 w 30"/>
                <a:gd name="T1" fmla="*/ 0 h 47"/>
                <a:gd name="T2" fmla="*/ 12 w 30"/>
                <a:gd name="T3" fmla="*/ 31 h 47"/>
                <a:gd name="T4" fmla="*/ 10 w 30"/>
                <a:gd name="T5" fmla="*/ 31 h 47"/>
                <a:gd name="T6" fmla="*/ 0 w 30"/>
                <a:gd name="T7" fmla="*/ 39 h 47"/>
                <a:gd name="T8" fmla="*/ 10 w 30"/>
                <a:gd name="T9" fmla="*/ 47 h 47"/>
                <a:gd name="T10" fmla="*/ 20 w 30"/>
                <a:gd name="T11" fmla="*/ 39 h 47"/>
                <a:gd name="T12" fmla="*/ 20 w 30"/>
                <a:gd name="T13" fmla="*/ 14 h 47"/>
                <a:gd name="T14" fmla="*/ 26 w 30"/>
                <a:gd name="T15" fmla="*/ 18 h 47"/>
                <a:gd name="T16" fmla="*/ 30 w 30"/>
                <a:gd name="T17" fmla="*/ 12 h 47"/>
                <a:gd name="T18" fmla="*/ 12 w 30"/>
                <a:gd name="T1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47">
                  <a:moveTo>
                    <a:pt x="12" y="0"/>
                  </a:moveTo>
                  <a:cubicBezTo>
                    <a:pt x="12" y="31"/>
                    <a:pt x="12" y="31"/>
                    <a:pt x="12" y="31"/>
                  </a:cubicBezTo>
                  <a:cubicBezTo>
                    <a:pt x="11" y="31"/>
                    <a:pt x="11" y="31"/>
                    <a:pt x="10" y="31"/>
                  </a:cubicBezTo>
                  <a:cubicBezTo>
                    <a:pt x="4" y="31"/>
                    <a:pt x="0" y="35"/>
                    <a:pt x="0" y="39"/>
                  </a:cubicBezTo>
                  <a:cubicBezTo>
                    <a:pt x="0" y="43"/>
                    <a:pt x="4" y="47"/>
                    <a:pt x="10" y="47"/>
                  </a:cubicBezTo>
                  <a:cubicBezTo>
                    <a:pt x="16" y="47"/>
                    <a:pt x="20" y="43"/>
                    <a:pt x="20" y="39"/>
                  </a:cubicBezTo>
                  <a:cubicBezTo>
                    <a:pt x="20" y="14"/>
                    <a:pt x="20" y="14"/>
                    <a:pt x="20" y="14"/>
                  </a:cubicBezTo>
                  <a:cubicBezTo>
                    <a:pt x="26" y="18"/>
                    <a:pt x="26" y="18"/>
                    <a:pt x="26" y="18"/>
                  </a:cubicBezTo>
                  <a:cubicBezTo>
                    <a:pt x="30" y="12"/>
                    <a:pt x="30" y="12"/>
                    <a:pt x="30" y="12"/>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2" name="Freeform 149">
            <a:extLst>
              <a:ext uri="{FF2B5EF4-FFF2-40B4-BE49-F238E27FC236}">
                <a16:creationId xmlns:a16="http://schemas.microsoft.com/office/drawing/2014/main" id="{0553BC6B-10AA-3CD0-DDF3-92EAC9509016}"/>
              </a:ext>
            </a:extLst>
          </p:cNvPr>
          <p:cNvSpPr>
            <a:spLocks noEditPoints="1"/>
          </p:cNvSpPr>
          <p:nvPr/>
        </p:nvSpPr>
        <p:spPr bwMode="auto">
          <a:xfrm>
            <a:off x="9628320" y="5470961"/>
            <a:ext cx="235630" cy="339646"/>
          </a:xfrm>
          <a:custGeom>
            <a:avLst/>
            <a:gdLst>
              <a:gd name="T0" fmla="*/ 52 w 56"/>
              <a:gd name="T1" fmla="*/ 12 h 80"/>
              <a:gd name="T2" fmla="*/ 44 w 56"/>
              <a:gd name="T3" fmla="*/ 12 h 80"/>
              <a:gd name="T4" fmla="*/ 44 w 56"/>
              <a:gd name="T5" fmla="*/ 4 h 80"/>
              <a:gd name="T6" fmla="*/ 40 w 56"/>
              <a:gd name="T7" fmla="*/ 0 h 80"/>
              <a:gd name="T8" fmla="*/ 16 w 56"/>
              <a:gd name="T9" fmla="*/ 0 h 80"/>
              <a:gd name="T10" fmla="*/ 12 w 56"/>
              <a:gd name="T11" fmla="*/ 4 h 80"/>
              <a:gd name="T12" fmla="*/ 12 w 56"/>
              <a:gd name="T13" fmla="*/ 12 h 80"/>
              <a:gd name="T14" fmla="*/ 4 w 56"/>
              <a:gd name="T15" fmla="*/ 12 h 80"/>
              <a:gd name="T16" fmla="*/ 0 w 56"/>
              <a:gd name="T17" fmla="*/ 16 h 80"/>
              <a:gd name="T18" fmla="*/ 0 w 56"/>
              <a:gd name="T19" fmla="*/ 72 h 80"/>
              <a:gd name="T20" fmla="*/ 8 w 56"/>
              <a:gd name="T21" fmla="*/ 80 h 80"/>
              <a:gd name="T22" fmla="*/ 48 w 56"/>
              <a:gd name="T23" fmla="*/ 80 h 80"/>
              <a:gd name="T24" fmla="*/ 56 w 56"/>
              <a:gd name="T25" fmla="*/ 72 h 80"/>
              <a:gd name="T26" fmla="*/ 56 w 56"/>
              <a:gd name="T27" fmla="*/ 16 h 80"/>
              <a:gd name="T28" fmla="*/ 52 w 56"/>
              <a:gd name="T29" fmla="*/ 12 h 80"/>
              <a:gd name="T30" fmla="*/ 16 w 56"/>
              <a:gd name="T31" fmla="*/ 20 h 80"/>
              <a:gd name="T32" fmla="*/ 20 w 56"/>
              <a:gd name="T33" fmla="*/ 16 h 80"/>
              <a:gd name="T34" fmla="*/ 20 w 56"/>
              <a:gd name="T35" fmla="*/ 8 h 80"/>
              <a:gd name="T36" fmla="*/ 36 w 56"/>
              <a:gd name="T37" fmla="*/ 8 h 80"/>
              <a:gd name="T38" fmla="*/ 36 w 56"/>
              <a:gd name="T39" fmla="*/ 16 h 80"/>
              <a:gd name="T40" fmla="*/ 40 w 56"/>
              <a:gd name="T41" fmla="*/ 20 h 80"/>
              <a:gd name="T42" fmla="*/ 48 w 56"/>
              <a:gd name="T43" fmla="*/ 20 h 80"/>
              <a:gd name="T44" fmla="*/ 48 w 56"/>
              <a:gd name="T45" fmla="*/ 32 h 80"/>
              <a:gd name="T46" fmla="*/ 8 w 56"/>
              <a:gd name="T47" fmla="*/ 32 h 80"/>
              <a:gd name="T48" fmla="*/ 8 w 56"/>
              <a:gd name="T49" fmla="*/ 20 h 80"/>
              <a:gd name="T50" fmla="*/ 16 w 56"/>
              <a:gd name="T51" fmla="*/ 20 h 80"/>
              <a:gd name="T52" fmla="*/ 8 w 56"/>
              <a:gd name="T53" fmla="*/ 72 h 80"/>
              <a:gd name="T54" fmla="*/ 8 w 56"/>
              <a:gd name="T55" fmla="*/ 40 h 80"/>
              <a:gd name="T56" fmla="*/ 48 w 56"/>
              <a:gd name="T57" fmla="*/ 40 h 80"/>
              <a:gd name="T58" fmla="*/ 48 w 56"/>
              <a:gd name="T59" fmla="*/ 72 h 80"/>
              <a:gd name="T60" fmla="*/ 8 w 56"/>
              <a:gd name="T61" fmla="*/ 7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 h="80">
                <a:moveTo>
                  <a:pt x="52" y="12"/>
                </a:moveTo>
                <a:cubicBezTo>
                  <a:pt x="44" y="12"/>
                  <a:pt x="44" y="12"/>
                  <a:pt x="44" y="12"/>
                </a:cubicBezTo>
                <a:cubicBezTo>
                  <a:pt x="44" y="4"/>
                  <a:pt x="44" y="4"/>
                  <a:pt x="44" y="4"/>
                </a:cubicBezTo>
                <a:cubicBezTo>
                  <a:pt x="44" y="2"/>
                  <a:pt x="42" y="0"/>
                  <a:pt x="40" y="0"/>
                </a:cubicBezTo>
                <a:cubicBezTo>
                  <a:pt x="16" y="0"/>
                  <a:pt x="16" y="0"/>
                  <a:pt x="16" y="0"/>
                </a:cubicBezTo>
                <a:cubicBezTo>
                  <a:pt x="14" y="0"/>
                  <a:pt x="12" y="2"/>
                  <a:pt x="12" y="4"/>
                </a:cubicBezTo>
                <a:cubicBezTo>
                  <a:pt x="12" y="12"/>
                  <a:pt x="12" y="12"/>
                  <a:pt x="12" y="12"/>
                </a:cubicBezTo>
                <a:cubicBezTo>
                  <a:pt x="4" y="12"/>
                  <a:pt x="4" y="12"/>
                  <a:pt x="4" y="12"/>
                </a:cubicBezTo>
                <a:cubicBezTo>
                  <a:pt x="2" y="12"/>
                  <a:pt x="0" y="14"/>
                  <a:pt x="0" y="16"/>
                </a:cubicBezTo>
                <a:cubicBezTo>
                  <a:pt x="0" y="72"/>
                  <a:pt x="0" y="72"/>
                  <a:pt x="0" y="72"/>
                </a:cubicBezTo>
                <a:cubicBezTo>
                  <a:pt x="0" y="76"/>
                  <a:pt x="4" y="80"/>
                  <a:pt x="8" y="80"/>
                </a:cubicBezTo>
                <a:cubicBezTo>
                  <a:pt x="48" y="80"/>
                  <a:pt x="48" y="80"/>
                  <a:pt x="48" y="80"/>
                </a:cubicBezTo>
                <a:cubicBezTo>
                  <a:pt x="52" y="80"/>
                  <a:pt x="56" y="76"/>
                  <a:pt x="56" y="72"/>
                </a:cubicBezTo>
                <a:cubicBezTo>
                  <a:pt x="56" y="16"/>
                  <a:pt x="56" y="16"/>
                  <a:pt x="56" y="16"/>
                </a:cubicBezTo>
                <a:cubicBezTo>
                  <a:pt x="56" y="14"/>
                  <a:pt x="54" y="12"/>
                  <a:pt x="52" y="12"/>
                </a:cubicBezTo>
                <a:close/>
                <a:moveTo>
                  <a:pt x="16" y="20"/>
                </a:moveTo>
                <a:cubicBezTo>
                  <a:pt x="18" y="20"/>
                  <a:pt x="20" y="18"/>
                  <a:pt x="20" y="16"/>
                </a:cubicBezTo>
                <a:cubicBezTo>
                  <a:pt x="20" y="8"/>
                  <a:pt x="20" y="8"/>
                  <a:pt x="20" y="8"/>
                </a:cubicBezTo>
                <a:cubicBezTo>
                  <a:pt x="36" y="8"/>
                  <a:pt x="36" y="8"/>
                  <a:pt x="36" y="8"/>
                </a:cubicBezTo>
                <a:cubicBezTo>
                  <a:pt x="36" y="16"/>
                  <a:pt x="36" y="16"/>
                  <a:pt x="36" y="16"/>
                </a:cubicBezTo>
                <a:cubicBezTo>
                  <a:pt x="36" y="18"/>
                  <a:pt x="38" y="20"/>
                  <a:pt x="40" y="20"/>
                </a:cubicBezTo>
                <a:cubicBezTo>
                  <a:pt x="48" y="20"/>
                  <a:pt x="48" y="20"/>
                  <a:pt x="48" y="20"/>
                </a:cubicBezTo>
                <a:cubicBezTo>
                  <a:pt x="48" y="32"/>
                  <a:pt x="48" y="32"/>
                  <a:pt x="48" y="32"/>
                </a:cubicBezTo>
                <a:cubicBezTo>
                  <a:pt x="8" y="32"/>
                  <a:pt x="8" y="32"/>
                  <a:pt x="8" y="32"/>
                </a:cubicBezTo>
                <a:cubicBezTo>
                  <a:pt x="8" y="20"/>
                  <a:pt x="8" y="20"/>
                  <a:pt x="8" y="20"/>
                </a:cubicBezTo>
                <a:lnTo>
                  <a:pt x="16" y="20"/>
                </a:lnTo>
                <a:close/>
                <a:moveTo>
                  <a:pt x="8" y="72"/>
                </a:moveTo>
                <a:cubicBezTo>
                  <a:pt x="8" y="40"/>
                  <a:pt x="8" y="40"/>
                  <a:pt x="8" y="40"/>
                </a:cubicBezTo>
                <a:cubicBezTo>
                  <a:pt x="48" y="40"/>
                  <a:pt x="48" y="40"/>
                  <a:pt x="48" y="40"/>
                </a:cubicBezTo>
                <a:cubicBezTo>
                  <a:pt x="48" y="72"/>
                  <a:pt x="48" y="72"/>
                  <a:pt x="48" y="72"/>
                </a:cubicBezTo>
                <a:lnTo>
                  <a:pt x="8" y="72"/>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7240787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9615BE8-8983-E7CD-5744-642DA41E792D}"/>
              </a:ext>
            </a:extLst>
          </p:cNvPr>
          <p:cNvSpPr>
            <a:spLocks noGrp="1"/>
          </p:cNvSpPr>
          <p:nvPr>
            <p:ph type="body" sz="quarter" idx="10"/>
          </p:nvPr>
        </p:nvSpPr>
        <p:spPr/>
        <p:txBody>
          <a:bodyPr/>
          <a:lstStyle/>
          <a:p>
            <a:r>
              <a:rPr lang="zh-CN" altLang="en-US" dirty="0"/>
              <a:t>图标素材</a:t>
            </a:r>
          </a:p>
        </p:txBody>
      </p:sp>
      <p:sp>
        <p:nvSpPr>
          <p:cNvPr id="3" name="Freeform 5">
            <a:extLst>
              <a:ext uri="{FF2B5EF4-FFF2-40B4-BE49-F238E27FC236}">
                <a16:creationId xmlns:a16="http://schemas.microsoft.com/office/drawing/2014/main" id="{5786FB81-9872-0734-F06F-0015F7F68AA6}"/>
              </a:ext>
            </a:extLst>
          </p:cNvPr>
          <p:cNvSpPr>
            <a:spLocks noEditPoints="1"/>
          </p:cNvSpPr>
          <p:nvPr/>
        </p:nvSpPr>
        <p:spPr bwMode="auto">
          <a:xfrm>
            <a:off x="2294910" y="1629906"/>
            <a:ext cx="236222" cy="315650"/>
          </a:xfrm>
          <a:custGeom>
            <a:avLst/>
            <a:gdLst>
              <a:gd name="T0" fmla="*/ 52 w 56"/>
              <a:gd name="T1" fmla="*/ 12 h 80"/>
              <a:gd name="T2" fmla="*/ 44 w 56"/>
              <a:gd name="T3" fmla="*/ 12 h 80"/>
              <a:gd name="T4" fmla="*/ 44 w 56"/>
              <a:gd name="T5" fmla="*/ 4 h 80"/>
              <a:gd name="T6" fmla="*/ 40 w 56"/>
              <a:gd name="T7" fmla="*/ 0 h 80"/>
              <a:gd name="T8" fmla="*/ 16 w 56"/>
              <a:gd name="T9" fmla="*/ 0 h 80"/>
              <a:gd name="T10" fmla="*/ 12 w 56"/>
              <a:gd name="T11" fmla="*/ 4 h 80"/>
              <a:gd name="T12" fmla="*/ 12 w 56"/>
              <a:gd name="T13" fmla="*/ 12 h 80"/>
              <a:gd name="T14" fmla="*/ 4 w 56"/>
              <a:gd name="T15" fmla="*/ 12 h 80"/>
              <a:gd name="T16" fmla="*/ 0 w 56"/>
              <a:gd name="T17" fmla="*/ 16 h 80"/>
              <a:gd name="T18" fmla="*/ 0 w 56"/>
              <a:gd name="T19" fmla="*/ 72 h 80"/>
              <a:gd name="T20" fmla="*/ 8 w 56"/>
              <a:gd name="T21" fmla="*/ 80 h 80"/>
              <a:gd name="T22" fmla="*/ 48 w 56"/>
              <a:gd name="T23" fmla="*/ 80 h 80"/>
              <a:gd name="T24" fmla="*/ 56 w 56"/>
              <a:gd name="T25" fmla="*/ 72 h 80"/>
              <a:gd name="T26" fmla="*/ 56 w 56"/>
              <a:gd name="T27" fmla="*/ 16 h 80"/>
              <a:gd name="T28" fmla="*/ 52 w 56"/>
              <a:gd name="T29" fmla="*/ 12 h 80"/>
              <a:gd name="T30" fmla="*/ 48 w 56"/>
              <a:gd name="T31" fmla="*/ 60 h 80"/>
              <a:gd name="T32" fmla="*/ 8 w 56"/>
              <a:gd name="T33" fmla="*/ 60 h 80"/>
              <a:gd name="T34" fmla="*/ 8 w 56"/>
              <a:gd name="T35" fmla="*/ 20 h 80"/>
              <a:gd name="T36" fmla="*/ 16 w 56"/>
              <a:gd name="T37" fmla="*/ 20 h 80"/>
              <a:gd name="T38" fmla="*/ 20 w 56"/>
              <a:gd name="T39" fmla="*/ 16 h 80"/>
              <a:gd name="T40" fmla="*/ 20 w 56"/>
              <a:gd name="T41" fmla="*/ 8 h 80"/>
              <a:gd name="T42" fmla="*/ 36 w 56"/>
              <a:gd name="T43" fmla="*/ 8 h 80"/>
              <a:gd name="T44" fmla="*/ 36 w 56"/>
              <a:gd name="T45" fmla="*/ 16 h 80"/>
              <a:gd name="T46" fmla="*/ 40 w 56"/>
              <a:gd name="T47" fmla="*/ 20 h 80"/>
              <a:gd name="T48" fmla="*/ 48 w 56"/>
              <a:gd name="T49" fmla="*/ 20 h 80"/>
              <a:gd name="T50" fmla="*/ 48 w 56"/>
              <a:gd name="T51" fmla="*/ 6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 h="80">
                <a:moveTo>
                  <a:pt x="52" y="12"/>
                </a:moveTo>
                <a:cubicBezTo>
                  <a:pt x="44" y="12"/>
                  <a:pt x="44" y="12"/>
                  <a:pt x="44" y="12"/>
                </a:cubicBezTo>
                <a:cubicBezTo>
                  <a:pt x="44" y="4"/>
                  <a:pt x="44" y="4"/>
                  <a:pt x="44" y="4"/>
                </a:cubicBezTo>
                <a:cubicBezTo>
                  <a:pt x="44" y="2"/>
                  <a:pt x="42" y="0"/>
                  <a:pt x="40" y="0"/>
                </a:cubicBezTo>
                <a:cubicBezTo>
                  <a:pt x="16" y="0"/>
                  <a:pt x="16" y="0"/>
                  <a:pt x="16" y="0"/>
                </a:cubicBezTo>
                <a:cubicBezTo>
                  <a:pt x="14" y="0"/>
                  <a:pt x="12" y="2"/>
                  <a:pt x="12" y="4"/>
                </a:cubicBezTo>
                <a:cubicBezTo>
                  <a:pt x="12" y="12"/>
                  <a:pt x="12" y="12"/>
                  <a:pt x="12" y="12"/>
                </a:cubicBezTo>
                <a:cubicBezTo>
                  <a:pt x="4" y="12"/>
                  <a:pt x="4" y="12"/>
                  <a:pt x="4" y="12"/>
                </a:cubicBezTo>
                <a:cubicBezTo>
                  <a:pt x="2" y="12"/>
                  <a:pt x="0" y="14"/>
                  <a:pt x="0" y="16"/>
                </a:cubicBezTo>
                <a:cubicBezTo>
                  <a:pt x="0" y="72"/>
                  <a:pt x="0" y="72"/>
                  <a:pt x="0" y="72"/>
                </a:cubicBezTo>
                <a:cubicBezTo>
                  <a:pt x="0" y="76"/>
                  <a:pt x="4" y="80"/>
                  <a:pt x="8" y="80"/>
                </a:cubicBezTo>
                <a:cubicBezTo>
                  <a:pt x="48" y="80"/>
                  <a:pt x="48" y="80"/>
                  <a:pt x="48" y="80"/>
                </a:cubicBezTo>
                <a:cubicBezTo>
                  <a:pt x="52" y="80"/>
                  <a:pt x="56" y="76"/>
                  <a:pt x="56" y="72"/>
                </a:cubicBezTo>
                <a:cubicBezTo>
                  <a:pt x="56" y="16"/>
                  <a:pt x="56" y="16"/>
                  <a:pt x="56" y="16"/>
                </a:cubicBezTo>
                <a:cubicBezTo>
                  <a:pt x="56" y="14"/>
                  <a:pt x="54" y="12"/>
                  <a:pt x="52" y="12"/>
                </a:cubicBezTo>
                <a:close/>
                <a:moveTo>
                  <a:pt x="48" y="60"/>
                </a:moveTo>
                <a:cubicBezTo>
                  <a:pt x="8" y="60"/>
                  <a:pt x="8" y="60"/>
                  <a:pt x="8" y="60"/>
                </a:cubicBezTo>
                <a:cubicBezTo>
                  <a:pt x="8" y="20"/>
                  <a:pt x="8" y="20"/>
                  <a:pt x="8" y="20"/>
                </a:cubicBezTo>
                <a:cubicBezTo>
                  <a:pt x="16" y="20"/>
                  <a:pt x="16" y="20"/>
                  <a:pt x="16" y="20"/>
                </a:cubicBezTo>
                <a:cubicBezTo>
                  <a:pt x="18" y="20"/>
                  <a:pt x="20" y="18"/>
                  <a:pt x="20" y="16"/>
                </a:cubicBezTo>
                <a:cubicBezTo>
                  <a:pt x="20" y="8"/>
                  <a:pt x="20" y="8"/>
                  <a:pt x="20" y="8"/>
                </a:cubicBezTo>
                <a:cubicBezTo>
                  <a:pt x="36" y="8"/>
                  <a:pt x="36" y="8"/>
                  <a:pt x="36" y="8"/>
                </a:cubicBezTo>
                <a:cubicBezTo>
                  <a:pt x="36" y="16"/>
                  <a:pt x="36" y="16"/>
                  <a:pt x="36" y="16"/>
                </a:cubicBezTo>
                <a:cubicBezTo>
                  <a:pt x="36" y="18"/>
                  <a:pt x="38" y="20"/>
                  <a:pt x="40" y="20"/>
                </a:cubicBezTo>
                <a:cubicBezTo>
                  <a:pt x="48" y="20"/>
                  <a:pt x="48" y="20"/>
                  <a:pt x="48" y="20"/>
                </a:cubicBezTo>
                <a:lnTo>
                  <a:pt x="48" y="60"/>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pPr algn="ctr"/>
            <a:endParaRPr lang="zh-CN" altLang="en-US" dirty="0"/>
          </a:p>
        </p:txBody>
      </p:sp>
      <p:sp>
        <p:nvSpPr>
          <p:cNvPr id="4" name="Freeform 6">
            <a:extLst>
              <a:ext uri="{FF2B5EF4-FFF2-40B4-BE49-F238E27FC236}">
                <a16:creationId xmlns:a16="http://schemas.microsoft.com/office/drawing/2014/main" id="{851AB1EC-0CFA-FA2D-2C69-8B5AF2BAE03B}"/>
              </a:ext>
            </a:extLst>
          </p:cNvPr>
          <p:cNvSpPr>
            <a:spLocks noEditPoints="1"/>
          </p:cNvSpPr>
          <p:nvPr/>
        </p:nvSpPr>
        <p:spPr bwMode="auto">
          <a:xfrm>
            <a:off x="3099735" y="1629906"/>
            <a:ext cx="236222" cy="315650"/>
          </a:xfrm>
          <a:custGeom>
            <a:avLst/>
            <a:gdLst>
              <a:gd name="T0" fmla="*/ 52 w 56"/>
              <a:gd name="T1" fmla="*/ 12 h 80"/>
              <a:gd name="T2" fmla="*/ 44 w 56"/>
              <a:gd name="T3" fmla="*/ 12 h 80"/>
              <a:gd name="T4" fmla="*/ 44 w 56"/>
              <a:gd name="T5" fmla="*/ 4 h 80"/>
              <a:gd name="T6" fmla="*/ 40 w 56"/>
              <a:gd name="T7" fmla="*/ 0 h 80"/>
              <a:gd name="T8" fmla="*/ 16 w 56"/>
              <a:gd name="T9" fmla="*/ 0 h 80"/>
              <a:gd name="T10" fmla="*/ 12 w 56"/>
              <a:gd name="T11" fmla="*/ 4 h 80"/>
              <a:gd name="T12" fmla="*/ 12 w 56"/>
              <a:gd name="T13" fmla="*/ 12 h 80"/>
              <a:gd name="T14" fmla="*/ 4 w 56"/>
              <a:gd name="T15" fmla="*/ 12 h 80"/>
              <a:gd name="T16" fmla="*/ 0 w 56"/>
              <a:gd name="T17" fmla="*/ 16 h 80"/>
              <a:gd name="T18" fmla="*/ 0 w 56"/>
              <a:gd name="T19" fmla="*/ 72 h 80"/>
              <a:gd name="T20" fmla="*/ 8 w 56"/>
              <a:gd name="T21" fmla="*/ 80 h 80"/>
              <a:gd name="T22" fmla="*/ 48 w 56"/>
              <a:gd name="T23" fmla="*/ 80 h 80"/>
              <a:gd name="T24" fmla="*/ 56 w 56"/>
              <a:gd name="T25" fmla="*/ 72 h 80"/>
              <a:gd name="T26" fmla="*/ 56 w 56"/>
              <a:gd name="T27" fmla="*/ 16 h 80"/>
              <a:gd name="T28" fmla="*/ 52 w 56"/>
              <a:gd name="T29" fmla="*/ 12 h 80"/>
              <a:gd name="T30" fmla="*/ 24 w 56"/>
              <a:gd name="T31" fmla="*/ 68 h 80"/>
              <a:gd name="T32" fmla="*/ 24 w 56"/>
              <a:gd name="T33" fmla="*/ 48 h 80"/>
              <a:gd name="T34" fmla="*/ 12 w 56"/>
              <a:gd name="T35" fmla="*/ 48 h 80"/>
              <a:gd name="T36" fmla="*/ 32 w 56"/>
              <a:gd name="T37" fmla="*/ 20 h 80"/>
              <a:gd name="T38" fmla="*/ 32 w 56"/>
              <a:gd name="T39" fmla="*/ 40 h 80"/>
              <a:gd name="T40" fmla="*/ 44 w 56"/>
              <a:gd name="T41" fmla="*/ 40 h 80"/>
              <a:gd name="T42" fmla="*/ 24 w 56"/>
              <a:gd name="T4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80">
                <a:moveTo>
                  <a:pt x="52" y="12"/>
                </a:moveTo>
                <a:cubicBezTo>
                  <a:pt x="44" y="12"/>
                  <a:pt x="44" y="12"/>
                  <a:pt x="44" y="12"/>
                </a:cubicBezTo>
                <a:cubicBezTo>
                  <a:pt x="44" y="4"/>
                  <a:pt x="44" y="4"/>
                  <a:pt x="44" y="4"/>
                </a:cubicBezTo>
                <a:cubicBezTo>
                  <a:pt x="44" y="2"/>
                  <a:pt x="42" y="0"/>
                  <a:pt x="40" y="0"/>
                </a:cubicBezTo>
                <a:cubicBezTo>
                  <a:pt x="16" y="0"/>
                  <a:pt x="16" y="0"/>
                  <a:pt x="16" y="0"/>
                </a:cubicBezTo>
                <a:cubicBezTo>
                  <a:pt x="14" y="0"/>
                  <a:pt x="12" y="2"/>
                  <a:pt x="12" y="4"/>
                </a:cubicBezTo>
                <a:cubicBezTo>
                  <a:pt x="12" y="12"/>
                  <a:pt x="12" y="12"/>
                  <a:pt x="12" y="12"/>
                </a:cubicBezTo>
                <a:cubicBezTo>
                  <a:pt x="4" y="12"/>
                  <a:pt x="4" y="12"/>
                  <a:pt x="4" y="12"/>
                </a:cubicBezTo>
                <a:cubicBezTo>
                  <a:pt x="2" y="12"/>
                  <a:pt x="0" y="14"/>
                  <a:pt x="0" y="16"/>
                </a:cubicBezTo>
                <a:cubicBezTo>
                  <a:pt x="0" y="72"/>
                  <a:pt x="0" y="72"/>
                  <a:pt x="0" y="72"/>
                </a:cubicBezTo>
                <a:cubicBezTo>
                  <a:pt x="0" y="76"/>
                  <a:pt x="4" y="80"/>
                  <a:pt x="8" y="80"/>
                </a:cubicBezTo>
                <a:cubicBezTo>
                  <a:pt x="48" y="80"/>
                  <a:pt x="48" y="80"/>
                  <a:pt x="48" y="80"/>
                </a:cubicBezTo>
                <a:cubicBezTo>
                  <a:pt x="52" y="80"/>
                  <a:pt x="56" y="76"/>
                  <a:pt x="56" y="72"/>
                </a:cubicBezTo>
                <a:cubicBezTo>
                  <a:pt x="56" y="16"/>
                  <a:pt x="56" y="16"/>
                  <a:pt x="56" y="16"/>
                </a:cubicBezTo>
                <a:cubicBezTo>
                  <a:pt x="56" y="14"/>
                  <a:pt x="54" y="12"/>
                  <a:pt x="52" y="12"/>
                </a:cubicBezTo>
                <a:close/>
                <a:moveTo>
                  <a:pt x="24" y="68"/>
                </a:moveTo>
                <a:cubicBezTo>
                  <a:pt x="24" y="48"/>
                  <a:pt x="24" y="48"/>
                  <a:pt x="24" y="48"/>
                </a:cubicBezTo>
                <a:cubicBezTo>
                  <a:pt x="12" y="48"/>
                  <a:pt x="12" y="48"/>
                  <a:pt x="12" y="48"/>
                </a:cubicBezTo>
                <a:cubicBezTo>
                  <a:pt x="32" y="20"/>
                  <a:pt x="32" y="20"/>
                  <a:pt x="32" y="20"/>
                </a:cubicBezTo>
                <a:cubicBezTo>
                  <a:pt x="32" y="40"/>
                  <a:pt x="32" y="40"/>
                  <a:pt x="32" y="40"/>
                </a:cubicBezTo>
                <a:cubicBezTo>
                  <a:pt x="44" y="40"/>
                  <a:pt x="44" y="40"/>
                  <a:pt x="44" y="40"/>
                </a:cubicBezTo>
                <a:lnTo>
                  <a:pt x="24" y="68"/>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grpSp>
        <p:nvGrpSpPr>
          <p:cNvPr id="5" name="组合 4">
            <a:extLst>
              <a:ext uri="{FF2B5EF4-FFF2-40B4-BE49-F238E27FC236}">
                <a16:creationId xmlns:a16="http://schemas.microsoft.com/office/drawing/2014/main" id="{E027A752-FED7-769C-EF1C-9D11DD874848}"/>
              </a:ext>
            </a:extLst>
          </p:cNvPr>
          <p:cNvGrpSpPr/>
          <p:nvPr/>
        </p:nvGrpSpPr>
        <p:grpSpPr>
          <a:xfrm>
            <a:off x="3854388" y="1629906"/>
            <a:ext cx="336564" cy="315650"/>
            <a:chOff x="4462463" y="1758950"/>
            <a:chExt cx="255588" cy="255588"/>
          </a:xfrm>
          <a:solidFill>
            <a:schemeClr val="tx2">
              <a:lumMod val="75000"/>
            </a:schemeClr>
          </a:solidFill>
        </p:grpSpPr>
        <p:sp>
          <p:nvSpPr>
            <p:cNvPr id="6" name="Freeform 7">
              <a:extLst>
                <a:ext uri="{FF2B5EF4-FFF2-40B4-BE49-F238E27FC236}">
                  <a16:creationId xmlns:a16="http://schemas.microsoft.com/office/drawing/2014/main" id="{3FDF433A-56E2-3606-B83E-42E7245B844F}"/>
                </a:ext>
              </a:extLst>
            </p:cNvPr>
            <p:cNvSpPr>
              <a:spLocks/>
            </p:cNvSpPr>
            <p:nvPr/>
          </p:nvSpPr>
          <p:spPr bwMode="auto">
            <a:xfrm>
              <a:off x="4462463" y="1758950"/>
              <a:ext cx="204788" cy="255588"/>
            </a:xfrm>
            <a:custGeom>
              <a:avLst/>
              <a:gdLst>
                <a:gd name="T0" fmla="*/ 40 w 64"/>
                <a:gd name="T1" fmla="*/ 68 h 80"/>
                <a:gd name="T2" fmla="*/ 8 w 64"/>
                <a:gd name="T3" fmla="*/ 68 h 80"/>
                <a:gd name="T4" fmla="*/ 8 w 64"/>
                <a:gd name="T5" fmla="*/ 12 h 80"/>
                <a:gd name="T6" fmla="*/ 56 w 64"/>
                <a:gd name="T7" fmla="*/ 12 h 80"/>
                <a:gd name="T8" fmla="*/ 56 w 64"/>
                <a:gd name="T9" fmla="*/ 24 h 80"/>
                <a:gd name="T10" fmla="*/ 64 w 64"/>
                <a:gd name="T11" fmla="*/ 24 h 80"/>
                <a:gd name="T12" fmla="*/ 64 w 64"/>
                <a:gd name="T13" fmla="*/ 8 h 80"/>
                <a:gd name="T14" fmla="*/ 56 w 64"/>
                <a:gd name="T15" fmla="*/ 0 h 80"/>
                <a:gd name="T16" fmla="*/ 8 w 64"/>
                <a:gd name="T17" fmla="*/ 0 h 80"/>
                <a:gd name="T18" fmla="*/ 0 w 64"/>
                <a:gd name="T19" fmla="*/ 8 h 80"/>
                <a:gd name="T20" fmla="*/ 0 w 64"/>
                <a:gd name="T21" fmla="*/ 72 h 80"/>
                <a:gd name="T22" fmla="*/ 8 w 64"/>
                <a:gd name="T23" fmla="*/ 80 h 80"/>
                <a:gd name="T24" fmla="*/ 40 w 64"/>
                <a:gd name="T25" fmla="*/ 80 h 80"/>
                <a:gd name="T26" fmla="*/ 40 w 64"/>
                <a:gd name="T27"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80">
                  <a:moveTo>
                    <a:pt x="40" y="68"/>
                  </a:moveTo>
                  <a:cubicBezTo>
                    <a:pt x="8" y="68"/>
                    <a:pt x="8" y="68"/>
                    <a:pt x="8" y="68"/>
                  </a:cubicBezTo>
                  <a:cubicBezTo>
                    <a:pt x="8" y="12"/>
                    <a:pt x="8" y="12"/>
                    <a:pt x="8" y="12"/>
                  </a:cubicBezTo>
                  <a:cubicBezTo>
                    <a:pt x="56" y="12"/>
                    <a:pt x="56" y="12"/>
                    <a:pt x="56" y="12"/>
                  </a:cubicBezTo>
                  <a:cubicBezTo>
                    <a:pt x="56" y="24"/>
                    <a:pt x="56" y="24"/>
                    <a:pt x="56" y="24"/>
                  </a:cubicBezTo>
                  <a:cubicBezTo>
                    <a:pt x="64" y="24"/>
                    <a:pt x="64" y="24"/>
                    <a:pt x="64" y="24"/>
                  </a:cubicBezTo>
                  <a:cubicBezTo>
                    <a:pt x="64" y="8"/>
                    <a:pt x="64" y="8"/>
                    <a:pt x="64" y="8"/>
                  </a:cubicBezTo>
                  <a:cubicBezTo>
                    <a:pt x="64" y="4"/>
                    <a:pt x="60" y="0"/>
                    <a:pt x="56" y="0"/>
                  </a:cubicBezTo>
                  <a:cubicBezTo>
                    <a:pt x="8" y="0"/>
                    <a:pt x="8" y="0"/>
                    <a:pt x="8" y="0"/>
                  </a:cubicBezTo>
                  <a:cubicBezTo>
                    <a:pt x="4" y="0"/>
                    <a:pt x="0" y="4"/>
                    <a:pt x="0" y="8"/>
                  </a:cubicBezTo>
                  <a:cubicBezTo>
                    <a:pt x="0" y="72"/>
                    <a:pt x="0" y="72"/>
                    <a:pt x="0" y="72"/>
                  </a:cubicBezTo>
                  <a:cubicBezTo>
                    <a:pt x="0" y="76"/>
                    <a:pt x="4" y="80"/>
                    <a:pt x="8" y="80"/>
                  </a:cubicBezTo>
                  <a:cubicBezTo>
                    <a:pt x="40" y="80"/>
                    <a:pt x="40" y="80"/>
                    <a:pt x="40" y="80"/>
                  </a:cubicBezTo>
                  <a:lnTo>
                    <a:pt x="40"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7" name="Freeform 8">
              <a:extLst>
                <a:ext uri="{FF2B5EF4-FFF2-40B4-BE49-F238E27FC236}">
                  <a16:creationId xmlns:a16="http://schemas.microsoft.com/office/drawing/2014/main" id="{4E3E4BEA-B577-5414-02C7-F963206B1506}"/>
                </a:ext>
              </a:extLst>
            </p:cNvPr>
            <p:cNvSpPr>
              <a:spLocks noEditPoints="1"/>
            </p:cNvSpPr>
            <p:nvPr/>
          </p:nvSpPr>
          <p:spPr bwMode="auto">
            <a:xfrm>
              <a:off x="4616451" y="1860550"/>
              <a:ext cx="101600" cy="153988"/>
            </a:xfrm>
            <a:custGeom>
              <a:avLst/>
              <a:gdLst>
                <a:gd name="T0" fmla="*/ 32 w 32"/>
                <a:gd name="T1" fmla="*/ 8 h 48"/>
                <a:gd name="T2" fmla="*/ 24 w 32"/>
                <a:gd name="T3" fmla="*/ 0 h 48"/>
                <a:gd name="T4" fmla="*/ 8 w 32"/>
                <a:gd name="T5" fmla="*/ 0 h 48"/>
                <a:gd name="T6" fmla="*/ 0 w 32"/>
                <a:gd name="T7" fmla="*/ 8 h 48"/>
                <a:gd name="T8" fmla="*/ 0 w 32"/>
                <a:gd name="T9" fmla="*/ 40 h 48"/>
                <a:gd name="T10" fmla="*/ 8 w 32"/>
                <a:gd name="T11" fmla="*/ 48 h 48"/>
                <a:gd name="T12" fmla="*/ 24 w 32"/>
                <a:gd name="T13" fmla="*/ 48 h 48"/>
                <a:gd name="T14" fmla="*/ 32 w 32"/>
                <a:gd name="T15" fmla="*/ 40 h 48"/>
                <a:gd name="T16" fmla="*/ 32 w 32"/>
                <a:gd name="T17" fmla="*/ 8 h 48"/>
                <a:gd name="T18" fmla="*/ 24 w 32"/>
                <a:gd name="T19" fmla="*/ 36 h 48"/>
                <a:gd name="T20" fmla="*/ 8 w 32"/>
                <a:gd name="T21" fmla="*/ 36 h 48"/>
                <a:gd name="T22" fmla="*/ 8 w 32"/>
                <a:gd name="T23" fmla="*/ 8 h 48"/>
                <a:gd name="T24" fmla="*/ 24 w 32"/>
                <a:gd name="T25" fmla="*/ 8 h 48"/>
                <a:gd name="T26" fmla="*/ 24 w 32"/>
                <a:gd name="T27" fmla="*/ 3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48">
                  <a:moveTo>
                    <a:pt x="32" y="8"/>
                  </a:moveTo>
                  <a:cubicBezTo>
                    <a:pt x="32" y="4"/>
                    <a:pt x="28" y="0"/>
                    <a:pt x="24" y="0"/>
                  </a:cubicBezTo>
                  <a:cubicBezTo>
                    <a:pt x="8" y="0"/>
                    <a:pt x="8" y="0"/>
                    <a:pt x="8" y="0"/>
                  </a:cubicBezTo>
                  <a:cubicBezTo>
                    <a:pt x="4" y="0"/>
                    <a:pt x="0" y="4"/>
                    <a:pt x="0" y="8"/>
                  </a:cubicBezTo>
                  <a:cubicBezTo>
                    <a:pt x="0" y="40"/>
                    <a:pt x="0" y="40"/>
                    <a:pt x="0" y="40"/>
                  </a:cubicBezTo>
                  <a:cubicBezTo>
                    <a:pt x="0" y="44"/>
                    <a:pt x="4" y="48"/>
                    <a:pt x="8" y="48"/>
                  </a:cubicBezTo>
                  <a:cubicBezTo>
                    <a:pt x="24" y="48"/>
                    <a:pt x="24" y="48"/>
                    <a:pt x="24" y="48"/>
                  </a:cubicBezTo>
                  <a:cubicBezTo>
                    <a:pt x="28" y="48"/>
                    <a:pt x="32" y="44"/>
                    <a:pt x="32" y="40"/>
                  </a:cubicBezTo>
                  <a:lnTo>
                    <a:pt x="32" y="8"/>
                  </a:lnTo>
                  <a:close/>
                  <a:moveTo>
                    <a:pt x="24" y="36"/>
                  </a:moveTo>
                  <a:cubicBezTo>
                    <a:pt x="8" y="36"/>
                    <a:pt x="8" y="36"/>
                    <a:pt x="8" y="36"/>
                  </a:cubicBezTo>
                  <a:cubicBezTo>
                    <a:pt x="8" y="8"/>
                    <a:pt x="8" y="8"/>
                    <a:pt x="8" y="8"/>
                  </a:cubicBezTo>
                  <a:cubicBezTo>
                    <a:pt x="24" y="8"/>
                    <a:pt x="24" y="8"/>
                    <a:pt x="24" y="8"/>
                  </a:cubicBezTo>
                  <a:lnTo>
                    <a:pt x="24"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8" name="组合 7">
            <a:extLst>
              <a:ext uri="{FF2B5EF4-FFF2-40B4-BE49-F238E27FC236}">
                <a16:creationId xmlns:a16="http://schemas.microsoft.com/office/drawing/2014/main" id="{C9AF8F7B-37CB-99E9-7622-C93B8C59D902}"/>
              </a:ext>
            </a:extLst>
          </p:cNvPr>
          <p:cNvGrpSpPr/>
          <p:nvPr/>
        </p:nvGrpSpPr>
        <p:grpSpPr>
          <a:xfrm>
            <a:off x="5497485" y="1598537"/>
            <a:ext cx="269669" cy="378388"/>
            <a:chOff x="5710238" y="1733550"/>
            <a:chExt cx="204788" cy="306388"/>
          </a:xfrm>
          <a:solidFill>
            <a:schemeClr val="tx2">
              <a:lumMod val="75000"/>
            </a:schemeClr>
          </a:solidFill>
        </p:grpSpPr>
        <p:sp>
          <p:nvSpPr>
            <p:cNvPr id="9" name="Freeform 9">
              <a:extLst>
                <a:ext uri="{FF2B5EF4-FFF2-40B4-BE49-F238E27FC236}">
                  <a16:creationId xmlns:a16="http://schemas.microsoft.com/office/drawing/2014/main" id="{4E8B2105-5E61-DF64-952B-BF6FB6CD5180}"/>
                </a:ext>
              </a:extLst>
            </p:cNvPr>
            <p:cNvSpPr>
              <a:spLocks/>
            </p:cNvSpPr>
            <p:nvPr/>
          </p:nvSpPr>
          <p:spPr bwMode="auto">
            <a:xfrm>
              <a:off x="5773738" y="1847850"/>
              <a:ext cx="77788" cy="77788"/>
            </a:xfrm>
            <a:custGeom>
              <a:avLst/>
              <a:gdLst>
                <a:gd name="T0" fmla="*/ 0 w 49"/>
                <a:gd name="T1" fmla="*/ 49 h 49"/>
                <a:gd name="T2" fmla="*/ 25 w 49"/>
                <a:gd name="T3" fmla="*/ 0 h 49"/>
                <a:gd name="T4" fmla="*/ 49 w 49"/>
                <a:gd name="T5" fmla="*/ 49 h 49"/>
                <a:gd name="T6" fmla="*/ 25 w 49"/>
                <a:gd name="T7" fmla="*/ 33 h 49"/>
                <a:gd name="T8" fmla="*/ 0 w 49"/>
                <a:gd name="T9" fmla="*/ 49 h 49"/>
              </a:gdLst>
              <a:ahLst/>
              <a:cxnLst>
                <a:cxn ang="0">
                  <a:pos x="T0" y="T1"/>
                </a:cxn>
                <a:cxn ang="0">
                  <a:pos x="T2" y="T3"/>
                </a:cxn>
                <a:cxn ang="0">
                  <a:pos x="T4" y="T5"/>
                </a:cxn>
                <a:cxn ang="0">
                  <a:pos x="T6" y="T7"/>
                </a:cxn>
                <a:cxn ang="0">
                  <a:pos x="T8" y="T9"/>
                </a:cxn>
              </a:cxnLst>
              <a:rect l="0" t="0" r="r" b="b"/>
              <a:pathLst>
                <a:path w="49" h="49">
                  <a:moveTo>
                    <a:pt x="0" y="49"/>
                  </a:moveTo>
                  <a:lnTo>
                    <a:pt x="25" y="0"/>
                  </a:lnTo>
                  <a:lnTo>
                    <a:pt x="49" y="49"/>
                  </a:lnTo>
                  <a:lnTo>
                    <a:pt x="25" y="33"/>
                  </a:lnTo>
                  <a:lnTo>
                    <a:pt x="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0" name="Freeform 10">
              <a:extLst>
                <a:ext uri="{FF2B5EF4-FFF2-40B4-BE49-F238E27FC236}">
                  <a16:creationId xmlns:a16="http://schemas.microsoft.com/office/drawing/2014/main" id="{20DDD1E6-F18F-666F-6AA2-01F20A4A974B}"/>
                </a:ext>
              </a:extLst>
            </p:cNvPr>
            <p:cNvSpPr>
              <a:spLocks noEditPoints="1"/>
            </p:cNvSpPr>
            <p:nvPr/>
          </p:nvSpPr>
          <p:spPr bwMode="auto">
            <a:xfrm>
              <a:off x="5710238" y="1733550"/>
              <a:ext cx="204788" cy="306388"/>
            </a:xfrm>
            <a:custGeom>
              <a:avLst/>
              <a:gdLst>
                <a:gd name="T0" fmla="*/ 49 w 64"/>
                <a:gd name="T1" fmla="*/ 21 h 96"/>
                <a:gd name="T2" fmla="*/ 44 w 64"/>
                <a:gd name="T3" fmla="*/ 0 h 96"/>
                <a:gd name="T4" fmla="*/ 20 w 64"/>
                <a:gd name="T5" fmla="*/ 0 h 96"/>
                <a:gd name="T6" fmla="*/ 15 w 64"/>
                <a:gd name="T7" fmla="*/ 21 h 96"/>
                <a:gd name="T8" fmla="*/ 0 w 64"/>
                <a:gd name="T9" fmla="*/ 48 h 96"/>
                <a:gd name="T10" fmla="*/ 15 w 64"/>
                <a:gd name="T11" fmla="*/ 75 h 96"/>
                <a:gd name="T12" fmla="*/ 20 w 64"/>
                <a:gd name="T13" fmla="*/ 96 h 96"/>
                <a:gd name="T14" fmla="*/ 44 w 64"/>
                <a:gd name="T15" fmla="*/ 96 h 96"/>
                <a:gd name="T16" fmla="*/ 49 w 64"/>
                <a:gd name="T17" fmla="*/ 75 h 96"/>
                <a:gd name="T18" fmla="*/ 64 w 64"/>
                <a:gd name="T19" fmla="*/ 48 h 96"/>
                <a:gd name="T20" fmla="*/ 49 w 64"/>
                <a:gd name="T21" fmla="*/ 21 h 96"/>
                <a:gd name="T22" fmla="*/ 32 w 64"/>
                <a:gd name="T23" fmla="*/ 72 h 96"/>
                <a:gd name="T24" fmla="*/ 8 w 64"/>
                <a:gd name="T25" fmla="*/ 48 h 96"/>
                <a:gd name="T26" fmla="*/ 32 w 64"/>
                <a:gd name="T27" fmla="*/ 24 h 96"/>
                <a:gd name="T28" fmla="*/ 56 w 64"/>
                <a:gd name="T29" fmla="*/ 48 h 96"/>
                <a:gd name="T30" fmla="*/ 32 w 64"/>
                <a:gd name="T31"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96">
                  <a:moveTo>
                    <a:pt x="49" y="21"/>
                  </a:moveTo>
                  <a:cubicBezTo>
                    <a:pt x="44" y="0"/>
                    <a:pt x="44" y="0"/>
                    <a:pt x="44" y="0"/>
                  </a:cubicBezTo>
                  <a:cubicBezTo>
                    <a:pt x="20" y="0"/>
                    <a:pt x="20" y="0"/>
                    <a:pt x="20" y="0"/>
                  </a:cubicBezTo>
                  <a:cubicBezTo>
                    <a:pt x="15" y="21"/>
                    <a:pt x="15" y="21"/>
                    <a:pt x="15" y="21"/>
                  </a:cubicBezTo>
                  <a:cubicBezTo>
                    <a:pt x="6" y="27"/>
                    <a:pt x="0" y="37"/>
                    <a:pt x="0" y="48"/>
                  </a:cubicBezTo>
                  <a:cubicBezTo>
                    <a:pt x="0" y="59"/>
                    <a:pt x="6" y="69"/>
                    <a:pt x="15" y="75"/>
                  </a:cubicBezTo>
                  <a:cubicBezTo>
                    <a:pt x="20" y="96"/>
                    <a:pt x="20" y="96"/>
                    <a:pt x="20" y="96"/>
                  </a:cubicBezTo>
                  <a:cubicBezTo>
                    <a:pt x="44" y="96"/>
                    <a:pt x="44" y="96"/>
                    <a:pt x="44" y="96"/>
                  </a:cubicBezTo>
                  <a:cubicBezTo>
                    <a:pt x="49" y="75"/>
                    <a:pt x="49" y="75"/>
                    <a:pt x="49" y="75"/>
                  </a:cubicBezTo>
                  <a:cubicBezTo>
                    <a:pt x="58" y="69"/>
                    <a:pt x="64" y="59"/>
                    <a:pt x="64" y="48"/>
                  </a:cubicBezTo>
                  <a:cubicBezTo>
                    <a:pt x="64" y="37"/>
                    <a:pt x="58" y="27"/>
                    <a:pt x="49" y="21"/>
                  </a:cubicBezTo>
                  <a:close/>
                  <a:moveTo>
                    <a:pt x="32" y="72"/>
                  </a:moveTo>
                  <a:cubicBezTo>
                    <a:pt x="19" y="72"/>
                    <a:pt x="8" y="61"/>
                    <a:pt x="8" y="48"/>
                  </a:cubicBezTo>
                  <a:cubicBezTo>
                    <a:pt x="8" y="35"/>
                    <a:pt x="19" y="24"/>
                    <a:pt x="32" y="24"/>
                  </a:cubicBezTo>
                  <a:cubicBezTo>
                    <a:pt x="45" y="24"/>
                    <a:pt x="56" y="35"/>
                    <a:pt x="56" y="48"/>
                  </a:cubicBezTo>
                  <a:cubicBezTo>
                    <a:pt x="56" y="61"/>
                    <a:pt x="45" y="72"/>
                    <a:pt x="3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11" name="组合 10">
            <a:extLst>
              <a:ext uri="{FF2B5EF4-FFF2-40B4-BE49-F238E27FC236}">
                <a16:creationId xmlns:a16="http://schemas.microsoft.com/office/drawing/2014/main" id="{63A3FE32-2449-3719-1CB2-D39320927BAC}"/>
              </a:ext>
            </a:extLst>
          </p:cNvPr>
          <p:cNvGrpSpPr/>
          <p:nvPr/>
        </p:nvGrpSpPr>
        <p:grpSpPr>
          <a:xfrm>
            <a:off x="4680118" y="1598537"/>
            <a:ext cx="315658" cy="378388"/>
            <a:chOff x="5089526" y="1733550"/>
            <a:chExt cx="239712" cy="306388"/>
          </a:xfrm>
          <a:solidFill>
            <a:schemeClr val="tx2">
              <a:lumMod val="75000"/>
            </a:schemeClr>
          </a:solidFill>
        </p:grpSpPr>
        <p:sp>
          <p:nvSpPr>
            <p:cNvPr id="12" name="Freeform 11">
              <a:extLst>
                <a:ext uri="{FF2B5EF4-FFF2-40B4-BE49-F238E27FC236}">
                  <a16:creationId xmlns:a16="http://schemas.microsoft.com/office/drawing/2014/main" id="{F00776F0-CCC4-19AC-0650-6A44B89E088A}"/>
                </a:ext>
              </a:extLst>
            </p:cNvPr>
            <p:cNvSpPr>
              <a:spLocks/>
            </p:cNvSpPr>
            <p:nvPr/>
          </p:nvSpPr>
          <p:spPr bwMode="auto">
            <a:xfrm>
              <a:off x="5089526" y="1733550"/>
              <a:ext cx="198438" cy="60325"/>
            </a:xfrm>
            <a:custGeom>
              <a:avLst/>
              <a:gdLst>
                <a:gd name="T0" fmla="*/ 7 w 62"/>
                <a:gd name="T1" fmla="*/ 19 h 19"/>
                <a:gd name="T2" fmla="*/ 0 w 62"/>
                <a:gd name="T3" fmla="*/ 14 h 19"/>
                <a:gd name="T4" fmla="*/ 31 w 62"/>
                <a:gd name="T5" fmla="*/ 0 h 19"/>
                <a:gd name="T6" fmla="*/ 62 w 62"/>
                <a:gd name="T7" fmla="*/ 14 h 19"/>
                <a:gd name="T8" fmla="*/ 55 w 62"/>
                <a:gd name="T9" fmla="*/ 19 h 19"/>
                <a:gd name="T10" fmla="*/ 31 w 62"/>
                <a:gd name="T11" fmla="*/ 8 h 19"/>
                <a:gd name="T12" fmla="*/ 7 w 62"/>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62" h="19">
                  <a:moveTo>
                    <a:pt x="7" y="19"/>
                  </a:moveTo>
                  <a:cubicBezTo>
                    <a:pt x="0" y="14"/>
                    <a:pt x="0" y="14"/>
                    <a:pt x="0" y="14"/>
                  </a:cubicBezTo>
                  <a:cubicBezTo>
                    <a:pt x="8" y="5"/>
                    <a:pt x="19" y="0"/>
                    <a:pt x="31" y="0"/>
                  </a:cubicBezTo>
                  <a:cubicBezTo>
                    <a:pt x="43" y="0"/>
                    <a:pt x="54" y="5"/>
                    <a:pt x="62" y="14"/>
                  </a:cubicBezTo>
                  <a:cubicBezTo>
                    <a:pt x="55" y="19"/>
                    <a:pt x="55" y="19"/>
                    <a:pt x="55" y="19"/>
                  </a:cubicBezTo>
                  <a:cubicBezTo>
                    <a:pt x="49" y="12"/>
                    <a:pt x="40" y="8"/>
                    <a:pt x="31" y="8"/>
                  </a:cubicBezTo>
                  <a:cubicBezTo>
                    <a:pt x="22" y="8"/>
                    <a:pt x="13" y="12"/>
                    <a:pt x="7"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3" name="Freeform 12">
              <a:extLst>
                <a:ext uri="{FF2B5EF4-FFF2-40B4-BE49-F238E27FC236}">
                  <a16:creationId xmlns:a16="http://schemas.microsoft.com/office/drawing/2014/main" id="{BB0C30C4-C936-E95D-0803-1F2790873D68}"/>
                </a:ext>
              </a:extLst>
            </p:cNvPr>
            <p:cNvSpPr>
              <a:spLocks/>
            </p:cNvSpPr>
            <p:nvPr/>
          </p:nvSpPr>
          <p:spPr bwMode="auto">
            <a:xfrm>
              <a:off x="5127626" y="1784350"/>
              <a:ext cx="122238" cy="44450"/>
            </a:xfrm>
            <a:custGeom>
              <a:avLst/>
              <a:gdLst>
                <a:gd name="T0" fmla="*/ 32 w 38"/>
                <a:gd name="T1" fmla="*/ 14 h 14"/>
                <a:gd name="T2" fmla="*/ 19 w 38"/>
                <a:gd name="T3" fmla="*/ 8 h 14"/>
                <a:gd name="T4" fmla="*/ 6 w 38"/>
                <a:gd name="T5" fmla="*/ 14 h 14"/>
                <a:gd name="T6" fmla="*/ 0 w 38"/>
                <a:gd name="T7" fmla="*/ 10 h 14"/>
                <a:gd name="T8" fmla="*/ 19 w 38"/>
                <a:gd name="T9" fmla="*/ 0 h 14"/>
                <a:gd name="T10" fmla="*/ 38 w 38"/>
                <a:gd name="T11" fmla="*/ 10 h 14"/>
                <a:gd name="T12" fmla="*/ 32 w 38"/>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8" h="14">
                  <a:moveTo>
                    <a:pt x="32" y="14"/>
                  </a:moveTo>
                  <a:cubicBezTo>
                    <a:pt x="29" y="10"/>
                    <a:pt x="24" y="8"/>
                    <a:pt x="19" y="8"/>
                  </a:cubicBezTo>
                  <a:cubicBezTo>
                    <a:pt x="14" y="8"/>
                    <a:pt x="9" y="10"/>
                    <a:pt x="6" y="14"/>
                  </a:cubicBezTo>
                  <a:cubicBezTo>
                    <a:pt x="0" y="10"/>
                    <a:pt x="0" y="10"/>
                    <a:pt x="0" y="10"/>
                  </a:cubicBezTo>
                  <a:cubicBezTo>
                    <a:pt x="4" y="4"/>
                    <a:pt x="12" y="0"/>
                    <a:pt x="19" y="0"/>
                  </a:cubicBezTo>
                  <a:cubicBezTo>
                    <a:pt x="27" y="0"/>
                    <a:pt x="34" y="4"/>
                    <a:pt x="38" y="10"/>
                  </a:cubicBezTo>
                  <a:lnTo>
                    <a:pt x="3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4" name="Freeform 13">
              <a:extLst>
                <a:ext uri="{FF2B5EF4-FFF2-40B4-BE49-F238E27FC236}">
                  <a16:creationId xmlns:a16="http://schemas.microsoft.com/office/drawing/2014/main" id="{E20BEB41-7F8C-92B7-BE46-0A3F0596CC35}"/>
                </a:ext>
              </a:extLst>
            </p:cNvPr>
            <p:cNvSpPr>
              <a:spLocks noEditPoints="1"/>
            </p:cNvSpPr>
            <p:nvPr/>
          </p:nvSpPr>
          <p:spPr bwMode="auto">
            <a:xfrm>
              <a:off x="5124451" y="1847850"/>
              <a:ext cx="128588" cy="179388"/>
            </a:xfrm>
            <a:custGeom>
              <a:avLst/>
              <a:gdLst>
                <a:gd name="T0" fmla="*/ 40 w 40"/>
                <a:gd name="T1" fmla="*/ 46 h 56"/>
                <a:gd name="T2" fmla="*/ 26 w 40"/>
                <a:gd name="T3" fmla="*/ 32 h 56"/>
                <a:gd name="T4" fmla="*/ 35 w 40"/>
                <a:gd name="T5" fmla="*/ 23 h 56"/>
                <a:gd name="T6" fmla="*/ 40 w 40"/>
                <a:gd name="T7" fmla="*/ 26 h 56"/>
                <a:gd name="T8" fmla="*/ 40 w 40"/>
                <a:gd name="T9" fmla="*/ 8 h 56"/>
                <a:gd name="T10" fmla="*/ 32 w 40"/>
                <a:gd name="T11" fmla="*/ 0 h 56"/>
                <a:gd name="T12" fmla="*/ 8 w 40"/>
                <a:gd name="T13" fmla="*/ 0 h 56"/>
                <a:gd name="T14" fmla="*/ 0 w 40"/>
                <a:gd name="T15" fmla="*/ 8 h 56"/>
                <a:gd name="T16" fmla="*/ 0 w 40"/>
                <a:gd name="T17" fmla="*/ 48 h 56"/>
                <a:gd name="T18" fmla="*/ 8 w 40"/>
                <a:gd name="T19" fmla="*/ 56 h 56"/>
                <a:gd name="T20" fmla="*/ 32 w 40"/>
                <a:gd name="T21" fmla="*/ 56 h 56"/>
                <a:gd name="T22" fmla="*/ 40 w 40"/>
                <a:gd name="T23" fmla="*/ 48 h 56"/>
                <a:gd name="T24" fmla="*/ 40 w 40"/>
                <a:gd name="T25" fmla="*/ 46 h 56"/>
                <a:gd name="T26" fmla="*/ 20 w 40"/>
                <a:gd name="T27" fmla="*/ 41 h 56"/>
                <a:gd name="T28" fmla="*/ 15 w 40"/>
                <a:gd name="T29" fmla="*/ 36 h 56"/>
                <a:gd name="T30" fmla="*/ 20 w 40"/>
                <a:gd name="T31" fmla="*/ 31 h 56"/>
                <a:gd name="T32" fmla="*/ 25 w 40"/>
                <a:gd name="T33" fmla="*/ 36 h 56"/>
                <a:gd name="T34" fmla="*/ 20 w 40"/>
                <a:gd name="T35" fmla="*/ 41 h 56"/>
                <a:gd name="T36" fmla="*/ 20 w 40"/>
                <a:gd name="T37" fmla="*/ 25 h 56"/>
                <a:gd name="T38" fmla="*/ 15 w 40"/>
                <a:gd name="T39" fmla="*/ 20 h 56"/>
                <a:gd name="T40" fmla="*/ 20 w 40"/>
                <a:gd name="T41" fmla="*/ 15 h 56"/>
                <a:gd name="T42" fmla="*/ 25 w 40"/>
                <a:gd name="T43" fmla="*/ 20 h 56"/>
                <a:gd name="T44" fmla="*/ 20 w 40"/>
                <a:gd name="T45"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56">
                  <a:moveTo>
                    <a:pt x="40" y="46"/>
                  </a:moveTo>
                  <a:cubicBezTo>
                    <a:pt x="26" y="32"/>
                    <a:pt x="26" y="32"/>
                    <a:pt x="26" y="32"/>
                  </a:cubicBezTo>
                  <a:cubicBezTo>
                    <a:pt x="35" y="23"/>
                    <a:pt x="35" y="23"/>
                    <a:pt x="35" y="23"/>
                  </a:cubicBezTo>
                  <a:cubicBezTo>
                    <a:pt x="40" y="26"/>
                    <a:pt x="40" y="26"/>
                    <a:pt x="40" y="26"/>
                  </a:cubicBezTo>
                  <a:cubicBezTo>
                    <a:pt x="40" y="8"/>
                    <a:pt x="40" y="8"/>
                    <a:pt x="40" y="8"/>
                  </a:cubicBezTo>
                  <a:cubicBezTo>
                    <a:pt x="40" y="3"/>
                    <a:pt x="36" y="0"/>
                    <a:pt x="32" y="0"/>
                  </a:cubicBezTo>
                  <a:cubicBezTo>
                    <a:pt x="8" y="0"/>
                    <a:pt x="8" y="0"/>
                    <a:pt x="8" y="0"/>
                  </a:cubicBezTo>
                  <a:cubicBezTo>
                    <a:pt x="4" y="0"/>
                    <a:pt x="0" y="4"/>
                    <a:pt x="0" y="8"/>
                  </a:cubicBezTo>
                  <a:cubicBezTo>
                    <a:pt x="0" y="48"/>
                    <a:pt x="0" y="48"/>
                    <a:pt x="0" y="48"/>
                  </a:cubicBezTo>
                  <a:cubicBezTo>
                    <a:pt x="0" y="52"/>
                    <a:pt x="4" y="56"/>
                    <a:pt x="8" y="56"/>
                  </a:cubicBezTo>
                  <a:cubicBezTo>
                    <a:pt x="32" y="56"/>
                    <a:pt x="32" y="56"/>
                    <a:pt x="32" y="56"/>
                  </a:cubicBezTo>
                  <a:cubicBezTo>
                    <a:pt x="36" y="56"/>
                    <a:pt x="40" y="53"/>
                    <a:pt x="40" y="48"/>
                  </a:cubicBezTo>
                  <a:lnTo>
                    <a:pt x="40" y="46"/>
                  </a:lnTo>
                  <a:close/>
                  <a:moveTo>
                    <a:pt x="20" y="41"/>
                  </a:moveTo>
                  <a:cubicBezTo>
                    <a:pt x="17" y="41"/>
                    <a:pt x="15" y="39"/>
                    <a:pt x="15" y="36"/>
                  </a:cubicBezTo>
                  <a:cubicBezTo>
                    <a:pt x="15" y="33"/>
                    <a:pt x="17" y="31"/>
                    <a:pt x="20" y="31"/>
                  </a:cubicBezTo>
                  <a:cubicBezTo>
                    <a:pt x="23" y="31"/>
                    <a:pt x="25" y="33"/>
                    <a:pt x="25" y="36"/>
                  </a:cubicBezTo>
                  <a:cubicBezTo>
                    <a:pt x="25" y="39"/>
                    <a:pt x="23" y="41"/>
                    <a:pt x="20" y="41"/>
                  </a:cubicBezTo>
                  <a:close/>
                  <a:moveTo>
                    <a:pt x="20" y="25"/>
                  </a:moveTo>
                  <a:cubicBezTo>
                    <a:pt x="17" y="25"/>
                    <a:pt x="15" y="23"/>
                    <a:pt x="15" y="20"/>
                  </a:cubicBezTo>
                  <a:cubicBezTo>
                    <a:pt x="15" y="17"/>
                    <a:pt x="17" y="15"/>
                    <a:pt x="20" y="15"/>
                  </a:cubicBezTo>
                  <a:cubicBezTo>
                    <a:pt x="23" y="15"/>
                    <a:pt x="25" y="17"/>
                    <a:pt x="25" y="20"/>
                  </a:cubicBezTo>
                  <a:cubicBezTo>
                    <a:pt x="25" y="23"/>
                    <a:pt x="23" y="25"/>
                    <a:pt x="2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5" name="Freeform 14">
              <a:extLst>
                <a:ext uri="{FF2B5EF4-FFF2-40B4-BE49-F238E27FC236}">
                  <a16:creationId xmlns:a16="http://schemas.microsoft.com/office/drawing/2014/main" id="{AC0BA1CF-18EE-9E4D-FC1D-6F51C09A87FA}"/>
                </a:ext>
              </a:extLst>
            </p:cNvPr>
            <p:cNvSpPr>
              <a:spLocks/>
            </p:cNvSpPr>
            <p:nvPr/>
          </p:nvSpPr>
          <p:spPr bwMode="auto">
            <a:xfrm>
              <a:off x="5227638" y="1873250"/>
              <a:ext cx="101600" cy="166688"/>
            </a:xfrm>
            <a:custGeom>
              <a:avLst/>
              <a:gdLst>
                <a:gd name="T0" fmla="*/ 24 w 64"/>
                <a:gd name="T1" fmla="*/ 0 h 105"/>
                <a:gd name="T2" fmla="*/ 48 w 64"/>
                <a:gd name="T3" fmla="*/ 25 h 105"/>
                <a:gd name="T4" fmla="*/ 48 w 64"/>
                <a:gd name="T5" fmla="*/ 65 h 105"/>
                <a:gd name="T6" fmla="*/ 64 w 64"/>
                <a:gd name="T7" fmla="*/ 105 h 105"/>
                <a:gd name="T8" fmla="*/ 24 w 64"/>
                <a:gd name="T9" fmla="*/ 105 h 105"/>
                <a:gd name="T10" fmla="*/ 24 w 64"/>
                <a:gd name="T11" fmla="*/ 73 h 105"/>
                <a:gd name="T12" fmla="*/ 0 w 64"/>
                <a:gd name="T13" fmla="*/ 49 h 105"/>
                <a:gd name="T14" fmla="*/ 8 w 64"/>
                <a:gd name="T15" fmla="*/ 41 h 105"/>
                <a:gd name="T16" fmla="*/ 24 w 64"/>
                <a:gd name="T17" fmla="*/ 49 h 105"/>
                <a:gd name="T18" fmla="*/ 24 w 64"/>
                <a:gd name="T19"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105">
                  <a:moveTo>
                    <a:pt x="24" y="0"/>
                  </a:moveTo>
                  <a:lnTo>
                    <a:pt x="48" y="25"/>
                  </a:lnTo>
                  <a:lnTo>
                    <a:pt x="48" y="65"/>
                  </a:lnTo>
                  <a:lnTo>
                    <a:pt x="64" y="105"/>
                  </a:lnTo>
                  <a:lnTo>
                    <a:pt x="24" y="105"/>
                  </a:lnTo>
                  <a:lnTo>
                    <a:pt x="24" y="73"/>
                  </a:lnTo>
                  <a:lnTo>
                    <a:pt x="0" y="49"/>
                  </a:lnTo>
                  <a:lnTo>
                    <a:pt x="8" y="41"/>
                  </a:lnTo>
                  <a:lnTo>
                    <a:pt x="24" y="49"/>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16" name="组合 15">
            <a:extLst>
              <a:ext uri="{FF2B5EF4-FFF2-40B4-BE49-F238E27FC236}">
                <a16:creationId xmlns:a16="http://schemas.microsoft.com/office/drawing/2014/main" id="{07DB388C-B842-1BEF-722D-5A9D803DDD0F}"/>
              </a:ext>
            </a:extLst>
          </p:cNvPr>
          <p:cNvGrpSpPr/>
          <p:nvPr/>
        </p:nvGrpSpPr>
        <p:grpSpPr>
          <a:xfrm>
            <a:off x="7073687" y="1614221"/>
            <a:ext cx="353287" cy="362704"/>
            <a:chOff x="6907213" y="1746250"/>
            <a:chExt cx="268288" cy="293688"/>
          </a:xfrm>
          <a:solidFill>
            <a:schemeClr val="tx2">
              <a:lumMod val="75000"/>
            </a:schemeClr>
          </a:solidFill>
        </p:grpSpPr>
        <p:sp>
          <p:nvSpPr>
            <p:cNvPr id="17" name="Freeform 15">
              <a:extLst>
                <a:ext uri="{FF2B5EF4-FFF2-40B4-BE49-F238E27FC236}">
                  <a16:creationId xmlns:a16="http://schemas.microsoft.com/office/drawing/2014/main" id="{92EA0E8E-FF56-31CC-8947-1BE2A52FBC8E}"/>
                </a:ext>
              </a:extLst>
            </p:cNvPr>
            <p:cNvSpPr>
              <a:spLocks/>
            </p:cNvSpPr>
            <p:nvPr/>
          </p:nvSpPr>
          <p:spPr bwMode="auto">
            <a:xfrm>
              <a:off x="6972301" y="1912938"/>
              <a:ext cx="76200" cy="38100"/>
            </a:xfrm>
            <a:custGeom>
              <a:avLst/>
              <a:gdLst>
                <a:gd name="T0" fmla="*/ 0 w 24"/>
                <a:gd name="T1" fmla="*/ 12 h 12"/>
                <a:gd name="T2" fmla="*/ 12 w 24"/>
                <a:gd name="T3" fmla="*/ 0 h 12"/>
                <a:gd name="T4" fmla="*/ 12 w 24"/>
                <a:gd name="T5" fmla="*/ 0 h 12"/>
                <a:gd name="T6" fmla="*/ 24 w 24"/>
                <a:gd name="T7" fmla="*/ 12 h 12"/>
                <a:gd name="T8" fmla="*/ 0 w 24"/>
                <a:gd name="T9" fmla="*/ 12 h 12"/>
              </a:gdLst>
              <a:ahLst/>
              <a:cxnLst>
                <a:cxn ang="0">
                  <a:pos x="T0" y="T1"/>
                </a:cxn>
                <a:cxn ang="0">
                  <a:pos x="T2" y="T3"/>
                </a:cxn>
                <a:cxn ang="0">
                  <a:pos x="T4" y="T5"/>
                </a:cxn>
                <a:cxn ang="0">
                  <a:pos x="T6" y="T7"/>
                </a:cxn>
                <a:cxn ang="0">
                  <a:pos x="T8" y="T9"/>
                </a:cxn>
              </a:cxnLst>
              <a:rect l="0" t="0" r="r" b="b"/>
              <a:pathLst>
                <a:path w="24" h="12">
                  <a:moveTo>
                    <a:pt x="0" y="12"/>
                  </a:moveTo>
                  <a:cubicBezTo>
                    <a:pt x="0" y="5"/>
                    <a:pt x="5" y="0"/>
                    <a:pt x="12" y="0"/>
                  </a:cubicBezTo>
                  <a:cubicBezTo>
                    <a:pt x="12" y="0"/>
                    <a:pt x="12" y="0"/>
                    <a:pt x="12" y="0"/>
                  </a:cubicBezTo>
                  <a:cubicBezTo>
                    <a:pt x="19" y="0"/>
                    <a:pt x="24" y="5"/>
                    <a:pt x="24" y="12"/>
                  </a:cubicBez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8" name="Oval 16">
              <a:extLst>
                <a:ext uri="{FF2B5EF4-FFF2-40B4-BE49-F238E27FC236}">
                  <a16:creationId xmlns:a16="http://schemas.microsoft.com/office/drawing/2014/main" id="{BB3F3835-B0B3-27DB-0F08-D740B4B78D79}"/>
                </a:ext>
              </a:extLst>
            </p:cNvPr>
            <p:cNvSpPr>
              <a:spLocks noChangeArrowheads="1"/>
            </p:cNvSpPr>
            <p:nvPr/>
          </p:nvSpPr>
          <p:spPr bwMode="auto">
            <a:xfrm>
              <a:off x="6985001" y="1847850"/>
              <a:ext cx="50800"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9" name="Freeform 17">
              <a:extLst>
                <a:ext uri="{FF2B5EF4-FFF2-40B4-BE49-F238E27FC236}">
                  <a16:creationId xmlns:a16="http://schemas.microsoft.com/office/drawing/2014/main" id="{047D6277-8281-7908-0DD3-4987257E626F}"/>
                </a:ext>
              </a:extLst>
            </p:cNvPr>
            <p:cNvSpPr>
              <a:spLocks/>
            </p:cNvSpPr>
            <p:nvPr/>
          </p:nvSpPr>
          <p:spPr bwMode="auto">
            <a:xfrm>
              <a:off x="6907213" y="1758950"/>
              <a:ext cx="204788" cy="280988"/>
            </a:xfrm>
            <a:custGeom>
              <a:avLst/>
              <a:gdLst>
                <a:gd name="T0" fmla="*/ 56 w 64"/>
                <a:gd name="T1" fmla="*/ 28 h 88"/>
                <a:gd name="T2" fmla="*/ 56 w 64"/>
                <a:gd name="T3" fmla="*/ 72 h 88"/>
                <a:gd name="T4" fmla="*/ 8 w 64"/>
                <a:gd name="T5" fmla="*/ 72 h 88"/>
                <a:gd name="T6" fmla="*/ 8 w 64"/>
                <a:gd name="T7" fmla="*/ 16 h 88"/>
                <a:gd name="T8" fmla="*/ 40 w 64"/>
                <a:gd name="T9" fmla="*/ 16 h 88"/>
                <a:gd name="T10" fmla="*/ 40 w 64"/>
                <a:gd name="T11" fmla="*/ 0 h 88"/>
                <a:gd name="T12" fmla="*/ 8 w 64"/>
                <a:gd name="T13" fmla="*/ 0 h 88"/>
                <a:gd name="T14" fmla="*/ 0 w 64"/>
                <a:gd name="T15" fmla="*/ 8 h 88"/>
                <a:gd name="T16" fmla="*/ 0 w 64"/>
                <a:gd name="T17" fmla="*/ 80 h 88"/>
                <a:gd name="T18" fmla="*/ 8 w 64"/>
                <a:gd name="T19" fmla="*/ 88 h 88"/>
                <a:gd name="T20" fmla="*/ 56 w 64"/>
                <a:gd name="T21" fmla="*/ 88 h 88"/>
                <a:gd name="T22" fmla="*/ 64 w 64"/>
                <a:gd name="T23" fmla="*/ 80 h 88"/>
                <a:gd name="T24" fmla="*/ 64 w 64"/>
                <a:gd name="T25" fmla="*/ 28 h 88"/>
                <a:gd name="T26" fmla="*/ 56 w 64"/>
                <a:gd name="T27" fmla="*/ 2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88">
                  <a:moveTo>
                    <a:pt x="56" y="28"/>
                  </a:moveTo>
                  <a:cubicBezTo>
                    <a:pt x="56" y="72"/>
                    <a:pt x="56" y="72"/>
                    <a:pt x="56" y="72"/>
                  </a:cubicBezTo>
                  <a:cubicBezTo>
                    <a:pt x="8" y="72"/>
                    <a:pt x="8" y="72"/>
                    <a:pt x="8" y="72"/>
                  </a:cubicBezTo>
                  <a:cubicBezTo>
                    <a:pt x="8" y="16"/>
                    <a:pt x="8" y="16"/>
                    <a:pt x="8" y="16"/>
                  </a:cubicBezTo>
                  <a:cubicBezTo>
                    <a:pt x="40" y="16"/>
                    <a:pt x="40" y="16"/>
                    <a:pt x="40" y="16"/>
                  </a:cubicBezTo>
                  <a:cubicBezTo>
                    <a:pt x="40" y="0"/>
                    <a:pt x="40" y="0"/>
                    <a:pt x="40" y="0"/>
                  </a:cubicBezTo>
                  <a:cubicBezTo>
                    <a:pt x="8" y="0"/>
                    <a:pt x="8" y="0"/>
                    <a:pt x="8" y="0"/>
                  </a:cubicBezTo>
                  <a:cubicBezTo>
                    <a:pt x="4" y="0"/>
                    <a:pt x="0" y="4"/>
                    <a:pt x="0" y="8"/>
                  </a:cubicBezTo>
                  <a:cubicBezTo>
                    <a:pt x="0" y="80"/>
                    <a:pt x="0" y="80"/>
                    <a:pt x="0" y="80"/>
                  </a:cubicBezTo>
                  <a:cubicBezTo>
                    <a:pt x="0" y="84"/>
                    <a:pt x="4" y="88"/>
                    <a:pt x="8" y="88"/>
                  </a:cubicBezTo>
                  <a:cubicBezTo>
                    <a:pt x="56" y="88"/>
                    <a:pt x="56" y="88"/>
                    <a:pt x="56" y="88"/>
                  </a:cubicBezTo>
                  <a:cubicBezTo>
                    <a:pt x="60" y="88"/>
                    <a:pt x="64" y="84"/>
                    <a:pt x="64" y="80"/>
                  </a:cubicBezTo>
                  <a:cubicBezTo>
                    <a:pt x="64" y="28"/>
                    <a:pt x="64" y="28"/>
                    <a:pt x="64" y="28"/>
                  </a:cubicBezTo>
                  <a:lnTo>
                    <a:pt x="56"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20" name="Freeform 18">
              <a:extLst>
                <a:ext uri="{FF2B5EF4-FFF2-40B4-BE49-F238E27FC236}">
                  <a16:creationId xmlns:a16="http://schemas.microsoft.com/office/drawing/2014/main" id="{200A5B0C-1382-1B5F-A885-7247D7D9878F}"/>
                </a:ext>
              </a:extLst>
            </p:cNvPr>
            <p:cNvSpPr>
              <a:spLocks/>
            </p:cNvSpPr>
            <p:nvPr/>
          </p:nvSpPr>
          <p:spPr bwMode="auto">
            <a:xfrm>
              <a:off x="7061201" y="1746250"/>
              <a:ext cx="114300" cy="76200"/>
            </a:xfrm>
            <a:custGeom>
              <a:avLst/>
              <a:gdLst>
                <a:gd name="T0" fmla="*/ 24 w 36"/>
                <a:gd name="T1" fmla="*/ 8 h 24"/>
                <a:gd name="T2" fmla="*/ 24 w 36"/>
                <a:gd name="T3" fmla="*/ 4 h 24"/>
                <a:gd name="T4" fmla="*/ 20 w 36"/>
                <a:gd name="T5" fmla="*/ 0 h 24"/>
                <a:gd name="T6" fmla="*/ 4 w 36"/>
                <a:gd name="T7" fmla="*/ 0 h 24"/>
                <a:gd name="T8" fmla="*/ 0 w 36"/>
                <a:gd name="T9" fmla="*/ 4 h 24"/>
                <a:gd name="T10" fmla="*/ 0 w 36"/>
                <a:gd name="T11" fmla="*/ 20 h 24"/>
                <a:gd name="T12" fmla="*/ 4 w 36"/>
                <a:gd name="T13" fmla="*/ 24 h 24"/>
                <a:gd name="T14" fmla="*/ 20 w 36"/>
                <a:gd name="T15" fmla="*/ 24 h 24"/>
                <a:gd name="T16" fmla="*/ 24 w 36"/>
                <a:gd name="T17" fmla="*/ 20 h 24"/>
                <a:gd name="T18" fmla="*/ 24 w 36"/>
                <a:gd name="T19" fmla="*/ 16 h 24"/>
                <a:gd name="T20" fmla="*/ 36 w 36"/>
                <a:gd name="T21" fmla="*/ 20 h 24"/>
                <a:gd name="T22" fmla="*/ 36 w 36"/>
                <a:gd name="T23" fmla="*/ 4 h 24"/>
                <a:gd name="T24" fmla="*/ 24 w 36"/>
                <a:gd name="T25"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4">
                  <a:moveTo>
                    <a:pt x="24" y="8"/>
                  </a:moveTo>
                  <a:cubicBezTo>
                    <a:pt x="24" y="4"/>
                    <a:pt x="24" y="4"/>
                    <a:pt x="24" y="4"/>
                  </a:cubicBezTo>
                  <a:cubicBezTo>
                    <a:pt x="24" y="2"/>
                    <a:pt x="22" y="0"/>
                    <a:pt x="20" y="0"/>
                  </a:cubicBezTo>
                  <a:cubicBezTo>
                    <a:pt x="4" y="0"/>
                    <a:pt x="4" y="0"/>
                    <a:pt x="4" y="0"/>
                  </a:cubicBezTo>
                  <a:cubicBezTo>
                    <a:pt x="2" y="0"/>
                    <a:pt x="0" y="2"/>
                    <a:pt x="0" y="4"/>
                  </a:cubicBezTo>
                  <a:cubicBezTo>
                    <a:pt x="0" y="20"/>
                    <a:pt x="0" y="20"/>
                    <a:pt x="0" y="20"/>
                  </a:cubicBezTo>
                  <a:cubicBezTo>
                    <a:pt x="0" y="22"/>
                    <a:pt x="2" y="24"/>
                    <a:pt x="4" y="24"/>
                  </a:cubicBezTo>
                  <a:cubicBezTo>
                    <a:pt x="20" y="24"/>
                    <a:pt x="20" y="24"/>
                    <a:pt x="20" y="24"/>
                  </a:cubicBezTo>
                  <a:cubicBezTo>
                    <a:pt x="22" y="24"/>
                    <a:pt x="24" y="22"/>
                    <a:pt x="24" y="20"/>
                  </a:cubicBezTo>
                  <a:cubicBezTo>
                    <a:pt x="24" y="16"/>
                    <a:pt x="24" y="16"/>
                    <a:pt x="24" y="16"/>
                  </a:cubicBezTo>
                  <a:cubicBezTo>
                    <a:pt x="36" y="20"/>
                    <a:pt x="36" y="20"/>
                    <a:pt x="36" y="20"/>
                  </a:cubicBezTo>
                  <a:cubicBezTo>
                    <a:pt x="36" y="4"/>
                    <a:pt x="36" y="4"/>
                    <a:pt x="36" y="4"/>
                  </a:cubicBezTo>
                  <a:lnTo>
                    <a:pt x="2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21" name="Freeform 19">
            <a:extLst>
              <a:ext uri="{FF2B5EF4-FFF2-40B4-BE49-F238E27FC236}">
                <a16:creationId xmlns:a16="http://schemas.microsoft.com/office/drawing/2014/main" id="{B836EEE5-C99A-CCA6-2504-2A9819EA783B}"/>
              </a:ext>
            </a:extLst>
          </p:cNvPr>
          <p:cNvSpPr>
            <a:spLocks/>
          </p:cNvSpPr>
          <p:nvPr/>
        </p:nvSpPr>
        <p:spPr bwMode="auto">
          <a:xfrm>
            <a:off x="6302311" y="1692644"/>
            <a:ext cx="286393" cy="190175"/>
          </a:xfrm>
          <a:custGeom>
            <a:avLst/>
            <a:gdLst>
              <a:gd name="T0" fmla="*/ 66 w 68"/>
              <a:gd name="T1" fmla="*/ 9 h 48"/>
              <a:gd name="T2" fmla="*/ 62 w 68"/>
              <a:gd name="T3" fmla="*/ 8 h 48"/>
              <a:gd name="T4" fmla="*/ 52 w 68"/>
              <a:gd name="T5" fmla="*/ 14 h 48"/>
              <a:gd name="T6" fmla="*/ 52 w 68"/>
              <a:gd name="T7" fmla="*/ 8 h 48"/>
              <a:gd name="T8" fmla="*/ 44 w 68"/>
              <a:gd name="T9" fmla="*/ 0 h 48"/>
              <a:gd name="T10" fmla="*/ 8 w 68"/>
              <a:gd name="T11" fmla="*/ 0 h 48"/>
              <a:gd name="T12" fmla="*/ 0 w 68"/>
              <a:gd name="T13" fmla="*/ 8 h 48"/>
              <a:gd name="T14" fmla="*/ 0 w 68"/>
              <a:gd name="T15" fmla="*/ 40 h 48"/>
              <a:gd name="T16" fmla="*/ 8 w 68"/>
              <a:gd name="T17" fmla="*/ 48 h 48"/>
              <a:gd name="T18" fmla="*/ 44 w 68"/>
              <a:gd name="T19" fmla="*/ 48 h 48"/>
              <a:gd name="T20" fmla="*/ 52 w 68"/>
              <a:gd name="T21" fmla="*/ 40 h 48"/>
              <a:gd name="T22" fmla="*/ 52 w 68"/>
              <a:gd name="T23" fmla="*/ 34 h 48"/>
              <a:gd name="T24" fmla="*/ 62 w 68"/>
              <a:gd name="T25" fmla="*/ 40 h 48"/>
              <a:gd name="T26" fmla="*/ 64 w 68"/>
              <a:gd name="T27" fmla="*/ 40 h 48"/>
              <a:gd name="T28" fmla="*/ 66 w 68"/>
              <a:gd name="T29" fmla="*/ 39 h 48"/>
              <a:gd name="T30" fmla="*/ 68 w 68"/>
              <a:gd name="T31" fmla="*/ 36 h 48"/>
              <a:gd name="T32" fmla="*/ 68 w 68"/>
              <a:gd name="T33" fmla="*/ 12 h 48"/>
              <a:gd name="T34" fmla="*/ 66 w 68"/>
              <a:gd name="T35" fmla="*/ 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8" h="48">
                <a:moveTo>
                  <a:pt x="66" y="9"/>
                </a:moveTo>
                <a:cubicBezTo>
                  <a:pt x="65" y="8"/>
                  <a:pt x="63" y="8"/>
                  <a:pt x="62" y="8"/>
                </a:cubicBezTo>
                <a:cubicBezTo>
                  <a:pt x="52" y="14"/>
                  <a:pt x="52" y="14"/>
                  <a:pt x="52" y="14"/>
                </a:cubicBezTo>
                <a:cubicBezTo>
                  <a:pt x="52" y="8"/>
                  <a:pt x="52" y="8"/>
                  <a:pt x="52" y="8"/>
                </a:cubicBezTo>
                <a:cubicBezTo>
                  <a:pt x="52" y="4"/>
                  <a:pt x="48" y="0"/>
                  <a:pt x="44" y="0"/>
                </a:cubicBezTo>
                <a:cubicBezTo>
                  <a:pt x="8" y="0"/>
                  <a:pt x="8" y="0"/>
                  <a:pt x="8" y="0"/>
                </a:cubicBezTo>
                <a:cubicBezTo>
                  <a:pt x="4" y="0"/>
                  <a:pt x="0" y="4"/>
                  <a:pt x="0" y="8"/>
                </a:cubicBezTo>
                <a:cubicBezTo>
                  <a:pt x="0" y="40"/>
                  <a:pt x="0" y="40"/>
                  <a:pt x="0" y="40"/>
                </a:cubicBezTo>
                <a:cubicBezTo>
                  <a:pt x="0" y="44"/>
                  <a:pt x="4" y="48"/>
                  <a:pt x="8" y="48"/>
                </a:cubicBezTo>
                <a:cubicBezTo>
                  <a:pt x="44" y="48"/>
                  <a:pt x="44" y="48"/>
                  <a:pt x="44" y="48"/>
                </a:cubicBezTo>
                <a:cubicBezTo>
                  <a:pt x="48" y="48"/>
                  <a:pt x="52" y="44"/>
                  <a:pt x="52" y="40"/>
                </a:cubicBezTo>
                <a:cubicBezTo>
                  <a:pt x="52" y="34"/>
                  <a:pt x="52" y="34"/>
                  <a:pt x="52" y="34"/>
                </a:cubicBezTo>
                <a:cubicBezTo>
                  <a:pt x="62" y="40"/>
                  <a:pt x="62" y="40"/>
                  <a:pt x="62" y="40"/>
                </a:cubicBezTo>
                <a:cubicBezTo>
                  <a:pt x="63" y="40"/>
                  <a:pt x="63" y="40"/>
                  <a:pt x="64" y="40"/>
                </a:cubicBezTo>
                <a:cubicBezTo>
                  <a:pt x="65" y="40"/>
                  <a:pt x="65" y="40"/>
                  <a:pt x="66" y="39"/>
                </a:cubicBezTo>
                <a:cubicBezTo>
                  <a:pt x="67" y="39"/>
                  <a:pt x="68" y="37"/>
                  <a:pt x="68" y="36"/>
                </a:cubicBezTo>
                <a:cubicBezTo>
                  <a:pt x="68" y="12"/>
                  <a:pt x="68" y="12"/>
                  <a:pt x="68" y="12"/>
                </a:cubicBezTo>
                <a:cubicBezTo>
                  <a:pt x="68" y="11"/>
                  <a:pt x="67" y="9"/>
                  <a:pt x="66" y="9"/>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sp>
        <p:nvSpPr>
          <p:cNvPr id="22" name="Freeform 20">
            <a:extLst>
              <a:ext uri="{FF2B5EF4-FFF2-40B4-BE49-F238E27FC236}">
                <a16:creationId xmlns:a16="http://schemas.microsoft.com/office/drawing/2014/main" id="{126ED5DD-FC6C-4FC8-B494-2C2C8EF13EB7}"/>
              </a:ext>
            </a:extLst>
          </p:cNvPr>
          <p:cNvSpPr>
            <a:spLocks/>
          </p:cNvSpPr>
          <p:nvPr/>
        </p:nvSpPr>
        <p:spPr bwMode="auto">
          <a:xfrm>
            <a:off x="7914050" y="1661275"/>
            <a:ext cx="267578" cy="252913"/>
          </a:xfrm>
          <a:custGeom>
            <a:avLst/>
            <a:gdLst>
              <a:gd name="T0" fmla="*/ 128 w 128"/>
              <a:gd name="T1" fmla="*/ 113 h 129"/>
              <a:gd name="T2" fmla="*/ 80 w 128"/>
              <a:gd name="T3" fmla="*/ 64 h 129"/>
              <a:gd name="T4" fmla="*/ 112 w 128"/>
              <a:gd name="T5" fmla="*/ 32 h 129"/>
              <a:gd name="T6" fmla="*/ 0 w 128"/>
              <a:gd name="T7" fmla="*/ 0 h 129"/>
              <a:gd name="T8" fmla="*/ 32 w 128"/>
              <a:gd name="T9" fmla="*/ 113 h 129"/>
              <a:gd name="T10" fmla="*/ 64 w 128"/>
              <a:gd name="T11" fmla="*/ 81 h 129"/>
              <a:gd name="T12" fmla="*/ 112 w 128"/>
              <a:gd name="T13" fmla="*/ 129 h 129"/>
              <a:gd name="T14" fmla="*/ 128 w 128"/>
              <a:gd name="T15" fmla="*/ 113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129">
                <a:moveTo>
                  <a:pt x="128" y="113"/>
                </a:moveTo>
                <a:lnTo>
                  <a:pt x="80" y="64"/>
                </a:lnTo>
                <a:lnTo>
                  <a:pt x="112" y="32"/>
                </a:lnTo>
                <a:lnTo>
                  <a:pt x="0" y="0"/>
                </a:lnTo>
                <a:lnTo>
                  <a:pt x="32" y="113"/>
                </a:lnTo>
                <a:lnTo>
                  <a:pt x="64" y="81"/>
                </a:lnTo>
                <a:lnTo>
                  <a:pt x="112" y="129"/>
                </a:lnTo>
                <a:lnTo>
                  <a:pt x="128" y="113"/>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sp>
        <p:nvSpPr>
          <p:cNvPr id="23" name="Freeform 21">
            <a:extLst>
              <a:ext uri="{FF2B5EF4-FFF2-40B4-BE49-F238E27FC236}">
                <a16:creationId xmlns:a16="http://schemas.microsoft.com/office/drawing/2014/main" id="{176A4ADD-32CB-3133-F3C2-993478386EE6}"/>
              </a:ext>
            </a:extLst>
          </p:cNvPr>
          <p:cNvSpPr>
            <a:spLocks/>
          </p:cNvSpPr>
          <p:nvPr/>
        </p:nvSpPr>
        <p:spPr bwMode="auto">
          <a:xfrm>
            <a:off x="8718875" y="1661275"/>
            <a:ext cx="301025" cy="284281"/>
          </a:xfrm>
          <a:custGeom>
            <a:avLst/>
            <a:gdLst>
              <a:gd name="T0" fmla="*/ 0 w 144"/>
              <a:gd name="T1" fmla="*/ 0 h 145"/>
              <a:gd name="T2" fmla="*/ 56 w 144"/>
              <a:gd name="T3" fmla="*/ 145 h 145"/>
              <a:gd name="T4" fmla="*/ 72 w 144"/>
              <a:gd name="T5" fmla="*/ 73 h 145"/>
              <a:gd name="T6" fmla="*/ 144 w 144"/>
              <a:gd name="T7" fmla="*/ 56 h 145"/>
              <a:gd name="T8" fmla="*/ 0 w 144"/>
              <a:gd name="T9" fmla="*/ 0 h 145"/>
            </a:gdLst>
            <a:ahLst/>
            <a:cxnLst>
              <a:cxn ang="0">
                <a:pos x="T0" y="T1"/>
              </a:cxn>
              <a:cxn ang="0">
                <a:pos x="T2" y="T3"/>
              </a:cxn>
              <a:cxn ang="0">
                <a:pos x="T4" y="T5"/>
              </a:cxn>
              <a:cxn ang="0">
                <a:pos x="T6" y="T7"/>
              </a:cxn>
              <a:cxn ang="0">
                <a:pos x="T8" y="T9"/>
              </a:cxn>
            </a:cxnLst>
            <a:rect l="0" t="0" r="r" b="b"/>
            <a:pathLst>
              <a:path w="144" h="145">
                <a:moveTo>
                  <a:pt x="0" y="0"/>
                </a:moveTo>
                <a:lnTo>
                  <a:pt x="56" y="145"/>
                </a:lnTo>
                <a:lnTo>
                  <a:pt x="72" y="73"/>
                </a:lnTo>
                <a:lnTo>
                  <a:pt x="144" y="56"/>
                </a:lnTo>
                <a:lnTo>
                  <a:pt x="0" y="0"/>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grpSp>
        <p:nvGrpSpPr>
          <p:cNvPr id="24" name="组合 23">
            <a:extLst>
              <a:ext uri="{FF2B5EF4-FFF2-40B4-BE49-F238E27FC236}">
                <a16:creationId xmlns:a16="http://schemas.microsoft.com/office/drawing/2014/main" id="{FA7AC5CB-BCC2-3398-E96C-276B60CA763A}"/>
              </a:ext>
            </a:extLst>
          </p:cNvPr>
          <p:cNvGrpSpPr/>
          <p:nvPr/>
        </p:nvGrpSpPr>
        <p:grpSpPr>
          <a:xfrm>
            <a:off x="9523700" y="1629906"/>
            <a:ext cx="267578" cy="315650"/>
            <a:chOff x="8767763" y="1758950"/>
            <a:chExt cx="203200" cy="255588"/>
          </a:xfrm>
          <a:solidFill>
            <a:schemeClr val="tx2">
              <a:lumMod val="75000"/>
            </a:schemeClr>
          </a:solidFill>
        </p:grpSpPr>
        <p:sp>
          <p:nvSpPr>
            <p:cNvPr id="25" name="Freeform 22">
              <a:extLst>
                <a:ext uri="{FF2B5EF4-FFF2-40B4-BE49-F238E27FC236}">
                  <a16:creationId xmlns:a16="http://schemas.microsoft.com/office/drawing/2014/main" id="{F16D6CD5-23A0-A0DE-1ABD-AC6E2F40CF2C}"/>
                </a:ext>
              </a:extLst>
            </p:cNvPr>
            <p:cNvSpPr>
              <a:spLocks/>
            </p:cNvSpPr>
            <p:nvPr/>
          </p:nvSpPr>
          <p:spPr bwMode="auto">
            <a:xfrm>
              <a:off x="8818563" y="1835150"/>
              <a:ext cx="152400" cy="179388"/>
            </a:xfrm>
            <a:custGeom>
              <a:avLst/>
              <a:gdLst>
                <a:gd name="T0" fmla="*/ 45 w 48"/>
                <a:gd name="T1" fmla="*/ 24 h 56"/>
                <a:gd name="T2" fmla="*/ 28 w 48"/>
                <a:gd name="T3" fmla="*/ 21 h 56"/>
                <a:gd name="T4" fmla="*/ 28 w 48"/>
                <a:gd name="T5" fmla="*/ 4 h 56"/>
                <a:gd name="T6" fmla="*/ 24 w 48"/>
                <a:gd name="T7" fmla="*/ 0 h 56"/>
                <a:gd name="T8" fmla="*/ 16 w 48"/>
                <a:gd name="T9" fmla="*/ 0 h 56"/>
                <a:gd name="T10" fmla="*/ 12 w 48"/>
                <a:gd name="T11" fmla="*/ 4 h 56"/>
                <a:gd name="T12" fmla="*/ 12 w 48"/>
                <a:gd name="T13" fmla="*/ 24 h 56"/>
                <a:gd name="T14" fmla="*/ 4 w 48"/>
                <a:gd name="T15" fmla="*/ 24 h 56"/>
                <a:gd name="T16" fmla="*/ 1 w 48"/>
                <a:gd name="T17" fmla="*/ 26 h 56"/>
                <a:gd name="T18" fmla="*/ 0 w 48"/>
                <a:gd name="T19" fmla="*/ 30 h 56"/>
                <a:gd name="T20" fmla="*/ 12 w 48"/>
                <a:gd name="T21" fmla="*/ 54 h 56"/>
                <a:gd name="T22" fmla="*/ 16 w 48"/>
                <a:gd name="T23" fmla="*/ 56 h 56"/>
                <a:gd name="T24" fmla="*/ 44 w 48"/>
                <a:gd name="T25" fmla="*/ 56 h 56"/>
                <a:gd name="T26" fmla="*/ 48 w 48"/>
                <a:gd name="T27" fmla="*/ 52 h 56"/>
                <a:gd name="T28" fmla="*/ 48 w 48"/>
                <a:gd name="T29" fmla="*/ 28 h 56"/>
                <a:gd name="T30" fmla="*/ 45 w 48"/>
                <a:gd name="T31"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 h="56">
                  <a:moveTo>
                    <a:pt x="45" y="24"/>
                  </a:moveTo>
                  <a:cubicBezTo>
                    <a:pt x="28" y="21"/>
                    <a:pt x="28" y="21"/>
                    <a:pt x="28" y="21"/>
                  </a:cubicBezTo>
                  <a:cubicBezTo>
                    <a:pt x="28" y="4"/>
                    <a:pt x="28" y="4"/>
                    <a:pt x="28" y="4"/>
                  </a:cubicBezTo>
                  <a:cubicBezTo>
                    <a:pt x="28" y="2"/>
                    <a:pt x="26" y="0"/>
                    <a:pt x="24" y="0"/>
                  </a:cubicBezTo>
                  <a:cubicBezTo>
                    <a:pt x="16" y="0"/>
                    <a:pt x="16" y="0"/>
                    <a:pt x="16" y="0"/>
                  </a:cubicBezTo>
                  <a:cubicBezTo>
                    <a:pt x="14" y="0"/>
                    <a:pt x="12" y="2"/>
                    <a:pt x="12" y="4"/>
                  </a:cubicBezTo>
                  <a:cubicBezTo>
                    <a:pt x="12" y="24"/>
                    <a:pt x="12" y="24"/>
                    <a:pt x="12" y="24"/>
                  </a:cubicBezTo>
                  <a:cubicBezTo>
                    <a:pt x="4" y="24"/>
                    <a:pt x="4" y="24"/>
                    <a:pt x="4" y="24"/>
                  </a:cubicBezTo>
                  <a:cubicBezTo>
                    <a:pt x="3" y="24"/>
                    <a:pt x="1" y="25"/>
                    <a:pt x="1" y="26"/>
                  </a:cubicBezTo>
                  <a:cubicBezTo>
                    <a:pt x="0" y="27"/>
                    <a:pt x="0" y="29"/>
                    <a:pt x="0" y="30"/>
                  </a:cubicBezTo>
                  <a:cubicBezTo>
                    <a:pt x="12" y="54"/>
                    <a:pt x="12" y="54"/>
                    <a:pt x="12" y="54"/>
                  </a:cubicBezTo>
                  <a:cubicBezTo>
                    <a:pt x="13" y="55"/>
                    <a:pt x="14" y="56"/>
                    <a:pt x="16" y="56"/>
                  </a:cubicBezTo>
                  <a:cubicBezTo>
                    <a:pt x="44" y="56"/>
                    <a:pt x="44" y="56"/>
                    <a:pt x="44" y="56"/>
                  </a:cubicBezTo>
                  <a:cubicBezTo>
                    <a:pt x="46" y="56"/>
                    <a:pt x="48" y="54"/>
                    <a:pt x="48" y="52"/>
                  </a:cubicBezTo>
                  <a:cubicBezTo>
                    <a:pt x="48" y="28"/>
                    <a:pt x="48" y="28"/>
                    <a:pt x="48" y="28"/>
                  </a:cubicBezTo>
                  <a:cubicBezTo>
                    <a:pt x="48" y="26"/>
                    <a:pt x="47" y="24"/>
                    <a:pt x="45"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26" name="Freeform 23">
              <a:extLst>
                <a:ext uri="{FF2B5EF4-FFF2-40B4-BE49-F238E27FC236}">
                  <a16:creationId xmlns:a16="http://schemas.microsoft.com/office/drawing/2014/main" id="{F5072AB5-F1FF-0671-8606-CC9EE4C227BB}"/>
                </a:ext>
              </a:extLst>
            </p:cNvPr>
            <p:cNvSpPr>
              <a:spLocks/>
            </p:cNvSpPr>
            <p:nvPr/>
          </p:nvSpPr>
          <p:spPr bwMode="auto">
            <a:xfrm>
              <a:off x="8767763" y="1758950"/>
              <a:ext cx="203200" cy="141288"/>
            </a:xfrm>
            <a:custGeom>
              <a:avLst/>
              <a:gdLst>
                <a:gd name="T0" fmla="*/ 56 w 64"/>
                <a:gd name="T1" fmla="*/ 0 h 44"/>
                <a:gd name="T2" fmla="*/ 8 w 64"/>
                <a:gd name="T3" fmla="*/ 0 h 44"/>
                <a:gd name="T4" fmla="*/ 0 w 64"/>
                <a:gd name="T5" fmla="*/ 8 h 44"/>
                <a:gd name="T6" fmla="*/ 0 w 64"/>
                <a:gd name="T7" fmla="*/ 36 h 44"/>
                <a:gd name="T8" fmla="*/ 8 w 64"/>
                <a:gd name="T9" fmla="*/ 44 h 44"/>
                <a:gd name="T10" fmla="*/ 20 w 64"/>
                <a:gd name="T11" fmla="*/ 44 h 44"/>
                <a:gd name="T12" fmla="*/ 20 w 64"/>
                <a:gd name="T13" fmla="*/ 36 h 44"/>
                <a:gd name="T14" fmla="*/ 8 w 64"/>
                <a:gd name="T15" fmla="*/ 36 h 44"/>
                <a:gd name="T16" fmla="*/ 8 w 64"/>
                <a:gd name="T17" fmla="*/ 8 h 44"/>
                <a:gd name="T18" fmla="*/ 56 w 64"/>
                <a:gd name="T19" fmla="*/ 8 h 44"/>
                <a:gd name="T20" fmla="*/ 56 w 64"/>
                <a:gd name="T21" fmla="*/ 36 h 44"/>
                <a:gd name="T22" fmla="*/ 64 w 64"/>
                <a:gd name="T23" fmla="*/ 36 h 44"/>
                <a:gd name="T24" fmla="*/ 64 w 64"/>
                <a:gd name="T25" fmla="*/ 8 h 44"/>
                <a:gd name="T26" fmla="*/ 56 w 64"/>
                <a:gd name="T2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44">
                  <a:moveTo>
                    <a:pt x="56" y="0"/>
                  </a:moveTo>
                  <a:cubicBezTo>
                    <a:pt x="8" y="0"/>
                    <a:pt x="8" y="0"/>
                    <a:pt x="8" y="0"/>
                  </a:cubicBezTo>
                  <a:cubicBezTo>
                    <a:pt x="4" y="0"/>
                    <a:pt x="0" y="4"/>
                    <a:pt x="0" y="8"/>
                  </a:cubicBezTo>
                  <a:cubicBezTo>
                    <a:pt x="0" y="36"/>
                    <a:pt x="0" y="36"/>
                    <a:pt x="0" y="36"/>
                  </a:cubicBezTo>
                  <a:cubicBezTo>
                    <a:pt x="0" y="40"/>
                    <a:pt x="4" y="44"/>
                    <a:pt x="8" y="44"/>
                  </a:cubicBezTo>
                  <a:cubicBezTo>
                    <a:pt x="20" y="44"/>
                    <a:pt x="20" y="44"/>
                    <a:pt x="20" y="44"/>
                  </a:cubicBezTo>
                  <a:cubicBezTo>
                    <a:pt x="20" y="36"/>
                    <a:pt x="20" y="36"/>
                    <a:pt x="20" y="36"/>
                  </a:cubicBezTo>
                  <a:cubicBezTo>
                    <a:pt x="8" y="36"/>
                    <a:pt x="8" y="36"/>
                    <a:pt x="8" y="36"/>
                  </a:cubicBezTo>
                  <a:cubicBezTo>
                    <a:pt x="8" y="8"/>
                    <a:pt x="8" y="8"/>
                    <a:pt x="8" y="8"/>
                  </a:cubicBezTo>
                  <a:cubicBezTo>
                    <a:pt x="56" y="8"/>
                    <a:pt x="56" y="8"/>
                    <a:pt x="56" y="8"/>
                  </a:cubicBezTo>
                  <a:cubicBezTo>
                    <a:pt x="56" y="36"/>
                    <a:pt x="56" y="36"/>
                    <a:pt x="56" y="36"/>
                  </a:cubicBezTo>
                  <a:cubicBezTo>
                    <a:pt x="64" y="36"/>
                    <a:pt x="64" y="36"/>
                    <a:pt x="64" y="36"/>
                  </a:cubicBezTo>
                  <a:cubicBezTo>
                    <a:pt x="64" y="8"/>
                    <a:pt x="64" y="8"/>
                    <a:pt x="64" y="8"/>
                  </a:cubicBezTo>
                  <a:cubicBezTo>
                    <a:pt x="64" y="4"/>
                    <a:pt x="60" y="0"/>
                    <a:pt x="5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27" name="组合 26">
            <a:extLst>
              <a:ext uri="{FF2B5EF4-FFF2-40B4-BE49-F238E27FC236}">
                <a16:creationId xmlns:a16="http://schemas.microsoft.com/office/drawing/2014/main" id="{9908C109-764C-A44C-9BE9-8A64C023AA2C}"/>
              </a:ext>
            </a:extLst>
          </p:cNvPr>
          <p:cNvGrpSpPr/>
          <p:nvPr/>
        </p:nvGrpSpPr>
        <p:grpSpPr>
          <a:xfrm>
            <a:off x="3854388" y="2418050"/>
            <a:ext cx="319840" cy="262715"/>
            <a:chOff x="4462463" y="2397125"/>
            <a:chExt cx="242888" cy="212725"/>
          </a:xfrm>
          <a:solidFill>
            <a:schemeClr val="tx2">
              <a:lumMod val="75000"/>
            </a:schemeClr>
          </a:solidFill>
        </p:grpSpPr>
        <p:sp>
          <p:nvSpPr>
            <p:cNvPr id="28" name="Freeform 24">
              <a:extLst>
                <a:ext uri="{FF2B5EF4-FFF2-40B4-BE49-F238E27FC236}">
                  <a16:creationId xmlns:a16="http://schemas.microsoft.com/office/drawing/2014/main" id="{575C8828-0D0A-6B18-04BF-661580BAA103}"/>
                </a:ext>
              </a:extLst>
            </p:cNvPr>
            <p:cNvSpPr>
              <a:spLocks/>
            </p:cNvSpPr>
            <p:nvPr/>
          </p:nvSpPr>
          <p:spPr bwMode="auto">
            <a:xfrm>
              <a:off x="4462463" y="2397125"/>
              <a:ext cx="114300" cy="212725"/>
            </a:xfrm>
            <a:custGeom>
              <a:avLst/>
              <a:gdLst>
                <a:gd name="T0" fmla="*/ 36 w 36"/>
                <a:gd name="T1" fmla="*/ 5 h 67"/>
                <a:gd name="T2" fmla="*/ 30 w 36"/>
                <a:gd name="T3" fmla="*/ 1 h 67"/>
                <a:gd name="T4" fmla="*/ 28 w 36"/>
                <a:gd name="T5" fmla="*/ 0 h 67"/>
                <a:gd name="T6" fmla="*/ 4 w 36"/>
                <a:gd name="T7" fmla="*/ 0 h 67"/>
                <a:gd name="T8" fmla="*/ 0 w 36"/>
                <a:gd name="T9" fmla="*/ 4 h 67"/>
                <a:gd name="T10" fmla="*/ 0 w 36"/>
                <a:gd name="T11" fmla="*/ 56 h 67"/>
                <a:gd name="T12" fmla="*/ 4 w 36"/>
                <a:gd name="T13" fmla="*/ 60 h 67"/>
                <a:gd name="T14" fmla="*/ 27 w 36"/>
                <a:gd name="T15" fmla="*/ 60 h 67"/>
                <a:gd name="T16" fmla="*/ 36 w 36"/>
                <a:gd name="T17" fmla="*/ 67 h 67"/>
                <a:gd name="T18" fmla="*/ 36 w 36"/>
                <a:gd name="T19"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67">
                  <a:moveTo>
                    <a:pt x="36" y="5"/>
                  </a:moveTo>
                  <a:cubicBezTo>
                    <a:pt x="30" y="1"/>
                    <a:pt x="30" y="1"/>
                    <a:pt x="30" y="1"/>
                  </a:cubicBezTo>
                  <a:cubicBezTo>
                    <a:pt x="30" y="0"/>
                    <a:pt x="29" y="0"/>
                    <a:pt x="28" y="0"/>
                  </a:cubicBezTo>
                  <a:cubicBezTo>
                    <a:pt x="4" y="0"/>
                    <a:pt x="4" y="0"/>
                    <a:pt x="4" y="0"/>
                  </a:cubicBezTo>
                  <a:cubicBezTo>
                    <a:pt x="2" y="0"/>
                    <a:pt x="0" y="2"/>
                    <a:pt x="0" y="4"/>
                  </a:cubicBezTo>
                  <a:cubicBezTo>
                    <a:pt x="0" y="56"/>
                    <a:pt x="0" y="56"/>
                    <a:pt x="0" y="56"/>
                  </a:cubicBezTo>
                  <a:cubicBezTo>
                    <a:pt x="0" y="58"/>
                    <a:pt x="2" y="60"/>
                    <a:pt x="4" y="60"/>
                  </a:cubicBezTo>
                  <a:cubicBezTo>
                    <a:pt x="27" y="60"/>
                    <a:pt x="27" y="60"/>
                    <a:pt x="27" y="60"/>
                  </a:cubicBezTo>
                  <a:cubicBezTo>
                    <a:pt x="36" y="67"/>
                    <a:pt x="36" y="67"/>
                    <a:pt x="36" y="67"/>
                  </a:cubicBezTo>
                  <a:lnTo>
                    <a:pt x="36"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29" name="Freeform 25">
              <a:extLst>
                <a:ext uri="{FF2B5EF4-FFF2-40B4-BE49-F238E27FC236}">
                  <a16:creationId xmlns:a16="http://schemas.microsoft.com/office/drawing/2014/main" id="{2F242CD5-89C8-2D2A-1C26-56BD4E6C3319}"/>
                </a:ext>
              </a:extLst>
            </p:cNvPr>
            <p:cNvSpPr>
              <a:spLocks/>
            </p:cNvSpPr>
            <p:nvPr/>
          </p:nvSpPr>
          <p:spPr bwMode="auto">
            <a:xfrm>
              <a:off x="4589463" y="2397125"/>
              <a:ext cx="115888" cy="212725"/>
            </a:xfrm>
            <a:custGeom>
              <a:avLst/>
              <a:gdLst>
                <a:gd name="T0" fmla="*/ 32 w 36"/>
                <a:gd name="T1" fmla="*/ 0 h 67"/>
                <a:gd name="T2" fmla="*/ 8 w 36"/>
                <a:gd name="T3" fmla="*/ 0 h 67"/>
                <a:gd name="T4" fmla="*/ 6 w 36"/>
                <a:gd name="T5" fmla="*/ 1 h 67"/>
                <a:gd name="T6" fmla="*/ 0 w 36"/>
                <a:gd name="T7" fmla="*/ 5 h 67"/>
                <a:gd name="T8" fmla="*/ 0 w 36"/>
                <a:gd name="T9" fmla="*/ 67 h 67"/>
                <a:gd name="T10" fmla="*/ 9 w 36"/>
                <a:gd name="T11" fmla="*/ 60 h 67"/>
                <a:gd name="T12" fmla="*/ 32 w 36"/>
                <a:gd name="T13" fmla="*/ 60 h 67"/>
                <a:gd name="T14" fmla="*/ 36 w 36"/>
                <a:gd name="T15" fmla="*/ 56 h 67"/>
                <a:gd name="T16" fmla="*/ 36 w 36"/>
                <a:gd name="T17" fmla="*/ 4 h 67"/>
                <a:gd name="T18" fmla="*/ 32 w 36"/>
                <a:gd name="T1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67">
                  <a:moveTo>
                    <a:pt x="32" y="0"/>
                  </a:moveTo>
                  <a:cubicBezTo>
                    <a:pt x="8" y="0"/>
                    <a:pt x="8" y="0"/>
                    <a:pt x="8" y="0"/>
                  </a:cubicBezTo>
                  <a:cubicBezTo>
                    <a:pt x="7" y="0"/>
                    <a:pt x="6" y="0"/>
                    <a:pt x="6" y="1"/>
                  </a:cubicBezTo>
                  <a:cubicBezTo>
                    <a:pt x="0" y="5"/>
                    <a:pt x="0" y="5"/>
                    <a:pt x="0" y="5"/>
                  </a:cubicBezTo>
                  <a:cubicBezTo>
                    <a:pt x="0" y="67"/>
                    <a:pt x="0" y="67"/>
                    <a:pt x="0" y="67"/>
                  </a:cubicBezTo>
                  <a:cubicBezTo>
                    <a:pt x="9" y="60"/>
                    <a:pt x="9" y="60"/>
                    <a:pt x="9" y="60"/>
                  </a:cubicBezTo>
                  <a:cubicBezTo>
                    <a:pt x="32" y="60"/>
                    <a:pt x="32" y="60"/>
                    <a:pt x="32" y="60"/>
                  </a:cubicBezTo>
                  <a:cubicBezTo>
                    <a:pt x="34" y="60"/>
                    <a:pt x="36" y="58"/>
                    <a:pt x="36" y="56"/>
                  </a:cubicBezTo>
                  <a:cubicBezTo>
                    <a:pt x="36" y="4"/>
                    <a:pt x="36" y="4"/>
                    <a:pt x="36" y="4"/>
                  </a:cubicBezTo>
                  <a:cubicBezTo>
                    <a:pt x="36" y="2"/>
                    <a:pt x="34"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30" name="组合 29">
            <a:extLst>
              <a:ext uri="{FF2B5EF4-FFF2-40B4-BE49-F238E27FC236}">
                <a16:creationId xmlns:a16="http://schemas.microsoft.com/office/drawing/2014/main" id="{3B2912CB-F5FF-EA93-4C34-447E06087DB8}"/>
              </a:ext>
            </a:extLst>
          </p:cNvPr>
          <p:cNvGrpSpPr/>
          <p:nvPr/>
        </p:nvGrpSpPr>
        <p:grpSpPr>
          <a:xfrm>
            <a:off x="4675937" y="2386681"/>
            <a:ext cx="303116" cy="313689"/>
            <a:chOff x="5086351" y="2371725"/>
            <a:chExt cx="230188" cy="254000"/>
          </a:xfrm>
          <a:solidFill>
            <a:schemeClr val="tx2">
              <a:lumMod val="75000"/>
            </a:schemeClr>
          </a:solidFill>
        </p:grpSpPr>
        <p:sp>
          <p:nvSpPr>
            <p:cNvPr id="31" name="Freeform 26">
              <a:extLst>
                <a:ext uri="{FF2B5EF4-FFF2-40B4-BE49-F238E27FC236}">
                  <a16:creationId xmlns:a16="http://schemas.microsoft.com/office/drawing/2014/main" id="{9985FA32-75C6-4DF4-61E8-32AE35A50FC4}"/>
                </a:ext>
              </a:extLst>
            </p:cNvPr>
            <p:cNvSpPr>
              <a:spLocks/>
            </p:cNvSpPr>
            <p:nvPr/>
          </p:nvSpPr>
          <p:spPr bwMode="auto">
            <a:xfrm>
              <a:off x="5162551" y="2371725"/>
              <a:ext cx="153988" cy="254000"/>
            </a:xfrm>
            <a:custGeom>
              <a:avLst/>
              <a:gdLst>
                <a:gd name="T0" fmla="*/ 44 w 48"/>
                <a:gd name="T1" fmla="*/ 0 h 80"/>
                <a:gd name="T2" fmla="*/ 0 w 48"/>
                <a:gd name="T3" fmla="*/ 0 h 80"/>
                <a:gd name="T4" fmla="*/ 0 w 48"/>
                <a:gd name="T5" fmla="*/ 80 h 80"/>
                <a:gd name="T6" fmla="*/ 44 w 48"/>
                <a:gd name="T7" fmla="*/ 80 h 80"/>
                <a:gd name="T8" fmla="*/ 48 w 48"/>
                <a:gd name="T9" fmla="*/ 76 h 80"/>
                <a:gd name="T10" fmla="*/ 48 w 48"/>
                <a:gd name="T11" fmla="*/ 4 h 80"/>
                <a:gd name="T12" fmla="*/ 44 w 48"/>
                <a:gd name="T13" fmla="*/ 0 h 80"/>
              </a:gdLst>
              <a:ahLst/>
              <a:cxnLst>
                <a:cxn ang="0">
                  <a:pos x="T0" y="T1"/>
                </a:cxn>
                <a:cxn ang="0">
                  <a:pos x="T2" y="T3"/>
                </a:cxn>
                <a:cxn ang="0">
                  <a:pos x="T4" y="T5"/>
                </a:cxn>
                <a:cxn ang="0">
                  <a:pos x="T6" y="T7"/>
                </a:cxn>
                <a:cxn ang="0">
                  <a:pos x="T8" y="T9"/>
                </a:cxn>
                <a:cxn ang="0">
                  <a:pos x="T10" y="T11"/>
                </a:cxn>
                <a:cxn ang="0">
                  <a:pos x="T12" y="T13"/>
                </a:cxn>
              </a:cxnLst>
              <a:rect l="0" t="0" r="r" b="b"/>
              <a:pathLst>
                <a:path w="48" h="80">
                  <a:moveTo>
                    <a:pt x="44" y="0"/>
                  </a:moveTo>
                  <a:cubicBezTo>
                    <a:pt x="0" y="0"/>
                    <a:pt x="0" y="0"/>
                    <a:pt x="0" y="0"/>
                  </a:cubicBezTo>
                  <a:cubicBezTo>
                    <a:pt x="0" y="80"/>
                    <a:pt x="0" y="80"/>
                    <a:pt x="0" y="80"/>
                  </a:cubicBezTo>
                  <a:cubicBezTo>
                    <a:pt x="44" y="80"/>
                    <a:pt x="44" y="80"/>
                    <a:pt x="44" y="80"/>
                  </a:cubicBezTo>
                  <a:cubicBezTo>
                    <a:pt x="46" y="80"/>
                    <a:pt x="48" y="78"/>
                    <a:pt x="48" y="76"/>
                  </a:cubicBezTo>
                  <a:cubicBezTo>
                    <a:pt x="48" y="4"/>
                    <a:pt x="48" y="4"/>
                    <a:pt x="48" y="4"/>
                  </a:cubicBezTo>
                  <a:cubicBezTo>
                    <a:pt x="48" y="2"/>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32" name="Freeform 27">
              <a:extLst>
                <a:ext uri="{FF2B5EF4-FFF2-40B4-BE49-F238E27FC236}">
                  <a16:creationId xmlns:a16="http://schemas.microsoft.com/office/drawing/2014/main" id="{C2B3C168-6852-3DF7-A416-057E06848CBA}"/>
                </a:ext>
              </a:extLst>
            </p:cNvPr>
            <p:cNvSpPr>
              <a:spLocks/>
            </p:cNvSpPr>
            <p:nvPr/>
          </p:nvSpPr>
          <p:spPr bwMode="auto">
            <a:xfrm>
              <a:off x="5086351" y="2371725"/>
              <a:ext cx="50800" cy="254000"/>
            </a:xfrm>
            <a:custGeom>
              <a:avLst/>
              <a:gdLst>
                <a:gd name="T0" fmla="*/ 4 w 16"/>
                <a:gd name="T1" fmla="*/ 0 h 80"/>
                <a:gd name="T2" fmla="*/ 0 w 16"/>
                <a:gd name="T3" fmla="*/ 4 h 80"/>
                <a:gd name="T4" fmla="*/ 0 w 16"/>
                <a:gd name="T5" fmla="*/ 76 h 80"/>
                <a:gd name="T6" fmla="*/ 4 w 16"/>
                <a:gd name="T7" fmla="*/ 80 h 80"/>
                <a:gd name="T8" fmla="*/ 16 w 16"/>
                <a:gd name="T9" fmla="*/ 80 h 80"/>
                <a:gd name="T10" fmla="*/ 16 w 16"/>
                <a:gd name="T11" fmla="*/ 0 h 80"/>
                <a:gd name="T12" fmla="*/ 4 w 16"/>
                <a:gd name="T13" fmla="*/ 0 h 80"/>
              </a:gdLst>
              <a:ahLst/>
              <a:cxnLst>
                <a:cxn ang="0">
                  <a:pos x="T0" y="T1"/>
                </a:cxn>
                <a:cxn ang="0">
                  <a:pos x="T2" y="T3"/>
                </a:cxn>
                <a:cxn ang="0">
                  <a:pos x="T4" y="T5"/>
                </a:cxn>
                <a:cxn ang="0">
                  <a:pos x="T6" y="T7"/>
                </a:cxn>
                <a:cxn ang="0">
                  <a:pos x="T8" y="T9"/>
                </a:cxn>
                <a:cxn ang="0">
                  <a:pos x="T10" y="T11"/>
                </a:cxn>
                <a:cxn ang="0">
                  <a:pos x="T12" y="T13"/>
                </a:cxn>
              </a:cxnLst>
              <a:rect l="0" t="0" r="r" b="b"/>
              <a:pathLst>
                <a:path w="16" h="80">
                  <a:moveTo>
                    <a:pt x="4" y="0"/>
                  </a:moveTo>
                  <a:cubicBezTo>
                    <a:pt x="2" y="0"/>
                    <a:pt x="0" y="2"/>
                    <a:pt x="0" y="4"/>
                  </a:cubicBezTo>
                  <a:cubicBezTo>
                    <a:pt x="0" y="76"/>
                    <a:pt x="0" y="76"/>
                    <a:pt x="0" y="76"/>
                  </a:cubicBezTo>
                  <a:cubicBezTo>
                    <a:pt x="0" y="78"/>
                    <a:pt x="2" y="80"/>
                    <a:pt x="4" y="80"/>
                  </a:cubicBezTo>
                  <a:cubicBezTo>
                    <a:pt x="16" y="80"/>
                    <a:pt x="16" y="80"/>
                    <a:pt x="16" y="80"/>
                  </a:cubicBezTo>
                  <a:cubicBezTo>
                    <a:pt x="16" y="0"/>
                    <a:pt x="16" y="0"/>
                    <a:pt x="16" y="0"/>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33" name="组合 32">
            <a:extLst>
              <a:ext uri="{FF2B5EF4-FFF2-40B4-BE49-F238E27FC236}">
                <a16:creationId xmlns:a16="http://schemas.microsoft.com/office/drawing/2014/main" id="{A4456ADB-33B7-521A-FA03-CD518B72C426}"/>
              </a:ext>
            </a:extLst>
          </p:cNvPr>
          <p:cNvGrpSpPr/>
          <p:nvPr/>
        </p:nvGrpSpPr>
        <p:grpSpPr>
          <a:xfrm>
            <a:off x="5480761" y="2386681"/>
            <a:ext cx="303116" cy="313689"/>
            <a:chOff x="5697538" y="2371725"/>
            <a:chExt cx="230188" cy="254000"/>
          </a:xfrm>
          <a:solidFill>
            <a:schemeClr val="tx2">
              <a:lumMod val="75000"/>
            </a:schemeClr>
          </a:solidFill>
        </p:grpSpPr>
        <p:sp>
          <p:nvSpPr>
            <p:cNvPr id="34" name="Freeform 28">
              <a:extLst>
                <a:ext uri="{FF2B5EF4-FFF2-40B4-BE49-F238E27FC236}">
                  <a16:creationId xmlns:a16="http://schemas.microsoft.com/office/drawing/2014/main" id="{72F0E8CD-CA00-88FE-47E6-B47866A414AD}"/>
                </a:ext>
              </a:extLst>
            </p:cNvPr>
            <p:cNvSpPr>
              <a:spLocks/>
            </p:cNvSpPr>
            <p:nvPr/>
          </p:nvSpPr>
          <p:spPr bwMode="auto">
            <a:xfrm>
              <a:off x="5697538" y="2371725"/>
              <a:ext cx="50800" cy="254000"/>
            </a:xfrm>
            <a:custGeom>
              <a:avLst/>
              <a:gdLst>
                <a:gd name="T0" fmla="*/ 16 w 16"/>
                <a:gd name="T1" fmla="*/ 0 h 80"/>
                <a:gd name="T2" fmla="*/ 4 w 16"/>
                <a:gd name="T3" fmla="*/ 0 h 80"/>
                <a:gd name="T4" fmla="*/ 0 w 16"/>
                <a:gd name="T5" fmla="*/ 4 h 80"/>
                <a:gd name="T6" fmla="*/ 0 w 16"/>
                <a:gd name="T7" fmla="*/ 76 h 80"/>
                <a:gd name="T8" fmla="*/ 4 w 16"/>
                <a:gd name="T9" fmla="*/ 80 h 80"/>
                <a:gd name="T10" fmla="*/ 16 w 16"/>
                <a:gd name="T11" fmla="*/ 80 h 80"/>
                <a:gd name="T12" fmla="*/ 16 w 16"/>
                <a:gd name="T13" fmla="*/ 0 h 80"/>
              </a:gdLst>
              <a:ahLst/>
              <a:cxnLst>
                <a:cxn ang="0">
                  <a:pos x="T0" y="T1"/>
                </a:cxn>
                <a:cxn ang="0">
                  <a:pos x="T2" y="T3"/>
                </a:cxn>
                <a:cxn ang="0">
                  <a:pos x="T4" y="T5"/>
                </a:cxn>
                <a:cxn ang="0">
                  <a:pos x="T6" y="T7"/>
                </a:cxn>
                <a:cxn ang="0">
                  <a:pos x="T8" y="T9"/>
                </a:cxn>
                <a:cxn ang="0">
                  <a:pos x="T10" y="T11"/>
                </a:cxn>
                <a:cxn ang="0">
                  <a:pos x="T12" y="T13"/>
                </a:cxn>
              </a:cxnLst>
              <a:rect l="0" t="0" r="r" b="b"/>
              <a:pathLst>
                <a:path w="16" h="80">
                  <a:moveTo>
                    <a:pt x="16" y="0"/>
                  </a:moveTo>
                  <a:cubicBezTo>
                    <a:pt x="4" y="0"/>
                    <a:pt x="4" y="0"/>
                    <a:pt x="4" y="0"/>
                  </a:cubicBezTo>
                  <a:cubicBezTo>
                    <a:pt x="2" y="0"/>
                    <a:pt x="0" y="2"/>
                    <a:pt x="0" y="4"/>
                  </a:cubicBezTo>
                  <a:cubicBezTo>
                    <a:pt x="0" y="76"/>
                    <a:pt x="0" y="76"/>
                    <a:pt x="0" y="76"/>
                  </a:cubicBezTo>
                  <a:cubicBezTo>
                    <a:pt x="0" y="78"/>
                    <a:pt x="2" y="80"/>
                    <a:pt x="4" y="80"/>
                  </a:cubicBezTo>
                  <a:cubicBezTo>
                    <a:pt x="16" y="80"/>
                    <a:pt x="16" y="80"/>
                    <a:pt x="16" y="80"/>
                  </a:cubicBez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35" name="Freeform 29">
              <a:extLst>
                <a:ext uri="{FF2B5EF4-FFF2-40B4-BE49-F238E27FC236}">
                  <a16:creationId xmlns:a16="http://schemas.microsoft.com/office/drawing/2014/main" id="{32B31B85-BA5C-2EFA-6778-D8A4E208540D}"/>
                </a:ext>
              </a:extLst>
            </p:cNvPr>
            <p:cNvSpPr>
              <a:spLocks/>
            </p:cNvSpPr>
            <p:nvPr/>
          </p:nvSpPr>
          <p:spPr bwMode="auto">
            <a:xfrm>
              <a:off x="5773738" y="2371725"/>
              <a:ext cx="153988" cy="254000"/>
            </a:xfrm>
            <a:custGeom>
              <a:avLst/>
              <a:gdLst>
                <a:gd name="T0" fmla="*/ 44 w 48"/>
                <a:gd name="T1" fmla="*/ 0 h 80"/>
                <a:gd name="T2" fmla="*/ 32 w 48"/>
                <a:gd name="T3" fmla="*/ 0 h 80"/>
                <a:gd name="T4" fmla="*/ 32 w 48"/>
                <a:gd name="T5" fmla="*/ 44 h 80"/>
                <a:gd name="T6" fmla="*/ 22 w 48"/>
                <a:gd name="T7" fmla="*/ 36 h 80"/>
                <a:gd name="T8" fmla="*/ 12 w 48"/>
                <a:gd name="T9" fmla="*/ 44 h 80"/>
                <a:gd name="T10" fmla="*/ 12 w 48"/>
                <a:gd name="T11" fmla="*/ 0 h 80"/>
                <a:gd name="T12" fmla="*/ 0 w 48"/>
                <a:gd name="T13" fmla="*/ 0 h 80"/>
                <a:gd name="T14" fmla="*/ 0 w 48"/>
                <a:gd name="T15" fmla="*/ 80 h 80"/>
                <a:gd name="T16" fmla="*/ 44 w 48"/>
                <a:gd name="T17" fmla="*/ 80 h 80"/>
                <a:gd name="T18" fmla="*/ 48 w 48"/>
                <a:gd name="T19" fmla="*/ 76 h 80"/>
                <a:gd name="T20" fmla="*/ 48 w 48"/>
                <a:gd name="T21" fmla="*/ 4 h 80"/>
                <a:gd name="T22" fmla="*/ 44 w 48"/>
                <a:gd name="T2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80">
                  <a:moveTo>
                    <a:pt x="44" y="0"/>
                  </a:moveTo>
                  <a:cubicBezTo>
                    <a:pt x="32" y="0"/>
                    <a:pt x="32" y="0"/>
                    <a:pt x="32" y="0"/>
                  </a:cubicBezTo>
                  <a:cubicBezTo>
                    <a:pt x="32" y="44"/>
                    <a:pt x="32" y="44"/>
                    <a:pt x="32" y="44"/>
                  </a:cubicBezTo>
                  <a:cubicBezTo>
                    <a:pt x="22" y="36"/>
                    <a:pt x="22" y="36"/>
                    <a:pt x="22" y="36"/>
                  </a:cubicBezTo>
                  <a:cubicBezTo>
                    <a:pt x="12" y="44"/>
                    <a:pt x="12" y="44"/>
                    <a:pt x="12" y="44"/>
                  </a:cubicBezTo>
                  <a:cubicBezTo>
                    <a:pt x="12" y="0"/>
                    <a:pt x="12" y="0"/>
                    <a:pt x="12" y="0"/>
                  </a:cubicBezTo>
                  <a:cubicBezTo>
                    <a:pt x="0" y="0"/>
                    <a:pt x="0" y="0"/>
                    <a:pt x="0" y="0"/>
                  </a:cubicBezTo>
                  <a:cubicBezTo>
                    <a:pt x="0" y="80"/>
                    <a:pt x="0" y="80"/>
                    <a:pt x="0" y="80"/>
                  </a:cubicBezTo>
                  <a:cubicBezTo>
                    <a:pt x="44" y="80"/>
                    <a:pt x="44" y="80"/>
                    <a:pt x="44" y="80"/>
                  </a:cubicBezTo>
                  <a:cubicBezTo>
                    <a:pt x="46" y="80"/>
                    <a:pt x="48" y="78"/>
                    <a:pt x="48" y="76"/>
                  </a:cubicBezTo>
                  <a:cubicBezTo>
                    <a:pt x="48" y="4"/>
                    <a:pt x="48" y="4"/>
                    <a:pt x="48" y="4"/>
                  </a:cubicBezTo>
                  <a:cubicBezTo>
                    <a:pt x="48" y="2"/>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36" name="组合 35">
            <a:extLst>
              <a:ext uri="{FF2B5EF4-FFF2-40B4-BE49-F238E27FC236}">
                <a16:creationId xmlns:a16="http://schemas.microsoft.com/office/drawing/2014/main" id="{0800BC2C-79FB-69D3-77B2-4C00C4D2CEF8}"/>
              </a:ext>
            </a:extLst>
          </p:cNvPr>
          <p:cNvGrpSpPr/>
          <p:nvPr/>
        </p:nvGrpSpPr>
        <p:grpSpPr>
          <a:xfrm>
            <a:off x="7073687" y="2382760"/>
            <a:ext cx="336564" cy="317610"/>
            <a:chOff x="6907213" y="2368550"/>
            <a:chExt cx="255588" cy="257175"/>
          </a:xfrm>
          <a:solidFill>
            <a:schemeClr val="tx2">
              <a:lumMod val="75000"/>
            </a:schemeClr>
          </a:solidFill>
        </p:grpSpPr>
        <p:sp>
          <p:nvSpPr>
            <p:cNvPr id="37" name="Freeform 30">
              <a:extLst>
                <a:ext uri="{FF2B5EF4-FFF2-40B4-BE49-F238E27FC236}">
                  <a16:creationId xmlns:a16="http://schemas.microsoft.com/office/drawing/2014/main" id="{F185B5E9-FC1C-2C90-A134-F09DA695DA95}"/>
                </a:ext>
              </a:extLst>
            </p:cNvPr>
            <p:cNvSpPr>
              <a:spLocks/>
            </p:cNvSpPr>
            <p:nvPr/>
          </p:nvSpPr>
          <p:spPr bwMode="auto">
            <a:xfrm>
              <a:off x="6919913" y="2524125"/>
              <a:ext cx="103188" cy="101600"/>
            </a:xfrm>
            <a:custGeom>
              <a:avLst/>
              <a:gdLst>
                <a:gd name="T0" fmla="*/ 0 w 32"/>
                <a:gd name="T1" fmla="*/ 0 h 32"/>
                <a:gd name="T2" fmla="*/ 0 w 32"/>
                <a:gd name="T3" fmla="*/ 24 h 32"/>
                <a:gd name="T4" fmla="*/ 8 w 32"/>
                <a:gd name="T5" fmla="*/ 32 h 32"/>
                <a:gd name="T6" fmla="*/ 32 w 32"/>
                <a:gd name="T7" fmla="*/ 32 h 32"/>
                <a:gd name="T8" fmla="*/ 32 w 32"/>
                <a:gd name="T9" fmla="*/ 0 h 32"/>
                <a:gd name="T10" fmla="*/ 0 w 32"/>
                <a:gd name="T11" fmla="*/ 0 h 32"/>
              </a:gdLst>
              <a:ahLst/>
              <a:cxnLst>
                <a:cxn ang="0">
                  <a:pos x="T0" y="T1"/>
                </a:cxn>
                <a:cxn ang="0">
                  <a:pos x="T2" y="T3"/>
                </a:cxn>
                <a:cxn ang="0">
                  <a:pos x="T4" y="T5"/>
                </a:cxn>
                <a:cxn ang="0">
                  <a:pos x="T6" y="T7"/>
                </a:cxn>
                <a:cxn ang="0">
                  <a:pos x="T8" y="T9"/>
                </a:cxn>
                <a:cxn ang="0">
                  <a:pos x="T10" y="T11"/>
                </a:cxn>
              </a:cxnLst>
              <a:rect l="0" t="0" r="r" b="b"/>
              <a:pathLst>
                <a:path w="32" h="32">
                  <a:moveTo>
                    <a:pt x="0" y="0"/>
                  </a:moveTo>
                  <a:cubicBezTo>
                    <a:pt x="0" y="24"/>
                    <a:pt x="0" y="24"/>
                    <a:pt x="0" y="24"/>
                  </a:cubicBezTo>
                  <a:cubicBezTo>
                    <a:pt x="0" y="28"/>
                    <a:pt x="4" y="32"/>
                    <a:pt x="8" y="32"/>
                  </a:cubicBezTo>
                  <a:cubicBezTo>
                    <a:pt x="32" y="32"/>
                    <a:pt x="32" y="32"/>
                    <a:pt x="32" y="32"/>
                  </a:cubicBezTo>
                  <a:cubicBezTo>
                    <a:pt x="32" y="0"/>
                    <a:pt x="32" y="0"/>
                    <a:pt x="3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38" name="Freeform 31">
              <a:extLst>
                <a:ext uri="{FF2B5EF4-FFF2-40B4-BE49-F238E27FC236}">
                  <a16:creationId xmlns:a16="http://schemas.microsoft.com/office/drawing/2014/main" id="{5CD703A4-7F1B-A0A9-7B53-CC0BBB0D3591}"/>
                </a:ext>
              </a:extLst>
            </p:cNvPr>
            <p:cNvSpPr>
              <a:spLocks/>
            </p:cNvSpPr>
            <p:nvPr/>
          </p:nvSpPr>
          <p:spPr bwMode="auto">
            <a:xfrm>
              <a:off x="7048501" y="2524125"/>
              <a:ext cx="101600" cy="101600"/>
            </a:xfrm>
            <a:custGeom>
              <a:avLst/>
              <a:gdLst>
                <a:gd name="T0" fmla="*/ 0 w 32"/>
                <a:gd name="T1" fmla="*/ 0 h 32"/>
                <a:gd name="T2" fmla="*/ 0 w 32"/>
                <a:gd name="T3" fmla="*/ 32 h 32"/>
                <a:gd name="T4" fmla="*/ 24 w 32"/>
                <a:gd name="T5" fmla="*/ 32 h 32"/>
                <a:gd name="T6" fmla="*/ 32 w 32"/>
                <a:gd name="T7" fmla="*/ 24 h 32"/>
                <a:gd name="T8" fmla="*/ 32 w 32"/>
                <a:gd name="T9" fmla="*/ 0 h 32"/>
                <a:gd name="T10" fmla="*/ 0 w 32"/>
                <a:gd name="T11" fmla="*/ 0 h 32"/>
              </a:gdLst>
              <a:ahLst/>
              <a:cxnLst>
                <a:cxn ang="0">
                  <a:pos x="T0" y="T1"/>
                </a:cxn>
                <a:cxn ang="0">
                  <a:pos x="T2" y="T3"/>
                </a:cxn>
                <a:cxn ang="0">
                  <a:pos x="T4" y="T5"/>
                </a:cxn>
                <a:cxn ang="0">
                  <a:pos x="T6" y="T7"/>
                </a:cxn>
                <a:cxn ang="0">
                  <a:pos x="T8" y="T9"/>
                </a:cxn>
                <a:cxn ang="0">
                  <a:pos x="T10" y="T11"/>
                </a:cxn>
              </a:cxnLst>
              <a:rect l="0" t="0" r="r" b="b"/>
              <a:pathLst>
                <a:path w="32" h="32">
                  <a:moveTo>
                    <a:pt x="0" y="0"/>
                  </a:moveTo>
                  <a:cubicBezTo>
                    <a:pt x="0" y="32"/>
                    <a:pt x="0" y="32"/>
                    <a:pt x="0" y="32"/>
                  </a:cubicBezTo>
                  <a:cubicBezTo>
                    <a:pt x="24" y="32"/>
                    <a:pt x="24" y="32"/>
                    <a:pt x="24" y="32"/>
                  </a:cubicBezTo>
                  <a:cubicBezTo>
                    <a:pt x="28" y="32"/>
                    <a:pt x="32" y="28"/>
                    <a:pt x="32" y="24"/>
                  </a:cubicBezTo>
                  <a:cubicBezTo>
                    <a:pt x="32" y="0"/>
                    <a:pt x="32" y="0"/>
                    <a:pt x="3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39" name="Freeform 32">
              <a:extLst>
                <a:ext uri="{FF2B5EF4-FFF2-40B4-BE49-F238E27FC236}">
                  <a16:creationId xmlns:a16="http://schemas.microsoft.com/office/drawing/2014/main" id="{440DE8DC-3674-1924-ECB9-59DF87AA2AD0}"/>
                </a:ext>
              </a:extLst>
            </p:cNvPr>
            <p:cNvSpPr>
              <a:spLocks noEditPoints="1"/>
            </p:cNvSpPr>
            <p:nvPr/>
          </p:nvSpPr>
          <p:spPr bwMode="auto">
            <a:xfrm>
              <a:off x="6907213" y="2368550"/>
              <a:ext cx="255588" cy="142875"/>
            </a:xfrm>
            <a:custGeom>
              <a:avLst/>
              <a:gdLst>
                <a:gd name="T0" fmla="*/ 72 w 80"/>
                <a:gd name="T1" fmla="*/ 25 h 45"/>
                <a:gd name="T2" fmla="*/ 60 w 80"/>
                <a:gd name="T3" fmla="*/ 25 h 45"/>
                <a:gd name="T4" fmla="*/ 64 w 80"/>
                <a:gd name="T5" fmla="*/ 21 h 45"/>
                <a:gd name="T6" fmla="*/ 64 w 80"/>
                <a:gd name="T7" fmla="*/ 5 h 45"/>
                <a:gd name="T8" fmla="*/ 48 w 80"/>
                <a:gd name="T9" fmla="*/ 5 h 45"/>
                <a:gd name="T10" fmla="*/ 40 w 80"/>
                <a:gd name="T11" fmla="*/ 25 h 45"/>
                <a:gd name="T12" fmla="*/ 40 w 80"/>
                <a:gd name="T13" fmla="*/ 25 h 45"/>
                <a:gd name="T14" fmla="*/ 40 w 80"/>
                <a:gd name="T15" fmla="*/ 25 h 45"/>
                <a:gd name="T16" fmla="*/ 40 w 80"/>
                <a:gd name="T17" fmla="*/ 25 h 45"/>
                <a:gd name="T18" fmla="*/ 32 w 80"/>
                <a:gd name="T19" fmla="*/ 5 h 45"/>
                <a:gd name="T20" fmla="*/ 16 w 80"/>
                <a:gd name="T21" fmla="*/ 5 h 45"/>
                <a:gd name="T22" fmla="*/ 16 w 80"/>
                <a:gd name="T23" fmla="*/ 21 h 45"/>
                <a:gd name="T24" fmla="*/ 20 w 80"/>
                <a:gd name="T25" fmla="*/ 25 h 45"/>
                <a:gd name="T26" fmla="*/ 8 w 80"/>
                <a:gd name="T27" fmla="*/ 25 h 45"/>
                <a:gd name="T28" fmla="*/ 0 w 80"/>
                <a:gd name="T29" fmla="*/ 33 h 45"/>
                <a:gd name="T30" fmla="*/ 0 w 80"/>
                <a:gd name="T31" fmla="*/ 45 h 45"/>
                <a:gd name="T32" fmla="*/ 36 w 80"/>
                <a:gd name="T33" fmla="*/ 45 h 45"/>
                <a:gd name="T34" fmla="*/ 36 w 80"/>
                <a:gd name="T35" fmla="*/ 29 h 45"/>
                <a:gd name="T36" fmla="*/ 44 w 80"/>
                <a:gd name="T37" fmla="*/ 29 h 45"/>
                <a:gd name="T38" fmla="*/ 44 w 80"/>
                <a:gd name="T39" fmla="*/ 45 h 45"/>
                <a:gd name="T40" fmla="*/ 80 w 80"/>
                <a:gd name="T41" fmla="*/ 45 h 45"/>
                <a:gd name="T42" fmla="*/ 80 w 80"/>
                <a:gd name="T43" fmla="*/ 33 h 45"/>
                <a:gd name="T44" fmla="*/ 72 w 80"/>
                <a:gd name="T45" fmla="*/ 25 h 45"/>
                <a:gd name="T46" fmla="*/ 21 w 80"/>
                <a:gd name="T47" fmla="*/ 16 h 45"/>
                <a:gd name="T48" fmla="*/ 21 w 80"/>
                <a:gd name="T49" fmla="*/ 10 h 45"/>
                <a:gd name="T50" fmla="*/ 24 w 80"/>
                <a:gd name="T51" fmla="*/ 9 h 45"/>
                <a:gd name="T52" fmla="*/ 27 w 80"/>
                <a:gd name="T53" fmla="*/ 10 h 45"/>
                <a:gd name="T54" fmla="*/ 31 w 80"/>
                <a:gd name="T55" fmla="*/ 20 h 45"/>
                <a:gd name="T56" fmla="*/ 21 w 80"/>
                <a:gd name="T57" fmla="*/ 16 h 45"/>
                <a:gd name="T58" fmla="*/ 49 w 80"/>
                <a:gd name="T59" fmla="*/ 20 h 45"/>
                <a:gd name="T60" fmla="*/ 53 w 80"/>
                <a:gd name="T61" fmla="*/ 10 h 45"/>
                <a:gd name="T62" fmla="*/ 56 w 80"/>
                <a:gd name="T63" fmla="*/ 9 h 45"/>
                <a:gd name="T64" fmla="*/ 59 w 80"/>
                <a:gd name="T65" fmla="*/ 10 h 45"/>
                <a:gd name="T66" fmla="*/ 59 w 80"/>
                <a:gd name="T67" fmla="*/ 16 h 45"/>
                <a:gd name="T68" fmla="*/ 49 w 80"/>
                <a:gd name="T69" fmla="*/ 2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0" h="45">
                  <a:moveTo>
                    <a:pt x="72" y="25"/>
                  </a:moveTo>
                  <a:cubicBezTo>
                    <a:pt x="60" y="25"/>
                    <a:pt x="60" y="25"/>
                    <a:pt x="60" y="25"/>
                  </a:cubicBezTo>
                  <a:cubicBezTo>
                    <a:pt x="61" y="24"/>
                    <a:pt x="63" y="23"/>
                    <a:pt x="64" y="21"/>
                  </a:cubicBezTo>
                  <a:cubicBezTo>
                    <a:pt x="69" y="17"/>
                    <a:pt x="69" y="9"/>
                    <a:pt x="64" y="5"/>
                  </a:cubicBezTo>
                  <a:cubicBezTo>
                    <a:pt x="60" y="0"/>
                    <a:pt x="52" y="0"/>
                    <a:pt x="48" y="5"/>
                  </a:cubicBezTo>
                  <a:cubicBezTo>
                    <a:pt x="41" y="11"/>
                    <a:pt x="40" y="23"/>
                    <a:pt x="40" y="25"/>
                  </a:cubicBezTo>
                  <a:cubicBezTo>
                    <a:pt x="40" y="25"/>
                    <a:pt x="40" y="25"/>
                    <a:pt x="40" y="25"/>
                  </a:cubicBezTo>
                  <a:cubicBezTo>
                    <a:pt x="40" y="25"/>
                    <a:pt x="40" y="25"/>
                    <a:pt x="40" y="25"/>
                  </a:cubicBezTo>
                  <a:cubicBezTo>
                    <a:pt x="40" y="25"/>
                    <a:pt x="40" y="25"/>
                    <a:pt x="40" y="25"/>
                  </a:cubicBezTo>
                  <a:cubicBezTo>
                    <a:pt x="40" y="23"/>
                    <a:pt x="39" y="11"/>
                    <a:pt x="32" y="5"/>
                  </a:cubicBezTo>
                  <a:cubicBezTo>
                    <a:pt x="28" y="0"/>
                    <a:pt x="20" y="0"/>
                    <a:pt x="16" y="5"/>
                  </a:cubicBezTo>
                  <a:cubicBezTo>
                    <a:pt x="11" y="9"/>
                    <a:pt x="11" y="17"/>
                    <a:pt x="16" y="21"/>
                  </a:cubicBezTo>
                  <a:cubicBezTo>
                    <a:pt x="17" y="23"/>
                    <a:pt x="19" y="24"/>
                    <a:pt x="20" y="25"/>
                  </a:cubicBezTo>
                  <a:cubicBezTo>
                    <a:pt x="8" y="25"/>
                    <a:pt x="8" y="25"/>
                    <a:pt x="8" y="25"/>
                  </a:cubicBezTo>
                  <a:cubicBezTo>
                    <a:pt x="4" y="25"/>
                    <a:pt x="0" y="29"/>
                    <a:pt x="0" y="33"/>
                  </a:cubicBezTo>
                  <a:cubicBezTo>
                    <a:pt x="0" y="45"/>
                    <a:pt x="0" y="45"/>
                    <a:pt x="0" y="45"/>
                  </a:cubicBezTo>
                  <a:cubicBezTo>
                    <a:pt x="36" y="45"/>
                    <a:pt x="36" y="45"/>
                    <a:pt x="36" y="45"/>
                  </a:cubicBezTo>
                  <a:cubicBezTo>
                    <a:pt x="36" y="29"/>
                    <a:pt x="36" y="29"/>
                    <a:pt x="36" y="29"/>
                  </a:cubicBezTo>
                  <a:cubicBezTo>
                    <a:pt x="44" y="29"/>
                    <a:pt x="44" y="29"/>
                    <a:pt x="44" y="29"/>
                  </a:cubicBezTo>
                  <a:cubicBezTo>
                    <a:pt x="44" y="45"/>
                    <a:pt x="44" y="45"/>
                    <a:pt x="44" y="45"/>
                  </a:cubicBezTo>
                  <a:cubicBezTo>
                    <a:pt x="80" y="45"/>
                    <a:pt x="80" y="45"/>
                    <a:pt x="80" y="45"/>
                  </a:cubicBezTo>
                  <a:cubicBezTo>
                    <a:pt x="80" y="33"/>
                    <a:pt x="80" y="33"/>
                    <a:pt x="80" y="33"/>
                  </a:cubicBezTo>
                  <a:cubicBezTo>
                    <a:pt x="80" y="29"/>
                    <a:pt x="76" y="25"/>
                    <a:pt x="72" y="25"/>
                  </a:cubicBezTo>
                  <a:close/>
                  <a:moveTo>
                    <a:pt x="21" y="16"/>
                  </a:moveTo>
                  <a:cubicBezTo>
                    <a:pt x="20" y="14"/>
                    <a:pt x="20" y="12"/>
                    <a:pt x="21" y="10"/>
                  </a:cubicBezTo>
                  <a:cubicBezTo>
                    <a:pt x="22" y="9"/>
                    <a:pt x="23" y="9"/>
                    <a:pt x="24" y="9"/>
                  </a:cubicBezTo>
                  <a:cubicBezTo>
                    <a:pt x="25" y="9"/>
                    <a:pt x="26" y="9"/>
                    <a:pt x="27" y="10"/>
                  </a:cubicBezTo>
                  <a:cubicBezTo>
                    <a:pt x="29" y="13"/>
                    <a:pt x="31" y="17"/>
                    <a:pt x="31" y="20"/>
                  </a:cubicBezTo>
                  <a:cubicBezTo>
                    <a:pt x="28" y="20"/>
                    <a:pt x="24" y="18"/>
                    <a:pt x="21" y="16"/>
                  </a:cubicBezTo>
                  <a:close/>
                  <a:moveTo>
                    <a:pt x="49" y="20"/>
                  </a:moveTo>
                  <a:cubicBezTo>
                    <a:pt x="49" y="17"/>
                    <a:pt x="51" y="13"/>
                    <a:pt x="53" y="10"/>
                  </a:cubicBezTo>
                  <a:cubicBezTo>
                    <a:pt x="54" y="9"/>
                    <a:pt x="55" y="9"/>
                    <a:pt x="56" y="9"/>
                  </a:cubicBezTo>
                  <a:cubicBezTo>
                    <a:pt x="57" y="9"/>
                    <a:pt x="58" y="9"/>
                    <a:pt x="59" y="10"/>
                  </a:cubicBezTo>
                  <a:cubicBezTo>
                    <a:pt x="60" y="12"/>
                    <a:pt x="60" y="14"/>
                    <a:pt x="59" y="16"/>
                  </a:cubicBezTo>
                  <a:cubicBezTo>
                    <a:pt x="56" y="18"/>
                    <a:pt x="52" y="20"/>
                    <a:pt x="4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40" name="组合 39">
            <a:extLst>
              <a:ext uri="{FF2B5EF4-FFF2-40B4-BE49-F238E27FC236}">
                <a16:creationId xmlns:a16="http://schemas.microsoft.com/office/drawing/2014/main" id="{63E58469-3AA5-4B79-D90E-19D446B7AF96}"/>
              </a:ext>
            </a:extLst>
          </p:cNvPr>
          <p:cNvGrpSpPr/>
          <p:nvPr/>
        </p:nvGrpSpPr>
        <p:grpSpPr>
          <a:xfrm>
            <a:off x="7930774" y="2370997"/>
            <a:ext cx="234131" cy="345058"/>
            <a:chOff x="7558088" y="2359025"/>
            <a:chExt cx="177800" cy="279400"/>
          </a:xfrm>
          <a:solidFill>
            <a:schemeClr val="tx2">
              <a:lumMod val="75000"/>
            </a:schemeClr>
          </a:solidFill>
        </p:grpSpPr>
        <p:sp>
          <p:nvSpPr>
            <p:cNvPr id="41" name="Freeform 33">
              <a:extLst>
                <a:ext uri="{FF2B5EF4-FFF2-40B4-BE49-F238E27FC236}">
                  <a16:creationId xmlns:a16="http://schemas.microsoft.com/office/drawing/2014/main" id="{A126BA04-1A6B-E4A0-12E6-8ED171ECCAE2}"/>
                </a:ext>
              </a:extLst>
            </p:cNvPr>
            <p:cNvSpPr>
              <a:spLocks/>
            </p:cNvSpPr>
            <p:nvPr/>
          </p:nvSpPr>
          <p:spPr bwMode="auto">
            <a:xfrm>
              <a:off x="7558088" y="2359025"/>
              <a:ext cx="177800" cy="152400"/>
            </a:xfrm>
            <a:custGeom>
              <a:avLst/>
              <a:gdLst>
                <a:gd name="T0" fmla="*/ 11 w 56"/>
                <a:gd name="T1" fmla="*/ 48 h 48"/>
                <a:gd name="T2" fmla="*/ 19 w 56"/>
                <a:gd name="T3" fmla="*/ 48 h 48"/>
                <a:gd name="T4" fmla="*/ 9 w 56"/>
                <a:gd name="T5" fmla="*/ 8 h 48"/>
                <a:gd name="T6" fmla="*/ 21 w 56"/>
                <a:gd name="T7" fmla="*/ 8 h 48"/>
                <a:gd name="T8" fmla="*/ 24 w 56"/>
                <a:gd name="T9" fmla="*/ 32 h 48"/>
                <a:gd name="T10" fmla="*/ 32 w 56"/>
                <a:gd name="T11" fmla="*/ 32 h 48"/>
                <a:gd name="T12" fmla="*/ 35 w 56"/>
                <a:gd name="T13" fmla="*/ 8 h 48"/>
                <a:gd name="T14" fmla="*/ 47 w 56"/>
                <a:gd name="T15" fmla="*/ 8 h 48"/>
                <a:gd name="T16" fmla="*/ 37 w 56"/>
                <a:gd name="T17" fmla="*/ 48 h 48"/>
                <a:gd name="T18" fmla="*/ 45 w 56"/>
                <a:gd name="T19" fmla="*/ 48 h 48"/>
                <a:gd name="T20" fmla="*/ 56 w 56"/>
                <a:gd name="T21" fmla="*/ 5 h 48"/>
                <a:gd name="T22" fmla="*/ 55 w 56"/>
                <a:gd name="T23" fmla="*/ 2 h 48"/>
                <a:gd name="T24" fmla="*/ 52 w 56"/>
                <a:gd name="T25" fmla="*/ 0 h 48"/>
                <a:gd name="T26" fmla="*/ 4 w 56"/>
                <a:gd name="T27" fmla="*/ 0 h 48"/>
                <a:gd name="T28" fmla="*/ 1 w 56"/>
                <a:gd name="T29" fmla="*/ 2 h 48"/>
                <a:gd name="T30" fmla="*/ 0 w 56"/>
                <a:gd name="T31" fmla="*/ 5 h 48"/>
                <a:gd name="T32" fmla="*/ 11 w 56"/>
                <a:gd name="T3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48">
                  <a:moveTo>
                    <a:pt x="11" y="48"/>
                  </a:moveTo>
                  <a:cubicBezTo>
                    <a:pt x="19" y="48"/>
                    <a:pt x="19" y="48"/>
                    <a:pt x="19" y="48"/>
                  </a:cubicBezTo>
                  <a:cubicBezTo>
                    <a:pt x="9" y="8"/>
                    <a:pt x="9" y="8"/>
                    <a:pt x="9" y="8"/>
                  </a:cubicBezTo>
                  <a:cubicBezTo>
                    <a:pt x="21" y="8"/>
                    <a:pt x="21" y="8"/>
                    <a:pt x="21" y="8"/>
                  </a:cubicBezTo>
                  <a:cubicBezTo>
                    <a:pt x="24" y="32"/>
                    <a:pt x="24" y="32"/>
                    <a:pt x="24" y="32"/>
                  </a:cubicBezTo>
                  <a:cubicBezTo>
                    <a:pt x="32" y="32"/>
                    <a:pt x="32" y="32"/>
                    <a:pt x="32" y="32"/>
                  </a:cubicBezTo>
                  <a:cubicBezTo>
                    <a:pt x="35" y="8"/>
                    <a:pt x="35" y="8"/>
                    <a:pt x="35" y="8"/>
                  </a:cubicBezTo>
                  <a:cubicBezTo>
                    <a:pt x="47" y="8"/>
                    <a:pt x="47" y="8"/>
                    <a:pt x="47" y="8"/>
                  </a:cubicBezTo>
                  <a:cubicBezTo>
                    <a:pt x="37" y="48"/>
                    <a:pt x="37" y="48"/>
                    <a:pt x="37" y="48"/>
                  </a:cubicBezTo>
                  <a:cubicBezTo>
                    <a:pt x="45" y="48"/>
                    <a:pt x="45" y="48"/>
                    <a:pt x="45" y="48"/>
                  </a:cubicBezTo>
                  <a:cubicBezTo>
                    <a:pt x="56" y="5"/>
                    <a:pt x="56" y="5"/>
                    <a:pt x="56" y="5"/>
                  </a:cubicBezTo>
                  <a:cubicBezTo>
                    <a:pt x="56" y="4"/>
                    <a:pt x="56" y="3"/>
                    <a:pt x="55" y="2"/>
                  </a:cubicBezTo>
                  <a:cubicBezTo>
                    <a:pt x="54" y="1"/>
                    <a:pt x="53" y="0"/>
                    <a:pt x="52" y="0"/>
                  </a:cubicBezTo>
                  <a:cubicBezTo>
                    <a:pt x="4" y="0"/>
                    <a:pt x="4" y="0"/>
                    <a:pt x="4" y="0"/>
                  </a:cubicBezTo>
                  <a:cubicBezTo>
                    <a:pt x="3" y="0"/>
                    <a:pt x="2" y="1"/>
                    <a:pt x="1" y="2"/>
                  </a:cubicBezTo>
                  <a:cubicBezTo>
                    <a:pt x="0" y="3"/>
                    <a:pt x="0" y="4"/>
                    <a:pt x="0" y="5"/>
                  </a:cubicBezTo>
                  <a:lnTo>
                    <a:pt x="11"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42" name="Freeform 34">
              <a:extLst>
                <a:ext uri="{FF2B5EF4-FFF2-40B4-BE49-F238E27FC236}">
                  <a16:creationId xmlns:a16="http://schemas.microsoft.com/office/drawing/2014/main" id="{4665D668-B7F2-3B62-B5C6-21BF491E2522}"/>
                </a:ext>
              </a:extLst>
            </p:cNvPr>
            <p:cNvSpPr>
              <a:spLocks/>
            </p:cNvSpPr>
            <p:nvPr/>
          </p:nvSpPr>
          <p:spPr bwMode="auto">
            <a:xfrm>
              <a:off x="7570788" y="2486025"/>
              <a:ext cx="152400" cy="152400"/>
            </a:xfrm>
            <a:custGeom>
              <a:avLst/>
              <a:gdLst>
                <a:gd name="T0" fmla="*/ 48 w 96"/>
                <a:gd name="T1" fmla="*/ 0 h 96"/>
                <a:gd name="T2" fmla="*/ 62 w 96"/>
                <a:gd name="T3" fmla="*/ 34 h 96"/>
                <a:gd name="T4" fmla="*/ 96 w 96"/>
                <a:gd name="T5" fmla="*/ 34 h 96"/>
                <a:gd name="T6" fmla="*/ 66 w 96"/>
                <a:gd name="T7" fmla="*/ 60 h 96"/>
                <a:gd name="T8" fmla="*/ 82 w 96"/>
                <a:gd name="T9" fmla="*/ 96 h 96"/>
                <a:gd name="T10" fmla="*/ 48 w 96"/>
                <a:gd name="T11" fmla="*/ 74 h 96"/>
                <a:gd name="T12" fmla="*/ 14 w 96"/>
                <a:gd name="T13" fmla="*/ 96 h 96"/>
                <a:gd name="T14" fmla="*/ 30 w 96"/>
                <a:gd name="T15" fmla="*/ 60 h 96"/>
                <a:gd name="T16" fmla="*/ 0 w 96"/>
                <a:gd name="T17" fmla="*/ 34 h 96"/>
                <a:gd name="T18" fmla="*/ 34 w 96"/>
                <a:gd name="T19" fmla="*/ 34 h 96"/>
                <a:gd name="T20" fmla="*/ 48 w 96"/>
                <a:gd name="T21"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96">
                  <a:moveTo>
                    <a:pt x="48" y="0"/>
                  </a:moveTo>
                  <a:lnTo>
                    <a:pt x="62" y="34"/>
                  </a:lnTo>
                  <a:lnTo>
                    <a:pt x="96" y="34"/>
                  </a:lnTo>
                  <a:lnTo>
                    <a:pt x="66" y="60"/>
                  </a:lnTo>
                  <a:lnTo>
                    <a:pt x="82" y="96"/>
                  </a:lnTo>
                  <a:lnTo>
                    <a:pt x="48" y="74"/>
                  </a:lnTo>
                  <a:lnTo>
                    <a:pt x="14" y="96"/>
                  </a:lnTo>
                  <a:lnTo>
                    <a:pt x="30" y="60"/>
                  </a:lnTo>
                  <a:lnTo>
                    <a:pt x="0" y="34"/>
                  </a:lnTo>
                  <a:lnTo>
                    <a:pt x="34" y="34"/>
                  </a:ln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43" name="Freeform 35">
            <a:extLst>
              <a:ext uri="{FF2B5EF4-FFF2-40B4-BE49-F238E27FC236}">
                <a16:creationId xmlns:a16="http://schemas.microsoft.com/office/drawing/2014/main" id="{AB8E658B-100D-7AB9-FBDE-5C3DB2B7904B}"/>
              </a:ext>
            </a:extLst>
          </p:cNvPr>
          <p:cNvSpPr>
            <a:spLocks noEditPoints="1"/>
          </p:cNvSpPr>
          <p:nvPr/>
        </p:nvSpPr>
        <p:spPr bwMode="auto">
          <a:xfrm>
            <a:off x="8752323" y="2386681"/>
            <a:ext cx="234131" cy="313689"/>
          </a:xfrm>
          <a:custGeom>
            <a:avLst/>
            <a:gdLst>
              <a:gd name="T0" fmla="*/ 48 w 56"/>
              <a:gd name="T1" fmla="*/ 0 h 80"/>
              <a:gd name="T2" fmla="*/ 8 w 56"/>
              <a:gd name="T3" fmla="*/ 0 h 80"/>
              <a:gd name="T4" fmla="*/ 0 w 56"/>
              <a:gd name="T5" fmla="*/ 8 h 80"/>
              <a:gd name="T6" fmla="*/ 0 w 56"/>
              <a:gd name="T7" fmla="*/ 76 h 80"/>
              <a:gd name="T8" fmla="*/ 2 w 56"/>
              <a:gd name="T9" fmla="*/ 80 h 80"/>
              <a:gd name="T10" fmla="*/ 6 w 56"/>
              <a:gd name="T11" fmla="*/ 79 h 80"/>
              <a:gd name="T12" fmla="*/ 28 w 56"/>
              <a:gd name="T13" fmla="*/ 65 h 80"/>
              <a:gd name="T14" fmla="*/ 50 w 56"/>
              <a:gd name="T15" fmla="*/ 79 h 80"/>
              <a:gd name="T16" fmla="*/ 52 w 56"/>
              <a:gd name="T17" fmla="*/ 80 h 80"/>
              <a:gd name="T18" fmla="*/ 54 w 56"/>
              <a:gd name="T19" fmla="*/ 80 h 80"/>
              <a:gd name="T20" fmla="*/ 56 w 56"/>
              <a:gd name="T21" fmla="*/ 76 h 80"/>
              <a:gd name="T22" fmla="*/ 56 w 56"/>
              <a:gd name="T23" fmla="*/ 8 h 80"/>
              <a:gd name="T24" fmla="*/ 48 w 56"/>
              <a:gd name="T25" fmla="*/ 0 h 80"/>
              <a:gd name="T26" fmla="*/ 24 w 56"/>
              <a:gd name="T27" fmla="*/ 47 h 80"/>
              <a:gd name="T28" fmla="*/ 8 w 56"/>
              <a:gd name="T29" fmla="*/ 32 h 80"/>
              <a:gd name="T30" fmla="*/ 16 w 56"/>
              <a:gd name="T31" fmla="*/ 24 h 80"/>
              <a:gd name="T32" fmla="*/ 24 w 56"/>
              <a:gd name="T33" fmla="*/ 33 h 80"/>
              <a:gd name="T34" fmla="*/ 40 w 56"/>
              <a:gd name="T35" fmla="*/ 16 h 80"/>
              <a:gd name="T36" fmla="*/ 48 w 56"/>
              <a:gd name="T37" fmla="*/ 24 h 80"/>
              <a:gd name="T38" fmla="*/ 24 w 56"/>
              <a:gd name="T39" fmla="*/ 4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 h="80">
                <a:moveTo>
                  <a:pt x="48" y="0"/>
                </a:moveTo>
                <a:cubicBezTo>
                  <a:pt x="8" y="0"/>
                  <a:pt x="8" y="0"/>
                  <a:pt x="8" y="0"/>
                </a:cubicBezTo>
                <a:cubicBezTo>
                  <a:pt x="4" y="0"/>
                  <a:pt x="0" y="4"/>
                  <a:pt x="0" y="8"/>
                </a:cubicBezTo>
                <a:cubicBezTo>
                  <a:pt x="0" y="76"/>
                  <a:pt x="0" y="76"/>
                  <a:pt x="0" y="76"/>
                </a:cubicBezTo>
                <a:cubicBezTo>
                  <a:pt x="0" y="77"/>
                  <a:pt x="1" y="79"/>
                  <a:pt x="2" y="80"/>
                </a:cubicBezTo>
                <a:cubicBezTo>
                  <a:pt x="3" y="80"/>
                  <a:pt x="5" y="80"/>
                  <a:pt x="6" y="79"/>
                </a:cubicBezTo>
                <a:cubicBezTo>
                  <a:pt x="28" y="65"/>
                  <a:pt x="28" y="65"/>
                  <a:pt x="28" y="65"/>
                </a:cubicBezTo>
                <a:cubicBezTo>
                  <a:pt x="50" y="79"/>
                  <a:pt x="50" y="79"/>
                  <a:pt x="50" y="79"/>
                </a:cubicBezTo>
                <a:cubicBezTo>
                  <a:pt x="50" y="80"/>
                  <a:pt x="51" y="80"/>
                  <a:pt x="52" y="80"/>
                </a:cubicBezTo>
                <a:cubicBezTo>
                  <a:pt x="53" y="80"/>
                  <a:pt x="53" y="80"/>
                  <a:pt x="54" y="80"/>
                </a:cubicBezTo>
                <a:cubicBezTo>
                  <a:pt x="55" y="79"/>
                  <a:pt x="56" y="77"/>
                  <a:pt x="56" y="76"/>
                </a:cubicBezTo>
                <a:cubicBezTo>
                  <a:pt x="56" y="8"/>
                  <a:pt x="56" y="8"/>
                  <a:pt x="56" y="8"/>
                </a:cubicBezTo>
                <a:cubicBezTo>
                  <a:pt x="56" y="4"/>
                  <a:pt x="52" y="0"/>
                  <a:pt x="48" y="0"/>
                </a:cubicBezTo>
                <a:close/>
                <a:moveTo>
                  <a:pt x="24" y="47"/>
                </a:moveTo>
                <a:cubicBezTo>
                  <a:pt x="8" y="32"/>
                  <a:pt x="8" y="32"/>
                  <a:pt x="8" y="32"/>
                </a:cubicBezTo>
                <a:cubicBezTo>
                  <a:pt x="16" y="24"/>
                  <a:pt x="16" y="24"/>
                  <a:pt x="16" y="24"/>
                </a:cubicBezTo>
                <a:cubicBezTo>
                  <a:pt x="24" y="33"/>
                  <a:pt x="24" y="33"/>
                  <a:pt x="24" y="33"/>
                </a:cubicBezTo>
                <a:cubicBezTo>
                  <a:pt x="40" y="16"/>
                  <a:pt x="40" y="16"/>
                  <a:pt x="40" y="16"/>
                </a:cubicBezTo>
                <a:cubicBezTo>
                  <a:pt x="48" y="24"/>
                  <a:pt x="48" y="24"/>
                  <a:pt x="48" y="24"/>
                </a:cubicBezTo>
                <a:lnTo>
                  <a:pt x="24" y="47"/>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grpSp>
        <p:nvGrpSpPr>
          <p:cNvPr id="44" name="组合 43">
            <a:extLst>
              <a:ext uri="{FF2B5EF4-FFF2-40B4-BE49-F238E27FC236}">
                <a16:creationId xmlns:a16="http://schemas.microsoft.com/office/drawing/2014/main" id="{CACE86DD-9A16-29D6-0850-C2F1BC56F6BA}"/>
              </a:ext>
            </a:extLst>
          </p:cNvPr>
          <p:cNvGrpSpPr/>
          <p:nvPr/>
        </p:nvGrpSpPr>
        <p:grpSpPr>
          <a:xfrm>
            <a:off x="9490252" y="2386681"/>
            <a:ext cx="334473" cy="313689"/>
            <a:chOff x="8742363" y="2371725"/>
            <a:chExt cx="254000" cy="254000"/>
          </a:xfrm>
          <a:solidFill>
            <a:schemeClr val="tx2">
              <a:lumMod val="75000"/>
            </a:schemeClr>
          </a:solidFill>
        </p:grpSpPr>
        <p:sp>
          <p:nvSpPr>
            <p:cNvPr id="45" name="Rectangle 36">
              <a:extLst>
                <a:ext uri="{FF2B5EF4-FFF2-40B4-BE49-F238E27FC236}">
                  <a16:creationId xmlns:a16="http://schemas.microsoft.com/office/drawing/2014/main" id="{F3C5A4B8-67DF-B094-7DEA-A65C5B056DC4}"/>
                </a:ext>
              </a:extLst>
            </p:cNvPr>
            <p:cNvSpPr>
              <a:spLocks noChangeArrowheads="1"/>
            </p:cNvSpPr>
            <p:nvPr/>
          </p:nvSpPr>
          <p:spPr bwMode="auto">
            <a:xfrm>
              <a:off x="8805863" y="2600325"/>
              <a:ext cx="127000"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46" name="Freeform 37">
              <a:extLst>
                <a:ext uri="{FF2B5EF4-FFF2-40B4-BE49-F238E27FC236}">
                  <a16:creationId xmlns:a16="http://schemas.microsoft.com/office/drawing/2014/main" id="{CBFFDE45-578D-6D94-428D-65B8692B4B5F}"/>
                </a:ext>
              </a:extLst>
            </p:cNvPr>
            <p:cNvSpPr>
              <a:spLocks noEditPoints="1"/>
            </p:cNvSpPr>
            <p:nvPr/>
          </p:nvSpPr>
          <p:spPr bwMode="auto">
            <a:xfrm>
              <a:off x="8742363" y="2371725"/>
              <a:ext cx="254000" cy="215900"/>
            </a:xfrm>
            <a:custGeom>
              <a:avLst/>
              <a:gdLst>
                <a:gd name="T0" fmla="*/ 76 w 80"/>
                <a:gd name="T1" fmla="*/ 4 h 68"/>
                <a:gd name="T2" fmla="*/ 63 w 80"/>
                <a:gd name="T3" fmla="*/ 4 h 68"/>
                <a:gd name="T4" fmla="*/ 56 w 80"/>
                <a:gd name="T5" fmla="*/ 0 h 68"/>
                <a:gd name="T6" fmla="*/ 24 w 80"/>
                <a:gd name="T7" fmla="*/ 0 h 68"/>
                <a:gd name="T8" fmla="*/ 17 w 80"/>
                <a:gd name="T9" fmla="*/ 4 h 68"/>
                <a:gd name="T10" fmla="*/ 4 w 80"/>
                <a:gd name="T11" fmla="*/ 4 h 68"/>
                <a:gd name="T12" fmla="*/ 0 w 80"/>
                <a:gd name="T13" fmla="*/ 8 h 68"/>
                <a:gd name="T14" fmla="*/ 0 w 80"/>
                <a:gd name="T15" fmla="*/ 24 h 68"/>
                <a:gd name="T16" fmla="*/ 2 w 80"/>
                <a:gd name="T17" fmla="*/ 27 h 68"/>
                <a:gd name="T18" fmla="*/ 21 w 80"/>
                <a:gd name="T19" fmla="*/ 43 h 68"/>
                <a:gd name="T20" fmla="*/ 36 w 80"/>
                <a:gd name="T21" fmla="*/ 52 h 68"/>
                <a:gd name="T22" fmla="*/ 36 w 80"/>
                <a:gd name="T23" fmla="*/ 56 h 68"/>
                <a:gd name="T24" fmla="*/ 28 w 80"/>
                <a:gd name="T25" fmla="*/ 56 h 68"/>
                <a:gd name="T26" fmla="*/ 24 w 80"/>
                <a:gd name="T27" fmla="*/ 60 h 68"/>
                <a:gd name="T28" fmla="*/ 24 w 80"/>
                <a:gd name="T29" fmla="*/ 68 h 68"/>
                <a:gd name="T30" fmla="*/ 56 w 80"/>
                <a:gd name="T31" fmla="*/ 68 h 68"/>
                <a:gd name="T32" fmla="*/ 56 w 80"/>
                <a:gd name="T33" fmla="*/ 60 h 68"/>
                <a:gd name="T34" fmla="*/ 52 w 80"/>
                <a:gd name="T35" fmla="*/ 56 h 68"/>
                <a:gd name="T36" fmla="*/ 44 w 80"/>
                <a:gd name="T37" fmla="*/ 56 h 68"/>
                <a:gd name="T38" fmla="*/ 44 w 80"/>
                <a:gd name="T39" fmla="*/ 52 h 68"/>
                <a:gd name="T40" fmla="*/ 59 w 80"/>
                <a:gd name="T41" fmla="*/ 43 h 68"/>
                <a:gd name="T42" fmla="*/ 78 w 80"/>
                <a:gd name="T43" fmla="*/ 27 h 68"/>
                <a:gd name="T44" fmla="*/ 80 w 80"/>
                <a:gd name="T45" fmla="*/ 24 h 68"/>
                <a:gd name="T46" fmla="*/ 80 w 80"/>
                <a:gd name="T47" fmla="*/ 8 h 68"/>
                <a:gd name="T48" fmla="*/ 76 w 80"/>
                <a:gd name="T49" fmla="*/ 4 h 68"/>
                <a:gd name="T50" fmla="*/ 8 w 80"/>
                <a:gd name="T51" fmla="*/ 22 h 68"/>
                <a:gd name="T52" fmla="*/ 8 w 80"/>
                <a:gd name="T53" fmla="*/ 12 h 68"/>
                <a:gd name="T54" fmla="*/ 16 w 80"/>
                <a:gd name="T55" fmla="*/ 12 h 68"/>
                <a:gd name="T56" fmla="*/ 16 w 80"/>
                <a:gd name="T57" fmla="*/ 28 h 68"/>
                <a:gd name="T58" fmla="*/ 16 w 80"/>
                <a:gd name="T59" fmla="*/ 28 h 68"/>
                <a:gd name="T60" fmla="*/ 8 w 80"/>
                <a:gd name="T61" fmla="*/ 22 h 68"/>
                <a:gd name="T62" fmla="*/ 72 w 80"/>
                <a:gd name="T63" fmla="*/ 22 h 68"/>
                <a:gd name="T64" fmla="*/ 64 w 80"/>
                <a:gd name="T65" fmla="*/ 28 h 68"/>
                <a:gd name="T66" fmla="*/ 64 w 80"/>
                <a:gd name="T67" fmla="*/ 28 h 68"/>
                <a:gd name="T68" fmla="*/ 64 w 80"/>
                <a:gd name="T69" fmla="*/ 12 h 68"/>
                <a:gd name="T70" fmla="*/ 72 w 80"/>
                <a:gd name="T71" fmla="*/ 12 h 68"/>
                <a:gd name="T72" fmla="*/ 72 w 80"/>
                <a:gd name="T73" fmla="*/ 2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 h="68">
                  <a:moveTo>
                    <a:pt x="76" y="4"/>
                  </a:moveTo>
                  <a:cubicBezTo>
                    <a:pt x="63" y="4"/>
                    <a:pt x="63" y="4"/>
                    <a:pt x="63" y="4"/>
                  </a:cubicBezTo>
                  <a:cubicBezTo>
                    <a:pt x="61" y="2"/>
                    <a:pt x="59" y="0"/>
                    <a:pt x="56" y="0"/>
                  </a:cubicBezTo>
                  <a:cubicBezTo>
                    <a:pt x="24" y="0"/>
                    <a:pt x="24" y="0"/>
                    <a:pt x="24" y="0"/>
                  </a:cubicBezTo>
                  <a:cubicBezTo>
                    <a:pt x="21" y="0"/>
                    <a:pt x="18" y="2"/>
                    <a:pt x="17" y="4"/>
                  </a:cubicBezTo>
                  <a:cubicBezTo>
                    <a:pt x="4" y="4"/>
                    <a:pt x="4" y="4"/>
                    <a:pt x="4" y="4"/>
                  </a:cubicBezTo>
                  <a:cubicBezTo>
                    <a:pt x="2" y="4"/>
                    <a:pt x="0" y="6"/>
                    <a:pt x="0" y="8"/>
                  </a:cubicBezTo>
                  <a:cubicBezTo>
                    <a:pt x="0" y="24"/>
                    <a:pt x="0" y="24"/>
                    <a:pt x="0" y="24"/>
                  </a:cubicBezTo>
                  <a:cubicBezTo>
                    <a:pt x="0" y="25"/>
                    <a:pt x="1" y="26"/>
                    <a:pt x="2" y="27"/>
                  </a:cubicBezTo>
                  <a:cubicBezTo>
                    <a:pt x="21" y="43"/>
                    <a:pt x="21" y="43"/>
                    <a:pt x="21" y="43"/>
                  </a:cubicBezTo>
                  <a:cubicBezTo>
                    <a:pt x="25" y="47"/>
                    <a:pt x="30" y="51"/>
                    <a:pt x="36" y="52"/>
                  </a:cubicBezTo>
                  <a:cubicBezTo>
                    <a:pt x="36" y="56"/>
                    <a:pt x="36" y="56"/>
                    <a:pt x="36" y="56"/>
                  </a:cubicBezTo>
                  <a:cubicBezTo>
                    <a:pt x="28" y="56"/>
                    <a:pt x="28" y="56"/>
                    <a:pt x="28" y="56"/>
                  </a:cubicBezTo>
                  <a:cubicBezTo>
                    <a:pt x="26" y="56"/>
                    <a:pt x="24" y="58"/>
                    <a:pt x="24" y="60"/>
                  </a:cubicBezTo>
                  <a:cubicBezTo>
                    <a:pt x="24" y="68"/>
                    <a:pt x="24" y="68"/>
                    <a:pt x="24" y="68"/>
                  </a:cubicBezTo>
                  <a:cubicBezTo>
                    <a:pt x="56" y="68"/>
                    <a:pt x="56" y="68"/>
                    <a:pt x="56" y="68"/>
                  </a:cubicBezTo>
                  <a:cubicBezTo>
                    <a:pt x="56" y="60"/>
                    <a:pt x="56" y="60"/>
                    <a:pt x="56" y="60"/>
                  </a:cubicBezTo>
                  <a:cubicBezTo>
                    <a:pt x="56" y="58"/>
                    <a:pt x="54" y="56"/>
                    <a:pt x="52" y="56"/>
                  </a:cubicBezTo>
                  <a:cubicBezTo>
                    <a:pt x="44" y="56"/>
                    <a:pt x="44" y="56"/>
                    <a:pt x="44" y="56"/>
                  </a:cubicBezTo>
                  <a:cubicBezTo>
                    <a:pt x="44" y="52"/>
                    <a:pt x="44" y="52"/>
                    <a:pt x="44" y="52"/>
                  </a:cubicBezTo>
                  <a:cubicBezTo>
                    <a:pt x="50" y="51"/>
                    <a:pt x="55" y="47"/>
                    <a:pt x="59" y="43"/>
                  </a:cubicBezTo>
                  <a:cubicBezTo>
                    <a:pt x="78" y="27"/>
                    <a:pt x="78" y="27"/>
                    <a:pt x="78" y="27"/>
                  </a:cubicBezTo>
                  <a:cubicBezTo>
                    <a:pt x="79" y="26"/>
                    <a:pt x="80" y="25"/>
                    <a:pt x="80" y="24"/>
                  </a:cubicBezTo>
                  <a:cubicBezTo>
                    <a:pt x="80" y="8"/>
                    <a:pt x="80" y="8"/>
                    <a:pt x="80" y="8"/>
                  </a:cubicBezTo>
                  <a:cubicBezTo>
                    <a:pt x="80" y="6"/>
                    <a:pt x="78" y="4"/>
                    <a:pt x="76" y="4"/>
                  </a:cubicBezTo>
                  <a:close/>
                  <a:moveTo>
                    <a:pt x="8" y="22"/>
                  </a:moveTo>
                  <a:cubicBezTo>
                    <a:pt x="8" y="12"/>
                    <a:pt x="8" y="12"/>
                    <a:pt x="8" y="12"/>
                  </a:cubicBezTo>
                  <a:cubicBezTo>
                    <a:pt x="16" y="12"/>
                    <a:pt x="16" y="12"/>
                    <a:pt x="16" y="12"/>
                  </a:cubicBezTo>
                  <a:cubicBezTo>
                    <a:pt x="16" y="28"/>
                    <a:pt x="16" y="28"/>
                    <a:pt x="16" y="28"/>
                  </a:cubicBezTo>
                  <a:cubicBezTo>
                    <a:pt x="16" y="28"/>
                    <a:pt x="16" y="28"/>
                    <a:pt x="16" y="28"/>
                  </a:cubicBezTo>
                  <a:lnTo>
                    <a:pt x="8" y="22"/>
                  </a:lnTo>
                  <a:close/>
                  <a:moveTo>
                    <a:pt x="72" y="22"/>
                  </a:moveTo>
                  <a:cubicBezTo>
                    <a:pt x="64" y="28"/>
                    <a:pt x="64" y="28"/>
                    <a:pt x="64" y="28"/>
                  </a:cubicBezTo>
                  <a:cubicBezTo>
                    <a:pt x="64" y="28"/>
                    <a:pt x="64" y="28"/>
                    <a:pt x="64" y="28"/>
                  </a:cubicBezTo>
                  <a:cubicBezTo>
                    <a:pt x="64" y="12"/>
                    <a:pt x="64" y="12"/>
                    <a:pt x="64" y="12"/>
                  </a:cubicBezTo>
                  <a:cubicBezTo>
                    <a:pt x="72" y="12"/>
                    <a:pt x="72" y="12"/>
                    <a:pt x="72" y="12"/>
                  </a:cubicBezTo>
                  <a:lnTo>
                    <a:pt x="7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47" name="组合 46">
            <a:extLst>
              <a:ext uri="{FF2B5EF4-FFF2-40B4-BE49-F238E27FC236}">
                <a16:creationId xmlns:a16="http://schemas.microsoft.com/office/drawing/2014/main" id="{7C81C9AD-B836-3A50-DAA6-73AEE057CBCB}"/>
              </a:ext>
            </a:extLst>
          </p:cNvPr>
          <p:cNvGrpSpPr/>
          <p:nvPr/>
        </p:nvGrpSpPr>
        <p:grpSpPr>
          <a:xfrm>
            <a:off x="2244739" y="3206194"/>
            <a:ext cx="336564" cy="203898"/>
            <a:chOff x="3240088" y="3035300"/>
            <a:chExt cx="255588" cy="165100"/>
          </a:xfrm>
          <a:solidFill>
            <a:schemeClr val="tx2">
              <a:lumMod val="75000"/>
            </a:schemeClr>
          </a:solidFill>
        </p:grpSpPr>
        <p:sp>
          <p:nvSpPr>
            <p:cNvPr id="48" name="Freeform 38">
              <a:extLst>
                <a:ext uri="{FF2B5EF4-FFF2-40B4-BE49-F238E27FC236}">
                  <a16:creationId xmlns:a16="http://schemas.microsoft.com/office/drawing/2014/main" id="{3232273E-B966-B992-421B-04CA617298A7}"/>
                </a:ext>
              </a:extLst>
            </p:cNvPr>
            <p:cNvSpPr>
              <a:spLocks/>
            </p:cNvSpPr>
            <p:nvPr/>
          </p:nvSpPr>
          <p:spPr bwMode="auto">
            <a:xfrm>
              <a:off x="3240088" y="3086100"/>
              <a:ext cx="76200" cy="114300"/>
            </a:xfrm>
            <a:custGeom>
              <a:avLst/>
              <a:gdLst>
                <a:gd name="T0" fmla="*/ 20 w 24"/>
                <a:gd name="T1" fmla="*/ 0 h 36"/>
                <a:gd name="T2" fmla="*/ 4 w 24"/>
                <a:gd name="T3" fmla="*/ 0 h 36"/>
                <a:gd name="T4" fmla="*/ 0 w 24"/>
                <a:gd name="T5" fmla="*/ 4 h 36"/>
                <a:gd name="T6" fmla="*/ 0 w 24"/>
                <a:gd name="T7" fmla="*/ 32 h 36"/>
                <a:gd name="T8" fmla="*/ 4 w 24"/>
                <a:gd name="T9" fmla="*/ 36 h 36"/>
                <a:gd name="T10" fmla="*/ 20 w 24"/>
                <a:gd name="T11" fmla="*/ 36 h 36"/>
                <a:gd name="T12" fmla="*/ 24 w 24"/>
                <a:gd name="T13" fmla="*/ 32 h 36"/>
                <a:gd name="T14" fmla="*/ 24 w 24"/>
                <a:gd name="T15" fmla="*/ 4 h 36"/>
                <a:gd name="T16" fmla="*/ 20 w 24"/>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36">
                  <a:moveTo>
                    <a:pt x="20" y="0"/>
                  </a:moveTo>
                  <a:cubicBezTo>
                    <a:pt x="4" y="0"/>
                    <a:pt x="4" y="0"/>
                    <a:pt x="4" y="0"/>
                  </a:cubicBezTo>
                  <a:cubicBezTo>
                    <a:pt x="2" y="0"/>
                    <a:pt x="0" y="2"/>
                    <a:pt x="0" y="4"/>
                  </a:cubicBezTo>
                  <a:cubicBezTo>
                    <a:pt x="0" y="32"/>
                    <a:pt x="0" y="32"/>
                    <a:pt x="0" y="32"/>
                  </a:cubicBezTo>
                  <a:cubicBezTo>
                    <a:pt x="0" y="34"/>
                    <a:pt x="2" y="36"/>
                    <a:pt x="4" y="36"/>
                  </a:cubicBezTo>
                  <a:cubicBezTo>
                    <a:pt x="20" y="36"/>
                    <a:pt x="20" y="36"/>
                    <a:pt x="20" y="36"/>
                  </a:cubicBezTo>
                  <a:cubicBezTo>
                    <a:pt x="22" y="36"/>
                    <a:pt x="24" y="34"/>
                    <a:pt x="24" y="32"/>
                  </a:cubicBezTo>
                  <a:cubicBezTo>
                    <a:pt x="24" y="4"/>
                    <a:pt x="24" y="4"/>
                    <a:pt x="24" y="4"/>
                  </a:cubicBezTo>
                  <a:cubicBezTo>
                    <a:pt x="24" y="2"/>
                    <a:pt x="22"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49" name="Freeform 39">
              <a:extLst>
                <a:ext uri="{FF2B5EF4-FFF2-40B4-BE49-F238E27FC236}">
                  <a16:creationId xmlns:a16="http://schemas.microsoft.com/office/drawing/2014/main" id="{9739F9EA-2807-2243-C256-1FACE58ED310}"/>
                </a:ext>
              </a:extLst>
            </p:cNvPr>
            <p:cNvSpPr>
              <a:spLocks/>
            </p:cNvSpPr>
            <p:nvPr/>
          </p:nvSpPr>
          <p:spPr bwMode="auto">
            <a:xfrm>
              <a:off x="3328988" y="3035300"/>
              <a:ext cx="76200" cy="165100"/>
            </a:xfrm>
            <a:custGeom>
              <a:avLst/>
              <a:gdLst>
                <a:gd name="T0" fmla="*/ 20 w 24"/>
                <a:gd name="T1" fmla="*/ 0 h 52"/>
                <a:gd name="T2" fmla="*/ 4 w 24"/>
                <a:gd name="T3" fmla="*/ 0 h 52"/>
                <a:gd name="T4" fmla="*/ 0 w 24"/>
                <a:gd name="T5" fmla="*/ 4 h 52"/>
                <a:gd name="T6" fmla="*/ 0 w 24"/>
                <a:gd name="T7" fmla="*/ 48 h 52"/>
                <a:gd name="T8" fmla="*/ 4 w 24"/>
                <a:gd name="T9" fmla="*/ 52 h 52"/>
                <a:gd name="T10" fmla="*/ 20 w 24"/>
                <a:gd name="T11" fmla="*/ 52 h 52"/>
                <a:gd name="T12" fmla="*/ 24 w 24"/>
                <a:gd name="T13" fmla="*/ 48 h 52"/>
                <a:gd name="T14" fmla="*/ 24 w 24"/>
                <a:gd name="T15" fmla="*/ 4 h 52"/>
                <a:gd name="T16" fmla="*/ 20 w 24"/>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52">
                  <a:moveTo>
                    <a:pt x="20" y="0"/>
                  </a:moveTo>
                  <a:cubicBezTo>
                    <a:pt x="4" y="0"/>
                    <a:pt x="4" y="0"/>
                    <a:pt x="4" y="0"/>
                  </a:cubicBezTo>
                  <a:cubicBezTo>
                    <a:pt x="2" y="0"/>
                    <a:pt x="0" y="2"/>
                    <a:pt x="0" y="4"/>
                  </a:cubicBezTo>
                  <a:cubicBezTo>
                    <a:pt x="0" y="48"/>
                    <a:pt x="0" y="48"/>
                    <a:pt x="0" y="48"/>
                  </a:cubicBezTo>
                  <a:cubicBezTo>
                    <a:pt x="0" y="50"/>
                    <a:pt x="2" y="52"/>
                    <a:pt x="4" y="52"/>
                  </a:cubicBezTo>
                  <a:cubicBezTo>
                    <a:pt x="20" y="52"/>
                    <a:pt x="20" y="52"/>
                    <a:pt x="20" y="52"/>
                  </a:cubicBezTo>
                  <a:cubicBezTo>
                    <a:pt x="22" y="52"/>
                    <a:pt x="24" y="50"/>
                    <a:pt x="24" y="48"/>
                  </a:cubicBezTo>
                  <a:cubicBezTo>
                    <a:pt x="24" y="4"/>
                    <a:pt x="24" y="4"/>
                    <a:pt x="24" y="4"/>
                  </a:cubicBezTo>
                  <a:cubicBezTo>
                    <a:pt x="24" y="2"/>
                    <a:pt x="22"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50" name="Freeform 40">
              <a:extLst>
                <a:ext uri="{FF2B5EF4-FFF2-40B4-BE49-F238E27FC236}">
                  <a16:creationId xmlns:a16="http://schemas.microsoft.com/office/drawing/2014/main" id="{CBA71607-4754-9D0F-BBFC-C00AADCEB3C4}"/>
                </a:ext>
              </a:extLst>
            </p:cNvPr>
            <p:cNvSpPr>
              <a:spLocks/>
            </p:cNvSpPr>
            <p:nvPr/>
          </p:nvSpPr>
          <p:spPr bwMode="auto">
            <a:xfrm>
              <a:off x="3417888" y="3098800"/>
              <a:ext cx="77788" cy="101600"/>
            </a:xfrm>
            <a:custGeom>
              <a:avLst/>
              <a:gdLst>
                <a:gd name="T0" fmla="*/ 20 w 24"/>
                <a:gd name="T1" fmla="*/ 0 h 32"/>
                <a:gd name="T2" fmla="*/ 4 w 24"/>
                <a:gd name="T3" fmla="*/ 0 h 32"/>
                <a:gd name="T4" fmla="*/ 0 w 24"/>
                <a:gd name="T5" fmla="*/ 4 h 32"/>
                <a:gd name="T6" fmla="*/ 0 w 24"/>
                <a:gd name="T7" fmla="*/ 28 h 32"/>
                <a:gd name="T8" fmla="*/ 4 w 24"/>
                <a:gd name="T9" fmla="*/ 32 h 32"/>
                <a:gd name="T10" fmla="*/ 20 w 24"/>
                <a:gd name="T11" fmla="*/ 32 h 32"/>
                <a:gd name="T12" fmla="*/ 24 w 24"/>
                <a:gd name="T13" fmla="*/ 28 h 32"/>
                <a:gd name="T14" fmla="*/ 24 w 24"/>
                <a:gd name="T15" fmla="*/ 4 h 32"/>
                <a:gd name="T16" fmla="*/ 20 w 24"/>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32">
                  <a:moveTo>
                    <a:pt x="20" y="0"/>
                  </a:moveTo>
                  <a:cubicBezTo>
                    <a:pt x="4" y="0"/>
                    <a:pt x="4" y="0"/>
                    <a:pt x="4" y="0"/>
                  </a:cubicBezTo>
                  <a:cubicBezTo>
                    <a:pt x="2" y="0"/>
                    <a:pt x="0" y="2"/>
                    <a:pt x="0" y="4"/>
                  </a:cubicBezTo>
                  <a:cubicBezTo>
                    <a:pt x="0" y="28"/>
                    <a:pt x="0" y="28"/>
                    <a:pt x="0" y="28"/>
                  </a:cubicBezTo>
                  <a:cubicBezTo>
                    <a:pt x="0" y="30"/>
                    <a:pt x="2" y="32"/>
                    <a:pt x="4" y="32"/>
                  </a:cubicBezTo>
                  <a:cubicBezTo>
                    <a:pt x="20" y="32"/>
                    <a:pt x="20" y="32"/>
                    <a:pt x="20" y="32"/>
                  </a:cubicBezTo>
                  <a:cubicBezTo>
                    <a:pt x="22" y="32"/>
                    <a:pt x="24" y="30"/>
                    <a:pt x="24" y="28"/>
                  </a:cubicBezTo>
                  <a:cubicBezTo>
                    <a:pt x="24" y="4"/>
                    <a:pt x="24" y="4"/>
                    <a:pt x="24" y="4"/>
                  </a:cubicBezTo>
                  <a:cubicBezTo>
                    <a:pt x="24" y="2"/>
                    <a:pt x="22"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51" name="组合 50">
            <a:extLst>
              <a:ext uri="{FF2B5EF4-FFF2-40B4-BE49-F238E27FC236}">
                <a16:creationId xmlns:a16="http://schemas.microsoft.com/office/drawing/2014/main" id="{4260D2B9-AB91-6603-639B-57B4CE6AE893}"/>
              </a:ext>
            </a:extLst>
          </p:cNvPr>
          <p:cNvGrpSpPr/>
          <p:nvPr/>
        </p:nvGrpSpPr>
        <p:grpSpPr>
          <a:xfrm>
            <a:off x="3049564" y="3141496"/>
            <a:ext cx="336564" cy="315650"/>
            <a:chOff x="3851276" y="2982913"/>
            <a:chExt cx="255588" cy="255588"/>
          </a:xfrm>
          <a:solidFill>
            <a:schemeClr val="tx2">
              <a:lumMod val="75000"/>
            </a:schemeClr>
          </a:solidFill>
        </p:grpSpPr>
        <p:sp>
          <p:nvSpPr>
            <p:cNvPr id="52" name="Freeform 41">
              <a:extLst>
                <a:ext uri="{FF2B5EF4-FFF2-40B4-BE49-F238E27FC236}">
                  <a16:creationId xmlns:a16="http://schemas.microsoft.com/office/drawing/2014/main" id="{6D28DB1D-79E4-B34D-C133-4720574FF4FA}"/>
                </a:ext>
              </a:extLst>
            </p:cNvPr>
            <p:cNvSpPr>
              <a:spLocks noEditPoints="1"/>
            </p:cNvSpPr>
            <p:nvPr/>
          </p:nvSpPr>
          <p:spPr bwMode="auto">
            <a:xfrm>
              <a:off x="3851276" y="2982913"/>
              <a:ext cx="255588" cy="255588"/>
            </a:xfrm>
            <a:custGeom>
              <a:avLst/>
              <a:gdLst>
                <a:gd name="T0" fmla="*/ 40 w 80"/>
                <a:gd name="T1" fmla="*/ 80 h 80"/>
                <a:gd name="T2" fmla="*/ 0 w 80"/>
                <a:gd name="T3" fmla="*/ 40 h 80"/>
                <a:gd name="T4" fmla="*/ 40 w 80"/>
                <a:gd name="T5" fmla="*/ 0 h 80"/>
                <a:gd name="T6" fmla="*/ 80 w 80"/>
                <a:gd name="T7" fmla="*/ 40 h 80"/>
                <a:gd name="T8" fmla="*/ 40 w 80"/>
                <a:gd name="T9" fmla="*/ 80 h 80"/>
                <a:gd name="T10" fmla="*/ 40 w 80"/>
                <a:gd name="T11" fmla="*/ 8 h 80"/>
                <a:gd name="T12" fmla="*/ 8 w 80"/>
                <a:gd name="T13" fmla="*/ 40 h 80"/>
                <a:gd name="T14" fmla="*/ 40 w 80"/>
                <a:gd name="T15" fmla="*/ 72 h 80"/>
                <a:gd name="T16" fmla="*/ 72 w 80"/>
                <a:gd name="T17" fmla="*/ 40 h 80"/>
                <a:gd name="T18" fmla="*/ 40 w 80"/>
                <a:gd name="T19" fmla="*/ 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80"/>
                  </a:moveTo>
                  <a:cubicBezTo>
                    <a:pt x="18" y="80"/>
                    <a:pt x="0" y="62"/>
                    <a:pt x="0" y="40"/>
                  </a:cubicBezTo>
                  <a:cubicBezTo>
                    <a:pt x="0" y="18"/>
                    <a:pt x="18" y="0"/>
                    <a:pt x="40" y="0"/>
                  </a:cubicBezTo>
                  <a:cubicBezTo>
                    <a:pt x="62" y="0"/>
                    <a:pt x="80" y="18"/>
                    <a:pt x="80" y="40"/>
                  </a:cubicBezTo>
                  <a:cubicBezTo>
                    <a:pt x="80" y="62"/>
                    <a:pt x="62" y="80"/>
                    <a:pt x="40" y="80"/>
                  </a:cubicBezTo>
                  <a:close/>
                  <a:moveTo>
                    <a:pt x="40" y="8"/>
                  </a:moveTo>
                  <a:cubicBezTo>
                    <a:pt x="22" y="8"/>
                    <a:pt x="8" y="22"/>
                    <a:pt x="8" y="40"/>
                  </a:cubicBezTo>
                  <a:cubicBezTo>
                    <a:pt x="8" y="58"/>
                    <a:pt x="22" y="72"/>
                    <a:pt x="40" y="72"/>
                  </a:cubicBezTo>
                  <a:cubicBezTo>
                    <a:pt x="58" y="72"/>
                    <a:pt x="72" y="58"/>
                    <a:pt x="72" y="40"/>
                  </a:cubicBezTo>
                  <a:cubicBezTo>
                    <a:pt x="72" y="22"/>
                    <a:pt x="58" y="8"/>
                    <a:pt x="4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53" name="Freeform 42">
              <a:extLst>
                <a:ext uri="{FF2B5EF4-FFF2-40B4-BE49-F238E27FC236}">
                  <a16:creationId xmlns:a16="http://schemas.microsoft.com/office/drawing/2014/main" id="{93822A15-4C7B-1929-ADC5-F5329AA0DA9B}"/>
                </a:ext>
              </a:extLst>
            </p:cNvPr>
            <p:cNvSpPr>
              <a:spLocks noEditPoints="1"/>
            </p:cNvSpPr>
            <p:nvPr/>
          </p:nvSpPr>
          <p:spPr bwMode="auto">
            <a:xfrm>
              <a:off x="3902076" y="3048000"/>
              <a:ext cx="153988" cy="139700"/>
            </a:xfrm>
            <a:custGeom>
              <a:avLst/>
              <a:gdLst>
                <a:gd name="T0" fmla="*/ 24 w 48"/>
                <a:gd name="T1" fmla="*/ 44 h 44"/>
                <a:gd name="T2" fmla="*/ 22 w 48"/>
                <a:gd name="T3" fmla="*/ 43 h 44"/>
                <a:gd name="T4" fmla="*/ 0 w 48"/>
                <a:gd name="T5" fmla="*/ 16 h 44"/>
                <a:gd name="T6" fmla="*/ 16 w 48"/>
                <a:gd name="T7" fmla="*/ 0 h 44"/>
                <a:gd name="T8" fmla="*/ 24 w 48"/>
                <a:gd name="T9" fmla="*/ 3 h 44"/>
                <a:gd name="T10" fmla="*/ 32 w 48"/>
                <a:gd name="T11" fmla="*/ 0 h 44"/>
                <a:gd name="T12" fmla="*/ 48 w 48"/>
                <a:gd name="T13" fmla="*/ 16 h 44"/>
                <a:gd name="T14" fmla="*/ 26 w 48"/>
                <a:gd name="T15" fmla="*/ 43 h 44"/>
                <a:gd name="T16" fmla="*/ 24 w 48"/>
                <a:gd name="T17" fmla="*/ 44 h 44"/>
                <a:gd name="T18" fmla="*/ 16 w 48"/>
                <a:gd name="T19" fmla="*/ 8 h 44"/>
                <a:gd name="T20" fmla="*/ 8 w 48"/>
                <a:gd name="T21" fmla="*/ 16 h 44"/>
                <a:gd name="T22" fmla="*/ 24 w 48"/>
                <a:gd name="T23" fmla="*/ 35 h 44"/>
                <a:gd name="T24" fmla="*/ 40 w 48"/>
                <a:gd name="T25" fmla="*/ 16 h 44"/>
                <a:gd name="T26" fmla="*/ 32 w 48"/>
                <a:gd name="T27" fmla="*/ 8 h 44"/>
                <a:gd name="T28" fmla="*/ 28 w 48"/>
                <a:gd name="T29" fmla="*/ 12 h 44"/>
                <a:gd name="T30" fmla="*/ 24 w 48"/>
                <a:gd name="T31" fmla="*/ 16 h 44"/>
                <a:gd name="T32" fmla="*/ 20 w 48"/>
                <a:gd name="T33" fmla="*/ 12 h 44"/>
                <a:gd name="T34" fmla="*/ 16 w 48"/>
                <a:gd name="T35" fmla="*/ 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44">
                  <a:moveTo>
                    <a:pt x="24" y="44"/>
                  </a:moveTo>
                  <a:cubicBezTo>
                    <a:pt x="23" y="44"/>
                    <a:pt x="23" y="44"/>
                    <a:pt x="22" y="43"/>
                  </a:cubicBezTo>
                  <a:cubicBezTo>
                    <a:pt x="20" y="42"/>
                    <a:pt x="0" y="30"/>
                    <a:pt x="0" y="16"/>
                  </a:cubicBezTo>
                  <a:cubicBezTo>
                    <a:pt x="0" y="6"/>
                    <a:pt x="6" y="0"/>
                    <a:pt x="16" y="0"/>
                  </a:cubicBezTo>
                  <a:cubicBezTo>
                    <a:pt x="19" y="0"/>
                    <a:pt x="22" y="1"/>
                    <a:pt x="24" y="3"/>
                  </a:cubicBezTo>
                  <a:cubicBezTo>
                    <a:pt x="26" y="1"/>
                    <a:pt x="29" y="0"/>
                    <a:pt x="32" y="0"/>
                  </a:cubicBezTo>
                  <a:cubicBezTo>
                    <a:pt x="42" y="0"/>
                    <a:pt x="48" y="6"/>
                    <a:pt x="48" y="16"/>
                  </a:cubicBezTo>
                  <a:cubicBezTo>
                    <a:pt x="48" y="30"/>
                    <a:pt x="28" y="42"/>
                    <a:pt x="26" y="43"/>
                  </a:cubicBezTo>
                  <a:cubicBezTo>
                    <a:pt x="25" y="44"/>
                    <a:pt x="25" y="44"/>
                    <a:pt x="24" y="44"/>
                  </a:cubicBezTo>
                  <a:close/>
                  <a:moveTo>
                    <a:pt x="16" y="8"/>
                  </a:moveTo>
                  <a:cubicBezTo>
                    <a:pt x="9" y="8"/>
                    <a:pt x="8" y="14"/>
                    <a:pt x="8" y="16"/>
                  </a:cubicBezTo>
                  <a:cubicBezTo>
                    <a:pt x="8" y="23"/>
                    <a:pt x="18" y="31"/>
                    <a:pt x="24" y="35"/>
                  </a:cubicBezTo>
                  <a:cubicBezTo>
                    <a:pt x="30" y="31"/>
                    <a:pt x="40" y="23"/>
                    <a:pt x="40" y="16"/>
                  </a:cubicBezTo>
                  <a:cubicBezTo>
                    <a:pt x="40" y="14"/>
                    <a:pt x="39" y="8"/>
                    <a:pt x="32" y="8"/>
                  </a:cubicBezTo>
                  <a:cubicBezTo>
                    <a:pt x="30" y="8"/>
                    <a:pt x="28" y="10"/>
                    <a:pt x="28" y="12"/>
                  </a:cubicBezTo>
                  <a:cubicBezTo>
                    <a:pt x="28" y="14"/>
                    <a:pt x="26" y="16"/>
                    <a:pt x="24" y="16"/>
                  </a:cubicBezTo>
                  <a:cubicBezTo>
                    <a:pt x="22" y="16"/>
                    <a:pt x="20" y="14"/>
                    <a:pt x="20" y="12"/>
                  </a:cubicBezTo>
                  <a:cubicBezTo>
                    <a:pt x="20" y="10"/>
                    <a:pt x="18" y="8"/>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54" name="组合 53">
            <a:extLst>
              <a:ext uri="{FF2B5EF4-FFF2-40B4-BE49-F238E27FC236}">
                <a16:creationId xmlns:a16="http://schemas.microsoft.com/office/drawing/2014/main" id="{7325C931-B246-A3D3-3D09-32CB494C6529}"/>
              </a:ext>
            </a:extLst>
          </p:cNvPr>
          <p:cNvGrpSpPr/>
          <p:nvPr/>
        </p:nvGrpSpPr>
        <p:grpSpPr>
          <a:xfrm>
            <a:off x="3820941" y="3141496"/>
            <a:ext cx="386735" cy="284281"/>
            <a:chOff x="4437063" y="2982913"/>
            <a:chExt cx="293688" cy="230188"/>
          </a:xfrm>
          <a:solidFill>
            <a:schemeClr val="tx2">
              <a:lumMod val="75000"/>
            </a:schemeClr>
          </a:solidFill>
        </p:grpSpPr>
        <p:sp>
          <p:nvSpPr>
            <p:cNvPr id="55" name="Freeform 43">
              <a:extLst>
                <a:ext uri="{FF2B5EF4-FFF2-40B4-BE49-F238E27FC236}">
                  <a16:creationId xmlns:a16="http://schemas.microsoft.com/office/drawing/2014/main" id="{3145F442-6097-CD39-4212-88B0F29C8F6A}"/>
                </a:ext>
              </a:extLst>
            </p:cNvPr>
            <p:cNvSpPr>
              <a:spLocks/>
            </p:cNvSpPr>
            <p:nvPr/>
          </p:nvSpPr>
          <p:spPr bwMode="auto">
            <a:xfrm>
              <a:off x="4437063" y="3060700"/>
              <a:ext cx="76200" cy="152400"/>
            </a:xfrm>
            <a:custGeom>
              <a:avLst/>
              <a:gdLst>
                <a:gd name="T0" fmla="*/ 20 w 24"/>
                <a:gd name="T1" fmla="*/ 0 h 48"/>
                <a:gd name="T2" fmla="*/ 4 w 24"/>
                <a:gd name="T3" fmla="*/ 0 h 48"/>
                <a:gd name="T4" fmla="*/ 0 w 24"/>
                <a:gd name="T5" fmla="*/ 4 h 48"/>
                <a:gd name="T6" fmla="*/ 0 w 24"/>
                <a:gd name="T7" fmla="*/ 44 h 48"/>
                <a:gd name="T8" fmla="*/ 4 w 24"/>
                <a:gd name="T9" fmla="*/ 48 h 48"/>
                <a:gd name="T10" fmla="*/ 20 w 24"/>
                <a:gd name="T11" fmla="*/ 48 h 48"/>
                <a:gd name="T12" fmla="*/ 24 w 24"/>
                <a:gd name="T13" fmla="*/ 44 h 48"/>
                <a:gd name="T14" fmla="*/ 24 w 24"/>
                <a:gd name="T15" fmla="*/ 4 h 48"/>
                <a:gd name="T16" fmla="*/ 20 w 24"/>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48">
                  <a:moveTo>
                    <a:pt x="20" y="0"/>
                  </a:moveTo>
                  <a:cubicBezTo>
                    <a:pt x="4" y="0"/>
                    <a:pt x="4" y="0"/>
                    <a:pt x="4" y="0"/>
                  </a:cubicBezTo>
                  <a:cubicBezTo>
                    <a:pt x="2" y="0"/>
                    <a:pt x="0" y="2"/>
                    <a:pt x="0" y="4"/>
                  </a:cubicBezTo>
                  <a:cubicBezTo>
                    <a:pt x="0" y="44"/>
                    <a:pt x="0" y="44"/>
                    <a:pt x="0" y="44"/>
                  </a:cubicBezTo>
                  <a:cubicBezTo>
                    <a:pt x="0" y="46"/>
                    <a:pt x="2" y="48"/>
                    <a:pt x="4" y="48"/>
                  </a:cubicBezTo>
                  <a:cubicBezTo>
                    <a:pt x="20" y="48"/>
                    <a:pt x="20" y="48"/>
                    <a:pt x="20" y="48"/>
                  </a:cubicBezTo>
                  <a:cubicBezTo>
                    <a:pt x="22" y="48"/>
                    <a:pt x="24" y="46"/>
                    <a:pt x="24" y="44"/>
                  </a:cubicBezTo>
                  <a:cubicBezTo>
                    <a:pt x="24" y="4"/>
                    <a:pt x="24" y="4"/>
                    <a:pt x="24" y="4"/>
                  </a:cubicBezTo>
                  <a:cubicBezTo>
                    <a:pt x="24" y="2"/>
                    <a:pt x="22"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56" name="Freeform 44">
              <a:extLst>
                <a:ext uri="{FF2B5EF4-FFF2-40B4-BE49-F238E27FC236}">
                  <a16:creationId xmlns:a16="http://schemas.microsoft.com/office/drawing/2014/main" id="{91779E1E-2FB1-E287-7DFF-EEC1C8F238A6}"/>
                </a:ext>
              </a:extLst>
            </p:cNvPr>
            <p:cNvSpPr>
              <a:spLocks/>
            </p:cNvSpPr>
            <p:nvPr/>
          </p:nvSpPr>
          <p:spPr bwMode="auto">
            <a:xfrm>
              <a:off x="4538663" y="2982913"/>
              <a:ext cx="192088" cy="230188"/>
            </a:xfrm>
            <a:custGeom>
              <a:avLst/>
              <a:gdLst>
                <a:gd name="T0" fmla="*/ 59 w 60"/>
                <a:gd name="T1" fmla="*/ 21 h 72"/>
                <a:gd name="T2" fmla="*/ 56 w 60"/>
                <a:gd name="T3" fmla="*/ 20 h 72"/>
                <a:gd name="T4" fmla="*/ 32 w 60"/>
                <a:gd name="T5" fmla="*/ 20 h 72"/>
                <a:gd name="T6" fmla="*/ 32 w 60"/>
                <a:gd name="T7" fmla="*/ 4 h 72"/>
                <a:gd name="T8" fmla="*/ 28 w 60"/>
                <a:gd name="T9" fmla="*/ 0 h 72"/>
                <a:gd name="T10" fmla="*/ 16 w 60"/>
                <a:gd name="T11" fmla="*/ 0 h 72"/>
                <a:gd name="T12" fmla="*/ 12 w 60"/>
                <a:gd name="T13" fmla="*/ 2 h 72"/>
                <a:gd name="T14" fmla="*/ 0 w 60"/>
                <a:gd name="T15" fmla="*/ 28 h 72"/>
                <a:gd name="T16" fmla="*/ 0 w 60"/>
                <a:gd name="T17" fmla="*/ 66 h 72"/>
                <a:gd name="T18" fmla="*/ 15 w 60"/>
                <a:gd name="T19" fmla="*/ 72 h 72"/>
                <a:gd name="T20" fmla="*/ 16 w 60"/>
                <a:gd name="T21" fmla="*/ 72 h 72"/>
                <a:gd name="T22" fmla="*/ 48 w 60"/>
                <a:gd name="T23" fmla="*/ 72 h 72"/>
                <a:gd name="T24" fmla="*/ 52 w 60"/>
                <a:gd name="T25" fmla="*/ 69 h 72"/>
                <a:gd name="T26" fmla="*/ 60 w 60"/>
                <a:gd name="T27" fmla="*/ 25 h 72"/>
                <a:gd name="T28" fmla="*/ 59 w 60"/>
                <a:gd name="T29" fmla="*/ 2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72">
                  <a:moveTo>
                    <a:pt x="59" y="21"/>
                  </a:moveTo>
                  <a:cubicBezTo>
                    <a:pt x="58" y="21"/>
                    <a:pt x="57" y="20"/>
                    <a:pt x="56" y="20"/>
                  </a:cubicBezTo>
                  <a:cubicBezTo>
                    <a:pt x="32" y="20"/>
                    <a:pt x="32" y="20"/>
                    <a:pt x="32" y="20"/>
                  </a:cubicBezTo>
                  <a:cubicBezTo>
                    <a:pt x="32" y="4"/>
                    <a:pt x="32" y="4"/>
                    <a:pt x="32" y="4"/>
                  </a:cubicBezTo>
                  <a:cubicBezTo>
                    <a:pt x="32" y="2"/>
                    <a:pt x="30" y="0"/>
                    <a:pt x="28" y="0"/>
                  </a:cubicBezTo>
                  <a:cubicBezTo>
                    <a:pt x="16" y="0"/>
                    <a:pt x="16" y="0"/>
                    <a:pt x="16" y="0"/>
                  </a:cubicBezTo>
                  <a:cubicBezTo>
                    <a:pt x="14" y="0"/>
                    <a:pt x="13" y="1"/>
                    <a:pt x="12" y="2"/>
                  </a:cubicBezTo>
                  <a:cubicBezTo>
                    <a:pt x="0" y="28"/>
                    <a:pt x="0" y="28"/>
                    <a:pt x="0" y="28"/>
                  </a:cubicBezTo>
                  <a:cubicBezTo>
                    <a:pt x="0" y="66"/>
                    <a:pt x="0" y="66"/>
                    <a:pt x="0" y="66"/>
                  </a:cubicBezTo>
                  <a:cubicBezTo>
                    <a:pt x="15" y="72"/>
                    <a:pt x="15" y="72"/>
                    <a:pt x="15" y="72"/>
                  </a:cubicBezTo>
                  <a:cubicBezTo>
                    <a:pt x="15" y="72"/>
                    <a:pt x="15" y="72"/>
                    <a:pt x="16" y="72"/>
                  </a:cubicBezTo>
                  <a:cubicBezTo>
                    <a:pt x="48" y="72"/>
                    <a:pt x="48" y="72"/>
                    <a:pt x="48" y="72"/>
                  </a:cubicBezTo>
                  <a:cubicBezTo>
                    <a:pt x="50" y="72"/>
                    <a:pt x="52" y="71"/>
                    <a:pt x="52" y="69"/>
                  </a:cubicBezTo>
                  <a:cubicBezTo>
                    <a:pt x="60" y="25"/>
                    <a:pt x="60" y="25"/>
                    <a:pt x="60" y="25"/>
                  </a:cubicBezTo>
                  <a:cubicBezTo>
                    <a:pt x="60" y="24"/>
                    <a:pt x="60" y="22"/>
                    <a:pt x="5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57" name="组合 56">
            <a:extLst>
              <a:ext uri="{FF2B5EF4-FFF2-40B4-BE49-F238E27FC236}">
                <a16:creationId xmlns:a16="http://schemas.microsoft.com/office/drawing/2014/main" id="{9DF008F2-F110-F35C-C8DE-049B1D73BEAC}"/>
              </a:ext>
            </a:extLst>
          </p:cNvPr>
          <p:cNvGrpSpPr/>
          <p:nvPr/>
        </p:nvGrpSpPr>
        <p:grpSpPr>
          <a:xfrm>
            <a:off x="4642490" y="3141496"/>
            <a:ext cx="386733" cy="284281"/>
            <a:chOff x="5060951" y="2982913"/>
            <a:chExt cx="293687" cy="230188"/>
          </a:xfrm>
          <a:solidFill>
            <a:schemeClr val="tx2">
              <a:lumMod val="75000"/>
            </a:schemeClr>
          </a:solidFill>
        </p:grpSpPr>
        <p:sp>
          <p:nvSpPr>
            <p:cNvPr id="58" name="Freeform 45">
              <a:extLst>
                <a:ext uri="{FF2B5EF4-FFF2-40B4-BE49-F238E27FC236}">
                  <a16:creationId xmlns:a16="http://schemas.microsoft.com/office/drawing/2014/main" id="{C587640D-48DB-1F1D-9F13-FFED06881F42}"/>
                </a:ext>
              </a:extLst>
            </p:cNvPr>
            <p:cNvSpPr>
              <a:spLocks/>
            </p:cNvSpPr>
            <p:nvPr/>
          </p:nvSpPr>
          <p:spPr bwMode="auto">
            <a:xfrm>
              <a:off x="5278438" y="2982913"/>
              <a:ext cx="76200" cy="153988"/>
            </a:xfrm>
            <a:custGeom>
              <a:avLst/>
              <a:gdLst>
                <a:gd name="T0" fmla="*/ 4 w 24"/>
                <a:gd name="T1" fmla="*/ 48 h 48"/>
                <a:gd name="T2" fmla="*/ 20 w 24"/>
                <a:gd name="T3" fmla="*/ 48 h 48"/>
                <a:gd name="T4" fmla="*/ 24 w 24"/>
                <a:gd name="T5" fmla="*/ 44 h 48"/>
                <a:gd name="T6" fmla="*/ 24 w 24"/>
                <a:gd name="T7" fmla="*/ 4 h 48"/>
                <a:gd name="T8" fmla="*/ 20 w 24"/>
                <a:gd name="T9" fmla="*/ 0 h 48"/>
                <a:gd name="T10" fmla="*/ 4 w 24"/>
                <a:gd name="T11" fmla="*/ 0 h 48"/>
                <a:gd name="T12" fmla="*/ 0 w 24"/>
                <a:gd name="T13" fmla="*/ 4 h 48"/>
                <a:gd name="T14" fmla="*/ 0 w 24"/>
                <a:gd name="T15" fmla="*/ 44 h 48"/>
                <a:gd name="T16" fmla="*/ 4 w 24"/>
                <a:gd name="T17"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48">
                  <a:moveTo>
                    <a:pt x="4" y="48"/>
                  </a:moveTo>
                  <a:cubicBezTo>
                    <a:pt x="20" y="48"/>
                    <a:pt x="20" y="48"/>
                    <a:pt x="20" y="48"/>
                  </a:cubicBezTo>
                  <a:cubicBezTo>
                    <a:pt x="22" y="48"/>
                    <a:pt x="24" y="46"/>
                    <a:pt x="24" y="44"/>
                  </a:cubicBezTo>
                  <a:cubicBezTo>
                    <a:pt x="24" y="4"/>
                    <a:pt x="24" y="4"/>
                    <a:pt x="24" y="4"/>
                  </a:cubicBezTo>
                  <a:cubicBezTo>
                    <a:pt x="24" y="2"/>
                    <a:pt x="22" y="0"/>
                    <a:pt x="20" y="0"/>
                  </a:cubicBezTo>
                  <a:cubicBezTo>
                    <a:pt x="4" y="0"/>
                    <a:pt x="4" y="0"/>
                    <a:pt x="4" y="0"/>
                  </a:cubicBezTo>
                  <a:cubicBezTo>
                    <a:pt x="2" y="0"/>
                    <a:pt x="0" y="2"/>
                    <a:pt x="0" y="4"/>
                  </a:cubicBezTo>
                  <a:cubicBezTo>
                    <a:pt x="0" y="44"/>
                    <a:pt x="0" y="44"/>
                    <a:pt x="0" y="44"/>
                  </a:cubicBezTo>
                  <a:cubicBezTo>
                    <a:pt x="0" y="46"/>
                    <a:pt x="2" y="48"/>
                    <a:pt x="4"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59" name="Freeform 46">
              <a:extLst>
                <a:ext uri="{FF2B5EF4-FFF2-40B4-BE49-F238E27FC236}">
                  <a16:creationId xmlns:a16="http://schemas.microsoft.com/office/drawing/2014/main" id="{AF31AFAD-ADC1-A3A1-C89E-A4CC66BBF0D1}"/>
                </a:ext>
              </a:extLst>
            </p:cNvPr>
            <p:cNvSpPr>
              <a:spLocks/>
            </p:cNvSpPr>
            <p:nvPr/>
          </p:nvSpPr>
          <p:spPr bwMode="auto">
            <a:xfrm>
              <a:off x="5060951" y="2982913"/>
              <a:ext cx="192088" cy="230188"/>
            </a:xfrm>
            <a:custGeom>
              <a:avLst/>
              <a:gdLst>
                <a:gd name="T0" fmla="*/ 1 w 60"/>
                <a:gd name="T1" fmla="*/ 51 h 72"/>
                <a:gd name="T2" fmla="*/ 4 w 60"/>
                <a:gd name="T3" fmla="*/ 52 h 72"/>
                <a:gd name="T4" fmla="*/ 28 w 60"/>
                <a:gd name="T5" fmla="*/ 52 h 72"/>
                <a:gd name="T6" fmla="*/ 28 w 60"/>
                <a:gd name="T7" fmla="*/ 68 h 72"/>
                <a:gd name="T8" fmla="*/ 32 w 60"/>
                <a:gd name="T9" fmla="*/ 72 h 72"/>
                <a:gd name="T10" fmla="*/ 44 w 60"/>
                <a:gd name="T11" fmla="*/ 72 h 72"/>
                <a:gd name="T12" fmla="*/ 48 w 60"/>
                <a:gd name="T13" fmla="*/ 70 h 72"/>
                <a:gd name="T14" fmla="*/ 60 w 60"/>
                <a:gd name="T15" fmla="*/ 44 h 72"/>
                <a:gd name="T16" fmla="*/ 60 w 60"/>
                <a:gd name="T17" fmla="*/ 6 h 72"/>
                <a:gd name="T18" fmla="*/ 45 w 60"/>
                <a:gd name="T19" fmla="*/ 0 h 72"/>
                <a:gd name="T20" fmla="*/ 44 w 60"/>
                <a:gd name="T21" fmla="*/ 0 h 72"/>
                <a:gd name="T22" fmla="*/ 12 w 60"/>
                <a:gd name="T23" fmla="*/ 0 h 72"/>
                <a:gd name="T24" fmla="*/ 8 w 60"/>
                <a:gd name="T25" fmla="*/ 3 h 72"/>
                <a:gd name="T26" fmla="*/ 0 w 60"/>
                <a:gd name="T27" fmla="*/ 47 h 72"/>
                <a:gd name="T28" fmla="*/ 1 w 60"/>
                <a:gd name="T29" fmla="*/ 5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72">
                  <a:moveTo>
                    <a:pt x="1" y="51"/>
                  </a:moveTo>
                  <a:cubicBezTo>
                    <a:pt x="2" y="51"/>
                    <a:pt x="3" y="52"/>
                    <a:pt x="4" y="52"/>
                  </a:cubicBezTo>
                  <a:cubicBezTo>
                    <a:pt x="28" y="52"/>
                    <a:pt x="28" y="52"/>
                    <a:pt x="28" y="52"/>
                  </a:cubicBezTo>
                  <a:cubicBezTo>
                    <a:pt x="28" y="68"/>
                    <a:pt x="28" y="68"/>
                    <a:pt x="28" y="68"/>
                  </a:cubicBezTo>
                  <a:cubicBezTo>
                    <a:pt x="28" y="70"/>
                    <a:pt x="30" y="72"/>
                    <a:pt x="32" y="72"/>
                  </a:cubicBezTo>
                  <a:cubicBezTo>
                    <a:pt x="44" y="72"/>
                    <a:pt x="44" y="72"/>
                    <a:pt x="44" y="72"/>
                  </a:cubicBezTo>
                  <a:cubicBezTo>
                    <a:pt x="46" y="72"/>
                    <a:pt x="47" y="71"/>
                    <a:pt x="48" y="70"/>
                  </a:cubicBezTo>
                  <a:cubicBezTo>
                    <a:pt x="60" y="44"/>
                    <a:pt x="60" y="44"/>
                    <a:pt x="60" y="44"/>
                  </a:cubicBezTo>
                  <a:cubicBezTo>
                    <a:pt x="60" y="6"/>
                    <a:pt x="60" y="6"/>
                    <a:pt x="60" y="6"/>
                  </a:cubicBezTo>
                  <a:cubicBezTo>
                    <a:pt x="45" y="0"/>
                    <a:pt x="45" y="0"/>
                    <a:pt x="45" y="0"/>
                  </a:cubicBezTo>
                  <a:cubicBezTo>
                    <a:pt x="45" y="0"/>
                    <a:pt x="45" y="0"/>
                    <a:pt x="44" y="0"/>
                  </a:cubicBezTo>
                  <a:cubicBezTo>
                    <a:pt x="12" y="0"/>
                    <a:pt x="12" y="0"/>
                    <a:pt x="12" y="0"/>
                  </a:cubicBezTo>
                  <a:cubicBezTo>
                    <a:pt x="10" y="0"/>
                    <a:pt x="8" y="1"/>
                    <a:pt x="8" y="3"/>
                  </a:cubicBezTo>
                  <a:cubicBezTo>
                    <a:pt x="0" y="47"/>
                    <a:pt x="0" y="47"/>
                    <a:pt x="0" y="47"/>
                  </a:cubicBezTo>
                  <a:cubicBezTo>
                    <a:pt x="0" y="48"/>
                    <a:pt x="0" y="50"/>
                    <a:pt x="1"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60" name="Freeform 47">
            <a:extLst>
              <a:ext uri="{FF2B5EF4-FFF2-40B4-BE49-F238E27FC236}">
                <a16:creationId xmlns:a16="http://schemas.microsoft.com/office/drawing/2014/main" id="{B16511F1-B617-C95C-BD68-7D27366C399B}"/>
              </a:ext>
            </a:extLst>
          </p:cNvPr>
          <p:cNvSpPr>
            <a:spLocks noEditPoints="1"/>
          </p:cNvSpPr>
          <p:nvPr/>
        </p:nvSpPr>
        <p:spPr bwMode="auto">
          <a:xfrm>
            <a:off x="5514209" y="3141496"/>
            <a:ext cx="236222" cy="315650"/>
          </a:xfrm>
          <a:custGeom>
            <a:avLst/>
            <a:gdLst>
              <a:gd name="T0" fmla="*/ 48 w 56"/>
              <a:gd name="T1" fmla="*/ 36 h 80"/>
              <a:gd name="T2" fmla="*/ 48 w 56"/>
              <a:gd name="T3" fmla="*/ 20 h 80"/>
              <a:gd name="T4" fmla="*/ 28 w 56"/>
              <a:gd name="T5" fmla="*/ 0 h 80"/>
              <a:gd name="T6" fmla="*/ 8 w 56"/>
              <a:gd name="T7" fmla="*/ 20 h 80"/>
              <a:gd name="T8" fmla="*/ 8 w 56"/>
              <a:gd name="T9" fmla="*/ 36 h 80"/>
              <a:gd name="T10" fmla="*/ 0 w 56"/>
              <a:gd name="T11" fmla="*/ 44 h 80"/>
              <a:gd name="T12" fmla="*/ 0 w 56"/>
              <a:gd name="T13" fmla="*/ 72 h 80"/>
              <a:gd name="T14" fmla="*/ 8 w 56"/>
              <a:gd name="T15" fmla="*/ 80 h 80"/>
              <a:gd name="T16" fmla="*/ 48 w 56"/>
              <a:gd name="T17" fmla="*/ 80 h 80"/>
              <a:gd name="T18" fmla="*/ 56 w 56"/>
              <a:gd name="T19" fmla="*/ 72 h 80"/>
              <a:gd name="T20" fmla="*/ 56 w 56"/>
              <a:gd name="T21" fmla="*/ 44 h 80"/>
              <a:gd name="T22" fmla="*/ 48 w 56"/>
              <a:gd name="T23" fmla="*/ 36 h 80"/>
              <a:gd name="T24" fmla="*/ 28 w 56"/>
              <a:gd name="T25" fmla="*/ 64 h 80"/>
              <a:gd name="T26" fmla="*/ 22 w 56"/>
              <a:gd name="T27" fmla="*/ 58 h 80"/>
              <a:gd name="T28" fmla="*/ 28 w 56"/>
              <a:gd name="T29" fmla="*/ 52 h 80"/>
              <a:gd name="T30" fmla="*/ 34 w 56"/>
              <a:gd name="T31" fmla="*/ 58 h 80"/>
              <a:gd name="T32" fmla="*/ 28 w 56"/>
              <a:gd name="T33" fmla="*/ 64 h 80"/>
              <a:gd name="T34" fmla="*/ 40 w 56"/>
              <a:gd name="T35" fmla="*/ 36 h 80"/>
              <a:gd name="T36" fmla="*/ 16 w 56"/>
              <a:gd name="T37" fmla="*/ 36 h 80"/>
              <a:gd name="T38" fmla="*/ 16 w 56"/>
              <a:gd name="T39" fmla="*/ 20 h 80"/>
              <a:gd name="T40" fmla="*/ 28 w 56"/>
              <a:gd name="T41" fmla="*/ 8 h 80"/>
              <a:gd name="T42" fmla="*/ 40 w 56"/>
              <a:gd name="T43" fmla="*/ 20 h 80"/>
              <a:gd name="T44" fmla="*/ 40 w 56"/>
              <a:gd name="T45" fmla="*/ 3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6" h="80">
                <a:moveTo>
                  <a:pt x="48" y="36"/>
                </a:moveTo>
                <a:cubicBezTo>
                  <a:pt x="48" y="20"/>
                  <a:pt x="48" y="20"/>
                  <a:pt x="48" y="20"/>
                </a:cubicBezTo>
                <a:cubicBezTo>
                  <a:pt x="48" y="9"/>
                  <a:pt x="39" y="0"/>
                  <a:pt x="28" y="0"/>
                </a:cubicBezTo>
                <a:cubicBezTo>
                  <a:pt x="17" y="0"/>
                  <a:pt x="8" y="9"/>
                  <a:pt x="8" y="20"/>
                </a:cubicBezTo>
                <a:cubicBezTo>
                  <a:pt x="8" y="36"/>
                  <a:pt x="8" y="36"/>
                  <a:pt x="8" y="36"/>
                </a:cubicBezTo>
                <a:cubicBezTo>
                  <a:pt x="4" y="36"/>
                  <a:pt x="0" y="40"/>
                  <a:pt x="0" y="44"/>
                </a:cubicBezTo>
                <a:cubicBezTo>
                  <a:pt x="0" y="72"/>
                  <a:pt x="0" y="72"/>
                  <a:pt x="0" y="72"/>
                </a:cubicBezTo>
                <a:cubicBezTo>
                  <a:pt x="0" y="76"/>
                  <a:pt x="4" y="80"/>
                  <a:pt x="8" y="80"/>
                </a:cubicBezTo>
                <a:cubicBezTo>
                  <a:pt x="48" y="80"/>
                  <a:pt x="48" y="80"/>
                  <a:pt x="48" y="80"/>
                </a:cubicBezTo>
                <a:cubicBezTo>
                  <a:pt x="52" y="80"/>
                  <a:pt x="56" y="76"/>
                  <a:pt x="56" y="72"/>
                </a:cubicBezTo>
                <a:cubicBezTo>
                  <a:pt x="56" y="44"/>
                  <a:pt x="56" y="44"/>
                  <a:pt x="56" y="44"/>
                </a:cubicBezTo>
                <a:cubicBezTo>
                  <a:pt x="56" y="40"/>
                  <a:pt x="52" y="36"/>
                  <a:pt x="48" y="36"/>
                </a:cubicBezTo>
                <a:close/>
                <a:moveTo>
                  <a:pt x="28" y="64"/>
                </a:moveTo>
                <a:cubicBezTo>
                  <a:pt x="25" y="64"/>
                  <a:pt x="22" y="61"/>
                  <a:pt x="22" y="58"/>
                </a:cubicBezTo>
                <a:cubicBezTo>
                  <a:pt x="22" y="55"/>
                  <a:pt x="25" y="52"/>
                  <a:pt x="28" y="52"/>
                </a:cubicBezTo>
                <a:cubicBezTo>
                  <a:pt x="31" y="52"/>
                  <a:pt x="34" y="55"/>
                  <a:pt x="34" y="58"/>
                </a:cubicBezTo>
                <a:cubicBezTo>
                  <a:pt x="34" y="61"/>
                  <a:pt x="31" y="64"/>
                  <a:pt x="28" y="64"/>
                </a:cubicBezTo>
                <a:close/>
                <a:moveTo>
                  <a:pt x="40" y="36"/>
                </a:moveTo>
                <a:cubicBezTo>
                  <a:pt x="16" y="36"/>
                  <a:pt x="16" y="36"/>
                  <a:pt x="16" y="36"/>
                </a:cubicBezTo>
                <a:cubicBezTo>
                  <a:pt x="16" y="20"/>
                  <a:pt x="16" y="20"/>
                  <a:pt x="16" y="20"/>
                </a:cubicBezTo>
                <a:cubicBezTo>
                  <a:pt x="16" y="13"/>
                  <a:pt x="21" y="8"/>
                  <a:pt x="28" y="8"/>
                </a:cubicBezTo>
                <a:cubicBezTo>
                  <a:pt x="35" y="8"/>
                  <a:pt x="40" y="13"/>
                  <a:pt x="40" y="20"/>
                </a:cubicBezTo>
                <a:lnTo>
                  <a:pt x="40" y="36"/>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sp>
        <p:nvSpPr>
          <p:cNvPr id="61" name="Freeform 48">
            <a:extLst>
              <a:ext uri="{FF2B5EF4-FFF2-40B4-BE49-F238E27FC236}">
                <a16:creationId xmlns:a16="http://schemas.microsoft.com/office/drawing/2014/main" id="{4335D6F7-A31D-205E-50CE-247599BB8E94}"/>
              </a:ext>
            </a:extLst>
          </p:cNvPr>
          <p:cNvSpPr>
            <a:spLocks noEditPoints="1"/>
          </p:cNvSpPr>
          <p:nvPr/>
        </p:nvSpPr>
        <p:spPr bwMode="auto">
          <a:xfrm>
            <a:off x="6319034" y="3141496"/>
            <a:ext cx="236222" cy="315650"/>
          </a:xfrm>
          <a:custGeom>
            <a:avLst/>
            <a:gdLst>
              <a:gd name="T0" fmla="*/ 48 w 56"/>
              <a:gd name="T1" fmla="*/ 36 h 80"/>
              <a:gd name="T2" fmla="*/ 16 w 56"/>
              <a:gd name="T3" fmla="*/ 36 h 80"/>
              <a:gd name="T4" fmla="*/ 16 w 56"/>
              <a:gd name="T5" fmla="*/ 20 h 80"/>
              <a:gd name="T6" fmla="*/ 28 w 56"/>
              <a:gd name="T7" fmla="*/ 8 h 80"/>
              <a:gd name="T8" fmla="*/ 40 w 56"/>
              <a:gd name="T9" fmla="*/ 20 h 80"/>
              <a:gd name="T10" fmla="*/ 40 w 56"/>
              <a:gd name="T11" fmla="*/ 24 h 80"/>
              <a:gd name="T12" fmla="*/ 48 w 56"/>
              <a:gd name="T13" fmla="*/ 24 h 80"/>
              <a:gd name="T14" fmla="*/ 48 w 56"/>
              <a:gd name="T15" fmla="*/ 20 h 80"/>
              <a:gd name="T16" fmla="*/ 28 w 56"/>
              <a:gd name="T17" fmla="*/ 0 h 80"/>
              <a:gd name="T18" fmla="*/ 8 w 56"/>
              <a:gd name="T19" fmla="*/ 20 h 80"/>
              <a:gd name="T20" fmla="*/ 8 w 56"/>
              <a:gd name="T21" fmla="*/ 36 h 80"/>
              <a:gd name="T22" fmla="*/ 0 w 56"/>
              <a:gd name="T23" fmla="*/ 44 h 80"/>
              <a:gd name="T24" fmla="*/ 0 w 56"/>
              <a:gd name="T25" fmla="*/ 72 h 80"/>
              <a:gd name="T26" fmla="*/ 8 w 56"/>
              <a:gd name="T27" fmla="*/ 80 h 80"/>
              <a:gd name="T28" fmla="*/ 48 w 56"/>
              <a:gd name="T29" fmla="*/ 80 h 80"/>
              <a:gd name="T30" fmla="*/ 56 w 56"/>
              <a:gd name="T31" fmla="*/ 72 h 80"/>
              <a:gd name="T32" fmla="*/ 56 w 56"/>
              <a:gd name="T33" fmla="*/ 44 h 80"/>
              <a:gd name="T34" fmla="*/ 48 w 56"/>
              <a:gd name="T35" fmla="*/ 36 h 80"/>
              <a:gd name="T36" fmla="*/ 28 w 56"/>
              <a:gd name="T37" fmla="*/ 64 h 80"/>
              <a:gd name="T38" fmla="*/ 22 w 56"/>
              <a:gd name="T39" fmla="*/ 58 h 80"/>
              <a:gd name="T40" fmla="*/ 28 w 56"/>
              <a:gd name="T41" fmla="*/ 52 h 80"/>
              <a:gd name="T42" fmla="*/ 34 w 56"/>
              <a:gd name="T43" fmla="*/ 58 h 80"/>
              <a:gd name="T44" fmla="*/ 28 w 56"/>
              <a:gd name="T45"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6" h="80">
                <a:moveTo>
                  <a:pt x="48" y="36"/>
                </a:moveTo>
                <a:cubicBezTo>
                  <a:pt x="16" y="36"/>
                  <a:pt x="16" y="36"/>
                  <a:pt x="16" y="36"/>
                </a:cubicBezTo>
                <a:cubicBezTo>
                  <a:pt x="16" y="20"/>
                  <a:pt x="16" y="20"/>
                  <a:pt x="16" y="20"/>
                </a:cubicBezTo>
                <a:cubicBezTo>
                  <a:pt x="16" y="13"/>
                  <a:pt x="21" y="8"/>
                  <a:pt x="28" y="8"/>
                </a:cubicBezTo>
                <a:cubicBezTo>
                  <a:pt x="35" y="8"/>
                  <a:pt x="40" y="13"/>
                  <a:pt x="40" y="20"/>
                </a:cubicBezTo>
                <a:cubicBezTo>
                  <a:pt x="40" y="24"/>
                  <a:pt x="40" y="24"/>
                  <a:pt x="40" y="24"/>
                </a:cubicBezTo>
                <a:cubicBezTo>
                  <a:pt x="48" y="24"/>
                  <a:pt x="48" y="24"/>
                  <a:pt x="48" y="24"/>
                </a:cubicBezTo>
                <a:cubicBezTo>
                  <a:pt x="48" y="20"/>
                  <a:pt x="48" y="20"/>
                  <a:pt x="48" y="20"/>
                </a:cubicBezTo>
                <a:cubicBezTo>
                  <a:pt x="48" y="9"/>
                  <a:pt x="39" y="0"/>
                  <a:pt x="28" y="0"/>
                </a:cubicBezTo>
                <a:cubicBezTo>
                  <a:pt x="17" y="0"/>
                  <a:pt x="8" y="9"/>
                  <a:pt x="8" y="20"/>
                </a:cubicBezTo>
                <a:cubicBezTo>
                  <a:pt x="8" y="36"/>
                  <a:pt x="8" y="36"/>
                  <a:pt x="8" y="36"/>
                </a:cubicBezTo>
                <a:cubicBezTo>
                  <a:pt x="4" y="36"/>
                  <a:pt x="0" y="40"/>
                  <a:pt x="0" y="44"/>
                </a:cubicBezTo>
                <a:cubicBezTo>
                  <a:pt x="0" y="72"/>
                  <a:pt x="0" y="72"/>
                  <a:pt x="0" y="72"/>
                </a:cubicBezTo>
                <a:cubicBezTo>
                  <a:pt x="0" y="76"/>
                  <a:pt x="4" y="80"/>
                  <a:pt x="8" y="80"/>
                </a:cubicBezTo>
                <a:cubicBezTo>
                  <a:pt x="48" y="80"/>
                  <a:pt x="48" y="80"/>
                  <a:pt x="48" y="80"/>
                </a:cubicBezTo>
                <a:cubicBezTo>
                  <a:pt x="52" y="80"/>
                  <a:pt x="56" y="76"/>
                  <a:pt x="56" y="72"/>
                </a:cubicBezTo>
                <a:cubicBezTo>
                  <a:pt x="56" y="44"/>
                  <a:pt x="56" y="44"/>
                  <a:pt x="56" y="44"/>
                </a:cubicBezTo>
                <a:cubicBezTo>
                  <a:pt x="56" y="40"/>
                  <a:pt x="52" y="36"/>
                  <a:pt x="48" y="36"/>
                </a:cubicBezTo>
                <a:close/>
                <a:moveTo>
                  <a:pt x="28" y="64"/>
                </a:moveTo>
                <a:cubicBezTo>
                  <a:pt x="25" y="64"/>
                  <a:pt x="22" y="61"/>
                  <a:pt x="22" y="58"/>
                </a:cubicBezTo>
                <a:cubicBezTo>
                  <a:pt x="22" y="55"/>
                  <a:pt x="25" y="52"/>
                  <a:pt x="28" y="52"/>
                </a:cubicBezTo>
                <a:cubicBezTo>
                  <a:pt x="31" y="52"/>
                  <a:pt x="34" y="55"/>
                  <a:pt x="34" y="58"/>
                </a:cubicBezTo>
                <a:cubicBezTo>
                  <a:pt x="34" y="61"/>
                  <a:pt x="31" y="64"/>
                  <a:pt x="28" y="64"/>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grpSp>
        <p:nvGrpSpPr>
          <p:cNvPr id="62" name="组合 61">
            <a:extLst>
              <a:ext uri="{FF2B5EF4-FFF2-40B4-BE49-F238E27FC236}">
                <a16:creationId xmlns:a16="http://schemas.microsoft.com/office/drawing/2014/main" id="{12BC5AD6-20CE-BD90-BF42-292824CE9EF7}"/>
              </a:ext>
            </a:extLst>
          </p:cNvPr>
          <p:cNvGrpSpPr/>
          <p:nvPr/>
        </p:nvGrpSpPr>
        <p:grpSpPr>
          <a:xfrm>
            <a:off x="7880603" y="3141496"/>
            <a:ext cx="334473" cy="315649"/>
            <a:chOff x="7519988" y="2982913"/>
            <a:chExt cx="254000" cy="255587"/>
          </a:xfrm>
          <a:solidFill>
            <a:schemeClr val="tx2">
              <a:lumMod val="75000"/>
            </a:schemeClr>
          </a:solidFill>
        </p:grpSpPr>
        <p:sp>
          <p:nvSpPr>
            <p:cNvPr id="63" name="Freeform 49">
              <a:extLst>
                <a:ext uri="{FF2B5EF4-FFF2-40B4-BE49-F238E27FC236}">
                  <a16:creationId xmlns:a16="http://schemas.microsoft.com/office/drawing/2014/main" id="{2600CCBF-A807-9CCE-C195-69404FB1A919}"/>
                </a:ext>
              </a:extLst>
            </p:cNvPr>
            <p:cNvSpPr>
              <a:spLocks/>
            </p:cNvSpPr>
            <p:nvPr/>
          </p:nvSpPr>
          <p:spPr bwMode="auto">
            <a:xfrm>
              <a:off x="7573963" y="2982913"/>
              <a:ext cx="200025" cy="201613"/>
            </a:xfrm>
            <a:custGeom>
              <a:avLst/>
              <a:gdLst>
                <a:gd name="T0" fmla="*/ 62 w 63"/>
                <a:gd name="T1" fmla="*/ 46 h 63"/>
                <a:gd name="T2" fmla="*/ 17 w 63"/>
                <a:gd name="T3" fmla="*/ 1 h 63"/>
                <a:gd name="T4" fmla="*/ 11 w 63"/>
                <a:gd name="T5" fmla="*/ 1 h 63"/>
                <a:gd name="T6" fmla="*/ 0 w 63"/>
                <a:gd name="T7" fmla="*/ 27 h 63"/>
                <a:gd name="T8" fmla="*/ 11 w 63"/>
                <a:gd name="T9" fmla="*/ 52 h 63"/>
                <a:gd name="T10" fmla="*/ 36 w 63"/>
                <a:gd name="T11" fmla="*/ 63 h 63"/>
                <a:gd name="T12" fmla="*/ 62 w 63"/>
                <a:gd name="T13" fmla="*/ 52 h 63"/>
                <a:gd name="T14" fmla="*/ 63 w 63"/>
                <a:gd name="T15" fmla="*/ 49 h 63"/>
                <a:gd name="T16" fmla="*/ 62 w 63"/>
                <a:gd name="T17" fmla="*/ 4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63">
                  <a:moveTo>
                    <a:pt x="62" y="46"/>
                  </a:moveTo>
                  <a:cubicBezTo>
                    <a:pt x="17" y="1"/>
                    <a:pt x="17" y="1"/>
                    <a:pt x="17" y="1"/>
                  </a:cubicBezTo>
                  <a:cubicBezTo>
                    <a:pt x="15" y="0"/>
                    <a:pt x="12" y="0"/>
                    <a:pt x="11" y="1"/>
                  </a:cubicBezTo>
                  <a:cubicBezTo>
                    <a:pt x="4" y="8"/>
                    <a:pt x="0" y="17"/>
                    <a:pt x="0" y="27"/>
                  </a:cubicBezTo>
                  <a:cubicBezTo>
                    <a:pt x="0" y="36"/>
                    <a:pt x="4" y="45"/>
                    <a:pt x="11" y="52"/>
                  </a:cubicBezTo>
                  <a:cubicBezTo>
                    <a:pt x="18" y="59"/>
                    <a:pt x="27" y="63"/>
                    <a:pt x="36" y="63"/>
                  </a:cubicBezTo>
                  <a:cubicBezTo>
                    <a:pt x="46" y="63"/>
                    <a:pt x="55" y="59"/>
                    <a:pt x="62" y="52"/>
                  </a:cubicBezTo>
                  <a:cubicBezTo>
                    <a:pt x="63" y="51"/>
                    <a:pt x="63" y="50"/>
                    <a:pt x="63" y="49"/>
                  </a:cubicBezTo>
                  <a:cubicBezTo>
                    <a:pt x="63" y="48"/>
                    <a:pt x="63" y="47"/>
                    <a:pt x="6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64" name="Freeform 50">
              <a:extLst>
                <a:ext uri="{FF2B5EF4-FFF2-40B4-BE49-F238E27FC236}">
                  <a16:creationId xmlns:a16="http://schemas.microsoft.com/office/drawing/2014/main" id="{49DE4CD4-5ED2-9925-7BDD-9785774E47B9}"/>
                </a:ext>
              </a:extLst>
            </p:cNvPr>
            <p:cNvSpPr>
              <a:spLocks/>
            </p:cNvSpPr>
            <p:nvPr/>
          </p:nvSpPr>
          <p:spPr bwMode="auto">
            <a:xfrm>
              <a:off x="7700963" y="2995613"/>
              <a:ext cx="60325" cy="61913"/>
            </a:xfrm>
            <a:custGeom>
              <a:avLst/>
              <a:gdLst>
                <a:gd name="T0" fmla="*/ 6 w 19"/>
                <a:gd name="T1" fmla="*/ 19 h 19"/>
                <a:gd name="T2" fmla="*/ 9 w 19"/>
                <a:gd name="T3" fmla="*/ 16 h 19"/>
                <a:gd name="T4" fmla="*/ 11 w 19"/>
                <a:gd name="T5" fmla="*/ 16 h 19"/>
                <a:gd name="T6" fmla="*/ 19 w 19"/>
                <a:gd name="T7" fmla="*/ 8 h 19"/>
                <a:gd name="T8" fmla="*/ 11 w 19"/>
                <a:gd name="T9" fmla="*/ 0 h 19"/>
                <a:gd name="T10" fmla="*/ 3 w 19"/>
                <a:gd name="T11" fmla="*/ 8 h 19"/>
                <a:gd name="T12" fmla="*/ 3 w 19"/>
                <a:gd name="T13" fmla="*/ 10 h 19"/>
                <a:gd name="T14" fmla="*/ 0 w 19"/>
                <a:gd name="T15" fmla="*/ 13 h 19"/>
                <a:gd name="T16" fmla="*/ 6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6" y="19"/>
                  </a:moveTo>
                  <a:cubicBezTo>
                    <a:pt x="9" y="16"/>
                    <a:pt x="9" y="16"/>
                    <a:pt x="9" y="16"/>
                  </a:cubicBezTo>
                  <a:cubicBezTo>
                    <a:pt x="9" y="16"/>
                    <a:pt x="10" y="16"/>
                    <a:pt x="11" y="16"/>
                  </a:cubicBezTo>
                  <a:cubicBezTo>
                    <a:pt x="15" y="16"/>
                    <a:pt x="19" y="12"/>
                    <a:pt x="19" y="8"/>
                  </a:cubicBezTo>
                  <a:cubicBezTo>
                    <a:pt x="19" y="4"/>
                    <a:pt x="15" y="0"/>
                    <a:pt x="11" y="0"/>
                  </a:cubicBezTo>
                  <a:cubicBezTo>
                    <a:pt x="7" y="0"/>
                    <a:pt x="3" y="4"/>
                    <a:pt x="3" y="8"/>
                  </a:cubicBezTo>
                  <a:cubicBezTo>
                    <a:pt x="3" y="9"/>
                    <a:pt x="3" y="9"/>
                    <a:pt x="3" y="10"/>
                  </a:cubicBezTo>
                  <a:cubicBezTo>
                    <a:pt x="0" y="13"/>
                    <a:pt x="0" y="13"/>
                    <a:pt x="0" y="13"/>
                  </a:cubicBezTo>
                  <a:lnTo>
                    <a:pt x="6"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65" name="Freeform 51">
              <a:extLst>
                <a:ext uri="{FF2B5EF4-FFF2-40B4-BE49-F238E27FC236}">
                  <a16:creationId xmlns:a16="http://schemas.microsoft.com/office/drawing/2014/main" id="{5B03C41D-D778-BA32-ED93-511C99358E69}"/>
                </a:ext>
              </a:extLst>
            </p:cNvPr>
            <p:cNvSpPr>
              <a:spLocks/>
            </p:cNvSpPr>
            <p:nvPr/>
          </p:nvSpPr>
          <p:spPr bwMode="auto">
            <a:xfrm>
              <a:off x="7519988" y="3136900"/>
              <a:ext cx="139700" cy="101600"/>
            </a:xfrm>
            <a:custGeom>
              <a:avLst/>
              <a:gdLst>
                <a:gd name="T0" fmla="*/ 19 w 44"/>
                <a:gd name="T1" fmla="*/ 1 h 32"/>
                <a:gd name="T2" fmla="*/ 15 w 44"/>
                <a:gd name="T3" fmla="*/ 0 h 32"/>
                <a:gd name="T4" fmla="*/ 12 w 44"/>
                <a:gd name="T5" fmla="*/ 2 h 32"/>
                <a:gd name="T6" fmla="*/ 0 w 44"/>
                <a:gd name="T7" fmla="*/ 26 h 32"/>
                <a:gd name="T8" fmla="*/ 1 w 44"/>
                <a:gd name="T9" fmla="*/ 30 h 32"/>
                <a:gd name="T10" fmla="*/ 4 w 44"/>
                <a:gd name="T11" fmla="*/ 32 h 32"/>
                <a:gd name="T12" fmla="*/ 40 w 44"/>
                <a:gd name="T13" fmla="*/ 32 h 32"/>
                <a:gd name="T14" fmla="*/ 44 w 44"/>
                <a:gd name="T15" fmla="*/ 30 h 32"/>
                <a:gd name="T16" fmla="*/ 43 w 44"/>
                <a:gd name="T17" fmla="*/ 25 h 32"/>
                <a:gd name="T18" fmla="*/ 19 w 44"/>
                <a:gd name="T19"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32">
                  <a:moveTo>
                    <a:pt x="19" y="1"/>
                  </a:moveTo>
                  <a:cubicBezTo>
                    <a:pt x="18" y="0"/>
                    <a:pt x="17" y="0"/>
                    <a:pt x="15" y="0"/>
                  </a:cubicBezTo>
                  <a:cubicBezTo>
                    <a:pt x="14" y="0"/>
                    <a:pt x="13" y="1"/>
                    <a:pt x="12" y="2"/>
                  </a:cubicBezTo>
                  <a:cubicBezTo>
                    <a:pt x="0" y="26"/>
                    <a:pt x="0" y="26"/>
                    <a:pt x="0" y="26"/>
                  </a:cubicBezTo>
                  <a:cubicBezTo>
                    <a:pt x="0" y="27"/>
                    <a:pt x="0" y="29"/>
                    <a:pt x="1" y="30"/>
                  </a:cubicBezTo>
                  <a:cubicBezTo>
                    <a:pt x="1" y="31"/>
                    <a:pt x="3" y="32"/>
                    <a:pt x="4" y="32"/>
                  </a:cubicBezTo>
                  <a:cubicBezTo>
                    <a:pt x="40" y="32"/>
                    <a:pt x="40" y="32"/>
                    <a:pt x="40" y="32"/>
                  </a:cubicBezTo>
                  <a:cubicBezTo>
                    <a:pt x="42" y="32"/>
                    <a:pt x="43" y="31"/>
                    <a:pt x="44" y="30"/>
                  </a:cubicBezTo>
                  <a:cubicBezTo>
                    <a:pt x="44" y="28"/>
                    <a:pt x="44" y="26"/>
                    <a:pt x="43" y="25"/>
                  </a:cubicBezTo>
                  <a:lnTo>
                    <a:pt x="1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66" name="组合 65">
            <a:extLst>
              <a:ext uri="{FF2B5EF4-FFF2-40B4-BE49-F238E27FC236}">
                <a16:creationId xmlns:a16="http://schemas.microsoft.com/office/drawing/2014/main" id="{A991098D-704D-B098-2762-3BA84BD2E1FD}"/>
              </a:ext>
            </a:extLst>
          </p:cNvPr>
          <p:cNvGrpSpPr/>
          <p:nvPr/>
        </p:nvGrpSpPr>
        <p:grpSpPr>
          <a:xfrm>
            <a:off x="8685428" y="3141496"/>
            <a:ext cx="351196" cy="347018"/>
            <a:chOff x="8131176" y="2982913"/>
            <a:chExt cx="266700" cy="280987"/>
          </a:xfrm>
          <a:solidFill>
            <a:schemeClr val="tx2">
              <a:lumMod val="75000"/>
            </a:schemeClr>
          </a:solidFill>
        </p:grpSpPr>
        <p:sp>
          <p:nvSpPr>
            <p:cNvPr id="67" name="Freeform 52">
              <a:extLst>
                <a:ext uri="{FF2B5EF4-FFF2-40B4-BE49-F238E27FC236}">
                  <a16:creationId xmlns:a16="http://schemas.microsoft.com/office/drawing/2014/main" id="{336BB2CB-8A12-5407-B097-B5DB07E19658}"/>
                </a:ext>
              </a:extLst>
            </p:cNvPr>
            <p:cNvSpPr>
              <a:spLocks/>
            </p:cNvSpPr>
            <p:nvPr/>
          </p:nvSpPr>
          <p:spPr bwMode="auto">
            <a:xfrm>
              <a:off x="8181976" y="3175000"/>
              <a:ext cx="152400" cy="88900"/>
            </a:xfrm>
            <a:custGeom>
              <a:avLst/>
              <a:gdLst>
                <a:gd name="T0" fmla="*/ 28 w 48"/>
                <a:gd name="T1" fmla="*/ 0 h 28"/>
                <a:gd name="T2" fmla="*/ 20 w 48"/>
                <a:gd name="T3" fmla="*/ 0 h 28"/>
                <a:gd name="T4" fmla="*/ 0 w 48"/>
                <a:gd name="T5" fmla="*/ 20 h 28"/>
                <a:gd name="T6" fmla="*/ 0 w 48"/>
                <a:gd name="T7" fmla="*/ 28 h 28"/>
                <a:gd name="T8" fmla="*/ 48 w 48"/>
                <a:gd name="T9" fmla="*/ 28 h 28"/>
                <a:gd name="T10" fmla="*/ 48 w 48"/>
                <a:gd name="T11" fmla="*/ 20 h 28"/>
                <a:gd name="T12" fmla="*/ 28 w 48"/>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48" h="28">
                  <a:moveTo>
                    <a:pt x="28" y="0"/>
                  </a:moveTo>
                  <a:cubicBezTo>
                    <a:pt x="20" y="0"/>
                    <a:pt x="20" y="0"/>
                    <a:pt x="20" y="0"/>
                  </a:cubicBezTo>
                  <a:cubicBezTo>
                    <a:pt x="9" y="0"/>
                    <a:pt x="0" y="9"/>
                    <a:pt x="0" y="20"/>
                  </a:cubicBezTo>
                  <a:cubicBezTo>
                    <a:pt x="0" y="28"/>
                    <a:pt x="0" y="28"/>
                    <a:pt x="0" y="28"/>
                  </a:cubicBezTo>
                  <a:cubicBezTo>
                    <a:pt x="48" y="28"/>
                    <a:pt x="48" y="28"/>
                    <a:pt x="48" y="28"/>
                  </a:cubicBezTo>
                  <a:cubicBezTo>
                    <a:pt x="48" y="20"/>
                    <a:pt x="48" y="20"/>
                    <a:pt x="48" y="20"/>
                  </a:cubicBezTo>
                  <a:cubicBezTo>
                    <a:pt x="48" y="9"/>
                    <a:pt x="39"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68" name="Freeform 53">
              <a:extLst>
                <a:ext uri="{FF2B5EF4-FFF2-40B4-BE49-F238E27FC236}">
                  <a16:creationId xmlns:a16="http://schemas.microsoft.com/office/drawing/2014/main" id="{60EB8121-476A-EEE5-7D70-3970FDCE42AC}"/>
                </a:ext>
              </a:extLst>
            </p:cNvPr>
            <p:cNvSpPr>
              <a:spLocks/>
            </p:cNvSpPr>
            <p:nvPr/>
          </p:nvSpPr>
          <p:spPr bwMode="auto">
            <a:xfrm>
              <a:off x="8169276" y="3032125"/>
              <a:ext cx="177800" cy="136525"/>
            </a:xfrm>
            <a:custGeom>
              <a:avLst/>
              <a:gdLst>
                <a:gd name="T0" fmla="*/ 13 w 56"/>
                <a:gd name="T1" fmla="*/ 39 h 43"/>
                <a:gd name="T2" fmla="*/ 15 w 56"/>
                <a:gd name="T3" fmla="*/ 16 h 43"/>
                <a:gd name="T4" fmla="*/ 41 w 56"/>
                <a:gd name="T5" fmla="*/ 16 h 43"/>
                <a:gd name="T6" fmla="*/ 43 w 56"/>
                <a:gd name="T7" fmla="*/ 39 h 43"/>
                <a:gd name="T8" fmla="*/ 50 w 56"/>
                <a:gd name="T9" fmla="*/ 43 h 43"/>
                <a:gd name="T10" fmla="*/ 46 w 56"/>
                <a:gd name="T11" fmla="*/ 10 h 43"/>
                <a:gd name="T12" fmla="*/ 10 w 56"/>
                <a:gd name="T13" fmla="*/ 10 h 43"/>
                <a:gd name="T14" fmla="*/ 6 w 56"/>
                <a:gd name="T15" fmla="*/ 43 h 43"/>
                <a:gd name="T16" fmla="*/ 13 w 56"/>
                <a:gd name="T17" fmla="*/ 3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3">
                  <a:moveTo>
                    <a:pt x="13" y="39"/>
                  </a:moveTo>
                  <a:cubicBezTo>
                    <a:pt x="8" y="32"/>
                    <a:pt x="9" y="22"/>
                    <a:pt x="15" y="16"/>
                  </a:cubicBezTo>
                  <a:cubicBezTo>
                    <a:pt x="22" y="9"/>
                    <a:pt x="34" y="9"/>
                    <a:pt x="41" y="16"/>
                  </a:cubicBezTo>
                  <a:cubicBezTo>
                    <a:pt x="47" y="22"/>
                    <a:pt x="48" y="32"/>
                    <a:pt x="43" y="39"/>
                  </a:cubicBezTo>
                  <a:cubicBezTo>
                    <a:pt x="45" y="40"/>
                    <a:pt x="47" y="42"/>
                    <a:pt x="50" y="43"/>
                  </a:cubicBezTo>
                  <a:cubicBezTo>
                    <a:pt x="56" y="33"/>
                    <a:pt x="55" y="19"/>
                    <a:pt x="46" y="10"/>
                  </a:cubicBezTo>
                  <a:cubicBezTo>
                    <a:pt x="36" y="0"/>
                    <a:pt x="20" y="0"/>
                    <a:pt x="10" y="10"/>
                  </a:cubicBezTo>
                  <a:cubicBezTo>
                    <a:pt x="1" y="19"/>
                    <a:pt x="0" y="33"/>
                    <a:pt x="6" y="43"/>
                  </a:cubicBezTo>
                  <a:cubicBezTo>
                    <a:pt x="9" y="42"/>
                    <a:pt x="11" y="40"/>
                    <a:pt x="13"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69" name="Freeform 54">
              <a:extLst>
                <a:ext uri="{FF2B5EF4-FFF2-40B4-BE49-F238E27FC236}">
                  <a16:creationId xmlns:a16="http://schemas.microsoft.com/office/drawing/2014/main" id="{1362A7A2-9F94-176B-73B0-760FE34EC932}"/>
                </a:ext>
              </a:extLst>
            </p:cNvPr>
            <p:cNvSpPr>
              <a:spLocks/>
            </p:cNvSpPr>
            <p:nvPr/>
          </p:nvSpPr>
          <p:spPr bwMode="auto">
            <a:xfrm>
              <a:off x="8131176" y="2982913"/>
              <a:ext cx="266700" cy="223838"/>
            </a:xfrm>
            <a:custGeom>
              <a:avLst/>
              <a:gdLst>
                <a:gd name="T0" fmla="*/ 14 w 84"/>
                <a:gd name="T1" fmla="*/ 63 h 70"/>
                <a:gd name="T2" fmla="*/ 8 w 84"/>
                <a:gd name="T3" fmla="*/ 44 h 70"/>
                <a:gd name="T4" fmla="*/ 17 w 84"/>
                <a:gd name="T5" fmla="*/ 21 h 70"/>
                <a:gd name="T6" fmla="*/ 63 w 84"/>
                <a:gd name="T7" fmla="*/ 21 h 70"/>
                <a:gd name="T8" fmla="*/ 66 w 84"/>
                <a:gd name="T9" fmla="*/ 63 h 70"/>
                <a:gd name="T10" fmla="*/ 70 w 84"/>
                <a:gd name="T11" fmla="*/ 70 h 70"/>
                <a:gd name="T12" fmla="*/ 68 w 84"/>
                <a:gd name="T13" fmla="*/ 16 h 70"/>
                <a:gd name="T14" fmla="*/ 12 w 84"/>
                <a:gd name="T15" fmla="*/ 16 h 70"/>
                <a:gd name="T16" fmla="*/ 0 w 84"/>
                <a:gd name="T17" fmla="*/ 44 h 70"/>
                <a:gd name="T18" fmla="*/ 10 w 84"/>
                <a:gd name="T19" fmla="*/ 70 h 70"/>
                <a:gd name="T20" fmla="*/ 14 w 84"/>
                <a:gd name="T21" fmla="*/ 6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70">
                  <a:moveTo>
                    <a:pt x="14" y="63"/>
                  </a:moveTo>
                  <a:cubicBezTo>
                    <a:pt x="10" y="57"/>
                    <a:pt x="8" y="51"/>
                    <a:pt x="8" y="44"/>
                  </a:cubicBezTo>
                  <a:cubicBezTo>
                    <a:pt x="8" y="35"/>
                    <a:pt x="11" y="27"/>
                    <a:pt x="17" y="21"/>
                  </a:cubicBezTo>
                  <a:cubicBezTo>
                    <a:pt x="30" y="9"/>
                    <a:pt x="50" y="9"/>
                    <a:pt x="63" y="21"/>
                  </a:cubicBezTo>
                  <a:cubicBezTo>
                    <a:pt x="74" y="33"/>
                    <a:pt x="75" y="50"/>
                    <a:pt x="66" y="63"/>
                  </a:cubicBezTo>
                  <a:cubicBezTo>
                    <a:pt x="68" y="65"/>
                    <a:pt x="69" y="67"/>
                    <a:pt x="70" y="70"/>
                  </a:cubicBezTo>
                  <a:cubicBezTo>
                    <a:pt x="84" y="54"/>
                    <a:pt x="83" y="31"/>
                    <a:pt x="68" y="16"/>
                  </a:cubicBezTo>
                  <a:cubicBezTo>
                    <a:pt x="53" y="0"/>
                    <a:pt x="27" y="0"/>
                    <a:pt x="12" y="16"/>
                  </a:cubicBezTo>
                  <a:cubicBezTo>
                    <a:pt x="4" y="23"/>
                    <a:pt x="0" y="33"/>
                    <a:pt x="0" y="44"/>
                  </a:cubicBezTo>
                  <a:cubicBezTo>
                    <a:pt x="0" y="54"/>
                    <a:pt x="3" y="63"/>
                    <a:pt x="10" y="70"/>
                  </a:cubicBezTo>
                  <a:cubicBezTo>
                    <a:pt x="11" y="67"/>
                    <a:pt x="12" y="65"/>
                    <a:pt x="14"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70" name="Oval 55">
              <a:extLst>
                <a:ext uri="{FF2B5EF4-FFF2-40B4-BE49-F238E27FC236}">
                  <a16:creationId xmlns:a16="http://schemas.microsoft.com/office/drawing/2014/main" id="{DAE19E3B-A06E-FA68-D832-EA207AB8DA4D}"/>
                </a:ext>
              </a:extLst>
            </p:cNvPr>
            <p:cNvSpPr>
              <a:spLocks noChangeArrowheads="1"/>
            </p:cNvSpPr>
            <p:nvPr/>
          </p:nvSpPr>
          <p:spPr bwMode="auto">
            <a:xfrm>
              <a:off x="8220076" y="3086100"/>
              <a:ext cx="76200" cy="76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71" name="组合 70">
            <a:extLst>
              <a:ext uri="{FF2B5EF4-FFF2-40B4-BE49-F238E27FC236}">
                <a16:creationId xmlns:a16="http://schemas.microsoft.com/office/drawing/2014/main" id="{6914CA00-17E6-EBBA-559D-3F27CEDAC366}"/>
              </a:ext>
            </a:extLst>
          </p:cNvPr>
          <p:cNvGrpSpPr/>
          <p:nvPr/>
        </p:nvGrpSpPr>
        <p:grpSpPr>
          <a:xfrm>
            <a:off x="7073687" y="3157181"/>
            <a:ext cx="336564" cy="268597"/>
            <a:chOff x="6907213" y="2995613"/>
            <a:chExt cx="255588" cy="217488"/>
          </a:xfrm>
          <a:solidFill>
            <a:schemeClr val="tx2">
              <a:lumMod val="75000"/>
            </a:schemeClr>
          </a:solidFill>
        </p:grpSpPr>
        <p:sp>
          <p:nvSpPr>
            <p:cNvPr id="72" name="Rectangle 56">
              <a:extLst>
                <a:ext uri="{FF2B5EF4-FFF2-40B4-BE49-F238E27FC236}">
                  <a16:creationId xmlns:a16="http://schemas.microsoft.com/office/drawing/2014/main" id="{33D04000-5A08-4DBC-7D5C-C583EC9BEAD3}"/>
                </a:ext>
              </a:extLst>
            </p:cNvPr>
            <p:cNvSpPr>
              <a:spLocks noChangeArrowheads="1"/>
            </p:cNvSpPr>
            <p:nvPr/>
          </p:nvSpPr>
          <p:spPr bwMode="auto">
            <a:xfrm>
              <a:off x="6907213" y="3048000"/>
              <a:ext cx="25400" cy="1016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73" name="Freeform 57">
              <a:extLst>
                <a:ext uri="{FF2B5EF4-FFF2-40B4-BE49-F238E27FC236}">
                  <a16:creationId xmlns:a16="http://schemas.microsoft.com/office/drawing/2014/main" id="{14F02DA1-5D6C-2DB7-D916-25B38957661C}"/>
                </a:ext>
              </a:extLst>
            </p:cNvPr>
            <p:cNvSpPr>
              <a:spLocks noEditPoints="1"/>
            </p:cNvSpPr>
            <p:nvPr/>
          </p:nvSpPr>
          <p:spPr bwMode="auto">
            <a:xfrm>
              <a:off x="6946901" y="2995613"/>
              <a:ext cx="215900" cy="217488"/>
            </a:xfrm>
            <a:custGeom>
              <a:avLst/>
              <a:gdLst>
                <a:gd name="T0" fmla="*/ 60 w 68"/>
                <a:gd name="T1" fmla="*/ 0 h 68"/>
                <a:gd name="T2" fmla="*/ 60 w 68"/>
                <a:gd name="T3" fmla="*/ 5 h 68"/>
                <a:gd name="T4" fmla="*/ 0 w 68"/>
                <a:gd name="T5" fmla="*/ 18 h 68"/>
                <a:gd name="T6" fmla="*/ 0 w 68"/>
                <a:gd name="T7" fmla="*/ 60 h 68"/>
                <a:gd name="T8" fmla="*/ 3 w 68"/>
                <a:gd name="T9" fmla="*/ 64 h 68"/>
                <a:gd name="T10" fmla="*/ 19 w 68"/>
                <a:gd name="T11" fmla="*/ 68 h 68"/>
                <a:gd name="T12" fmla="*/ 20 w 68"/>
                <a:gd name="T13" fmla="*/ 68 h 68"/>
                <a:gd name="T14" fmla="*/ 23 w 68"/>
                <a:gd name="T15" fmla="*/ 66 h 68"/>
                <a:gd name="T16" fmla="*/ 33 w 68"/>
                <a:gd name="T17" fmla="*/ 53 h 68"/>
                <a:gd name="T18" fmla="*/ 60 w 68"/>
                <a:gd name="T19" fmla="*/ 59 h 68"/>
                <a:gd name="T20" fmla="*/ 60 w 68"/>
                <a:gd name="T21" fmla="*/ 64 h 68"/>
                <a:gd name="T22" fmla="*/ 68 w 68"/>
                <a:gd name="T23" fmla="*/ 64 h 68"/>
                <a:gd name="T24" fmla="*/ 68 w 68"/>
                <a:gd name="T25" fmla="*/ 0 h 68"/>
                <a:gd name="T26" fmla="*/ 60 w 68"/>
                <a:gd name="T27" fmla="*/ 0 h 68"/>
                <a:gd name="T28" fmla="*/ 18 w 68"/>
                <a:gd name="T29" fmla="*/ 59 h 68"/>
                <a:gd name="T30" fmla="*/ 8 w 68"/>
                <a:gd name="T31" fmla="*/ 57 h 68"/>
                <a:gd name="T32" fmla="*/ 8 w 68"/>
                <a:gd name="T33" fmla="*/ 48 h 68"/>
                <a:gd name="T34" fmla="*/ 25 w 68"/>
                <a:gd name="T35" fmla="*/ 51 h 68"/>
                <a:gd name="T36" fmla="*/ 18 w 68"/>
                <a:gd name="T3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68">
                  <a:moveTo>
                    <a:pt x="60" y="0"/>
                  </a:moveTo>
                  <a:cubicBezTo>
                    <a:pt x="60" y="5"/>
                    <a:pt x="60" y="5"/>
                    <a:pt x="60" y="5"/>
                  </a:cubicBezTo>
                  <a:cubicBezTo>
                    <a:pt x="0" y="18"/>
                    <a:pt x="0" y="18"/>
                    <a:pt x="0" y="18"/>
                  </a:cubicBezTo>
                  <a:cubicBezTo>
                    <a:pt x="0" y="60"/>
                    <a:pt x="0" y="60"/>
                    <a:pt x="0" y="60"/>
                  </a:cubicBezTo>
                  <a:cubicBezTo>
                    <a:pt x="0" y="62"/>
                    <a:pt x="1" y="63"/>
                    <a:pt x="3" y="64"/>
                  </a:cubicBezTo>
                  <a:cubicBezTo>
                    <a:pt x="19" y="68"/>
                    <a:pt x="19" y="68"/>
                    <a:pt x="19" y="68"/>
                  </a:cubicBezTo>
                  <a:cubicBezTo>
                    <a:pt x="19" y="68"/>
                    <a:pt x="20" y="68"/>
                    <a:pt x="20" y="68"/>
                  </a:cubicBezTo>
                  <a:cubicBezTo>
                    <a:pt x="21" y="68"/>
                    <a:pt x="22" y="67"/>
                    <a:pt x="23" y="66"/>
                  </a:cubicBezTo>
                  <a:cubicBezTo>
                    <a:pt x="33" y="53"/>
                    <a:pt x="33" y="53"/>
                    <a:pt x="33" y="53"/>
                  </a:cubicBezTo>
                  <a:cubicBezTo>
                    <a:pt x="60" y="59"/>
                    <a:pt x="60" y="59"/>
                    <a:pt x="60" y="59"/>
                  </a:cubicBezTo>
                  <a:cubicBezTo>
                    <a:pt x="60" y="64"/>
                    <a:pt x="60" y="64"/>
                    <a:pt x="60" y="64"/>
                  </a:cubicBezTo>
                  <a:cubicBezTo>
                    <a:pt x="68" y="64"/>
                    <a:pt x="68" y="64"/>
                    <a:pt x="68" y="64"/>
                  </a:cubicBezTo>
                  <a:cubicBezTo>
                    <a:pt x="68" y="0"/>
                    <a:pt x="68" y="0"/>
                    <a:pt x="68" y="0"/>
                  </a:cubicBezTo>
                  <a:lnTo>
                    <a:pt x="60" y="0"/>
                  </a:lnTo>
                  <a:close/>
                  <a:moveTo>
                    <a:pt x="18" y="59"/>
                  </a:moveTo>
                  <a:cubicBezTo>
                    <a:pt x="8" y="57"/>
                    <a:pt x="8" y="57"/>
                    <a:pt x="8" y="57"/>
                  </a:cubicBezTo>
                  <a:cubicBezTo>
                    <a:pt x="8" y="48"/>
                    <a:pt x="8" y="48"/>
                    <a:pt x="8" y="48"/>
                  </a:cubicBezTo>
                  <a:cubicBezTo>
                    <a:pt x="25" y="51"/>
                    <a:pt x="25" y="51"/>
                    <a:pt x="25" y="51"/>
                  </a:cubicBezTo>
                  <a:lnTo>
                    <a:pt x="18"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74" name="组合 73">
            <a:extLst>
              <a:ext uri="{FF2B5EF4-FFF2-40B4-BE49-F238E27FC236}">
                <a16:creationId xmlns:a16="http://schemas.microsoft.com/office/drawing/2014/main" id="{D99960B2-6D25-BB79-F416-0B3CC0851E78}"/>
              </a:ext>
            </a:extLst>
          </p:cNvPr>
          <p:cNvGrpSpPr/>
          <p:nvPr/>
        </p:nvGrpSpPr>
        <p:grpSpPr>
          <a:xfrm>
            <a:off x="9456805" y="3141496"/>
            <a:ext cx="367920" cy="315649"/>
            <a:chOff x="8716963" y="2982913"/>
            <a:chExt cx="279400" cy="255587"/>
          </a:xfrm>
          <a:solidFill>
            <a:schemeClr val="tx2">
              <a:lumMod val="75000"/>
            </a:schemeClr>
          </a:solidFill>
        </p:grpSpPr>
        <p:sp>
          <p:nvSpPr>
            <p:cNvPr id="75" name="Rectangle 58">
              <a:extLst>
                <a:ext uri="{FF2B5EF4-FFF2-40B4-BE49-F238E27FC236}">
                  <a16:creationId xmlns:a16="http://schemas.microsoft.com/office/drawing/2014/main" id="{C3CD6A47-6E12-6134-5DA5-D345CD5EAA4D}"/>
                </a:ext>
              </a:extLst>
            </p:cNvPr>
            <p:cNvSpPr>
              <a:spLocks noChangeArrowheads="1"/>
            </p:cNvSpPr>
            <p:nvPr/>
          </p:nvSpPr>
          <p:spPr bwMode="auto">
            <a:xfrm>
              <a:off x="8805863" y="3086100"/>
              <a:ext cx="50800"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76" name="Freeform 59">
              <a:extLst>
                <a:ext uri="{FF2B5EF4-FFF2-40B4-BE49-F238E27FC236}">
                  <a16:creationId xmlns:a16="http://schemas.microsoft.com/office/drawing/2014/main" id="{8B152C55-1EAE-42B8-AD18-0E981F1C2043}"/>
                </a:ext>
              </a:extLst>
            </p:cNvPr>
            <p:cNvSpPr>
              <a:spLocks/>
            </p:cNvSpPr>
            <p:nvPr/>
          </p:nvSpPr>
          <p:spPr bwMode="auto">
            <a:xfrm>
              <a:off x="8716963" y="3086100"/>
              <a:ext cx="63500" cy="50800"/>
            </a:xfrm>
            <a:custGeom>
              <a:avLst/>
              <a:gdLst>
                <a:gd name="T0" fmla="*/ 20 w 20"/>
                <a:gd name="T1" fmla="*/ 0 h 16"/>
                <a:gd name="T2" fmla="*/ 1 w 20"/>
                <a:gd name="T3" fmla="*/ 0 h 16"/>
                <a:gd name="T4" fmla="*/ 0 w 20"/>
                <a:gd name="T5" fmla="*/ 8 h 16"/>
                <a:gd name="T6" fmla="*/ 1 w 20"/>
                <a:gd name="T7" fmla="*/ 16 h 16"/>
                <a:gd name="T8" fmla="*/ 20 w 20"/>
                <a:gd name="T9" fmla="*/ 16 h 16"/>
                <a:gd name="T10" fmla="*/ 20 w 20"/>
                <a:gd name="T11" fmla="*/ 0 h 16"/>
              </a:gdLst>
              <a:ahLst/>
              <a:cxnLst>
                <a:cxn ang="0">
                  <a:pos x="T0" y="T1"/>
                </a:cxn>
                <a:cxn ang="0">
                  <a:pos x="T2" y="T3"/>
                </a:cxn>
                <a:cxn ang="0">
                  <a:pos x="T4" y="T5"/>
                </a:cxn>
                <a:cxn ang="0">
                  <a:pos x="T6" y="T7"/>
                </a:cxn>
                <a:cxn ang="0">
                  <a:pos x="T8" y="T9"/>
                </a:cxn>
                <a:cxn ang="0">
                  <a:pos x="T10" y="T11"/>
                </a:cxn>
              </a:cxnLst>
              <a:rect l="0" t="0" r="r" b="b"/>
              <a:pathLst>
                <a:path w="20" h="16">
                  <a:moveTo>
                    <a:pt x="20" y="0"/>
                  </a:moveTo>
                  <a:cubicBezTo>
                    <a:pt x="1" y="0"/>
                    <a:pt x="1" y="0"/>
                    <a:pt x="1" y="0"/>
                  </a:cubicBezTo>
                  <a:cubicBezTo>
                    <a:pt x="0" y="3"/>
                    <a:pt x="0" y="5"/>
                    <a:pt x="0" y="8"/>
                  </a:cubicBezTo>
                  <a:cubicBezTo>
                    <a:pt x="0" y="11"/>
                    <a:pt x="0" y="13"/>
                    <a:pt x="1" y="16"/>
                  </a:cubicBezTo>
                  <a:cubicBezTo>
                    <a:pt x="20" y="16"/>
                    <a:pt x="20" y="16"/>
                    <a:pt x="20" y="16"/>
                  </a:cubicBez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77" name="Freeform 60">
              <a:extLst>
                <a:ext uri="{FF2B5EF4-FFF2-40B4-BE49-F238E27FC236}">
                  <a16:creationId xmlns:a16="http://schemas.microsoft.com/office/drawing/2014/main" id="{6144EEF4-E730-E305-E3AB-A023BE0D397B}"/>
                </a:ext>
              </a:extLst>
            </p:cNvPr>
            <p:cNvSpPr>
              <a:spLocks/>
            </p:cNvSpPr>
            <p:nvPr/>
          </p:nvSpPr>
          <p:spPr bwMode="auto">
            <a:xfrm>
              <a:off x="8805863" y="2982913"/>
              <a:ext cx="50800" cy="77788"/>
            </a:xfrm>
            <a:custGeom>
              <a:avLst/>
              <a:gdLst>
                <a:gd name="T0" fmla="*/ 0 w 16"/>
                <a:gd name="T1" fmla="*/ 24 h 24"/>
                <a:gd name="T2" fmla="*/ 16 w 16"/>
                <a:gd name="T3" fmla="*/ 24 h 24"/>
                <a:gd name="T4" fmla="*/ 16 w 16"/>
                <a:gd name="T5" fmla="*/ 0 h 24"/>
                <a:gd name="T6" fmla="*/ 12 w 16"/>
                <a:gd name="T7" fmla="*/ 0 h 24"/>
                <a:gd name="T8" fmla="*/ 0 w 16"/>
                <a:gd name="T9" fmla="*/ 2 h 24"/>
                <a:gd name="T10" fmla="*/ 0 w 16"/>
                <a:gd name="T11" fmla="*/ 24 h 24"/>
              </a:gdLst>
              <a:ahLst/>
              <a:cxnLst>
                <a:cxn ang="0">
                  <a:pos x="T0" y="T1"/>
                </a:cxn>
                <a:cxn ang="0">
                  <a:pos x="T2" y="T3"/>
                </a:cxn>
                <a:cxn ang="0">
                  <a:pos x="T4" y="T5"/>
                </a:cxn>
                <a:cxn ang="0">
                  <a:pos x="T6" y="T7"/>
                </a:cxn>
                <a:cxn ang="0">
                  <a:pos x="T8" y="T9"/>
                </a:cxn>
                <a:cxn ang="0">
                  <a:pos x="T10" y="T11"/>
                </a:cxn>
              </a:cxnLst>
              <a:rect l="0" t="0" r="r" b="b"/>
              <a:pathLst>
                <a:path w="16" h="24">
                  <a:moveTo>
                    <a:pt x="0" y="24"/>
                  </a:moveTo>
                  <a:cubicBezTo>
                    <a:pt x="16" y="24"/>
                    <a:pt x="16" y="24"/>
                    <a:pt x="16" y="24"/>
                  </a:cubicBezTo>
                  <a:cubicBezTo>
                    <a:pt x="16" y="0"/>
                    <a:pt x="16" y="0"/>
                    <a:pt x="16" y="0"/>
                  </a:cubicBezTo>
                  <a:cubicBezTo>
                    <a:pt x="12" y="0"/>
                    <a:pt x="12" y="0"/>
                    <a:pt x="12" y="0"/>
                  </a:cubicBezTo>
                  <a:cubicBezTo>
                    <a:pt x="8" y="0"/>
                    <a:pt x="4" y="1"/>
                    <a:pt x="0" y="2"/>
                  </a:cubicBez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78" name="Freeform 61">
              <a:extLst>
                <a:ext uri="{FF2B5EF4-FFF2-40B4-BE49-F238E27FC236}">
                  <a16:creationId xmlns:a16="http://schemas.microsoft.com/office/drawing/2014/main" id="{1106BCA4-D6AA-0213-9896-2E877EF433AA}"/>
                </a:ext>
              </a:extLst>
            </p:cNvPr>
            <p:cNvSpPr>
              <a:spLocks/>
            </p:cNvSpPr>
            <p:nvPr/>
          </p:nvSpPr>
          <p:spPr bwMode="auto">
            <a:xfrm>
              <a:off x="8805863" y="3162300"/>
              <a:ext cx="50800" cy="76200"/>
            </a:xfrm>
            <a:custGeom>
              <a:avLst/>
              <a:gdLst>
                <a:gd name="T0" fmla="*/ 0 w 16"/>
                <a:gd name="T1" fmla="*/ 0 h 24"/>
                <a:gd name="T2" fmla="*/ 0 w 16"/>
                <a:gd name="T3" fmla="*/ 22 h 24"/>
                <a:gd name="T4" fmla="*/ 12 w 16"/>
                <a:gd name="T5" fmla="*/ 24 h 24"/>
                <a:gd name="T6" fmla="*/ 16 w 16"/>
                <a:gd name="T7" fmla="*/ 24 h 24"/>
                <a:gd name="T8" fmla="*/ 16 w 16"/>
                <a:gd name="T9" fmla="*/ 0 h 24"/>
                <a:gd name="T10" fmla="*/ 0 w 16"/>
                <a:gd name="T11" fmla="*/ 0 h 24"/>
              </a:gdLst>
              <a:ahLst/>
              <a:cxnLst>
                <a:cxn ang="0">
                  <a:pos x="T0" y="T1"/>
                </a:cxn>
                <a:cxn ang="0">
                  <a:pos x="T2" y="T3"/>
                </a:cxn>
                <a:cxn ang="0">
                  <a:pos x="T4" y="T5"/>
                </a:cxn>
                <a:cxn ang="0">
                  <a:pos x="T6" y="T7"/>
                </a:cxn>
                <a:cxn ang="0">
                  <a:pos x="T8" y="T9"/>
                </a:cxn>
                <a:cxn ang="0">
                  <a:pos x="T10" y="T11"/>
                </a:cxn>
              </a:cxnLst>
              <a:rect l="0" t="0" r="r" b="b"/>
              <a:pathLst>
                <a:path w="16" h="24">
                  <a:moveTo>
                    <a:pt x="0" y="0"/>
                  </a:moveTo>
                  <a:cubicBezTo>
                    <a:pt x="0" y="22"/>
                    <a:pt x="0" y="22"/>
                    <a:pt x="0" y="22"/>
                  </a:cubicBezTo>
                  <a:cubicBezTo>
                    <a:pt x="4" y="23"/>
                    <a:pt x="8" y="24"/>
                    <a:pt x="12" y="24"/>
                  </a:cubicBezTo>
                  <a:cubicBezTo>
                    <a:pt x="16" y="24"/>
                    <a:pt x="16" y="24"/>
                    <a:pt x="16" y="24"/>
                  </a:cubicBezTo>
                  <a:cubicBezTo>
                    <a:pt x="16" y="0"/>
                    <a:pt x="16" y="0"/>
                    <a:pt x="16"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79" name="Freeform 62">
              <a:extLst>
                <a:ext uri="{FF2B5EF4-FFF2-40B4-BE49-F238E27FC236}">
                  <a16:creationId xmlns:a16="http://schemas.microsoft.com/office/drawing/2014/main" id="{FD3FF31F-1D0C-817B-FF96-50BB46F8554D}"/>
                </a:ext>
              </a:extLst>
            </p:cNvPr>
            <p:cNvSpPr>
              <a:spLocks/>
            </p:cNvSpPr>
            <p:nvPr/>
          </p:nvSpPr>
          <p:spPr bwMode="auto">
            <a:xfrm>
              <a:off x="8726488" y="2998788"/>
              <a:ext cx="53975" cy="61913"/>
            </a:xfrm>
            <a:custGeom>
              <a:avLst/>
              <a:gdLst>
                <a:gd name="T0" fmla="*/ 17 w 17"/>
                <a:gd name="T1" fmla="*/ 19 h 19"/>
                <a:gd name="T2" fmla="*/ 17 w 17"/>
                <a:gd name="T3" fmla="*/ 0 h 19"/>
                <a:gd name="T4" fmla="*/ 0 w 17"/>
                <a:gd name="T5" fmla="*/ 19 h 19"/>
                <a:gd name="T6" fmla="*/ 17 w 17"/>
                <a:gd name="T7" fmla="*/ 19 h 19"/>
              </a:gdLst>
              <a:ahLst/>
              <a:cxnLst>
                <a:cxn ang="0">
                  <a:pos x="T0" y="T1"/>
                </a:cxn>
                <a:cxn ang="0">
                  <a:pos x="T2" y="T3"/>
                </a:cxn>
                <a:cxn ang="0">
                  <a:pos x="T4" y="T5"/>
                </a:cxn>
                <a:cxn ang="0">
                  <a:pos x="T6" y="T7"/>
                </a:cxn>
              </a:cxnLst>
              <a:rect l="0" t="0" r="r" b="b"/>
              <a:pathLst>
                <a:path w="17" h="19">
                  <a:moveTo>
                    <a:pt x="17" y="19"/>
                  </a:moveTo>
                  <a:cubicBezTo>
                    <a:pt x="17" y="0"/>
                    <a:pt x="17" y="0"/>
                    <a:pt x="17" y="0"/>
                  </a:cubicBezTo>
                  <a:cubicBezTo>
                    <a:pt x="10" y="5"/>
                    <a:pt x="4" y="11"/>
                    <a:pt x="0" y="19"/>
                  </a:cubicBezTo>
                  <a:lnTo>
                    <a:pt x="1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80" name="Freeform 63">
              <a:extLst>
                <a:ext uri="{FF2B5EF4-FFF2-40B4-BE49-F238E27FC236}">
                  <a16:creationId xmlns:a16="http://schemas.microsoft.com/office/drawing/2014/main" id="{728AA6F9-3B46-BD1F-4CB4-5374883312C4}"/>
                </a:ext>
              </a:extLst>
            </p:cNvPr>
            <p:cNvSpPr>
              <a:spLocks/>
            </p:cNvSpPr>
            <p:nvPr/>
          </p:nvSpPr>
          <p:spPr bwMode="auto">
            <a:xfrm>
              <a:off x="8726488" y="3162300"/>
              <a:ext cx="53975" cy="60325"/>
            </a:xfrm>
            <a:custGeom>
              <a:avLst/>
              <a:gdLst>
                <a:gd name="T0" fmla="*/ 17 w 17"/>
                <a:gd name="T1" fmla="*/ 0 h 19"/>
                <a:gd name="T2" fmla="*/ 0 w 17"/>
                <a:gd name="T3" fmla="*/ 0 h 19"/>
                <a:gd name="T4" fmla="*/ 17 w 17"/>
                <a:gd name="T5" fmla="*/ 19 h 19"/>
                <a:gd name="T6" fmla="*/ 17 w 17"/>
                <a:gd name="T7" fmla="*/ 0 h 19"/>
              </a:gdLst>
              <a:ahLst/>
              <a:cxnLst>
                <a:cxn ang="0">
                  <a:pos x="T0" y="T1"/>
                </a:cxn>
                <a:cxn ang="0">
                  <a:pos x="T2" y="T3"/>
                </a:cxn>
                <a:cxn ang="0">
                  <a:pos x="T4" y="T5"/>
                </a:cxn>
                <a:cxn ang="0">
                  <a:pos x="T6" y="T7"/>
                </a:cxn>
              </a:cxnLst>
              <a:rect l="0" t="0" r="r" b="b"/>
              <a:pathLst>
                <a:path w="17" h="19">
                  <a:moveTo>
                    <a:pt x="17" y="0"/>
                  </a:moveTo>
                  <a:cubicBezTo>
                    <a:pt x="0" y="0"/>
                    <a:pt x="0" y="0"/>
                    <a:pt x="0" y="0"/>
                  </a:cubicBezTo>
                  <a:cubicBezTo>
                    <a:pt x="4" y="8"/>
                    <a:pt x="10" y="14"/>
                    <a:pt x="17" y="19"/>
                  </a:cubicBezTo>
                  <a:lnTo>
                    <a:pt x="1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81" name="Oval 64">
              <a:extLst>
                <a:ext uri="{FF2B5EF4-FFF2-40B4-BE49-F238E27FC236}">
                  <a16:creationId xmlns:a16="http://schemas.microsoft.com/office/drawing/2014/main" id="{A8C41D9F-0D1E-7748-D99C-38B6EFC9FC5C}"/>
                </a:ext>
              </a:extLst>
            </p:cNvPr>
            <p:cNvSpPr>
              <a:spLocks noChangeArrowheads="1"/>
            </p:cNvSpPr>
            <p:nvPr/>
          </p:nvSpPr>
          <p:spPr bwMode="auto">
            <a:xfrm>
              <a:off x="8894763" y="2982913"/>
              <a:ext cx="76200"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82" name="Freeform 65">
              <a:extLst>
                <a:ext uri="{FF2B5EF4-FFF2-40B4-BE49-F238E27FC236}">
                  <a16:creationId xmlns:a16="http://schemas.microsoft.com/office/drawing/2014/main" id="{1B3CAB2D-343F-B22A-C26C-B08F929FFE4E}"/>
                </a:ext>
              </a:extLst>
            </p:cNvPr>
            <p:cNvSpPr>
              <a:spLocks/>
            </p:cNvSpPr>
            <p:nvPr/>
          </p:nvSpPr>
          <p:spPr bwMode="auto">
            <a:xfrm>
              <a:off x="8869363" y="3060700"/>
              <a:ext cx="127000" cy="177800"/>
            </a:xfrm>
            <a:custGeom>
              <a:avLst/>
              <a:gdLst>
                <a:gd name="T0" fmla="*/ 20 w 40"/>
                <a:gd name="T1" fmla="*/ 0 h 56"/>
                <a:gd name="T2" fmla="*/ 0 w 40"/>
                <a:gd name="T3" fmla="*/ 20 h 56"/>
                <a:gd name="T4" fmla="*/ 0 w 40"/>
                <a:gd name="T5" fmla="*/ 32 h 56"/>
                <a:gd name="T6" fmla="*/ 4 w 40"/>
                <a:gd name="T7" fmla="*/ 36 h 56"/>
                <a:gd name="T8" fmla="*/ 8 w 40"/>
                <a:gd name="T9" fmla="*/ 36 h 56"/>
                <a:gd name="T10" fmla="*/ 8 w 40"/>
                <a:gd name="T11" fmla="*/ 52 h 56"/>
                <a:gd name="T12" fmla="*/ 12 w 40"/>
                <a:gd name="T13" fmla="*/ 56 h 56"/>
                <a:gd name="T14" fmla="*/ 28 w 40"/>
                <a:gd name="T15" fmla="*/ 56 h 56"/>
                <a:gd name="T16" fmla="*/ 32 w 40"/>
                <a:gd name="T17" fmla="*/ 52 h 56"/>
                <a:gd name="T18" fmla="*/ 32 w 40"/>
                <a:gd name="T19" fmla="*/ 36 h 56"/>
                <a:gd name="T20" fmla="*/ 36 w 40"/>
                <a:gd name="T21" fmla="*/ 36 h 56"/>
                <a:gd name="T22" fmla="*/ 40 w 40"/>
                <a:gd name="T23" fmla="*/ 32 h 56"/>
                <a:gd name="T24" fmla="*/ 40 w 40"/>
                <a:gd name="T25" fmla="*/ 20 h 56"/>
                <a:gd name="T26" fmla="*/ 20 w 40"/>
                <a:gd name="T2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56">
                  <a:moveTo>
                    <a:pt x="20" y="0"/>
                  </a:moveTo>
                  <a:cubicBezTo>
                    <a:pt x="9" y="0"/>
                    <a:pt x="0" y="9"/>
                    <a:pt x="0" y="20"/>
                  </a:cubicBezTo>
                  <a:cubicBezTo>
                    <a:pt x="0" y="32"/>
                    <a:pt x="0" y="32"/>
                    <a:pt x="0" y="32"/>
                  </a:cubicBezTo>
                  <a:cubicBezTo>
                    <a:pt x="0" y="34"/>
                    <a:pt x="2" y="36"/>
                    <a:pt x="4" y="36"/>
                  </a:cubicBezTo>
                  <a:cubicBezTo>
                    <a:pt x="8" y="36"/>
                    <a:pt x="8" y="36"/>
                    <a:pt x="8" y="36"/>
                  </a:cubicBezTo>
                  <a:cubicBezTo>
                    <a:pt x="8" y="52"/>
                    <a:pt x="8" y="52"/>
                    <a:pt x="8" y="52"/>
                  </a:cubicBezTo>
                  <a:cubicBezTo>
                    <a:pt x="8" y="54"/>
                    <a:pt x="10" y="56"/>
                    <a:pt x="12" y="56"/>
                  </a:cubicBezTo>
                  <a:cubicBezTo>
                    <a:pt x="28" y="56"/>
                    <a:pt x="28" y="56"/>
                    <a:pt x="28" y="56"/>
                  </a:cubicBezTo>
                  <a:cubicBezTo>
                    <a:pt x="30" y="56"/>
                    <a:pt x="32" y="54"/>
                    <a:pt x="32" y="52"/>
                  </a:cubicBezTo>
                  <a:cubicBezTo>
                    <a:pt x="32" y="36"/>
                    <a:pt x="32" y="36"/>
                    <a:pt x="32" y="36"/>
                  </a:cubicBezTo>
                  <a:cubicBezTo>
                    <a:pt x="36" y="36"/>
                    <a:pt x="36" y="36"/>
                    <a:pt x="36" y="36"/>
                  </a:cubicBezTo>
                  <a:cubicBezTo>
                    <a:pt x="38" y="36"/>
                    <a:pt x="40" y="34"/>
                    <a:pt x="40" y="32"/>
                  </a:cubicBezTo>
                  <a:cubicBezTo>
                    <a:pt x="40" y="20"/>
                    <a:pt x="40" y="20"/>
                    <a:pt x="40" y="20"/>
                  </a:cubicBezTo>
                  <a:cubicBezTo>
                    <a:pt x="40" y="9"/>
                    <a:pt x="31"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83" name="Freeform 66">
            <a:extLst>
              <a:ext uri="{FF2B5EF4-FFF2-40B4-BE49-F238E27FC236}">
                <a16:creationId xmlns:a16="http://schemas.microsoft.com/office/drawing/2014/main" id="{ACDB6F21-A352-9F39-DDE3-32B53B04743A}"/>
              </a:ext>
            </a:extLst>
          </p:cNvPr>
          <p:cNvSpPr>
            <a:spLocks noEditPoints="1"/>
          </p:cNvSpPr>
          <p:nvPr/>
        </p:nvSpPr>
        <p:spPr bwMode="auto">
          <a:xfrm>
            <a:off x="5480761" y="3913956"/>
            <a:ext cx="303116" cy="284281"/>
          </a:xfrm>
          <a:custGeom>
            <a:avLst/>
            <a:gdLst>
              <a:gd name="T0" fmla="*/ 64 w 72"/>
              <a:gd name="T1" fmla="*/ 0 h 72"/>
              <a:gd name="T2" fmla="*/ 8 w 72"/>
              <a:gd name="T3" fmla="*/ 0 h 72"/>
              <a:gd name="T4" fmla="*/ 0 w 72"/>
              <a:gd name="T5" fmla="*/ 8 h 72"/>
              <a:gd name="T6" fmla="*/ 0 w 72"/>
              <a:gd name="T7" fmla="*/ 64 h 72"/>
              <a:gd name="T8" fmla="*/ 8 w 72"/>
              <a:gd name="T9" fmla="*/ 72 h 72"/>
              <a:gd name="T10" fmla="*/ 64 w 72"/>
              <a:gd name="T11" fmla="*/ 72 h 72"/>
              <a:gd name="T12" fmla="*/ 72 w 72"/>
              <a:gd name="T13" fmla="*/ 64 h 72"/>
              <a:gd name="T14" fmla="*/ 72 w 72"/>
              <a:gd name="T15" fmla="*/ 8 h 72"/>
              <a:gd name="T16" fmla="*/ 64 w 72"/>
              <a:gd name="T17" fmla="*/ 0 h 72"/>
              <a:gd name="T18" fmla="*/ 49 w 72"/>
              <a:gd name="T19" fmla="*/ 39 h 72"/>
              <a:gd name="T20" fmla="*/ 40 w 72"/>
              <a:gd name="T21" fmla="*/ 30 h 72"/>
              <a:gd name="T22" fmla="*/ 40 w 72"/>
              <a:gd name="T23" fmla="*/ 56 h 72"/>
              <a:gd name="T24" fmla="*/ 32 w 72"/>
              <a:gd name="T25" fmla="*/ 56 h 72"/>
              <a:gd name="T26" fmla="*/ 32 w 72"/>
              <a:gd name="T27" fmla="*/ 30 h 72"/>
              <a:gd name="T28" fmla="*/ 23 w 72"/>
              <a:gd name="T29" fmla="*/ 39 h 72"/>
              <a:gd name="T30" fmla="*/ 17 w 72"/>
              <a:gd name="T31" fmla="*/ 33 h 72"/>
              <a:gd name="T32" fmla="*/ 36 w 72"/>
              <a:gd name="T33" fmla="*/ 14 h 72"/>
              <a:gd name="T34" fmla="*/ 55 w 72"/>
              <a:gd name="T35" fmla="*/ 33 h 72"/>
              <a:gd name="T36" fmla="*/ 49 w 72"/>
              <a:gd name="T37" fmla="*/ 3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72">
                <a:moveTo>
                  <a:pt x="64" y="0"/>
                </a:moveTo>
                <a:cubicBezTo>
                  <a:pt x="8" y="0"/>
                  <a:pt x="8" y="0"/>
                  <a:pt x="8" y="0"/>
                </a:cubicBezTo>
                <a:cubicBezTo>
                  <a:pt x="4" y="0"/>
                  <a:pt x="0" y="4"/>
                  <a:pt x="0" y="8"/>
                </a:cubicBezTo>
                <a:cubicBezTo>
                  <a:pt x="0" y="64"/>
                  <a:pt x="0" y="64"/>
                  <a:pt x="0" y="64"/>
                </a:cubicBezTo>
                <a:cubicBezTo>
                  <a:pt x="0" y="68"/>
                  <a:pt x="4" y="72"/>
                  <a:pt x="8" y="72"/>
                </a:cubicBezTo>
                <a:cubicBezTo>
                  <a:pt x="64" y="72"/>
                  <a:pt x="64" y="72"/>
                  <a:pt x="64" y="72"/>
                </a:cubicBezTo>
                <a:cubicBezTo>
                  <a:pt x="68" y="72"/>
                  <a:pt x="72" y="68"/>
                  <a:pt x="72" y="64"/>
                </a:cubicBezTo>
                <a:cubicBezTo>
                  <a:pt x="72" y="8"/>
                  <a:pt x="72" y="8"/>
                  <a:pt x="72" y="8"/>
                </a:cubicBezTo>
                <a:cubicBezTo>
                  <a:pt x="72" y="4"/>
                  <a:pt x="68" y="0"/>
                  <a:pt x="64" y="0"/>
                </a:cubicBezTo>
                <a:close/>
                <a:moveTo>
                  <a:pt x="49" y="39"/>
                </a:moveTo>
                <a:cubicBezTo>
                  <a:pt x="40" y="30"/>
                  <a:pt x="40" y="30"/>
                  <a:pt x="40" y="30"/>
                </a:cubicBezTo>
                <a:cubicBezTo>
                  <a:pt x="40" y="56"/>
                  <a:pt x="40" y="56"/>
                  <a:pt x="40" y="56"/>
                </a:cubicBezTo>
                <a:cubicBezTo>
                  <a:pt x="32" y="56"/>
                  <a:pt x="32" y="56"/>
                  <a:pt x="32" y="56"/>
                </a:cubicBezTo>
                <a:cubicBezTo>
                  <a:pt x="32" y="30"/>
                  <a:pt x="32" y="30"/>
                  <a:pt x="32" y="30"/>
                </a:cubicBezTo>
                <a:cubicBezTo>
                  <a:pt x="23" y="39"/>
                  <a:pt x="23" y="39"/>
                  <a:pt x="23" y="39"/>
                </a:cubicBezTo>
                <a:cubicBezTo>
                  <a:pt x="17" y="33"/>
                  <a:pt x="17" y="33"/>
                  <a:pt x="17" y="33"/>
                </a:cubicBezTo>
                <a:cubicBezTo>
                  <a:pt x="36" y="14"/>
                  <a:pt x="36" y="14"/>
                  <a:pt x="36" y="14"/>
                </a:cubicBezTo>
                <a:cubicBezTo>
                  <a:pt x="55" y="33"/>
                  <a:pt x="55" y="33"/>
                  <a:pt x="55" y="33"/>
                </a:cubicBezTo>
                <a:lnTo>
                  <a:pt x="49" y="39"/>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sp>
        <p:nvSpPr>
          <p:cNvPr id="84" name="Freeform 67">
            <a:extLst>
              <a:ext uri="{FF2B5EF4-FFF2-40B4-BE49-F238E27FC236}">
                <a16:creationId xmlns:a16="http://schemas.microsoft.com/office/drawing/2014/main" id="{499F0454-9CA4-695A-B0B8-DE4AAD75AF6E}"/>
              </a:ext>
            </a:extLst>
          </p:cNvPr>
          <p:cNvSpPr>
            <a:spLocks noEditPoints="1"/>
          </p:cNvSpPr>
          <p:nvPr/>
        </p:nvSpPr>
        <p:spPr bwMode="auto">
          <a:xfrm>
            <a:off x="4675937" y="3913956"/>
            <a:ext cx="303116" cy="284281"/>
          </a:xfrm>
          <a:custGeom>
            <a:avLst/>
            <a:gdLst>
              <a:gd name="T0" fmla="*/ 64 w 72"/>
              <a:gd name="T1" fmla="*/ 0 h 72"/>
              <a:gd name="T2" fmla="*/ 8 w 72"/>
              <a:gd name="T3" fmla="*/ 0 h 72"/>
              <a:gd name="T4" fmla="*/ 0 w 72"/>
              <a:gd name="T5" fmla="*/ 8 h 72"/>
              <a:gd name="T6" fmla="*/ 0 w 72"/>
              <a:gd name="T7" fmla="*/ 64 h 72"/>
              <a:gd name="T8" fmla="*/ 8 w 72"/>
              <a:gd name="T9" fmla="*/ 72 h 72"/>
              <a:gd name="T10" fmla="*/ 64 w 72"/>
              <a:gd name="T11" fmla="*/ 72 h 72"/>
              <a:gd name="T12" fmla="*/ 72 w 72"/>
              <a:gd name="T13" fmla="*/ 64 h 72"/>
              <a:gd name="T14" fmla="*/ 72 w 72"/>
              <a:gd name="T15" fmla="*/ 8 h 72"/>
              <a:gd name="T16" fmla="*/ 64 w 72"/>
              <a:gd name="T17" fmla="*/ 0 h 72"/>
              <a:gd name="T18" fmla="*/ 36 w 72"/>
              <a:gd name="T19" fmla="*/ 58 h 72"/>
              <a:gd name="T20" fmla="*/ 17 w 72"/>
              <a:gd name="T21" fmla="*/ 39 h 72"/>
              <a:gd name="T22" fmla="*/ 23 w 72"/>
              <a:gd name="T23" fmla="*/ 33 h 72"/>
              <a:gd name="T24" fmla="*/ 32 w 72"/>
              <a:gd name="T25" fmla="*/ 42 h 72"/>
              <a:gd name="T26" fmla="*/ 32 w 72"/>
              <a:gd name="T27" fmla="*/ 16 h 72"/>
              <a:gd name="T28" fmla="*/ 40 w 72"/>
              <a:gd name="T29" fmla="*/ 16 h 72"/>
              <a:gd name="T30" fmla="*/ 40 w 72"/>
              <a:gd name="T31" fmla="*/ 42 h 72"/>
              <a:gd name="T32" fmla="*/ 49 w 72"/>
              <a:gd name="T33" fmla="*/ 33 h 72"/>
              <a:gd name="T34" fmla="*/ 55 w 72"/>
              <a:gd name="T35" fmla="*/ 39 h 72"/>
              <a:gd name="T36" fmla="*/ 36 w 72"/>
              <a:gd name="T37" fmla="*/ 5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72">
                <a:moveTo>
                  <a:pt x="64" y="0"/>
                </a:moveTo>
                <a:cubicBezTo>
                  <a:pt x="8" y="0"/>
                  <a:pt x="8" y="0"/>
                  <a:pt x="8" y="0"/>
                </a:cubicBezTo>
                <a:cubicBezTo>
                  <a:pt x="4" y="0"/>
                  <a:pt x="0" y="4"/>
                  <a:pt x="0" y="8"/>
                </a:cubicBezTo>
                <a:cubicBezTo>
                  <a:pt x="0" y="64"/>
                  <a:pt x="0" y="64"/>
                  <a:pt x="0" y="64"/>
                </a:cubicBezTo>
                <a:cubicBezTo>
                  <a:pt x="0" y="68"/>
                  <a:pt x="4" y="72"/>
                  <a:pt x="8" y="72"/>
                </a:cubicBezTo>
                <a:cubicBezTo>
                  <a:pt x="64" y="72"/>
                  <a:pt x="64" y="72"/>
                  <a:pt x="64" y="72"/>
                </a:cubicBezTo>
                <a:cubicBezTo>
                  <a:pt x="68" y="72"/>
                  <a:pt x="72" y="68"/>
                  <a:pt x="72" y="64"/>
                </a:cubicBezTo>
                <a:cubicBezTo>
                  <a:pt x="72" y="8"/>
                  <a:pt x="72" y="8"/>
                  <a:pt x="72" y="8"/>
                </a:cubicBezTo>
                <a:cubicBezTo>
                  <a:pt x="72" y="4"/>
                  <a:pt x="68" y="0"/>
                  <a:pt x="64" y="0"/>
                </a:cubicBezTo>
                <a:close/>
                <a:moveTo>
                  <a:pt x="36" y="58"/>
                </a:moveTo>
                <a:cubicBezTo>
                  <a:pt x="17" y="39"/>
                  <a:pt x="17" y="39"/>
                  <a:pt x="17" y="39"/>
                </a:cubicBezTo>
                <a:cubicBezTo>
                  <a:pt x="23" y="33"/>
                  <a:pt x="23" y="33"/>
                  <a:pt x="23" y="33"/>
                </a:cubicBezTo>
                <a:cubicBezTo>
                  <a:pt x="32" y="42"/>
                  <a:pt x="32" y="42"/>
                  <a:pt x="32" y="42"/>
                </a:cubicBezTo>
                <a:cubicBezTo>
                  <a:pt x="32" y="16"/>
                  <a:pt x="32" y="16"/>
                  <a:pt x="32" y="16"/>
                </a:cubicBezTo>
                <a:cubicBezTo>
                  <a:pt x="40" y="16"/>
                  <a:pt x="40" y="16"/>
                  <a:pt x="40" y="16"/>
                </a:cubicBezTo>
                <a:cubicBezTo>
                  <a:pt x="40" y="42"/>
                  <a:pt x="40" y="42"/>
                  <a:pt x="40" y="42"/>
                </a:cubicBezTo>
                <a:cubicBezTo>
                  <a:pt x="49" y="33"/>
                  <a:pt x="49" y="33"/>
                  <a:pt x="49" y="33"/>
                </a:cubicBezTo>
                <a:cubicBezTo>
                  <a:pt x="55" y="39"/>
                  <a:pt x="55" y="39"/>
                  <a:pt x="55" y="39"/>
                </a:cubicBezTo>
                <a:lnTo>
                  <a:pt x="36" y="58"/>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grpSp>
        <p:nvGrpSpPr>
          <p:cNvPr id="85" name="组合 84">
            <a:extLst>
              <a:ext uri="{FF2B5EF4-FFF2-40B4-BE49-F238E27FC236}">
                <a16:creationId xmlns:a16="http://schemas.microsoft.com/office/drawing/2014/main" id="{CE1860F8-FA07-F84A-485D-49DC51EA5260}"/>
              </a:ext>
            </a:extLst>
          </p:cNvPr>
          <p:cNvGrpSpPr/>
          <p:nvPr/>
        </p:nvGrpSpPr>
        <p:grpSpPr>
          <a:xfrm>
            <a:off x="3871112" y="3874745"/>
            <a:ext cx="303116" cy="370546"/>
            <a:chOff x="4475163" y="3576638"/>
            <a:chExt cx="230188" cy="300038"/>
          </a:xfrm>
          <a:solidFill>
            <a:schemeClr val="tx2">
              <a:lumMod val="75000"/>
            </a:schemeClr>
          </a:solidFill>
        </p:grpSpPr>
        <p:sp>
          <p:nvSpPr>
            <p:cNvPr id="86" name="Freeform 68">
              <a:extLst>
                <a:ext uri="{FF2B5EF4-FFF2-40B4-BE49-F238E27FC236}">
                  <a16:creationId xmlns:a16="http://schemas.microsoft.com/office/drawing/2014/main" id="{C0A3AE67-9AA3-9432-2BA7-A0C35D712693}"/>
                </a:ext>
              </a:extLst>
            </p:cNvPr>
            <p:cNvSpPr>
              <a:spLocks/>
            </p:cNvSpPr>
            <p:nvPr/>
          </p:nvSpPr>
          <p:spPr bwMode="auto">
            <a:xfrm>
              <a:off x="4475163" y="3671888"/>
              <a:ext cx="230188" cy="204788"/>
            </a:xfrm>
            <a:custGeom>
              <a:avLst/>
              <a:gdLst>
                <a:gd name="T0" fmla="*/ 64 w 72"/>
                <a:gd name="T1" fmla="*/ 0 h 64"/>
                <a:gd name="T2" fmla="*/ 56 w 72"/>
                <a:gd name="T3" fmla="*/ 0 h 64"/>
                <a:gd name="T4" fmla="*/ 56 w 72"/>
                <a:gd name="T5" fmla="*/ 8 h 64"/>
                <a:gd name="T6" fmla="*/ 64 w 72"/>
                <a:gd name="T7" fmla="*/ 8 h 64"/>
                <a:gd name="T8" fmla="*/ 64 w 72"/>
                <a:gd name="T9" fmla="*/ 32 h 64"/>
                <a:gd name="T10" fmla="*/ 8 w 72"/>
                <a:gd name="T11" fmla="*/ 32 h 64"/>
                <a:gd name="T12" fmla="*/ 8 w 72"/>
                <a:gd name="T13" fmla="*/ 8 h 64"/>
                <a:gd name="T14" fmla="*/ 16 w 72"/>
                <a:gd name="T15" fmla="*/ 8 h 64"/>
                <a:gd name="T16" fmla="*/ 16 w 72"/>
                <a:gd name="T17" fmla="*/ 0 h 64"/>
                <a:gd name="T18" fmla="*/ 8 w 72"/>
                <a:gd name="T19" fmla="*/ 0 h 64"/>
                <a:gd name="T20" fmla="*/ 0 w 72"/>
                <a:gd name="T21" fmla="*/ 8 h 64"/>
                <a:gd name="T22" fmla="*/ 0 w 72"/>
                <a:gd name="T23" fmla="*/ 44 h 64"/>
                <a:gd name="T24" fmla="*/ 8 w 72"/>
                <a:gd name="T25" fmla="*/ 52 h 64"/>
                <a:gd name="T26" fmla="*/ 32 w 72"/>
                <a:gd name="T27" fmla="*/ 52 h 64"/>
                <a:gd name="T28" fmla="*/ 32 w 72"/>
                <a:gd name="T29" fmla="*/ 56 h 64"/>
                <a:gd name="T30" fmla="*/ 20 w 72"/>
                <a:gd name="T31" fmla="*/ 56 h 64"/>
                <a:gd name="T32" fmla="*/ 20 w 72"/>
                <a:gd name="T33" fmla="*/ 64 h 64"/>
                <a:gd name="T34" fmla="*/ 52 w 72"/>
                <a:gd name="T35" fmla="*/ 64 h 64"/>
                <a:gd name="T36" fmla="*/ 52 w 72"/>
                <a:gd name="T37" fmla="*/ 56 h 64"/>
                <a:gd name="T38" fmla="*/ 40 w 72"/>
                <a:gd name="T39" fmla="*/ 56 h 64"/>
                <a:gd name="T40" fmla="*/ 40 w 72"/>
                <a:gd name="T41" fmla="*/ 52 h 64"/>
                <a:gd name="T42" fmla="*/ 64 w 72"/>
                <a:gd name="T43" fmla="*/ 52 h 64"/>
                <a:gd name="T44" fmla="*/ 72 w 72"/>
                <a:gd name="T45" fmla="*/ 44 h 64"/>
                <a:gd name="T46" fmla="*/ 72 w 72"/>
                <a:gd name="T47" fmla="*/ 8 h 64"/>
                <a:gd name="T48" fmla="*/ 64 w 72"/>
                <a:gd name="T4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64">
                  <a:moveTo>
                    <a:pt x="64" y="0"/>
                  </a:moveTo>
                  <a:cubicBezTo>
                    <a:pt x="56" y="0"/>
                    <a:pt x="56" y="0"/>
                    <a:pt x="56" y="0"/>
                  </a:cubicBezTo>
                  <a:cubicBezTo>
                    <a:pt x="56" y="8"/>
                    <a:pt x="56" y="8"/>
                    <a:pt x="56" y="8"/>
                  </a:cubicBezTo>
                  <a:cubicBezTo>
                    <a:pt x="64" y="8"/>
                    <a:pt x="64" y="8"/>
                    <a:pt x="64" y="8"/>
                  </a:cubicBezTo>
                  <a:cubicBezTo>
                    <a:pt x="64" y="32"/>
                    <a:pt x="64" y="32"/>
                    <a:pt x="64" y="32"/>
                  </a:cubicBezTo>
                  <a:cubicBezTo>
                    <a:pt x="8" y="32"/>
                    <a:pt x="8" y="32"/>
                    <a:pt x="8" y="32"/>
                  </a:cubicBezTo>
                  <a:cubicBezTo>
                    <a:pt x="8" y="8"/>
                    <a:pt x="8" y="8"/>
                    <a:pt x="8" y="8"/>
                  </a:cubicBezTo>
                  <a:cubicBezTo>
                    <a:pt x="16" y="8"/>
                    <a:pt x="16" y="8"/>
                    <a:pt x="16" y="8"/>
                  </a:cubicBezTo>
                  <a:cubicBezTo>
                    <a:pt x="16" y="0"/>
                    <a:pt x="16" y="0"/>
                    <a:pt x="16" y="0"/>
                  </a:cubicBezTo>
                  <a:cubicBezTo>
                    <a:pt x="8" y="0"/>
                    <a:pt x="8" y="0"/>
                    <a:pt x="8" y="0"/>
                  </a:cubicBezTo>
                  <a:cubicBezTo>
                    <a:pt x="4" y="0"/>
                    <a:pt x="0" y="4"/>
                    <a:pt x="0" y="8"/>
                  </a:cubicBezTo>
                  <a:cubicBezTo>
                    <a:pt x="0" y="44"/>
                    <a:pt x="0" y="44"/>
                    <a:pt x="0" y="44"/>
                  </a:cubicBezTo>
                  <a:cubicBezTo>
                    <a:pt x="0" y="48"/>
                    <a:pt x="4" y="52"/>
                    <a:pt x="8" y="52"/>
                  </a:cubicBezTo>
                  <a:cubicBezTo>
                    <a:pt x="32" y="52"/>
                    <a:pt x="32" y="52"/>
                    <a:pt x="32" y="52"/>
                  </a:cubicBezTo>
                  <a:cubicBezTo>
                    <a:pt x="32" y="56"/>
                    <a:pt x="32" y="56"/>
                    <a:pt x="32" y="56"/>
                  </a:cubicBezTo>
                  <a:cubicBezTo>
                    <a:pt x="20" y="56"/>
                    <a:pt x="20" y="56"/>
                    <a:pt x="20" y="56"/>
                  </a:cubicBezTo>
                  <a:cubicBezTo>
                    <a:pt x="20" y="64"/>
                    <a:pt x="20" y="64"/>
                    <a:pt x="20" y="64"/>
                  </a:cubicBezTo>
                  <a:cubicBezTo>
                    <a:pt x="52" y="64"/>
                    <a:pt x="52" y="64"/>
                    <a:pt x="52" y="64"/>
                  </a:cubicBezTo>
                  <a:cubicBezTo>
                    <a:pt x="52" y="56"/>
                    <a:pt x="52" y="56"/>
                    <a:pt x="52" y="56"/>
                  </a:cubicBezTo>
                  <a:cubicBezTo>
                    <a:pt x="40" y="56"/>
                    <a:pt x="40" y="56"/>
                    <a:pt x="40" y="56"/>
                  </a:cubicBezTo>
                  <a:cubicBezTo>
                    <a:pt x="40" y="52"/>
                    <a:pt x="40" y="52"/>
                    <a:pt x="40" y="52"/>
                  </a:cubicBezTo>
                  <a:cubicBezTo>
                    <a:pt x="64" y="52"/>
                    <a:pt x="64" y="52"/>
                    <a:pt x="64" y="52"/>
                  </a:cubicBezTo>
                  <a:cubicBezTo>
                    <a:pt x="68" y="52"/>
                    <a:pt x="72" y="48"/>
                    <a:pt x="72" y="44"/>
                  </a:cubicBezTo>
                  <a:cubicBezTo>
                    <a:pt x="72" y="8"/>
                    <a:pt x="72" y="8"/>
                    <a:pt x="72" y="8"/>
                  </a:cubicBezTo>
                  <a:cubicBezTo>
                    <a:pt x="72" y="4"/>
                    <a:pt x="68" y="0"/>
                    <a:pt x="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87" name="Freeform 69">
              <a:extLst>
                <a:ext uri="{FF2B5EF4-FFF2-40B4-BE49-F238E27FC236}">
                  <a16:creationId xmlns:a16="http://schemas.microsoft.com/office/drawing/2014/main" id="{A68FC29E-B455-81BE-617F-85346EC83B7D}"/>
                </a:ext>
              </a:extLst>
            </p:cNvPr>
            <p:cNvSpPr>
              <a:spLocks/>
            </p:cNvSpPr>
            <p:nvPr/>
          </p:nvSpPr>
          <p:spPr bwMode="auto">
            <a:xfrm>
              <a:off x="4529138" y="3576638"/>
              <a:ext cx="122238" cy="158750"/>
            </a:xfrm>
            <a:custGeom>
              <a:avLst/>
              <a:gdLst>
                <a:gd name="T0" fmla="*/ 30 w 77"/>
                <a:gd name="T1" fmla="*/ 32 h 100"/>
                <a:gd name="T2" fmla="*/ 30 w 77"/>
                <a:gd name="T3" fmla="*/ 100 h 100"/>
                <a:gd name="T4" fmla="*/ 46 w 77"/>
                <a:gd name="T5" fmla="*/ 100 h 100"/>
                <a:gd name="T6" fmla="*/ 46 w 77"/>
                <a:gd name="T7" fmla="*/ 32 h 100"/>
                <a:gd name="T8" fmla="*/ 65 w 77"/>
                <a:gd name="T9" fmla="*/ 50 h 100"/>
                <a:gd name="T10" fmla="*/ 77 w 77"/>
                <a:gd name="T11" fmla="*/ 38 h 100"/>
                <a:gd name="T12" fmla="*/ 38 w 77"/>
                <a:gd name="T13" fmla="*/ 0 h 100"/>
                <a:gd name="T14" fmla="*/ 0 w 77"/>
                <a:gd name="T15" fmla="*/ 38 h 100"/>
                <a:gd name="T16" fmla="*/ 12 w 77"/>
                <a:gd name="T17" fmla="*/ 50 h 100"/>
                <a:gd name="T18" fmla="*/ 30 w 77"/>
                <a:gd name="T19" fmla="*/ 3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100">
                  <a:moveTo>
                    <a:pt x="30" y="32"/>
                  </a:moveTo>
                  <a:lnTo>
                    <a:pt x="30" y="100"/>
                  </a:lnTo>
                  <a:lnTo>
                    <a:pt x="46" y="100"/>
                  </a:lnTo>
                  <a:lnTo>
                    <a:pt x="46" y="32"/>
                  </a:lnTo>
                  <a:lnTo>
                    <a:pt x="65" y="50"/>
                  </a:lnTo>
                  <a:lnTo>
                    <a:pt x="77" y="38"/>
                  </a:lnTo>
                  <a:lnTo>
                    <a:pt x="38" y="0"/>
                  </a:lnTo>
                  <a:lnTo>
                    <a:pt x="0" y="38"/>
                  </a:lnTo>
                  <a:lnTo>
                    <a:pt x="12" y="50"/>
                  </a:lnTo>
                  <a:lnTo>
                    <a:pt x="3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88" name="组合 87">
            <a:extLst>
              <a:ext uri="{FF2B5EF4-FFF2-40B4-BE49-F238E27FC236}">
                <a16:creationId xmlns:a16="http://schemas.microsoft.com/office/drawing/2014/main" id="{7E6558DD-29C6-30DA-9747-6348A77E59F2}"/>
              </a:ext>
            </a:extLst>
          </p:cNvPr>
          <p:cNvGrpSpPr/>
          <p:nvPr/>
        </p:nvGrpSpPr>
        <p:grpSpPr>
          <a:xfrm>
            <a:off x="3066288" y="3866903"/>
            <a:ext cx="303116" cy="378388"/>
            <a:chOff x="3863976" y="3570288"/>
            <a:chExt cx="230188" cy="306388"/>
          </a:xfrm>
          <a:solidFill>
            <a:schemeClr val="tx2">
              <a:lumMod val="75000"/>
            </a:schemeClr>
          </a:solidFill>
        </p:grpSpPr>
        <p:sp>
          <p:nvSpPr>
            <p:cNvPr id="89" name="Freeform 70">
              <a:extLst>
                <a:ext uri="{FF2B5EF4-FFF2-40B4-BE49-F238E27FC236}">
                  <a16:creationId xmlns:a16="http://schemas.microsoft.com/office/drawing/2014/main" id="{AD98B3CB-F46E-3023-8B2F-98DB17A4A1E9}"/>
                </a:ext>
              </a:extLst>
            </p:cNvPr>
            <p:cNvSpPr>
              <a:spLocks/>
            </p:cNvSpPr>
            <p:nvPr/>
          </p:nvSpPr>
          <p:spPr bwMode="auto">
            <a:xfrm>
              <a:off x="3863976" y="3671888"/>
              <a:ext cx="230188" cy="204788"/>
            </a:xfrm>
            <a:custGeom>
              <a:avLst/>
              <a:gdLst>
                <a:gd name="T0" fmla="*/ 64 w 72"/>
                <a:gd name="T1" fmla="*/ 0 h 64"/>
                <a:gd name="T2" fmla="*/ 60 w 72"/>
                <a:gd name="T3" fmla="*/ 0 h 64"/>
                <a:gd name="T4" fmla="*/ 60 w 72"/>
                <a:gd name="T5" fmla="*/ 8 h 64"/>
                <a:gd name="T6" fmla="*/ 64 w 72"/>
                <a:gd name="T7" fmla="*/ 8 h 64"/>
                <a:gd name="T8" fmla="*/ 64 w 72"/>
                <a:gd name="T9" fmla="*/ 32 h 64"/>
                <a:gd name="T10" fmla="*/ 8 w 72"/>
                <a:gd name="T11" fmla="*/ 32 h 64"/>
                <a:gd name="T12" fmla="*/ 8 w 72"/>
                <a:gd name="T13" fmla="*/ 8 h 64"/>
                <a:gd name="T14" fmla="*/ 12 w 72"/>
                <a:gd name="T15" fmla="*/ 8 h 64"/>
                <a:gd name="T16" fmla="*/ 12 w 72"/>
                <a:gd name="T17" fmla="*/ 0 h 64"/>
                <a:gd name="T18" fmla="*/ 8 w 72"/>
                <a:gd name="T19" fmla="*/ 0 h 64"/>
                <a:gd name="T20" fmla="*/ 0 w 72"/>
                <a:gd name="T21" fmla="*/ 8 h 64"/>
                <a:gd name="T22" fmla="*/ 0 w 72"/>
                <a:gd name="T23" fmla="*/ 44 h 64"/>
                <a:gd name="T24" fmla="*/ 8 w 72"/>
                <a:gd name="T25" fmla="*/ 52 h 64"/>
                <a:gd name="T26" fmla="*/ 32 w 72"/>
                <a:gd name="T27" fmla="*/ 52 h 64"/>
                <a:gd name="T28" fmla="*/ 32 w 72"/>
                <a:gd name="T29" fmla="*/ 56 h 64"/>
                <a:gd name="T30" fmla="*/ 20 w 72"/>
                <a:gd name="T31" fmla="*/ 56 h 64"/>
                <a:gd name="T32" fmla="*/ 20 w 72"/>
                <a:gd name="T33" fmla="*/ 64 h 64"/>
                <a:gd name="T34" fmla="*/ 52 w 72"/>
                <a:gd name="T35" fmla="*/ 64 h 64"/>
                <a:gd name="T36" fmla="*/ 52 w 72"/>
                <a:gd name="T37" fmla="*/ 56 h 64"/>
                <a:gd name="T38" fmla="*/ 40 w 72"/>
                <a:gd name="T39" fmla="*/ 56 h 64"/>
                <a:gd name="T40" fmla="*/ 40 w 72"/>
                <a:gd name="T41" fmla="*/ 52 h 64"/>
                <a:gd name="T42" fmla="*/ 64 w 72"/>
                <a:gd name="T43" fmla="*/ 52 h 64"/>
                <a:gd name="T44" fmla="*/ 72 w 72"/>
                <a:gd name="T45" fmla="*/ 44 h 64"/>
                <a:gd name="T46" fmla="*/ 72 w 72"/>
                <a:gd name="T47" fmla="*/ 8 h 64"/>
                <a:gd name="T48" fmla="*/ 64 w 72"/>
                <a:gd name="T4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64">
                  <a:moveTo>
                    <a:pt x="64" y="0"/>
                  </a:moveTo>
                  <a:cubicBezTo>
                    <a:pt x="60" y="0"/>
                    <a:pt x="60" y="0"/>
                    <a:pt x="60" y="0"/>
                  </a:cubicBezTo>
                  <a:cubicBezTo>
                    <a:pt x="60" y="8"/>
                    <a:pt x="60" y="8"/>
                    <a:pt x="60" y="8"/>
                  </a:cubicBezTo>
                  <a:cubicBezTo>
                    <a:pt x="64" y="8"/>
                    <a:pt x="64" y="8"/>
                    <a:pt x="64" y="8"/>
                  </a:cubicBezTo>
                  <a:cubicBezTo>
                    <a:pt x="64" y="32"/>
                    <a:pt x="64" y="32"/>
                    <a:pt x="64" y="32"/>
                  </a:cubicBezTo>
                  <a:cubicBezTo>
                    <a:pt x="8" y="32"/>
                    <a:pt x="8" y="32"/>
                    <a:pt x="8" y="32"/>
                  </a:cubicBezTo>
                  <a:cubicBezTo>
                    <a:pt x="8" y="8"/>
                    <a:pt x="8" y="8"/>
                    <a:pt x="8" y="8"/>
                  </a:cubicBezTo>
                  <a:cubicBezTo>
                    <a:pt x="12" y="8"/>
                    <a:pt x="12" y="8"/>
                    <a:pt x="12" y="8"/>
                  </a:cubicBezTo>
                  <a:cubicBezTo>
                    <a:pt x="12" y="0"/>
                    <a:pt x="12" y="0"/>
                    <a:pt x="12" y="0"/>
                  </a:cubicBezTo>
                  <a:cubicBezTo>
                    <a:pt x="8" y="0"/>
                    <a:pt x="8" y="0"/>
                    <a:pt x="8" y="0"/>
                  </a:cubicBezTo>
                  <a:cubicBezTo>
                    <a:pt x="4" y="0"/>
                    <a:pt x="0" y="4"/>
                    <a:pt x="0" y="8"/>
                  </a:cubicBezTo>
                  <a:cubicBezTo>
                    <a:pt x="0" y="44"/>
                    <a:pt x="0" y="44"/>
                    <a:pt x="0" y="44"/>
                  </a:cubicBezTo>
                  <a:cubicBezTo>
                    <a:pt x="0" y="48"/>
                    <a:pt x="4" y="52"/>
                    <a:pt x="8" y="52"/>
                  </a:cubicBezTo>
                  <a:cubicBezTo>
                    <a:pt x="32" y="52"/>
                    <a:pt x="32" y="52"/>
                    <a:pt x="32" y="52"/>
                  </a:cubicBezTo>
                  <a:cubicBezTo>
                    <a:pt x="32" y="56"/>
                    <a:pt x="32" y="56"/>
                    <a:pt x="32" y="56"/>
                  </a:cubicBezTo>
                  <a:cubicBezTo>
                    <a:pt x="20" y="56"/>
                    <a:pt x="20" y="56"/>
                    <a:pt x="20" y="56"/>
                  </a:cubicBezTo>
                  <a:cubicBezTo>
                    <a:pt x="20" y="64"/>
                    <a:pt x="20" y="64"/>
                    <a:pt x="20" y="64"/>
                  </a:cubicBezTo>
                  <a:cubicBezTo>
                    <a:pt x="52" y="64"/>
                    <a:pt x="52" y="64"/>
                    <a:pt x="52" y="64"/>
                  </a:cubicBezTo>
                  <a:cubicBezTo>
                    <a:pt x="52" y="56"/>
                    <a:pt x="52" y="56"/>
                    <a:pt x="52" y="56"/>
                  </a:cubicBezTo>
                  <a:cubicBezTo>
                    <a:pt x="40" y="56"/>
                    <a:pt x="40" y="56"/>
                    <a:pt x="40" y="56"/>
                  </a:cubicBezTo>
                  <a:cubicBezTo>
                    <a:pt x="40" y="52"/>
                    <a:pt x="40" y="52"/>
                    <a:pt x="40" y="52"/>
                  </a:cubicBezTo>
                  <a:cubicBezTo>
                    <a:pt x="64" y="52"/>
                    <a:pt x="64" y="52"/>
                    <a:pt x="64" y="52"/>
                  </a:cubicBezTo>
                  <a:cubicBezTo>
                    <a:pt x="68" y="52"/>
                    <a:pt x="72" y="48"/>
                    <a:pt x="72" y="44"/>
                  </a:cubicBezTo>
                  <a:cubicBezTo>
                    <a:pt x="72" y="8"/>
                    <a:pt x="72" y="8"/>
                    <a:pt x="72" y="8"/>
                  </a:cubicBezTo>
                  <a:cubicBezTo>
                    <a:pt x="72" y="4"/>
                    <a:pt x="68" y="0"/>
                    <a:pt x="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90" name="Freeform 71">
              <a:extLst>
                <a:ext uri="{FF2B5EF4-FFF2-40B4-BE49-F238E27FC236}">
                  <a16:creationId xmlns:a16="http://schemas.microsoft.com/office/drawing/2014/main" id="{AA508709-062A-C5D9-8368-8D39E54162A3}"/>
                </a:ext>
              </a:extLst>
            </p:cNvPr>
            <p:cNvSpPr>
              <a:spLocks/>
            </p:cNvSpPr>
            <p:nvPr/>
          </p:nvSpPr>
          <p:spPr bwMode="auto">
            <a:xfrm>
              <a:off x="3917951" y="3570288"/>
              <a:ext cx="122238" cy="158750"/>
            </a:xfrm>
            <a:custGeom>
              <a:avLst/>
              <a:gdLst>
                <a:gd name="T0" fmla="*/ 77 w 77"/>
                <a:gd name="T1" fmla="*/ 62 h 100"/>
                <a:gd name="T2" fmla="*/ 64 w 77"/>
                <a:gd name="T3" fmla="*/ 50 h 100"/>
                <a:gd name="T4" fmla="*/ 46 w 77"/>
                <a:gd name="T5" fmla="*/ 68 h 100"/>
                <a:gd name="T6" fmla="*/ 46 w 77"/>
                <a:gd name="T7" fmla="*/ 0 h 100"/>
                <a:gd name="T8" fmla="*/ 30 w 77"/>
                <a:gd name="T9" fmla="*/ 0 h 100"/>
                <a:gd name="T10" fmla="*/ 30 w 77"/>
                <a:gd name="T11" fmla="*/ 68 h 100"/>
                <a:gd name="T12" fmla="*/ 12 w 77"/>
                <a:gd name="T13" fmla="*/ 50 h 100"/>
                <a:gd name="T14" fmla="*/ 0 w 77"/>
                <a:gd name="T15" fmla="*/ 62 h 100"/>
                <a:gd name="T16" fmla="*/ 38 w 77"/>
                <a:gd name="T17" fmla="*/ 100 h 100"/>
                <a:gd name="T18" fmla="*/ 77 w 77"/>
                <a:gd name="T19" fmla="*/ 6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100">
                  <a:moveTo>
                    <a:pt x="77" y="62"/>
                  </a:moveTo>
                  <a:lnTo>
                    <a:pt x="64" y="50"/>
                  </a:lnTo>
                  <a:lnTo>
                    <a:pt x="46" y="68"/>
                  </a:lnTo>
                  <a:lnTo>
                    <a:pt x="46" y="0"/>
                  </a:lnTo>
                  <a:lnTo>
                    <a:pt x="30" y="0"/>
                  </a:lnTo>
                  <a:lnTo>
                    <a:pt x="30" y="68"/>
                  </a:lnTo>
                  <a:lnTo>
                    <a:pt x="12" y="50"/>
                  </a:lnTo>
                  <a:lnTo>
                    <a:pt x="0" y="62"/>
                  </a:lnTo>
                  <a:lnTo>
                    <a:pt x="38" y="100"/>
                  </a:lnTo>
                  <a:lnTo>
                    <a:pt x="77"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91" name="组合 90">
            <a:extLst>
              <a:ext uri="{FF2B5EF4-FFF2-40B4-BE49-F238E27FC236}">
                <a16:creationId xmlns:a16="http://schemas.microsoft.com/office/drawing/2014/main" id="{961B3694-0AA4-DF0E-4A2C-7AE203D3B2B0}"/>
              </a:ext>
            </a:extLst>
          </p:cNvPr>
          <p:cNvGrpSpPr/>
          <p:nvPr/>
        </p:nvGrpSpPr>
        <p:grpSpPr>
          <a:xfrm>
            <a:off x="2232196" y="3882587"/>
            <a:ext cx="361649" cy="347019"/>
            <a:chOff x="3230563" y="3582988"/>
            <a:chExt cx="274638" cy="280988"/>
          </a:xfrm>
          <a:solidFill>
            <a:schemeClr val="tx2">
              <a:lumMod val="75000"/>
            </a:schemeClr>
          </a:solidFill>
        </p:grpSpPr>
        <p:sp>
          <p:nvSpPr>
            <p:cNvPr id="92" name="Oval 72">
              <a:extLst>
                <a:ext uri="{FF2B5EF4-FFF2-40B4-BE49-F238E27FC236}">
                  <a16:creationId xmlns:a16="http://schemas.microsoft.com/office/drawing/2014/main" id="{81ACFCCC-D43F-55BB-41EA-CB7658392DB6}"/>
                </a:ext>
              </a:extLst>
            </p:cNvPr>
            <p:cNvSpPr>
              <a:spLocks noChangeArrowheads="1"/>
            </p:cNvSpPr>
            <p:nvPr/>
          </p:nvSpPr>
          <p:spPr bwMode="auto">
            <a:xfrm>
              <a:off x="3457576" y="3838575"/>
              <a:ext cx="25400" cy="254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93" name="Oval 73">
              <a:extLst>
                <a:ext uri="{FF2B5EF4-FFF2-40B4-BE49-F238E27FC236}">
                  <a16:creationId xmlns:a16="http://schemas.microsoft.com/office/drawing/2014/main" id="{10A6E18F-4A23-91D7-5881-3261A61F2649}"/>
                </a:ext>
              </a:extLst>
            </p:cNvPr>
            <p:cNvSpPr>
              <a:spLocks noChangeArrowheads="1"/>
            </p:cNvSpPr>
            <p:nvPr/>
          </p:nvSpPr>
          <p:spPr bwMode="auto">
            <a:xfrm>
              <a:off x="3252788" y="3838575"/>
              <a:ext cx="25400" cy="254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94" name="Freeform 74">
              <a:extLst>
                <a:ext uri="{FF2B5EF4-FFF2-40B4-BE49-F238E27FC236}">
                  <a16:creationId xmlns:a16="http://schemas.microsoft.com/office/drawing/2014/main" id="{43293FE7-2158-846B-8E97-CAD2AE5173C1}"/>
                </a:ext>
              </a:extLst>
            </p:cNvPr>
            <p:cNvSpPr>
              <a:spLocks/>
            </p:cNvSpPr>
            <p:nvPr/>
          </p:nvSpPr>
          <p:spPr bwMode="auto">
            <a:xfrm>
              <a:off x="3252788" y="3582988"/>
              <a:ext cx="230188" cy="127000"/>
            </a:xfrm>
            <a:custGeom>
              <a:avLst/>
              <a:gdLst>
                <a:gd name="T0" fmla="*/ 72 w 72"/>
                <a:gd name="T1" fmla="*/ 4 h 40"/>
                <a:gd name="T2" fmla="*/ 68 w 72"/>
                <a:gd name="T3" fmla="*/ 0 h 40"/>
                <a:gd name="T4" fmla="*/ 4 w 72"/>
                <a:gd name="T5" fmla="*/ 0 h 40"/>
                <a:gd name="T6" fmla="*/ 0 w 72"/>
                <a:gd name="T7" fmla="*/ 4 h 40"/>
                <a:gd name="T8" fmla="*/ 0 w 72"/>
                <a:gd name="T9" fmla="*/ 40 h 40"/>
                <a:gd name="T10" fmla="*/ 72 w 72"/>
                <a:gd name="T11" fmla="*/ 40 h 40"/>
                <a:gd name="T12" fmla="*/ 72 w 72"/>
                <a:gd name="T13" fmla="*/ 4 h 40"/>
              </a:gdLst>
              <a:ahLst/>
              <a:cxnLst>
                <a:cxn ang="0">
                  <a:pos x="T0" y="T1"/>
                </a:cxn>
                <a:cxn ang="0">
                  <a:pos x="T2" y="T3"/>
                </a:cxn>
                <a:cxn ang="0">
                  <a:pos x="T4" y="T5"/>
                </a:cxn>
                <a:cxn ang="0">
                  <a:pos x="T6" y="T7"/>
                </a:cxn>
                <a:cxn ang="0">
                  <a:pos x="T8" y="T9"/>
                </a:cxn>
                <a:cxn ang="0">
                  <a:pos x="T10" y="T11"/>
                </a:cxn>
                <a:cxn ang="0">
                  <a:pos x="T12" y="T13"/>
                </a:cxn>
              </a:cxnLst>
              <a:rect l="0" t="0" r="r" b="b"/>
              <a:pathLst>
                <a:path w="72" h="40">
                  <a:moveTo>
                    <a:pt x="72" y="4"/>
                  </a:moveTo>
                  <a:cubicBezTo>
                    <a:pt x="72" y="2"/>
                    <a:pt x="70" y="0"/>
                    <a:pt x="68" y="0"/>
                  </a:cubicBezTo>
                  <a:cubicBezTo>
                    <a:pt x="4" y="0"/>
                    <a:pt x="4" y="0"/>
                    <a:pt x="4" y="0"/>
                  </a:cubicBezTo>
                  <a:cubicBezTo>
                    <a:pt x="2" y="0"/>
                    <a:pt x="0" y="2"/>
                    <a:pt x="0" y="4"/>
                  </a:cubicBezTo>
                  <a:cubicBezTo>
                    <a:pt x="0" y="40"/>
                    <a:pt x="0" y="40"/>
                    <a:pt x="0" y="40"/>
                  </a:cubicBezTo>
                  <a:cubicBezTo>
                    <a:pt x="72" y="40"/>
                    <a:pt x="72" y="40"/>
                    <a:pt x="72" y="40"/>
                  </a:cubicBezTo>
                  <a:lnTo>
                    <a:pt x="7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95" name="Freeform 75">
              <a:extLst>
                <a:ext uri="{FF2B5EF4-FFF2-40B4-BE49-F238E27FC236}">
                  <a16:creationId xmlns:a16="http://schemas.microsoft.com/office/drawing/2014/main" id="{5594F3D1-BAB7-BB14-A1F8-4D7EA9C1E333}"/>
                </a:ext>
              </a:extLst>
            </p:cNvPr>
            <p:cNvSpPr>
              <a:spLocks noEditPoints="1"/>
            </p:cNvSpPr>
            <p:nvPr/>
          </p:nvSpPr>
          <p:spPr bwMode="auto">
            <a:xfrm>
              <a:off x="3230563" y="3722688"/>
              <a:ext cx="274638" cy="141288"/>
            </a:xfrm>
            <a:custGeom>
              <a:avLst/>
              <a:gdLst>
                <a:gd name="T0" fmla="*/ 86 w 86"/>
                <a:gd name="T1" fmla="*/ 15 h 44"/>
                <a:gd name="T2" fmla="*/ 80 w 86"/>
                <a:gd name="T3" fmla="*/ 0 h 44"/>
                <a:gd name="T4" fmla="*/ 6 w 86"/>
                <a:gd name="T5" fmla="*/ 0 h 44"/>
                <a:gd name="T6" fmla="*/ 0 w 86"/>
                <a:gd name="T7" fmla="*/ 15 h 44"/>
                <a:gd name="T8" fmla="*/ 1 w 86"/>
                <a:gd name="T9" fmla="*/ 21 h 44"/>
                <a:gd name="T10" fmla="*/ 7 w 86"/>
                <a:gd name="T11" fmla="*/ 24 h 44"/>
                <a:gd name="T12" fmla="*/ 39 w 86"/>
                <a:gd name="T13" fmla="*/ 24 h 44"/>
                <a:gd name="T14" fmla="*/ 39 w 86"/>
                <a:gd name="T15" fmla="*/ 36 h 44"/>
                <a:gd name="T16" fmla="*/ 19 w 86"/>
                <a:gd name="T17" fmla="*/ 36 h 44"/>
                <a:gd name="T18" fmla="*/ 19 w 86"/>
                <a:gd name="T19" fmla="*/ 44 h 44"/>
                <a:gd name="T20" fmla="*/ 67 w 86"/>
                <a:gd name="T21" fmla="*/ 44 h 44"/>
                <a:gd name="T22" fmla="*/ 67 w 86"/>
                <a:gd name="T23" fmla="*/ 36 h 44"/>
                <a:gd name="T24" fmla="*/ 47 w 86"/>
                <a:gd name="T25" fmla="*/ 36 h 44"/>
                <a:gd name="T26" fmla="*/ 47 w 86"/>
                <a:gd name="T27" fmla="*/ 24 h 44"/>
                <a:gd name="T28" fmla="*/ 79 w 86"/>
                <a:gd name="T29" fmla="*/ 24 h 44"/>
                <a:gd name="T30" fmla="*/ 85 w 86"/>
                <a:gd name="T31" fmla="*/ 21 h 44"/>
                <a:gd name="T32" fmla="*/ 86 w 86"/>
                <a:gd name="T33" fmla="*/ 15 h 44"/>
                <a:gd name="T34" fmla="*/ 51 w 86"/>
                <a:gd name="T35" fmla="*/ 16 h 44"/>
                <a:gd name="T36" fmla="*/ 35 w 86"/>
                <a:gd name="T37" fmla="*/ 16 h 44"/>
                <a:gd name="T38" fmla="*/ 35 w 86"/>
                <a:gd name="T39" fmla="*/ 8 h 44"/>
                <a:gd name="T40" fmla="*/ 51 w 86"/>
                <a:gd name="T41" fmla="*/ 8 h 44"/>
                <a:gd name="T42" fmla="*/ 51 w 86"/>
                <a:gd name="T43" fmla="*/ 1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6" h="44">
                  <a:moveTo>
                    <a:pt x="86" y="15"/>
                  </a:moveTo>
                  <a:cubicBezTo>
                    <a:pt x="80" y="0"/>
                    <a:pt x="80" y="0"/>
                    <a:pt x="80" y="0"/>
                  </a:cubicBezTo>
                  <a:cubicBezTo>
                    <a:pt x="6" y="0"/>
                    <a:pt x="6" y="0"/>
                    <a:pt x="6" y="0"/>
                  </a:cubicBezTo>
                  <a:cubicBezTo>
                    <a:pt x="0" y="15"/>
                    <a:pt x="0" y="15"/>
                    <a:pt x="0" y="15"/>
                  </a:cubicBezTo>
                  <a:cubicBezTo>
                    <a:pt x="0" y="17"/>
                    <a:pt x="0" y="19"/>
                    <a:pt x="1" y="21"/>
                  </a:cubicBezTo>
                  <a:cubicBezTo>
                    <a:pt x="3" y="23"/>
                    <a:pt x="5" y="24"/>
                    <a:pt x="7" y="24"/>
                  </a:cubicBezTo>
                  <a:cubicBezTo>
                    <a:pt x="39" y="24"/>
                    <a:pt x="39" y="24"/>
                    <a:pt x="39" y="24"/>
                  </a:cubicBezTo>
                  <a:cubicBezTo>
                    <a:pt x="39" y="36"/>
                    <a:pt x="39" y="36"/>
                    <a:pt x="39" y="36"/>
                  </a:cubicBezTo>
                  <a:cubicBezTo>
                    <a:pt x="19" y="36"/>
                    <a:pt x="19" y="36"/>
                    <a:pt x="19" y="36"/>
                  </a:cubicBezTo>
                  <a:cubicBezTo>
                    <a:pt x="19" y="44"/>
                    <a:pt x="19" y="44"/>
                    <a:pt x="19" y="44"/>
                  </a:cubicBezTo>
                  <a:cubicBezTo>
                    <a:pt x="67" y="44"/>
                    <a:pt x="67" y="44"/>
                    <a:pt x="67" y="44"/>
                  </a:cubicBezTo>
                  <a:cubicBezTo>
                    <a:pt x="67" y="36"/>
                    <a:pt x="67" y="36"/>
                    <a:pt x="67" y="36"/>
                  </a:cubicBezTo>
                  <a:cubicBezTo>
                    <a:pt x="47" y="36"/>
                    <a:pt x="47" y="36"/>
                    <a:pt x="47" y="36"/>
                  </a:cubicBezTo>
                  <a:cubicBezTo>
                    <a:pt x="47" y="24"/>
                    <a:pt x="47" y="24"/>
                    <a:pt x="47" y="24"/>
                  </a:cubicBezTo>
                  <a:cubicBezTo>
                    <a:pt x="79" y="24"/>
                    <a:pt x="79" y="24"/>
                    <a:pt x="79" y="24"/>
                  </a:cubicBezTo>
                  <a:cubicBezTo>
                    <a:pt x="81" y="24"/>
                    <a:pt x="83" y="23"/>
                    <a:pt x="85" y="21"/>
                  </a:cubicBezTo>
                  <a:cubicBezTo>
                    <a:pt x="86" y="19"/>
                    <a:pt x="86" y="17"/>
                    <a:pt x="86" y="15"/>
                  </a:cubicBezTo>
                  <a:close/>
                  <a:moveTo>
                    <a:pt x="51" y="16"/>
                  </a:moveTo>
                  <a:cubicBezTo>
                    <a:pt x="35" y="16"/>
                    <a:pt x="35" y="16"/>
                    <a:pt x="35" y="16"/>
                  </a:cubicBezTo>
                  <a:cubicBezTo>
                    <a:pt x="35" y="8"/>
                    <a:pt x="35" y="8"/>
                    <a:pt x="35" y="8"/>
                  </a:cubicBezTo>
                  <a:cubicBezTo>
                    <a:pt x="51" y="8"/>
                    <a:pt x="51" y="8"/>
                    <a:pt x="51" y="8"/>
                  </a:cubicBezTo>
                  <a:lnTo>
                    <a:pt x="5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96" name="Freeform 76">
            <a:extLst>
              <a:ext uri="{FF2B5EF4-FFF2-40B4-BE49-F238E27FC236}">
                <a16:creationId xmlns:a16="http://schemas.microsoft.com/office/drawing/2014/main" id="{591EF8E4-D1F3-4FB0-8F33-C6D47C4F328C}"/>
              </a:ext>
            </a:extLst>
          </p:cNvPr>
          <p:cNvSpPr>
            <a:spLocks noEditPoints="1"/>
          </p:cNvSpPr>
          <p:nvPr/>
        </p:nvSpPr>
        <p:spPr bwMode="auto">
          <a:xfrm>
            <a:off x="6285587" y="2402366"/>
            <a:ext cx="303116" cy="282320"/>
          </a:xfrm>
          <a:custGeom>
            <a:avLst/>
            <a:gdLst>
              <a:gd name="T0" fmla="*/ 60 w 72"/>
              <a:gd name="T1" fmla="*/ 0 h 72"/>
              <a:gd name="T2" fmla="*/ 12 w 72"/>
              <a:gd name="T3" fmla="*/ 0 h 72"/>
              <a:gd name="T4" fmla="*/ 0 w 72"/>
              <a:gd name="T5" fmla="*/ 12 h 72"/>
              <a:gd name="T6" fmla="*/ 0 w 72"/>
              <a:gd name="T7" fmla="*/ 64 h 72"/>
              <a:gd name="T8" fmla="*/ 8 w 72"/>
              <a:gd name="T9" fmla="*/ 72 h 72"/>
              <a:gd name="T10" fmla="*/ 64 w 72"/>
              <a:gd name="T11" fmla="*/ 72 h 72"/>
              <a:gd name="T12" fmla="*/ 72 w 72"/>
              <a:gd name="T13" fmla="*/ 64 h 72"/>
              <a:gd name="T14" fmla="*/ 72 w 72"/>
              <a:gd name="T15" fmla="*/ 12 h 72"/>
              <a:gd name="T16" fmla="*/ 60 w 72"/>
              <a:gd name="T17" fmla="*/ 0 h 72"/>
              <a:gd name="T18" fmla="*/ 28 w 72"/>
              <a:gd name="T19" fmla="*/ 8 h 72"/>
              <a:gd name="T20" fmla="*/ 44 w 72"/>
              <a:gd name="T21" fmla="*/ 8 h 72"/>
              <a:gd name="T22" fmla="*/ 44 w 72"/>
              <a:gd name="T23" fmla="*/ 16 h 72"/>
              <a:gd name="T24" fmla="*/ 28 w 72"/>
              <a:gd name="T25" fmla="*/ 16 h 72"/>
              <a:gd name="T26" fmla="*/ 28 w 72"/>
              <a:gd name="T27" fmla="*/ 8 h 72"/>
              <a:gd name="T28" fmla="*/ 8 w 72"/>
              <a:gd name="T29" fmla="*/ 12 h 72"/>
              <a:gd name="T30" fmla="*/ 12 w 72"/>
              <a:gd name="T31" fmla="*/ 8 h 72"/>
              <a:gd name="T32" fmla="*/ 20 w 72"/>
              <a:gd name="T33" fmla="*/ 8 h 72"/>
              <a:gd name="T34" fmla="*/ 20 w 72"/>
              <a:gd name="T35" fmla="*/ 16 h 72"/>
              <a:gd name="T36" fmla="*/ 8 w 72"/>
              <a:gd name="T37" fmla="*/ 16 h 72"/>
              <a:gd name="T38" fmla="*/ 8 w 72"/>
              <a:gd name="T39" fmla="*/ 12 h 72"/>
              <a:gd name="T40" fmla="*/ 36 w 72"/>
              <a:gd name="T41" fmla="*/ 48 h 72"/>
              <a:gd name="T42" fmla="*/ 28 w 72"/>
              <a:gd name="T43" fmla="*/ 48 h 72"/>
              <a:gd name="T44" fmla="*/ 28 w 72"/>
              <a:gd name="T45" fmla="*/ 56 h 72"/>
              <a:gd name="T46" fmla="*/ 20 w 72"/>
              <a:gd name="T47" fmla="*/ 56 h 72"/>
              <a:gd name="T48" fmla="*/ 20 w 72"/>
              <a:gd name="T49" fmla="*/ 48 h 72"/>
              <a:gd name="T50" fmla="*/ 12 w 72"/>
              <a:gd name="T51" fmla="*/ 48 h 72"/>
              <a:gd name="T52" fmla="*/ 12 w 72"/>
              <a:gd name="T53" fmla="*/ 40 h 72"/>
              <a:gd name="T54" fmla="*/ 20 w 72"/>
              <a:gd name="T55" fmla="*/ 40 h 72"/>
              <a:gd name="T56" fmla="*/ 20 w 72"/>
              <a:gd name="T57" fmla="*/ 32 h 72"/>
              <a:gd name="T58" fmla="*/ 28 w 72"/>
              <a:gd name="T59" fmla="*/ 32 h 72"/>
              <a:gd name="T60" fmla="*/ 28 w 72"/>
              <a:gd name="T61" fmla="*/ 40 h 72"/>
              <a:gd name="T62" fmla="*/ 36 w 72"/>
              <a:gd name="T63" fmla="*/ 40 h 72"/>
              <a:gd name="T64" fmla="*/ 36 w 72"/>
              <a:gd name="T65" fmla="*/ 48 h 72"/>
              <a:gd name="T66" fmla="*/ 56 w 72"/>
              <a:gd name="T67" fmla="*/ 60 h 72"/>
              <a:gd name="T68" fmla="*/ 48 w 72"/>
              <a:gd name="T69" fmla="*/ 60 h 72"/>
              <a:gd name="T70" fmla="*/ 48 w 72"/>
              <a:gd name="T71" fmla="*/ 38 h 72"/>
              <a:gd name="T72" fmla="*/ 42 w 72"/>
              <a:gd name="T73" fmla="*/ 41 h 72"/>
              <a:gd name="T74" fmla="*/ 39 w 72"/>
              <a:gd name="T75" fmla="*/ 34 h 72"/>
              <a:gd name="T76" fmla="*/ 50 w 72"/>
              <a:gd name="T77" fmla="*/ 28 h 72"/>
              <a:gd name="T78" fmla="*/ 54 w 72"/>
              <a:gd name="T79" fmla="*/ 29 h 72"/>
              <a:gd name="T80" fmla="*/ 56 w 72"/>
              <a:gd name="T81" fmla="*/ 32 h 72"/>
              <a:gd name="T82" fmla="*/ 56 w 72"/>
              <a:gd name="T83" fmla="*/ 60 h 72"/>
              <a:gd name="T84" fmla="*/ 64 w 72"/>
              <a:gd name="T85" fmla="*/ 16 h 72"/>
              <a:gd name="T86" fmla="*/ 52 w 72"/>
              <a:gd name="T87" fmla="*/ 16 h 72"/>
              <a:gd name="T88" fmla="*/ 52 w 72"/>
              <a:gd name="T89" fmla="*/ 8 h 72"/>
              <a:gd name="T90" fmla="*/ 60 w 72"/>
              <a:gd name="T91" fmla="*/ 8 h 72"/>
              <a:gd name="T92" fmla="*/ 64 w 72"/>
              <a:gd name="T93" fmla="*/ 12 h 72"/>
              <a:gd name="T94" fmla="*/ 64 w 72"/>
              <a:gd name="T95" fmla="*/ 1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2" h="72">
                <a:moveTo>
                  <a:pt x="60" y="0"/>
                </a:moveTo>
                <a:cubicBezTo>
                  <a:pt x="12" y="0"/>
                  <a:pt x="12" y="0"/>
                  <a:pt x="12" y="0"/>
                </a:cubicBezTo>
                <a:cubicBezTo>
                  <a:pt x="5" y="0"/>
                  <a:pt x="0" y="5"/>
                  <a:pt x="0" y="12"/>
                </a:cubicBezTo>
                <a:cubicBezTo>
                  <a:pt x="0" y="64"/>
                  <a:pt x="0" y="64"/>
                  <a:pt x="0" y="64"/>
                </a:cubicBezTo>
                <a:cubicBezTo>
                  <a:pt x="0" y="68"/>
                  <a:pt x="4" y="72"/>
                  <a:pt x="8" y="72"/>
                </a:cubicBezTo>
                <a:cubicBezTo>
                  <a:pt x="64" y="72"/>
                  <a:pt x="64" y="72"/>
                  <a:pt x="64" y="72"/>
                </a:cubicBezTo>
                <a:cubicBezTo>
                  <a:pt x="68" y="72"/>
                  <a:pt x="72" y="68"/>
                  <a:pt x="72" y="64"/>
                </a:cubicBezTo>
                <a:cubicBezTo>
                  <a:pt x="72" y="12"/>
                  <a:pt x="72" y="12"/>
                  <a:pt x="72" y="12"/>
                </a:cubicBezTo>
                <a:cubicBezTo>
                  <a:pt x="72" y="5"/>
                  <a:pt x="67" y="0"/>
                  <a:pt x="60" y="0"/>
                </a:cubicBezTo>
                <a:close/>
                <a:moveTo>
                  <a:pt x="28" y="8"/>
                </a:moveTo>
                <a:cubicBezTo>
                  <a:pt x="44" y="8"/>
                  <a:pt x="44" y="8"/>
                  <a:pt x="44" y="8"/>
                </a:cubicBezTo>
                <a:cubicBezTo>
                  <a:pt x="44" y="16"/>
                  <a:pt x="44" y="16"/>
                  <a:pt x="44" y="16"/>
                </a:cubicBezTo>
                <a:cubicBezTo>
                  <a:pt x="28" y="16"/>
                  <a:pt x="28" y="16"/>
                  <a:pt x="28" y="16"/>
                </a:cubicBezTo>
                <a:lnTo>
                  <a:pt x="28" y="8"/>
                </a:lnTo>
                <a:close/>
                <a:moveTo>
                  <a:pt x="8" y="12"/>
                </a:moveTo>
                <a:cubicBezTo>
                  <a:pt x="8" y="10"/>
                  <a:pt x="10" y="8"/>
                  <a:pt x="12" y="8"/>
                </a:cubicBezTo>
                <a:cubicBezTo>
                  <a:pt x="20" y="8"/>
                  <a:pt x="20" y="8"/>
                  <a:pt x="20" y="8"/>
                </a:cubicBezTo>
                <a:cubicBezTo>
                  <a:pt x="20" y="16"/>
                  <a:pt x="20" y="16"/>
                  <a:pt x="20" y="16"/>
                </a:cubicBezTo>
                <a:cubicBezTo>
                  <a:pt x="8" y="16"/>
                  <a:pt x="8" y="16"/>
                  <a:pt x="8" y="16"/>
                </a:cubicBezTo>
                <a:lnTo>
                  <a:pt x="8" y="12"/>
                </a:lnTo>
                <a:close/>
                <a:moveTo>
                  <a:pt x="36" y="48"/>
                </a:moveTo>
                <a:cubicBezTo>
                  <a:pt x="28" y="48"/>
                  <a:pt x="28" y="48"/>
                  <a:pt x="28" y="48"/>
                </a:cubicBezTo>
                <a:cubicBezTo>
                  <a:pt x="28" y="56"/>
                  <a:pt x="28" y="56"/>
                  <a:pt x="28" y="56"/>
                </a:cubicBezTo>
                <a:cubicBezTo>
                  <a:pt x="20" y="56"/>
                  <a:pt x="20" y="56"/>
                  <a:pt x="20" y="56"/>
                </a:cubicBezTo>
                <a:cubicBezTo>
                  <a:pt x="20" y="48"/>
                  <a:pt x="20" y="48"/>
                  <a:pt x="20" y="48"/>
                </a:cubicBezTo>
                <a:cubicBezTo>
                  <a:pt x="12" y="48"/>
                  <a:pt x="12" y="48"/>
                  <a:pt x="12" y="48"/>
                </a:cubicBezTo>
                <a:cubicBezTo>
                  <a:pt x="12" y="40"/>
                  <a:pt x="12" y="40"/>
                  <a:pt x="12" y="40"/>
                </a:cubicBezTo>
                <a:cubicBezTo>
                  <a:pt x="20" y="40"/>
                  <a:pt x="20" y="40"/>
                  <a:pt x="20" y="40"/>
                </a:cubicBezTo>
                <a:cubicBezTo>
                  <a:pt x="20" y="32"/>
                  <a:pt x="20" y="32"/>
                  <a:pt x="20" y="32"/>
                </a:cubicBezTo>
                <a:cubicBezTo>
                  <a:pt x="28" y="32"/>
                  <a:pt x="28" y="32"/>
                  <a:pt x="28" y="32"/>
                </a:cubicBezTo>
                <a:cubicBezTo>
                  <a:pt x="28" y="40"/>
                  <a:pt x="28" y="40"/>
                  <a:pt x="28" y="40"/>
                </a:cubicBezTo>
                <a:cubicBezTo>
                  <a:pt x="36" y="40"/>
                  <a:pt x="36" y="40"/>
                  <a:pt x="36" y="40"/>
                </a:cubicBezTo>
                <a:lnTo>
                  <a:pt x="36" y="48"/>
                </a:lnTo>
                <a:close/>
                <a:moveTo>
                  <a:pt x="56" y="60"/>
                </a:moveTo>
                <a:cubicBezTo>
                  <a:pt x="48" y="60"/>
                  <a:pt x="48" y="60"/>
                  <a:pt x="48" y="60"/>
                </a:cubicBezTo>
                <a:cubicBezTo>
                  <a:pt x="48" y="38"/>
                  <a:pt x="48" y="38"/>
                  <a:pt x="48" y="38"/>
                </a:cubicBezTo>
                <a:cubicBezTo>
                  <a:pt x="42" y="41"/>
                  <a:pt x="42" y="41"/>
                  <a:pt x="42" y="41"/>
                </a:cubicBezTo>
                <a:cubicBezTo>
                  <a:pt x="39" y="34"/>
                  <a:pt x="39" y="34"/>
                  <a:pt x="39" y="34"/>
                </a:cubicBezTo>
                <a:cubicBezTo>
                  <a:pt x="50" y="28"/>
                  <a:pt x="50" y="28"/>
                  <a:pt x="50" y="28"/>
                </a:cubicBezTo>
                <a:cubicBezTo>
                  <a:pt x="51" y="28"/>
                  <a:pt x="53" y="28"/>
                  <a:pt x="54" y="29"/>
                </a:cubicBezTo>
                <a:cubicBezTo>
                  <a:pt x="55" y="29"/>
                  <a:pt x="56" y="31"/>
                  <a:pt x="56" y="32"/>
                </a:cubicBezTo>
                <a:lnTo>
                  <a:pt x="56" y="60"/>
                </a:lnTo>
                <a:close/>
                <a:moveTo>
                  <a:pt x="64" y="16"/>
                </a:moveTo>
                <a:cubicBezTo>
                  <a:pt x="52" y="16"/>
                  <a:pt x="52" y="16"/>
                  <a:pt x="52" y="16"/>
                </a:cubicBezTo>
                <a:cubicBezTo>
                  <a:pt x="52" y="8"/>
                  <a:pt x="52" y="8"/>
                  <a:pt x="52" y="8"/>
                </a:cubicBezTo>
                <a:cubicBezTo>
                  <a:pt x="60" y="8"/>
                  <a:pt x="60" y="8"/>
                  <a:pt x="60" y="8"/>
                </a:cubicBezTo>
                <a:cubicBezTo>
                  <a:pt x="62" y="8"/>
                  <a:pt x="64" y="10"/>
                  <a:pt x="64" y="12"/>
                </a:cubicBezTo>
                <a:lnTo>
                  <a:pt x="64" y="16"/>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sp>
        <p:nvSpPr>
          <p:cNvPr id="97" name="Freeform 77">
            <a:extLst>
              <a:ext uri="{FF2B5EF4-FFF2-40B4-BE49-F238E27FC236}">
                <a16:creationId xmlns:a16="http://schemas.microsoft.com/office/drawing/2014/main" id="{9CA805E6-1227-8282-4240-77C5C4F44793}"/>
              </a:ext>
            </a:extLst>
          </p:cNvPr>
          <p:cNvSpPr>
            <a:spLocks noEditPoints="1"/>
          </p:cNvSpPr>
          <p:nvPr/>
        </p:nvSpPr>
        <p:spPr bwMode="auto">
          <a:xfrm>
            <a:off x="2228015" y="2370997"/>
            <a:ext cx="370011" cy="34505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52 w 88"/>
              <a:gd name="T11" fmla="*/ 64 h 88"/>
              <a:gd name="T12" fmla="*/ 48 w 88"/>
              <a:gd name="T13" fmla="*/ 64 h 88"/>
              <a:gd name="T14" fmla="*/ 48 w 88"/>
              <a:gd name="T15" fmla="*/ 56 h 88"/>
              <a:gd name="T16" fmla="*/ 52 w 88"/>
              <a:gd name="T17" fmla="*/ 56 h 88"/>
              <a:gd name="T18" fmla="*/ 60 w 88"/>
              <a:gd name="T19" fmla="*/ 48 h 88"/>
              <a:gd name="T20" fmla="*/ 52 w 88"/>
              <a:gd name="T21" fmla="*/ 40 h 88"/>
              <a:gd name="T22" fmla="*/ 30 w 88"/>
              <a:gd name="T23" fmla="*/ 40 h 88"/>
              <a:gd name="T24" fmla="*/ 38 w 88"/>
              <a:gd name="T25" fmla="*/ 48 h 88"/>
              <a:gd name="T26" fmla="*/ 32 w 88"/>
              <a:gd name="T27" fmla="*/ 54 h 88"/>
              <a:gd name="T28" fmla="*/ 14 w 88"/>
              <a:gd name="T29" fmla="*/ 36 h 88"/>
              <a:gd name="T30" fmla="*/ 32 w 88"/>
              <a:gd name="T31" fmla="*/ 18 h 88"/>
              <a:gd name="T32" fmla="*/ 38 w 88"/>
              <a:gd name="T33" fmla="*/ 24 h 88"/>
              <a:gd name="T34" fmla="*/ 30 w 88"/>
              <a:gd name="T35" fmla="*/ 32 h 88"/>
              <a:gd name="T36" fmla="*/ 52 w 88"/>
              <a:gd name="T37" fmla="*/ 32 h 88"/>
              <a:gd name="T38" fmla="*/ 68 w 88"/>
              <a:gd name="T39" fmla="*/ 48 h 88"/>
              <a:gd name="T40" fmla="*/ 52 w 88"/>
              <a:gd name="T41" fmla="*/ 6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52" y="64"/>
                </a:moveTo>
                <a:cubicBezTo>
                  <a:pt x="48" y="64"/>
                  <a:pt x="48" y="64"/>
                  <a:pt x="48" y="64"/>
                </a:cubicBezTo>
                <a:cubicBezTo>
                  <a:pt x="48" y="56"/>
                  <a:pt x="48" y="56"/>
                  <a:pt x="48" y="56"/>
                </a:cubicBezTo>
                <a:cubicBezTo>
                  <a:pt x="52" y="56"/>
                  <a:pt x="52" y="56"/>
                  <a:pt x="52" y="56"/>
                </a:cubicBezTo>
                <a:cubicBezTo>
                  <a:pt x="56" y="56"/>
                  <a:pt x="60" y="52"/>
                  <a:pt x="60" y="48"/>
                </a:cubicBezTo>
                <a:cubicBezTo>
                  <a:pt x="60" y="44"/>
                  <a:pt x="56" y="40"/>
                  <a:pt x="52" y="40"/>
                </a:cubicBezTo>
                <a:cubicBezTo>
                  <a:pt x="30" y="40"/>
                  <a:pt x="30" y="40"/>
                  <a:pt x="30" y="40"/>
                </a:cubicBezTo>
                <a:cubicBezTo>
                  <a:pt x="38" y="48"/>
                  <a:pt x="38" y="48"/>
                  <a:pt x="38" y="48"/>
                </a:cubicBezTo>
                <a:cubicBezTo>
                  <a:pt x="32" y="54"/>
                  <a:pt x="32" y="54"/>
                  <a:pt x="32" y="54"/>
                </a:cubicBezTo>
                <a:cubicBezTo>
                  <a:pt x="14" y="36"/>
                  <a:pt x="14" y="36"/>
                  <a:pt x="14" y="36"/>
                </a:cubicBezTo>
                <a:cubicBezTo>
                  <a:pt x="32" y="18"/>
                  <a:pt x="32" y="18"/>
                  <a:pt x="32" y="18"/>
                </a:cubicBezTo>
                <a:cubicBezTo>
                  <a:pt x="38" y="24"/>
                  <a:pt x="38" y="24"/>
                  <a:pt x="38" y="24"/>
                </a:cubicBezTo>
                <a:cubicBezTo>
                  <a:pt x="30" y="32"/>
                  <a:pt x="30" y="32"/>
                  <a:pt x="30" y="32"/>
                </a:cubicBezTo>
                <a:cubicBezTo>
                  <a:pt x="52" y="32"/>
                  <a:pt x="52" y="32"/>
                  <a:pt x="52" y="32"/>
                </a:cubicBezTo>
                <a:cubicBezTo>
                  <a:pt x="61" y="32"/>
                  <a:pt x="68" y="39"/>
                  <a:pt x="68" y="48"/>
                </a:cubicBezTo>
                <a:cubicBezTo>
                  <a:pt x="68" y="57"/>
                  <a:pt x="61" y="64"/>
                  <a:pt x="52" y="64"/>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sp>
        <p:nvSpPr>
          <p:cNvPr id="98" name="Freeform 78">
            <a:extLst>
              <a:ext uri="{FF2B5EF4-FFF2-40B4-BE49-F238E27FC236}">
                <a16:creationId xmlns:a16="http://schemas.microsoft.com/office/drawing/2014/main" id="{DC1E8887-631E-57BC-D106-8F6A720823ED}"/>
              </a:ext>
            </a:extLst>
          </p:cNvPr>
          <p:cNvSpPr>
            <a:spLocks noEditPoints="1"/>
          </p:cNvSpPr>
          <p:nvPr/>
        </p:nvSpPr>
        <p:spPr bwMode="auto">
          <a:xfrm>
            <a:off x="3032840" y="2370997"/>
            <a:ext cx="370011" cy="34505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56 w 88"/>
              <a:gd name="T11" fmla="*/ 54 h 88"/>
              <a:gd name="T12" fmla="*/ 50 w 88"/>
              <a:gd name="T13" fmla="*/ 48 h 88"/>
              <a:gd name="T14" fmla="*/ 58 w 88"/>
              <a:gd name="T15" fmla="*/ 40 h 88"/>
              <a:gd name="T16" fmla="*/ 36 w 88"/>
              <a:gd name="T17" fmla="*/ 40 h 88"/>
              <a:gd name="T18" fmla="*/ 28 w 88"/>
              <a:gd name="T19" fmla="*/ 48 h 88"/>
              <a:gd name="T20" fmla="*/ 36 w 88"/>
              <a:gd name="T21" fmla="*/ 56 h 88"/>
              <a:gd name="T22" fmla="*/ 40 w 88"/>
              <a:gd name="T23" fmla="*/ 56 h 88"/>
              <a:gd name="T24" fmla="*/ 40 w 88"/>
              <a:gd name="T25" fmla="*/ 64 h 88"/>
              <a:gd name="T26" fmla="*/ 36 w 88"/>
              <a:gd name="T27" fmla="*/ 64 h 88"/>
              <a:gd name="T28" fmla="*/ 20 w 88"/>
              <a:gd name="T29" fmla="*/ 48 h 88"/>
              <a:gd name="T30" fmla="*/ 36 w 88"/>
              <a:gd name="T31" fmla="*/ 32 h 88"/>
              <a:gd name="T32" fmla="*/ 58 w 88"/>
              <a:gd name="T33" fmla="*/ 32 h 88"/>
              <a:gd name="T34" fmla="*/ 50 w 88"/>
              <a:gd name="T35" fmla="*/ 24 h 88"/>
              <a:gd name="T36" fmla="*/ 56 w 88"/>
              <a:gd name="T37" fmla="*/ 18 h 88"/>
              <a:gd name="T38" fmla="*/ 74 w 88"/>
              <a:gd name="T39" fmla="*/ 36 h 88"/>
              <a:gd name="T40" fmla="*/ 56 w 88"/>
              <a:gd name="T41" fmla="*/ 5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56" y="54"/>
                </a:moveTo>
                <a:cubicBezTo>
                  <a:pt x="50" y="48"/>
                  <a:pt x="50" y="48"/>
                  <a:pt x="50" y="48"/>
                </a:cubicBezTo>
                <a:cubicBezTo>
                  <a:pt x="58" y="40"/>
                  <a:pt x="58" y="40"/>
                  <a:pt x="58" y="40"/>
                </a:cubicBezTo>
                <a:cubicBezTo>
                  <a:pt x="36" y="40"/>
                  <a:pt x="36" y="40"/>
                  <a:pt x="36" y="40"/>
                </a:cubicBezTo>
                <a:cubicBezTo>
                  <a:pt x="32" y="40"/>
                  <a:pt x="28" y="44"/>
                  <a:pt x="28" y="48"/>
                </a:cubicBezTo>
                <a:cubicBezTo>
                  <a:pt x="28" y="52"/>
                  <a:pt x="32" y="56"/>
                  <a:pt x="36" y="56"/>
                </a:cubicBezTo>
                <a:cubicBezTo>
                  <a:pt x="40" y="56"/>
                  <a:pt x="40" y="56"/>
                  <a:pt x="40" y="56"/>
                </a:cubicBezTo>
                <a:cubicBezTo>
                  <a:pt x="40" y="64"/>
                  <a:pt x="40" y="64"/>
                  <a:pt x="40" y="64"/>
                </a:cubicBezTo>
                <a:cubicBezTo>
                  <a:pt x="36" y="64"/>
                  <a:pt x="36" y="64"/>
                  <a:pt x="36" y="64"/>
                </a:cubicBezTo>
                <a:cubicBezTo>
                  <a:pt x="27" y="64"/>
                  <a:pt x="20" y="57"/>
                  <a:pt x="20" y="48"/>
                </a:cubicBezTo>
                <a:cubicBezTo>
                  <a:pt x="20" y="39"/>
                  <a:pt x="27" y="32"/>
                  <a:pt x="36" y="32"/>
                </a:cubicBezTo>
                <a:cubicBezTo>
                  <a:pt x="58" y="32"/>
                  <a:pt x="58" y="32"/>
                  <a:pt x="58" y="32"/>
                </a:cubicBezTo>
                <a:cubicBezTo>
                  <a:pt x="50" y="24"/>
                  <a:pt x="50" y="24"/>
                  <a:pt x="50" y="24"/>
                </a:cubicBezTo>
                <a:cubicBezTo>
                  <a:pt x="56" y="18"/>
                  <a:pt x="56" y="18"/>
                  <a:pt x="56" y="18"/>
                </a:cubicBezTo>
                <a:cubicBezTo>
                  <a:pt x="74" y="36"/>
                  <a:pt x="74" y="36"/>
                  <a:pt x="74" y="36"/>
                </a:cubicBezTo>
                <a:lnTo>
                  <a:pt x="56" y="54"/>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sp>
        <p:nvSpPr>
          <p:cNvPr id="99" name="Freeform 79">
            <a:extLst>
              <a:ext uri="{FF2B5EF4-FFF2-40B4-BE49-F238E27FC236}">
                <a16:creationId xmlns:a16="http://schemas.microsoft.com/office/drawing/2014/main" id="{476BBFD0-F8E1-9B79-3AB4-89DF500CF2A1}"/>
              </a:ext>
            </a:extLst>
          </p:cNvPr>
          <p:cNvSpPr>
            <a:spLocks/>
          </p:cNvSpPr>
          <p:nvPr/>
        </p:nvSpPr>
        <p:spPr bwMode="auto">
          <a:xfrm>
            <a:off x="6268863" y="3945325"/>
            <a:ext cx="336564" cy="221544"/>
          </a:xfrm>
          <a:custGeom>
            <a:avLst/>
            <a:gdLst>
              <a:gd name="T0" fmla="*/ 52 w 80"/>
              <a:gd name="T1" fmla="*/ 0 h 56"/>
              <a:gd name="T2" fmla="*/ 28 w 80"/>
              <a:gd name="T3" fmla="*/ 13 h 56"/>
              <a:gd name="T4" fmla="*/ 40 w 80"/>
              <a:gd name="T5" fmla="*/ 24 h 56"/>
              <a:gd name="T6" fmla="*/ 37 w 80"/>
              <a:gd name="T7" fmla="*/ 26 h 56"/>
              <a:gd name="T8" fmla="*/ 20 w 80"/>
              <a:gd name="T9" fmla="*/ 16 h 56"/>
              <a:gd name="T10" fmla="*/ 0 w 80"/>
              <a:gd name="T11" fmla="*/ 36 h 56"/>
              <a:gd name="T12" fmla="*/ 20 w 80"/>
              <a:gd name="T13" fmla="*/ 56 h 56"/>
              <a:gd name="T14" fmla="*/ 52 w 80"/>
              <a:gd name="T15" fmla="*/ 56 h 56"/>
              <a:gd name="T16" fmla="*/ 80 w 80"/>
              <a:gd name="T17" fmla="*/ 28 h 56"/>
              <a:gd name="T18" fmla="*/ 52 w 80"/>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6">
                <a:moveTo>
                  <a:pt x="52" y="0"/>
                </a:moveTo>
                <a:cubicBezTo>
                  <a:pt x="42" y="0"/>
                  <a:pt x="33" y="5"/>
                  <a:pt x="28" y="13"/>
                </a:cubicBezTo>
                <a:cubicBezTo>
                  <a:pt x="32" y="15"/>
                  <a:pt x="36" y="18"/>
                  <a:pt x="40" y="24"/>
                </a:cubicBezTo>
                <a:cubicBezTo>
                  <a:pt x="37" y="26"/>
                  <a:pt x="37" y="26"/>
                  <a:pt x="37" y="26"/>
                </a:cubicBezTo>
                <a:cubicBezTo>
                  <a:pt x="31" y="18"/>
                  <a:pt x="26" y="16"/>
                  <a:pt x="20" y="16"/>
                </a:cubicBezTo>
                <a:cubicBezTo>
                  <a:pt x="9" y="16"/>
                  <a:pt x="0" y="25"/>
                  <a:pt x="0" y="36"/>
                </a:cubicBezTo>
                <a:cubicBezTo>
                  <a:pt x="0" y="47"/>
                  <a:pt x="9" y="56"/>
                  <a:pt x="20" y="56"/>
                </a:cubicBezTo>
                <a:cubicBezTo>
                  <a:pt x="52" y="56"/>
                  <a:pt x="52" y="56"/>
                  <a:pt x="52" y="56"/>
                </a:cubicBezTo>
                <a:cubicBezTo>
                  <a:pt x="67" y="56"/>
                  <a:pt x="80" y="43"/>
                  <a:pt x="80" y="28"/>
                </a:cubicBezTo>
                <a:cubicBezTo>
                  <a:pt x="80" y="13"/>
                  <a:pt x="67" y="0"/>
                  <a:pt x="52" y="0"/>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grpSp>
        <p:nvGrpSpPr>
          <p:cNvPr id="100" name="组合 99">
            <a:extLst>
              <a:ext uri="{FF2B5EF4-FFF2-40B4-BE49-F238E27FC236}">
                <a16:creationId xmlns:a16="http://schemas.microsoft.com/office/drawing/2014/main" id="{DD5C12B4-734F-B140-085C-E4E37BDCC4A2}"/>
              </a:ext>
            </a:extLst>
          </p:cNvPr>
          <p:cNvGrpSpPr/>
          <p:nvPr/>
        </p:nvGrpSpPr>
        <p:grpSpPr>
          <a:xfrm>
            <a:off x="7090411" y="3866903"/>
            <a:ext cx="303116" cy="378387"/>
            <a:chOff x="6919913" y="3570288"/>
            <a:chExt cx="230188" cy="306387"/>
          </a:xfrm>
          <a:solidFill>
            <a:schemeClr val="tx2">
              <a:lumMod val="75000"/>
            </a:schemeClr>
          </a:solidFill>
        </p:grpSpPr>
        <p:sp>
          <p:nvSpPr>
            <p:cNvPr id="101" name="Freeform 80">
              <a:extLst>
                <a:ext uri="{FF2B5EF4-FFF2-40B4-BE49-F238E27FC236}">
                  <a16:creationId xmlns:a16="http://schemas.microsoft.com/office/drawing/2014/main" id="{D0B728CC-2AFB-1321-1A4E-AC6E7B52BE69}"/>
                </a:ext>
              </a:extLst>
            </p:cNvPr>
            <p:cNvSpPr>
              <a:spLocks noEditPoints="1"/>
            </p:cNvSpPr>
            <p:nvPr/>
          </p:nvSpPr>
          <p:spPr bwMode="auto">
            <a:xfrm>
              <a:off x="6919913" y="3722688"/>
              <a:ext cx="230188" cy="65088"/>
            </a:xfrm>
            <a:custGeom>
              <a:avLst/>
              <a:gdLst>
                <a:gd name="T0" fmla="*/ 72 w 72"/>
                <a:gd name="T1" fmla="*/ 20 h 20"/>
                <a:gd name="T2" fmla="*/ 72 w 72"/>
                <a:gd name="T3" fmla="*/ 8 h 20"/>
                <a:gd name="T4" fmla="*/ 64 w 72"/>
                <a:gd name="T5" fmla="*/ 0 h 20"/>
                <a:gd name="T6" fmla="*/ 8 w 72"/>
                <a:gd name="T7" fmla="*/ 0 h 20"/>
                <a:gd name="T8" fmla="*/ 0 w 72"/>
                <a:gd name="T9" fmla="*/ 8 h 20"/>
                <a:gd name="T10" fmla="*/ 0 w 72"/>
                <a:gd name="T11" fmla="*/ 20 h 20"/>
                <a:gd name="T12" fmla="*/ 72 w 72"/>
                <a:gd name="T13" fmla="*/ 20 h 20"/>
                <a:gd name="T14" fmla="*/ 54 w 72"/>
                <a:gd name="T15" fmla="*/ 6 h 20"/>
                <a:gd name="T16" fmla="*/ 58 w 72"/>
                <a:gd name="T17" fmla="*/ 10 h 20"/>
                <a:gd name="T18" fmla="*/ 54 w 72"/>
                <a:gd name="T19" fmla="*/ 14 h 20"/>
                <a:gd name="T20" fmla="*/ 50 w 72"/>
                <a:gd name="T21" fmla="*/ 10 h 20"/>
                <a:gd name="T22" fmla="*/ 54 w 72"/>
                <a:gd name="T23" fmla="*/ 6 h 20"/>
                <a:gd name="T24" fmla="*/ 42 w 72"/>
                <a:gd name="T25" fmla="*/ 6 h 20"/>
                <a:gd name="T26" fmla="*/ 46 w 72"/>
                <a:gd name="T27" fmla="*/ 10 h 20"/>
                <a:gd name="T28" fmla="*/ 42 w 72"/>
                <a:gd name="T29" fmla="*/ 14 h 20"/>
                <a:gd name="T30" fmla="*/ 38 w 72"/>
                <a:gd name="T31" fmla="*/ 10 h 20"/>
                <a:gd name="T32" fmla="*/ 42 w 72"/>
                <a:gd name="T33"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20">
                  <a:moveTo>
                    <a:pt x="72" y="20"/>
                  </a:moveTo>
                  <a:cubicBezTo>
                    <a:pt x="72" y="8"/>
                    <a:pt x="72" y="8"/>
                    <a:pt x="72" y="8"/>
                  </a:cubicBezTo>
                  <a:cubicBezTo>
                    <a:pt x="72" y="4"/>
                    <a:pt x="68" y="0"/>
                    <a:pt x="64" y="0"/>
                  </a:cubicBezTo>
                  <a:cubicBezTo>
                    <a:pt x="8" y="0"/>
                    <a:pt x="8" y="0"/>
                    <a:pt x="8" y="0"/>
                  </a:cubicBezTo>
                  <a:cubicBezTo>
                    <a:pt x="4" y="0"/>
                    <a:pt x="0" y="4"/>
                    <a:pt x="0" y="8"/>
                  </a:cubicBezTo>
                  <a:cubicBezTo>
                    <a:pt x="0" y="20"/>
                    <a:pt x="0" y="20"/>
                    <a:pt x="0" y="20"/>
                  </a:cubicBezTo>
                  <a:lnTo>
                    <a:pt x="72" y="20"/>
                  </a:lnTo>
                  <a:close/>
                  <a:moveTo>
                    <a:pt x="54" y="6"/>
                  </a:moveTo>
                  <a:cubicBezTo>
                    <a:pt x="56" y="6"/>
                    <a:pt x="58" y="8"/>
                    <a:pt x="58" y="10"/>
                  </a:cubicBezTo>
                  <a:cubicBezTo>
                    <a:pt x="58" y="12"/>
                    <a:pt x="56" y="14"/>
                    <a:pt x="54" y="14"/>
                  </a:cubicBezTo>
                  <a:cubicBezTo>
                    <a:pt x="52" y="14"/>
                    <a:pt x="50" y="12"/>
                    <a:pt x="50" y="10"/>
                  </a:cubicBezTo>
                  <a:cubicBezTo>
                    <a:pt x="50" y="8"/>
                    <a:pt x="52" y="6"/>
                    <a:pt x="54" y="6"/>
                  </a:cubicBezTo>
                  <a:close/>
                  <a:moveTo>
                    <a:pt x="42" y="6"/>
                  </a:moveTo>
                  <a:cubicBezTo>
                    <a:pt x="44" y="6"/>
                    <a:pt x="46" y="8"/>
                    <a:pt x="46" y="10"/>
                  </a:cubicBezTo>
                  <a:cubicBezTo>
                    <a:pt x="46" y="12"/>
                    <a:pt x="44" y="14"/>
                    <a:pt x="42" y="14"/>
                  </a:cubicBezTo>
                  <a:cubicBezTo>
                    <a:pt x="40" y="14"/>
                    <a:pt x="38" y="12"/>
                    <a:pt x="38" y="10"/>
                  </a:cubicBezTo>
                  <a:cubicBezTo>
                    <a:pt x="38" y="8"/>
                    <a:pt x="40" y="6"/>
                    <a:pt x="4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02" name="Freeform 81">
              <a:extLst>
                <a:ext uri="{FF2B5EF4-FFF2-40B4-BE49-F238E27FC236}">
                  <a16:creationId xmlns:a16="http://schemas.microsoft.com/office/drawing/2014/main" id="{3A352F32-3CA8-F160-E982-72BBF0A6EA07}"/>
                </a:ext>
              </a:extLst>
            </p:cNvPr>
            <p:cNvSpPr>
              <a:spLocks noEditPoints="1"/>
            </p:cNvSpPr>
            <p:nvPr/>
          </p:nvSpPr>
          <p:spPr bwMode="auto">
            <a:xfrm>
              <a:off x="6919913" y="3813175"/>
              <a:ext cx="230188" cy="63500"/>
            </a:xfrm>
            <a:custGeom>
              <a:avLst/>
              <a:gdLst>
                <a:gd name="T0" fmla="*/ 72 w 72"/>
                <a:gd name="T1" fmla="*/ 0 h 20"/>
                <a:gd name="T2" fmla="*/ 0 w 72"/>
                <a:gd name="T3" fmla="*/ 0 h 20"/>
                <a:gd name="T4" fmla="*/ 0 w 72"/>
                <a:gd name="T5" fmla="*/ 12 h 20"/>
                <a:gd name="T6" fmla="*/ 8 w 72"/>
                <a:gd name="T7" fmla="*/ 20 h 20"/>
                <a:gd name="T8" fmla="*/ 64 w 72"/>
                <a:gd name="T9" fmla="*/ 20 h 20"/>
                <a:gd name="T10" fmla="*/ 72 w 72"/>
                <a:gd name="T11" fmla="*/ 12 h 20"/>
                <a:gd name="T12" fmla="*/ 72 w 72"/>
                <a:gd name="T13" fmla="*/ 0 h 20"/>
                <a:gd name="T14" fmla="*/ 42 w 72"/>
                <a:gd name="T15" fmla="*/ 14 h 20"/>
                <a:gd name="T16" fmla="*/ 38 w 72"/>
                <a:gd name="T17" fmla="*/ 10 h 20"/>
                <a:gd name="T18" fmla="*/ 42 w 72"/>
                <a:gd name="T19" fmla="*/ 6 h 20"/>
                <a:gd name="T20" fmla="*/ 46 w 72"/>
                <a:gd name="T21" fmla="*/ 10 h 20"/>
                <a:gd name="T22" fmla="*/ 42 w 72"/>
                <a:gd name="T23" fmla="*/ 14 h 20"/>
                <a:gd name="T24" fmla="*/ 54 w 72"/>
                <a:gd name="T25" fmla="*/ 14 h 20"/>
                <a:gd name="T26" fmla="*/ 50 w 72"/>
                <a:gd name="T27" fmla="*/ 10 h 20"/>
                <a:gd name="T28" fmla="*/ 54 w 72"/>
                <a:gd name="T29" fmla="*/ 6 h 20"/>
                <a:gd name="T30" fmla="*/ 58 w 72"/>
                <a:gd name="T31" fmla="*/ 10 h 20"/>
                <a:gd name="T32" fmla="*/ 54 w 72"/>
                <a:gd name="T33"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20">
                  <a:moveTo>
                    <a:pt x="72" y="0"/>
                  </a:moveTo>
                  <a:cubicBezTo>
                    <a:pt x="0" y="0"/>
                    <a:pt x="0" y="0"/>
                    <a:pt x="0" y="0"/>
                  </a:cubicBezTo>
                  <a:cubicBezTo>
                    <a:pt x="0" y="12"/>
                    <a:pt x="0" y="12"/>
                    <a:pt x="0" y="12"/>
                  </a:cubicBezTo>
                  <a:cubicBezTo>
                    <a:pt x="0" y="16"/>
                    <a:pt x="4" y="20"/>
                    <a:pt x="8" y="20"/>
                  </a:cubicBezTo>
                  <a:cubicBezTo>
                    <a:pt x="64" y="20"/>
                    <a:pt x="64" y="20"/>
                    <a:pt x="64" y="20"/>
                  </a:cubicBezTo>
                  <a:cubicBezTo>
                    <a:pt x="68" y="20"/>
                    <a:pt x="72" y="16"/>
                    <a:pt x="72" y="12"/>
                  </a:cubicBezTo>
                  <a:lnTo>
                    <a:pt x="72" y="0"/>
                  </a:lnTo>
                  <a:close/>
                  <a:moveTo>
                    <a:pt x="42" y="14"/>
                  </a:moveTo>
                  <a:cubicBezTo>
                    <a:pt x="40" y="14"/>
                    <a:pt x="38" y="12"/>
                    <a:pt x="38" y="10"/>
                  </a:cubicBezTo>
                  <a:cubicBezTo>
                    <a:pt x="38" y="8"/>
                    <a:pt x="40" y="6"/>
                    <a:pt x="42" y="6"/>
                  </a:cubicBezTo>
                  <a:cubicBezTo>
                    <a:pt x="44" y="6"/>
                    <a:pt x="46" y="8"/>
                    <a:pt x="46" y="10"/>
                  </a:cubicBezTo>
                  <a:cubicBezTo>
                    <a:pt x="46" y="12"/>
                    <a:pt x="44" y="14"/>
                    <a:pt x="42" y="14"/>
                  </a:cubicBezTo>
                  <a:close/>
                  <a:moveTo>
                    <a:pt x="54" y="14"/>
                  </a:moveTo>
                  <a:cubicBezTo>
                    <a:pt x="52" y="14"/>
                    <a:pt x="50" y="12"/>
                    <a:pt x="50" y="10"/>
                  </a:cubicBezTo>
                  <a:cubicBezTo>
                    <a:pt x="50" y="8"/>
                    <a:pt x="52" y="6"/>
                    <a:pt x="54" y="6"/>
                  </a:cubicBezTo>
                  <a:cubicBezTo>
                    <a:pt x="56" y="6"/>
                    <a:pt x="58" y="8"/>
                    <a:pt x="58" y="10"/>
                  </a:cubicBezTo>
                  <a:cubicBezTo>
                    <a:pt x="58" y="12"/>
                    <a:pt x="56" y="14"/>
                    <a:pt x="5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03" name="Freeform 82">
              <a:extLst>
                <a:ext uri="{FF2B5EF4-FFF2-40B4-BE49-F238E27FC236}">
                  <a16:creationId xmlns:a16="http://schemas.microsoft.com/office/drawing/2014/main" id="{30176BAC-AD3B-0F74-7A95-130197761FDB}"/>
                </a:ext>
              </a:extLst>
            </p:cNvPr>
            <p:cNvSpPr>
              <a:spLocks/>
            </p:cNvSpPr>
            <p:nvPr/>
          </p:nvSpPr>
          <p:spPr bwMode="auto">
            <a:xfrm>
              <a:off x="6946901" y="3570288"/>
              <a:ext cx="177800" cy="127000"/>
            </a:xfrm>
            <a:custGeom>
              <a:avLst/>
              <a:gdLst>
                <a:gd name="T0" fmla="*/ 36 w 56"/>
                <a:gd name="T1" fmla="*/ 0 h 40"/>
                <a:gd name="T2" fmla="*/ 20 w 56"/>
                <a:gd name="T3" fmla="*/ 8 h 40"/>
                <a:gd name="T4" fmla="*/ 29 w 56"/>
                <a:gd name="T5" fmla="*/ 16 h 40"/>
                <a:gd name="T6" fmla="*/ 26 w 56"/>
                <a:gd name="T7" fmla="*/ 19 h 40"/>
                <a:gd name="T8" fmla="*/ 14 w 56"/>
                <a:gd name="T9" fmla="*/ 11 h 40"/>
                <a:gd name="T10" fmla="*/ 0 w 56"/>
                <a:gd name="T11" fmla="*/ 26 h 40"/>
                <a:gd name="T12" fmla="*/ 14 w 56"/>
                <a:gd name="T13" fmla="*/ 40 h 40"/>
                <a:gd name="T14" fmla="*/ 36 w 56"/>
                <a:gd name="T15" fmla="*/ 40 h 40"/>
                <a:gd name="T16" fmla="*/ 56 w 56"/>
                <a:gd name="T17" fmla="*/ 20 h 40"/>
                <a:gd name="T18" fmla="*/ 36 w 56"/>
                <a:gd name="T1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40">
                  <a:moveTo>
                    <a:pt x="36" y="0"/>
                  </a:moveTo>
                  <a:cubicBezTo>
                    <a:pt x="30" y="0"/>
                    <a:pt x="24" y="3"/>
                    <a:pt x="20" y="8"/>
                  </a:cubicBezTo>
                  <a:cubicBezTo>
                    <a:pt x="25" y="10"/>
                    <a:pt x="28" y="14"/>
                    <a:pt x="29" y="16"/>
                  </a:cubicBezTo>
                  <a:cubicBezTo>
                    <a:pt x="29" y="16"/>
                    <a:pt x="26" y="19"/>
                    <a:pt x="26" y="19"/>
                  </a:cubicBezTo>
                  <a:cubicBezTo>
                    <a:pt x="21" y="13"/>
                    <a:pt x="18" y="11"/>
                    <a:pt x="14" y="11"/>
                  </a:cubicBezTo>
                  <a:cubicBezTo>
                    <a:pt x="6" y="11"/>
                    <a:pt x="0" y="18"/>
                    <a:pt x="0" y="26"/>
                  </a:cubicBezTo>
                  <a:cubicBezTo>
                    <a:pt x="0" y="34"/>
                    <a:pt x="6" y="40"/>
                    <a:pt x="14" y="40"/>
                  </a:cubicBezTo>
                  <a:cubicBezTo>
                    <a:pt x="36" y="40"/>
                    <a:pt x="36" y="40"/>
                    <a:pt x="36" y="40"/>
                  </a:cubicBezTo>
                  <a:cubicBezTo>
                    <a:pt x="47" y="40"/>
                    <a:pt x="56" y="31"/>
                    <a:pt x="56" y="20"/>
                  </a:cubicBezTo>
                  <a:cubicBezTo>
                    <a:pt x="56" y="9"/>
                    <a:pt x="47" y="0"/>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104" name="Freeform 83">
            <a:extLst>
              <a:ext uri="{FF2B5EF4-FFF2-40B4-BE49-F238E27FC236}">
                <a16:creationId xmlns:a16="http://schemas.microsoft.com/office/drawing/2014/main" id="{6288FD73-CCA0-2840-87B1-C5A6064BA819}"/>
              </a:ext>
            </a:extLst>
          </p:cNvPr>
          <p:cNvSpPr>
            <a:spLocks/>
          </p:cNvSpPr>
          <p:nvPr/>
        </p:nvSpPr>
        <p:spPr bwMode="auto">
          <a:xfrm>
            <a:off x="7880603" y="3898272"/>
            <a:ext cx="334473" cy="315650"/>
          </a:xfrm>
          <a:custGeom>
            <a:avLst/>
            <a:gdLst>
              <a:gd name="T0" fmla="*/ 40 w 80"/>
              <a:gd name="T1" fmla="*/ 0 h 80"/>
              <a:gd name="T2" fmla="*/ 12 w 80"/>
              <a:gd name="T3" fmla="*/ 12 h 80"/>
              <a:gd name="T4" fmla="*/ 4 w 80"/>
              <a:gd name="T5" fmla="*/ 4 h 80"/>
              <a:gd name="T6" fmla="*/ 4 w 80"/>
              <a:gd name="T7" fmla="*/ 28 h 80"/>
              <a:gd name="T8" fmla="*/ 28 w 80"/>
              <a:gd name="T9" fmla="*/ 28 h 80"/>
              <a:gd name="T10" fmla="*/ 17 w 80"/>
              <a:gd name="T11" fmla="*/ 17 h 80"/>
              <a:gd name="T12" fmla="*/ 40 w 80"/>
              <a:gd name="T13" fmla="*/ 8 h 80"/>
              <a:gd name="T14" fmla="*/ 72 w 80"/>
              <a:gd name="T15" fmla="*/ 40 h 80"/>
              <a:gd name="T16" fmla="*/ 40 w 80"/>
              <a:gd name="T17" fmla="*/ 72 h 80"/>
              <a:gd name="T18" fmla="*/ 8 w 80"/>
              <a:gd name="T19" fmla="*/ 40 h 80"/>
              <a:gd name="T20" fmla="*/ 0 w 80"/>
              <a:gd name="T21" fmla="*/ 40 h 80"/>
              <a:gd name="T22" fmla="*/ 40 w 80"/>
              <a:gd name="T23" fmla="*/ 80 h 80"/>
              <a:gd name="T24" fmla="*/ 80 w 80"/>
              <a:gd name="T25" fmla="*/ 40 h 80"/>
              <a:gd name="T26" fmla="*/ 40 w 80"/>
              <a:gd name="T2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 h="80">
                <a:moveTo>
                  <a:pt x="40" y="0"/>
                </a:moveTo>
                <a:cubicBezTo>
                  <a:pt x="29" y="0"/>
                  <a:pt x="19" y="4"/>
                  <a:pt x="12" y="12"/>
                </a:cubicBezTo>
                <a:cubicBezTo>
                  <a:pt x="4" y="4"/>
                  <a:pt x="4" y="4"/>
                  <a:pt x="4" y="4"/>
                </a:cubicBezTo>
                <a:cubicBezTo>
                  <a:pt x="4" y="28"/>
                  <a:pt x="4" y="28"/>
                  <a:pt x="4" y="28"/>
                </a:cubicBezTo>
                <a:cubicBezTo>
                  <a:pt x="28" y="28"/>
                  <a:pt x="28" y="28"/>
                  <a:pt x="28" y="28"/>
                </a:cubicBezTo>
                <a:cubicBezTo>
                  <a:pt x="17" y="17"/>
                  <a:pt x="17" y="17"/>
                  <a:pt x="17" y="17"/>
                </a:cubicBezTo>
                <a:cubicBezTo>
                  <a:pt x="23" y="11"/>
                  <a:pt x="31" y="8"/>
                  <a:pt x="40" y="8"/>
                </a:cubicBezTo>
                <a:cubicBezTo>
                  <a:pt x="58" y="8"/>
                  <a:pt x="72" y="22"/>
                  <a:pt x="72" y="40"/>
                </a:cubicBezTo>
                <a:cubicBezTo>
                  <a:pt x="72" y="58"/>
                  <a:pt x="58" y="72"/>
                  <a:pt x="40" y="72"/>
                </a:cubicBezTo>
                <a:cubicBezTo>
                  <a:pt x="22" y="72"/>
                  <a:pt x="8" y="58"/>
                  <a:pt x="8" y="40"/>
                </a:cubicBezTo>
                <a:cubicBezTo>
                  <a:pt x="0" y="40"/>
                  <a:pt x="0" y="40"/>
                  <a:pt x="0" y="40"/>
                </a:cubicBezTo>
                <a:cubicBezTo>
                  <a:pt x="0" y="62"/>
                  <a:pt x="18" y="80"/>
                  <a:pt x="40" y="80"/>
                </a:cubicBezTo>
                <a:cubicBezTo>
                  <a:pt x="62" y="80"/>
                  <a:pt x="80" y="62"/>
                  <a:pt x="80" y="40"/>
                </a:cubicBezTo>
                <a:cubicBezTo>
                  <a:pt x="80" y="18"/>
                  <a:pt x="62" y="0"/>
                  <a:pt x="40" y="0"/>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grpSp>
        <p:nvGrpSpPr>
          <p:cNvPr id="105" name="组合 104">
            <a:extLst>
              <a:ext uri="{FF2B5EF4-FFF2-40B4-BE49-F238E27FC236}">
                <a16:creationId xmlns:a16="http://schemas.microsoft.com/office/drawing/2014/main" id="{1C7E0AE6-2345-7E1A-C837-1635A7171124}"/>
              </a:ext>
            </a:extLst>
          </p:cNvPr>
          <p:cNvGrpSpPr/>
          <p:nvPr/>
        </p:nvGrpSpPr>
        <p:grpSpPr>
          <a:xfrm>
            <a:off x="8685428" y="3898272"/>
            <a:ext cx="334473" cy="315650"/>
            <a:chOff x="8131176" y="3595688"/>
            <a:chExt cx="254000" cy="255588"/>
          </a:xfrm>
          <a:solidFill>
            <a:schemeClr val="tx2">
              <a:lumMod val="75000"/>
            </a:schemeClr>
          </a:solidFill>
        </p:grpSpPr>
        <p:sp>
          <p:nvSpPr>
            <p:cNvPr id="106" name="Freeform 84">
              <a:extLst>
                <a:ext uri="{FF2B5EF4-FFF2-40B4-BE49-F238E27FC236}">
                  <a16:creationId xmlns:a16="http://schemas.microsoft.com/office/drawing/2014/main" id="{0B4CD42D-EFF7-D125-34C7-64A2376B47F8}"/>
                </a:ext>
              </a:extLst>
            </p:cNvPr>
            <p:cNvSpPr>
              <a:spLocks/>
            </p:cNvSpPr>
            <p:nvPr/>
          </p:nvSpPr>
          <p:spPr bwMode="auto">
            <a:xfrm>
              <a:off x="8143876" y="3595688"/>
              <a:ext cx="241300" cy="127000"/>
            </a:xfrm>
            <a:custGeom>
              <a:avLst/>
              <a:gdLst>
                <a:gd name="T0" fmla="*/ 13 w 76"/>
                <a:gd name="T1" fmla="*/ 17 h 40"/>
                <a:gd name="T2" fmla="*/ 36 w 76"/>
                <a:gd name="T3" fmla="*/ 8 h 40"/>
                <a:gd name="T4" fmla="*/ 68 w 76"/>
                <a:gd name="T5" fmla="*/ 40 h 40"/>
                <a:gd name="T6" fmla="*/ 76 w 76"/>
                <a:gd name="T7" fmla="*/ 40 h 40"/>
                <a:gd name="T8" fmla="*/ 36 w 76"/>
                <a:gd name="T9" fmla="*/ 0 h 40"/>
                <a:gd name="T10" fmla="*/ 8 w 76"/>
                <a:gd name="T11" fmla="*/ 12 h 40"/>
                <a:gd name="T12" fmla="*/ 0 w 76"/>
                <a:gd name="T13" fmla="*/ 4 h 40"/>
                <a:gd name="T14" fmla="*/ 0 w 76"/>
                <a:gd name="T15" fmla="*/ 28 h 40"/>
                <a:gd name="T16" fmla="*/ 24 w 76"/>
                <a:gd name="T17" fmla="*/ 28 h 40"/>
                <a:gd name="T18" fmla="*/ 13 w 76"/>
                <a:gd name="T19"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40">
                  <a:moveTo>
                    <a:pt x="13" y="17"/>
                  </a:moveTo>
                  <a:cubicBezTo>
                    <a:pt x="19" y="11"/>
                    <a:pt x="27" y="8"/>
                    <a:pt x="36" y="8"/>
                  </a:cubicBezTo>
                  <a:cubicBezTo>
                    <a:pt x="54" y="8"/>
                    <a:pt x="68" y="22"/>
                    <a:pt x="68" y="40"/>
                  </a:cubicBezTo>
                  <a:cubicBezTo>
                    <a:pt x="76" y="40"/>
                    <a:pt x="76" y="40"/>
                    <a:pt x="76" y="40"/>
                  </a:cubicBezTo>
                  <a:cubicBezTo>
                    <a:pt x="76" y="18"/>
                    <a:pt x="58" y="0"/>
                    <a:pt x="36" y="0"/>
                  </a:cubicBezTo>
                  <a:cubicBezTo>
                    <a:pt x="25" y="0"/>
                    <a:pt x="15" y="4"/>
                    <a:pt x="8" y="12"/>
                  </a:cubicBezTo>
                  <a:cubicBezTo>
                    <a:pt x="0" y="4"/>
                    <a:pt x="0" y="4"/>
                    <a:pt x="0" y="4"/>
                  </a:cubicBezTo>
                  <a:cubicBezTo>
                    <a:pt x="0" y="28"/>
                    <a:pt x="0" y="28"/>
                    <a:pt x="0" y="28"/>
                  </a:cubicBezTo>
                  <a:cubicBezTo>
                    <a:pt x="24" y="28"/>
                    <a:pt x="24" y="28"/>
                    <a:pt x="24" y="28"/>
                  </a:cubicBezTo>
                  <a:lnTo>
                    <a:pt x="13"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07" name="Freeform 85">
              <a:extLst>
                <a:ext uri="{FF2B5EF4-FFF2-40B4-BE49-F238E27FC236}">
                  <a16:creationId xmlns:a16="http://schemas.microsoft.com/office/drawing/2014/main" id="{AED25A3D-9469-B08A-A434-5559E51CDB27}"/>
                </a:ext>
              </a:extLst>
            </p:cNvPr>
            <p:cNvSpPr>
              <a:spLocks/>
            </p:cNvSpPr>
            <p:nvPr/>
          </p:nvSpPr>
          <p:spPr bwMode="auto">
            <a:xfrm>
              <a:off x="8131176" y="3722688"/>
              <a:ext cx="241300" cy="128588"/>
            </a:xfrm>
            <a:custGeom>
              <a:avLst/>
              <a:gdLst>
                <a:gd name="T0" fmla="*/ 63 w 76"/>
                <a:gd name="T1" fmla="*/ 23 h 40"/>
                <a:gd name="T2" fmla="*/ 40 w 76"/>
                <a:gd name="T3" fmla="*/ 32 h 40"/>
                <a:gd name="T4" fmla="*/ 8 w 76"/>
                <a:gd name="T5" fmla="*/ 0 h 40"/>
                <a:gd name="T6" fmla="*/ 0 w 76"/>
                <a:gd name="T7" fmla="*/ 0 h 40"/>
                <a:gd name="T8" fmla="*/ 40 w 76"/>
                <a:gd name="T9" fmla="*/ 40 h 40"/>
                <a:gd name="T10" fmla="*/ 68 w 76"/>
                <a:gd name="T11" fmla="*/ 28 h 40"/>
                <a:gd name="T12" fmla="*/ 76 w 76"/>
                <a:gd name="T13" fmla="*/ 36 h 40"/>
                <a:gd name="T14" fmla="*/ 76 w 76"/>
                <a:gd name="T15" fmla="*/ 12 h 40"/>
                <a:gd name="T16" fmla="*/ 52 w 76"/>
                <a:gd name="T17" fmla="*/ 12 h 40"/>
                <a:gd name="T18" fmla="*/ 63 w 76"/>
                <a:gd name="T19"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40">
                  <a:moveTo>
                    <a:pt x="63" y="23"/>
                  </a:moveTo>
                  <a:cubicBezTo>
                    <a:pt x="57" y="29"/>
                    <a:pt x="49" y="32"/>
                    <a:pt x="40" y="32"/>
                  </a:cubicBezTo>
                  <a:cubicBezTo>
                    <a:pt x="22" y="32"/>
                    <a:pt x="8" y="18"/>
                    <a:pt x="8" y="0"/>
                  </a:cubicBezTo>
                  <a:cubicBezTo>
                    <a:pt x="0" y="0"/>
                    <a:pt x="0" y="0"/>
                    <a:pt x="0" y="0"/>
                  </a:cubicBezTo>
                  <a:cubicBezTo>
                    <a:pt x="0" y="22"/>
                    <a:pt x="18" y="40"/>
                    <a:pt x="40" y="40"/>
                  </a:cubicBezTo>
                  <a:cubicBezTo>
                    <a:pt x="51" y="40"/>
                    <a:pt x="61" y="36"/>
                    <a:pt x="68" y="28"/>
                  </a:cubicBezTo>
                  <a:cubicBezTo>
                    <a:pt x="76" y="36"/>
                    <a:pt x="76" y="36"/>
                    <a:pt x="76" y="36"/>
                  </a:cubicBezTo>
                  <a:cubicBezTo>
                    <a:pt x="76" y="12"/>
                    <a:pt x="76" y="12"/>
                    <a:pt x="76" y="12"/>
                  </a:cubicBezTo>
                  <a:cubicBezTo>
                    <a:pt x="52" y="12"/>
                    <a:pt x="52" y="12"/>
                    <a:pt x="52" y="12"/>
                  </a:cubicBezTo>
                  <a:lnTo>
                    <a:pt x="63"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08" name="Oval 86">
              <a:extLst>
                <a:ext uri="{FF2B5EF4-FFF2-40B4-BE49-F238E27FC236}">
                  <a16:creationId xmlns:a16="http://schemas.microsoft.com/office/drawing/2014/main" id="{A2818F48-1948-CE18-C33E-737831878676}"/>
                </a:ext>
              </a:extLst>
            </p:cNvPr>
            <p:cNvSpPr>
              <a:spLocks noChangeArrowheads="1"/>
            </p:cNvSpPr>
            <p:nvPr/>
          </p:nvSpPr>
          <p:spPr bwMode="auto">
            <a:xfrm>
              <a:off x="8232776" y="3697288"/>
              <a:ext cx="508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109" name="组合 108">
            <a:extLst>
              <a:ext uri="{FF2B5EF4-FFF2-40B4-BE49-F238E27FC236}">
                <a16:creationId xmlns:a16="http://schemas.microsoft.com/office/drawing/2014/main" id="{3BA92D7B-BE47-474F-D6B3-94463C3EE2D5}"/>
              </a:ext>
            </a:extLst>
          </p:cNvPr>
          <p:cNvGrpSpPr/>
          <p:nvPr/>
        </p:nvGrpSpPr>
        <p:grpSpPr>
          <a:xfrm>
            <a:off x="2261462" y="4655047"/>
            <a:ext cx="303116" cy="313689"/>
            <a:chOff x="3252788" y="4208463"/>
            <a:chExt cx="230188" cy="254000"/>
          </a:xfrm>
          <a:solidFill>
            <a:schemeClr val="tx2">
              <a:lumMod val="75000"/>
            </a:schemeClr>
          </a:solidFill>
        </p:grpSpPr>
        <p:sp>
          <p:nvSpPr>
            <p:cNvPr id="110" name="Freeform 87">
              <a:extLst>
                <a:ext uri="{FF2B5EF4-FFF2-40B4-BE49-F238E27FC236}">
                  <a16:creationId xmlns:a16="http://schemas.microsoft.com/office/drawing/2014/main" id="{B02A73CD-5550-ACD2-76BB-0C6B5C4C6C95}"/>
                </a:ext>
              </a:extLst>
            </p:cNvPr>
            <p:cNvSpPr>
              <a:spLocks/>
            </p:cNvSpPr>
            <p:nvPr/>
          </p:nvSpPr>
          <p:spPr bwMode="auto">
            <a:xfrm>
              <a:off x="3252788" y="4271963"/>
              <a:ext cx="230188" cy="63500"/>
            </a:xfrm>
            <a:custGeom>
              <a:avLst/>
              <a:gdLst>
                <a:gd name="T0" fmla="*/ 36 w 72"/>
                <a:gd name="T1" fmla="*/ 8 h 20"/>
                <a:gd name="T2" fmla="*/ 0 w 72"/>
                <a:gd name="T3" fmla="*/ 0 h 20"/>
                <a:gd name="T4" fmla="*/ 0 w 72"/>
                <a:gd name="T5" fmla="*/ 8 h 20"/>
                <a:gd name="T6" fmla="*/ 36 w 72"/>
                <a:gd name="T7" fmla="*/ 20 h 20"/>
                <a:gd name="T8" fmla="*/ 72 w 72"/>
                <a:gd name="T9" fmla="*/ 8 h 20"/>
                <a:gd name="T10" fmla="*/ 72 w 72"/>
                <a:gd name="T11" fmla="*/ 0 h 20"/>
                <a:gd name="T12" fmla="*/ 36 w 72"/>
                <a:gd name="T13" fmla="*/ 8 h 20"/>
              </a:gdLst>
              <a:ahLst/>
              <a:cxnLst>
                <a:cxn ang="0">
                  <a:pos x="T0" y="T1"/>
                </a:cxn>
                <a:cxn ang="0">
                  <a:pos x="T2" y="T3"/>
                </a:cxn>
                <a:cxn ang="0">
                  <a:pos x="T4" y="T5"/>
                </a:cxn>
                <a:cxn ang="0">
                  <a:pos x="T6" y="T7"/>
                </a:cxn>
                <a:cxn ang="0">
                  <a:pos x="T8" y="T9"/>
                </a:cxn>
                <a:cxn ang="0">
                  <a:pos x="T10" y="T11"/>
                </a:cxn>
                <a:cxn ang="0">
                  <a:pos x="T12" y="T13"/>
                </a:cxn>
              </a:cxnLst>
              <a:rect l="0" t="0" r="r" b="b"/>
              <a:pathLst>
                <a:path w="72" h="20">
                  <a:moveTo>
                    <a:pt x="36" y="8"/>
                  </a:moveTo>
                  <a:cubicBezTo>
                    <a:pt x="19" y="8"/>
                    <a:pt x="7" y="5"/>
                    <a:pt x="0" y="0"/>
                  </a:cubicBezTo>
                  <a:cubicBezTo>
                    <a:pt x="0" y="8"/>
                    <a:pt x="0" y="8"/>
                    <a:pt x="0" y="8"/>
                  </a:cubicBezTo>
                  <a:cubicBezTo>
                    <a:pt x="0" y="11"/>
                    <a:pt x="9" y="20"/>
                    <a:pt x="36" y="20"/>
                  </a:cubicBezTo>
                  <a:cubicBezTo>
                    <a:pt x="63" y="20"/>
                    <a:pt x="72" y="11"/>
                    <a:pt x="72" y="8"/>
                  </a:cubicBezTo>
                  <a:cubicBezTo>
                    <a:pt x="72" y="0"/>
                    <a:pt x="72" y="0"/>
                    <a:pt x="72" y="0"/>
                  </a:cubicBezTo>
                  <a:cubicBezTo>
                    <a:pt x="65" y="5"/>
                    <a:pt x="53" y="8"/>
                    <a:pt x="3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11" name="Freeform 88">
              <a:extLst>
                <a:ext uri="{FF2B5EF4-FFF2-40B4-BE49-F238E27FC236}">
                  <a16:creationId xmlns:a16="http://schemas.microsoft.com/office/drawing/2014/main" id="{C3DFB11B-048C-70D0-9D40-149DEBDA0FBA}"/>
                </a:ext>
              </a:extLst>
            </p:cNvPr>
            <p:cNvSpPr>
              <a:spLocks/>
            </p:cNvSpPr>
            <p:nvPr/>
          </p:nvSpPr>
          <p:spPr bwMode="auto">
            <a:xfrm>
              <a:off x="3252788" y="4335463"/>
              <a:ext cx="230188" cy="63500"/>
            </a:xfrm>
            <a:custGeom>
              <a:avLst/>
              <a:gdLst>
                <a:gd name="T0" fmla="*/ 36 w 72"/>
                <a:gd name="T1" fmla="*/ 20 h 20"/>
                <a:gd name="T2" fmla="*/ 72 w 72"/>
                <a:gd name="T3" fmla="*/ 8 h 20"/>
                <a:gd name="T4" fmla="*/ 72 w 72"/>
                <a:gd name="T5" fmla="*/ 0 h 20"/>
                <a:gd name="T6" fmla="*/ 36 w 72"/>
                <a:gd name="T7" fmla="*/ 8 h 20"/>
                <a:gd name="T8" fmla="*/ 0 w 72"/>
                <a:gd name="T9" fmla="*/ 0 h 20"/>
                <a:gd name="T10" fmla="*/ 0 w 72"/>
                <a:gd name="T11" fmla="*/ 8 h 20"/>
                <a:gd name="T12" fmla="*/ 36 w 72"/>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72" h="20">
                  <a:moveTo>
                    <a:pt x="36" y="20"/>
                  </a:moveTo>
                  <a:cubicBezTo>
                    <a:pt x="63" y="20"/>
                    <a:pt x="72" y="11"/>
                    <a:pt x="72" y="8"/>
                  </a:cubicBezTo>
                  <a:cubicBezTo>
                    <a:pt x="72" y="0"/>
                    <a:pt x="72" y="0"/>
                    <a:pt x="72" y="0"/>
                  </a:cubicBezTo>
                  <a:cubicBezTo>
                    <a:pt x="65" y="5"/>
                    <a:pt x="53" y="8"/>
                    <a:pt x="36" y="8"/>
                  </a:cubicBezTo>
                  <a:cubicBezTo>
                    <a:pt x="19" y="8"/>
                    <a:pt x="7" y="5"/>
                    <a:pt x="0" y="0"/>
                  </a:cubicBezTo>
                  <a:cubicBezTo>
                    <a:pt x="0" y="8"/>
                    <a:pt x="0" y="8"/>
                    <a:pt x="0" y="8"/>
                  </a:cubicBezTo>
                  <a:cubicBezTo>
                    <a:pt x="0" y="11"/>
                    <a:pt x="9" y="20"/>
                    <a:pt x="3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12" name="Freeform 89">
              <a:extLst>
                <a:ext uri="{FF2B5EF4-FFF2-40B4-BE49-F238E27FC236}">
                  <a16:creationId xmlns:a16="http://schemas.microsoft.com/office/drawing/2014/main" id="{4CBFE02D-59CD-DFA6-1286-311289B84A1B}"/>
                </a:ext>
              </a:extLst>
            </p:cNvPr>
            <p:cNvSpPr>
              <a:spLocks/>
            </p:cNvSpPr>
            <p:nvPr/>
          </p:nvSpPr>
          <p:spPr bwMode="auto">
            <a:xfrm>
              <a:off x="3259138" y="4208463"/>
              <a:ext cx="217488" cy="63500"/>
            </a:xfrm>
            <a:custGeom>
              <a:avLst/>
              <a:gdLst>
                <a:gd name="T0" fmla="*/ 34 w 68"/>
                <a:gd name="T1" fmla="*/ 20 h 20"/>
                <a:gd name="T2" fmla="*/ 68 w 68"/>
                <a:gd name="T3" fmla="*/ 11 h 20"/>
                <a:gd name="T4" fmla="*/ 34 w 68"/>
                <a:gd name="T5" fmla="*/ 0 h 20"/>
                <a:gd name="T6" fmla="*/ 0 w 68"/>
                <a:gd name="T7" fmla="*/ 11 h 20"/>
                <a:gd name="T8" fmla="*/ 34 w 68"/>
                <a:gd name="T9" fmla="*/ 20 h 20"/>
              </a:gdLst>
              <a:ahLst/>
              <a:cxnLst>
                <a:cxn ang="0">
                  <a:pos x="T0" y="T1"/>
                </a:cxn>
                <a:cxn ang="0">
                  <a:pos x="T2" y="T3"/>
                </a:cxn>
                <a:cxn ang="0">
                  <a:pos x="T4" y="T5"/>
                </a:cxn>
                <a:cxn ang="0">
                  <a:pos x="T6" y="T7"/>
                </a:cxn>
                <a:cxn ang="0">
                  <a:pos x="T8" y="T9"/>
                </a:cxn>
              </a:cxnLst>
              <a:rect l="0" t="0" r="r" b="b"/>
              <a:pathLst>
                <a:path w="68" h="20">
                  <a:moveTo>
                    <a:pt x="34" y="20"/>
                  </a:moveTo>
                  <a:cubicBezTo>
                    <a:pt x="55" y="20"/>
                    <a:pt x="65" y="15"/>
                    <a:pt x="68" y="11"/>
                  </a:cubicBezTo>
                  <a:cubicBezTo>
                    <a:pt x="64" y="4"/>
                    <a:pt x="49" y="0"/>
                    <a:pt x="34" y="0"/>
                  </a:cubicBezTo>
                  <a:cubicBezTo>
                    <a:pt x="19" y="0"/>
                    <a:pt x="4" y="4"/>
                    <a:pt x="0" y="11"/>
                  </a:cubicBezTo>
                  <a:cubicBezTo>
                    <a:pt x="3" y="15"/>
                    <a:pt x="13" y="20"/>
                    <a:pt x="3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13" name="Freeform 90">
              <a:extLst>
                <a:ext uri="{FF2B5EF4-FFF2-40B4-BE49-F238E27FC236}">
                  <a16:creationId xmlns:a16="http://schemas.microsoft.com/office/drawing/2014/main" id="{6E82FA2C-B87C-90AD-C31F-A63DC052A587}"/>
                </a:ext>
              </a:extLst>
            </p:cNvPr>
            <p:cNvSpPr>
              <a:spLocks/>
            </p:cNvSpPr>
            <p:nvPr/>
          </p:nvSpPr>
          <p:spPr bwMode="auto">
            <a:xfrm>
              <a:off x="3252788" y="4398963"/>
              <a:ext cx="230188" cy="63500"/>
            </a:xfrm>
            <a:custGeom>
              <a:avLst/>
              <a:gdLst>
                <a:gd name="T0" fmla="*/ 36 w 72"/>
                <a:gd name="T1" fmla="*/ 8 h 20"/>
                <a:gd name="T2" fmla="*/ 0 w 72"/>
                <a:gd name="T3" fmla="*/ 0 h 20"/>
                <a:gd name="T4" fmla="*/ 0 w 72"/>
                <a:gd name="T5" fmla="*/ 4 h 20"/>
                <a:gd name="T6" fmla="*/ 36 w 72"/>
                <a:gd name="T7" fmla="*/ 20 h 20"/>
                <a:gd name="T8" fmla="*/ 72 w 72"/>
                <a:gd name="T9" fmla="*/ 4 h 20"/>
                <a:gd name="T10" fmla="*/ 72 w 72"/>
                <a:gd name="T11" fmla="*/ 0 h 20"/>
                <a:gd name="T12" fmla="*/ 36 w 72"/>
                <a:gd name="T13" fmla="*/ 8 h 20"/>
              </a:gdLst>
              <a:ahLst/>
              <a:cxnLst>
                <a:cxn ang="0">
                  <a:pos x="T0" y="T1"/>
                </a:cxn>
                <a:cxn ang="0">
                  <a:pos x="T2" y="T3"/>
                </a:cxn>
                <a:cxn ang="0">
                  <a:pos x="T4" y="T5"/>
                </a:cxn>
                <a:cxn ang="0">
                  <a:pos x="T6" y="T7"/>
                </a:cxn>
                <a:cxn ang="0">
                  <a:pos x="T8" y="T9"/>
                </a:cxn>
                <a:cxn ang="0">
                  <a:pos x="T10" y="T11"/>
                </a:cxn>
                <a:cxn ang="0">
                  <a:pos x="T12" y="T13"/>
                </a:cxn>
              </a:cxnLst>
              <a:rect l="0" t="0" r="r" b="b"/>
              <a:pathLst>
                <a:path w="72" h="20">
                  <a:moveTo>
                    <a:pt x="36" y="8"/>
                  </a:moveTo>
                  <a:cubicBezTo>
                    <a:pt x="19" y="8"/>
                    <a:pt x="7" y="5"/>
                    <a:pt x="0" y="0"/>
                  </a:cubicBezTo>
                  <a:cubicBezTo>
                    <a:pt x="0" y="4"/>
                    <a:pt x="0" y="4"/>
                    <a:pt x="0" y="4"/>
                  </a:cubicBezTo>
                  <a:cubicBezTo>
                    <a:pt x="0" y="15"/>
                    <a:pt x="18" y="20"/>
                    <a:pt x="36" y="20"/>
                  </a:cubicBezTo>
                  <a:cubicBezTo>
                    <a:pt x="54" y="20"/>
                    <a:pt x="72" y="15"/>
                    <a:pt x="72" y="4"/>
                  </a:cubicBezTo>
                  <a:cubicBezTo>
                    <a:pt x="72" y="0"/>
                    <a:pt x="72" y="0"/>
                    <a:pt x="72" y="0"/>
                  </a:cubicBezTo>
                  <a:cubicBezTo>
                    <a:pt x="65" y="5"/>
                    <a:pt x="53" y="8"/>
                    <a:pt x="3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114" name="Freeform 95">
            <a:extLst>
              <a:ext uri="{FF2B5EF4-FFF2-40B4-BE49-F238E27FC236}">
                <a16:creationId xmlns:a16="http://schemas.microsoft.com/office/drawing/2014/main" id="{BD3055A7-8CD8-F301-6300-44B52DF6AD7D}"/>
              </a:ext>
            </a:extLst>
          </p:cNvPr>
          <p:cNvSpPr>
            <a:spLocks/>
          </p:cNvSpPr>
          <p:nvPr/>
        </p:nvSpPr>
        <p:spPr bwMode="auto">
          <a:xfrm>
            <a:off x="3216800" y="4874629"/>
            <a:ext cx="202775" cy="125476"/>
          </a:xfrm>
          <a:custGeom>
            <a:avLst/>
            <a:gdLst>
              <a:gd name="T0" fmla="*/ 36 w 48"/>
              <a:gd name="T1" fmla="*/ 0 h 32"/>
              <a:gd name="T2" fmla="*/ 12 w 48"/>
              <a:gd name="T3" fmla="*/ 0 h 32"/>
              <a:gd name="T4" fmla="*/ 0 w 48"/>
              <a:gd name="T5" fmla="*/ 0 h 32"/>
              <a:gd name="T6" fmla="*/ 0 w 48"/>
              <a:gd name="T7" fmla="*/ 8 h 32"/>
              <a:gd name="T8" fmla="*/ 8 w 48"/>
              <a:gd name="T9" fmla="*/ 8 h 32"/>
              <a:gd name="T10" fmla="*/ 8 w 48"/>
              <a:gd name="T11" fmla="*/ 12 h 32"/>
              <a:gd name="T12" fmla="*/ 0 w 48"/>
              <a:gd name="T13" fmla="*/ 12 h 32"/>
              <a:gd name="T14" fmla="*/ 0 w 48"/>
              <a:gd name="T15" fmla="*/ 20 h 32"/>
              <a:gd name="T16" fmla="*/ 8 w 48"/>
              <a:gd name="T17" fmla="*/ 20 h 32"/>
              <a:gd name="T18" fmla="*/ 10 w 48"/>
              <a:gd name="T19" fmla="*/ 23 h 32"/>
              <a:gd name="T20" fmla="*/ 22 w 48"/>
              <a:gd name="T21" fmla="*/ 31 h 32"/>
              <a:gd name="T22" fmla="*/ 24 w 48"/>
              <a:gd name="T23" fmla="*/ 32 h 32"/>
              <a:gd name="T24" fmla="*/ 26 w 48"/>
              <a:gd name="T25" fmla="*/ 31 h 32"/>
              <a:gd name="T26" fmla="*/ 38 w 48"/>
              <a:gd name="T27" fmla="*/ 23 h 32"/>
              <a:gd name="T28" fmla="*/ 40 w 48"/>
              <a:gd name="T29" fmla="*/ 20 h 32"/>
              <a:gd name="T30" fmla="*/ 48 w 48"/>
              <a:gd name="T31" fmla="*/ 20 h 32"/>
              <a:gd name="T32" fmla="*/ 48 w 48"/>
              <a:gd name="T33" fmla="*/ 12 h 32"/>
              <a:gd name="T34" fmla="*/ 40 w 48"/>
              <a:gd name="T35" fmla="*/ 12 h 32"/>
              <a:gd name="T36" fmla="*/ 40 w 48"/>
              <a:gd name="T37" fmla="*/ 8 h 32"/>
              <a:gd name="T38" fmla="*/ 48 w 48"/>
              <a:gd name="T39" fmla="*/ 8 h 32"/>
              <a:gd name="T40" fmla="*/ 48 w 48"/>
              <a:gd name="T41" fmla="*/ 0 h 32"/>
              <a:gd name="T42" fmla="*/ 36 w 48"/>
              <a:gd name="T4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32">
                <a:moveTo>
                  <a:pt x="36" y="0"/>
                </a:moveTo>
                <a:cubicBezTo>
                  <a:pt x="12" y="0"/>
                  <a:pt x="12" y="0"/>
                  <a:pt x="12" y="0"/>
                </a:cubicBezTo>
                <a:cubicBezTo>
                  <a:pt x="0" y="0"/>
                  <a:pt x="0" y="0"/>
                  <a:pt x="0" y="0"/>
                </a:cubicBezTo>
                <a:cubicBezTo>
                  <a:pt x="0" y="8"/>
                  <a:pt x="0" y="8"/>
                  <a:pt x="0" y="8"/>
                </a:cubicBezTo>
                <a:cubicBezTo>
                  <a:pt x="8" y="8"/>
                  <a:pt x="8" y="8"/>
                  <a:pt x="8" y="8"/>
                </a:cubicBezTo>
                <a:cubicBezTo>
                  <a:pt x="8" y="12"/>
                  <a:pt x="8" y="12"/>
                  <a:pt x="8" y="12"/>
                </a:cubicBezTo>
                <a:cubicBezTo>
                  <a:pt x="0" y="12"/>
                  <a:pt x="0" y="12"/>
                  <a:pt x="0" y="12"/>
                </a:cubicBezTo>
                <a:cubicBezTo>
                  <a:pt x="0" y="20"/>
                  <a:pt x="0" y="20"/>
                  <a:pt x="0" y="20"/>
                </a:cubicBezTo>
                <a:cubicBezTo>
                  <a:pt x="8" y="20"/>
                  <a:pt x="8" y="20"/>
                  <a:pt x="8" y="20"/>
                </a:cubicBezTo>
                <a:cubicBezTo>
                  <a:pt x="8" y="21"/>
                  <a:pt x="9" y="23"/>
                  <a:pt x="10" y="23"/>
                </a:cubicBezTo>
                <a:cubicBezTo>
                  <a:pt x="22" y="31"/>
                  <a:pt x="22" y="31"/>
                  <a:pt x="22" y="31"/>
                </a:cubicBezTo>
                <a:cubicBezTo>
                  <a:pt x="22" y="32"/>
                  <a:pt x="23" y="32"/>
                  <a:pt x="24" y="32"/>
                </a:cubicBezTo>
                <a:cubicBezTo>
                  <a:pt x="25" y="32"/>
                  <a:pt x="26" y="32"/>
                  <a:pt x="26" y="31"/>
                </a:cubicBezTo>
                <a:cubicBezTo>
                  <a:pt x="38" y="23"/>
                  <a:pt x="38" y="23"/>
                  <a:pt x="38" y="23"/>
                </a:cubicBezTo>
                <a:cubicBezTo>
                  <a:pt x="39" y="23"/>
                  <a:pt x="40" y="21"/>
                  <a:pt x="40" y="20"/>
                </a:cubicBezTo>
                <a:cubicBezTo>
                  <a:pt x="48" y="20"/>
                  <a:pt x="48" y="20"/>
                  <a:pt x="48" y="20"/>
                </a:cubicBezTo>
                <a:cubicBezTo>
                  <a:pt x="48" y="12"/>
                  <a:pt x="48" y="12"/>
                  <a:pt x="48" y="12"/>
                </a:cubicBezTo>
                <a:cubicBezTo>
                  <a:pt x="40" y="12"/>
                  <a:pt x="40" y="12"/>
                  <a:pt x="40" y="12"/>
                </a:cubicBezTo>
                <a:cubicBezTo>
                  <a:pt x="40" y="8"/>
                  <a:pt x="40" y="8"/>
                  <a:pt x="40" y="8"/>
                </a:cubicBezTo>
                <a:cubicBezTo>
                  <a:pt x="48" y="8"/>
                  <a:pt x="48" y="8"/>
                  <a:pt x="48" y="8"/>
                </a:cubicBezTo>
                <a:cubicBezTo>
                  <a:pt x="48" y="0"/>
                  <a:pt x="48" y="0"/>
                  <a:pt x="48" y="0"/>
                </a:cubicBezTo>
                <a:lnTo>
                  <a:pt x="36" y="0"/>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grpSp>
        <p:nvGrpSpPr>
          <p:cNvPr id="115" name="组合 114">
            <a:extLst>
              <a:ext uri="{FF2B5EF4-FFF2-40B4-BE49-F238E27FC236}">
                <a16:creationId xmlns:a16="http://schemas.microsoft.com/office/drawing/2014/main" id="{23F1D855-D772-280A-1F36-E0B2783B1A60}"/>
              </a:ext>
            </a:extLst>
          </p:cNvPr>
          <p:cNvGrpSpPr/>
          <p:nvPr/>
        </p:nvGrpSpPr>
        <p:grpSpPr>
          <a:xfrm>
            <a:off x="3016117" y="4623678"/>
            <a:ext cx="370011" cy="313689"/>
            <a:chOff x="3825876" y="4183063"/>
            <a:chExt cx="280988" cy="254000"/>
          </a:xfrm>
          <a:solidFill>
            <a:schemeClr val="tx2">
              <a:lumMod val="75000"/>
            </a:schemeClr>
          </a:solidFill>
        </p:grpSpPr>
        <p:sp>
          <p:nvSpPr>
            <p:cNvPr id="116" name="Freeform 91">
              <a:extLst>
                <a:ext uri="{FF2B5EF4-FFF2-40B4-BE49-F238E27FC236}">
                  <a16:creationId xmlns:a16="http://schemas.microsoft.com/office/drawing/2014/main" id="{B58B981D-2C42-1DAC-52BA-1DDFE95F1120}"/>
                </a:ext>
              </a:extLst>
            </p:cNvPr>
            <p:cNvSpPr>
              <a:spLocks/>
            </p:cNvSpPr>
            <p:nvPr/>
          </p:nvSpPr>
          <p:spPr bwMode="auto">
            <a:xfrm>
              <a:off x="3825876" y="4310063"/>
              <a:ext cx="165100" cy="63500"/>
            </a:xfrm>
            <a:custGeom>
              <a:avLst/>
              <a:gdLst>
                <a:gd name="T0" fmla="*/ 36 w 52"/>
                <a:gd name="T1" fmla="*/ 20 h 20"/>
                <a:gd name="T2" fmla="*/ 52 w 52"/>
                <a:gd name="T3" fmla="*/ 19 h 20"/>
                <a:gd name="T4" fmla="*/ 52 w 52"/>
                <a:gd name="T5" fmla="*/ 7 h 20"/>
                <a:gd name="T6" fmla="*/ 36 w 52"/>
                <a:gd name="T7" fmla="*/ 8 h 20"/>
                <a:gd name="T8" fmla="*/ 0 w 52"/>
                <a:gd name="T9" fmla="*/ 0 h 20"/>
                <a:gd name="T10" fmla="*/ 0 w 52"/>
                <a:gd name="T11" fmla="*/ 8 h 20"/>
                <a:gd name="T12" fmla="*/ 36 w 52"/>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52" h="20">
                  <a:moveTo>
                    <a:pt x="36" y="20"/>
                  </a:moveTo>
                  <a:cubicBezTo>
                    <a:pt x="42" y="20"/>
                    <a:pt x="48" y="20"/>
                    <a:pt x="52" y="19"/>
                  </a:cubicBezTo>
                  <a:cubicBezTo>
                    <a:pt x="52" y="7"/>
                    <a:pt x="52" y="7"/>
                    <a:pt x="52" y="7"/>
                  </a:cubicBezTo>
                  <a:cubicBezTo>
                    <a:pt x="47" y="8"/>
                    <a:pt x="42" y="8"/>
                    <a:pt x="36" y="8"/>
                  </a:cubicBezTo>
                  <a:cubicBezTo>
                    <a:pt x="19" y="8"/>
                    <a:pt x="7" y="5"/>
                    <a:pt x="0" y="0"/>
                  </a:cubicBezTo>
                  <a:cubicBezTo>
                    <a:pt x="0" y="8"/>
                    <a:pt x="0" y="8"/>
                    <a:pt x="0" y="8"/>
                  </a:cubicBezTo>
                  <a:cubicBezTo>
                    <a:pt x="0" y="11"/>
                    <a:pt x="9" y="20"/>
                    <a:pt x="3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17" name="Freeform 92">
              <a:extLst>
                <a:ext uri="{FF2B5EF4-FFF2-40B4-BE49-F238E27FC236}">
                  <a16:creationId xmlns:a16="http://schemas.microsoft.com/office/drawing/2014/main" id="{03B3D45F-AB5F-6A77-24C6-D681144B68E9}"/>
                </a:ext>
              </a:extLst>
            </p:cNvPr>
            <p:cNvSpPr>
              <a:spLocks/>
            </p:cNvSpPr>
            <p:nvPr/>
          </p:nvSpPr>
          <p:spPr bwMode="auto">
            <a:xfrm>
              <a:off x="3825876" y="4246563"/>
              <a:ext cx="230188" cy="63500"/>
            </a:xfrm>
            <a:custGeom>
              <a:avLst/>
              <a:gdLst>
                <a:gd name="T0" fmla="*/ 36 w 72"/>
                <a:gd name="T1" fmla="*/ 20 h 20"/>
                <a:gd name="T2" fmla="*/ 72 w 72"/>
                <a:gd name="T3" fmla="*/ 8 h 20"/>
                <a:gd name="T4" fmla="*/ 72 w 72"/>
                <a:gd name="T5" fmla="*/ 0 h 20"/>
                <a:gd name="T6" fmla="*/ 36 w 72"/>
                <a:gd name="T7" fmla="*/ 8 h 20"/>
                <a:gd name="T8" fmla="*/ 0 w 72"/>
                <a:gd name="T9" fmla="*/ 0 h 20"/>
                <a:gd name="T10" fmla="*/ 0 w 72"/>
                <a:gd name="T11" fmla="*/ 8 h 20"/>
                <a:gd name="T12" fmla="*/ 36 w 72"/>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72" h="20">
                  <a:moveTo>
                    <a:pt x="36" y="20"/>
                  </a:moveTo>
                  <a:cubicBezTo>
                    <a:pt x="63" y="20"/>
                    <a:pt x="72" y="11"/>
                    <a:pt x="72" y="8"/>
                  </a:cubicBezTo>
                  <a:cubicBezTo>
                    <a:pt x="72" y="0"/>
                    <a:pt x="72" y="0"/>
                    <a:pt x="72" y="0"/>
                  </a:cubicBezTo>
                  <a:cubicBezTo>
                    <a:pt x="65" y="5"/>
                    <a:pt x="53" y="8"/>
                    <a:pt x="36" y="8"/>
                  </a:cubicBezTo>
                  <a:cubicBezTo>
                    <a:pt x="19" y="8"/>
                    <a:pt x="7" y="5"/>
                    <a:pt x="0" y="0"/>
                  </a:cubicBezTo>
                  <a:cubicBezTo>
                    <a:pt x="0" y="8"/>
                    <a:pt x="0" y="8"/>
                    <a:pt x="0" y="8"/>
                  </a:cubicBezTo>
                  <a:cubicBezTo>
                    <a:pt x="0" y="11"/>
                    <a:pt x="9" y="20"/>
                    <a:pt x="3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18" name="Freeform 93">
              <a:extLst>
                <a:ext uri="{FF2B5EF4-FFF2-40B4-BE49-F238E27FC236}">
                  <a16:creationId xmlns:a16="http://schemas.microsoft.com/office/drawing/2014/main" id="{1D6EFD4D-E091-CF83-A9AD-E89892AA09DD}"/>
                </a:ext>
              </a:extLst>
            </p:cNvPr>
            <p:cNvSpPr>
              <a:spLocks/>
            </p:cNvSpPr>
            <p:nvPr/>
          </p:nvSpPr>
          <p:spPr bwMode="auto">
            <a:xfrm>
              <a:off x="3825876" y="4373563"/>
              <a:ext cx="139700" cy="63500"/>
            </a:xfrm>
            <a:custGeom>
              <a:avLst/>
              <a:gdLst>
                <a:gd name="T0" fmla="*/ 44 w 44"/>
                <a:gd name="T1" fmla="*/ 8 h 20"/>
                <a:gd name="T2" fmla="*/ 36 w 44"/>
                <a:gd name="T3" fmla="*/ 8 h 20"/>
                <a:gd name="T4" fmla="*/ 0 w 44"/>
                <a:gd name="T5" fmla="*/ 0 h 20"/>
                <a:gd name="T6" fmla="*/ 0 w 44"/>
                <a:gd name="T7" fmla="*/ 4 h 20"/>
                <a:gd name="T8" fmla="*/ 36 w 44"/>
                <a:gd name="T9" fmla="*/ 20 h 20"/>
                <a:gd name="T10" fmla="*/ 44 w 44"/>
                <a:gd name="T11" fmla="*/ 20 h 20"/>
                <a:gd name="T12" fmla="*/ 44 w 44"/>
                <a:gd name="T13" fmla="*/ 8 h 20"/>
              </a:gdLst>
              <a:ahLst/>
              <a:cxnLst>
                <a:cxn ang="0">
                  <a:pos x="T0" y="T1"/>
                </a:cxn>
                <a:cxn ang="0">
                  <a:pos x="T2" y="T3"/>
                </a:cxn>
                <a:cxn ang="0">
                  <a:pos x="T4" y="T5"/>
                </a:cxn>
                <a:cxn ang="0">
                  <a:pos x="T6" y="T7"/>
                </a:cxn>
                <a:cxn ang="0">
                  <a:pos x="T8" y="T9"/>
                </a:cxn>
                <a:cxn ang="0">
                  <a:pos x="T10" y="T11"/>
                </a:cxn>
                <a:cxn ang="0">
                  <a:pos x="T12" y="T13"/>
                </a:cxn>
              </a:cxnLst>
              <a:rect l="0" t="0" r="r" b="b"/>
              <a:pathLst>
                <a:path w="44" h="20">
                  <a:moveTo>
                    <a:pt x="44" y="8"/>
                  </a:moveTo>
                  <a:cubicBezTo>
                    <a:pt x="41" y="8"/>
                    <a:pt x="39" y="8"/>
                    <a:pt x="36" y="8"/>
                  </a:cubicBezTo>
                  <a:cubicBezTo>
                    <a:pt x="19" y="8"/>
                    <a:pt x="7" y="5"/>
                    <a:pt x="0" y="0"/>
                  </a:cubicBezTo>
                  <a:cubicBezTo>
                    <a:pt x="0" y="4"/>
                    <a:pt x="0" y="4"/>
                    <a:pt x="0" y="4"/>
                  </a:cubicBezTo>
                  <a:cubicBezTo>
                    <a:pt x="0" y="15"/>
                    <a:pt x="18" y="20"/>
                    <a:pt x="36" y="20"/>
                  </a:cubicBezTo>
                  <a:cubicBezTo>
                    <a:pt x="39" y="20"/>
                    <a:pt x="41" y="20"/>
                    <a:pt x="44" y="20"/>
                  </a:cubicBezTo>
                  <a:lnTo>
                    <a:pt x="4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19" name="Freeform 94">
              <a:extLst>
                <a:ext uri="{FF2B5EF4-FFF2-40B4-BE49-F238E27FC236}">
                  <a16:creationId xmlns:a16="http://schemas.microsoft.com/office/drawing/2014/main" id="{4B11AFEE-6703-642E-72D7-72D5E406E727}"/>
                </a:ext>
              </a:extLst>
            </p:cNvPr>
            <p:cNvSpPr>
              <a:spLocks/>
            </p:cNvSpPr>
            <p:nvPr/>
          </p:nvSpPr>
          <p:spPr bwMode="auto">
            <a:xfrm>
              <a:off x="3832226" y="4183063"/>
              <a:ext cx="217488" cy="63500"/>
            </a:xfrm>
            <a:custGeom>
              <a:avLst/>
              <a:gdLst>
                <a:gd name="T0" fmla="*/ 34 w 68"/>
                <a:gd name="T1" fmla="*/ 20 h 20"/>
                <a:gd name="T2" fmla="*/ 68 w 68"/>
                <a:gd name="T3" fmla="*/ 11 h 20"/>
                <a:gd name="T4" fmla="*/ 34 w 68"/>
                <a:gd name="T5" fmla="*/ 0 h 20"/>
                <a:gd name="T6" fmla="*/ 0 w 68"/>
                <a:gd name="T7" fmla="*/ 11 h 20"/>
                <a:gd name="T8" fmla="*/ 34 w 68"/>
                <a:gd name="T9" fmla="*/ 20 h 20"/>
              </a:gdLst>
              <a:ahLst/>
              <a:cxnLst>
                <a:cxn ang="0">
                  <a:pos x="T0" y="T1"/>
                </a:cxn>
                <a:cxn ang="0">
                  <a:pos x="T2" y="T3"/>
                </a:cxn>
                <a:cxn ang="0">
                  <a:pos x="T4" y="T5"/>
                </a:cxn>
                <a:cxn ang="0">
                  <a:pos x="T6" y="T7"/>
                </a:cxn>
                <a:cxn ang="0">
                  <a:pos x="T8" y="T9"/>
                </a:cxn>
              </a:cxnLst>
              <a:rect l="0" t="0" r="r" b="b"/>
              <a:pathLst>
                <a:path w="68" h="20">
                  <a:moveTo>
                    <a:pt x="34" y="20"/>
                  </a:moveTo>
                  <a:cubicBezTo>
                    <a:pt x="55" y="20"/>
                    <a:pt x="65" y="15"/>
                    <a:pt x="68" y="11"/>
                  </a:cubicBezTo>
                  <a:cubicBezTo>
                    <a:pt x="64" y="4"/>
                    <a:pt x="49" y="0"/>
                    <a:pt x="34" y="0"/>
                  </a:cubicBezTo>
                  <a:cubicBezTo>
                    <a:pt x="19" y="0"/>
                    <a:pt x="4" y="4"/>
                    <a:pt x="0" y="11"/>
                  </a:cubicBezTo>
                  <a:cubicBezTo>
                    <a:pt x="3" y="15"/>
                    <a:pt x="13" y="20"/>
                    <a:pt x="3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20" name="Freeform 96">
              <a:extLst>
                <a:ext uri="{FF2B5EF4-FFF2-40B4-BE49-F238E27FC236}">
                  <a16:creationId xmlns:a16="http://schemas.microsoft.com/office/drawing/2014/main" id="{88DF4A7F-626B-E934-BCE8-40DFAA32B34B}"/>
                </a:ext>
              </a:extLst>
            </p:cNvPr>
            <p:cNvSpPr>
              <a:spLocks/>
            </p:cNvSpPr>
            <p:nvPr/>
          </p:nvSpPr>
          <p:spPr bwMode="auto">
            <a:xfrm>
              <a:off x="4003676" y="4322763"/>
              <a:ext cx="103188" cy="50800"/>
            </a:xfrm>
            <a:custGeom>
              <a:avLst/>
              <a:gdLst>
                <a:gd name="T0" fmla="*/ 0 w 32"/>
                <a:gd name="T1" fmla="*/ 16 h 16"/>
                <a:gd name="T2" fmla="*/ 16 w 32"/>
                <a:gd name="T3" fmla="*/ 0 h 16"/>
                <a:gd name="T4" fmla="*/ 32 w 32"/>
                <a:gd name="T5" fmla="*/ 16 h 16"/>
                <a:gd name="T6" fmla="*/ 0 w 32"/>
                <a:gd name="T7" fmla="*/ 16 h 16"/>
              </a:gdLst>
              <a:ahLst/>
              <a:cxnLst>
                <a:cxn ang="0">
                  <a:pos x="T0" y="T1"/>
                </a:cxn>
                <a:cxn ang="0">
                  <a:pos x="T2" y="T3"/>
                </a:cxn>
                <a:cxn ang="0">
                  <a:pos x="T4" y="T5"/>
                </a:cxn>
                <a:cxn ang="0">
                  <a:pos x="T6" y="T7"/>
                </a:cxn>
              </a:cxnLst>
              <a:rect l="0" t="0" r="r" b="b"/>
              <a:pathLst>
                <a:path w="32" h="16">
                  <a:moveTo>
                    <a:pt x="0" y="16"/>
                  </a:moveTo>
                  <a:cubicBezTo>
                    <a:pt x="0" y="7"/>
                    <a:pt x="7" y="0"/>
                    <a:pt x="16" y="0"/>
                  </a:cubicBezTo>
                  <a:cubicBezTo>
                    <a:pt x="25" y="0"/>
                    <a:pt x="32" y="7"/>
                    <a:pt x="32" y="16"/>
                  </a:cubicBez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121" name="组合 120">
            <a:extLst>
              <a:ext uri="{FF2B5EF4-FFF2-40B4-BE49-F238E27FC236}">
                <a16:creationId xmlns:a16="http://schemas.microsoft.com/office/drawing/2014/main" id="{8C494EFE-1907-2C26-68B0-67131E9859EE}"/>
              </a:ext>
            </a:extLst>
          </p:cNvPr>
          <p:cNvGrpSpPr/>
          <p:nvPr/>
        </p:nvGrpSpPr>
        <p:grpSpPr>
          <a:xfrm>
            <a:off x="3820941" y="4623678"/>
            <a:ext cx="403458" cy="376427"/>
            <a:chOff x="4437063" y="4183063"/>
            <a:chExt cx="306388" cy="304800"/>
          </a:xfrm>
          <a:solidFill>
            <a:schemeClr val="tx2">
              <a:lumMod val="75000"/>
            </a:schemeClr>
          </a:solidFill>
        </p:grpSpPr>
        <p:sp>
          <p:nvSpPr>
            <p:cNvPr id="122" name="Freeform 97">
              <a:extLst>
                <a:ext uri="{FF2B5EF4-FFF2-40B4-BE49-F238E27FC236}">
                  <a16:creationId xmlns:a16="http://schemas.microsoft.com/office/drawing/2014/main" id="{7A1D25DF-DDDE-C5DE-5AE2-A52DF20FBC91}"/>
                </a:ext>
              </a:extLst>
            </p:cNvPr>
            <p:cNvSpPr>
              <a:spLocks/>
            </p:cNvSpPr>
            <p:nvPr/>
          </p:nvSpPr>
          <p:spPr bwMode="auto">
            <a:xfrm>
              <a:off x="4437063" y="4310063"/>
              <a:ext cx="230188" cy="63500"/>
            </a:xfrm>
            <a:custGeom>
              <a:avLst/>
              <a:gdLst>
                <a:gd name="T0" fmla="*/ 36 w 72"/>
                <a:gd name="T1" fmla="*/ 20 h 20"/>
                <a:gd name="T2" fmla="*/ 72 w 72"/>
                <a:gd name="T3" fmla="*/ 8 h 20"/>
                <a:gd name="T4" fmla="*/ 72 w 72"/>
                <a:gd name="T5" fmla="*/ 0 h 20"/>
                <a:gd name="T6" fmla="*/ 36 w 72"/>
                <a:gd name="T7" fmla="*/ 8 h 20"/>
                <a:gd name="T8" fmla="*/ 0 w 72"/>
                <a:gd name="T9" fmla="*/ 0 h 20"/>
                <a:gd name="T10" fmla="*/ 0 w 72"/>
                <a:gd name="T11" fmla="*/ 8 h 20"/>
                <a:gd name="T12" fmla="*/ 36 w 72"/>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72" h="20">
                  <a:moveTo>
                    <a:pt x="36" y="20"/>
                  </a:moveTo>
                  <a:cubicBezTo>
                    <a:pt x="63" y="20"/>
                    <a:pt x="72" y="11"/>
                    <a:pt x="72" y="8"/>
                  </a:cubicBezTo>
                  <a:cubicBezTo>
                    <a:pt x="72" y="0"/>
                    <a:pt x="72" y="0"/>
                    <a:pt x="72" y="0"/>
                  </a:cubicBezTo>
                  <a:cubicBezTo>
                    <a:pt x="65" y="5"/>
                    <a:pt x="53" y="8"/>
                    <a:pt x="36" y="8"/>
                  </a:cubicBezTo>
                  <a:cubicBezTo>
                    <a:pt x="19" y="8"/>
                    <a:pt x="7" y="5"/>
                    <a:pt x="0" y="0"/>
                  </a:cubicBezTo>
                  <a:cubicBezTo>
                    <a:pt x="0" y="8"/>
                    <a:pt x="0" y="8"/>
                    <a:pt x="0" y="8"/>
                  </a:cubicBezTo>
                  <a:cubicBezTo>
                    <a:pt x="0" y="11"/>
                    <a:pt x="9" y="20"/>
                    <a:pt x="3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23" name="Freeform 98">
              <a:extLst>
                <a:ext uri="{FF2B5EF4-FFF2-40B4-BE49-F238E27FC236}">
                  <a16:creationId xmlns:a16="http://schemas.microsoft.com/office/drawing/2014/main" id="{9955BD9B-74E2-4ECC-7A1A-D04195D11B0C}"/>
                </a:ext>
              </a:extLst>
            </p:cNvPr>
            <p:cNvSpPr>
              <a:spLocks/>
            </p:cNvSpPr>
            <p:nvPr/>
          </p:nvSpPr>
          <p:spPr bwMode="auto">
            <a:xfrm>
              <a:off x="4437063" y="4246563"/>
              <a:ext cx="230188" cy="63500"/>
            </a:xfrm>
            <a:custGeom>
              <a:avLst/>
              <a:gdLst>
                <a:gd name="T0" fmla="*/ 36 w 72"/>
                <a:gd name="T1" fmla="*/ 20 h 20"/>
                <a:gd name="T2" fmla="*/ 72 w 72"/>
                <a:gd name="T3" fmla="*/ 8 h 20"/>
                <a:gd name="T4" fmla="*/ 72 w 72"/>
                <a:gd name="T5" fmla="*/ 0 h 20"/>
                <a:gd name="T6" fmla="*/ 36 w 72"/>
                <a:gd name="T7" fmla="*/ 8 h 20"/>
                <a:gd name="T8" fmla="*/ 0 w 72"/>
                <a:gd name="T9" fmla="*/ 0 h 20"/>
                <a:gd name="T10" fmla="*/ 0 w 72"/>
                <a:gd name="T11" fmla="*/ 8 h 20"/>
                <a:gd name="T12" fmla="*/ 36 w 72"/>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72" h="20">
                  <a:moveTo>
                    <a:pt x="36" y="20"/>
                  </a:moveTo>
                  <a:cubicBezTo>
                    <a:pt x="63" y="20"/>
                    <a:pt x="72" y="11"/>
                    <a:pt x="72" y="8"/>
                  </a:cubicBezTo>
                  <a:cubicBezTo>
                    <a:pt x="72" y="0"/>
                    <a:pt x="72" y="0"/>
                    <a:pt x="72" y="0"/>
                  </a:cubicBezTo>
                  <a:cubicBezTo>
                    <a:pt x="65" y="5"/>
                    <a:pt x="53" y="8"/>
                    <a:pt x="36" y="8"/>
                  </a:cubicBezTo>
                  <a:cubicBezTo>
                    <a:pt x="19" y="8"/>
                    <a:pt x="7" y="5"/>
                    <a:pt x="0" y="0"/>
                  </a:cubicBezTo>
                  <a:cubicBezTo>
                    <a:pt x="0" y="8"/>
                    <a:pt x="0" y="8"/>
                    <a:pt x="0" y="8"/>
                  </a:cubicBezTo>
                  <a:cubicBezTo>
                    <a:pt x="0" y="11"/>
                    <a:pt x="9" y="20"/>
                    <a:pt x="3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24" name="Freeform 99">
              <a:extLst>
                <a:ext uri="{FF2B5EF4-FFF2-40B4-BE49-F238E27FC236}">
                  <a16:creationId xmlns:a16="http://schemas.microsoft.com/office/drawing/2014/main" id="{A0D4F180-83C8-A94C-D8E6-F4068AD6F5E1}"/>
                </a:ext>
              </a:extLst>
            </p:cNvPr>
            <p:cNvSpPr>
              <a:spLocks/>
            </p:cNvSpPr>
            <p:nvPr/>
          </p:nvSpPr>
          <p:spPr bwMode="auto">
            <a:xfrm>
              <a:off x="4437063" y="4373563"/>
              <a:ext cx="198438" cy="63500"/>
            </a:xfrm>
            <a:custGeom>
              <a:avLst/>
              <a:gdLst>
                <a:gd name="T0" fmla="*/ 62 w 62"/>
                <a:gd name="T1" fmla="*/ 5 h 20"/>
                <a:gd name="T2" fmla="*/ 36 w 62"/>
                <a:gd name="T3" fmla="*/ 8 h 20"/>
                <a:gd name="T4" fmla="*/ 0 w 62"/>
                <a:gd name="T5" fmla="*/ 0 h 20"/>
                <a:gd name="T6" fmla="*/ 0 w 62"/>
                <a:gd name="T7" fmla="*/ 4 h 20"/>
                <a:gd name="T8" fmla="*/ 36 w 62"/>
                <a:gd name="T9" fmla="*/ 20 h 20"/>
                <a:gd name="T10" fmla="*/ 56 w 62"/>
                <a:gd name="T11" fmla="*/ 17 h 20"/>
                <a:gd name="T12" fmla="*/ 62 w 62"/>
                <a:gd name="T13" fmla="*/ 5 h 20"/>
              </a:gdLst>
              <a:ahLst/>
              <a:cxnLst>
                <a:cxn ang="0">
                  <a:pos x="T0" y="T1"/>
                </a:cxn>
                <a:cxn ang="0">
                  <a:pos x="T2" y="T3"/>
                </a:cxn>
                <a:cxn ang="0">
                  <a:pos x="T4" y="T5"/>
                </a:cxn>
                <a:cxn ang="0">
                  <a:pos x="T6" y="T7"/>
                </a:cxn>
                <a:cxn ang="0">
                  <a:pos x="T8" y="T9"/>
                </a:cxn>
                <a:cxn ang="0">
                  <a:pos x="T10" y="T11"/>
                </a:cxn>
                <a:cxn ang="0">
                  <a:pos x="T12" y="T13"/>
                </a:cxn>
              </a:cxnLst>
              <a:rect l="0" t="0" r="r" b="b"/>
              <a:pathLst>
                <a:path w="62" h="20">
                  <a:moveTo>
                    <a:pt x="62" y="5"/>
                  </a:moveTo>
                  <a:cubicBezTo>
                    <a:pt x="55" y="7"/>
                    <a:pt x="46" y="8"/>
                    <a:pt x="36" y="8"/>
                  </a:cubicBezTo>
                  <a:cubicBezTo>
                    <a:pt x="19" y="8"/>
                    <a:pt x="7" y="5"/>
                    <a:pt x="0" y="0"/>
                  </a:cubicBezTo>
                  <a:cubicBezTo>
                    <a:pt x="0" y="4"/>
                    <a:pt x="0" y="4"/>
                    <a:pt x="0" y="4"/>
                  </a:cubicBezTo>
                  <a:cubicBezTo>
                    <a:pt x="0" y="15"/>
                    <a:pt x="18" y="20"/>
                    <a:pt x="36" y="20"/>
                  </a:cubicBezTo>
                  <a:cubicBezTo>
                    <a:pt x="43" y="20"/>
                    <a:pt x="50" y="19"/>
                    <a:pt x="56" y="17"/>
                  </a:cubicBezTo>
                  <a:cubicBezTo>
                    <a:pt x="57" y="13"/>
                    <a:pt x="59" y="8"/>
                    <a:pt x="6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25" name="Freeform 100">
              <a:extLst>
                <a:ext uri="{FF2B5EF4-FFF2-40B4-BE49-F238E27FC236}">
                  <a16:creationId xmlns:a16="http://schemas.microsoft.com/office/drawing/2014/main" id="{3B544354-685A-DA60-5BA6-70D4C342D59C}"/>
                </a:ext>
              </a:extLst>
            </p:cNvPr>
            <p:cNvSpPr>
              <a:spLocks/>
            </p:cNvSpPr>
            <p:nvPr/>
          </p:nvSpPr>
          <p:spPr bwMode="auto">
            <a:xfrm>
              <a:off x="4443413" y="4183063"/>
              <a:ext cx="217488" cy="63500"/>
            </a:xfrm>
            <a:custGeom>
              <a:avLst/>
              <a:gdLst>
                <a:gd name="T0" fmla="*/ 34 w 68"/>
                <a:gd name="T1" fmla="*/ 20 h 20"/>
                <a:gd name="T2" fmla="*/ 68 w 68"/>
                <a:gd name="T3" fmla="*/ 11 h 20"/>
                <a:gd name="T4" fmla="*/ 34 w 68"/>
                <a:gd name="T5" fmla="*/ 0 h 20"/>
                <a:gd name="T6" fmla="*/ 0 w 68"/>
                <a:gd name="T7" fmla="*/ 11 h 20"/>
                <a:gd name="T8" fmla="*/ 34 w 68"/>
                <a:gd name="T9" fmla="*/ 20 h 20"/>
              </a:gdLst>
              <a:ahLst/>
              <a:cxnLst>
                <a:cxn ang="0">
                  <a:pos x="T0" y="T1"/>
                </a:cxn>
                <a:cxn ang="0">
                  <a:pos x="T2" y="T3"/>
                </a:cxn>
                <a:cxn ang="0">
                  <a:pos x="T4" y="T5"/>
                </a:cxn>
                <a:cxn ang="0">
                  <a:pos x="T6" y="T7"/>
                </a:cxn>
                <a:cxn ang="0">
                  <a:pos x="T8" y="T9"/>
                </a:cxn>
              </a:cxnLst>
              <a:rect l="0" t="0" r="r" b="b"/>
              <a:pathLst>
                <a:path w="68" h="20">
                  <a:moveTo>
                    <a:pt x="34" y="20"/>
                  </a:moveTo>
                  <a:cubicBezTo>
                    <a:pt x="55" y="20"/>
                    <a:pt x="65" y="15"/>
                    <a:pt x="68" y="11"/>
                  </a:cubicBezTo>
                  <a:cubicBezTo>
                    <a:pt x="64" y="4"/>
                    <a:pt x="49" y="0"/>
                    <a:pt x="34" y="0"/>
                  </a:cubicBezTo>
                  <a:cubicBezTo>
                    <a:pt x="19" y="0"/>
                    <a:pt x="4" y="4"/>
                    <a:pt x="0" y="11"/>
                  </a:cubicBezTo>
                  <a:cubicBezTo>
                    <a:pt x="3" y="15"/>
                    <a:pt x="13" y="20"/>
                    <a:pt x="3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26" name="Freeform 101">
              <a:extLst>
                <a:ext uri="{FF2B5EF4-FFF2-40B4-BE49-F238E27FC236}">
                  <a16:creationId xmlns:a16="http://schemas.microsoft.com/office/drawing/2014/main" id="{96A45AED-57A4-C6F7-6459-966394EA16DE}"/>
                </a:ext>
              </a:extLst>
            </p:cNvPr>
            <p:cNvSpPr>
              <a:spLocks/>
            </p:cNvSpPr>
            <p:nvPr/>
          </p:nvSpPr>
          <p:spPr bwMode="auto">
            <a:xfrm>
              <a:off x="4641851" y="4386263"/>
              <a:ext cx="101600" cy="101600"/>
            </a:xfrm>
            <a:custGeom>
              <a:avLst/>
              <a:gdLst>
                <a:gd name="T0" fmla="*/ 64 w 64"/>
                <a:gd name="T1" fmla="*/ 24 h 64"/>
                <a:gd name="T2" fmla="*/ 40 w 64"/>
                <a:gd name="T3" fmla="*/ 24 h 64"/>
                <a:gd name="T4" fmla="*/ 40 w 64"/>
                <a:gd name="T5" fmla="*/ 0 h 64"/>
                <a:gd name="T6" fmla="*/ 24 w 64"/>
                <a:gd name="T7" fmla="*/ 0 h 64"/>
                <a:gd name="T8" fmla="*/ 24 w 64"/>
                <a:gd name="T9" fmla="*/ 24 h 64"/>
                <a:gd name="T10" fmla="*/ 0 w 64"/>
                <a:gd name="T11" fmla="*/ 24 h 64"/>
                <a:gd name="T12" fmla="*/ 0 w 64"/>
                <a:gd name="T13" fmla="*/ 40 h 64"/>
                <a:gd name="T14" fmla="*/ 24 w 64"/>
                <a:gd name="T15" fmla="*/ 40 h 64"/>
                <a:gd name="T16" fmla="*/ 24 w 64"/>
                <a:gd name="T17" fmla="*/ 64 h 64"/>
                <a:gd name="T18" fmla="*/ 40 w 64"/>
                <a:gd name="T19" fmla="*/ 64 h 64"/>
                <a:gd name="T20" fmla="*/ 40 w 64"/>
                <a:gd name="T21" fmla="*/ 40 h 64"/>
                <a:gd name="T22" fmla="*/ 64 w 64"/>
                <a:gd name="T23" fmla="*/ 40 h 64"/>
                <a:gd name="T24" fmla="*/ 64 w 64"/>
                <a:gd name="T25" fmla="*/ 2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4">
                  <a:moveTo>
                    <a:pt x="64" y="24"/>
                  </a:moveTo>
                  <a:lnTo>
                    <a:pt x="40" y="24"/>
                  </a:lnTo>
                  <a:lnTo>
                    <a:pt x="40" y="0"/>
                  </a:lnTo>
                  <a:lnTo>
                    <a:pt x="24" y="0"/>
                  </a:lnTo>
                  <a:lnTo>
                    <a:pt x="24" y="24"/>
                  </a:lnTo>
                  <a:lnTo>
                    <a:pt x="0" y="24"/>
                  </a:lnTo>
                  <a:lnTo>
                    <a:pt x="0" y="40"/>
                  </a:lnTo>
                  <a:lnTo>
                    <a:pt x="24" y="40"/>
                  </a:lnTo>
                  <a:lnTo>
                    <a:pt x="24" y="64"/>
                  </a:lnTo>
                  <a:lnTo>
                    <a:pt x="40" y="64"/>
                  </a:lnTo>
                  <a:lnTo>
                    <a:pt x="40" y="40"/>
                  </a:lnTo>
                  <a:lnTo>
                    <a:pt x="64" y="4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127" name="组合 126">
            <a:extLst>
              <a:ext uri="{FF2B5EF4-FFF2-40B4-BE49-F238E27FC236}">
                <a16:creationId xmlns:a16="http://schemas.microsoft.com/office/drawing/2014/main" id="{9CB41BB8-991A-9562-8F44-59349B65B8DA}"/>
              </a:ext>
            </a:extLst>
          </p:cNvPr>
          <p:cNvGrpSpPr/>
          <p:nvPr/>
        </p:nvGrpSpPr>
        <p:grpSpPr>
          <a:xfrm>
            <a:off x="4625766" y="4623678"/>
            <a:ext cx="386733" cy="329374"/>
            <a:chOff x="5048251" y="4183063"/>
            <a:chExt cx="293687" cy="266700"/>
          </a:xfrm>
          <a:solidFill>
            <a:schemeClr val="tx2">
              <a:lumMod val="75000"/>
            </a:schemeClr>
          </a:solidFill>
        </p:grpSpPr>
        <p:sp>
          <p:nvSpPr>
            <p:cNvPr id="128" name="Freeform 102">
              <a:extLst>
                <a:ext uri="{FF2B5EF4-FFF2-40B4-BE49-F238E27FC236}">
                  <a16:creationId xmlns:a16="http://schemas.microsoft.com/office/drawing/2014/main" id="{D07A30F4-B75D-18B2-B60E-8BA35CE04224}"/>
                </a:ext>
              </a:extLst>
            </p:cNvPr>
            <p:cNvSpPr>
              <a:spLocks/>
            </p:cNvSpPr>
            <p:nvPr/>
          </p:nvSpPr>
          <p:spPr bwMode="auto">
            <a:xfrm>
              <a:off x="5048251" y="4246563"/>
              <a:ext cx="230188" cy="63500"/>
            </a:xfrm>
            <a:custGeom>
              <a:avLst/>
              <a:gdLst>
                <a:gd name="T0" fmla="*/ 36 w 72"/>
                <a:gd name="T1" fmla="*/ 20 h 20"/>
                <a:gd name="T2" fmla="*/ 72 w 72"/>
                <a:gd name="T3" fmla="*/ 8 h 20"/>
                <a:gd name="T4" fmla="*/ 72 w 72"/>
                <a:gd name="T5" fmla="*/ 0 h 20"/>
                <a:gd name="T6" fmla="*/ 36 w 72"/>
                <a:gd name="T7" fmla="*/ 8 h 20"/>
                <a:gd name="T8" fmla="*/ 0 w 72"/>
                <a:gd name="T9" fmla="*/ 0 h 20"/>
                <a:gd name="T10" fmla="*/ 0 w 72"/>
                <a:gd name="T11" fmla="*/ 8 h 20"/>
                <a:gd name="T12" fmla="*/ 36 w 72"/>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72" h="20">
                  <a:moveTo>
                    <a:pt x="36" y="20"/>
                  </a:moveTo>
                  <a:cubicBezTo>
                    <a:pt x="63" y="20"/>
                    <a:pt x="72" y="11"/>
                    <a:pt x="72" y="8"/>
                  </a:cubicBezTo>
                  <a:cubicBezTo>
                    <a:pt x="72" y="0"/>
                    <a:pt x="72" y="0"/>
                    <a:pt x="72" y="0"/>
                  </a:cubicBezTo>
                  <a:cubicBezTo>
                    <a:pt x="65" y="5"/>
                    <a:pt x="53" y="8"/>
                    <a:pt x="36" y="8"/>
                  </a:cubicBezTo>
                  <a:cubicBezTo>
                    <a:pt x="19" y="8"/>
                    <a:pt x="7" y="5"/>
                    <a:pt x="0" y="0"/>
                  </a:cubicBezTo>
                  <a:cubicBezTo>
                    <a:pt x="0" y="8"/>
                    <a:pt x="0" y="8"/>
                    <a:pt x="0" y="8"/>
                  </a:cubicBezTo>
                  <a:cubicBezTo>
                    <a:pt x="0" y="11"/>
                    <a:pt x="9" y="20"/>
                    <a:pt x="3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29" name="Freeform 103">
              <a:extLst>
                <a:ext uri="{FF2B5EF4-FFF2-40B4-BE49-F238E27FC236}">
                  <a16:creationId xmlns:a16="http://schemas.microsoft.com/office/drawing/2014/main" id="{5B4EC122-F172-E7E9-6218-34EFB62717E3}"/>
                </a:ext>
              </a:extLst>
            </p:cNvPr>
            <p:cNvSpPr>
              <a:spLocks/>
            </p:cNvSpPr>
            <p:nvPr/>
          </p:nvSpPr>
          <p:spPr bwMode="auto">
            <a:xfrm>
              <a:off x="5048251" y="4310063"/>
              <a:ext cx="230188" cy="63500"/>
            </a:xfrm>
            <a:custGeom>
              <a:avLst/>
              <a:gdLst>
                <a:gd name="T0" fmla="*/ 36 w 72"/>
                <a:gd name="T1" fmla="*/ 20 h 20"/>
                <a:gd name="T2" fmla="*/ 72 w 72"/>
                <a:gd name="T3" fmla="*/ 8 h 20"/>
                <a:gd name="T4" fmla="*/ 72 w 72"/>
                <a:gd name="T5" fmla="*/ 0 h 20"/>
                <a:gd name="T6" fmla="*/ 36 w 72"/>
                <a:gd name="T7" fmla="*/ 8 h 20"/>
                <a:gd name="T8" fmla="*/ 0 w 72"/>
                <a:gd name="T9" fmla="*/ 0 h 20"/>
                <a:gd name="T10" fmla="*/ 0 w 72"/>
                <a:gd name="T11" fmla="*/ 8 h 20"/>
                <a:gd name="T12" fmla="*/ 36 w 72"/>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72" h="20">
                  <a:moveTo>
                    <a:pt x="36" y="20"/>
                  </a:moveTo>
                  <a:cubicBezTo>
                    <a:pt x="63" y="20"/>
                    <a:pt x="72" y="11"/>
                    <a:pt x="72" y="8"/>
                  </a:cubicBezTo>
                  <a:cubicBezTo>
                    <a:pt x="72" y="0"/>
                    <a:pt x="72" y="0"/>
                    <a:pt x="72" y="0"/>
                  </a:cubicBezTo>
                  <a:cubicBezTo>
                    <a:pt x="65" y="5"/>
                    <a:pt x="53" y="8"/>
                    <a:pt x="36" y="8"/>
                  </a:cubicBezTo>
                  <a:cubicBezTo>
                    <a:pt x="19" y="8"/>
                    <a:pt x="7" y="5"/>
                    <a:pt x="0" y="0"/>
                  </a:cubicBezTo>
                  <a:cubicBezTo>
                    <a:pt x="0" y="8"/>
                    <a:pt x="0" y="8"/>
                    <a:pt x="0" y="8"/>
                  </a:cubicBezTo>
                  <a:cubicBezTo>
                    <a:pt x="0" y="11"/>
                    <a:pt x="9" y="20"/>
                    <a:pt x="3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30" name="Freeform 104">
              <a:extLst>
                <a:ext uri="{FF2B5EF4-FFF2-40B4-BE49-F238E27FC236}">
                  <a16:creationId xmlns:a16="http://schemas.microsoft.com/office/drawing/2014/main" id="{B9EBCD1A-8CDA-C489-371F-98A9932EAC73}"/>
                </a:ext>
              </a:extLst>
            </p:cNvPr>
            <p:cNvSpPr>
              <a:spLocks/>
            </p:cNvSpPr>
            <p:nvPr/>
          </p:nvSpPr>
          <p:spPr bwMode="auto">
            <a:xfrm>
              <a:off x="5048251" y="4373563"/>
              <a:ext cx="230188" cy="63500"/>
            </a:xfrm>
            <a:custGeom>
              <a:avLst/>
              <a:gdLst>
                <a:gd name="T0" fmla="*/ 72 w 72"/>
                <a:gd name="T1" fmla="*/ 2 h 20"/>
                <a:gd name="T2" fmla="*/ 72 w 72"/>
                <a:gd name="T3" fmla="*/ 0 h 20"/>
                <a:gd name="T4" fmla="*/ 36 w 72"/>
                <a:gd name="T5" fmla="*/ 8 h 20"/>
                <a:gd name="T6" fmla="*/ 0 w 72"/>
                <a:gd name="T7" fmla="*/ 0 h 20"/>
                <a:gd name="T8" fmla="*/ 0 w 72"/>
                <a:gd name="T9" fmla="*/ 4 h 20"/>
                <a:gd name="T10" fmla="*/ 36 w 72"/>
                <a:gd name="T11" fmla="*/ 20 h 20"/>
                <a:gd name="T12" fmla="*/ 60 w 72"/>
                <a:gd name="T13" fmla="*/ 16 h 20"/>
                <a:gd name="T14" fmla="*/ 72 w 7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20">
                  <a:moveTo>
                    <a:pt x="72" y="2"/>
                  </a:moveTo>
                  <a:cubicBezTo>
                    <a:pt x="72" y="0"/>
                    <a:pt x="72" y="0"/>
                    <a:pt x="72" y="0"/>
                  </a:cubicBezTo>
                  <a:cubicBezTo>
                    <a:pt x="65" y="5"/>
                    <a:pt x="53" y="8"/>
                    <a:pt x="36" y="8"/>
                  </a:cubicBezTo>
                  <a:cubicBezTo>
                    <a:pt x="19" y="8"/>
                    <a:pt x="7" y="5"/>
                    <a:pt x="0" y="0"/>
                  </a:cubicBezTo>
                  <a:cubicBezTo>
                    <a:pt x="0" y="4"/>
                    <a:pt x="0" y="4"/>
                    <a:pt x="0" y="4"/>
                  </a:cubicBezTo>
                  <a:cubicBezTo>
                    <a:pt x="0" y="15"/>
                    <a:pt x="18" y="20"/>
                    <a:pt x="36" y="20"/>
                  </a:cubicBezTo>
                  <a:cubicBezTo>
                    <a:pt x="45" y="20"/>
                    <a:pt x="54" y="19"/>
                    <a:pt x="60" y="16"/>
                  </a:cubicBezTo>
                  <a:cubicBezTo>
                    <a:pt x="62" y="10"/>
                    <a:pt x="66" y="4"/>
                    <a:pt x="7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31" name="Freeform 105">
              <a:extLst>
                <a:ext uri="{FF2B5EF4-FFF2-40B4-BE49-F238E27FC236}">
                  <a16:creationId xmlns:a16="http://schemas.microsoft.com/office/drawing/2014/main" id="{8FDB8798-1028-FCF7-86D9-955808DE3D70}"/>
                </a:ext>
              </a:extLst>
            </p:cNvPr>
            <p:cNvSpPr>
              <a:spLocks/>
            </p:cNvSpPr>
            <p:nvPr/>
          </p:nvSpPr>
          <p:spPr bwMode="auto">
            <a:xfrm>
              <a:off x="5054601" y="4183063"/>
              <a:ext cx="217488" cy="63500"/>
            </a:xfrm>
            <a:custGeom>
              <a:avLst/>
              <a:gdLst>
                <a:gd name="T0" fmla="*/ 34 w 68"/>
                <a:gd name="T1" fmla="*/ 20 h 20"/>
                <a:gd name="T2" fmla="*/ 68 w 68"/>
                <a:gd name="T3" fmla="*/ 11 h 20"/>
                <a:gd name="T4" fmla="*/ 34 w 68"/>
                <a:gd name="T5" fmla="*/ 0 h 20"/>
                <a:gd name="T6" fmla="*/ 0 w 68"/>
                <a:gd name="T7" fmla="*/ 11 h 20"/>
                <a:gd name="T8" fmla="*/ 34 w 68"/>
                <a:gd name="T9" fmla="*/ 20 h 20"/>
              </a:gdLst>
              <a:ahLst/>
              <a:cxnLst>
                <a:cxn ang="0">
                  <a:pos x="T0" y="T1"/>
                </a:cxn>
                <a:cxn ang="0">
                  <a:pos x="T2" y="T3"/>
                </a:cxn>
                <a:cxn ang="0">
                  <a:pos x="T4" y="T5"/>
                </a:cxn>
                <a:cxn ang="0">
                  <a:pos x="T6" y="T7"/>
                </a:cxn>
                <a:cxn ang="0">
                  <a:pos x="T8" y="T9"/>
                </a:cxn>
              </a:cxnLst>
              <a:rect l="0" t="0" r="r" b="b"/>
              <a:pathLst>
                <a:path w="68" h="20">
                  <a:moveTo>
                    <a:pt x="34" y="20"/>
                  </a:moveTo>
                  <a:cubicBezTo>
                    <a:pt x="55" y="20"/>
                    <a:pt x="65" y="15"/>
                    <a:pt x="68" y="11"/>
                  </a:cubicBezTo>
                  <a:cubicBezTo>
                    <a:pt x="64" y="4"/>
                    <a:pt x="49" y="0"/>
                    <a:pt x="34" y="0"/>
                  </a:cubicBezTo>
                  <a:cubicBezTo>
                    <a:pt x="19" y="0"/>
                    <a:pt x="4" y="4"/>
                    <a:pt x="0" y="11"/>
                  </a:cubicBezTo>
                  <a:cubicBezTo>
                    <a:pt x="3" y="15"/>
                    <a:pt x="13" y="20"/>
                    <a:pt x="3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32" name="Rectangle 106">
              <a:extLst>
                <a:ext uri="{FF2B5EF4-FFF2-40B4-BE49-F238E27FC236}">
                  <a16:creationId xmlns:a16="http://schemas.microsoft.com/office/drawing/2014/main" id="{0E356FB8-3CFD-05CD-F8D6-F9341BCF0357}"/>
                </a:ext>
              </a:extLst>
            </p:cNvPr>
            <p:cNvSpPr>
              <a:spLocks noChangeArrowheads="1"/>
            </p:cNvSpPr>
            <p:nvPr/>
          </p:nvSpPr>
          <p:spPr bwMode="auto">
            <a:xfrm>
              <a:off x="5265738" y="4424363"/>
              <a:ext cx="76200"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133" name="组合 132">
            <a:extLst>
              <a:ext uri="{FF2B5EF4-FFF2-40B4-BE49-F238E27FC236}">
                <a16:creationId xmlns:a16="http://schemas.microsoft.com/office/drawing/2014/main" id="{36A06EE3-171F-B210-C1CF-DBDFA3EA133A}"/>
              </a:ext>
            </a:extLst>
          </p:cNvPr>
          <p:cNvGrpSpPr/>
          <p:nvPr/>
        </p:nvGrpSpPr>
        <p:grpSpPr>
          <a:xfrm>
            <a:off x="5430591" y="4623678"/>
            <a:ext cx="399277" cy="368585"/>
            <a:chOff x="5659438" y="4183063"/>
            <a:chExt cx="303213" cy="298450"/>
          </a:xfrm>
          <a:solidFill>
            <a:schemeClr val="tx2">
              <a:lumMod val="75000"/>
            </a:schemeClr>
          </a:solidFill>
        </p:grpSpPr>
        <p:sp>
          <p:nvSpPr>
            <p:cNvPr id="134" name="Freeform 107">
              <a:extLst>
                <a:ext uri="{FF2B5EF4-FFF2-40B4-BE49-F238E27FC236}">
                  <a16:creationId xmlns:a16="http://schemas.microsoft.com/office/drawing/2014/main" id="{F557AA91-D0E5-43D7-D01B-992AE23029A2}"/>
                </a:ext>
              </a:extLst>
            </p:cNvPr>
            <p:cNvSpPr>
              <a:spLocks/>
            </p:cNvSpPr>
            <p:nvPr/>
          </p:nvSpPr>
          <p:spPr bwMode="auto">
            <a:xfrm>
              <a:off x="5659438" y="4310063"/>
              <a:ext cx="230188" cy="63500"/>
            </a:xfrm>
            <a:custGeom>
              <a:avLst/>
              <a:gdLst>
                <a:gd name="T0" fmla="*/ 36 w 72"/>
                <a:gd name="T1" fmla="*/ 20 h 20"/>
                <a:gd name="T2" fmla="*/ 72 w 72"/>
                <a:gd name="T3" fmla="*/ 8 h 20"/>
                <a:gd name="T4" fmla="*/ 72 w 72"/>
                <a:gd name="T5" fmla="*/ 0 h 20"/>
                <a:gd name="T6" fmla="*/ 36 w 72"/>
                <a:gd name="T7" fmla="*/ 8 h 20"/>
                <a:gd name="T8" fmla="*/ 0 w 72"/>
                <a:gd name="T9" fmla="*/ 0 h 20"/>
                <a:gd name="T10" fmla="*/ 0 w 72"/>
                <a:gd name="T11" fmla="*/ 8 h 20"/>
                <a:gd name="T12" fmla="*/ 36 w 72"/>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72" h="20">
                  <a:moveTo>
                    <a:pt x="36" y="20"/>
                  </a:moveTo>
                  <a:cubicBezTo>
                    <a:pt x="63" y="20"/>
                    <a:pt x="72" y="11"/>
                    <a:pt x="72" y="8"/>
                  </a:cubicBezTo>
                  <a:cubicBezTo>
                    <a:pt x="72" y="0"/>
                    <a:pt x="72" y="0"/>
                    <a:pt x="72" y="0"/>
                  </a:cubicBezTo>
                  <a:cubicBezTo>
                    <a:pt x="65" y="5"/>
                    <a:pt x="53" y="8"/>
                    <a:pt x="36" y="8"/>
                  </a:cubicBezTo>
                  <a:cubicBezTo>
                    <a:pt x="19" y="8"/>
                    <a:pt x="7" y="5"/>
                    <a:pt x="0" y="0"/>
                  </a:cubicBezTo>
                  <a:cubicBezTo>
                    <a:pt x="0" y="8"/>
                    <a:pt x="0" y="8"/>
                    <a:pt x="0" y="8"/>
                  </a:cubicBezTo>
                  <a:cubicBezTo>
                    <a:pt x="0" y="11"/>
                    <a:pt x="9" y="20"/>
                    <a:pt x="3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35" name="Freeform 108">
              <a:extLst>
                <a:ext uri="{FF2B5EF4-FFF2-40B4-BE49-F238E27FC236}">
                  <a16:creationId xmlns:a16="http://schemas.microsoft.com/office/drawing/2014/main" id="{F9D99AA6-4879-D25B-4ED8-68AE26DAEB0E}"/>
                </a:ext>
              </a:extLst>
            </p:cNvPr>
            <p:cNvSpPr>
              <a:spLocks/>
            </p:cNvSpPr>
            <p:nvPr/>
          </p:nvSpPr>
          <p:spPr bwMode="auto">
            <a:xfrm>
              <a:off x="5659438" y="4246563"/>
              <a:ext cx="230188" cy="63500"/>
            </a:xfrm>
            <a:custGeom>
              <a:avLst/>
              <a:gdLst>
                <a:gd name="T0" fmla="*/ 36 w 72"/>
                <a:gd name="T1" fmla="*/ 20 h 20"/>
                <a:gd name="T2" fmla="*/ 72 w 72"/>
                <a:gd name="T3" fmla="*/ 8 h 20"/>
                <a:gd name="T4" fmla="*/ 72 w 72"/>
                <a:gd name="T5" fmla="*/ 0 h 20"/>
                <a:gd name="T6" fmla="*/ 36 w 72"/>
                <a:gd name="T7" fmla="*/ 8 h 20"/>
                <a:gd name="T8" fmla="*/ 0 w 72"/>
                <a:gd name="T9" fmla="*/ 0 h 20"/>
                <a:gd name="T10" fmla="*/ 0 w 72"/>
                <a:gd name="T11" fmla="*/ 8 h 20"/>
                <a:gd name="T12" fmla="*/ 36 w 72"/>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72" h="20">
                  <a:moveTo>
                    <a:pt x="36" y="20"/>
                  </a:moveTo>
                  <a:cubicBezTo>
                    <a:pt x="63" y="20"/>
                    <a:pt x="72" y="11"/>
                    <a:pt x="72" y="8"/>
                  </a:cubicBezTo>
                  <a:cubicBezTo>
                    <a:pt x="72" y="0"/>
                    <a:pt x="72" y="0"/>
                    <a:pt x="72" y="0"/>
                  </a:cubicBezTo>
                  <a:cubicBezTo>
                    <a:pt x="65" y="5"/>
                    <a:pt x="53" y="8"/>
                    <a:pt x="36" y="8"/>
                  </a:cubicBezTo>
                  <a:cubicBezTo>
                    <a:pt x="19" y="8"/>
                    <a:pt x="7" y="5"/>
                    <a:pt x="0" y="0"/>
                  </a:cubicBezTo>
                  <a:cubicBezTo>
                    <a:pt x="0" y="8"/>
                    <a:pt x="0" y="8"/>
                    <a:pt x="0" y="8"/>
                  </a:cubicBezTo>
                  <a:cubicBezTo>
                    <a:pt x="0" y="11"/>
                    <a:pt x="9" y="20"/>
                    <a:pt x="3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36" name="Freeform 109">
              <a:extLst>
                <a:ext uri="{FF2B5EF4-FFF2-40B4-BE49-F238E27FC236}">
                  <a16:creationId xmlns:a16="http://schemas.microsoft.com/office/drawing/2014/main" id="{58D89171-8DCD-ACFA-26A2-8D4AF53A397A}"/>
                </a:ext>
              </a:extLst>
            </p:cNvPr>
            <p:cNvSpPr>
              <a:spLocks/>
            </p:cNvSpPr>
            <p:nvPr/>
          </p:nvSpPr>
          <p:spPr bwMode="auto">
            <a:xfrm>
              <a:off x="5665788" y="4183063"/>
              <a:ext cx="217488" cy="63500"/>
            </a:xfrm>
            <a:custGeom>
              <a:avLst/>
              <a:gdLst>
                <a:gd name="T0" fmla="*/ 34 w 68"/>
                <a:gd name="T1" fmla="*/ 20 h 20"/>
                <a:gd name="T2" fmla="*/ 68 w 68"/>
                <a:gd name="T3" fmla="*/ 11 h 20"/>
                <a:gd name="T4" fmla="*/ 34 w 68"/>
                <a:gd name="T5" fmla="*/ 0 h 20"/>
                <a:gd name="T6" fmla="*/ 0 w 68"/>
                <a:gd name="T7" fmla="*/ 11 h 20"/>
                <a:gd name="T8" fmla="*/ 34 w 68"/>
                <a:gd name="T9" fmla="*/ 20 h 20"/>
              </a:gdLst>
              <a:ahLst/>
              <a:cxnLst>
                <a:cxn ang="0">
                  <a:pos x="T0" y="T1"/>
                </a:cxn>
                <a:cxn ang="0">
                  <a:pos x="T2" y="T3"/>
                </a:cxn>
                <a:cxn ang="0">
                  <a:pos x="T4" y="T5"/>
                </a:cxn>
                <a:cxn ang="0">
                  <a:pos x="T6" y="T7"/>
                </a:cxn>
                <a:cxn ang="0">
                  <a:pos x="T8" y="T9"/>
                </a:cxn>
              </a:cxnLst>
              <a:rect l="0" t="0" r="r" b="b"/>
              <a:pathLst>
                <a:path w="68" h="20">
                  <a:moveTo>
                    <a:pt x="34" y="20"/>
                  </a:moveTo>
                  <a:cubicBezTo>
                    <a:pt x="55" y="20"/>
                    <a:pt x="65" y="15"/>
                    <a:pt x="68" y="11"/>
                  </a:cubicBezTo>
                  <a:cubicBezTo>
                    <a:pt x="64" y="4"/>
                    <a:pt x="49" y="0"/>
                    <a:pt x="34" y="0"/>
                  </a:cubicBezTo>
                  <a:cubicBezTo>
                    <a:pt x="19" y="0"/>
                    <a:pt x="4" y="4"/>
                    <a:pt x="0" y="11"/>
                  </a:cubicBezTo>
                  <a:cubicBezTo>
                    <a:pt x="3" y="15"/>
                    <a:pt x="13" y="20"/>
                    <a:pt x="3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37" name="Freeform 110">
              <a:extLst>
                <a:ext uri="{FF2B5EF4-FFF2-40B4-BE49-F238E27FC236}">
                  <a16:creationId xmlns:a16="http://schemas.microsoft.com/office/drawing/2014/main" id="{A2AB8B8D-E188-6CF8-9877-383E4A8E578B}"/>
                </a:ext>
              </a:extLst>
            </p:cNvPr>
            <p:cNvSpPr>
              <a:spLocks/>
            </p:cNvSpPr>
            <p:nvPr/>
          </p:nvSpPr>
          <p:spPr bwMode="auto">
            <a:xfrm>
              <a:off x="5659438" y="4373563"/>
              <a:ext cx="182563" cy="63500"/>
            </a:xfrm>
            <a:custGeom>
              <a:avLst/>
              <a:gdLst>
                <a:gd name="T0" fmla="*/ 57 w 57"/>
                <a:gd name="T1" fmla="*/ 6 h 20"/>
                <a:gd name="T2" fmla="*/ 36 w 57"/>
                <a:gd name="T3" fmla="*/ 8 h 20"/>
                <a:gd name="T4" fmla="*/ 0 w 57"/>
                <a:gd name="T5" fmla="*/ 0 h 20"/>
                <a:gd name="T6" fmla="*/ 0 w 57"/>
                <a:gd name="T7" fmla="*/ 4 h 20"/>
                <a:gd name="T8" fmla="*/ 36 w 57"/>
                <a:gd name="T9" fmla="*/ 20 h 20"/>
                <a:gd name="T10" fmla="*/ 52 w 57"/>
                <a:gd name="T11" fmla="*/ 18 h 20"/>
                <a:gd name="T12" fmla="*/ 57 w 57"/>
                <a:gd name="T13" fmla="*/ 6 h 20"/>
              </a:gdLst>
              <a:ahLst/>
              <a:cxnLst>
                <a:cxn ang="0">
                  <a:pos x="T0" y="T1"/>
                </a:cxn>
                <a:cxn ang="0">
                  <a:pos x="T2" y="T3"/>
                </a:cxn>
                <a:cxn ang="0">
                  <a:pos x="T4" y="T5"/>
                </a:cxn>
                <a:cxn ang="0">
                  <a:pos x="T6" y="T7"/>
                </a:cxn>
                <a:cxn ang="0">
                  <a:pos x="T8" y="T9"/>
                </a:cxn>
                <a:cxn ang="0">
                  <a:pos x="T10" y="T11"/>
                </a:cxn>
                <a:cxn ang="0">
                  <a:pos x="T12" y="T13"/>
                </a:cxn>
              </a:cxnLst>
              <a:rect l="0" t="0" r="r" b="b"/>
              <a:pathLst>
                <a:path w="57" h="20">
                  <a:moveTo>
                    <a:pt x="57" y="6"/>
                  </a:moveTo>
                  <a:cubicBezTo>
                    <a:pt x="51" y="7"/>
                    <a:pt x="44" y="8"/>
                    <a:pt x="36" y="8"/>
                  </a:cubicBezTo>
                  <a:cubicBezTo>
                    <a:pt x="19" y="8"/>
                    <a:pt x="7" y="5"/>
                    <a:pt x="0" y="0"/>
                  </a:cubicBezTo>
                  <a:cubicBezTo>
                    <a:pt x="0" y="4"/>
                    <a:pt x="0" y="4"/>
                    <a:pt x="0" y="4"/>
                  </a:cubicBezTo>
                  <a:cubicBezTo>
                    <a:pt x="0" y="15"/>
                    <a:pt x="18" y="20"/>
                    <a:pt x="36" y="20"/>
                  </a:cubicBezTo>
                  <a:cubicBezTo>
                    <a:pt x="42" y="20"/>
                    <a:pt x="47" y="19"/>
                    <a:pt x="52" y="18"/>
                  </a:cubicBezTo>
                  <a:cubicBezTo>
                    <a:pt x="52" y="14"/>
                    <a:pt x="54" y="9"/>
                    <a:pt x="5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38" name="Freeform 111">
              <a:extLst>
                <a:ext uri="{FF2B5EF4-FFF2-40B4-BE49-F238E27FC236}">
                  <a16:creationId xmlns:a16="http://schemas.microsoft.com/office/drawing/2014/main" id="{EA5F4EF9-D6D7-57AC-2105-551DC686B407}"/>
                </a:ext>
              </a:extLst>
            </p:cNvPr>
            <p:cNvSpPr>
              <a:spLocks/>
            </p:cNvSpPr>
            <p:nvPr/>
          </p:nvSpPr>
          <p:spPr bwMode="auto">
            <a:xfrm>
              <a:off x="5842001" y="4389438"/>
              <a:ext cx="120650" cy="92075"/>
            </a:xfrm>
            <a:custGeom>
              <a:avLst/>
              <a:gdLst>
                <a:gd name="T0" fmla="*/ 30 w 76"/>
                <a:gd name="T1" fmla="*/ 58 h 58"/>
                <a:gd name="T2" fmla="*/ 0 w 76"/>
                <a:gd name="T3" fmla="*/ 28 h 58"/>
                <a:gd name="T4" fmla="*/ 12 w 76"/>
                <a:gd name="T5" fmla="*/ 16 h 58"/>
                <a:gd name="T6" fmla="*/ 30 w 76"/>
                <a:gd name="T7" fmla="*/ 34 h 58"/>
                <a:gd name="T8" fmla="*/ 64 w 76"/>
                <a:gd name="T9" fmla="*/ 0 h 58"/>
                <a:gd name="T10" fmla="*/ 76 w 76"/>
                <a:gd name="T11" fmla="*/ 12 h 58"/>
                <a:gd name="T12" fmla="*/ 30 w 76"/>
                <a:gd name="T13" fmla="*/ 58 h 58"/>
              </a:gdLst>
              <a:ahLst/>
              <a:cxnLst>
                <a:cxn ang="0">
                  <a:pos x="T0" y="T1"/>
                </a:cxn>
                <a:cxn ang="0">
                  <a:pos x="T2" y="T3"/>
                </a:cxn>
                <a:cxn ang="0">
                  <a:pos x="T4" y="T5"/>
                </a:cxn>
                <a:cxn ang="0">
                  <a:pos x="T6" y="T7"/>
                </a:cxn>
                <a:cxn ang="0">
                  <a:pos x="T8" y="T9"/>
                </a:cxn>
                <a:cxn ang="0">
                  <a:pos x="T10" y="T11"/>
                </a:cxn>
                <a:cxn ang="0">
                  <a:pos x="T12" y="T13"/>
                </a:cxn>
              </a:cxnLst>
              <a:rect l="0" t="0" r="r" b="b"/>
              <a:pathLst>
                <a:path w="76" h="58">
                  <a:moveTo>
                    <a:pt x="30" y="58"/>
                  </a:moveTo>
                  <a:lnTo>
                    <a:pt x="0" y="28"/>
                  </a:lnTo>
                  <a:lnTo>
                    <a:pt x="12" y="16"/>
                  </a:lnTo>
                  <a:lnTo>
                    <a:pt x="30" y="34"/>
                  </a:lnTo>
                  <a:lnTo>
                    <a:pt x="64" y="0"/>
                  </a:lnTo>
                  <a:lnTo>
                    <a:pt x="76" y="12"/>
                  </a:lnTo>
                  <a:lnTo>
                    <a:pt x="3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139" name="组合 138">
            <a:extLst>
              <a:ext uri="{FF2B5EF4-FFF2-40B4-BE49-F238E27FC236}">
                <a16:creationId xmlns:a16="http://schemas.microsoft.com/office/drawing/2014/main" id="{7FAD1C4D-351A-3C3B-4EA9-263265A6953D}"/>
              </a:ext>
            </a:extLst>
          </p:cNvPr>
          <p:cNvGrpSpPr/>
          <p:nvPr/>
        </p:nvGrpSpPr>
        <p:grpSpPr>
          <a:xfrm>
            <a:off x="6235416" y="4623678"/>
            <a:ext cx="399276" cy="372506"/>
            <a:chOff x="6270626" y="4183063"/>
            <a:chExt cx="303212" cy="301625"/>
          </a:xfrm>
          <a:solidFill>
            <a:schemeClr val="tx2">
              <a:lumMod val="75000"/>
            </a:schemeClr>
          </a:solidFill>
        </p:grpSpPr>
        <p:sp>
          <p:nvSpPr>
            <p:cNvPr id="140" name="Freeform 112">
              <a:extLst>
                <a:ext uri="{FF2B5EF4-FFF2-40B4-BE49-F238E27FC236}">
                  <a16:creationId xmlns:a16="http://schemas.microsoft.com/office/drawing/2014/main" id="{6C9F3482-56CA-4C64-70D4-507D36D07F72}"/>
                </a:ext>
              </a:extLst>
            </p:cNvPr>
            <p:cNvSpPr>
              <a:spLocks/>
            </p:cNvSpPr>
            <p:nvPr/>
          </p:nvSpPr>
          <p:spPr bwMode="auto">
            <a:xfrm>
              <a:off x="6270626" y="4310063"/>
              <a:ext cx="230188" cy="63500"/>
            </a:xfrm>
            <a:custGeom>
              <a:avLst/>
              <a:gdLst>
                <a:gd name="T0" fmla="*/ 36 w 72"/>
                <a:gd name="T1" fmla="*/ 20 h 20"/>
                <a:gd name="T2" fmla="*/ 72 w 72"/>
                <a:gd name="T3" fmla="*/ 8 h 20"/>
                <a:gd name="T4" fmla="*/ 72 w 72"/>
                <a:gd name="T5" fmla="*/ 0 h 20"/>
                <a:gd name="T6" fmla="*/ 36 w 72"/>
                <a:gd name="T7" fmla="*/ 8 h 20"/>
                <a:gd name="T8" fmla="*/ 0 w 72"/>
                <a:gd name="T9" fmla="*/ 0 h 20"/>
                <a:gd name="T10" fmla="*/ 0 w 72"/>
                <a:gd name="T11" fmla="*/ 8 h 20"/>
                <a:gd name="T12" fmla="*/ 36 w 72"/>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72" h="20">
                  <a:moveTo>
                    <a:pt x="36" y="20"/>
                  </a:moveTo>
                  <a:cubicBezTo>
                    <a:pt x="63" y="20"/>
                    <a:pt x="72" y="11"/>
                    <a:pt x="72" y="8"/>
                  </a:cubicBezTo>
                  <a:cubicBezTo>
                    <a:pt x="72" y="0"/>
                    <a:pt x="72" y="0"/>
                    <a:pt x="72" y="0"/>
                  </a:cubicBezTo>
                  <a:cubicBezTo>
                    <a:pt x="65" y="5"/>
                    <a:pt x="53" y="8"/>
                    <a:pt x="36" y="8"/>
                  </a:cubicBezTo>
                  <a:cubicBezTo>
                    <a:pt x="19" y="8"/>
                    <a:pt x="7" y="5"/>
                    <a:pt x="0" y="0"/>
                  </a:cubicBezTo>
                  <a:cubicBezTo>
                    <a:pt x="0" y="8"/>
                    <a:pt x="0" y="8"/>
                    <a:pt x="0" y="8"/>
                  </a:cubicBezTo>
                  <a:cubicBezTo>
                    <a:pt x="0" y="11"/>
                    <a:pt x="9" y="20"/>
                    <a:pt x="3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41" name="Freeform 113">
              <a:extLst>
                <a:ext uri="{FF2B5EF4-FFF2-40B4-BE49-F238E27FC236}">
                  <a16:creationId xmlns:a16="http://schemas.microsoft.com/office/drawing/2014/main" id="{CB8BF8C6-36E8-4395-30A7-64A6704150A6}"/>
                </a:ext>
              </a:extLst>
            </p:cNvPr>
            <p:cNvSpPr>
              <a:spLocks/>
            </p:cNvSpPr>
            <p:nvPr/>
          </p:nvSpPr>
          <p:spPr bwMode="auto">
            <a:xfrm>
              <a:off x="6270626" y="4246563"/>
              <a:ext cx="230188" cy="63500"/>
            </a:xfrm>
            <a:custGeom>
              <a:avLst/>
              <a:gdLst>
                <a:gd name="T0" fmla="*/ 36 w 72"/>
                <a:gd name="T1" fmla="*/ 20 h 20"/>
                <a:gd name="T2" fmla="*/ 72 w 72"/>
                <a:gd name="T3" fmla="*/ 8 h 20"/>
                <a:gd name="T4" fmla="*/ 72 w 72"/>
                <a:gd name="T5" fmla="*/ 0 h 20"/>
                <a:gd name="T6" fmla="*/ 36 w 72"/>
                <a:gd name="T7" fmla="*/ 8 h 20"/>
                <a:gd name="T8" fmla="*/ 0 w 72"/>
                <a:gd name="T9" fmla="*/ 0 h 20"/>
                <a:gd name="T10" fmla="*/ 0 w 72"/>
                <a:gd name="T11" fmla="*/ 8 h 20"/>
                <a:gd name="T12" fmla="*/ 36 w 72"/>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72" h="20">
                  <a:moveTo>
                    <a:pt x="36" y="20"/>
                  </a:moveTo>
                  <a:cubicBezTo>
                    <a:pt x="63" y="20"/>
                    <a:pt x="72" y="11"/>
                    <a:pt x="72" y="8"/>
                  </a:cubicBezTo>
                  <a:cubicBezTo>
                    <a:pt x="72" y="0"/>
                    <a:pt x="72" y="0"/>
                    <a:pt x="72" y="0"/>
                  </a:cubicBezTo>
                  <a:cubicBezTo>
                    <a:pt x="65" y="5"/>
                    <a:pt x="53" y="8"/>
                    <a:pt x="36" y="8"/>
                  </a:cubicBezTo>
                  <a:cubicBezTo>
                    <a:pt x="19" y="8"/>
                    <a:pt x="7" y="5"/>
                    <a:pt x="0" y="0"/>
                  </a:cubicBezTo>
                  <a:cubicBezTo>
                    <a:pt x="0" y="8"/>
                    <a:pt x="0" y="8"/>
                    <a:pt x="0" y="8"/>
                  </a:cubicBezTo>
                  <a:cubicBezTo>
                    <a:pt x="0" y="11"/>
                    <a:pt x="9" y="20"/>
                    <a:pt x="3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42" name="Freeform 114">
              <a:extLst>
                <a:ext uri="{FF2B5EF4-FFF2-40B4-BE49-F238E27FC236}">
                  <a16:creationId xmlns:a16="http://schemas.microsoft.com/office/drawing/2014/main" id="{62406D29-81BE-D247-BB23-FB489898F300}"/>
                </a:ext>
              </a:extLst>
            </p:cNvPr>
            <p:cNvSpPr>
              <a:spLocks/>
            </p:cNvSpPr>
            <p:nvPr/>
          </p:nvSpPr>
          <p:spPr bwMode="auto">
            <a:xfrm>
              <a:off x="6276976" y="4183063"/>
              <a:ext cx="217488" cy="63500"/>
            </a:xfrm>
            <a:custGeom>
              <a:avLst/>
              <a:gdLst>
                <a:gd name="T0" fmla="*/ 34 w 68"/>
                <a:gd name="T1" fmla="*/ 20 h 20"/>
                <a:gd name="T2" fmla="*/ 68 w 68"/>
                <a:gd name="T3" fmla="*/ 11 h 20"/>
                <a:gd name="T4" fmla="*/ 34 w 68"/>
                <a:gd name="T5" fmla="*/ 0 h 20"/>
                <a:gd name="T6" fmla="*/ 0 w 68"/>
                <a:gd name="T7" fmla="*/ 11 h 20"/>
                <a:gd name="T8" fmla="*/ 34 w 68"/>
                <a:gd name="T9" fmla="*/ 20 h 20"/>
              </a:gdLst>
              <a:ahLst/>
              <a:cxnLst>
                <a:cxn ang="0">
                  <a:pos x="T0" y="T1"/>
                </a:cxn>
                <a:cxn ang="0">
                  <a:pos x="T2" y="T3"/>
                </a:cxn>
                <a:cxn ang="0">
                  <a:pos x="T4" y="T5"/>
                </a:cxn>
                <a:cxn ang="0">
                  <a:pos x="T6" y="T7"/>
                </a:cxn>
                <a:cxn ang="0">
                  <a:pos x="T8" y="T9"/>
                </a:cxn>
              </a:cxnLst>
              <a:rect l="0" t="0" r="r" b="b"/>
              <a:pathLst>
                <a:path w="68" h="20">
                  <a:moveTo>
                    <a:pt x="34" y="20"/>
                  </a:moveTo>
                  <a:cubicBezTo>
                    <a:pt x="55" y="20"/>
                    <a:pt x="65" y="15"/>
                    <a:pt x="68" y="11"/>
                  </a:cubicBezTo>
                  <a:cubicBezTo>
                    <a:pt x="64" y="4"/>
                    <a:pt x="49" y="0"/>
                    <a:pt x="34" y="0"/>
                  </a:cubicBezTo>
                  <a:cubicBezTo>
                    <a:pt x="19" y="0"/>
                    <a:pt x="4" y="4"/>
                    <a:pt x="0" y="11"/>
                  </a:cubicBezTo>
                  <a:cubicBezTo>
                    <a:pt x="3" y="15"/>
                    <a:pt x="13" y="20"/>
                    <a:pt x="3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43" name="Freeform 115">
              <a:extLst>
                <a:ext uri="{FF2B5EF4-FFF2-40B4-BE49-F238E27FC236}">
                  <a16:creationId xmlns:a16="http://schemas.microsoft.com/office/drawing/2014/main" id="{A3C72EC2-EC10-FE11-6DB4-756285F03937}"/>
                </a:ext>
              </a:extLst>
            </p:cNvPr>
            <p:cNvSpPr>
              <a:spLocks/>
            </p:cNvSpPr>
            <p:nvPr/>
          </p:nvSpPr>
          <p:spPr bwMode="auto">
            <a:xfrm>
              <a:off x="6270626" y="4373563"/>
              <a:ext cx="198438" cy="63500"/>
            </a:xfrm>
            <a:custGeom>
              <a:avLst/>
              <a:gdLst>
                <a:gd name="T0" fmla="*/ 62 w 62"/>
                <a:gd name="T1" fmla="*/ 5 h 20"/>
                <a:gd name="T2" fmla="*/ 36 w 62"/>
                <a:gd name="T3" fmla="*/ 8 h 20"/>
                <a:gd name="T4" fmla="*/ 0 w 62"/>
                <a:gd name="T5" fmla="*/ 0 h 20"/>
                <a:gd name="T6" fmla="*/ 0 w 62"/>
                <a:gd name="T7" fmla="*/ 4 h 20"/>
                <a:gd name="T8" fmla="*/ 36 w 62"/>
                <a:gd name="T9" fmla="*/ 20 h 20"/>
                <a:gd name="T10" fmla="*/ 56 w 62"/>
                <a:gd name="T11" fmla="*/ 17 h 20"/>
                <a:gd name="T12" fmla="*/ 62 w 62"/>
                <a:gd name="T13" fmla="*/ 5 h 20"/>
              </a:gdLst>
              <a:ahLst/>
              <a:cxnLst>
                <a:cxn ang="0">
                  <a:pos x="T0" y="T1"/>
                </a:cxn>
                <a:cxn ang="0">
                  <a:pos x="T2" y="T3"/>
                </a:cxn>
                <a:cxn ang="0">
                  <a:pos x="T4" y="T5"/>
                </a:cxn>
                <a:cxn ang="0">
                  <a:pos x="T6" y="T7"/>
                </a:cxn>
                <a:cxn ang="0">
                  <a:pos x="T8" y="T9"/>
                </a:cxn>
                <a:cxn ang="0">
                  <a:pos x="T10" y="T11"/>
                </a:cxn>
                <a:cxn ang="0">
                  <a:pos x="T12" y="T13"/>
                </a:cxn>
              </a:cxnLst>
              <a:rect l="0" t="0" r="r" b="b"/>
              <a:pathLst>
                <a:path w="62" h="20">
                  <a:moveTo>
                    <a:pt x="62" y="5"/>
                  </a:moveTo>
                  <a:cubicBezTo>
                    <a:pt x="55" y="7"/>
                    <a:pt x="46" y="8"/>
                    <a:pt x="36" y="8"/>
                  </a:cubicBezTo>
                  <a:cubicBezTo>
                    <a:pt x="19" y="8"/>
                    <a:pt x="7" y="5"/>
                    <a:pt x="0" y="0"/>
                  </a:cubicBezTo>
                  <a:cubicBezTo>
                    <a:pt x="0" y="4"/>
                    <a:pt x="0" y="4"/>
                    <a:pt x="0" y="4"/>
                  </a:cubicBezTo>
                  <a:cubicBezTo>
                    <a:pt x="0" y="15"/>
                    <a:pt x="18" y="20"/>
                    <a:pt x="36" y="20"/>
                  </a:cubicBezTo>
                  <a:cubicBezTo>
                    <a:pt x="43" y="20"/>
                    <a:pt x="50" y="19"/>
                    <a:pt x="56" y="17"/>
                  </a:cubicBezTo>
                  <a:cubicBezTo>
                    <a:pt x="57" y="13"/>
                    <a:pt x="59" y="8"/>
                    <a:pt x="6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44" name="Freeform 116">
              <a:extLst>
                <a:ext uri="{FF2B5EF4-FFF2-40B4-BE49-F238E27FC236}">
                  <a16:creationId xmlns:a16="http://schemas.microsoft.com/office/drawing/2014/main" id="{92F98BDE-0C02-7F5D-9919-2E549BB91F2F}"/>
                </a:ext>
              </a:extLst>
            </p:cNvPr>
            <p:cNvSpPr>
              <a:spLocks/>
            </p:cNvSpPr>
            <p:nvPr/>
          </p:nvSpPr>
          <p:spPr bwMode="auto">
            <a:xfrm>
              <a:off x="6478588" y="4389438"/>
              <a:ext cx="95250" cy="95250"/>
            </a:xfrm>
            <a:custGeom>
              <a:avLst/>
              <a:gdLst>
                <a:gd name="T0" fmla="*/ 60 w 60"/>
                <a:gd name="T1" fmla="*/ 12 h 60"/>
                <a:gd name="T2" fmla="*/ 48 w 60"/>
                <a:gd name="T3" fmla="*/ 0 h 60"/>
                <a:gd name="T4" fmla="*/ 30 w 60"/>
                <a:gd name="T5" fmla="*/ 18 h 60"/>
                <a:gd name="T6" fmla="*/ 12 w 60"/>
                <a:gd name="T7" fmla="*/ 0 h 60"/>
                <a:gd name="T8" fmla="*/ 0 w 60"/>
                <a:gd name="T9" fmla="*/ 12 h 60"/>
                <a:gd name="T10" fmla="*/ 18 w 60"/>
                <a:gd name="T11" fmla="*/ 30 h 60"/>
                <a:gd name="T12" fmla="*/ 0 w 60"/>
                <a:gd name="T13" fmla="*/ 48 h 60"/>
                <a:gd name="T14" fmla="*/ 12 w 60"/>
                <a:gd name="T15" fmla="*/ 60 h 60"/>
                <a:gd name="T16" fmla="*/ 30 w 60"/>
                <a:gd name="T17" fmla="*/ 42 h 60"/>
                <a:gd name="T18" fmla="*/ 48 w 60"/>
                <a:gd name="T19" fmla="*/ 60 h 60"/>
                <a:gd name="T20" fmla="*/ 60 w 60"/>
                <a:gd name="T21" fmla="*/ 48 h 60"/>
                <a:gd name="T22" fmla="*/ 42 w 60"/>
                <a:gd name="T23" fmla="*/ 30 h 60"/>
                <a:gd name="T24" fmla="*/ 60 w 60"/>
                <a:gd name="T25"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60">
                  <a:moveTo>
                    <a:pt x="60" y="12"/>
                  </a:moveTo>
                  <a:lnTo>
                    <a:pt x="48" y="0"/>
                  </a:lnTo>
                  <a:lnTo>
                    <a:pt x="30" y="18"/>
                  </a:lnTo>
                  <a:lnTo>
                    <a:pt x="12" y="0"/>
                  </a:lnTo>
                  <a:lnTo>
                    <a:pt x="0" y="12"/>
                  </a:lnTo>
                  <a:lnTo>
                    <a:pt x="18" y="30"/>
                  </a:lnTo>
                  <a:lnTo>
                    <a:pt x="0" y="48"/>
                  </a:lnTo>
                  <a:lnTo>
                    <a:pt x="12" y="60"/>
                  </a:lnTo>
                  <a:lnTo>
                    <a:pt x="30" y="42"/>
                  </a:lnTo>
                  <a:lnTo>
                    <a:pt x="48" y="60"/>
                  </a:lnTo>
                  <a:lnTo>
                    <a:pt x="60" y="48"/>
                  </a:lnTo>
                  <a:lnTo>
                    <a:pt x="42" y="30"/>
                  </a:lnTo>
                  <a:lnTo>
                    <a:pt x="6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145" name="组合 144">
            <a:extLst>
              <a:ext uri="{FF2B5EF4-FFF2-40B4-BE49-F238E27FC236}">
                <a16:creationId xmlns:a16="http://schemas.microsoft.com/office/drawing/2014/main" id="{65A05DC5-F4E4-7E6E-26F3-55FC97AE3FC9}"/>
              </a:ext>
            </a:extLst>
          </p:cNvPr>
          <p:cNvGrpSpPr/>
          <p:nvPr/>
        </p:nvGrpSpPr>
        <p:grpSpPr>
          <a:xfrm>
            <a:off x="9490252" y="3898272"/>
            <a:ext cx="334473" cy="315650"/>
            <a:chOff x="8742363" y="3595688"/>
            <a:chExt cx="254000" cy="255588"/>
          </a:xfrm>
          <a:solidFill>
            <a:schemeClr val="tx2">
              <a:lumMod val="75000"/>
            </a:schemeClr>
          </a:solidFill>
        </p:grpSpPr>
        <p:sp>
          <p:nvSpPr>
            <p:cNvPr id="146" name="Oval 117">
              <a:extLst>
                <a:ext uri="{FF2B5EF4-FFF2-40B4-BE49-F238E27FC236}">
                  <a16:creationId xmlns:a16="http://schemas.microsoft.com/office/drawing/2014/main" id="{569F1CEE-8525-7403-1330-6B8DB04F5C9A}"/>
                </a:ext>
              </a:extLst>
            </p:cNvPr>
            <p:cNvSpPr>
              <a:spLocks noChangeArrowheads="1"/>
            </p:cNvSpPr>
            <p:nvPr/>
          </p:nvSpPr>
          <p:spPr bwMode="auto">
            <a:xfrm>
              <a:off x="8958263" y="3825875"/>
              <a:ext cx="25400" cy="254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47" name="Oval 118">
              <a:extLst>
                <a:ext uri="{FF2B5EF4-FFF2-40B4-BE49-F238E27FC236}">
                  <a16:creationId xmlns:a16="http://schemas.microsoft.com/office/drawing/2014/main" id="{A5929DE1-2DD6-B0A1-85DE-8E654FA72824}"/>
                </a:ext>
              </a:extLst>
            </p:cNvPr>
            <p:cNvSpPr>
              <a:spLocks noChangeArrowheads="1"/>
            </p:cNvSpPr>
            <p:nvPr/>
          </p:nvSpPr>
          <p:spPr bwMode="auto">
            <a:xfrm>
              <a:off x="8755063" y="3825875"/>
              <a:ext cx="25400" cy="254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48" name="Freeform 119">
              <a:extLst>
                <a:ext uri="{FF2B5EF4-FFF2-40B4-BE49-F238E27FC236}">
                  <a16:creationId xmlns:a16="http://schemas.microsoft.com/office/drawing/2014/main" id="{E44B57FB-6AA8-5D01-F560-3BB4283C09D6}"/>
                </a:ext>
              </a:extLst>
            </p:cNvPr>
            <p:cNvSpPr>
              <a:spLocks noEditPoints="1"/>
            </p:cNvSpPr>
            <p:nvPr/>
          </p:nvSpPr>
          <p:spPr bwMode="auto">
            <a:xfrm>
              <a:off x="8742363" y="3697288"/>
              <a:ext cx="254000" cy="153988"/>
            </a:xfrm>
            <a:custGeom>
              <a:avLst/>
              <a:gdLst>
                <a:gd name="T0" fmla="*/ 0 w 80"/>
                <a:gd name="T1" fmla="*/ 0 h 48"/>
                <a:gd name="T2" fmla="*/ 0 w 80"/>
                <a:gd name="T3" fmla="*/ 16 h 48"/>
                <a:gd name="T4" fmla="*/ 8 w 80"/>
                <a:gd name="T5" fmla="*/ 24 h 48"/>
                <a:gd name="T6" fmla="*/ 36 w 80"/>
                <a:gd name="T7" fmla="*/ 24 h 48"/>
                <a:gd name="T8" fmla="*/ 36 w 80"/>
                <a:gd name="T9" fmla="*/ 40 h 48"/>
                <a:gd name="T10" fmla="*/ 16 w 80"/>
                <a:gd name="T11" fmla="*/ 40 h 48"/>
                <a:gd name="T12" fmla="*/ 16 w 80"/>
                <a:gd name="T13" fmla="*/ 48 h 48"/>
                <a:gd name="T14" fmla="*/ 64 w 80"/>
                <a:gd name="T15" fmla="*/ 48 h 48"/>
                <a:gd name="T16" fmla="*/ 64 w 80"/>
                <a:gd name="T17" fmla="*/ 40 h 48"/>
                <a:gd name="T18" fmla="*/ 44 w 80"/>
                <a:gd name="T19" fmla="*/ 40 h 48"/>
                <a:gd name="T20" fmla="*/ 44 w 80"/>
                <a:gd name="T21" fmla="*/ 24 h 48"/>
                <a:gd name="T22" fmla="*/ 72 w 80"/>
                <a:gd name="T23" fmla="*/ 24 h 48"/>
                <a:gd name="T24" fmla="*/ 80 w 80"/>
                <a:gd name="T25" fmla="*/ 16 h 48"/>
                <a:gd name="T26" fmla="*/ 80 w 80"/>
                <a:gd name="T27" fmla="*/ 0 h 48"/>
                <a:gd name="T28" fmla="*/ 0 w 80"/>
                <a:gd name="T29" fmla="*/ 0 h 48"/>
                <a:gd name="T30" fmla="*/ 32 w 80"/>
                <a:gd name="T31" fmla="*/ 16 h 48"/>
                <a:gd name="T32" fmla="*/ 12 w 80"/>
                <a:gd name="T33" fmla="*/ 16 h 48"/>
                <a:gd name="T34" fmla="*/ 12 w 80"/>
                <a:gd name="T35" fmla="*/ 8 h 48"/>
                <a:gd name="T36" fmla="*/ 32 w 80"/>
                <a:gd name="T37" fmla="*/ 8 h 48"/>
                <a:gd name="T38" fmla="*/ 32 w 80"/>
                <a:gd name="T39" fmla="*/ 16 h 48"/>
                <a:gd name="T40" fmla="*/ 52 w 80"/>
                <a:gd name="T41" fmla="*/ 16 h 48"/>
                <a:gd name="T42" fmla="*/ 48 w 80"/>
                <a:gd name="T43" fmla="*/ 12 h 48"/>
                <a:gd name="T44" fmla="*/ 52 w 80"/>
                <a:gd name="T45" fmla="*/ 8 h 48"/>
                <a:gd name="T46" fmla="*/ 56 w 80"/>
                <a:gd name="T47" fmla="*/ 12 h 48"/>
                <a:gd name="T48" fmla="*/ 52 w 80"/>
                <a:gd name="T49" fmla="*/ 16 h 48"/>
                <a:gd name="T50" fmla="*/ 64 w 80"/>
                <a:gd name="T51" fmla="*/ 16 h 48"/>
                <a:gd name="T52" fmla="*/ 60 w 80"/>
                <a:gd name="T53" fmla="*/ 12 h 48"/>
                <a:gd name="T54" fmla="*/ 64 w 80"/>
                <a:gd name="T55" fmla="*/ 8 h 48"/>
                <a:gd name="T56" fmla="*/ 68 w 80"/>
                <a:gd name="T57" fmla="*/ 12 h 48"/>
                <a:gd name="T58" fmla="*/ 64 w 80"/>
                <a:gd name="T59"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0" h="48">
                  <a:moveTo>
                    <a:pt x="0" y="0"/>
                  </a:moveTo>
                  <a:cubicBezTo>
                    <a:pt x="0" y="16"/>
                    <a:pt x="0" y="16"/>
                    <a:pt x="0" y="16"/>
                  </a:cubicBezTo>
                  <a:cubicBezTo>
                    <a:pt x="0" y="20"/>
                    <a:pt x="4" y="24"/>
                    <a:pt x="8" y="24"/>
                  </a:cubicBezTo>
                  <a:cubicBezTo>
                    <a:pt x="36" y="24"/>
                    <a:pt x="36" y="24"/>
                    <a:pt x="36" y="24"/>
                  </a:cubicBezTo>
                  <a:cubicBezTo>
                    <a:pt x="36" y="40"/>
                    <a:pt x="36" y="40"/>
                    <a:pt x="36" y="40"/>
                  </a:cubicBezTo>
                  <a:cubicBezTo>
                    <a:pt x="16" y="40"/>
                    <a:pt x="16" y="40"/>
                    <a:pt x="16" y="40"/>
                  </a:cubicBezTo>
                  <a:cubicBezTo>
                    <a:pt x="16" y="48"/>
                    <a:pt x="16" y="48"/>
                    <a:pt x="16" y="48"/>
                  </a:cubicBezTo>
                  <a:cubicBezTo>
                    <a:pt x="64" y="48"/>
                    <a:pt x="64" y="48"/>
                    <a:pt x="64" y="48"/>
                  </a:cubicBezTo>
                  <a:cubicBezTo>
                    <a:pt x="64" y="40"/>
                    <a:pt x="64" y="40"/>
                    <a:pt x="64" y="40"/>
                  </a:cubicBezTo>
                  <a:cubicBezTo>
                    <a:pt x="44" y="40"/>
                    <a:pt x="44" y="40"/>
                    <a:pt x="44" y="40"/>
                  </a:cubicBezTo>
                  <a:cubicBezTo>
                    <a:pt x="44" y="24"/>
                    <a:pt x="44" y="24"/>
                    <a:pt x="44" y="24"/>
                  </a:cubicBezTo>
                  <a:cubicBezTo>
                    <a:pt x="72" y="24"/>
                    <a:pt x="72" y="24"/>
                    <a:pt x="72" y="24"/>
                  </a:cubicBezTo>
                  <a:cubicBezTo>
                    <a:pt x="76" y="24"/>
                    <a:pt x="80" y="20"/>
                    <a:pt x="80" y="16"/>
                  </a:cubicBezTo>
                  <a:cubicBezTo>
                    <a:pt x="80" y="0"/>
                    <a:pt x="80" y="0"/>
                    <a:pt x="80" y="0"/>
                  </a:cubicBezTo>
                  <a:lnTo>
                    <a:pt x="0" y="0"/>
                  </a:lnTo>
                  <a:close/>
                  <a:moveTo>
                    <a:pt x="32" y="16"/>
                  </a:moveTo>
                  <a:cubicBezTo>
                    <a:pt x="12" y="16"/>
                    <a:pt x="12" y="16"/>
                    <a:pt x="12" y="16"/>
                  </a:cubicBezTo>
                  <a:cubicBezTo>
                    <a:pt x="12" y="8"/>
                    <a:pt x="12" y="8"/>
                    <a:pt x="12" y="8"/>
                  </a:cubicBezTo>
                  <a:cubicBezTo>
                    <a:pt x="32" y="8"/>
                    <a:pt x="32" y="8"/>
                    <a:pt x="32" y="8"/>
                  </a:cubicBezTo>
                  <a:lnTo>
                    <a:pt x="32" y="16"/>
                  </a:lnTo>
                  <a:close/>
                  <a:moveTo>
                    <a:pt x="52" y="16"/>
                  </a:moveTo>
                  <a:cubicBezTo>
                    <a:pt x="50" y="16"/>
                    <a:pt x="48" y="14"/>
                    <a:pt x="48" y="12"/>
                  </a:cubicBezTo>
                  <a:cubicBezTo>
                    <a:pt x="48" y="10"/>
                    <a:pt x="50" y="8"/>
                    <a:pt x="52" y="8"/>
                  </a:cubicBezTo>
                  <a:cubicBezTo>
                    <a:pt x="54" y="8"/>
                    <a:pt x="56" y="10"/>
                    <a:pt x="56" y="12"/>
                  </a:cubicBezTo>
                  <a:cubicBezTo>
                    <a:pt x="56" y="14"/>
                    <a:pt x="54" y="16"/>
                    <a:pt x="52" y="16"/>
                  </a:cubicBezTo>
                  <a:close/>
                  <a:moveTo>
                    <a:pt x="64" y="16"/>
                  </a:moveTo>
                  <a:cubicBezTo>
                    <a:pt x="62" y="16"/>
                    <a:pt x="60" y="14"/>
                    <a:pt x="60" y="12"/>
                  </a:cubicBezTo>
                  <a:cubicBezTo>
                    <a:pt x="60" y="10"/>
                    <a:pt x="62" y="8"/>
                    <a:pt x="64" y="8"/>
                  </a:cubicBezTo>
                  <a:cubicBezTo>
                    <a:pt x="66" y="8"/>
                    <a:pt x="68" y="10"/>
                    <a:pt x="68" y="12"/>
                  </a:cubicBezTo>
                  <a:cubicBezTo>
                    <a:pt x="68" y="14"/>
                    <a:pt x="66" y="16"/>
                    <a:pt x="6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49" name="Freeform 120">
              <a:extLst>
                <a:ext uri="{FF2B5EF4-FFF2-40B4-BE49-F238E27FC236}">
                  <a16:creationId xmlns:a16="http://schemas.microsoft.com/office/drawing/2014/main" id="{7954BCF0-FAC6-0946-FE95-E4E66ACD6A05}"/>
                </a:ext>
              </a:extLst>
            </p:cNvPr>
            <p:cNvSpPr>
              <a:spLocks noEditPoints="1"/>
            </p:cNvSpPr>
            <p:nvPr/>
          </p:nvSpPr>
          <p:spPr bwMode="auto">
            <a:xfrm>
              <a:off x="8742363" y="3595688"/>
              <a:ext cx="254000" cy="76200"/>
            </a:xfrm>
            <a:custGeom>
              <a:avLst/>
              <a:gdLst>
                <a:gd name="T0" fmla="*/ 80 w 80"/>
                <a:gd name="T1" fmla="*/ 24 h 24"/>
                <a:gd name="T2" fmla="*/ 80 w 80"/>
                <a:gd name="T3" fmla="*/ 8 h 24"/>
                <a:gd name="T4" fmla="*/ 72 w 80"/>
                <a:gd name="T5" fmla="*/ 0 h 24"/>
                <a:gd name="T6" fmla="*/ 8 w 80"/>
                <a:gd name="T7" fmla="*/ 0 h 24"/>
                <a:gd name="T8" fmla="*/ 0 w 80"/>
                <a:gd name="T9" fmla="*/ 8 h 24"/>
                <a:gd name="T10" fmla="*/ 0 w 80"/>
                <a:gd name="T11" fmla="*/ 24 h 24"/>
                <a:gd name="T12" fmla="*/ 80 w 80"/>
                <a:gd name="T13" fmla="*/ 24 h 24"/>
                <a:gd name="T14" fmla="*/ 64 w 80"/>
                <a:gd name="T15" fmla="*/ 8 h 24"/>
                <a:gd name="T16" fmla="*/ 68 w 80"/>
                <a:gd name="T17" fmla="*/ 12 h 24"/>
                <a:gd name="T18" fmla="*/ 64 w 80"/>
                <a:gd name="T19" fmla="*/ 16 h 24"/>
                <a:gd name="T20" fmla="*/ 60 w 80"/>
                <a:gd name="T21" fmla="*/ 12 h 24"/>
                <a:gd name="T22" fmla="*/ 64 w 80"/>
                <a:gd name="T23" fmla="*/ 8 h 24"/>
                <a:gd name="T24" fmla="*/ 52 w 80"/>
                <a:gd name="T25" fmla="*/ 8 h 24"/>
                <a:gd name="T26" fmla="*/ 56 w 80"/>
                <a:gd name="T27" fmla="*/ 12 h 24"/>
                <a:gd name="T28" fmla="*/ 52 w 80"/>
                <a:gd name="T29" fmla="*/ 16 h 24"/>
                <a:gd name="T30" fmla="*/ 48 w 80"/>
                <a:gd name="T31" fmla="*/ 12 h 24"/>
                <a:gd name="T32" fmla="*/ 52 w 80"/>
                <a:gd name="T33" fmla="*/ 8 h 24"/>
                <a:gd name="T34" fmla="*/ 12 w 80"/>
                <a:gd name="T35" fmla="*/ 8 h 24"/>
                <a:gd name="T36" fmla="*/ 32 w 80"/>
                <a:gd name="T37" fmla="*/ 8 h 24"/>
                <a:gd name="T38" fmla="*/ 32 w 80"/>
                <a:gd name="T39" fmla="*/ 16 h 24"/>
                <a:gd name="T40" fmla="*/ 12 w 80"/>
                <a:gd name="T41" fmla="*/ 16 h 24"/>
                <a:gd name="T42" fmla="*/ 12 w 80"/>
                <a:gd name="T43"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 h="24">
                  <a:moveTo>
                    <a:pt x="80" y="24"/>
                  </a:moveTo>
                  <a:cubicBezTo>
                    <a:pt x="80" y="8"/>
                    <a:pt x="80" y="8"/>
                    <a:pt x="80" y="8"/>
                  </a:cubicBezTo>
                  <a:cubicBezTo>
                    <a:pt x="80" y="4"/>
                    <a:pt x="76" y="0"/>
                    <a:pt x="72" y="0"/>
                  </a:cubicBezTo>
                  <a:cubicBezTo>
                    <a:pt x="8" y="0"/>
                    <a:pt x="8" y="0"/>
                    <a:pt x="8" y="0"/>
                  </a:cubicBezTo>
                  <a:cubicBezTo>
                    <a:pt x="4" y="0"/>
                    <a:pt x="0" y="4"/>
                    <a:pt x="0" y="8"/>
                  </a:cubicBezTo>
                  <a:cubicBezTo>
                    <a:pt x="0" y="24"/>
                    <a:pt x="0" y="24"/>
                    <a:pt x="0" y="24"/>
                  </a:cubicBezTo>
                  <a:lnTo>
                    <a:pt x="80" y="24"/>
                  </a:lnTo>
                  <a:close/>
                  <a:moveTo>
                    <a:pt x="64" y="8"/>
                  </a:moveTo>
                  <a:cubicBezTo>
                    <a:pt x="66" y="8"/>
                    <a:pt x="68" y="10"/>
                    <a:pt x="68" y="12"/>
                  </a:cubicBezTo>
                  <a:cubicBezTo>
                    <a:pt x="68" y="14"/>
                    <a:pt x="66" y="16"/>
                    <a:pt x="64" y="16"/>
                  </a:cubicBezTo>
                  <a:cubicBezTo>
                    <a:pt x="62" y="16"/>
                    <a:pt x="60" y="14"/>
                    <a:pt x="60" y="12"/>
                  </a:cubicBezTo>
                  <a:cubicBezTo>
                    <a:pt x="60" y="10"/>
                    <a:pt x="62" y="8"/>
                    <a:pt x="64" y="8"/>
                  </a:cubicBezTo>
                  <a:close/>
                  <a:moveTo>
                    <a:pt x="52" y="8"/>
                  </a:moveTo>
                  <a:cubicBezTo>
                    <a:pt x="54" y="8"/>
                    <a:pt x="56" y="10"/>
                    <a:pt x="56" y="12"/>
                  </a:cubicBezTo>
                  <a:cubicBezTo>
                    <a:pt x="56" y="14"/>
                    <a:pt x="54" y="16"/>
                    <a:pt x="52" y="16"/>
                  </a:cubicBezTo>
                  <a:cubicBezTo>
                    <a:pt x="50" y="16"/>
                    <a:pt x="48" y="14"/>
                    <a:pt x="48" y="12"/>
                  </a:cubicBezTo>
                  <a:cubicBezTo>
                    <a:pt x="48" y="10"/>
                    <a:pt x="50" y="8"/>
                    <a:pt x="52" y="8"/>
                  </a:cubicBezTo>
                  <a:close/>
                  <a:moveTo>
                    <a:pt x="12" y="8"/>
                  </a:moveTo>
                  <a:cubicBezTo>
                    <a:pt x="32" y="8"/>
                    <a:pt x="32" y="8"/>
                    <a:pt x="32" y="8"/>
                  </a:cubicBezTo>
                  <a:cubicBezTo>
                    <a:pt x="32" y="16"/>
                    <a:pt x="32" y="16"/>
                    <a:pt x="32" y="16"/>
                  </a:cubicBezTo>
                  <a:cubicBezTo>
                    <a:pt x="12" y="16"/>
                    <a:pt x="12" y="16"/>
                    <a:pt x="12" y="16"/>
                  </a:cubicBez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150" name="Freeform 121">
            <a:extLst>
              <a:ext uri="{FF2B5EF4-FFF2-40B4-BE49-F238E27FC236}">
                <a16:creationId xmlns:a16="http://schemas.microsoft.com/office/drawing/2014/main" id="{D162C985-A250-41D1-D111-EF9FCAB7B1AB}"/>
              </a:ext>
            </a:extLst>
          </p:cNvPr>
          <p:cNvSpPr>
            <a:spLocks noEditPoints="1"/>
          </p:cNvSpPr>
          <p:nvPr/>
        </p:nvSpPr>
        <p:spPr bwMode="auto">
          <a:xfrm>
            <a:off x="7073687" y="4655047"/>
            <a:ext cx="336564" cy="313689"/>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60 w 80"/>
              <a:gd name="T11" fmla="*/ 44 h 80"/>
              <a:gd name="T12" fmla="*/ 44 w 80"/>
              <a:gd name="T13" fmla="*/ 44 h 80"/>
              <a:gd name="T14" fmla="*/ 44 w 80"/>
              <a:gd name="T15" fmla="*/ 60 h 80"/>
              <a:gd name="T16" fmla="*/ 36 w 80"/>
              <a:gd name="T17" fmla="*/ 60 h 80"/>
              <a:gd name="T18" fmla="*/ 36 w 80"/>
              <a:gd name="T19" fmla="*/ 44 h 80"/>
              <a:gd name="T20" fmla="*/ 20 w 80"/>
              <a:gd name="T21" fmla="*/ 44 h 80"/>
              <a:gd name="T22" fmla="*/ 20 w 80"/>
              <a:gd name="T23" fmla="*/ 36 h 80"/>
              <a:gd name="T24" fmla="*/ 36 w 80"/>
              <a:gd name="T25" fmla="*/ 36 h 80"/>
              <a:gd name="T26" fmla="*/ 36 w 80"/>
              <a:gd name="T27" fmla="*/ 20 h 80"/>
              <a:gd name="T28" fmla="*/ 44 w 80"/>
              <a:gd name="T29" fmla="*/ 20 h 80"/>
              <a:gd name="T30" fmla="*/ 44 w 80"/>
              <a:gd name="T31" fmla="*/ 36 h 80"/>
              <a:gd name="T32" fmla="*/ 60 w 80"/>
              <a:gd name="T33" fmla="*/ 36 h 80"/>
              <a:gd name="T34" fmla="*/ 60 w 80"/>
              <a:gd name="T35" fmla="*/ 4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60" y="44"/>
                </a:moveTo>
                <a:cubicBezTo>
                  <a:pt x="44" y="44"/>
                  <a:pt x="44" y="44"/>
                  <a:pt x="44" y="44"/>
                </a:cubicBezTo>
                <a:cubicBezTo>
                  <a:pt x="44" y="60"/>
                  <a:pt x="44" y="60"/>
                  <a:pt x="44" y="60"/>
                </a:cubicBezTo>
                <a:cubicBezTo>
                  <a:pt x="36" y="60"/>
                  <a:pt x="36" y="60"/>
                  <a:pt x="36" y="60"/>
                </a:cubicBezTo>
                <a:cubicBezTo>
                  <a:pt x="36" y="44"/>
                  <a:pt x="36" y="44"/>
                  <a:pt x="36" y="44"/>
                </a:cubicBezTo>
                <a:cubicBezTo>
                  <a:pt x="20" y="44"/>
                  <a:pt x="20" y="44"/>
                  <a:pt x="20" y="44"/>
                </a:cubicBezTo>
                <a:cubicBezTo>
                  <a:pt x="20" y="36"/>
                  <a:pt x="20" y="36"/>
                  <a:pt x="20" y="36"/>
                </a:cubicBezTo>
                <a:cubicBezTo>
                  <a:pt x="36" y="36"/>
                  <a:pt x="36" y="36"/>
                  <a:pt x="36" y="36"/>
                </a:cubicBezTo>
                <a:cubicBezTo>
                  <a:pt x="36" y="20"/>
                  <a:pt x="36" y="20"/>
                  <a:pt x="36" y="20"/>
                </a:cubicBezTo>
                <a:cubicBezTo>
                  <a:pt x="44" y="20"/>
                  <a:pt x="44" y="20"/>
                  <a:pt x="44" y="20"/>
                </a:cubicBezTo>
                <a:cubicBezTo>
                  <a:pt x="44" y="36"/>
                  <a:pt x="44" y="36"/>
                  <a:pt x="44" y="36"/>
                </a:cubicBezTo>
                <a:cubicBezTo>
                  <a:pt x="60" y="36"/>
                  <a:pt x="60" y="36"/>
                  <a:pt x="60" y="36"/>
                </a:cubicBezTo>
                <a:lnTo>
                  <a:pt x="60" y="44"/>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sp>
        <p:nvSpPr>
          <p:cNvPr id="151" name="Freeform 122">
            <a:extLst>
              <a:ext uri="{FF2B5EF4-FFF2-40B4-BE49-F238E27FC236}">
                <a16:creationId xmlns:a16="http://schemas.microsoft.com/office/drawing/2014/main" id="{B9B24FA3-2AD0-2735-F5B7-90073BE39EDF}"/>
              </a:ext>
            </a:extLst>
          </p:cNvPr>
          <p:cNvSpPr>
            <a:spLocks noEditPoints="1"/>
          </p:cNvSpPr>
          <p:nvPr/>
        </p:nvSpPr>
        <p:spPr bwMode="auto">
          <a:xfrm>
            <a:off x="7880603" y="4655047"/>
            <a:ext cx="334473" cy="313689"/>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60 w 80"/>
              <a:gd name="T11" fmla="*/ 44 h 80"/>
              <a:gd name="T12" fmla="*/ 20 w 80"/>
              <a:gd name="T13" fmla="*/ 44 h 80"/>
              <a:gd name="T14" fmla="*/ 20 w 80"/>
              <a:gd name="T15" fmla="*/ 36 h 80"/>
              <a:gd name="T16" fmla="*/ 60 w 80"/>
              <a:gd name="T17" fmla="*/ 36 h 80"/>
              <a:gd name="T18" fmla="*/ 60 w 80"/>
              <a:gd name="T19" fmla="*/ 4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60" y="44"/>
                </a:moveTo>
                <a:cubicBezTo>
                  <a:pt x="20" y="44"/>
                  <a:pt x="20" y="44"/>
                  <a:pt x="20" y="44"/>
                </a:cubicBezTo>
                <a:cubicBezTo>
                  <a:pt x="20" y="36"/>
                  <a:pt x="20" y="36"/>
                  <a:pt x="20" y="36"/>
                </a:cubicBezTo>
                <a:cubicBezTo>
                  <a:pt x="60" y="36"/>
                  <a:pt x="60" y="36"/>
                  <a:pt x="60" y="36"/>
                </a:cubicBezTo>
                <a:lnTo>
                  <a:pt x="60" y="44"/>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sp>
        <p:nvSpPr>
          <p:cNvPr id="152" name="Freeform 123">
            <a:extLst>
              <a:ext uri="{FF2B5EF4-FFF2-40B4-BE49-F238E27FC236}">
                <a16:creationId xmlns:a16="http://schemas.microsoft.com/office/drawing/2014/main" id="{C7AA4851-FA90-3089-D9E9-25C81815ACEF}"/>
              </a:ext>
            </a:extLst>
          </p:cNvPr>
          <p:cNvSpPr>
            <a:spLocks noEditPoints="1"/>
          </p:cNvSpPr>
          <p:nvPr/>
        </p:nvSpPr>
        <p:spPr bwMode="auto">
          <a:xfrm>
            <a:off x="8685428" y="4655047"/>
            <a:ext cx="334473" cy="313689"/>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9 w 80"/>
              <a:gd name="T11" fmla="*/ 53 h 80"/>
              <a:gd name="T12" fmla="*/ 53 w 80"/>
              <a:gd name="T13" fmla="*/ 59 h 80"/>
              <a:gd name="T14" fmla="*/ 40 w 80"/>
              <a:gd name="T15" fmla="*/ 46 h 80"/>
              <a:gd name="T16" fmla="*/ 27 w 80"/>
              <a:gd name="T17" fmla="*/ 59 h 80"/>
              <a:gd name="T18" fmla="*/ 21 w 80"/>
              <a:gd name="T19" fmla="*/ 53 h 80"/>
              <a:gd name="T20" fmla="*/ 34 w 80"/>
              <a:gd name="T21" fmla="*/ 40 h 80"/>
              <a:gd name="T22" fmla="*/ 21 w 80"/>
              <a:gd name="T23" fmla="*/ 27 h 80"/>
              <a:gd name="T24" fmla="*/ 27 w 80"/>
              <a:gd name="T25" fmla="*/ 21 h 80"/>
              <a:gd name="T26" fmla="*/ 40 w 80"/>
              <a:gd name="T27" fmla="*/ 34 h 80"/>
              <a:gd name="T28" fmla="*/ 53 w 80"/>
              <a:gd name="T29" fmla="*/ 21 h 80"/>
              <a:gd name="T30" fmla="*/ 59 w 80"/>
              <a:gd name="T31" fmla="*/ 27 h 80"/>
              <a:gd name="T32" fmla="*/ 46 w 80"/>
              <a:gd name="T33" fmla="*/ 40 h 80"/>
              <a:gd name="T34" fmla="*/ 59 w 80"/>
              <a:gd name="T35" fmla="*/ 5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9" y="53"/>
                </a:moveTo>
                <a:cubicBezTo>
                  <a:pt x="53" y="59"/>
                  <a:pt x="53" y="59"/>
                  <a:pt x="53" y="59"/>
                </a:cubicBezTo>
                <a:cubicBezTo>
                  <a:pt x="40" y="46"/>
                  <a:pt x="40" y="46"/>
                  <a:pt x="40" y="46"/>
                </a:cubicBezTo>
                <a:cubicBezTo>
                  <a:pt x="27" y="59"/>
                  <a:pt x="27" y="59"/>
                  <a:pt x="27" y="59"/>
                </a:cubicBezTo>
                <a:cubicBezTo>
                  <a:pt x="21" y="53"/>
                  <a:pt x="21" y="53"/>
                  <a:pt x="21" y="53"/>
                </a:cubicBezTo>
                <a:cubicBezTo>
                  <a:pt x="34" y="40"/>
                  <a:pt x="34" y="40"/>
                  <a:pt x="34" y="40"/>
                </a:cubicBezTo>
                <a:cubicBezTo>
                  <a:pt x="21" y="27"/>
                  <a:pt x="21" y="27"/>
                  <a:pt x="21" y="27"/>
                </a:cubicBezTo>
                <a:cubicBezTo>
                  <a:pt x="27" y="21"/>
                  <a:pt x="27" y="21"/>
                  <a:pt x="27" y="21"/>
                </a:cubicBezTo>
                <a:cubicBezTo>
                  <a:pt x="40" y="34"/>
                  <a:pt x="40" y="34"/>
                  <a:pt x="40" y="34"/>
                </a:cubicBezTo>
                <a:cubicBezTo>
                  <a:pt x="53" y="21"/>
                  <a:pt x="53" y="21"/>
                  <a:pt x="53" y="21"/>
                </a:cubicBezTo>
                <a:cubicBezTo>
                  <a:pt x="59" y="27"/>
                  <a:pt x="59" y="27"/>
                  <a:pt x="59" y="27"/>
                </a:cubicBezTo>
                <a:cubicBezTo>
                  <a:pt x="46" y="40"/>
                  <a:pt x="46" y="40"/>
                  <a:pt x="46" y="40"/>
                </a:cubicBezTo>
                <a:lnTo>
                  <a:pt x="59" y="53"/>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sp>
        <p:nvSpPr>
          <p:cNvPr id="153" name="Freeform 124">
            <a:extLst>
              <a:ext uri="{FF2B5EF4-FFF2-40B4-BE49-F238E27FC236}">
                <a16:creationId xmlns:a16="http://schemas.microsoft.com/office/drawing/2014/main" id="{34449B17-991E-F8C2-2AB8-132D82EDE762}"/>
              </a:ext>
            </a:extLst>
          </p:cNvPr>
          <p:cNvSpPr>
            <a:spLocks/>
          </p:cNvSpPr>
          <p:nvPr/>
        </p:nvSpPr>
        <p:spPr bwMode="auto">
          <a:xfrm>
            <a:off x="9490252" y="4655047"/>
            <a:ext cx="334473" cy="313689"/>
          </a:xfrm>
          <a:custGeom>
            <a:avLst/>
            <a:gdLst>
              <a:gd name="T0" fmla="*/ 76 w 80"/>
              <a:gd name="T1" fmla="*/ 52 h 80"/>
              <a:gd name="T2" fmla="*/ 68 w 80"/>
              <a:gd name="T3" fmla="*/ 52 h 80"/>
              <a:gd name="T4" fmla="*/ 68 w 80"/>
              <a:gd name="T5" fmla="*/ 48 h 80"/>
              <a:gd name="T6" fmla="*/ 56 w 80"/>
              <a:gd name="T7" fmla="*/ 36 h 80"/>
              <a:gd name="T8" fmla="*/ 44 w 80"/>
              <a:gd name="T9" fmla="*/ 36 h 80"/>
              <a:gd name="T10" fmla="*/ 44 w 80"/>
              <a:gd name="T11" fmla="*/ 28 h 80"/>
              <a:gd name="T12" fmla="*/ 52 w 80"/>
              <a:gd name="T13" fmla="*/ 28 h 80"/>
              <a:gd name="T14" fmla="*/ 56 w 80"/>
              <a:gd name="T15" fmla="*/ 24 h 80"/>
              <a:gd name="T16" fmla="*/ 56 w 80"/>
              <a:gd name="T17" fmla="*/ 4 h 80"/>
              <a:gd name="T18" fmla="*/ 52 w 80"/>
              <a:gd name="T19" fmla="*/ 0 h 80"/>
              <a:gd name="T20" fmla="*/ 28 w 80"/>
              <a:gd name="T21" fmla="*/ 0 h 80"/>
              <a:gd name="T22" fmla="*/ 24 w 80"/>
              <a:gd name="T23" fmla="*/ 4 h 80"/>
              <a:gd name="T24" fmla="*/ 24 w 80"/>
              <a:gd name="T25" fmla="*/ 24 h 80"/>
              <a:gd name="T26" fmla="*/ 28 w 80"/>
              <a:gd name="T27" fmla="*/ 28 h 80"/>
              <a:gd name="T28" fmla="*/ 36 w 80"/>
              <a:gd name="T29" fmla="*/ 28 h 80"/>
              <a:gd name="T30" fmla="*/ 36 w 80"/>
              <a:gd name="T31" fmla="*/ 36 h 80"/>
              <a:gd name="T32" fmla="*/ 24 w 80"/>
              <a:gd name="T33" fmla="*/ 36 h 80"/>
              <a:gd name="T34" fmla="*/ 12 w 80"/>
              <a:gd name="T35" fmla="*/ 48 h 80"/>
              <a:gd name="T36" fmla="*/ 12 w 80"/>
              <a:gd name="T37" fmla="*/ 52 h 80"/>
              <a:gd name="T38" fmla="*/ 4 w 80"/>
              <a:gd name="T39" fmla="*/ 52 h 80"/>
              <a:gd name="T40" fmla="*/ 0 w 80"/>
              <a:gd name="T41" fmla="*/ 56 h 80"/>
              <a:gd name="T42" fmla="*/ 0 w 80"/>
              <a:gd name="T43" fmla="*/ 76 h 80"/>
              <a:gd name="T44" fmla="*/ 4 w 80"/>
              <a:gd name="T45" fmla="*/ 80 h 80"/>
              <a:gd name="T46" fmla="*/ 28 w 80"/>
              <a:gd name="T47" fmla="*/ 80 h 80"/>
              <a:gd name="T48" fmla="*/ 32 w 80"/>
              <a:gd name="T49" fmla="*/ 76 h 80"/>
              <a:gd name="T50" fmla="*/ 32 w 80"/>
              <a:gd name="T51" fmla="*/ 56 h 80"/>
              <a:gd name="T52" fmla="*/ 28 w 80"/>
              <a:gd name="T53" fmla="*/ 52 h 80"/>
              <a:gd name="T54" fmla="*/ 20 w 80"/>
              <a:gd name="T55" fmla="*/ 52 h 80"/>
              <a:gd name="T56" fmla="*/ 20 w 80"/>
              <a:gd name="T57" fmla="*/ 48 h 80"/>
              <a:gd name="T58" fmla="*/ 24 w 80"/>
              <a:gd name="T59" fmla="*/ 44 h 80"/>
              <a:gd name="T60" fmla="*/ 56 w 80"/>
              <a:gd name="T61" fmla="*/ 44 h 80"/>
              <a:gd name="T62" fmla="*/ 60 w 80"/>
              <a:gd name="T63" fmla="*/ 48 h 80"/>
              <a:gd name="T64" fmla="*/ 60 w 80"/>
              <a:gd name="T65" fmla="*/ 52 h 80"/>
              <a:gd name="T66" fmla="*/ 52 w 80"/>
              <a:gd name="T67" fmla="*/ 52 h 80"/>
              <a:gd name="T68" fmla="*/ 48 w 80"/>
              <a:gd name="T69" fmla="*/ 56 h 80"/>
              <a:gd name="T70" fmla="*/ 48 w 80"/>
              <a:gd name="T71" fmla="*/ 76 h 80"/>
              <a:gd name="T72" fmla="*/ 52 w 80"/>
              <a:gd name="T73" fmla="*/ 80 h 80"/>
              <a:gd name="T74" fmla="*/ 76 w 80"/>
              <a:gd name="T75" fmla="*/ 80 h 80"/>
              <a:gd name="T76" fmla="*/ 80 w 80"/>
              <a:gd name="T77" fmla="*/ 76 h 80"/>
              <a:gd name="T78" fmla="*/ 80 w 80"/>
              <a:gd name="T79" fmla="*/ 56 h 80"/>
              <a:gd name="T80" fmla="*/ 76 w 80"/>
              <a:gd name="T81" fmla="*/ 5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 h="80">
                <a:moveTo>
                  <a:pt x="76" y="52"/>
                </a:moveTo>
                <a:cubicBezTo>
                  <a:pt x="68" y="52"/>
                  <a:pt x="68" y="52"/>
                  <a:pt x="68" y="52"/>
                </a:cubicBezTo>
                <a:cubicBezTo>
                  <a:pt x="68" y="48"/>
                  <a:pt x="68" y="48"/>
                  <a:pt x="68" y="48"/>
                </a:cubicBezTo>
                <a:cubicBezTo>
                  <a:pt x="68" y="41"/>
                  <a:pt x="63" y="36"/>
                  <a:pt x="56" y="36"/>
                </a:cubicBezTo>
                <a:cubicBezTo>
                  <a:pt x="44" y="36"/>
                  <a:pt x="44" y="36"/>
                  <a:pt x="44" y="36"/>
                </a:cubicBezTo>
                <a:cubicBezTo>
                  <a:pt x="44" y="28"/>
                  <a:pt x="44" y="28"/>
                  <a:pt x="44" y="28"/>
                </a:cubicBezTo>
                <a:cubicBezTo>
                  <a:pt x="52" y="28"/>
                  <a:pt x="52" y="28"/>
                  <a:pt x="52" y="28"/>
                </a:cubicBezTo>
                <a:cubicBezTo>
                  <a:pt x="54" y="28"/>
                  <a:pt x="56" y="26"/>
                  <a:pt x="56" y="24"/>
                </a:cubicBezTo>
                <a:cubicBezTo>
                  <a:pt x="56" y="4"/>
                  <a:pt x="56" y="4"/>
                  <a:pt x="56" y="4"/>
                </a:cubicBezTo>
                <a:cubicBezTo>
                  <a:pt x="56" y="2"/>
                  <a:pt x="54" y="0"/>
                  <a:pt x="52" y="0"/>
                </a:cubicBezTo>
                <a:cubicBezTo>
                  <a:pt x="28" y="0"/>
                  <a:pt x="28" y="0"/>
                  <a:pt x="28" y="0"/>
                </a:cubicBezTo>
                <a:cubicBezTo>
                  <a:pt x="26" y="0"/>
                  <a:pt x="24" y="2"/>
                  <a:pt x="24" y="4"/>
                </a:cubicBezTo>
                <a:cubicBezTo>
                  <a:pt x="24" y="24"/>
                  <a:pt x="24" y="24"/>
                  <a:pt x="24" y="24"/>
                </a:cubicBezTo>
                <a:cubicBezTo>
                  <a:pt x="24" y="26"/>
                  <a:pt x="26" y="28"/>
                  <a:pt x="28" y="28"/>
                </a:cubicBezTo>
                <a:cubicBezTo>
                  <a:pt x="36" y="28"/>
                  <a:pt x="36" y="28"/>
                  <a:pt x="36" y="28"/>
                </a:cubicBezTo>
                <a:cubicBezTo>
                  <a:pt x="36" y="36"/>
                  <a:pt x="36" y="36"/>
                  <a:pt x="36" y="36"/>
                </a:cubicBezTo>
                <a:cubicBezTo>
                  <a:pt x="24" y="36"/>
                  <a:pt x="24" y="36"/>
                  <a:pt x="24" y="36"/>
                </a:cubicBezTo>
                <a:cubicBezTo>
                  <a:pt x="17" y="36"/>
                  <a:pt x="12" y="41"/>
                  <a:pt x="12" y="48"/>
                </a:cubicBezTo>
                <a:cubicBezTo>
                  <a:pt x="12" y="52"/>
                  <a:pt x="12" y="52"/>
                  <a:pt x="12" y="52"/>
                </a:cubicBezTo>
                <a:cubicBezTo>
                  <a:pt x="4" y="52"/>
                  <a:pt x="4" y="52"/>
                  <a:pt x="4" y="52"/>
                </a:cubicBezTo>
                <a:cubicBezTo>
                  <a:pt x="2" y="52"/>
                  <a:pt x="0" y="54"/>
                  <a:pt x="0" y="56"/>
                </a:cubicBezTo>
                <a:cubicBezTo>
                  <a:pt x="0" y="76"/>
                  <a:pt x="0" y="76"/>
                  <a:pt x="0" y="76"/>
                </a:cubicBezTo>
                <a:cubicBezTo>
                  <a:pt x="0" y="78"/>
                  <a:pt x="2" y="80"/>
                  <a:pt x="4" y="80"/>
                </a:cubicBezTo>
                <a:cubicBezTo>
                  <a:pt x="28" y="80"/>
                  <a:pt x="28" y="80"/>
                  <a:pt x="28" y="80"/>
                </a:cubicBezTo>
                <a:cubicBezTo>
                  <a:pt x="30" y="80"/>
                  <a:pt x="32" y="78"/>
                  <a:pt x="32" y="76"/>
                </a:cubicBezTo>
                <a:cubicBezTo>
                  <a:pt x="32" y="56"/>
                  <a:pt x="32" y="56"/>
                  <a:pt x="32" y="56"/>
                </a:cubicBezTo>
                <a:cubicBezTo>
                  <a:pt x="32" y="54"/>
                  <a:pt x="30" y="52"/>
                  <a:pt x="28" y="52"/>
                </a:cubicBezTo>
                <a:cubicBezTo>
                  <a:pt x="20" y="52"/>
                  <a:pt x="20" y="52"/>
                  <a:pt x="20" y="52"/>
                </a:cubicBezTo>
                <a:cubicBezTo>
                  <a:pt x="20" y="48"/>
                  <a:pt x="20" y="48"/>
                  <a:pt x="20" y="48"/>
                </a:cubicBezTo>
                <a:cubicBezTo>
                  <a:pt x="20" y="46"/>
                  <a:pt x="22" y="44"/>
                  <a:pt x="24" y="44"/>
                </a:cubicBezTo>
                <a:cubicBezTo>
                  <a:pt x="56" y="44"/>
                  <a:pt x="56" y="44"/>
                  <a:pt x="56" y="44"/>
                </a:cubicBezTo>
                <a:cubicBezTo>
                  <a:pt x="58" y="44"/>
                  <a:pt x="60" y="46"/>
                  <a:pt x="60" y="48"/>
                </a:cubicBezTo>
                <a:cubicBezTo>
                  <a:pt x="60" y="52"/>
                  <a:pt x="60" y="52"/>
                  <a:pt x="60" y="52"/>
                </a:cubicBezTo>
                <a:cubicBezTo>
                  <a:pt x="52" y="52"/>
                  <a:pt x="52" y="52"/>
                  <a:pt x="52" y="52"/>
                </a:cubicBezTo>
                <a:cubicBezTo>
                  <a:pt x="50" y="52"/>
                  <a:pt x="48" y="54"/>
                  <a:pt x="48" y="56"/>
                </a:cubicBezTo>
                <a:cubicBezTo>
                  <a:pt x="48" y="76"/>
                  <a:pt x="48" y="76"/>
                  <a:pt x="48" y="76"/>
                </a:cubicBezTo>
                <a:cubicBezTo>
                  <a:pt x="48" y="78"/>
                  <a:pt x="50" y="80"/>
                  <a:pt x="52" y="80"/>
                </a:cubicBezTo>
                <a:cubicBezTo>
                  <a:pt x="76" y="80"/>
                  <a:pt x="76" y="80"/>
                  <a:pt x="76" y="80"/>
                </a:cubicBezTo>
                <a:cubicBezTo>
                  <a:pt x="78" y="80"/>
                  <a:pt x="80" y="78"/>
                  <a:pt x="80" y="76"/>
                </a:cubicBezTo>
                <a:cubicBezTo>
                  <a:pt x="80" y="56"/>
                  <a:pt x="80" y="56"/>
                  <a:pt x="80" y="56"/>
                </a:cubicBezTo>
                <a:cubicBezTo>
                  <a:pt x="80" y="54"/>
                  <a:pt x="78" y="52"/>
                  <a:pt x="76" y="52"/>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grpSp>
        <p:nvGrpSpPr>
          <p:cNvPr id="154" name="组合 153">
            <a:extLst>
              <a:ext uri="{FF2B5EF4-FFF2-40B4-BE49-F238E27FC236}">
                <a16:creationId xmlns:a16="http://schemas.microsoft.com/office/drawing/2014/main" id="{B294418D-AAD2-ECFF-BCC1-3ABBC488E1A6}"/>
              </a:ext>
            </a:extLst>
          </p:cNvPr>
          <p:cNvGrpSpPr/>
          <p:nvPr/>
        </p:nvGrpSpPr>
        <p:grpSpPr>
          <a:xfrm>
            <a:off x="3032840" y="5425545"/>
            <a:ext cx="370011" cy="284281"/>
            <a:chOff x="3838576" y="4832350"/>
            <a:chExt cx="280988" cy="230188"/>
          </a:xfrm>
          <a:solidFill>
            <a:schemeClr val="tx2">
              <a:lumMod val="75000"/>
            </a:schemeClr>
          </a:solidFill>
        </p:grpSpPr>
        <p:sp>
          <p:nvSpPr>
            <p:cNvPr id="155" name="Freeform 125">
              <a:extLst>
                <a:ext uri="{FF2B5EF4-FFF2-40B4-BE49-F238E27FC236}">
                  <a16:creationId xmlns:a16="http://schemas.microsoft.com/office/drawing/2014/main" id="{E65AC266-24B5-D5FC-C06A-CC9141DCF01B}"/>
                </a:ext>
              </a:extLst>
            </p:cNvPr>
            <p:cNvSpPr>
              <a:spLocks/>
            </p:cNvSpPr>
            <p:nvPr/>
          </p:nvSpPr>
          <p:spPr bwMode="auto">
            <a:xfrm>
              <a:off x="3889376" y="4832350"/>
              <a:ext cx="38100" cy="25400"/>
            </a:xfrm>
            <a:custGeom>
              <a:avLst/>
              <a:gdLst>
                <a:gd name="T0" fmla="*/ 12 w 12"/>
                <a:gd name="T1" fmla="*/ 6 h 8"/>
                <a:gd name="T2" fmla="*/ 6 w 12"/>
                <a:gd name="T3" fmla="*/ 0 h 8"/>
                <a:gd name="T4" fmla="*/ 0 w 12"/>
                <a:gd name="T5" fmla="*/ 6 h 8"/>
                <a:gd name="T6" fmla="*/ 0 w 12"/>
                <a:gd name="T7" fmla="*/ 8 h 8"/>
                <a:gd name="T8" fmla="*/ 12 w 12"/>
                <a:gd name="T9" fmla="*/ 8 h 8"/>
                <a:gd name="T10" fmla="*/ 12 w 12"/>
                <a:gd name="T11" fmla="*/ 6 h 8"/>
              </a:gdLst>
              <a:ahLst/>
              <a:cxnLst>
                <a:cxn ang="0">
                  <a:pos x="T0" y="T1"/>
                </a:cxn>
                <a:cxn ang="0">
                  <a:pos x="T2" y="T3"/>
                </a:cxn>
                <a:cxn ang="0">
                  <a:pos x="T4" y="T5"/>
                </a:cxn>
                <a:cxn ang="0">
                  <a:pos x="T6" y="T7"/>
                </a:cxn>
                <a:cxn ang="0">
                  <a:pos x="T8" y="T9"/>
                </a:cxn>
                <a:cxn ang="0">
                  <a:pos x="T10" y="T11"/>
                </a:cxn>
              </a:cxnLst>
              <a:rect l="0" t="0" r="r" b="b"/>
              <a:pathLst>
                <a:path w="12" h="8">
                  <a:moveTo>
                    <a:pt x="12" y="6"/>
                  </a:moveTo>
                  <a:cubicBezTo>
                    <a:pt x="12" y="3"/>
                    <a:pt x="9" y="0"/>
                    <a:pt x="6" y="0"/>
                  </a:cubicBezTo>
                  <a:cubicBezTo>
                    <a:pt x="3" y="0"/>
                    <a:pt x="0" y="3"/>
                    <a:pt x="0" y="6"/>
                  </a:cubicBezTo>
                  <a:cubicBezTo>
                    <a:pt x="0" y="8"/>
                    <a:pt x="0" y="8"/>
                    <a:pt x="0" y="8"/>
                  </a:cubicBezTo>
                  <a:cubicBezTo>
                    <a:pt x="12" y="8"/>
                    <a:pt x="12" y="8"/>
                    <a:pt x="12" y="8"/>
                  </a:cubicBezTo>
                  <a:lnTo>
                    <a:pt x="1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56" name="Freeform 126">
              <a:extLst>
                <a:ext uri="{FF2B5EF4-FFF2-40B4-BE49-F238E27FC236}">
                  <a16:creationId xmlns:a16="http://schemas.microsoft.com/office/drawing/2014/main" id="{96E948DA-4991-E907-B48A-97B7AC0A5DF0}"/>
                </a:ext>
              </a:extLst>
            </p:cNvPr>
            <p:cNvSpPr>
              <a:spLocks/>
            </p:cNvSpPr>
            <p:nvPr/>
          </p:nvSpPr>
          <p:spPr bwMode="auto">
            <a:xfrm>
              <a:off x="3889376" y="4870450"/>
              <a:ext cx="38100" cy="153988"/>
            </a:xfrm>
            <a:custGeom>
              <a:avLst/>
              <a:gdLst>
                <a:gd name="T0" fmla="*/ 24 w 24"/>
                <a:gd name="T1" fmla="*/ 73 h 97"/>
                <a:gd name="T2" fmla="*/ 24 w 24"/>
                <a:gd name="T3" fmla="*/ 0 h 97"/>
                <a:gd name="T4" fmla="*/ 0 w 24"/>
                <a:gd name="T5" fmla="*/ 0 h 97"/>
                <a:gd name="T6" fmla="*/ 0 w 24"/>
                <a:gd name="T7" fmla="*/ 73 h 97"/>
                <a:gd name="T8" fmla="*/ 12 w 24"/>
                <a:gd name="T9" fmla="*/ 97 h 97"/>
                <a:gd name="T10" fmla="*/ 24 w 24"/>
                <a:gd name="T11" fmla="*/ 73 h 97"/>
              </a:gdLst>
              <a:ahLst/>
              <a:cxnLst>
                <a:cxn ang="0">
                  <a:pos x="T0" y="T1"/>
                </a:cxn>
                <a:cxn ang="0">
                  <a:pos x="T2" y="T3"/>
                </a:cxn>
                <a:cxn ang="0">
                  <a:pos x="T4" y="T5"/>
                </a:cxn>
                <a:cxn ang="0">
                  <a:pos x="T6" y="T7"/>
                </a:cxn>
                <a:cxn ang="0">
                  <a:pos x="T8" y="T9"/>
                </a:cxn>
                <a:cxn ang="0">
                  <a:pos x="T10" y="T11"/>
                </a:cxn>
              </a:cxnLst>
              <a:rect l="0" t="0" r="r" b="b"/>
              <a:pathLst>
                <a:path w="24" h="97">
                  <a:moveTo>
                    <a:pt x="24" y="73"/>
                  </a:moveTo>
                  <a:lnTo>
                    <a:pt x="24" y="0"/>
                  </a:lnTo>
                  <a:lnTo>
                    <a:pt x="0" y="0"/>
                  </a:lnTo>
                  <a:lnTo>
                    <a:pt x="0" y="73"/>
                  </a:lnTo>
                  <a:lnTo>
                    <a:pt x="12" y="97"/>
                  </a:lnTo>
                  <a:lnTo>
                    <a:pt x="24"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57" name="Freeform 127">
              <a:extLst>
                <a:ext uri="{FF2B5EF4-FFF2-40B4-BE49-F238E27FC236}">
                  <a16:creationId xmlns:a16="http://schemas.microsoft.com/office/drawing/2014/main" id="{53751BAA-1D75-3385-ED2A-B08C6E8AC006}"/>
                </a:ext>
              </a:extLst>
            </p:cNvPr>
            <p:cNvSpPr>
              <a:spLocks noEditPoints="1"/>
            </p:cNvSpPr>
            <p:nvPr/>
          </p:nvSpPr>
          <p:spPr bwMode="auto">
            <a:xfrm>
              <a:off x="3838576" y="4883150"/>
              <a:ext cx="280988" cy="179388"/>
            </a:xfrm>
            <a:custGeom>
              <a:avLst/>
              <a:gdLst>
                <a:gd name="T0" fmla="*/ 80 w 88"/>
                <a:gd name="T1" fmla="*/ 0 h 56"/>
                <a:gd name="T2" fmla="*/ 36 w 88"/>
                <a:gd name="T3" fmla="*/ 0 h 56"/>
                <a:gd name="T4" fmla="*/ 36 w 88"/>
                <a:gd name="T5" fmla="*/ 8 h 56"/>
                <a:gd name="T6" fmla="*/ 56 w 88"/>
                <a:gd name="T7" fmla="*/ 8 h 56"/>
                <a:gd name="T8" fmla="*/ 56 w 88"/>
                <a:gd name="T9" fmla="*/ 48 h 56"/>
                <a:gd name="T10" fmla="*/ 8 w 88"/>
                <a:gd name="T11" fmla="*/ 48 h 56"/>
                <a:gd name="T12" fmla="*/ 8 w 88"/>
                <a:gd name="T13" fmla="*/ 0 h 56"/>
                <a:gd name="T14" fmla="*/ 0 w 88"/>
                <a:gd name="T15" fmla="*/ 8 h 56"/>
                <a:gd name="T16" fmla="*/ 0 w 88"/>
                <a:gd name="T17" fmla="*/ 48 h 56"/>
                <a:gd name="T18" fmla="*/ 8 w 88"/>
                <a:gd name="T19" fmla="*/ 56 h 56"/>
                <a:gd name="T20" fmla="*/ 80 w 88"/>
                <a:gd name="T21" fmla="*/ 56 h 56"/>
                <a:gd name="T22" fmla="*/ 88 w 88"/>
                <a:gd name="T23" fmla="*/ 48 h 56"/>
                <a:gd name="T24" fmla="*/ 88 w 88"/>
                <a:gd name="T25" fmla="*/ 8 h 56"/>
                <a:gd name="T26" fmla="*/ 80 w 88"/>
                <a:gd name="T27" fmla="*/ 0 h 56"/>
                <a:gd name="T28" fmla="*/ 80 w 88"/>
                <a:gd name="T29" fmla="*/ 32 h 56"/>
                <a:gd name="T30" fmla="*/ 64 w 88"/>
                <a:gd name="T31" fmla="*/ 32 h 56"/>
                <a:gd name="T32" fmla="*/ 64 w 88"/>
                <a:gd name="T33" fmla="*/ 24 h 56"/>
                <a:gd name="T34" fmla="*/ 80 w 88"/>
                <a:gd name="T35" fmla="*/ 24 h 56"/>
                <a:gd name="T36" fmla="*/ 80 w 88"/>
                <a:gd name="T37" fmla="*/ 3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56">
                  <a:moveTo>
                    <a:pt x="80" y="0"/>
                  </a:moveTo>
                  <a:cubicBezTo>
                    <a:pt x="36" y="0"/>
                    <a:pt x="36" y="0"/>
                    <a:pt x="36" y="0"/>
                  </a:cubicBezTo>
                  <a:cubicBezTo>
                    <a:pt x="36" y="8"/>
                    <a:pt x="36" y="8"/>
                    <a:pt x="36" y="8"/>
                  </a:cubicBezTo>
                  <a:cubicBezTo>
                    <a:pt x="56" y="8"/>
                    <a:pt x="56" y="8"/>
                    <a:pt x="56" y="8"/>
                  </a:cubicBezTo>
                  <a:cubicBezTo>
                    <a:pt x="56" y="48"/>
                    <a:pt x="56" y="48"/>
                    <a:pt x="56" y="48"/>
                  </a:cubicBezTo>
                  <a:cubicBezTo>
                    <a:pt x="8" y="48"/>
                    <a:pt x="8" y="48"/>
                    <a:pt x="8" y="48"/>
                  </a:cubicBezTo>
                  <a:cubicBezTo>
                    <a:pt x="8" y="0"/>
                    <a:pt x="8" y="0"/>
                    <a:pt x="8" y="0"/>
                  </a:cubicBezTo>
                  <a:cubicBezTo>
                    <a:pt x="4" y="0"/>
                    <a:pt x="0" y="4"/>
                    <a:pt x="0" y="8"/>
                  </a:cubicBezTo>
                  <a:cubicBezTo>
                    <a:pt x="0" y="48"/>
                    <a:pt x="0" y="48"/>
                    <a:pt x="0" y="48"/>
                  </a:cubicBezTo>
                  <a:cubicBezTo>
                    <a:pt x="0" y="52"/>
                    <a:pt x="4" y="56"/>
                    <a:pt x="8" y="56"/>
                  </a:cubicBezTo>
                  <a:cubicBezTo>
                    <a:pt x="80" y="56"/>
                    <a:pt x="80" y="56"/>
                    <a:pt x="80" y="56"/>
                  </a:cubicBezTo>
                  <a:cubicBezTo>
                    <a:pt x="84" y="56"/>
                    <a:pt x="88" y="52"/>
                    <a:pt x="88" y="48"/>
                  </a:cubicBezTo>
                  <a:cubicBezTo>
                    <a:pt x="88" y="8"/>
                    <a:pt x="88" y="8"/>
                    <a:pt x="88" y="8"/>
                  </a:cubicBezTo>
                  <a:cubicBezTo>
                    <a:pt x="88" y="4"/>
                    <a:pt x="84" y="0"/>
                    <a:pt x="80" y="0"/>
                  </a:cubicBezTo>
                  <a:close/>
                  <a:moveTo>
                    <a:pt x="80" y="32"/>
                  </a:moveTo>
                  <a:cubicBezTo>
                    <a:pt x="64" y="32"/>
                    <a:pt x="64" y="32"/>
                    <a:pt x="64" y="32"/>
                  </a:cubicBezTo>
                  <a:cubicBezTo>
                    <a:pt x="64" y="24"/>
                    <a:pt x="64" y="24"/>
                    <a:pt x="64" y="24"/>
                  </a:cubicBezTo>
                  <a:cubicBezTo>
                    <a:pt x="80" y="24"/>
                    <a:pt x="80" y="24"/>
                    <a:pt x="80" y="24"/>
                  </a:cubicBezTo>
                  <a:lnTo>
                    <a:pt x="8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158" name="组合 157">
            <a:extLst>
              <a:ext uri="{FF2B5EF4-FFF2-40B4-BE49-F238E27FC236}">
                <a16:creationId xmlns:a16="http://schemas.microsoft.com/office/drawing/2014/main" id="{D34DF4DC-2FB3-2847-BC90-05B54547E742}"/>
              </a:ext>
            </a:extLst>
          </p:cNvPr>
          <p:cNvGrpSpPr/>
          <p:nvPr/>
        </p:nvGrpSpPr>
        <p:grpSpPr>
          <a:xfrm>
            <a:off x="3837665" y="5421624"/>
            <a:ext cx="340745" cy="323493"/>
            <a:chOff x="4449763" y="4829175"/>
            <a:chExt cx="258763" cy="261938"/>
          </a:xfrm>
          <a:solidFill>
            <a:schemeClr val="tx2">
              <a:lumMod val="75000"/>
            </a:schemeClr>
          </a:solidFill>
        </p:grpSpPr>
        <p:sp>
          <p:nvSpPr>
            <p:cNvPr id="159" name="Freeform 128">
              <a:extLst>
                <a:ext uri="{FF2B5EF4-FFF2-40B4-BE49-F238E27FC236}">
                  <a16:creationId xmlns:a16="http://schemas.microsoft.com/office/drawing/2014/main" id="{9F93B3DB-4542-771B-5F65-BAF7D88F005D}"/>
                </a:ext>
              </a:extLst>
            </p:cNvPr>
            <p:cNvSpPr>
              <a:spLocks/>
            </p:cNvSpPr>
            <p:nvPr/>
          </p:nvSpPr>
          <p:spPr bwMode="auto">
            <a:xfrm>
              <a:off x="4529138" y="4829175"/>
              <a:ext cx="179388" cy="182563"/>
            </a:xfrm>
            <a:custGeom>
              <a:avLst/>
              <a:gdLst>
                <a:gd name="T0" fmla="*/ 52 w 56"/>
                <a:gd name="T1" fmla="*/ 5 h 57"/>
                <a:gd name="T2" fmla="*/ 35 w 56"/>
                <a:gd name="T3" fmla="*/ 5 h 57"/>
                <a:gd name="T4" fmla="*/ 0 w 56"/>
                <a:gd name="T5" fmla="*/ 40 h 57"/>
                <a:gd name="T6" fmla="*/ 12 w 56"/>
                <a:gd name="T7" fmla="*/ 44 h 57"/>
                <a:gd name="T8" fmla="*/ 17 w 56"/>
                <a:gd name="T9" fmla="*/ 57 h 57"/>
                <a:gd name="T10" fmla="*/ 52 w 56"/>
                <a:gd name="T11" fmla="*/ 21 h 57"/>
                <a:gd name="T12" fmla="*/ 56 w 56"/>
                <a:gd name="T13" fmla="*/ 13 h 57"/>
                <a:gd name="T14" fmla="*/ 52 w 56"/>
                <a:gd name="T15" fmla="*/ 5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7">
                  <a:moveTo>
                    <a:pt x="52" y="5"/>
                  </a:moveTo>
                  <a:cubicBezTo>
                    <a:pt x="47" y="0"/>
                    <a:pt x="40" y="0"/>
                    <a:pt x="35" y="5"/>
                  </a:cubicBezTo>
                  <a:cubicBezTo>
                    <a:pt x="0" y="40"/>
                    <a:pt x="0" y="40"/>
                    <a:pt x="0" y="40"/>
                  </a:cubicBezTo>
                  <a:cubicBezTo>
                    <a:pt x="4" y="39"/>
                    <a:pt x="9" y="41"/>
                    <a:pt x="12" y="44"/>
                  </a:cubicBezTo>
                  <a:cubicBezTo>
                    <a:pt x="16" y="48"/>
                    <a:pt x="17" y="52"/>
                    <a:pt x="17" y="57"/>
                  </a:cubicBezTo>
                  <a:cubicBezTo>
                    <a:pt x="52" y="21"/>
                    <a:pt x="52" y="21"/>
                    <a:pt x="52" y="21"/>
                  </a:cubicBezTo>
                  <a:cubicBezTo>
                    <a:pt x="54" y="19"/>
                    <a:pt x="56" y="16"/>
                    <a:pt x="56" y="13"/>
                  </a:cubicBezTo>
                  <a:cubicBezTo>
                    <a:pt x="56" y="10"/>
                    <a:pt x="54" y="7"/>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60" name="Freeform 129">
              <a:extLst>
                <a:ext uri="{FF2B5EF4-FFF2-40B4-BE49-F238E27FC236}">
                  <a16:creationId xmlns:a16="http://schemas.microsoft.com/office/drawing/2014/main" id="{B2EC3FA2-A0E9-A2EC-DCA7-BEA0604AA6B7}"/>
                </a:ext>
              </a:extLst>
            </p:cNvPr>
            <p:cNvSpPr>
              <a:spLocks/>
            </p:cNvSpPr>
            <p:nvPr/>
          </p:nvSpPr>
          <p:spPr bwMode="auto">
            <a:xfrm>
              <a:off x="4449763" y="4970463"/>
              <a:ext cx="120650" cy="120650"/>
            </a:xfrm>
            <a:custGeom>
              <a:avLst/>
              <a:gdLst>
                <a:gd name="T0" fmla="*/ 11 w 38"/>
                <a:gd name="T1" fmla="*/ 6 h 38"/>
                <a:gd name="T2" fmla="*/ 0 w 38"/>
                <a:gd name="T3" fmla="*/ 35 h 38"/>
                <a:gd name="T4" fmla="*/ 32 w 38"/>
                <a:gd name="T5" fmla="*/ 27 h 38"/>
                <a:gd name="T6" fmla="*/ 32 w 38"/>
                <a:gd name="T7" fmla="*/ 6 h 38"/>
                <a:gd name="T8" fmla="*/ 11 w 38"/>
                <a:gd name="T9" fmla="*/ 6 h 38"/>
              </a:gdLst>
              <a:ahLst/>
              <a:cxnLst>
                <a:cxn ang="0">
                  <a:pos x="T0" y="T1"/>
                </a:cxn>
                <a:cxn ang="0">
                  <a:pos x="T2" y="T3"/>
                </a:cxn>
                <a:cxn ang="0">
                  <a:pos x="T4" y="T5"/>
                </a:cxn>
                <a:cxn ang="0">
                  <a:pos x="T6" y="T7"/>
                </a:cxn>
                <a:cxn ang="0">
                  <a:pos x="T8" y="T9"/>
                </a:cxn>
              </a:cxnLst>
              <a:rect l="0" t="0" r="r" b="b"/>
              <a:pathLst>
                <a:path w="38" h="38">
                  <a:moveTo>
                    <a:pt x="11" y="6"/>
                  </a:moveTo>
                  <a:cubicBezTo>
                    <a:pt x="0" y="17"/>
                    <a:pt x="12" y="23"/>
                    <a:pt x="0" y="35"/>
                  </a:cubicBezTo>
                  <a:cubicBezTo>
                    <a:pt x="0" y="35"/>
                    <a:pt x="21" y="38"/>
                    <a:pt x="32" y="27"/>
                  </a:cubicBezTo>
                  <a:cubicBezTo>
                    <a:pt x="38" y="21"/>
                    <a:pt x="38" y="12"/>
                    <a:pt x="32" y="6"/>
                  </a:cubicBezTo>
                  <a:cubicBezTo>
                    <a:pt x="26" y="0"/>
                    <a:pt x="17" y="0"/>
                    <a:pt x="1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161" name="Oval 134">
            <a:extLst>
              <a:ext uri="{FF2B5EF4-FFF2-40B4-BE49-F238E27FC236}">
                <a16:creationId xmlns:a16="http://schemas.microsoft.com/office/drawing/2014/main" id="{114069DB-53F4-3454-51BB-227764CADDBB}"/>
              </a:ext>
            </a:extLst>
          </p:cNvPr>
          <p:cNvSpPr>
            <a:spLocks noChangeArrowheads="1"/>
          </p:cNvSpPr>
          <p:nvPr/>
        </p:nvSpPr>
        <p:spPr bwMode="auto">
          <a:xfrm>
            <a:off x="5733707" y="5409861"/>
            <a:ext cx="66895" cy="62738"/>
          </a:xfrm>
          <a:prstGeom prst="ellipse">
            <a:avLst/>
          </a:pr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sp>
        <p:nvSpPr>
          <p:cNvPr id="162" name="Oval 136">
            <a:extLst>
              <a:ext uri="{FF2B5EF4-FFF2-40B4-BE49-F238E27FC236}">
                <a16:creationId xmlns:a16="http://schemas.microsoft.com/office/drawing/2014/main" id="{6C98D5C5-F536-0E24-B1E9-A385AF08B28D}"/>
              </a:ext>
            </a:extLst>
          </p:cNvPr>
          <p:cNvSpPr>
            <a:spLocks noChangeArrowheads="1"/>
          </p:cNvSpPr>
          <p:nvPr/>
        </p:nvSpPr>
        <p:spPr bwMode="auto">
          <a:xfrm>
            <a:off x="5733707" y="5662774"/>
            <a:ext cx="66895" cy="62738"/>
          </a:xfrm>
          <a:prstGeom prst="ellipse">
            <a:avLst/>
          </a:pr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grpSp>
        <p:nvGrpSpPr>
          <p:cNvPr id="163" name="组合 162">
            <a:extLst>
              <a:ext uri="{FF2B5EF4-FFF2-40B4-BE49-F238E27FC236}">
                <a16:creationId xmlns:a16="http://schemas.microsoft.com/office/drawing/2014/main" id="{4922FA3B-21E6-7358-E3D4-D1D0FB9BD534}"/>
              </a:ext>
            </a:extLst>
          </p:cNvPr>
          <p:cNvGrpSpPr/>
          <p:nvPr/>
        </p:nvGrpSpPr>
        <p:grpSpPr>
          <a:xfrm>
            <a:off x="5464038" y="5409861"/>
            <a:ext cx="319840" cy="315650"/>
            <a:chOff x="5684838" y="4819650"/>
            <a:chExt cx="242888" cy="255588"/>
          </a:xfrm>
          <a:solidFill>
            <a:schemeClr val="tx2">
              <a:lumMod val="75000"/>
            </a:schemeClr>
          </a:solidFill>
        </p:grpSpPr>
        <p:sp>
          <p:nvSpPr>
            <p:cNvPr id="164" name="Rectangle 130">
              <a:extLst>
                <a:ext uri="{FF2B5EF4-FFF2-40B4-BE49-F238E27FC236}">
                  <a16:creationId xmlns:a16="http://schemas.microsoft.com/office/drawing/2014/main" id="{065DE70F-1CC7-A7BA-DD29-0632BE776795}"/>
                </a:ext>
              </a:extLst>
            </p:cNvPr>
            <p:cNvSpPr>
              <a:spLocks noChangeArrowheads="1"/>
            </p:cNvSpPr>
            <p:nvPr/>
          </p:nvSpPr>
          <p:spPr bwMode="auto">
            <a:xfrm>
              <a:off x="5697538" y="4897438"/>
              <a:ext cx="25400" cy="1016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65" name="Rectangle 131">
              <a:extLst>
                <a:ext uri="{FF2B5EF4-FFF2-40B4-BE49-F238E27FC236}">
                  <a16:creationId xmlns:a16="http://schemas.microsoft.com/office/drawing/2014/main" id="{156B7D3E-05F1-ABA4-9A5C-B5B10FE477E7}"/>
                </a:ext>
              </a:extLst>
            </p:cNvPr>
            <p:cNvSpPr>
              <a:spLocks noChangeArrowheads="1"/>
            </p:cNvSpPr>
            <p:nvPr/>
          </p:nvSpPr>
          <p:spPr bwMode="auto">
            <a:xfrm>
              <a:off x="5761038" y="4832350"/>
              <a:ext cx="103188"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66" name="Rectangle 132">
              <a:extLst>
                <a:ext uri="{FF2B5EF4-FFF2-40B4-BE49-F238E27FC236}">
                  <a16:creationId xmlns:a16="http://schemas.microsoft.com/office/drawing/2014/main" id="{A817FC38-4FA4-9F42-93C4-9B49126C1CF9}"/>
                </a:ext>
              </a:extLst>
            </p:cNvPr>
            <p:cNvSpPr>
              <a:spLocks noChangeArrowheads="1"/>
            </p:cNvSpPr>
            <p:nvPr/>
          </p:nvSpPr>
          <p:spPr bwMode="auto">
            <a:xfrm>
              <a:off x="5761038" y="5037138"/>
              <a:ext cx="103188"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67" name="Rectangle 133">
              <a:extLst>
                <a:ext uri="{FF2B5EF4-FFF2-40B4-BE49-F238E27FC236}">
                  <a16:creationId xmlns:a16="http://schemas.microsoft.com/office/drawing/2014/main" id="{633E7C76-4050-1648-542D-5F1131991570}"/>
                </a:ext>
              </a:extLst>
            </p:cNvPr>
            <p:cNvSpPr>
              <a:spLocks noChangeArrowheads="1"/>
            </p:cNvSpPr>
            <p:nvPr/>
          </p:nvSpPr>
          <p:spPr bwMode="auto">
            <a:xfrm>
              <a:off x="5902326" y="4897438"/>
              <a:ext cx="25400" cy="1016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68" name="Oval 135">
              <a:extLst>
                <a:ext uri="{FF2B5EF4-FFF2-40B4-BE49-F238E27FC236}">
                  <a16:creationId xmlns:a16="http://schemas.microsoft.com/office/drawing/2014/main" id="{0781BA22-4A25-8148-89C1-90E9AE3E6136}"/>
                </a:ext>
              </a:extLst>
            </p:cNvPr>
            <p:cNvSpPr>
              <a:spLocks noChangeArrowheads="1"/>
            </p:cNvSpPr>
            <p:nvPr/>
          </p:nvSpPr>
          <p:spPr bwMode="auto">
            <a:xfrm>
              <a:off x="5684838" y="4819650"/>
              <a:ext cx="508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69" name="Oval 137">
              <a:extLst>
                <a:ext uri="{FF2B5EF4-FFF2-40B4-BE49-F238E27FC236}">
                  <a16:creationId xmlns:a16="http://schemas.microsoft.com/office/drawing/2014/main" id="{90430E5E-9A21-5526-DCD6-3E95104C1DCF}"/>
                </a:ext>
              </a:extLst>
            </p:cNvPr>
            <p:cNvSpPr>
              <a:spLocks noChangeArrowheads="1"/>
            </p:cNvSpPr>
            <p:nvPr/>
          </p:nvSpPr>
          <p:spPr bwMode="auto">
            <a:xfrm>
              <a:off x="5684838" y="5024438"/>
              <a:ext cx="508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170" name="组合 169">
            <a:extLst>
              <a:ext uri="{FF2B5EF4-FFF2-40B4-BE49-F238E27FC236}">
                <a16:creationId xmlns:a16="http://schemas.microsoft.com/office/drawing/2014/main" id="{8754F7A0-D184-A182-E587-B431EB95FD15}"/>
              </a:ext>
            </a:extLst>
          </p:cNvPr>
          <p:cNvGrpSpPr/>
          <p:nvPr/>
        </p:nvGrpSpPr>
        <p:grpSpPr>
          <a:xfrm>
            <a:off x="7861789" y="5394177"/>
            <a:ext cx="370010" cy="347019"/>
            <a:chOff x="7505701" y="4806950"/>
            <a:chExt cx="280987" cy="280988"/>
          </a:xfrm>
          <a:solidFill>
            <a:schemeClr val="tx2">
              <a:lumMod val="75000"/>
            </a:schemeClr>
          </a:solidFill>
        </p:grpSpPr>
        <p:sp>
          <p:nvSpPr>
            <p:cNvPr id="171" name="Freeform 138">
              <a:extLst>
                <a:ext uri="{FF2B5EF4-FFF2-40B4-BE49-F238E27FC236}">
                  <a16:creationId xmlns:a16="http://schemas.microsoft.com/office/drawing/2014/main" id="{C20D15A8-6C7F-7BCF-5FEF-E2619BB57B20}"/>
                </a:ext>
              </a:extLst>
            </p:cNvPr>
            <p:cNvSpPr>
              <a:spLocks/>
            </p:cNvSpPr>
            <p:nvPr/>
          </p:nvSpPr>
          <p:spPr bwMode="auto">
            <a:xfrm>
              <a:off x="7735888" y="4922838"/>
              <a:ext cx="50800" cy="50800"/>
            </a:xfrm>
            <a:custGeom>
              <a:avLst/>
              <a:gdLst>
                <a:gd name="T0" fmla="*/ 12 w 16"/>
                <a:gd name="T1" fmla="*/ 0 h 16"/>
                <a:gd name="T2" fmla="*/ 4 w 16"/>
                <a:gd name="T3" fmla="*/ 0 h 16"/>
                <a:gd name="T4" fmla="*/ 0 w 16"/>
                <a:gd name="T5" fmla="*/ 4 h 16"/>
                <a:gd name="T6" fmla="*/ 0 w 16"/>
                <a:gd name="T7" fmla="*/ 12 h 16"/>
                <a:gd name="T8" fmla="*/ 4 w 16"/>
                <a:gd name="T9" fmla="*/ 16 h 16"/>
                <a:gd name="T10" fmla="*/ 12 w 16"/>
                <a:gd name="T11" fmla="*/ 16 h 16"/>
                <a:gd name="T12" fmla="*/ 16 w 16"/>
                <a:gd name="T13" fmla="*/ 12 h 16"/>
                <a:gd name="T14" fmla="*/ 16 w 16"/>
                <a:gd name="T15" fmla="*/ 4 h 16"/>
                <a:gd name="T16" fmla="*/ 12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2" y="0"/>
                  </a:moveTo>
                  <a:cubicBezTo>
                    <a:pt x="4" y="0"/>
                    <a:pt x="4" y="0"/>
                    <a:pt x="4" y="0"/>
                  </a:cubicBezTo>
                  <a:cubicBezTo>
                    <a:pt x="2" y="0"/>
                    <a:pt x="0" y="2"/>
                    <a:pt x="0" y="4"/>
                  </a:cubicBezTo>
                  <a:cubicBezTo>
                    <a:pt x="0" y="12"/>
                    <a:pt x="0" y="12"/>
                    <a:pt x="0" y="12"/>
                  </a:cubicBezTo>
                  <a:cubicBezTo>
                    <a:pt x="0" y="14"/>
                    <a:pt x="2" y="16"/>
                    <a:pt x="4" y="16"/>
                  </a:cubicBezTo>
                  <a:cubicBezTo>
                    <a:pt x="12" y="16"/>
                    <a:pt x="12" y="16"/>
                    <a:pt x="12" y="16"/>
                  </a:cubicBezTo>
                  <a:cubicBezTo>
                    <a:pt x="14" y="16"/>
                    <a:pt x="16" y="14"/>
                    <a:pt x="16" y="12"/>
                  </a:cubicBezTo>
                  <a:cubicBezTo>
                    <a:pt x="16" y="4"/>
                    <a:pt x="16" y="4"/>
                    <a:pt x="16" y="4"/>
                  </a:cubicBezTo>
                  <a:cubicBezTo>
                    <a:pt x="16" y="2"/>
                    <a:pt x="14"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72" name="Freeform 139">
              <a:extLst>
                <a:ext uri="{FF2B5EF4-FFF2-40B4-BE49-F238E27FC236}">
                  <a16:creationId xmlns:a16="http://schemas.microsoft.com/office/drawing/2014/main" id="{EC7E88CF-C1DB-F5DF-8D97-E511EA8C8ED9}"/>
                </a:ext>
              </a:extLst>
            </p:cNvPr>
            <p:cNvSpPr>
              <a:spLocks/>
            </p:cNvSpPr>
            <p:nvPr/>
          </p:nvSpPr>
          <p:spPr bwMode="auto">
            <a:xfrm>
              <a:off x="7505701" y="4922838"/>
              <a:ext cx="52388" cy="50800"/>
            </a:xfrm>
            <a:custGeom>
              <a:avLst/>
              <a:gdLst>
                <a:gd name="T0" fmla="*/ 16 w 16"/>
                <a:gd name="T1" fmla="*/ 12 h 16"/>
                <a:gd name="T2" fmla="*/ 16 w 16"/>
                <a:gd name="T3" fmla="*/ 4 h 16"/>
                <a:gd name="T4" fmla="*/ 12 w 16"/>
                <a:gd name="T5" fmla="*/ 0 h 16"/>
                <a:gd name="T6" fmla="*/ 4 w 16"/>
                <a:gd name="T7" fmla="*/ 0 h 16"/>
                <a:gd name="T8" fmla="*/ 0 w 16"/>
                <a:gd name="T9" fmla="*/ 4 h 16"/>
                <a:gd name="T10" fmla="*/ 0 w 16"/>
                <a:gd name="T11" fmla="*/ 12 h 16"/>
                <a:gd name="T12" fmla="*/ 4 w 16"/>
                <a:gd name="T13" fmla="*/ 16 h 16"/>
                <a:gd name="T14" fmla="*/ 12 w 16"/>
                <a:gd name="T15" fmla="*/ 16 h 16"/>
                <a:gd name="T16" fmla="*/ 16 w 16"/>
                <a:gd name="T17"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6" y="12"/>
                  </a:moveTo>
                  <a:cubicBezTo>
                    <a:pt x="16" y="4"/>
                    <a:pt x="16" y="4"/>
                    <a:pt x="16" y="4"/>
                  </a:cubicBezTo>
                  <a:cubicBezTo>
                    <a:pt x="16" y="2"/>
                    <a:pt x="14" y="0"/>
                    <a:pt x="12" y="0"/>
                  </a:cubicBezTo>
                  <a:cubicBezTo>
                    <a:pt x="4" y="0"/>
                    <a:pt x="4" y="0"/>
                    <a:pt x="4" y="0"/>
                  </a:cubicBezTo>
                  <a:cubicBezTo>
                    <a:pt x="2" y="0"/>
                    <a:pt x="0" y="2"/>
                    <a:pt x="0" y="4"/>
                  </a:cubicBezTo>
                  <a:cubicBezTo>
                    <a:pt x="0" y="12"/>
                    <a:pt x="0" y="12"/>
                    <a:pt x="0" y="12"/>
                  </a:cubicBezTo>
                  <a:cubicBezTo>
                    <a:pt x="0" y="14"/>
                    <a:pt x="2" y="16"/>
                    <a:pt x="4" y="16"/>
                  </a:cubicBezTo>
                  <a:cubicBezTo>
                    <a:pt x="12" y="16"/>
                    <a:pt x="12" y="16"/>
                    <a:pt x="12" y="16"/>
                  </a:cubicBezTo>
                  <a:cubicBezTo>
                    <a:pt x="14" y="16"/>
                    <a:pt x="16" y="14"/>
                    <a:pt x="1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73" name="Freeform 140">
              <a:extLst>
                <a:ext uri="{FF2B5EF4-FFF2-40B4-BE49-F238E27FC236}">
                  <a16:creationId xmlns:a16="http://schemas.microsoft.com/office/drawing/2014/main" id="{5FA21FB6-EBD3-91CD-987A-64278B9816D5}"/>
                </a:ext>
              </a:extLst>
            </p:cNvPr>
            <p:cNvSpPr>
              <a:spLocks/>
            </p:cNvSpPr>
            <p:nvPr/>
          </p:nvSpPr>
          <p:spPr bwMode="auto">
            <a:xfrm>
              <a:off x="7621588" y="4806950"/>
              <a:ext cx="50800" cy="50800"/>
            </a:xfrm>
            <a:custGeom>
              <a:avLst/>
              <a:gdLst>
                <a:gd name="T0" fmla="*/ 12 w 16"/>
                <a:gd name="T1" fmla="*/ 0 h 16"/>
                <a:gd name="T2" fmla="*/ 4 w 16"/>
                <a:gd name="T3" fmla="*/ 0 h 16"/>
                <a:gd name="T4" fmla="*/ 0 w 16"/>
                <a:gd name="T5" fmla="*/ 4 h 16"/>
                <a:gd name="T6" fmla="*/ 0 w 16"/>
                <a:gd name="T7" fmla="*/ 12 h 16"/>
                <a:gd name="T8" fmla="*/ 4 w 16"/>
                <a:gd name="T9" fmla="*/ 16 h 16"/>
                <a:gd name="T10" fmla="*/ 12 w 16"/>
                <a:gd name="T11" fmla="*/ 16 h 16"/>
                <a:gd name="T12" fmla="*/ 16 w 16"/>
                <a:gd name="T13" fmla="*/ 12 h 16"/>
                <a:gd name="T14" fmla="*/ 16 w 16"/>
                <a:gd name="T15" fmla="*/ 4 h 16"/>
                <a:gd name="T16" fmla="*/ 12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2" y="0"/>
                  </a:moveTo>
                  <a:cubicBezTo>
                    <a:pt x="4" y="0"/>
                    <a:pt x="4" y="0"/>
                    <a:pt x="4" y="0"/>
                  </a:cubicBezTo>
                  <a:cubicBezTo>
                    <a:pt x="2" y="0"/>
                    <a:pt x="0" y="2"/>
                    <a:pt x="0" y="4"/>
                  </a:cubicBezTo>
                  <a:cubicBezTo>
                    <a:pt x="0" y="12"/>
                    <a:pt x="0" y="12"/>
                    <a:pt x="0" y="12"/>
                  </a:cubicBezTo>
                  <a:cubicBezTo>
                    <a:pt x="0" y="14"/>
                    <a:pt x="2" y="16"/>
                    <a:pt x="4" y="16"/>
                  </a:cubicBezTo>
                  <a:cubicBezTo>
                    <a:pt x="12" y="16"/>
                    <a:pt x="12" y="16"/>
                    <a:pt x="12" y="16"/>
                  </a:cubicBezTo>
                  <a:cubicBezTo>
                    <a:pt x="14" y="16"/>
                    <a:pt x="16" y="14"/>
                    <a:pt x="16" y="12"/>
                  </a:cubicBezTo>
                  <a:cubicBezTo>
                    <a:pt x="16" y="4"/>
                    <a:pt x="16" y="4"/>
                    <a:pt x="16" y="4"/>
                  </a:cubicBezTo>
                  <a:cubicBezTo>
                    <a:pt x="16" y="2"/>
                    <a:pt x="14"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74" name="Freeform 141">
              <a:extLst>
                <a:ext uri="{FF2B5EF4-FFF2-40B4-BE49-F238E27FC236}">
                  <a16:creationId xmlns:a16="http://schemas.microsoft.com/office/drawing/2014/main" id="{71E6CCBE-F580-7528-41CC-B1B9320E2778}"/>
                </a:ext>
              </a:extLst>
            </p:cNvPr>
            <p:cNvSpPr>
              <a:spLocks/>
            </p:cNvSpPr>
            <p:nvPr/>
          </p:nvSpPr>
          <p:spPr bwMode="auto">
            <a:xfrm>
              <a:off x="7621588" y="5037138"/>
              <a:ext cx="50800" cy="50800"/>
            </a:xfrm>
            <a:custGeom>
              <a:avLst/>
              <a:gdLst>
                <a:gd name="T0" fmla="*/ 12 w 16"/>
                <a:gd name="T1" fmla="*/ 0 h 16"/>
                <a:gd name="T2" fmla="*/ 4 w 16"/>
                <a:gd name="T3" fmla="*/ 0 h 16"/>
                <a:gd name="T4" fmla="*/ 0 w 16"/>
                <a:gd name="T5" fmla="*/ 4 h 16"/>
                <a:gd name="T6" fmla="*/ 0 w 16"/>
                <a:gd name="T7" fmla="*/ 12 h 16"/>
                <a:gd name="T8" fmla="*/ 4 w 16"/>
                <a:gd name="T9" fmla="*/ 16 h 16"/>
                <a:gd name="T10" fmla="*/ 12 w 16"/>
                <a:gd name="T11" fmla="*/ 16 h 16"/>
                <a:gd name="T12" fmla="*/ 16 w 16"/>
                <a:gd name="T13" fmla="*/ 12 h 16"/>
                <a:gd name="T14" fmla="*/ 16 w 16"/>
                <a:gd name="T15" fmla="*/ 4 h 16"/>
                <a:gd name="T16" fmla="*/ 12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2" y="0"/>
                  </a:moveTo>
                  <a:cubicBezTo>
                    <a:pt x="4" y="0"/>
                    <a:pt x="4" y="0"/>
                    <a:pt x="4" y="0"/>
                  </a:cubicBezTo>
                  <a:cubicBezTo>
                    <a:pt x="2" y="0"/>
                    <a:pt x="0" y="2"/>
                    <a:pt x="0" y="4"/>
                  </a:cubicBezTo>
                  <a:cubicBezTo>
                    <a:pt x="0" y="12"/>
                    <a:pt x="0" y="12"/>
                    <a:pt x="0" y="12"/>
                  </a:cubicBezTo>
                  <a:cubicBezTo>
                    <a:pt x="0" y="14"/>
                    <a:pt x="2" y="16"/>
                    <a:pt x="4" y="16"/>
                  </a:cubicBezTo>
                  <a:cubicBezTo>
                    <a:pt x="12" y="16"/>
                    <a:pt x="12" y="16"/>
                    <a:pt x="12" y="16"/>
                  </a:cubicBezTo>
                  <a:cubicBezTo>
                    <a:pt x="14" y="16"/>
                    <a:pt x="16" y="14"/>
                    <a:pt x="16" y="12"/>
                  </a:cubicBezTo>
                  <a:cubicBezTo>
                    <a:pt x="16" y="4"/>
                    <a:pt x="16" y="4"/>
                    <a:pt x="16" y="4"/>
                  </a:cubicBezTo>
                  <a:cubicBezTo>
                    <a:pt x="16" y="2"/>
                    <a:pt x="14"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75" name="Freeform 142">
              <a:extLst>
                <a:ext uri="{FF2B5EF4-FFF2-40B4-BE49-F238E27FC236}">
                  <a16:creationId xmlns:a16="http://schemas.microsoft.com/office/drawing/2014/main" id="{93A1D75F-8641-519D-B31B-FEFB8F088450}"/>
                </a:ext>
              </a:extLst>
            </p:cNvPr>
            <p:cNvSpPr>
              <a:spLocks/>
            </p:cNvSpPr>
            <p:nvPr/>
          </p:nvSpPr>
          <p:spPr bwMode="auto">
            <a:xfrm>
              <a:off x="7697788" y="4829175"/>
              <a:ext cx="66675" cy="68263"/>
            </a:xfrm>
            <a:custGeom>
              <a:avLst/>
              <a:gdLst>
                <a:gd name="T0" fmla="*/ 12 w 21"/>
                <a:gd name="T1" fmla="*/ 21 h 21"/>
                <a:gd name="T2" fmla="*/ 21 w 21"/>
                <a:gd name="T3" fmla="*/ 21 h 21"/>
                <a:gd name="T4" fmla="*/ 0 w 21"/>
                <a:gd name="T5" fmla="*/ 0 h 21"/>
                <a:gd name="T6" fmla="*/ 0 w 21"/>
                <a:gd name="T7" fmla="*/ 9 h 21"/>
                <a:gd name="T8" fmla="*/ 12 w 21"/>
                <a:gd name="T9" fmla="*/ 21 h 21"/>
              </a:gdLst>
              <a:ahLst/>
              <a:cxnLst>
                <a:cxn ang="0">
                  <a:pos x="T0" y="T1"/>
                </a:cxn>
                <a:cxn ang="0">
                  <a:pos x="T2" y="T3"/>
                </a:cxn>
                <a:cxn ang="0">
                  <a:pos x="T4" y="T5"/>
                </a:cxn>
                <a:cxn ang="0">
                  <a:pos x="T6" y="T7"/>
                </a:cxn>
                <a:cxn ang="0">
                  <a:pos x="T8" y="T9"/>
                </a:cxn>
              </a:cxnLst>
              <a:rect l="0" t="0" r="r" b="b"/>
              <a:pathLst>
                <a:path w="21" h="21">
                  <a:moveTo>
                    <a:pt x="12" y="21"/>
                  </a:moveTo>
                  <a:cubicBezTo>
                    <a:pt x="21" y="21"/>
                    <a:pt x="21" y="21"/>
                    <a:pt x="21" y="21"/>
                  </a:cubicBezTo>
                  <a:cubicBezTo>
                    <a:pt x="17" y="12"/>
                    <a:pt x="9" y="4"/>
                    <a:pt x="0" y="0"/>
                  </a:cubicBezTo>
                  <a:cubicBezTo>
                    <a:pt x="0" y="9"/>
                    <a:pt x="0" y="9"/>
                    <a:pt x="0" y="9"/>
                  </a:cubicBezTo>
                  <a:cubicBezTo>
                    <a:pt x="5" y="12"/>
                    <a:pt x="9" y="16"/>
                    <a:pt x="1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76" name="Freeform 143">
              <a:extLst>
                <a:ext uri="{FF2B5EF4-FFF2-40B4-BE49-F238E27FC236}">
                  <a16:creationId xmlns:a16="http://schemas.microsoft.com/office/drawing/2014/main" id="{790264BF-E05A-54D0-3071-E9429CAB306C}"/>
                </a:ext>
              </a:extLst>
            </p:cNvPr>
            <p:cNvSpPr>
              <a:spLocks/>
            </p:cNvSpPr>
            <p:nvPr/>
          </p:nvSpPr>
          <p:spPr bwMode="auto">
            <a:xfrm>
              <a:off x="7529513" y="4829175"/>
              <a:ext cx="66675" cy="68263"/>
            </a:xfrm>
            <a:custGeom>
              <a:avLst/>
              <a:gdLst>
                <a:gd name="T0" fmla="*/ 0 w 21"/>
                <a:gd name="T1" fmla="*/ 21 h 21"/>
                <a:gd name="T2" fmla="*/ 9 w 21"/>
                <a:gd name="T3" fmla="*/ 21 h 21"/>
                <a:gd name="T4" fmla="*/ 21 w 21"/>
                <a:gd name="T5" fmla="*/ 9 h 21"/>
                <a:gd name="T6" fmla="*/ 21 w 21"/>
                <a:gd name="T7" fmla="*/ 0 h 21"/>
                <a:gd name="T8" fmla="*/ 0 w 21"/>
                <a:gd name="T9" fmla="*/ 21 h 21"/>
              </a:gdLst>
              <a:ahLst/>
              <a:cxnLst>
                <a:cxn ang="0">
                  <a:pos x="T0" y="T1"/>
                </a:cxn>
                <a:cxn ang="0">
                  <a:pos x="T2" y="T3"/>
                </a:cxn>
                <a:cxn ang="0">
                  <a:pos x="T4" y="T5"/>
                </a:cxn>
                <a:cxn ang="0">
                  <a:pos x="T6" y="T7"/>
                </a:cxn>
                <a:cxn ang="0">
                  <a:pos x="T8" y="T9"/>
                </a:cxn>
              </a:cxnLst>
              <a:rect l="0" t="0" r="r" b="b"/>
              <a:pathLst>
                <a:path w="21" h="21">
                  <a:moveTo>
                    <a:pt x="0" y="21"/>
                  </a:moveTo>
                  <a:cubicBezTo>
                    <a:pt x="9" y="21"/>
                    <a:pt x="9" y="21"/>
                    <a:pt x="9" y="21"/>
                  </a:cubicBezTo>
                  <a:cubicBezTo>
                    <a:pt x="12" y="16"/>
                    <a:pt x="16" y="12"/>
                    <a:pt x="21" y="9"/>
                  </a:cubicBezTo>
                  <a:cubicBezTo>
                    <a:pt x="21" y="0"/>
                    <a:pt x="21" y="0"/>
                    <a:pt x="21" y="0"/>
                  </a:cubicBezTo>
                  <a:cubicBezTo>
                    <a:pt x="12" y="4"/>
                    <a:pt x="4" y="12"/>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77" name="Freeform 144">
              <a:extLst>
                <a:ext uri="{FF2B5EF4-FFF2-40B4-BE49-F238E27FC236}">
                  <a16:creationId xmlns:a16="http://schemas.microsoft.com/office/drawing/2014/main" id="{C05E4405-E101-0C4D-1B50-9BA5E8B85039}"/>
                </a:ext>
              </a:extLst>
            </p:cNvPr>
            <p:cNvSpPr>
              <a:spLocks/>
            </p:cNvSpPr>
            <p:nvPr/>
          </p:nvSpPr>
          <p:spPr bwMode="auto">
            <a:xfrm>
              <a:off x="7697788" y="4999038"/>
              <a:ext cx="66675" cy="66675"/>
            </a:xfrm>
            <a:custGeom>
              <a:avLst/>
              <a:gdLst>
                <a:gd name="T0" fmla="*/ 0 w 21"/>
                <a:gd name="T1" fmla="*/ 12 h 21"/>
                <a:gd name="T2" fmla="*/ 0 w 21"/>
                <a:gd name="T3" fmla="*/ 21 h 21"/>
                <a:gd name="T4" fmla="*/ 21 w 21"/>
                <a:gd name="T5" fmla="*/ 0 h 21"/>
                <a:gd name="T6" fmla="*/ 12 w 21"/>
                <a:gd name="T7" fmla="*/ 0 h 21"/>
                <a:gd name="T8" fmla="*/ 0 w 21"/>
                <a:gd name="T9" fmla="*/ 12 h 21"/>
              </a:gdLst>
              <a:ahLst/>
              <a:cxnLst>
                <a:cxn ang="0">
                  <a:pos x="T0" y="T1"/>
                </a:cxn>
                <a:cxn ang="0">
                  <a:pos x="T2" y="T3"/>
                </a:cxn>
                <a:cxn ang="0">
                  <a:pos x="T4" y="T5"/>
                </a:cxn>
                <a:cxn ang="0">
                  <a:pos x="T6" y="T7"/>
                </a:cxn>
                <a:cxn ang="0">
                  <a:pos x="T8" y="T9"/>
                </a:cxn>
              </a:cxnLst>
              <a:rect l="0" t="0" r="r" b="b"/>
              <a:pathLst>
                <a:path w="21" h="21">
                  <a:moveTo>
                    <a:pt x="0" y="12"/>
                  </a:moveTo>
                  <a:cubicBezTo>
                    <a:pt x="0" y="21"/>
                    <a:pt x="0" y="21"/>
                    <a:pt x="0" y="21"/>
                  </a:cubicBezTo>
                  <a:cubicBezTo>
                    <a:pt x="9" y="17"/>
                    <a:pt x="17" y="9"/>
                    <a:pt x="21" y="0"/>
                  </a:cubicBezTo>
                  <a:cubicBezTo>
                    <a:pt x="12" y="0"/>
                    <a:pt x="12" y="0"/>
                    <a:pt x="12" y="0"/>
                  </a:cubicBezTo>
                  <a:cubicBezTo>
                    <a:pt x="9" y="5"/>
                    <a:pt x="5" y="9"/>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78" name="Freeform 145">
              <a:extLst>
                <a:ext uri="{FF2B5EF4-FFF2-40B4-BE49-F238E27FC236}">
                  <a16:creationId xmlns:a16="http://schemas.microsoft.com/office/drawing/2014/main" id="{9F48C754-4B0F-BD7C-F95A-274481995A0D}"/>
                </a:ext>
              </a:extLst>
            </p:cNvPr>
            <p:cNvSpPr>
              <a:spLocks/>
            </p:cNvSpPr>
            <p:nvPr/>
          </p:nvSpPr>
          <p:spPr bwMode="auto">
            <a:xfrm>
              <a:off x="7529513" y="4999038"/>
              <a:ext cx="66675" cy="66675"/>
            </a:xfrm>
            <a:custGeom>
              <a:avLst/>
              <a:gdLst>
                <a:gd name="T0" fmla="*/ 9 w 21"/>
                <a:gd name="T1" fmla="*/ 0 h 21"/>
                <a:gd name="T2" fmla="*/ 0 w 21"/>
                <a:gd name="T3" fmla="*/ 0 h 21"/>
                <a:gd name="T4" fmla="*/ 21 w 21"/>
                <a:gd name="T5" fmla="*/ 21 h 21"/>
                <a:gd name="T6" fmla="*/ 21 w 21"/>
                <a:gd name="T7" fmla="*/ 12 h 21"/>
                <a:gd name="T8" fmla="*/ 9 w 21"/>
                <a:gd name="T9" fmla="*/ 0 h 21"/>
              </a:gdLst>
              <a:ahLst/>
              <a:cxnLst>
                <a:cxn ang="0">
                  <a:pos x="T0" y="T1"/>
                </a:cxn>
                <a:cxn ang="0">
                  <a:pos x="T2" y="T3"/>
                </a:cxn>
                <a:cxn ang="0">
                  <a:pos x="T4" y="T5"/>
                </a:cxn>
                <a:cxn ang="0">
                  <a:pos x="T6" y="T7"/>
                </a:cxn>
                <a:cxn ang="0">
                  <a:pos x="T8" y="T9"/>
                </a:cxn>
              </a:cxnLst>
              <a:rect l="0" t="0" r="r" b="b"/>
              <a:pathLst>
                <a:path w="21" h="21">
                  <a:moveTo>
                    <a:pt x="9" y="0"/>
                  </a:moveTo>
                  <a:cubicBezTo>
                    <a:pt x="0" y="0"/>
                    <a:pt x="0" y="0"/>
                    <a:pt x="0" y="0"/>
                  </a:cubicBezTo>
                  <a:cubicBezTo>
                    <a:pt x="4" y="9"/>
                    <a:pt x="12" y="17"/>
                    <a:pt x="21" y="21"/>
                  </a:cubicBezTo>
                  <a:cubicBezTo>
                    <a:pt x="21" y="12"/>
                    <a:pt x="21" y="12"/>
                    <a:pt x="21" y="12"/>
                  </a:cubicBezTo>
                  <a:cubicBezTo>
                    <a:pt x="16" y="9"/>
                    <a:pt x="12" y="5"/>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179" name="组合 178">
            <a:extLst>
              <a:ext uri="{FF2B5EF4-FFF2-40B4-BE49-F238E27FC236}">
                <a16:creationId xmlns:a16="http://schemas.microsoft.com/office/drawing/2014/main" id="{90386B16-DBCE-DC33-A06A-91E4FC6EDAF9}"/>
              </a:ext>
            </a:extLst>
          </p:cNvPr>
          <p:cNvGrpSpPr/>
          <p:nvPr/>
        </p:nvGrpSpPr>
        <p:grpSpPr>
          <a:xfrm>
            <a:off x="6268863" y="5409861"/>
            <a:ext cx="336562" cy="315650"/>
            <a:chOff x="6296026" y="4819650"/>
            <a:chExt cx="255587" cy="255588"/>
          </a:xfrm>
          <a:solidFill>
            <a:schemeClr val="tx2">
              <a:lumMod val="75000"/>
            </a:schemeClr>
          </a:solidFill>
        </p:grpSpPr>
        <p:sp>
          <p:nvSpPr>
            <p:cNvPr id="180" name="Freeform 146">
              <a:extLst>
                <a:ext uri="{FF2B5EF4-FFF2-40B4-BE49-F238E27FC236}">
                  <a16:creationId xmlns:a16="http://schemas.microsoft.com/office/drawing/2014/main" id="{FC49826D-2807-5F12-A5B0-B4E2C647B6AF}"/>
                </a:ext>
              </a:extLst>
            </p:cNvPr>
            <p:cNvSpPr>
              <a:spLocks/>
            </p:cNvSpPr>
            <p:nvPr/>
          </p:nvSpPr>
          <p:spPr bwMode="auto">
            <a:xfrm>
              <a:off x="6296026" y="4973638"/>
              <a:ext cx="103188" cy="101600"/>
            </a:xfrm>
            <a:custGeom>
              <a:avLst/>
              <a:gdLst>
                <a:gd name="T0" fmla="*/ 24 w 32"/>
                <a:gd name="T1" fmla="*/ 0 h 32"/>
                <a:gd name="T2" fmla="*/ 8 w 32"/>
                <a:gd name="T3" fmla="*/ 0 h 32"/>
                <a:gd name="T4" fmla="*/ 0 w 32"/>
                <a:gd name="T5" fmla="*/ 8 h 32"/>
                <a:gd name="T6" fmla="*/ 0 w 32"/>
                <a:gd name="T7" fmla="*/ 24 h 32"/>
                <a:gd name="T8" fmla="*/ 8 w 32"/>
                <a:gd name="T9" fmla="*/ 32 h 32"/>
                <a:gd name="T10" fmla="*/ 24 w 32"/>
                <a:gd name="T11" fmla="*/ 32 h 32"/>
                <a:gd name="T12" fmla="*/ 32 w 32"/>
                <a:gd name="T13" fmla="*/ 24 h 32"/>
                <a:gd name="T14" fmla="*/ 32 w 32"/>
                <a:gd name="T15" fmla="*/ 8 h 32"/>
                <a:gd name="T16" fmla="*/ 24 w 32"/>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2">
                  <a:moveTo>
                    <a:pt x="24" y="0"/>
                  </a:moveTo>
                  <a:cubicBezTo>
                    <a:pt x="8" y="0"/>
                    <a:pt x="8" y="0"/>
                    <a:pt x="8" y="0"/>
                  </a:cubicBezTo>
                  <a:cubicBezTo>
                    <a:pt x="4" y="0"/>
                    <a:pt x="0" y="4"/>
                    <a:pt x="0" y="8"/>
                  </a:cubicBezTo>
                  <a:cubicBezTo>
                    <a:pt x="0" y="24"/>
                    <a:pt x="0" y="24"/>
                    <a:pt x="0" y="24"/>
                  </a:cubicBezTo>
                  <a:cubicBezTo>
                    <a:pt x="0" y="28"/>
                    <a:pt x="4" y="32"/>
                    <a:pt x="8" y="32"/>
                  </a:cubicBezTo>
                  <a:cubicBezTo>
                    <a:pt x="24" y="32"/>
                    <a:pt x="24" y="32"/>
                    <a:pt x="24" y="32"/>
                  </a:cubicBezTo>
                  <a:cubicBezTo>
                    <a:pt x="28" y="32"/>
                    <a:pt x="32" y="28"/>
                    <a:pt x="32" y="24"/>
                  </a:cubicBezTo>
                  <a:cubicBezTo>
                    <a:pt x="32" y="8"/>
                    <a:pt x="32" y="8"/>
                    <a:pt x="32" y="8"/>
                  </a:cubicBezTo>
                  <a:cubicBezTo>
                    <a:pt x="32" y="4"/>
                    <a:pt x="28"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nvGrpSpPr>
            <p:cNvPr id="181" name="组合 180">
              <a:extLst>
                <a:ext uri="{FF2B5EF4-FFF2-40B4-BE49-F238E27FC236}">
                  <a16:creationId xmlns:a16="http://schemas.microsoft.com/office/drawing/2014/main" id="{380B986B-894F-B863-E300-8171A44009E1}"/>
                </a:ext>
              </a:extLst>
            </p:cNvPr>
            <p:cNvGrpSpPr/>
            <p:nvPr/>
          </p:nvGrpSpPr>
          <p:grpSpPr>
            <a:xfrm>
              <a:off x="6396038" y="4819650"/>
              <a:ext cx="155575" cy="157163"/>
              <a:chOff x="6396038" y="4819650"/>
              <a:chExt cx="155575" cy="157163"/>
            </a:xfrm>
            <a:grpFill/>
          </p:grpSpPr>
          <p:sp>
            <p:nvSpPr>
              <p:cNvPr id="182" name="Freeform 147">
                <a:extLst>
                  <a:ext uri="{FF2B5EF4-FFF2-40B4-BE49-F238E27FC236}">
                    <a16:creationId xmlns:a16="http://schemas.microsoft.com/office/drawing/2014/main" id="{54CFF34E-FA36-357A-6282-7837938931E8}"/>
                  </a:ext>
                </a:extLst>
              </p:cNvPr>
              <p:cNvSpPr>
                <a:spLocks/>
              </p:cNvSpPr>
              <p:nvPr/>
            </p:nvSpPr>
            <p:spPr bwMode="auto">
              <a:xfrm>
                <a:off x="6450013" y="4819650"/>
                <a:ext cx="101600" cy="103188"/>
              </a:xfrm>
              <a:custGeom>
                <a:avLst/>
                <a:gdLst>
                  <a:gd name="T0" fmla="*/ 24 w 32"/>
                  <a:gd name="T1" fmla="*/ 0 h 32"/>
                  <a:gd name="T2" fmla="*/ 8 w 32"/>
                  <a:gd name="T3" fmla="*/ 0 h 32"/>
                  <a:gd name="T4" fmla="*/ 0 w 32"/>
                  <a:gd name="T5" fmla="*/ 8 h 32"/>
                  <a:gd name="T6" fmla="*/ 0 w 32"/>
                  <a:gd name="T7" fmla="*/ 24 h 32"/>
                  <a:gd name="T8" fmla="*/ 8 w 32"/>
                  <a:gd name="T9" fmla="*/ 32 h 32"/>
                  <a:gd name="T10" fmla="*/ 24 w 32"/>
                  <a:gd name="T11" fmla="*/ 32 h 32"/>
                  <a:gd name="T12" fmla="*/ 32 w 32"/>
                  <a:gd name="T13" fmla="*/ 24 h 32"/>
                  <a:gd name="T14" fmla="*/ 32 w 32"/>
                  <a:gd name="T15" fmla="*/ 8 h 32"/>
                  <a:gd name="T16" fmla="*/ 24 w 32"/>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2">
                    <a:moveTo>
                      <a:pt x="24" y="0"/>
                    </a:moveTo>
                    <a:cubicBezTo>
                      <a:pt x="8" y="0"/>
                      <a:pt x="8" y="0"/>
                      <a:pt x="8" y="0"/>
                    </a:cubicBezTo>
                    <a:cubicBezTo>
                      <a:pt x="4" y="0"/>
                      <a:pt x="0" y="4"/>
                      <a:pt x="0" y="8"/>
                    </a:cubicBezTo>
                    <a:cubicBezTo>
                      <a:pt x="0" y="24"/>
                      <a:pt x="0" y="24"/>
                      <a:pt x="0" y="24"/>
                    </a:cubicBezTo>
                    <a:cubicBezTo>
                      <a:pt x="0" y="28"/>
                      <a:pt x="4" y="32"/>
                      <a:pt x="8" y="32"/>
                    </a:cubicBezTo>
                    <a:cubicBezTo>
                      <a:pt x="24" y="32"/>
                      <a:pt x="24" y="32"/>
                      <a:pt x="24" y="32"/>
                    </a:cubicBezTo>
                    <a:cubicBezTo>
                      <a:pt x="28" y="32"/>
                      <a:pt x="32" y="28"/>
                      <a:pt x="32" y="24"/>
                    </a:cubicBezTo>
                    <a:cubicBezTo>
                      <a:pt x="32" y="8"/>
                      <a:pt x="32" y="8"/>
                      <a:pt x="32" y="8"/>
                    </a:cubicBezTo>
                    <a:cubicBezTo>
                      <a:pt x="32" y="4"/>
                      <a:pt x="28"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83" name="Freeform 148">
                <a:extLst>
                  <a:ext uri="{FF2B5EF4-FFF2-40B4-BE49-F238E27FC236}">
                    <a16:creationId xmlns:a16="http://schemas.microsoft.com/office/drawing/2014/main" id="{ABA6C912-4633-53DE-057A-E998659629C4}"/>
                  </a:ext>
                </a:extLst>
              </p:cNvPr>
              <p:cNvSpPr>
                <a:spLocks/>
              </p:cNvSpPr>
              <p:nvPr/>
            </p:nvSpPr>
            <p:spPr bwMode="auto">
              <a:xfrm>
                <a:off x="6396038" y="4919663"/>
                <a:ext cx="57150" cy="57150"/>
              </a:xfrm>
              <a:custGeom>
                <a:avLst/>
                <a:gdLst>
                  <a:gd name="T0" fmla="*/ 0 w 36"/>
                  <a:gd name="T1" fmla="*/ 24 h 36"/>
                  <a:gd name="T2" fmla="*/ 12 w 36"/>
                  <a:gd name="T3" fmla="*/ 36 h 36"/>
                  <a:gd name="T4" fmla="*/ 36 w 36"/>
                  <a:gd name="T5" fmla="*/ 12 h 36"/>
                  <a:gd name="T6" fmla="*/ 24 w 36"/>
                  <a:gd name="T7" fmla="*/ 0 h 36"/>
                  <a:gd name="T8" fmla="*/ 0 w 36"/>
                  <a:gd name="T9" fmla="*/ 24 h 36"/>
                </a:gdLst>
                <a:ahLst/>
                <a:cxnLst>
                  <a:cxn ang="0">
                    <a:pos x="T0" y="T1"/>
                  </a:cxn>
                  <a:cxn ang="0">
                    <a:pos x="T2" y="T3"/>
                  </a:cxn>
                  <a:cxn ang="0">
                    <a:pos x="T4" y="T5"/>
                  </a:cxn>
                  <a:cxn ang="0">
                    <a:pos x="T6" y="T7"/>
                  </a:cxn>
                  <a:cxn ang="0">
                    <a:pos x="T8" y="T9"/>
                  </a:cxn>
                </a:cxnLst>
                <a:rect l="0" t="0" r="r" b="b"/>
                <a:pathLst>
                  <a:path w="36" h="36">
                    <a:moveTo>
                      <a:pt x="0" y="24"/>
                    </a:moveTo>
                    <a:lnTo>
                      <a:pt x="12" y="36"/>
                    </a:lnTo>
                    <a:lnTo>
                      <a:pt x="36" y="12"/>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grpSp>
        <p:nvGrpSpPr>
          <p:cNvPr id="184" name="组合 183">
            <a:extLst>
              <a:ext uri="{FF2B5EF4-FFF2-40B4-BE49-F238E27FC236}">
                <a16:creationId xmlns:a16="http://schemas.microsoft.com/office/drawing/2014/main" id="{05A8A39D-FCB4-5817-844F-55ED99CBF928}"/>
              </a:ext>
            </a:extLst>
          </p:cNvPr>
          <p:cNvGrpSpPr/>
          <p:nvPr/>
        </p:nvGrpSpPr>
        <p:grpSpPr>
          <a:xfrm>
            <a:off x="7073687" y="5409861"/>
            <a:ext cx="336564" cy="315650"/>
            <a:chOff x="6907213" y="4819650"/>
            <a:chExt cx="255588" cy="255588"/>
          </a:xfrm>
          <a:solidFill>
            <a:schemeClr val="tx2">
              <a:lumMod val="75000"/>
            </a:schemeClr>
          </a:solidFill>
        </p:grpSpPr>
        <p:sp>
          <p:nvSpPr>
            <p:cNvPr id="185" name="Freeform 149">
              <a:extLst>
                <a:ext uri="{FF2B5EF4-FFF2-40B4-BE49-F238E27FC236}">
                  <a16:creationId xmlns:a16="http://schemas.microsoft.com/office/drawing/2014/main" id="{AC6FBCBD-8733-600A-0ED8-50B8A96E056A}"/>
                </a:ext>
              </a:extLst>
            </p:cNvPr>
            <p:cNvSpPr>
              <a:spLocks/>
            </p:cNvSpPr>
            <p:nvPr/>
          </p:nvSpPr>
          <p:spPr bwMode="auto">
            <a:xfrm>
              <a:off x="6997701" y="4819650"/>
              <a:ext cx="76200" cy="77788"/>
            </a:xfrm>
            <a:custGeom>
              <a:avLst/>
              <a:gdLst>
                <a:gd name="T0" fmla="*/ 7 w 24"/>
                <a:gd name="T1" fmla="*/ 24 h 24"/>
                <a:gd name="T2" fmla="*/ 17 w 24"/>
                <a:gd name="T3" fmla="*/ 24 h 24"/>
                <a:gd name="T4" fmla="*/ 24 w 24"/>
                <a:gd name="T5" fmla="*/ 17 h 24"/>
                <a:gd name="T6" fmla="*/ 24 w 24"/>
                <a:gd name="T7" fmla="*/ 7 h 24"/>
                <a:gd name="T8" fmla="*/ 17 w 24"/>
                <a:gd name="T9" fmla="*/ 0 h 24"/>
                <a:gd name="T10" fmla="*/ 7 w 24"/>
                <a:gd name="T11" fmla="*/ 0 h 24"/>
                <a:gd name="T12" fmla="*/ 0 w 24"/>
                <a:gd name="T13" fmla="*/ 7 h 24"/>
                <a:gd name="T14" fmla="*/ 0 w 24"/>
                <a:gd name="T15" fmla="*/ 17 h 24"/>
                <a:gd name="T16" fmla="*/ 7 w 24"/>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7" y="24"/>
                  </a:moveTo>
                  <a:cubicBezTo>
                    <a:pt x="17" y="24"/>
                    <a:pt x="17" y="24"/>
                    <a:pt x="17" y="24"/>
                  </a:cubicBezTo>
                  <a:cubicBezTo>
                    <a:pt x="21" y="24"/>
                    <a:pt x="24" y="21"/>
                    <a:pt x="24" y="17"/>
                  </a:cubicBezTo>
                  <a:cubicBezTo>
                    <a:pt x="24" y="7"/>
                    <a:pt x="24" y="7"/>
                    <a:pt x="24" y="7"/>
                  </a:cubicBezTo>
                  <a:cubicBezTo>
                    <a:pt x="24" y="3"/>
                    <a:pt x="21" y="0"/>
                    <a:pt x="17" y="0"/>
                  </a:cubicBezTo>
                  <a:cubicBezTo>
                    <a:pt x="7" y="0"/>
                    <a:pt x="7" y="0"/>
                    <a:pt x="7" y="0"/>
                  </a:cubicBezTo>
                  <a:cubicBezTo>
                    <a:pt x="3" y="0"/>
                    <a:pt x="0" y="3"/>
                    <a:pt x="0" y="7"/>
                  </a:cubicBezTo>
                  <a:cubicBezTo>
                    <a:pt x="0" y="17"/>
                    <a:pt x="0" y="17"/>
                    <a:pt x="0" y="17"/>
                  </a:cubicBezTo>
                  <a:cubicBezTo>
                    <a:pt x="0" y="21"/>
                    <a:pt x="3" y="24"/>
                    <a:pt x="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86" name="Freeform 150">
              <a:extLst>
                <a:ext uri="{FF2B5EF4-FFF2-40B4-BE49-F238E27FC236}">
                  <a16:creationId xmlns:a16="http://schemas.microsoft.com/office/drawing/2014/main" id="{EFC9A7C6-458F-E3BC-C2AC-B0CD963836C8}"/>
                </a:ext>
              </a:extLst>
            </p:cNvPr>
            <p:cNvSpPr>
              <a:spLocks/>
            </p:cNvSpPr>
            <p:nvPr/>
          </p:nvSpPr>
          <p:spPr bwMode="auto">
            <a:xfrm>
              <a:off x="6907213" y="4999038"/>
              <a:ext cx="77788" cy="76200"/>
            </a:xfrm>
            <a:custGeom>
              <a:avLst/>
              <a:gdLst>
                <a:gd name="T0" fmla="*/ 17 w 24"/>
                <a:gd name="T1" fmla="*/ 0 h 24"/>
                <a:gd name="T2" fmla="*/ 7 w 24"/>
                <a:gd name="T3" fmla="*/ 0 h 24"/>
                <a:gd name="T4" fmla="*/ 0 w 24"/>
                <a:gd name="T5" fmla="*/ 7 h 24"/>
                <a:gd name="T6" fmla="*/ 0 w 24"/>
                <a:gd name="T7" fmla="*/ 17 h 24"/>
                <a:gd name="T8" fmla="*/ 7 w 24"/>
                <a:gd name="T9" fmla="*/ 24 h 24"/>
                <a:gd name="T10" fmla="*/ 17 w 24"/>
                <a:gd name="T11" fmla="*/ 24 h 24"/>
                <a:gd name="T12" fmla="*/ 24 w 24"/>
                <a:gd name="T13" fmla="*/ 17 h 24"/>
                <a:gd name="T14" fmla="*/ 24 w 24"/>
                <a:gd name="T15" fmla="*/ 7 h 24"/>
                <a:gd name="T16" fmla="*/ 17 w 24"/>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17" y="0"/>
                  </a:moveTo>
                  <a:cubicBezTo>
                    <a:pt x="7" y="0"/>
                    <a:pt x="7" y="0"/>
                    <a:pt x="7" y="0"/>
                  </a:cubicBezTo>
                  <a:cubicBezTo>
                    <a:pt x="3" y="0"/>
                    <a:pt x="0" y="3"/>
                    <a:pt x="0" y="7"/>
                  </a:cubicBezTo>
                  <a:cubicBezTo>
                    <a:pt x="0" y="17"/>
                    <a:pt x="0" y="17"/>
                    <a:pt x="0" y="17"/>
                  </a:cubicBezTo>
                  <a:cubicBezTo>
                    <a:pt x="0" y="21"/>
                    <a:pt x="3" y="24"/>
                    <a:pt x="7" y="24"/>
                  </a:cubicBezTo>
                  <a:cubicBezTo>
                    <a:pt x="17" y="24"/>
                    <a:pt x="17" y="24"/>
                    <a:pt x="17" y="24"/>
                  </a:cubicBezTo>
                  <a:cubicBezTo>
                    <a:pt x="21" y="24"/>
                    <a:pt x="24" y="21"/>
                    <a:pt x="24" y="17"/>
                  </a:cubicBezTo>
                  <a:cubicBezTo>
                    <a:pt x="24" y="7"/>
                    <a:pt x="24" y="7"/>
                    <a:pt x="24" y="7"/>
                  </a:cubicBezTo>
                  <a:cubicBezTo>
                    <a:pt x="24" y="3"/>
                    <a:pt x="21"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87" name="Freeform 151">
              <a:extLst>
                <a:ext uri="{FF2B5EF4-FFF2-40B4-BE49-F238E27FC236}">
                  <a16:creationId xmlns:a16="http://schemas.microsoft.com/office/drawing/2014/main" id="{0F5F2669-9EAA-9901-916F-F24A1F0C4084}"/>
                </a:ext>
              </a:extLst>
            </p:cNvPr>
            <p:cNvSpPr>
              <a:spLocks/>
            </p:cNvSpPr>
            <p:nvPr/>
          </p:nvSpPr>
          <p:spPr bwMode="auto">
            <a:xfrm>
              <a:off x="7086601" y="4999038"/>
              <a:ext cx="76200" cy="76200"/>
            </a:xfrm>
            <a:custGeom>
              <a:avLst/>
              <a:gdLst>
                <a:gd name="T0" fmla="*/ 17 w 24"/>
                <a:gd name="T1" fmla="*/ 0 h 24"/>
                <a:gd name="T2" fmla="*/ 7 w 24"/>
                <a:gd name="T3" fmla="*/ 0 h 24"/>
                <a:gd name="T4" fmla="*/ 0 w 24"/>
                <a:gd name="T5" fmla="*/ 7 h 24"/>
                <a:gd name="T6" fmla="*/ 0 w 24"/>
                <a:gd name="T7" fmla="*/ 17 h 24"/>
                <a:gd name="T8" fmla="*/ 7 w 24"/>
                <a:gd name="T9" fmla="*/ 24 h 24"/>
                <a:gd name="T10" fmla="*/ 17 w 24"/>
                <a:gd name="T11" fmla="*/ 24 h 24"/>
                <a:gd name="T12" fmla="*/ 24 w 24"/>
                <a:gd name="T13" fmla="*/ 17 h 24"/>
                <a:gd name="T14" fmla="*/ 24 w 24"/>
                <a:gd name="T15" fmla="*/ 7 h 24"/>
                <a:gd name="T16" fmla="*/ 17 w 24"/>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17" y="0"/>
                  </a:moveTo>
                  <a:cubicBezTo>
                    <a:pt x="7" y="0"/>
                    <a:pt x="7" y="0"/>
                    <a:pt x="7" y="0"/>
                  </a:cubicBezTo>
                  <a:cubicBezTo>
                    <a:pt x="3" y="0"/>
                    <a:pt x="0" y="3"/>
                    <a:pt x="0" y="7"/>
                  </a:cubicBezTo>
                  <a:cubicBezTo>
                    <a:pt x="0" y="17"/>
                    <a:pt x="0" y="17"/>
                    <a:pt x="0" y="17"/>
                  </a:cubicBezTo>
                  <a:cubicBezTo>
                    <a:pt x="0" y="21"/>
                    <a:pt x="3" y="24"/>
                    <a:pt x="7" y="24"/>
                  </a:cubicBezTo>
                  <a:cubicBezTo>
                    <a:pt x="17" y="24"/>
                    <a:pt x="17" y="24"/>
                    <a:pt x="17" y="24"/>
                  </a:cubicBezTo>
                  <a:cubicBezTo>
                    <a:pt x="21" y="24"/>
                    <a:pt x="24" y="21"/>
                    <a:pt x="24" y="17"/>
                  </a:cubicBezTo>
                  <a:cubicBezTo>
                    <a:pt x="24" y="7"/>
                    <a:pt x="24" y="7"/>
                    <a:pt x="24" y="7"/>
                  </a:cubicBezTo>
                  <a:cubicBezTo>
                    <a:pt x="24" y="3"/>
                    <a:pt x="21"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88" name="Freeform 152">
              <a:extLst>
                <a:ext uri="{FF2B5EF4-FFF2-40B4-BE49-F238E27FC236}">
                  <a16:creationId xmlns:a16="http://schemas.microsoft.com/office/drawing/2014/main" id="{C7C7BE22-577F-06F3-C1F7-776457DF1376}"/>
                </a:ext>
              </a:extLst>
            </p:cNvPr>
            <p:cNvSpPr>
              <a:spLocks/>
            </p:cNvSpPr>
            <p:nvPr/>
          </p:nvSpPr>
          <p:spPr bwMode="auto">
            <a:xfrm>
              <a:off x="6959601" y="4903788"/>
              <a:ext cx="63500" cy="88900"/>
            </a:xfrm>
            <a:custGeom>
              <a:avLst/>
              <a:gdLst>
                <a:gd name="T0" fmla="*/ 40 w 40"/>
                <a:gd name="T1" fmla="*/ 8 h 56"/>
                <a:gd name="T2" fmla="*/ 24 w 40"/>
                <a:gd name="T3" fmla="*/ 0 h 56"/>
                <a:gd name="T4" fmla="*/ 0 w 40"/>
                <a:gd name="T5" fmla="*/ 48 h 56"/>
                <a:gd name="T6" fmla="*/ 16 w 40"/>
                <a:gd name="T7" fmla="*/ 56 h 56"/>
                <a:gd name="T8" fmla="*/ 40 w 40"/>
                <a:gd name="T9" fmla="*/ 8 h 56"/>
              </a:gdLst>
              <a:ahLst/>
              <a:cxnLst>
                <a:cxn ang="0">
                  <a:pos x="T0" y="T1"/>
                </a:cxn>
                <a:cxn ang="0">
                  <a:pos x="T2" y="T3"/>
                </a:cxn>
                <a:cxn ang="0">
                  <a:pos x="T4" y="T5"/>
                </a:cxn>
                <a:cxn ang="0">
                  <a:pos x="T6" y="T7"/>
                </a:cxn>
                <a:cxn ang="0">
                  <a:pos x="T8" y="T9"/>
                </a:cxn>
              </a:cxnLst>
              <a:rect l="0" t="0" r="r" b="b"/>
              <a:pathLst>
                <a:path w="40" h="56">
                  <a:moveTo>
                    <a:pt x="40" y="8"/>
                  </a:moveTo>
                  <a:lnTo>
                    <a:pt x="24" y="0"/>
                  </a:lnTo>
                  <a:lnTo>
                    <a:pt x="0" y="48"/>
                  </a:lnTo>
                  <a:lnTo>
                    <a:pt x="16" y="56"/>
                  </a:lnTo>
                  <a:lnTo>
                    <a:pt x="4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89" name="Freeform 153">
              <a:extLst>
                <a:ext uri="{FF2B5EF4-FFF2-40B4-BE49-F238E27FC236}">
                  <a16:creationId xmlns:a16="http://schemas.microsoft.com/office/drawing/2014/main" id="{F966D74C-B49B-D650-0EA2-6FA8751A0764}"/>
                </a:ext>
              </a:extLst>
            </p:cNvPr>
            <p:cNvSpPr>
              <a:spLocks/>
            </p:cNvSpPr>
            <p:nvPr/>
          </p:nvSpPr>
          <p:spPr bwMode="auto">
            <a:xfrm>
              <a:off x="7048501" y="4903788"/>
              <a:ext cx="63500" cy="88900"/>
            </a:xfrm>
            <a:custGeom>
              <a:avLst/>
              <a:gdLst>
                <a:gd name="T0" fmla="*/ 0 w 40"/>
                <a:gd name="T1" fmla="*/ 8 h 56"/>
                <a:gd name="T2" fmla="*/ 24 w 40"/>
                <a:gd name="T3" fmla="*/ 56 h 56"/>
                <a:gd name="T4" fmla="*/ 40 w 40"/>
                <a:gd name="T5" fmla="*/ 48 h 56"/>
                <a:gd name="T6" fmla="*/ 16 w 40"/>
                <a:gd name="T7" fmla="*/ 0 h 56"/>
                <a:gd name="T8" fmla="*/ 0 w 40"/>
                <a:gd name="T9" fmla="*/ 8 h 56"/>
              </a:gdLst>
              <a:ahLst/>
              <a:cxnLst>
                <a:cxn ang="0">
                  <a:pos x="T0" y="T1"/>
                </a:cxn>
                <a:cxn ang="0">
                  <a:pos x="T2" y="T3"/>
                </a:cxn>
                <a:cxn ang="0">
                  <a:pos x="T4" y="T5"/>
                </a:cxn>
                <a:cxn ang="0">
                  <a:pos x="T6" y="T7"/>
                </a:cxn>
                <a:cxn ang="0">
                  <a:pos x="T8" y="T9"/>
                </a:cxn>
              </a:cxnLst>
              <a:rect l="0" t="0" r="r" b="b"/>
              <a:pathLst>
                <a:path w="40" h="56">
                  <a:moveTo>
                    <a:pt x="0" y="8"/>
                  </a:moveTo>
                  <a:lnTo>
                    <a:pt x="24" y="56"/>
                  </a:lnTo>
                  <a:lnTo>
                    <a:pt x="40" y="48"/>
                  </a:lnTo>
                  <a:lnTo>
                    <a:pt x="16"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90" name="Rectangle 154">
              <a:extLst>
                <a:ext uri="{FF2B5EF4-FFF2-40B4-BE49-F238E27FC236}">
                  <a16:creationId xmlns:a16="http://schemas.microsoft.com/office/drawing/2014/main" id="{BD4D1731-2258-8732-A156-94E20ABA2DA9}"/>
                </a:ext>
              </a:extLst>
            </p:cNvPr>
            <p:cNvSpPr>
              <a:spLocks noChangeArrowheads="1"/>
            </p:cNvSpPr>
            <p:nvPr/>
          </p:nvSpPr>
          <p:spPr bwMode="auto">
            <a:xfrm>
              <a:off x="7010401" y="5024438"/>
              <a:ext cx="50800"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191" name="组合 190">
            <a:extLst>
              <a:ext uri="{FF2B5EF4-FFF2-40B4-BE49-F238E27FC236}">
                <a16:creationId xmlns:a16="http://schemas.microsoft.com/office/drawing/2014/main" id="{9834C8CF-305A-B8E8-604F-C52E1D052D92}"/>
              </a:ext>
            </a:extLst>
          </p:cNvPr>
          <p:cNvGrpSpPr/>
          <p:nvPr/>
        </p:nvGrpSpPr>
        <p:grpSpPr>
          <a:xfrm>
            <a:off x="9490252" y="5409861"/>
            <a:ext cx="334473" cy="315650"/>
            <a:chOff x="8742363" y="4819650"/>
            <a:chExt cx="254000" cy="255588"/>
          </a:xfrm>
          <a:solidFill>
            <a:schemeClr val="tx2">
              <a:lumMod val="75000"/>
            </a:schemeClr>
          </a:solidFill>
        </p:grpSpPr>
        <p:sp>
          <p:nvSpPr>
            <p:cNvPr id="192" name="Freeform 155">
              <a:extLst>
                <a:ext uri="{FF2B5EF4-FFF2-40B4-BE49-F238E27FC236}">
                  <a16:creationId xmlns:a16="http://schemas.microsoft.com/office/drawing/2014/main" id="{F83AAEEE-593D-D550-E1D0-493C357260CE}"/>
                </a:ext>
              </a:extLst>
            </p:cNvPr>
            <p:cNvSpPr>
              <a:spLocks/>
            </p:cNvSpPr>
            <p:nvPr/>
          </p:nvSpPr>
          <p:spPr bwMode="auto">
            <a:xfrm>
              <a:off x="8742363" y="4819650"/>
              <a:ext cx="177800" cy="179388"/>
            </a:xfrm>
            <a:custGeom>
              <a:avLst/>
              <a:gdLst>
                <a:gd name="T0" fmla="*/ 56 w 56"/>
                <a:gd name="T1" fmla="*/ 48 h 56"/>
                <a:gd name="T2" fmla="*/ 56 w 56"/>
                <a:gd name="T3" fmla="*/ 8 h 56"/>
                <a:gd name="T4" fmla="*/ 48 w 56"/>
                <a:gd name="T5" fmla="*/ 0 h 56"/>
                <a:gd name="T6" fmla="*/ 8 w 56"/>
                <a:gd name="T7" fmla="*/ 0 h 56"/>
                <a:gd name="T8" fmla="*/ 0 w 56"/>
                <a:gd name="T9" fmla="*/ 8 h 56"/>
                <a:gd name="T10" fmla="*/ 0 w 56"/>
                <a:gd name="T11" fmla="*/ 48 h 56"/>
                <a:gd name="T12" fmla="*/ 8 w 56"/>
                <a:gd name="T13" fmla="*/ 56 h 56"/>
                <a:gd name="T14" fmla="*/ 48 w 56"/>
                <a:gd name="T15" fmla="*/ 56 h 56"/>
                <a:gd name="T16" fmla="*/ 56 w 56"/>
                <a:gd name="T17" fmla="*/ 4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56" y="48"/>
                  </a:moveTo>
                  <a:cubicBezTo>
                    <a:pt x="56" y="8"/>
                    <a:pt x="56" y="8"/>
                    <a:pt x="56" y="8"/>
                  </a:cubicBezTo>
                  <a:cubicBezTo>
                    <a:pt x="56" y="4"/>
                    <a:pt x="52" y="0"/>
                    <a:pt x="48" y="0"/>
                  </a:cubicBezTo>
                  <a:cubicBezTo>
                    <a:pt x="8" y="0"/>
                    <a:pt x="8" y="0"/>
                    <a:pt x="8" y="0"/>
                  </a:cubicBezTo>
                  <a:cubicBezTo>
                    <a:pt x="4" y="0"/>
                    <a:pt x="0" y="4"/>
                    <a:pt x="0" y="8"/>
                  </a:cubicBezTo>
                  <a:cubicBezTo>
                    <a:pt x="0" y="48"/>
                    <a:pt x="0" y="48"/>
                    <a:pt x="0" y="48"/>
                  </a:cubicBezTo>
                  <a:cubicBezTo>
                    <a:pt x="0" y="52"/>
                    <a:pt x="4" y="56"/>
                    <a:pt x="8" y="56"/>
                  </a:cubicBezTo>
                  <a:cubicBezTo>
                    <a:pt x="48" y="56"/>
                    <a:pt x="48" y="56"/>
                    <a:pt x="48" y="56"/>
                  </a:cubicBezTo>
                  <a:cubicBezTo>
                    <a:pt x="52" y="56"/>
                    <a:pt x="56" y="52"/>
                    <a:pt x="56"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93" name="Freeform 156">
              <a:extLst>
                <a:ext uri="{FF2B5EF4-FFF2-40B4-BE49-F238E27FC236}">
                  <a16:creationId xmlns:a16="http://schemas.microsoft.com/office/drawing/2014/main" id="{A1C8F11A-4DF7-239A-5B26-28651D3DB98B}"/>
                </a:ext>
              </a:extLst>
            </p:cNvPr>
            <p:cNvSpPr>
              <a:spLocks/>
            </p:cNvSpPr>
            <p:nvPr/>
          </p:nvSpPr>
          <p:spPr bwMode="auto">
            <a:xfrm>
              <a:off x="8818563" y="4897438"/>
              <a:ext cx="177800" cy="177800"/>
            </a:xfrm>
            <a:custGeom>
              <a:avLst/>
              <a:gdLst>
                <a:gd name="T0" fmla="*/ 48 w 56"/>
                <a:gd name="T1" fmla="*/ 0 h 56"/>
                <a:gd name="T2" fmla="*/ 36 w 56"/>
                <a:gd name="T3" fmla="*/ 0 h 56"/>
                <a:gd name="T4" fmla="*/ 36 w 56"/>
                <a:gd name="T5" fmla="*/ 8 h 56"/>
                <a:gd name="T6" fmla="*/ 48 w 56"/>
                <a:gd name="T7" fmla="*/ 8 h 56"/>
                <a:gd name="T8" fmla="*/ 48 w 56"/>
                <a:gd name="T9" fmla="*/ 48 h 56"/>
                <a:gd name="T10" fmla="*/ 8 w 56"/>
                <a:gd name="T11" fmla="*/ 48 h 56"/>
                <a:gd name="T12" fmla="*/ 8 w 56"/>
                <a:gd name="T13" fmla="*/ 36 h 56"/>
                <a:gd name="T14" fmla="*/ 0 w 56"/>
                <a:gd name="T15" fmla="*/ 36 h 56"/>
                <a:gd name="T16" fmla="*/ 0 w 56"/>
                <a:gd name="T17" fmla="*/ 48 h 56"/>
                <a:gd name="T18" fmla="*/ 8 w 56"/>
                <a:gd name="T19" fmla="*/ 56 h 56"/>
                <a:gd name="T20" fmla="*/ 48 w 56"/>
                <a:gd name="T21" fmla="*/ 56 h 56"/>
                <a:gd name="T22" fmla="*/ 56 w 56"/>
                <a:gd name="T23" fmla="*/ 48 h 56"/>
                <a:gd name="T24" fmla="*/ 56 w 56"/>
                <a:gd name="T25" fmla="*/ 8 h 56"/>
                <a:gd name="T26" fmla="*/ 48 w 56"/>
                <a:gd name="T2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6">
                  <a:moveTo>
                    <a:pt x="48" y="0"/>
                  </a:moveTo>
                  <a:cubicBezTo>
                    <a:pt x="36" y="0"/>
                    <a:pt x="36" y="0"/>
                    <a:pt x="36" y="0"/>
                  </a:cubicBezTo>
                  <a:cubicBezTo>
                    <a:pt x="36" y="8"/>
                    <a:pt x="36" y="8"/>
                    <a:pt x="36" y="8"/>
                  </a:cubicBezTo>
                  <a:cubicBezTo>
                    <a:pt x="48" y="8"/>
                    <a:pt x="48" y="8"/>
                    <a:pt x="48" y="8"/>
                  </a:cubicBezTo>
                  <a:cubicBezTo>
                    <a:pt x="48" y="48"/>
                    <a:pt x="48" y="48"/>
                    <a:pt x="48" y="48"/>
                  </a:cubicBezTo>
                  <a:cubicBezTo>
                    <a:pt x="8" y="48"/>
                    <a:pt x="8" y="48"/>
                    <a:pt x="8" y="48"/>
                  </a:cubicBezTo>
                  <a:cubicBezTo>
                    <a:pt x="8" y="36"/>
                    <a:pt x="8" y="36"/>
                    <a:pt x="8" y="36"/>
                  </a:cubicBezTo>
                  <a:cubicBezTo>
                    <a:pt x="0" y="36"/>
                    <a:pt x="0" y="36"/>
                    <a:pt x="0" y="36"/>
                  </a:cubicBezTo>
                  <a:cubicBezTo>
                    <a:pt x="0" y="48"/>
                    <a:pt x="0" y="48"/>
                    <a:pt x="0" y="48"/>
                  </a:cubicBezTo>
                  <a:cubicBezTo>
                    <a:pt x="0" y="52"/>
                    <a:pt x="4" y="56"/>
                    <a:pt x="8" y="56"/>
                  </a:cubicBezTo>
                  <a:cubicBezTo>
                    <a:pt x="48" y="56"/>
                    <a:pt x="48" y="56"/>
                    <a:pt x="48" y="56"/>
                  </a:cubicBezTo>
                  <a:cubicBezTo>
                    <a:pt x="52" y="56"/>
                    <a:pt x="56" y="52"/>
                    <a:pt x="56" y="48"/>
                  </a:cubicBezTo>
                  <a:cubicBezTo>
                    <a:pt x="56" y="8"/>
                    <a:pt x="56" y="8"/>
                    <a:pt x="56" y="8"/>
                  </a:cubicBezTo>
                  <a:cubicBezTo>
                    <a:pt x="56" y="4"/>
                    <a:pt x="52"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194" name="组合 193">
            <a:extLst>
              <a:ext uri="{FF2B5EF4-FFF2-40B4-BE49-F238E27FC236}">
                <a16:creationId xmlns:a16="http://schemas.microsoft.com/office/drawing/2014/main" id="{76805AAE-C454-1883-FEA8-756304EFDF5E}"/>
              </a:ext>
            </a:extLst>
          </p:cNvPr>
          <p:cNvGrpSpPr/>
          <p:nvPr/>
        </p:nvGrpSpPr>
        <p:grpSpPr>
          <a:xfrm>
            <a:off x="8685428" y="5409861"/>
            <a:ext cx="334473" cy="315650"/>
            <a:chOff x="8131176" y="4819650"/>
            <a:chExt cx="254000" cy="255588"/>
          </a:xfrm>
          <a:solidFill>
            <a:schemeClr val="tx2">
              <a:lumMod val="75000"/>
            </a:schemeClr>
          </a:solidFill>
        </p:grpSpPr>
        <p:sp>
          <p:nvSpPr>
            <p:cNvPr id="195" name="Freeform 157">
              <a:extLst>
                <a:ext uri="{FF2B5EF4-FFF2-40B4-BE49-F238E27FC236}">
                  <a16:creationId xmlns:a16="http://schemas.microsoft.com/office/drawing/2014/main" id="{EF3B8796-503F-4CBF-88F6-A2F3E25DEAFC}"/>
                </a:ext>
              </a:extLst>
            </p:cNvPr>
            <p:cNvSpPr>
              <a:spLocks/>
            </p:cNvSpPr>
            <p:nvPr/>
          </p:nvSpPr>
          <p:spPr bwMode="auto">
            <a:xfrm>
              <a:off x="8207376" y="4897438"/>
              <a:ext cx="177800" cy="177800"/>
            </a:xfrm>
            <a:custGeom>
              <a:avLst/>
              <a:gdLst>
                <a:gd name="T0" fmla="*/ 48 w 56"/>
                <a:gd name="T1" fmla="*/ 0 h 56"/>
                <a:gd name="T2" fmla="*/ 8 w 56"/>
                <a:gd name="T3" fmla="*/ 0 h 56"/>
                <a:gd name="T4" fmla="*/ 0 w 56"/>
                <a:gd name="T5" fmla="*/ 8 h 56"/>
                <a:gd name="T6" fmla="*/ 0 w 56"/>
                <a:gd name="T7" fmla="*/ 48 h 56"/>
                <a:gd name="T8" fmla="*/ 8 w 56"/>
                <a:gd name="T9" fmla="*/ 56 h 56"/>
                <a:gd name="T10" fmla="*/ 48 w 56"/>
                <a:gd name="T11" fmla="*/ 56 h 56"/>
                <a:gd name="T12" fmla="*/ 56 w 56"/>
                <a:gd name="T13" fmla="*/ 48 h 56"/>
                <a:gd name="T14" fmla="*/ 56 w 56"/>
                <a:gd name="T15" fmla="*/ 8 h 56"/>
                <a:gd name="T16" fmla="*/ 48 w 56"/>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48" y="0"/>
                  </a:moveTo>
                  <a:cubicBezTo>
                    <a:pt x="8" y="0"/>
                    <a:pt x="8" y="0"/>
                    <a:pt x="8" y="0"/>
                  </a:cubicBezTo>
                  <a:cubicBezTo>
                    <a:pt x="4" y="0"/>
                    <a:pt x="0" y="4"/>
                    <a:pt x="0" y="8"/>
                  </a:cubicBezTo>
                  <a:cubicBezTo>
                    <a:pt x="0" y="48"/>
                    <a:pt x="0" y="48"/>
                    <a:pt x="0" y="48"/>
                  </a:cubicBezTo>
                  <a:cubicBezTo>
                    <a:pt x="0" y="52"/>
                    <a:pt x="4" y="56"/>
                    <a:pt x="8" y="56"/>
                  </a:cubicBezTo>
                  <a:cubicBezTo>
                    <a:pt x="48" y="56"/>
                    <a:pt x="48" y="56"/>
                    <a:pt x="48" y="56"/>
                  </a:cubicBezTo>
                  <a:cubicBezTo>
                    <a:pt x="52" y="56"/>
                    <a:pt x="56" y="52"/>
                    <a:pt x="56" y="48"/>
                  </a:cubicBezTo>
                  <a:cubicBezTo>
                    <a:pt x="56" y="8"/>
                    <a:pt x="56" y="8"/>
                    <a:pt x="56" y="8"/>
                  </a:cubicBezTo>
                  <a:cubicBezTo>
                    <a:pt x="56" y="4"/>
                    <a:pt x="52"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96" name="Freeform 158">
              <a:extLst>
                <a:ext uri="{FF2B5EF4-FFF2-40B4-BE49-F238E27FC236}">
                  <a16:creationId xmlns:a16="http://schemas.microsoft.com/office/drawing/2014/main" id="{848281B1-BAAA-9D2B-E5EC-F3CBD015E6CA}"/>
                </a:ext>
              </a:extLst>
            </p:cNvPr>
            <p:cNvSpPr>
              <a:spLocks/>
            </p:cNvSpPr>
            <p:nvPr/>
          </p:nvSpPr>
          <p:spPr bwMode="auto">
            <a:xfrm>
              <a:off x="8131176" y="4819650"/>
              <a:ext cx="177800" cy="179388"/>
            </a:xfrm>
            <a:custGeom>
              <a:avLst/>
              <a:gdLst>
                <a:gd name="T0" fmla="*/ 8 w 56"/>
                <a:gd name="T1" fmla="*/ 8 h 56"/>
                <a:gd name="T2" fmla="*/ 48 w 56"/>
                <a:gd name="T3" fmla="*/ 8 h 56"/>
                <a:gd name="T4" fmla="*/ 48 w 56"/>
                <a:gd name="T5" fmla="*/ 20 h 56"/>
                <a:gd name="T6" fmla="*/ 56 w 56"/>
                <a:gd name="T7" fmla="*/ 20 h 56"/>
                <a:gd name="T8" fmla="*/ 56 w 56"/>
                <a:gd name="T9" fmla="*/ 8 h 56"/>
                <a:gd name="T10" fmla="*/ 48 w 56"/>
                <a:gd name="T11" fmla="*/ 0 h 56"/>
                <a:gd name="T12" fmla="*/ 8 w 56"/>
                <a:gd name="T13" fmla="*/ 0 h 56"/>
                <a:gd name="T14" fmla="*/ 0 w 56"/>
                <a:gd name="T15" fmla="*/ 8 h 56"/>
                <a:gd name="T16" fmla="*/ 0 w 56"/>
                <a:gd name="T17" fmla="*/ 48 h 56"/>
                <a:gd name="T18" fmla="*/ 8 w 56"/>
                <a:gd name="T19" fmla="*/ 56 h 56"/>
                <a:gd name="T20" fmla="*/ 20 w 56"/>
                <a:gd name="T21" fmla="*/ 56 h 56"/>
                <a:gd name="T22" fmla="*/ 20 w 56"/>
                <a:gd name="T23" fmla="*/ 48 h 56"/>
                <a:gd name="T24" fmla="*/ 8 w 56"/>
                <a:gd name="T25" fmla="*/ 48 h 56"/>
                <a:gd name="T26" fmla="*/ 8 w 56"/>
                <a:gd name="T27"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6">
                  <a:moveTo>
                    <a:pt x="8" y="8"/>
                  </a:moveTo>
                  <a:cubicBezTo>
                    <a:pt x="48" y="8"/>
                    <a:pt x="48" y="8"/>
                    <a:pt x="48" y="8"/>
                  </a:cubicBezTo>
                  <a:cubicBezTo>
                    <a:pt x="48" y="20"/>
                    <a:pt x="48" y="20"/>
                    <a:pt x="48" y="20"/>
                  </a:cubicBezTo>
                  <a:cubicBezTo>
                    <a:pt x="56" y="20"/>
                    <a:pt x="56" y="20"/>
                    <a:pt x="56" y="20"/>
                  </a:cubicBezTo>
                  <a:cubicBezTo>
                    <a:pt x="56" y="8"/>
                    <a:pt x="56" y="8"/>
                    <a:pt x="56" y="8"/>
                  </a:cubicBezTo>
                  <a:cubicBezTo>
                    <a:pt x="56" y="4"/>
                    <a:pt x="52" y="0"/>
                    <a:pt x="48" y="0"/>
                  </a:cubicBezTo>
                  <a:cubicBezTo>
                    <a:pt x="8" y="0"/>
                    <a:pt x="8" y="0"/>
                    <a:pt x="8" y="0"/>
                  </a:cubicBezTo>
                  <a:cubicBezTo>
                    <a:pt x="4" y="0"/>
                    <a:pt x="0" y="4"/>
                    <a:pt x="0" y="8"/>
                  </a:cubicBezTo>
                  <a:cubicBezTo>
                    <a:pt x="0" y="48"/>
                    <a:pt x="0" y="48"/>
                    <a:pt x="0" y="48"/>
                  </a:cubicBezTo>
                  <a:cubicBezTo>
                    <a:pt x="0" y="52"/>
                    <a:pt x="4" y="56"/>
                    <a:pt x="8" y="56"/>
                  </a:cubicBezTo>
                  <a:cubicBezTo>
                    <a:pt x="20" y="56"/>
                    <a:pt x="20" y="56"/>
                    <a:pt x="20" y="56"/>
                  </a:cubicBezTo>
                  <a:cubicBezTo>
                    <a:pt x="20" y="48"/>
                    <a:pt x="20" y="48"/>
                    <a:pt x="20" y="48"/>
                  </a:cubicBezTo>
                  <a:cubicBezTo>
                    <a:pt x="8" y="48"/>
                    <a:pt x="8" y="48"/>
                    <a:pt x="8" y="4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197" name="组合 196">
            <a:extLst>
              <a:ext uri="{FF2B5EF4-FFF2-40B4-BE49-F238E27FC236}">
                <a16:creationId xmlns:a16="http://schemas.microsoft.com/office/drawing/2014/main" id="{2CE4C007-A1FE-8E26-F58F-63AC15FC2D7A}"/>
              </a:ext>
            </a:extLst>
          </p:cNvPr>
          <p:cNvGrpSpPr/>
          <p:nvPr/>
        </p:nvGrpSpPr>
        <p:grpSpPr>
          <a:xfrm>
            <a:off x="2244739" y="5409861"/>
            <a:ext cx="357468" cy="315650"/>
            <a:chOff x="3240088" y="4819650"/>
            <a:chExt cx="271463" cy="255588"/>
          </a:xfrm>
          <a:solidFill>
            <a:schemeClr val="tx2">
              <a:lumMod val="75000"/>
            </a:schemeClr>
          </a:solidFill>
        </p:grpSpPr>
        <p:sp>
          <p:nvSpPr>
            <p:cNvPr id="198" name="Freeform 159">
              <a:extLst>
                <a:ext uri="{FF2B5EF4-FFF2-40B4-BE49-F238E27FC236}">
                  <a16:creationId xmlns:a16="http://schemas.microsoft.com/office/drawing/2014/main" id="{65A23908-3247-21DB-CBE7-2BFB39820E48}"/>
                </a:ext>
              </a:extLst>
            </p:cNvPr>
            <p:cNvSpPr>
              <a:spLocks/>
            </p:cNvSpPr>
            <p:nvPr/>
          </p:nvSpPr>
          <p:spPr bwMode="auto">
            <a:xfrm>
              <a:off x="3392488" y="4819650"/>
              <a:ext cx="109538" cy="185738"/>
            </a:xfrm>
            <a:custGeom>
              <a:avLst/>
              <a:gdLst>
                <a:gd name="T0" fmla="*/ 22 w 69"/>
                <a:gd name="T1" fmla="*/ 0 h 117"/>
                <a:gd name="T2" fmla="*/ 0 w 69"/>
                <a:gd name="T3" fmla="*/ 22 h 117"/>
                <a:gd name="T4" fmla="*/ 0 w 69"/>
                <a:gd name="T5" fmla="*/ 117 h 117"/>
                <a:gd name="T6" fmla="*/ 69 w 69"/>
                <a:gd name="T7" fmla="*/ 45 h 117"/>
                <a:gd name="T8" fmla="*/ 22 w 69"/>
                <a:gd name="T9" fmla="*/ 0 h 117"/>
              </a:gdLst>
              <a:ahLst/>
              <a:cxnLst>
                <a:cxn ang="0">
                  <a:pos x="T0" y="T1"/>
                </a:cxn>
                <a:cxn ang="0">
                  <a:pos x="T2" y="T3"/>
                </a:cxn>
                <a:cxn ang="0">
                  <a:pos x="T4" y="T5"/>
                </a:cxn>
                <a:cxn ang="0">
                  <a:pos x="T6" y="T7"/>
                </a:cxn>
                <a:cxn ang="0">
                  <a:pos x="T8" y="T9"/>
                </a:cxn>
              </a:cxnLst>
              <a:rect l="0" t="0" r="r" b="b"/>
              <a:pathLst>
                <a:path w="69" h="117">
                  <a:moveTo>
                    <a:pt x="22" y="0"/>
                  </a:moveTo>
                  <a:lnTo>
                    <a:pt x="0" y="22"/>
                  </a:lnTo>
                  <a:lnTo>
                    <a:pt x="0" y="117"/>
                  </a:lnTo>
                  <a:lnTo>
                    <a:pt x="69" y="45"/>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199" name="Freeform 160">
              <a:extLst>
                <a:ext uri="{FF2B5EF4-FFF2-40B4-BE49-F238E27FC236}">
                  <a16:creationId xmlns:a16="http://schemas.microsoft.com/office/drawing/2014/main" id="{A3186466-0F3F-58E5-6053-327F037C554F}"/>
                </a:ext>
              </a:extLst>
            </p:cNvPr>
            <p:cNvSpPr>
              <a:spLocks noEditPoints="1"/>
            </p:cNvSpPr>
            <p:nvPr/>
          </p:nvSpPr>
          <p:spPr bwMode="auto">
            <a:xfrm>
              <a:off x="3240088" y="4819650"/>
              <a:ext cx="127000" cy="255588"/>
            </a:xfrm>
            <a:custGeom>
              <a:avLst/>
              <a:gdLst>
                <a:gd name="T0" fmla="*/ 32 w 40"/>
                <a:gd name="T1" fmla="*/ 0 h 80"/>
                <a:gd name="T2" fmla="*/ 8 w 40"/>
                <a:gd name="T3" fmla="*/ 0 h 80"/>
                <a:gd name="T4" fmla="*/ 0 w 40"/>
                <a:gd name="T5" fmla="*/ 8 h 80"/>
                <a:gd name="T6" fmla="*/ 0 w 40"/>
                <a:gd name="T7" fmla="*/ 72 h 80"/>
                <a:gd name="T8" fmla="*/ 8 w 40"/>
                <a:gd name="T9" fmla="*/ 80 h 80"/>
                <a:gd name="T10" fmla="*/ 32 w 40"/>
                <a:gd name="T11" fmla="*/ 80 h 80"/>
                <a:gd name="T12" fmla="*/ 40 w 40"/>
                <a:gd name="T13" fmla="*/ 72 h 80"/>
                <a:gd name="T14" fmla="*/ 40 w 40"/>
                <a:gd name="T15" fmla="*/ 8 h 80"/>
                <a:gd name="T16" fmla="*/ 32 w 40"/>
                <a:gd name="T17" fmla="*/ 0 h 80"/>
                <a:gd name="T18" fmla="*/ 8 w 40"/>
                <a:gd name="T19" fmla="*/ 72 h 80"/>
                <a:gd name="T20" fmla="*/ 8 w 40"/>
                <a:gd name="T21" fmla="*/ 8 h 80"/>
                <a:gd name="T22" fmla="*/ 32 w 40"/>
                <a:gd name="T23" fmla="*/ 8 h 80"/>
                <a:gd name="T24" fmla="*/ 32 w 40"/>
                <a:gd name="T25" fmla="*/ 72 h 80"/>
                <a:gd name="T26" fmla="*/ 8 w 40"/>
                <a:gd name="T27" fmla="*/ 7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80">
                  <a:moveTo>
                    <a:pt x="32" y="0"/>
                  </a:moveTo>
                  <a:cubicBezTo>
                    <a:pt x="8" y="0"/>
                    <a:pt x="8" y="0"/>
                    <a:pt x="8" y="0"/>
                  </a:cubicBezTo>
                  <a:cubicBezTo>
                    <a:pt x="4" y="0"/>
                    <a:pt x="0" y="4"/>
                    <a:pt x="0" y="8"/>
                  </a:cubicBezTo>
                  <a:cubicBezTo>
                    <a:pt x="0" y="72"/>
                    <a:pt x="0" y="72"/>
                    <a:pt x="0" y="72"/>
                  </a:cubicBezTo>
                  <a:cubicBezTo>
                    <a:pt x="0" y="76"/>
                    <a:pt x="4" y="80"/>
                    <a:pt x="8" y="80"/>
                  </a:cubicBezTo>
                  <a:cubicBezTo>
                    <a:pt x="32" y="80"/>
                    <a:pt x="32" y="80"/>
                    <a:pt x="32" y="80"/>
                  </a:cubicBezTo>
                  <a:cubicBezTo>
                    <a:pt x="36" y="80"/>
                    <a:pt x="40" y="76"/>
                    <a:pt x="40" y="72"/>
                  </a:cubicBezTo>
                  <a:cubicBezTo>
                    <a:pt x="40" y="8"/>
                    <a:pt x="40" y="8"/>
                    <a:pt x="40" y="8"/>
                  </a:cubicBezTo>
                  <a:cubicBezTo>
                    <a:pt x="40" y="4"/>
                    <a:pt x="36" y="0"/>
                    <a:pt x="32" y="0"/>
                  </a:cubicBezTo>
                  <a:close/>
                  <a:moveTo>
                    <a:pt x="8" y="72"/>
                  </a:moveTo>
                  <a:cubicBezTo>
                    <a:pt x="8" y="8"/>
                    <a:pt x="8" y="8"/>
                    <a:pt x="8" y="8"/>
                  </a:cubicBezTo>
                  <a:cubicBezTo>
                    <a:pt x="32" y="8"/>
                    <a:pt x="32" y="8"/>
                    <a:pt x="32" y="8"/>
                  </a:cubicBezTo>
                  <a:cubicBezTo>
                    <a:pt x="32" y="72"/>
                    <a:pt x="32" y="72"/>
                    <a:pt x="32" y="72"/>
                  </a:cubicBezTo>
                  <a:lnTo>
                    <a:pt x="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200" name="Rectangle 161">
              <a:extLst>
                <a:ext uri="{FF2B5EF4-FFF2-40B4-BE49-F238E27FC236}">
                  <a16:creationId xmlns:a16="http://schemas.microsoft.com/office/drawing/2014/main" id="{4674E0A2-7D3F-5227-8FDB-7F3FB1C5BB60}"/>
                </a:ext>
              </a:extLst>
            </p:cNvPr>
            <p:cNvSpPr>
              <a:spLocks noChangeArrowheads="1"/>
            </p:cNvSpPr>
            <p:nvPr/>
          </p:nvSpPr>
          <p:spPr bwMode="auto">
            <a:xfrm>
              <a:off x="3278188" y="4870450"/>
              <a:ext cx="50800"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201" name="Rectangle 162">
              <a:extLst>
                <a:ext uri="{FF2B5EF4-FFF2-40B4-BE49-F238E27FC236}">
                  <a16:creationId xmlns:a16="http://schemas.microsoft.com/office/drawing/2014/main" id="{FBB980D1-B771-9F45-A9AC-1AF91F5D810C}"/>
                </a:ext>
              </a:extLst>
            </p:cNvPr>
            <p:cNvSpPr>
              <a:spLocks noChangeArrowheads="1"/>
            </p:cNvSpPr>
            <p:nvPr/>
          </p:nvSpPr>
          <p:spPr bwMode="auto">
            <a:xfrm>
              <a:off x="3278188" y="4948238"/>
              <a:ext cx="50800"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202" name="Oval 163">
              <a:extLst>
                <a:ext uri="{FF2B5EF4-FFF2-40B4-BE49-F238E27FC236}">
                  <a16:creationId xmlns:a16="http://schemas.microsoft.com/office/drawing/2014/main" id="{0FF51D19-BD17-7A1E-C56D-C6F1862B6B5B}"/>
                </a:ext>
              </a:extLst>
            </p:cNvPr>
            <p:cNvSpPr>
              <a:spLocks noChangeArrowheads="1"/>
            </p:cNvSpPr>
            <p:nvPr/>
          </p:nvSpPr>
          <p:spPr bwMode="auto">
            <a:xfrm>
              <a:off x="3290888" y="5011738"/>
              <a:ext cx="25400" cy="254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203" name="Freeform 164">
              <a:extLst>
                <a:ext uri="{FF2B5EF4-FFF2-40B4-BE49-F238E27FC236}">
                  <a16:creationId xmlns:a16="http://schemas.microsoft.com/office/drawing/2014/main" id="{C44E689D-1DA8-C5CD-4750-3E287A429D96}"/>
                </a:ext>
              </a:extLst>
            </p:cNvPr>
            <p:cNvSpPr>
              <a:spLocks/>
            </p:cNvSpPr>
            <p:nvPr/>
          </p:nvSpPr>
          <p:spPr bwMode="auto">
            <a:xfrm>
              <a:off x="3392488" y="4960938"/>
              <a:ext cx="119063" cy="101600"/>
            </a:xfrm>
            <a:custGeom>
              <a:avLst/>
              <a:gdLst>
                <a:gd name="T0" fmla="*/ 69 w 75"/>
                <a:gd name="T1" fmla="*/ 0 h 64"/>
                <a:gd name="T2" fmla="*/ 34 w 75"/>
                <a:gd name="T3" fmla="*/ 4 h 64"/>
                <a:gd name="T4" fmla="*/ 0 w 75"/>
                <a:gd name="T5" fmla="*/ 40 h 64"/>
                <a:gd name="T6" fmla="*/ 0 w 75"/>
                <a:gd name="T7" fmla="*/ 64 h 64"/>
                <a:gd name="T8" fmla="*/ 75 w 75"/>
                <a:gd name="T9" fmla="*/ 56 h 64"/>
                <a:gd name="T10" fmla="*/ 69 w 75"/>
                <a:gd name="T11" fmla="*/ 0 h 64"/>
              </a:gdLst>
              <a:ahLst/>
              <a:cxnLst>
                <a:cxn ang="0">
                  <a:pos x="T0" y="T1"/>
                </a:cxn>
                <a:cxn ang="0">
                  <a:pos x="T2" y="T3"/>
                </a:cxn>
                <a:cxn ang="0">
                  <a:pos x="T4" y="T5"/>
                </a:cxn>
                <a:cxn ang="0">
                  <a:pos x="T6" y="T7"/>
                </a:cxn>
                <a:cxn ang="0">
                  <a:pos x="T8" y="T9"/>
                </a:cxn>
                <a:cxn ang="0">
                  <a:pos x="T10" y="T11"/>
                </a:cxn>
              </a:cxnLst>
              <a:rect l="0" t="0" r="r" b="b"/>
              <a:pathLst>
                <a:path w="75" h="64">
                  <a:moveTo>
                    <a:pt x="69" y="0"/>
                  </a:moveTo>
                  <a:lnTo>
                    <a:pt x="34" y="4"/>
                  </a:lnTo>
                  <a:lnTo>
                    <a:pt x="0" y="40"/>
                  </a:lnTo>
                  <a:lnTo>
                    <a:pt x="0" y="64"/>
                  </a:lnTo>
                  <a:lnTo>
                    <a:pt x="75" y="56"/>
                  </a:lnTo>
                  <a:lnTo>
                    <a:pt x="6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204" name="组合 203">
            <a:extLst>
              <a:ext uri="{FF2B5EF4-FFF2-40B4-BE49-F238E27FC236}">
                <a16:creationId xmlns:a16="http://schemas.microsoft.com/office/drawing/2014/main" id="{3727652B-EBE0-AAA4-A6AA-E3F929DFE5A8}"/>
              </a:ext>
            </a:extLst>
          </p:cNvPr>
          <p:cNvGrpSpPr/>
          <p:nvPr/>
        </p:nvGrpSpPr>
        <p:grpSpPr>
          <a:xfrm>
            <a:off x="4692661" y="5409861"/>
            <a:ext cx="252946" cy="331335"/>
            <a:chOff x="5099051" y="4819650"/>
            <a:chExt cx="192088" cy="268288"/>
          </a:xfrm>
          <a:solidFill>
            <a:schemeClr val="tx2">
              <a:lumMod val="75000"/>
            </a:schemeClr>
          </a:solidFill>
        </p:grpSpPr>
        <p:sp>
          <p:nvSpPr>
            <p:cNvPr id="205" name="Freeform 165">
              <a:extLst>
                <a:ext uri="{FF2B5EF4-FFF2-40B4-BE49-F238E27FC236}">
                  <a16:creationId xmlns:a16="http://schemas.microsoft.com/office/drawing/2014/main" id="{319714CC-8F52-E4A1-3D17-98D38943919F}"/>
                </a:ext>
              </a:extLst>
            </p:cNvPr>
            <p:cNvSpPr>
              <a:spLocks/>
            </p:cNvSpPr>
            <p:nvPr/>
          </p:nvSpPr>
          <p:spPr bwMode="auto">
            <a:xfrm>
              <a:off x="5099051" y="5049838"/>
              <a:ext cx="50800" cy="38100"/>
            </a:xfrm>
            <a:custGeom>
              <a:avLst/>
              <a:gdLst>
                <a:gd name="T0" fmla="*/ 16 w 32"/>
                <a:gd name="T1" fmla="*/ 24 h 24"/>
                <a:gd name="T2" fmla="*/ 32 w 32"/>
                <a:gd name="T3" fmla="*/ 0 h 24"/>
                <a:gd name="T4" fmla="*/ 0 w 32"/>
                <a:gd name="T5" fmla="*/ 0 h 24"/>
                <a:gd name="T6" fmla="*/ 16 w 32"/>
                <a:gd name="T7" fmla="*/ 24 h 24"/>
              </a:gdLst>
              <a:ahLst/>
              <a:cxnLst>
                <a:cxn ang="0">
                  <a:pos x="T0" y="T1"/>
                </a:cxn>
                <a:cxn ang="0">
                  <a:pos x="T2" y="T3"/>
                </a:cxn>
                <a:cxn ang="0">
                  <a:pos x="T4" y="T5"/>
                </a:cxn>
                <a:cxn ang="0">
                  <a:pos x="T6" y="T7"/>
                </a:cxn>
              </a:cxnLst>
              <a:rect l="0" t="0" r="r" b="b"/>
              <a:pathLst>
                <a:path w="32" h="24">
                  <a:moveTo>
                    <a:pt x="16" y="24"/>
                  </a:moveTo>
                  <a:lnTo>
                    <a:pt x="32" y="0"/>
                  </a:lnTo>
                  <a:lnTo>
                    <a:pt x="0" y="0"/>
                  </a:lnTo>
                  <a:lnTo>
                    <a:pt x="16"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206" name="Rectangle 166">
              <a:extLst>
                <a:ext uri="{FF2B5EF4-FFF2-40B4-BE49-F238E27FC236}">
                  <a16:creationId xmlns:a16="http://schemas.microsoft.com/office/drawing/2014/main" id="{11D4B0D8-F644-0C20-69CF-8BFB9C1398FD}"/>
                </a:ext>
              </a:extLst>
            </p:cNvPr>
            <p:cNvSpPr>
              <a:spLocks noChangeArrowheads="1"/>
            </p:cNvSpPr>
            <p:nvPr/>
          </p:nvSpPr>
          <p:spPr bwMode="auto">
            <a:xfrm>
              <a:off x="5099051" y="4910138"/>
              <a:ext cx="50800"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207" name="Freeform 167">
              <a:extLst>
                <a:ext uri="{FF2B5EF4-FFF2-40B4-BE49-F238E27FC236}">
                  <a16:creationId xmlns:a16="http://schemas.microsoft.com/office/drawing/2014/main" id="{7290D683-7105-6214-F7E0-98976AEFB87E}"/>
                </a:ext>
              </a:extLst>
            </p:cNvPr>
            <p:cNvSpPr>
              <a:spLocks/>
            </p:cNvSpPr>
            <p:nvPr/>
          </p:nvSpPr>
          <p:spPr bwMode="auto">
            <a:xfrm>
              <a:off x="5099051" y="4857750"/>
              <a:ext cx="50800" cy="39688"/>
            </a:xfrm>
            <a:custGeom>
              <a:avLst/>
              <a:gdLst>
                <a:gd name="T0" fmla="*/ 8 w 16"/>
                <a:gd name="T1" fmla="*/ 0 h 12"/>
                <a:gd name="T2" fmla="*/ 0 w 16"/>
                <a:gd name="T3" fmla="*/ 9 h 12"/>
                <a:gd name="T4" fmla="*/ 0 w 16"/>
                <a:gd name="T5" fmla="*/ 12 h 12"/>
                <a:gd name="T6" fmla="*/ 16 w 16"/>
                <a:gd name="T7" fmla="*/ 12 h 12"/>
                <a:gd name="T8" fmla="*/ 16 w 16"/>
                <a:gd name="T9" fmla="*/ 9 h 12"/>
                <a:gd name="T10" fmla="*/ 8 w 16"/>
                <a:gd name="T11" fmla="*/ 0 h 12"/>
              </a:gdLst>
              <a:ahLst/>
              <a:cxnLst>
                <a:cxn ang="0">
                  <a:pos x="T0" y="T1"/>
                </a:cxn>
                <a:cxn ang="0">
                  <a:pos x="T2" y="T3"/>
                </a:cxn>
                <a:cxn ang="0">
                  <a:pos x="T4" y="T5"/>
                </a:cxn>
                <a:cxn ang="0">
                  <a:pos x="T6" y="T7"/>
                </a:cxn>
                <a:cxn ang="0">
                  <a:pos x="T8" y="T9"/>
                </a:cxn>
                <a:cxn ang="0">
                  <a:pos x="T10" y="T11"/>
                </a:cxn>
              </a:cxnLst>
              <a:rect l="0" t="0" r="r" b="b"/>
              <a:pathLst>
                <a:path w="16" h="12">
                  <a:moveTo>
                    <a:pt x="8" y="0"/>
                  </a:moveTo>
                  <a:cubicBezTo>
                    <a:pt x="4" y="0"/>
                    <a:pt x="0" y="4"/>
                    <a:pt x="0" y="9"/>
                  </a:cubicBezTo>
                  <a:cubicBezTo>
                    <a:pt x="0" y="12"/>
                    <a:pt x="0" y="12"/>
                    <a:pt x="0" y="12"/>
                  </a:cubicBezTo>
                  <a:cubicBezTo>
                    <a:pt x="16" y="12"/>
                    <a:pt x="16" y="12"/>
                    <a:pt x="16" y="12"/>
                  </a:cubicBezTo>
                  <a:cubicBezTo>
                    <a:pt x="16" y="9"/>
                    <a:pt x="16" y="9"/>
                    <a:pt x="16" y="9"/>
                  </a:cubicBezTo>
                  <a:cubicBezTo>
                    <a:pt x="16" y="4"/>
                    <a:pt x="12"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208" name="Freeform 168">
              <a:extLst>
                <a:ext uri="{FF2B5EF4-FFF2-40B4-BE49-F238E27FC236}">
                  <a16:creationId xmlns:a16="http://schemas.microsoft.com/office/drawing/2014/main" id="{C232B9D5-AF03-763B-072F-E914B63AFD5D}"/>
                </a:ext>
              </a:extLst>
            </p:cNvPr>
            <p:cNvSpPr>
              <a:spLocks/>
            </p:cNvSpPr>
            <p:nvPr/>
          </p:nvSpPr>
          <p:spPr bwMode="auto">
            <a:xfrm>
              <a:off x="5187951" y="4819650"/>
              <a:ext cx="103188" cy="268288"/>
            </a:xfrm>
            <a:custGeom>
              <a:avLst/>
              <a:gdLst>
                <a:gd name="T0" fmla="*/ 0 w 65"/>
                <a:gd name="T1" fmla="*/ 0 h 169"/>
                <a:gd name="T2" fmla="*/ 0 w 65"/>
                <a:gd name="T3" fmla="*/ 16 h 169"/>
                <a:gd name="T4" fmla="*/ 25 w 65"/>
                <a:gd name="T5" fmla="*/ 16 h 169"/>
                <a:gd name="T6" fmla="*/ 25 w 65"/>
                <a:gd name="T7" fmla="*/ 32 h 169"/>
                <a:gd name="T8" fmla="*/ 0 w 65"/>
                <a:gd name="T9" fmla="*/ 32 h 169"/>
                <a:gd name="T10" fmla="*/ 0 w 65"/>
                <a:gd name="T11" fmla="*/ 57 h 169"/>
                <a:gd name="T12" fmla="*/ 25 w 65"/>
                <a:gd name="T13" fmla="*/ 57 h 169"/>
                <a:gd name="T14" fmla="*/ 25 w 65"/>
                <a:gd name="T15" fmla="*/ 73 h 169"/>
                <a:gd name="T16" fmla="*/ 0 w 65"/>
                <a:gd name="T17" fmla="*/ 73 h 169"/>
                <a:gd name="T18" fmla="*/ 0 w 65"/>
                <a:gd name="T19" fmla="*/ 97 h 169"/>
                <a:gd name="T20" fmla="*/ 25 w 65"/>
                <a:gd name="T21" fmla="*/ 97 h 169"/>
                <a:gd name="T22" fmla="*/ 25 w 65"/>
                <a:gd name="T23" fmla="*/ 113 h 169"/>
                <a:gd name="T24" fmla="*/ 0 w 65"/>
                <a:gd name="T25" fmla="*/ 113 h 169"/>
                <a:gd name="T26" fmla="*/ 0 w 65"/>
                <a:gd name="T27" fmla="*/ 137 h 169"/>
                <a:gd name="T28" fmla="*/ 25 w 65"/>
                <a:gd name="T29" fmla="*/ 137 h 169"/>
                <a:gd name="T30" fmla="*/ 25 w 65"/>
                <a:gd name="T31" fmla="*/ 153 h 169"/>
                <a:gd name="T32" fmla="*/ 0 w 65"/>
                <a:gd name="T33" fmla="*/ 153 h 169"/>
                <a:gd name="T34" fmla="*/ 0 w 65"/>
                <a:gd name="T35" fmla="*/ 169 h 169"/>
                <a:gd name="T36" fmla="*/ 65 w 65"/>
                <a:gd name="T37" fmla="*/ 169 h 169"/>
                <a:gd name="T38" fmla="*/ 65 w 65"/>
                <a:gd name="T39" fmla="*/ 0 h 169"/>
                <a:gd name="T40" fmla="*/ 0 w 65"/>
                <a:gd name="T41"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5" h="169">
                  <a:moveTo>
                    <a:pt x="0" y="0"/>
                  </a:moveTo>
                  <a:lnTo>
                    <a:pt x="0" y="16"/>
                  </a:lnTo>
                  <a:lnTo>
                    <a:pt x="25" y="16"/>
                  </a:lnTo>
                  <a:lnTo>
                    <a:pt x="25" y="32"/>
                  </a:lnTo>
                  <a:lnTo>
                    <a:pt x="0" y="32"/>
                  </a:lnTo>
                  <a:lnTo>
                    <a:pt x="0" y="57"/>
                  </a:lnTo>
                  <a:lnTo>
                    <a:pt x="25" y="57"/>
                  </a:lnTo>
                  <a:lnTo>
                    <a:pt x="25" y="73"/>
                  </a:lnTo>
                  <a:lnTo>
                    <a:pt x="0" y="73"/>
                  </a:lnTo>
                  <a:lnTo>
                    <a:pt x="0" y="97"/>
                  </a:lnTo>
                  <a:lnTo>
                    <a:pt x="25" y="97"/>
                  </a:lnTo>
                  <a:lnTo>
                    <a:pt x="25" y="113"/>
                  </a:lnTo>
                  <a:lnTo>
                    <a:pt x="0" y="113"/>
                  </a:lnTo>
                  <a:lnTo>
                    <a:pt x="0" y="137"/>
                  </a:lnTo>
                  <a:lnTo>
                    <a:pt x="25" y="137"/>
                  </a:lnTo>
                  <a:lnTo>
                    <a:pt x="25" y="153"/>
                  </a:lnTo>
                  <a:lnTo>
                    <a:pt x="0" y="153"/>
                  </a:lnTo>
                  <a:lnTo>
                    <a:pt x="0" y="169"/>
                  </a:lnTo>
                  <a:lnTo>
                    <a:pt x="65" y="169"/>
                  </a:lnTo>
                  <a:lnTo>
                    <a:pt x="6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a:p>
          </p:txBody>
        </p:sp>
      </p:grpSp>
    </p:spTree>
    <p:extLst>
      <p:ext uri="{BB962C8B-B14F-4D97-AF65-F5344CB8AC3E}">
        <p14:creationId xmlns:p14="http://schemas.microsoft.com/office/powerpoint/2010/main" val="3778962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黑体 CN Regular" panose="020B0500000000000000" pitchFamily="34" charset="-122"/>
              <a:ea typeface="思源黑体 CN Regular" panose="020B0500000000000000" pitchFamily="34"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en-US" altLang="zh-CN" sz="2800" dirty="0" err="1">
                <a:gradFill>
                  <a:gsLst>
                    <a:gs pos="0">
                      <a:schemeClr val="bg1"/>
                    </a:gs>
                    <a:gs pos="100000">
                      <a:srgbClr val="00FFFF"/>
                    </a:gs>
                  </a:gsLst>
                  <a:lin ang="2700000" scaled="1"/>
                </a:gradFill>
                <a:latin typeface="+mj-ea"/>
                <a:ea typeface="+mj-ea"/>
              </a:rPr>
              <a:t>zlyrq</a:t>
            </a:r>
            <a:endParaRPr lang="zh-CN" altLang="en-US" sz="2800" dirty="0">
              <a:gradFill>
                <a:gsLst>
                  <a:gs pos="0">
                    <a:schemeClr val="bg1"/>
                  </a:gs>
                  <a:gs pos="100000">
                    <a:srgbClr val="00FFFF"/>
                  </a:gs>
                </a:gsLst>
                <a:lin ang="2700000" scaled="1"/>
              </a:gradFill>
              <a:latin typeface="+mj-ea"/>
              <a:ea typeface="+mj-ea"/>
            </a:endParaRP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29736" y="1227011"/>
            <a:ext cx="2735968"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高端</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pPr algn="ctr"/>
            <a:r>
              <a:rPr lang="zh-CN" altLang="en-US" sz="1400" spc="100" dirty="0">
                <a:solidFill>
                  <a:srgbClr val="00FFFF"/>
                </a:solidFill>
                <a:latin typeface="+mj-ea"/>
                <a:ea typeface="+mj-ea"/>
              </a:rPr>
              <a:t>微信二维码</a:t>
            </a: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9704547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7B6E76A-247E-580A-DE5B-CD2F56C14BE2}"/>
              </a:ext>
            </a:extLst>
          </p:cNvPr>
          <p:cNvSpPr/>
          <p:nvPr/>
        </p:nvSpPr>
        <p:spPr>
          <a:xfrm>
            <a:off x="695325" y="5110052"/>
            <a:ext cx="4000519" cy="933332"/>
          </a:xfrm>
          <a:prstGeom prst="rect">
            <a:avLst/>
          </a:prstGeom>
        </p:spPr>
        <p:txBody>
          <a:bodyPr wrap="none">
            <a:spAutoFit/>
          </a:bodyPr>
          <a:lstStyle/>
          <a:p>
            <a:r>
              <a:rPr kumimoji="0" lang="en-US" altLang="zh-CN" sz="1400" b="0" i="0" u="none" strike="noStrike" kern="1200" cap="none" spc="0" normalizeH="0" baseline="0" noProof="0" dirty="0" err="1">
                <a:ln>
                  <a:noFill/>
                </a:ln>
                <a:solidFill>
                  <a:srgbClr val="FF0000"/>
                </a:solidFill>
                <a:effectLst/>
                <a:uLnTx/>
                <a:uFillTx/>
                <a:latin typeface="OPPOSans H"/>
                <a:ea typeface="OPPOSans H"/>
                <a:cs typeface="+mn-cs"/>
              </a:rPr>
              <a:t>Zlyrq</a:t>
            </a:r>
            <a:r>
              <a:rPr kumimoji="0" lang="en-US" altLang="zh-CN" sz="1400" b="0" i="0" u="none" strike="noStrike" kern="1200" cap="none" spc="0" normalizeH="0" baseline="0" noProof="0" dirty="0">
                <a:ln>
                  <a:noFill/>
                </a:ln>
                <a:solidFill>
                  <a:srgbClr val="FF0000"/>
                </a:solidFill>
                <a:effectLst/>
                <a:uLnTx/>
                <a:uFillTx/>
                <a:latin typeface="OPPOSans H"/>
                <a:ea typeface="OPPOSans H"/>
                <a:cs typeface="+mn-cs"/>
              </a:rPr>
              <a:t>  </a:t>
            </a:r>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4DDD3669-DFD5-C4D4-EC1F-6112F23041C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19301343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1209676" y="5274361"/>
            <a:ext cx="9772648" cy="506301"/>
          </a:xfrm>
          <a:prstGeom prst="ellipse">
            <a:avLst/>
          </a:prstGeom>
          <a:gradFill>
            <a:gsLst>
              <a:gs pos="19000">
                <a:schemeClr val="accent1">
                  <a:lumMod val="60000"/>
                  <a:lumOff val="40000"/>
                  <a:alpha val="0"/>
                </a:schemeClr>
              </a:gs>
              <a:gs pos="100000">
                <a:schemeClr val="accent1">
                  <a:lumMod val="20000"/>
                  <a:lumOff val="80000"/>
                </a:schemeClr>
              </a:gs>
            </a:gsLst>
            <a:lin ang="5400000" scaled="1"/>
          </a:gradFill>
          <a:ln>
            <a:gradFill>
              <a:gsLst>
                <a:gs pos="2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rgbClr val="FFFFFF"/>
              </a:solidFill>
              <a:latin typeface="思源黑体 CN Regular"/>
              <a:ea typeface="思源黑体 CN Regular"/>
            </a:endParaRPr>
          </a:p>
        </p:txBody>
      </p:sp>
      <p:pic>
        <p:nvPicPr>
          <p:cNvPr id="321" name="Picture 2"/>
          <p:cNvPicPr>
            <a:picLocks noChangeAspect="1"/>
          </p:cNvPicPr>
          <p:nvPr/>
        </p:nvPicPr>
        <p:blipFill>
          <a:blip r:embed="rId3"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flipV="1">
            <a:off x="3814251" y="2363503"/>
            <a:ext cx="4495206" cy="6167202"/>
          </a:xfrm>
          <a:prstGeom prst="rect">
            <a:avLst/>
          </a:prstGeom>
        </p:spPr>
      </p:pic>
      <p:sp>
        <p:nvSpPr>
          <p:cNvPr id="2" name="文本占位符 1"/>
          <p:cNvSpPr>
            <a:spLocks noGrp="1"/>
          </p:cNvSpPr>
          <p:nvPr>
            <p:ph type="body" sz="quarter" idx="10"/>
          </p:nvPr>
        </p:nvSpPr>
        <p:spPr/>
        <p:txBody>
          <a:bodyPr/>
          <a:lstStyle/>
          <a:p>
            <a:r>
              <a:rPr lang="zh-CN" altLang="en-US" dirty="0"/>
              <a:t>外部环境变化</a:t>
            </a:r>
          </a:p>
        </p:txBody>
      </p:sp>
      <p:cxnSp>
        <p:nvCxnSpPr>
          <p:cNvPr id="9" name="直接连接符 8"/>
          <p:cNvCxnSpPr>
            <a:cxnSpLocks/>
          </p:cNvCxnSpPr>
          <p:nvPr/>
        </p:nvCxnSpPr>
        <p:spPr>
          <a:xfrm>
            <a:off x="3985282" y="2994210"/>
            <a:ext cx="0" cy="1089891"/>
          </a:xfrm>
          <a:prstGeom prst="line">
            <a:avLst/>
          </a:prstGeom>
          <a:ln w="30480">
            <a:gradFill>
              <a:gsLst>
                <a:gs pos="0">
                  <a:schemeClr val="accent1"/>
                </a:gs>
                <a:gs pos="100000">
                  <a:schemeClr val="accent1">
                    <a:lumMod val="20000"/>
                    <a:lumOff val="80000"/>
                  </a:schemeClr>
                </a:gs>
              </a:gsLst>
              <a:lin ang="5400000" scaled="1"/>
            </a:gradFill>
            <a:prstDash val="dash"/>
          </a:ln>
          <a:effectLst/>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3274214" y="1236943"/>
            <a:ext cx="1422137" cy="1422137"/>
          </a:xfrm>
          <a:prstGeom prst="ellipse">
            <a:avLst/>
          </a:prstGeom>
          <a:gradFill>
            <a:gsLst>
              <a:gs pos="100000">
                <a:schemeClr val="accent1">
                  <a:lumMod val="75000"/>
                </a:schemeClr>
              </a:gs>
              <a:gs pos="0">
                <a:schemeClr val="accent1">
                  <a:lumMod val="60000"/>
                  <a:lumOff val="40000"/>
                </a:schemeClr>
              </a:gs>
            </a:gsLst>
            <a:lin ang="2700000" scaled="0"/>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109728" tIns="54864" rIns="109728" bIns="54864" rtlCol="0" anchor="ctr">
            <a:noAutofit/>
          </a:bodyPr>
          <a:lstStyle/>
          <a:p>
            <a:pPr algn="ctr"/>
            <a:r>
              <a:rPr lang="zh-CN" altLang="en-US" sz="2400" dirty="0">
                <a:latin typeface="+mj-ea"/>
                <a:ea typeface="+mj-ea"/>
              </a:rPr>
              <a:t>人口</a:t>
            </a:r>
            <a:endParaRPr lang="en-US" altLang="zh-CN" sz="2400" dirty="0">
              <a:latin typeface="+mj-ea"/>
              <a:ea typeface="+mj-ea"/>
            </a:endParaRPr>
          </a:p>
          <a:p>
            <a:pPr algn="ctr"/>
            <a:r>
              <a:rPr lang="zh-CN" altLang="en-US" sz="2400" dirty="0">
                <a:latin typeface="+mj-ea"/>
                <a:ea typeface="+mj-ea"/>
              </a:rPr>
              <a:t>老龄化</a:t>
            </a:r>
          </a:p>
        </p:txBody>
      </p:sp>
      <p:sp>
        <p:nvSpPr>
          <p:cNvPr id="18" name="textcount"/>
          <p:cNvSpPr txBox="1"/>
          <p:nvPr/>
        </p:nvSpPr>
        <p:spPr>
          <a:xfrm>
            <a:off x="2813706" y="2681155"/>
            <a:ext cx="2343153" cy="327269"/>
          </a:xfrm>
          <a:prstGeom prst="rect">
            <a:avLst/>
          </a:prstGeom>
          <a:noFill/>
          <a:effectLst/>
        </p:spPr>
        <p:txBody>
          <a:bodyPr vert="horz" wrap="square" lIns="109728" tIns="54864" rIns="109728" bIns="54864" rtlCol="0">
            <a:noAutofit/>
          </a:bodyPr>
          <a:lstStyle/>
          <a:p>
            <a:pPr algn="ctr">
              <a:lnSpc>
                <a:spcPct val="120000"/>
              </a:lnSpc>
            </a:pPr>
            <a:r>
              <a:rPr lang="zh-CN" altLang="en-US" sz="1260" dirty="0">
                <a:solidFill>
                  <a:schemeClr val="bg1">
                    <a:lumMod val="50000"/>
                  </a:schemeClr>
                </a:solidFill>
              </a:rPr>
              <a:t>劳动力红利时代落幕</a:t>
            </a:r>
          </a:p>
        </p:txBody>
      </p:sp>
      <p:sp>
        <p:nvSpPr>
          <p:cNvPr id="8" name="椭圆 7"/>
          <p:cNvSpPr/>
          <p:nvPr/>
        </p:nvSpPr>
        <p:spPr>
          <a:xfrm>
            <a:off x="3914776" y="5944658"/>
            <a:ext cx="4362448" cy="253477"/>
          </a:xfrm>
          <a:prstGeom prst="ellipse">
            <a:avLst/>
          </a:prstGeom>
          <a:gradFill>
            <a:gsLst>
              <a:gs pos="19000">
                <a:schemeClr val="accent1">
                  <a:lumMod val="40000"/>
                  <a:lumOff val="60000"/>
                  <a:alpha val="0"/>
                </a:schemeClr>
              </a:gs>
              <a:gs pos="100000">
                <a:schemeClr val="accent1">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rgbClr val="FFFFFF"/>
              </a:solidFill>
              <a:latin typeface="思源黑体 CN Regular"/>
              <a:ea typeface="思源黑体 CN Regular"/>
            </a:endParaRPr>
          </a:p>
        </p:txBody>
      </p:sp>
      <p:sp>
        <p:nvSpPr>
          <p:cNvPr id="17" name="textcount"/>
          <p:cNvSpPr txBox="1"/>
          <p:nvPr/>
        </p:nvSpPr>
        <p:spPr>
          <a:xfrm>
            <a:off x="977998" y="3471331"/>
            <a:ext cx="2343153" cy="336502"/>
          </a:xfrm>
          <a:prstGeom prst="rect">
            <a:avLst/>
          </a:prstGeom>
          <a:noFill/>
          <a:effectLst/>
        </p:spPr>
        <p:txBody>
          <a:bodyPr vert="horz" wrap="square" lIns="109728" tIns="54864" rIns="109728" bIns="54864" rtlCol="0">
            <a:noAutofit/>
          </a:bodyPr>
          <a:lstStyle/>
          <a:p>
            <a:pPr algn="ctr">
              <a:lnSpc>
                <a:spcPct val="120000"/>
              </a:lnSpc>
            </a:pPr>
            <a:r>
              <a:rPr lang="zh-CN" altLang="en-US" sz="1260" dirty="0">
                <a:solidFill>
                  <a:schemeClr val="bg1">
                    <a:lumMod val="50000"/>
                  </a:schemeClr>
                </a:solidFill>
              </a:rPr>
              <a:t>疫情停工风险不减</a:t>
            </a:r>
          </a:p>
        </p:txBody>
      </p:sp>
      <p:sp>
        <p:nvSpPr>
          <p:cNvPr id="13" name="椭圆 12"/>
          <p:cNvSpPr/>
          <p:nvPr/>
        </p:nvSpPr>
        <p:spPr>
          <a:xfrm>
            <a:off x="1438506" y="2044230"/>
            <a:ext cx="1422137" cy="1422137"/>
          </a:xfrm>
          <a:prstGeom prst="ellipse">
            <a:avLst/>
          </a:prstGeom>
          <a:gradFill>
            <a:gsLst>
              <a:gs pos="100000">
                <a:schemeClr val="accent1">
                  <a:lumMod val="75000"/>
                </a:schemeClr>
              </a:gs>
              <a:gs pos="0">
                <a:schemeClr val="accent1">
                  <a:lumMod val="60000"/>
                  <a:lumOff val="40000"/>
                </a:schemeClr>
              </a:gs>
            </a:gsLst>
            <a:lin ang="2700000" scaled="0"/>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109728" tIns="54864" rIns="109728" bIns="54864" rtlCol="0" anchor="ctr">
            <a:noAutofit/>
          </a:bodyPr>
          <a:lstStyle/>
          <a:p>
            <a:pPr algn="ctr"/>
            <a:r>
              <a:rPr lang="zh-CN" altLang="en-US" sz="2400" dirty="0">
                <a:latin typeface="+mj-ea"/>
                <a:ea typeface="+mj-ea"/>
              </a:rPr>
              <a:t>疫情</a:t>
            </a:r>
            <a:endParaRPr lang="en-US" altLang="zh-CN" sz="2400" dirty="0">
              <a:latin typeface="+mj-ea"/>
              <a:ea typeface="+mj-ea"/>
            </a:endParaRPr>
          </a:p>
          <a:p>
            <a:pPr algn="ctr"/>
            <a:r>
              <a:rPr lang="zh-CN" altLang="en-US" sz="2400" dirty="0">
                <a:latin typeface="+mj-ea"/>
                <a:ea typeface="+mj-ea"/>
              </a:rPr>
              <a:t>反复</a:t>
            </a:r>
          </a:p>
        </p:txBody>
      </p:sp>
      <p:cxnSp>
        <p:nvCxnSpPr>
          <p:cNvPr id="11" name="直接连接符 10"/>
          <p:cNvCxnSpPr>
            <a:cxnSpLocks/>
          </p:cNvCxnSpPr>
          <p:nvPr/>
        </p:nvCxnSpPr>
        <p:spPr>
          <a:xfrm>
            <a:off x="2149574" y="3799121"/>
            <a:ext cx="0" cy="1426761"/>
          </a:xfrm>
          <a:prstGeom prst="line">
            <a:avLst/>
          </a:prstGeom>
          <a:ln w="30480">
            <a:gradFill>
              <a:gsLst>
                <a:gs pos="0">
                  <a:schemeClr val="accent1"/>
                </a:gs>
                <a:gs pos="100000">
                  <a:schemeClr val="accent1">
                    <a:lumMod val="20000"/>
                    <a:lumOff val="80000"/>
                  </a:schemeClr>
                </a:gs>
              </a:gsLst>
              <a:lin ang="5400000" scaled="1"/>
            </a:gradFill>
            <a:prstDash val="dash"/>
          </a:ln>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3678045" y="4615299"/>
            <a:ext cx="4767618" cy="923330"/>
          </a:xfrm>
          <a:prstGeom prst="rect">
            <a:avLst/>
          </a:prstGeom>
          <a:effectLst/>
        </p:spPr>
        <p:txBody>
          <a:bodyPr wrap="square" rtlCol="0" anchor="ctr">
            <a:noAutofit/>
          </a:bodyPr>
          <a:lstStyle>
            <a:defPPr>
              <a:defRPr lang="zh-CN"/>
            </a:defPPr>
            <a:lvl1pPr algn="ctr">
              <a:defRPr>
                <a:gradFill>
                  <a:gsLst>
                    <a:gs pos="0">
                      <a:schemeClr val="accent1"/>
                    </a:gs>
                    <a:gs pos="100000">
                      <a:schemeClr val="accent2"/>
                    </a:gs>
                  </a:gsLst>
                  <a:lin ang="5400000" scaled="1"/>
                </a:gradFill>
                <a:latin typeface="+mj-ea"/>
                <a:ea typeface="+mj-ea"/>
              </a:defRPr>
            </a:lvl1pPr>
          </a:lstStyle>
          <a:p>
            <a:r>
              <a:rPr lang="zh-CN" altLang="en-US" sz="5400" dirty="0">
                <a:gradFill>
                  <a:gsLst>
                    <a:gs pos="0">
                      <a:schemeClr val="accent1"/>
                    </a:gs>
                    <a:gs pos="100000">
                      <a:schemeClr val="accent1">
                        <a:lumMod val="60000"/>
                        <a:lumOff val="40000"/>
                      </a:schemeClr>
                    </a:gs>
                  </a:gsLst>
                  <a:lin ang="5400000" scaled="1"/>
                </a:gradFill>
              </a:rPr>
              <a:t>“活下去”</a:t>
            </a:r>
          </a:p>
        </p:txBody>
      </p:sp>
      <p:sp>
        <p:nvSpPr>
          <p:cNvPr id="19" name="textcount"/>
          <p:cNvSpPr txBox="1"/>
          <p:nvPr/>
        </p:nvSpPr>
        <p:spPr>
          <a:xfrm>
            <a:off x="6922823" y="2746920"/>
            <a:ext cx="2343153" cy="327269"/>
          </a:xfrm>
          <a:prstGeom prst="rect">
            <a:avLst/>
          </a:prstGeom>
          <a:noFill/>
          <a:effectLst/>
        </p:spPr>
        <p:txBody>
          <a:bodyPr vert="horz" wrap="square" lIns="109728" tIns="54864" rIns="109728" bIns="54864" rtlCol="0">
            <a:noAutofit/>
          </a:bodyPr>
          <a:lstStyle/>
          <a:p>
            <a:pPr algn="ctr">
              <a:lnSpc>
                <a:spcPct val="120000"/>
              </a:lnSpc>
            </a:pPr>
            <a:r>
              <a:rPr lang="zh-CN" altLang="en-US" sz="1260" dirty="0">
                <a:solidFill>
                  <a:schemeClr val="bg1">
                    <a:lumMod val="50000"/>
                  </a:schemeClr>
                </a:solidFill>
              </a:rPr>
              <a:t>信用缺失，债务难以清偿</a:t>
            </a:r>
          </a:p>
        </p:txBody>
      </p:sp>
      <p:cxnSp>
        <p:nvCxnSpPr>
          <p:cNvPr id="10" name="直接连接符 9"/>
          <p:cNvCxnSpPr>
            <a:cxnSpLocks/>
          </p:cNvCxnSpPr>
          <p:nvPr/>
        </p:nvCxnSpPr>
        <p:spPr>
          <a:xfrm>
            <a:off x="8094399" y="3067560"/>
            <a:ext cx="0" cy="775855"/>
          </a:xfrm>
          <a:prstGeom prst="line">
            <a:avLst/>
          </a:prstGeom>
          <a:ln w="30480">
            <a:gradFill>
              <a:gsLst>
                <a:gs pos="0">
                  <a:schemeClr val="accent1"/>
                </a:gs>
                <a:gs pos="100000">
                  <a:schemeClr val="accent1">
                    <a:lumMod val="20000"/>
                    <a:lumOff val="80000"/>
                  </a:schemeClr>
                </a:gs>
              </a:gsLst>
              <a:lin ang="5400000" scaled="1"/>
            </a:gradFill>
            <a:prstDash val="dash"/>
          </a:ln>
          <a:effectLst/>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7383331" y="1325918"/>
            <a:ext cx="1422137" cy="1422137"/>
          </a:xfrm>
          <a:prstGeom prst="ellipse">
            <a:avLst/>
          </a:prstGeom>
          <a:gradFill>
            <a:gsLst>
              <a:gs pos="100000">
                <a:schemeClr val="accent1">
                  <a:lumMod val="75000"/>
                </a:schemeClr>
              </a:gs>
              <a:gs pos="0">
                <a:schemeClr val="accent1">
                  <a:lumMod val="60000"/>
                  <a:lumOff val="40000"/>
                </a:schemeClr>
              </a:gs>
            </a:gsLst>
            <a:lin ang="2700000" scaled="0"/>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109728" tIns="54864" rIns="109728" bIns="54864" rtlCol="0" anchor="ctr">
            <a:noAutofit/>
          </a:bodyPr>
          <a:lstStyle/>
          <a:p>
            <a:pPr algn="ctr"/>
            <a:endParaRPr lang="zh-CN" altLang="en-US" sz="2400" dirty="0">
              <a:latin typeface="+mj-ea"/>
              <a:ea typeface="+mj-ea"/>
            </a:endParaRPr>
          </a:p>
        </p:txBody>
      </p:sp>
      <p:sp>
        <p:nvSpPr>
          <p:cNvPr id="323" name="文本框 322"/>
          <p:cNvSpPr txBox="1"/>
          <p:nvPr/>
        </p:nvSpPr>
        <p:spPr>
          <a:xfrm>
            <a:off x="7478188" y="1668400"/>
            <a:ext cx="1232422" cy="849463"/>
          </a:xfrm>
          <a:prstGeom prst="rect">
            <a:avLst/>
          </a:prstGeom>
          <a:noFill/>
          <a:effectLst/>
        </p:spPr>
        <p:txBody>
          <a:bodyPr wrap="square" lIns="109728" tIns="54864" rIns="109728" bIns="54864">
            <a:noAutofit/>
          </a:bodyPr>
          <a:lstStyle/>
          <a:p>
            <a:pPr algn="ctr"/>
            <a:r>
              <a:rPr lang="zh-CN" altLang="en-US" sz="2400" dirty="0">
                <a:solidFill>
                  <a:schemeClr val="bg1"/>
                </a:solidFill>
                <a:latin typeface="+mj-ea"/>
                <a:ea typeface="+mj-ea"/>
              </a:rPr>
              <a:t>客户</a:t>
            </a:r>
            <a:endParaRPr lang="en-US" altLang="zh-CN" sz="2400" dirty="0">
              <a:solidFill>
                <a:schemeClr val="bg1"/>
              </a:solidFill>
              <a:latin typeface="+mj-ea"/>
              <a:ea typeface="+mj-ea"/>
            </a:endParaRPr>
          </a:p>
          <a:p>
            <a:pPr algn="ctr"/>
            <a:r>
              <a:rPr lang="zh-CN" altLang="en-US" sz="2400" dirty="0">
                <a:solidFill>
                  <a:schemeClr val="bg1"/>
                </a:solidFill>
                <a:latin typeface="+mj-ea"/>
                <a:ea typeface="+mj-ea"/>
              </a:rPr>
              <a:t>暴雷</a:t>
            </a:r>
          </a:p>
        </p:txBody>
      </p:sp>
      <p:sp>
        <p:nvSpPr>
          <p:cNvPr id="16" name="椭圆 15"/>
          <p:cNvSpPr/>
          <p:nvPr/>
        </p:nvSpPr>
        <p:spPr>
          <a:xfrm>
            <a:off x="9430862" y="1850673"/>
            <a:ext cx="1422137" cy="1422137"/>
          </a:xfrm>
          <a:prstGeom prst="ellipse">
            <a:avLst/>
          </a:prstGeom>
          <a:gradFill>
            <a:gsLst>
              <a:gs pos="100000">
                <a:schemeClr val="accent1">
                  <a:lumMod val="75000"/>
                </a:schemeClr>
              </a:gs>
              <a:gs pos="0">
                <a:schemeClr val="accent1">
                  <a:lumMod val="60000"/>
                  <a:lumOff val="40000"/>
                </a:schemeClr>
              </a:gs>
            </a:gsLst>
            <a:lin ang="2700000" scaled="0"/>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109728" tIns="54864" rIns="109728" bIns="54864" rtlCol="0" anchor="ctr">
            <a:noAutofit/>
          </a:bodyPr>
          <a:lstStyle/>
          <a:p>
            <a:pPr algn="ctr"/>
            <a:endParaRPr lang="zh-CN" altLang="en-US" sz="1920" dirty="0">
              <a:latin typeface="+mj-ea"/>
              <a:ea typeface="+mj-ea"/>
            </a:endParaRPr>
          </a:p>
        </p:txBody>
      </p:sp>
      <p:sp>
        <p:nvSpPr>
          <p:cNvPr id="20" name="textcount"/>
          <p:cNvSpPr txBox="1"/>
          <p:nvPr/>
        </p:nvSpPr>
        <p:spPr>
          <a:xfrm>
            <a:off x="8970354" y="3258249"/>
            <a:ext cx="2343153" cy="336502"/>
          </a:xfrm>
          <a:prstGeom prst="rect">
            <a:avLst/>
          </a:prstGeom>
          <a:noFill/>
          <a:effectLst/>
        </p:spPr>
        <p:txBody>
          <a:bodyPr vert="horz" wrap="square" lIns="109728" tIns="54864" rIns="109728" bIns="54864" rtlCol="0">
            <a:noAutofit/>
          </a:bodyPr>
          <a:lstStyle/>
          <a:p>
            <a:pPr algn="ctr">
              <a:lnSpc>
                <a:spcPct val="120000"/>
              </a:lnSpc>
            </a:pPr>
            <a:r>
              <a:rPr lang="zh-CN" altLang="en-US" sz="1260" dirty="0">
                <a:solidFill>
                  <a:schemeClr val="bg1">
                    <a:lumMod val="50000"/>
                  </a:schemeClr>
                </a:solidFill>
              </a:rPr>
              <a:t>材料价格上涨，夹缝生存</a:t>
            </a:r>
          </a:p>
        </p:txBody>
      </p:sp>
      <p:cxnSp>
        <p:nvCxnSpPr>
          <p:cNvPr id="12" name="直接连接符 11"/>
          <p:cNvCxnSpPr>
            <a:cxnSpLocks/>
          </p:cNvCxnSpPr>
          <p:nvPr/>
        </p:nvCxnSpPr>
        <p:spPr>
          <a:xfrm>
            <a:off x="10141930" y="3574476"/>
            <a:ext cx="0" cy="1237673"/>
          </a:xfrm>
          <a:prstGeom prst="line">
            <a:avLst/>
          </a:prstGeom>
          <a:ln w="30480">
            <a:gradFill>
              <a:gsLst>
                <a:gs pos="0">
                  <a:schemeClr val="accent1"/>
                </a:gs>
                <a:gs pos="100000">
                  <a:schemeClr val="accent1">
                    <a:lumMod val="20000"/>
                    <a:lumOff val="80000"/>
                  </a:schemeClr>
                </a:gs>
              </a:gsLst>
              <a:lin ang="5400000" scaled="1"/>
            </a:gradFill>
            <a:prstDash val="dash"/>
          </a:ln>
          <a:effectLst/>
        </p:spPr>
        <p:style>
          <a:lnRef idx="1">
            <a:schemeClr val="accent1"/>
          </a:lnRef>
          <a:fillRef idx="0">
            <a:schemeClr val="accent1"/>
          </a:fillRef>
          <a:effectRef idx="0">
            <a:schemeClr val="accent1"/>
          </a:effectRef>
          <a:fontRef idx="minor">
            <a:schemeClr val="tx1"/>
          </a:fontRef>
        </p:style>
      </p:cxnSp>
      <p:sp>
        <p:nvSpPr>
          <p:cNvPr id="324" name="文本框 323"/>
          <p:cNvSpPr txBox="1"/>
          <p:nvPr/>
        </p:nvSpPr>
        <p:spPr>
          <a:xfrm>
            <a:off x="9411997" y="2137010"/>
            <a:ext cx="1459867" cy="849463"/>
          </a:xfrm>
          <a:prstGeom prst="rect">
            <a:avLst/>
          </a:prstGeom>
          <a:noFill/>
          <a:effectLst/>
        </p:spPr>
        <p:txBody>
          <a:bodyPr wrap="square" lIns="109728" tIns="54864" rIns="109728" bIns="54864">
            <a:noAutofit/>
          </a:bodyPr>
          <a:lstStyle/>
          <a:p>
            <a:pPr algn="ctr"/>
            <a:r>
              <a:rPr lang="zh-CN" altLang="en-US" sz="2400" dirty="0">
                <a:solidFill>
                  <a:schemeClr val="bg1"/>
                </a:solidFill>
                <a:latin typeface="+mj-ea"/>
                <a:ea typeface="+mj-ea"/>
              </a:rPr>
              <a:t>双碳</a:t>
            </a:r>
            <a:endParaRPr lang="en-US" altLang="zh-CN" sz="2400" dirty="0">
              <a:solidFill>
                <a:schemeClr val="bg1"/>
              </a:solidFill>
              <a:latin typeface="+mj-ea"/>
              <a:ea typeface="+mj-ea"/>
            </a:endParaRPr>
          </a:p>
          <a:p>
            <a:pPr algn="ctr"/>
            <a:r>
              <a:rPr lang="zh-CN" altLang="en-US" sz="2400" dirty="0">
                <a:solidFill>
                  <a:schemeClr val="bg1"/>
                </a:solidFill>
                <a:latin typeface="+mj-ea"/>
                <a:ea typeface="+mj-ea"/>
              </a:rPr>
              <a:t>减排</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A8CF5A2F-6F84-F878-31A4-076C4C2232AC}"/>
              </a:ext>
            </a:extLst>
          </p:cNvPr>
          <p:cNvSpPr>
            <a:spLocks noGrp="1"/>
          </p:cNvSpPr>
          <p:nvPr>
            <p:ph type="body" sz="quarter" idx="10"/>
          </p:nvPr>
        </p:nvSpPr>
        <p:spPr/>
        <p:txBody>
          <a:bodyPr/>
          <a:lstStyle/>
          <a:p>
            <a:r>
              <a:rPr lang="zh-CN" altLang="en-US" dirty="0"/>
              <a:t>财务指标</a:t>
            </a:r>
          </a:p>
        </p:txBody>
      </p:sp>
      <p:sp>
        <p:nvSpPr>
          <p:cNvPr id="5" name="梯形 4">
            <a:extLst>
              <a:ext uri="{FF2B5EF4-FFF2-40B4-BE49-F238E27FC236}">
                <a16:creationId xmlns:a16="http://schemas.microsoft.com/office/drawing/2014/main" id="{18309CE7-A773-7CF0-B2AA-3DDB964A4AD1}"/>
              </a:ext>
            </a:extLst>
          </p:cNvPr>
          <p:cNvSpPr/>
          <p:nvPr/>
        </p:nvSpPr>
        <p:spPr>
          <a:xfrm flipV="1">
            <a:off x="3349841" y="1193323"/>
            <a:ext cx="5492318" cy="456301"/>
          </a:xfrm>
          <a:prstGeom prst="trapezoid">
            <a:avLst/>
          </a:prstGeom>
          <a:solidFill>
            <a:schemeClr val="accent1">
              <a:lumMod val="20000"/>
              <a:lumOff val="80000"/>
            </a:schemeClr>
          </a:solidFill>
          <a:ln>
            <a:solidFill>
              <a:schemeClr val="accent1">
                <a:alpha val="50000"/>
              </a:schemeClr>
            </a:solidFill>
          </a:ln>
          <a:effectLst>
            <a:outerShdw blurRad="292100" dist="139700" dir="5400000" sx="90000" sy="9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Heavy" panose="020B0A00000000000000" pitchFamily="34" charset="-122"/>
              <a:ea typeface="思源黑体 CN Heavy" panose="020B0A00000000000000" pitchFamily="34" charset="-122"/>
            </a:endParaRPr>
          </a:p>
        </p:txBody>
      </p:sp>
      <p:sp>
        <p:nvSpPr>
          <p:cNvPr id="6" name="文本框 5">
            <a:extLst>
              <a:ext uri="{FF2B5EF4-FFF2-40B4-BE49-F238E27FC236}">
                <a16:creationId xmlns:a16="http://schemas.microsoft.com/office/drawing/2014/main" id="{01C7DEAF-56B7-1145-636B-BBCE07C53A6C}"/>
              </a:ext>
            </a:extLst>
          </p:cNvPr>
          <p:cNvSpPr txBox="1"/>
          <p:nvPr/>
        </p:nvSpPr>
        <p:spPr>
          <a:xfrm>
            <a:off x="5234232" y="1221420"/>
            <a:ext cx="1723549" cy="400110"/>
          </a:xfrm>
          <a:prstGeom prst="rect">
            <a:avLst/>
          </a:prstGeom>
          <a:noFill/>
        </p:spPr>
        <p:txBody>
          <a:bodyPr wrap="none" rtlCol="0">
            <a:noAutofit/>
          </a:bodyPr>
          <a:lstStyle>
            <a:defPPr>
              <a:defRPr lang="zh-CN"/>
            </a:defPPr>
            <a:lvl1pPr algn="ctr">
              <a:defRPr sz="2000">
                <a:solidFill>
                  <a:schemeClr val="accent1"/>
                </a:solidFill>
                <a:latin typeface="思源黑体 CN Bold" panose="020B0800000000000000" pitchFamily="34" charset="-122"/>
                <a:ea typeface="思源黑体 CN Bold" panose="020B0800000000000000" pitchFamily="34" charset="-122"/>
              </a:defRPr>
            </a:lvl1pPr>
          </a:lstStyle>
          <a:p>
            <a:r>
              <a:rPr lang="zh-CN" altLang="en-US" dirty="0">
                <a:latin typeface="思源黑体 CN Heavy" panose="020B0A00000000000000" pitchFamily="34" charset="-122"/>
                <a:ea typeface="思源黑体 CN Heavy" panose="020B0A00000000000000" pitchFamily="34" charset="-122"/>
              </a:rPr>
              <a:t>财务指标情况</a:t>
            </a:r>
          </a:p>
        </p:txBody>
      </p:sp>
      <p:graphicFrame>
        <p:nvGraphicFramePr>
          <p:cNvPr id="7" name="表格 6">
            <a:extLst>
              <a:ext uri="{FF2B5EF4-FFF2-40B4-BE49-F238E27FC236}">
                <a16:creationId xmlns:a16="http://schemas.microsoft.com/office/drawing/2014/main" id="{6CE576C5-413C-ECFB-679A-7FB16E8DF238}"/>
              </a:ext>
            </a:extLst>
          </p:cNvPr>
          <p:cNvGraphicFramePr>
            <a:graphicFrameLocks noGrp="1"/>
          </p:cNvGraphicFramePr>
          <p:nvPr>
            <p:custDataLst>
              <p:tags r:id="rId1"/>
            </p:custDataLst>
            <p:extLst>
              <p:ext uri="{D42A27DB-BD31-4B8C-83A1-F6EECF244321}">
                <p14:modId xmlns:p14="http://schemas.microsoft.com/office/powerpoint/2010/main" val="3506636768"/>
              </p:ext>
            </p:extLst>
          </p:nvPr>
        </p:nvGraphicFramePr>
        <p:xfrm>
          <a:off x="775812" y="1981271"/>
          <a:ext cx="10640376" cy="4347690"/>
        </p:xfrm>
        <a:graphic>
          <a:graphicData uri="http://schemas.openxmlformats.org/drawingml/2006/table">
            <a:tbl>
              <a:tblPr>
                <a:effectLst>
                  <a:outerShdw blurRad="571500" dist="355600" dir="5400000" sx="90000" sy="90000" algn="ctr" rotWithShape="0">
                    <a:schemeClr val="accent1">
                      <a:alpha val="25000"/>
                    </a:schemeClr>
                  </a:outerShdw>
                </a:effectLst>
                <a:tableStyleId>{5C22544A-7EE6-4342-B048-85BDC9FD1C3A}</a:tableStyleId>
              </a:tblPr>
              <a:tblGrid>
                <a:gridCol w="1182264">
                  <a:extLst>
                    <a:ext uri="{9D8B030D-6E8A-4147-A177-3AD203B41FA5}">
                      <a16:colId xmlns:a16="http://schemas.microsoft.com/office/drawing/2014/main" val="20000"/>
                    </a:ext>
                  </a:extLst>
                </a:gridCol>
                <a:gridCol w="1182264">
                  <a:extLst>
                    <a:ext uri="{9D8B030D-6E8A-4147-A177-3AD203B41FA5}">
                      <a16:colId xmlns:a16="http://schemas.microsoft.com/office/drawing/2014/main" val="20001"/>
                    </a:ext>
                  </a:extLst>
                </a:gridCol>
                <a:gridCol w="1182264">
                  <a:extLst>
                    <a:ext uri="{9D8B030D-6E8A-4147-A177-3AD203B41FA5}">
                      <a16:colId xmlns:a16="http://schemas.microsoft.com/office/drawing/2014/main" val="20002"/>
                    </a:ext>
                  </a:extLst>
                </a:gridCol>
                <a:gridCol w="1182264">
                  <a:extLst>
                    <a:ext uri="{9D8B030D-6E8A-4147-A177-3AD203B41FA5}">
                      <a16:colId xmlns:a16="http://schemas.microsoft.com/office/drawing/2014/main" val="20003"/>
                    </a:ext>
                  </a:extLst>
                </a:gridCol>
                <a:gridCol w="1182264">
                  <a:extLst>
                    <a:ext uri="{9D8B030D-6E8A-4147-A177-3AD203B41FA5}">
                      <a16:colId xmlns:a16="http://schemas.microsoft.com/office/drawing/2014/main" val="20004"/>
                    </a:ext>
                  </a:extLst>
                </a:gridCol>
                <a:gridCol w="1182264">
                  <a:extLst>
                    <a:ext uri="{9D8B030D-6E8A-4147-A177-3AD203B41FA5}">
                      <a16:colId xmlns:a16="http://schemas.microsoft.com/office/drawing/2014/main" val="20005"/>
                    </a:ext>
                  </a:extLst>
                </a:gridCol>
                <a:gridCol w="1182264">
                  <a:extLst>
                    <a:ext uri="{9D8B030D-6E8A-4147-A177-3AD203B41FA5}">
                      <a16:colId xmlns:a16="http://schemas.microsoft.com/office/drawing/2014/main" val="20006"/>
                    </a:ext>
                  </a:extLst>
                </a:gridCol>
                <a:gridCol w="1182264">
                  <a:extLst>
                    <a:ext uri="{9D8B030D-6E8A-4147-A177-3AD203B41FA5}">
                      <a16:colId xmlns:a16="http://schemas.microsoft.com/office/drawing/2014/main" val="20007"/>
                    </a:ext>
                  </a:extLst>
                </a:gridCol>
                <a:gridCol w="1182264">
                  <a:extLst>
                    <a:ext uri="{9D8B030D-6E8A-4147-A177-3AD203B41FA5}">
                      <a16:colId xmlns:a16="http://schemas.microsoft.com/office/drawing/2014/main" val="20008"/>
                    </a:ext>
                  </a:extLst>
                </a:gridCol>
              </a:tblGrid>
              <a:tr h="434769">
                <a:tc rowSpan="2">
                  <a:txBody>
                    <a:bodyPr/>
                    <a:lstStyle/>
                    <a:p>
                      <a:pPr algn="ctr" rtl="0" fontAlgn="ctr"/>
                      <a:r>
                        <a:rPr lang="zh-CN" altLang="en-US" sz="1200" b="1" i="0" u="none" strike="noStrike" dirty="0">
                          <a:solidFill>
                            <a:schemeClr val="bg1"/>
                          </a:solidFill>
                          <a:effectLst/>
                          <a:latin typeface="思源黑体 CN Regular" panose="020B0500000000000000" pitchFamily="34" charset="-122"/>
                          <a:ea typeface="思源黑体 CN Regular" panose="020B0500000000000000" pitchFamily="34" charset="-122"/>
                        </a:rPr>
                        <a:t>科目</a:t>
                      </a:r>
                    </a:p>
                  </a:txBody>
                  <a:tcPr marL="3859" marR="3859" marT="3859" marB="0" anchor="ctr">
                    <a:lnT w="19050" cap="flat" cmpd="sng" algn="ctr">
                      <a:solidFill>
                        <a:schemeClr val="accent1">
                          <a:lumMod val="75000"/>
                        </a:schemeClr>
                      </a:solidFill>
                      <a:prstDash val="solid"/>
                      <a:round/>
                      <a:headEnd type="none" w="med" len="med"/>
                      <a:tailEnd type="none" w="med" len="med"/>
                    </a:lnT>
                    <a:lnB w="19050" cap="flat" cmpd="sng" algn="ctr">
                      <a:solidFill>
                        <a:schemeClr val="accent1">
                          <a:lumMod val="75000"/>
                        </a:schemeClr>
                      </a:solidFill>
                      <a:prstDash val="solid"/>
                      <a:round/>
                      <a:headEnd type="none" w="med" len="med"/>
                      <a:tailEnd type="none" w="med" len="med"/>
                    </a:lnB>
                    <a:solidFill>
                      <a:schemeClr val="accent1">
                        <a:lumMod val="60000"/>
                        <a:lumOff val="40000"/>
                      </a:schemeClr>
                    </a:solidFill>
                  </a:tcPr>
                </a:tc>
                <a:tc gridSpan="2">
                  <a:txBody>
                    <a:bodyPr/>
                    <a:lstStyle/>
                    <a:p>
                      <a:pPr algn="ctr" rtl="0" fontAlgn="ctr"/>
                      <a:r>
                        <a:rPr lang="zh-CN" altLang="en-US" sz="1200" b="1" i="0" u="none" strike="noStrike" dirty="0">
                          <a:solidFill>
                            <a:schemeClr val="bg1"/>
                          </a:solidFill>
                          <a:effectLst/>
                          <a:latin typeface="思源黑体 CN Regular" panose="020B0500000000000000" pitchFamily="34" charset="-122"/>
                          <a:ea typeface="思源黑体 CN Regular" panose="020B0500000000000000" pitchFamily="34" charset="-122"/>
                        </a:rPr>
                        <a:t>本公司</a:t>
                      </a:r>
                      <a:r>
                        <a:rPr lang="en-US" altLang="zh-CN" sz="1200" b="1" i="0" u="none" strike="noStrike" dirty="0">
                          <a:solidFill>
                            <a:schemeClr val="bg1"/>
                          </a:solidFill>
                          <a:effectLst/>
                          <a:latin typeface="思源黑体 CN Regular" panose="020B0500000000000000" pitchFamily="34" charset="-122"/>
                          <a:ea typeface="思源黑体 CN Regular" panose="020B0500000000000000" pitchFamily="34" charset="-122"/>
                        </a:rPr>
                        <a:t>20XX</a:t>
                      </a:r>
                      <a:r>
                        <a:rPr lang="zh-CN" altLang="en-US" sz="1200" b="1" i="0" u="none" strike="noStrike" dirty="0">
                          <a:solidFill>
                            <a:schemeClr val="bg1"/>
                          </a:solidFill>
                          <a:effectLst/>
                          <a:latin typeface="思源黑体 CN Regular" panose="020B0500000000000000" pitchFamily="34" charset="-122"/>
                          <a:ea typeface="思源黑体 CN Regular" panose="020B0500000000000000" pitchFamily="34" charset="-122"/>
                        </a:rPr>
                        <a:t>年</a:t>
                      </a:r>
                    </a:p>
                  </a:txBody>
                  <a:tcPr marL="3859" marR="3859" marT="3859" marB="0" anchor="ctr">
                    <a:lnT w="19050" cap="flat" cmpd="sng" algn="ctr">
                      <a:solidFill>
                        <a:schemeClr val="accent1">
                          <a:lumMod val="75000"/>
                        </a:schemeClr>
                      </a:solidFill>
                      <a:prstDash val="solid"/>
                      <a:round/>
                      <a:headEnd type="none" w="med" len="med"/>
                      <a:tailEnd type="none" w="med" len="med"/>
                    </a:lnT>
                    <a:solidFill>
                      <a:schemeClr val="accent1">
                        <a:lumMod val="60000"/>
                        <a:lumOff val="40000"/>
                      </a:schemeClr>
                    </a:solidFill>
                  </a:tcPr>
                </a:tc>
                <a:tc hMerge="1">
                  <a:txBody>
                    <a:bodyPr/>
                    <a:lstStyle/>
                    <a:p>
                      <a:endParaRPr lang="zh-CN"/>
                    </a:p>
                  </a:txBody>
                  <a:tcPr marL="3859" marR="3859" marT="3859" marB="0" anchor="ctr">
                    <a:solidFill>
                      <a:schemeClr val="accent2"/>
                    </a:solidFill>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200" b="1" i="0" u="none" strike="noStrike" dirty="0">
                          <a:solidFill>
                            <a:schemeClr val="bg1"/>
                          </a:solidFill>
                          <a:effectLst/>
                          <a:latin typeface="思源黑体 CN Regular" panose="020B0500000000000000" pitchFamily="34" charset="-122"/>
                          <a:ea typeface="思源黑体 CN Regular" panose="020B0500000000000000" pitchFamily="34" charset="-122"/>
                        </a:rPr>
                        <a:t>本公司</a:t>
                      </a:r>
                      <a:r>
                        <a:rPr lang="en-US" altLang="zh-CN" sz="1200" b="1" i="0" u="none" strike="noStrike" dirty="0">
                          <a:solidFill>
                            <a:schemeClr val="bg1"/>
                          </a:solidFill>
                          <a:effectLst/>
                          <a:latin typeface="思源黑体 CN Regular" panose="020B0500000000000000" pitchFamily="34" charset="-122"/>
                          <a:ea typeface="思源黑体 CN Regular" panose="020B0500000000000000" pitchFamily="34" charset="-122"/>
                        </a:rPr>
                        <a:t>20XX</a:t>
                      </a:r>
                      <a:r>
                        <a:rPr lang="zh-CN" altLang="en-US" sz="1200" b="1" i="0" u="none" strike="noStrike" dirty="0">
                          <a:solidFill>
                            <a:schemeClr val="bg1"/>
                          </a:solidFill>
                          <a:effectLst/>
                          <a:latin typeface="思源黑体 CN Regular" panose="020B0500000000000000" pitchFamily="34" charset="-122"/>
                          <a:ea typeface="思源黑体 CN Regular" panose="020B0500000000000000" pitchFamily="34" charset="-122"/>
                        </a:rPr>
                        <a:t>年</a:t>
                      </a:r>
                    </a:p>
                  </a:txBody>
                  <a:tcPr marL="3859" marR="3859" marT="3859" marB="0" anchor="ctr">
                    <a:lnT w="19050" cap="flat" cmpd="sng" algn="ctr">
                      <a:solidFill>
                        <a:schemeClr val="accent1">
                          <a:lumMod val="75000"/>
                        </a:schemeClr>
                      </a:solidFill>
                      <a:prstDash val="solid"/>
                      <a:round/>
                      <a:headEnd type="none" w="med" len="med"/>
                      <a:tailEnd type="none" w="med" len="med"/>
                    </a:lnT>
                    <a:solidFill>
                      <a:schemeClr val="accent1">
                        <a:lumMod val="60000"/>
                        <a:lumOff val="40000"/>
                      </a:schemeClr>
                    </a:solidFill>
                  </a:tcPr>
                </a:tc>
                <a:tc hMerge="1">
                  <a:txBody>
                    <a:bodyPr/>
                    <a:lstStyle/>
                    <a:p>
                      <a:endParaRPr lang="zh-CN"/>
                    </a:p>
                  </a:txBody>
                  <a:tcPr marL="3859" marR="3859" marT="3859" marB="0" anchor="ctr">
                    <a:solidFill>
                      <a:schemeClr val="accent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200" b="1" i="0" u="none" strike="noStrike" dirty="0">
                          <a:solidFill>
                            <a:schemeClr val="bg1"/>
                          </a:solidFill>
                          <a:effectLst/>
                          <a:latin typeface="思源黑体 CN Regular" panose="020B0500000000000000" pitchFamily="34" charset="-122"/>
                          <a:ea typeface="思源黑体 CN Regular" panose="020B0500000000000000" pitchFamily="34" charset="-122"/>
                        </a:rPr>
                        <a:t>对标公司</a:t>
                      </a:r>
                      <a:r>
                        <a:rPr lang="en-US" altLang="zh-CN" sz="1200" b="1" i="0" u="none" strike="noStrike" dirty="0">
                          <a:solidFill>
                            <a:schemeClr val="bg1"/>
                          </a:solidFill>
                          <a:effectLst/>
                          <a:latin typeface="思源黑体 CN Regular" panose="020B0500000000000000" pitchFamily="34" charset="-122"/>
                          <a:ea typeface="思源黑体 CN Regular" panose="020B0500000000000000" pitchFamily="34" charset="-122"/>
                        </a:rPr>
                        <a:t>1</a:t>
                      </a:r>
                      <a:endParaRPr lang="zh-CN" altLang="en-US" sz="1200" b="1" i="0" u="none" strike="noStrike" dirty="0">
                        <a:solidFill>
                          <a:schemeClr val="bg1"/>
                        </a:solidFill>
                        <a:effectLst/>
                        <a:latin typeface="思源黑体 CN Regular" panose="020B0500000000000000" pitchFamily="34" charset="-122"/>
                        <a:ea typeface="思源黑体 CN Regular" panose="020B0500000000000000" pitchFamily="34" charset="-122"/>
                      </a:endParaRPr>
                    </a:p>
                  </a:txBody>
                  <a:tcPr marL="3859" marR="3859" marT="3859" marB="0" anchor="ctr">
                    <a:lnT w="19050" cap="flat" cmpd="sng" algn="ctr">
                      <a:solidFill>
                        <a:schemeClr val="accent1">
                          <a:lumMod val="75000"/>
                        </a:schemeClr>
                      </a:solidFill>
                      <a:prstDash val="solid"/>
                      <a:round/>
                      <a:headEnd type="none" w="med" len="med"/>
                      <a:tailEnd type="none" w="med" len="med"/>
                    </a:lnT>
                    <a:solidFill>
                      <a:schemeClr val="accent1">
                        <a:lumMod val="60000"/>
                        <a:lumOff val="4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200" b="1" i="0" u="none" strike="noStrike" dirty="0">
                          <a:solidFill>
                            <a:schemeClr val="bg1"/>
                          </a:solidFill>
                          <a:effectLst/>
                          <a:latin typeface="思源黑体 CN Regular" panose="020B0500000000000000" pitchFamily="34" charset="-122"/>
                          <a:ea typeface="思源黑体 CN Regular" panose="020B0500000000000000" pitchFamily="34" charset="-122"/>
                        </a:rPr>
                        <a:t>对标公司</a:t>
                      </a:r>
                      <a:r>
                        <a:rPr lang="en-US" altLang="zh-CN" sz="1200" b="1" i="0" u="none" strike="noStrike" dirty="0">
                          <a:solidFill>
                            <a:schemeClr val="bg1"/>
                          </a:solidFill>
                          <a:effectLst/>
                          <a:latin typeface="思源黑体 CN Regular" panose="020B0500000000000000" pitchFamily="34" charset="-122"/>
                          <a:ea typeface="思源黑体 CN Regular" panose="020B0500000000000000" pitchFamily="34" charset="-122"/>
                        </a:rPr>
                        <a:t>2</a:t>
                      </a:r>
                      <a:endParaRPr lang="zh-CN" altLang="en-US" sz="1200" b="1" i="0" u="none" strike="noStrike" dirty="0">
                        <a:solidFill>
                          <a:schemeClr val="bg1"/>
                        </a:solidFill>
                        <a:effectLst/>
                        <a:latin typeface="思源黑体 CN Regular" panose="020B0500000000000000" pitchFamily="34" charset="-122"/>
                        <a:ea typeface="思源黑体 CN Regular" panose="020B0500000000000000" pitchFamily="34" charset="-122"/>
                      </a:endParaRPr>
                    </a:p>
                  </a:txBody>
                  <a:tcPr marL="3859" marR="3859" marT="3859" marB="0" anchor="ctr">
                    <a:lnT w="19050" cap="flat" cmpd="sng" algn="ctr">
                      <a:solidFill>
                        <a:schemeClr val="accent1">
                          <a:lumMod val="75000"/>
                        </a:schemeClr>
                      </a:solidFill>
                      <a:prstDash val="solid"/>
                      <a:round/>
                      <a:headEnd type="none" w="med" len="med"/>
                      <a:tailEnd type="none" w="med" len="med"/>
                    </a:lnT>
                    <a:solidFill>
                      <a:schemeClr val="accent1">
                        <a:lumMod val="60000"/>
                        <a:lumOff val="4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200" b="1" i="0" u="none" strike="noStrike" dirty="0">
                          <a:solidFill>
                            <a:schemeClr val="bg1"/>
                          </a:solidFill>
                          <a:effectLst/>
                          <a:latin typeface="思源黑体 CN Regular" panose="020B0500000000000000" pitchFamily="34" charset="-122"/>
                          <a:ea typeface="思源黑体 CN Regular" panose="020B0500000000000000" pitchFamily="34" charset="-122"/>
                        </a:rPr>
                        <a:t>对标公司</a:t>
                      </a:r>
                      <a:r>
                        <a:rPr lang="en-US" altLang="zh-CN" sz="1200" b="1" i="0" u="none" strike="noStrike" dirty="0">
                          <a:solidFill>
                            <a:schemeClr val="bg1"/>
                          </a:solidFill>
                          <a:effectLst/>
                          <a:latin typeface="思源黑体 CN Regular" panose="020B0500000000000000" pitchFamily="34" charset="-122"/>
                          <a:ea typeface="思源黑体 CN Regular" panose="020B0500000000000000" pitchFamily="34" charset="-122"/>
                        </a:rPr>
                        <a:t>3</a:t>
                      </a:r>
                      <a:endParaRPr lang="zh-CN" altLang="en-US" sz="1200" b="1" i="0" u="none" strike="noStrike" dirty="0">
                        <a:solidFill>
                          <a:schemeClr val="bg1"/>
                        </a:solidFill>
                        <a:effectLst/>
                        <a:latin typeface="思源黑体 CN Regular" panose="020B0500000000000000" pitchFamily="34" charset="-122"/>
                        <a:ea typeface="思源黑体 CN Regular" panose="020B0500000000000000" pitchFamily="34" charset="-122"/>
                      </a:endParaRPr>
                    </a:p>
                  </a:txBody>
                  <a:tcPr marL="3859" marR="3859" marT="3859" marB="0" anchor="ctr">
                    <a:lnT w="19050" cap="flat" cmpd="sng" algn="ctr">
                      <a:solidFill>
                        <a:schemeClr val="accent1">
                          <a:lumMod val="75000"/>
                        </a:schemeClr>
                      </a:solidFill>
                      <a:prstDash val="solid"/>
                      <a:round/>
                      <a:headEnd type="none" w="med" len="med"/>
                      <a:tailEnd type="none" w="med" len="med"/>
                    </a:lnT>
                    <a:solidFill>
                      <a:schemeClr val="accent1">
                        <a:lumMod val="60000"/>
                        <a:lumOff val="4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200" b="1" i="0" u="none" strike="noStrike" dirty="0">
                          <a:solidFill>
                            <a:schemeClr val="bg1"/>
                          </a:solidFill>
                          <a:effectLst/>
                          <a:latin typeface="思源黑体 CN Regular" panose="020B0500000000000000" pitchFamily="34" charset="-122"/>
                          <a:ea typeface="思源黑体 CN Regular" panose="020B0500000000000000" pitchFamily="34" charset="-122"/>
                        </a:rPr>
                        <a:t>对标公司</a:t>
                      </a:r>
                      <a:r>
                        <a:rPr lang="en-US" altLang="zh-CN" sz="1200" b="1" i="0" u="none" strike="noStrike" dirty="0">
                          <a:solidFill>
                            <a:schemeClr val="bg1"/>
                          </a:solidFill>
                          <a:effectLst/>
                          <a:latin typeface="思源黑体 CN Regular" panose="020B0500000000000000" pitchFamily="34" charset="-122"/>
                          <a:ea typeface="思源黑体 CN Regular" panose="020B0500000000000000" pitchFamily="34" charset="-122"/>
                        </a:rPr>
                        <a:t>4</a:t>
                      </a:r>
                      <a:endParaRPr lang="zh-CN" altLang="en-US" sz="1200" b="1" i="0" u="none" strike="noStrike" dirty="0">
                        <a:solidFill>
                          <a:schemeClr val="bg1"/>
                        </a:solidFill>
                        <a:effectLst/>
                        <a:latin typeface="思源黑体 CN Regular" panose="020B0500000000000000" pitchFamily="34" charset="-122"/>
                        <a:ea typeface="思源黑体 CN Regular" panose="020B0500000000000000" pitchFamily="34" charset="-122"/>
                      </a:endParaRPr>
                    </a:p>
                  </a:txBody>
                  <a:tcPr marL="3859" marR="3859" marT="3859" marB="0" anchor="ctr">
                    <a:lnT w="19050" cap="flat" cmpd="sng" algn="ctr">
                      <a:solidFill>
                        <a:schemeClr val="accent1">
                          <a:lumMod val="75000"/>
                        </a:schemeClr>
                      </a:solidFill>
                      <a:prstDash val="solid"/>
                      <a:round/>
                      <a:headEnd type="none" w="med" len="med"/>
                      <a:tailEnd type="none" w="med" len="med"/>
                    </a:lnT>
                    <a:solidFill>
                      <a:schemeClr val="accent1">
                        <a:lumMod val="60000"/>
                        <a:lumOff val="40000"/>
                      </a:schemeClr>
                    </a:solidFill>
                  </a:tcPr>
                </a:tc>
                <a:extLst>
                  <a:ext uri="{0D108BD9-81ED-4DB2-BD59-A6C34878D82A}">
                    <a16:rowId xmlns:a16="http://schemas.microsoft.com/office/drawing/2014/main" val="10000"/>
                  </a:ext>
                </a:extLst>
              </a:tr>
              <a:tr h="434769">
                <a:tc vMerge="1">
                  <a:txBody>
                    <a:bodyPr/>
                    <a:lstStyle/>
                    <a:p>
                      <a:endParaRPr lang="zh-CN"/>
                    </a:p>
                  </a:txBody>
                  <a:tcPr marL="3859" marR="3859" marT="3859" marB="0" anchor="ctr">
                    <a:solidFill>
                      <a:srgbClr val="64BDCD"/>
                    </a:solidFill>
                  </a:tcPr>
                </a:tc>
                <a:tc>
                  <a:txBody>
                    <a:bodyPr/>
                    <a:lstStyle/>
                    <a:p>
                      <a:pPr algn="ctr" rtl="0" fontAlgn="ctr"/>
                      <a:r>
                        <a:rPr lang="zh-CN" altLang="en-US" sz="1200" b="1" i="0" u="none" strike="noStrike" dirty="0">
                          <a:solidFill>
                            <a:schemeClr val="bg1"/>
                          </a:solidFill>
                          <a:effectLst/>
                          <a:latin typeface="思源黑体 CN Regular" panose="020B0500000000000000" pitchFamily="34" charset="-122"/>
                          <a:ea typeface="思源黑体 CN Regular" panose="020B0500000000000000" pitchFamily="34" charset="-122"/>
                        </a:rPr>
                        <a:t>金额</a:t>
                      </a:r>
                    </a:p>
                  </a:txBody>
                  <a:tcPr marL="3859" marR="3859" marT="3859" marB="0" anchor="ctr">
                    <a:lnB w="19050" cap="flat" cmpd="sng" algn="ctr">
                      <a:solidFill>
                        <a:schemeClr val="accent1">
                          <a:lumMod val="75000"/>
                        </a:schemeClr>
                      </a:solidFill>
                      <a:prstDash val="solid"/>
                      <a:round/>
                      <a:headEnd type="none" w="med" len="med"/>
                      <a:tailEnd type="none" w="med" len="med"/>
                    </a:lnB>
                    <a:solidFill>
                      <a:schemeClr val="accent1">
                        <a:lumMod val="60000"/>
                        <a:lumOff val="40000"/>
                      </a:schemeClr>
                    </a:solidFill>
                  </a:tcPr>
                </a:tc>
                <a:tc>
                  <a:txBody>
                    <a:bodyPr/>
                    <a:lstStyle/>
                    <a:p>
                      <a:pPr algn="ctr" rtl="0" fontAlgn="ctr"/>
                      <a:r>
                        <a:rPr lang="zh-CN" altLang="en-US" sz="1200" b="1" i="0" u="none" strike="noStrike" dirty="0">
                          <a:solidFill>
                            <a:schemeClr val="bg1"/>
                          </a:solidFill>
                          <a:effectLst/>
                          <a:latin typeface="思源黑体 CN Regular" panose="020B0500000000000000" pitchFamily="34" charset="-122"/>
                          <a:ea typeface="思源黑体 CN Regular" panose="020B0500000000000000" pitchFamily="34" charset="-122"/>
                        </a:rPr>
                        <a:t>营收占比</a:t>
                      </a:r>
                    </a:p>
                  </a:txBody>
                  <a:tcPr marL="3859" marR="3859" marT="3859" marB="0" anchor="ctr">
                    <a:lnB w="19050" cap="flat" cmpd="sng" algn="ctr">
                      <a:solidFill>
                        <a:schemeClr val="accent1">
                          <a:lumMod val="75000"/>
                        </a:schemeClr>
                      </a:solidFill>
                      <a:prstDash val="solid"/>
                      <a:round/>
                      <a:headEnd type="none" w="med" len="med"/>
                      <a:tailEnd type="none" w="med" len="med"/>
                    </a:lnB>
                    <a:solidFill>
                      <a:schemeClr val="accent1">
                        <a:lumMod val="60000"/>
                        <a:lumOff val="40000"/>
                      </a:schemeClr>
                    </a:solidFill>
                  </a:tcPr>
                </a:tc>
                <a:tc>
                  <a:txBody>
                    <a:bodyPr/>
                    <a:lstStyle/>
                    <a:p>
                      <a:pPr algn="ctr" rtl="0" fontAlgn="ctr"/>
                      <a:r>
                        <a:rPr lang="zh-CN" altLang="en-US" sz="1200" b="1" i="0" u="none" strike="noStrike" dirty="0">
                          <a:solidFill>
                            <a:schemeClr val="bg1"/>
                          </a:solidFill>
                          <a:effectLst/>
                          <a:latin typeface="思源黑体 CN Regular" panose="020B0500000000000000" pitchFamily="34" charset="-122"/>
                          <a:ea typeface="思源黑体 CN Regular" panose="020B0500000000000000" pitchFamily="34" charset="-122"/>
                        </a:rPr>
                        <a:t>同比变动</a:t>
                      </a:r>
                    </a:p>
                  </a:txBody>
                  <a:tcPr marL="3859" marR="3859" marT="3859" marB="0" anchor="ctr">
                    <a:lnB w="19050" cap="flat" cmpd="sng" algn="ctr">
                      <a:solidFill>
                        <a:schemeClr val="accent1">
                          <a:lumMod val="75000"/>
                        </a:schemeClr>
                      </a:solidFill>
                      <a:prstDash val="solid"/>
                      <a:round/>
                      <a:headEnd type="none" w="med" len="med"/>
                      <a:tailEnd type="none" w="med" len="med"/>
                    </a:lnB>
                    <a:solidFill>
                      <a:schemeClr val="accent1">
                        <a:lumMod val="60000"/>
                        <a:lumOff val="40000"/>
                      </a:schemeClr>
                    </a:solidFill>
                  </a:tcPr>
                </a:tc>
                <a:tc>
                  <a:txBody>
                    <a:bodyPr/>
                    <a:lstStyle/>
                    <a:p>
                      <a:pPr algn="ctr" rtl="0" fontAlgn="ctr"/>
                      <a:r>
                        <a:rPr lang="zh-CN" altLang="en-US" sz="1200" b="1" i="0" u="none" strike="noStrike" dirty="0">
                          <a:solidFill>
                            <a:schemeClr val="bg1"/>
                          </a:solidFill>
                          <a:effectLst/>
                          <a:latin typeface="思源黑体 CN Regular" panose="020B0500000000000000" pitchFamily="34" charset="-122"/>
                          <a:ea typeface="思源黑体 CN Regular" panose="020B0500000000000000" pitchFamily="34" charset="-122"/>
                        </a:rPr>
                        <a:t>营收占比</a:t>
                      </a:r>
                    </a:p>
                  </a:txBody>
                  <a:tcPr marL="3859" marR="3859" marT="3859" marB="0" anchor="ctr">
                    <a:lnB w="19050" cap="flat" cmpd="sng" algn="ctr">
                      <a:solidFill>
                        <a:schemeClr val="accent1">
                          <a:lumMod val="75000"/>
                        </a:schemeClr>
                      </a:solidFill>
                      <a:prstDash val="solid"/>
                      <a:round/>
                      <a:headEnd type="none" w="med" len="med"/>
                      <a:tailEnd type="none" w="med" len="med"/>
                    </a:lnB>
                    <a:solidFill>
                      <a:schemeClr val="accent1">
                        <a:lumMod val="60000"/>
                        <a:lumOff val="4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1" i="0" u="none" strike="noStrike" dirty="0">
                          <a:solidFill>
                            <a:schemeClr val="bg1"/>
                          </a:solidFill>
                          <a:effectLst/>
                          <a:latin typeface="思源黑体 CN Regular" panose="020B0500000000000000" pitchFamily="34" charset="-122"/>
                          <a:ea typeface="思源黑体 CN Regular" panose="020B0500000000000000" pitchFamily="34" charset="-122"/>
                        </a:rPr>
                        <a:t>20XX</a:t>
                      </a:r>
                      <a:endParaRPr lang="zh-CN" altLang="en-US" sz="1200" b="1" i="0" u="none" strike="noStrike" dirty="0">
                        <a:solidFill>
                          <a:schemeClr val="bg1"/>
                        </a:solidFill>
                        <a:effectLst/>
                        <a:latin typeface="思源黑体 CN Regular" panose="020B0500000000000000" pitchFamily="34" charset="-122"/>
                        <a:ea typeface="思源黑体 CN Regular" panose="020B0500000000000000" pitchFamily="34" charset="-122"/>
                      </a:endParaRPr>
                    </a:p>
                  </a:txBody>
                  <a:tcPr marL="3859" marR="3859" marT="3859" marB="0" anchor="ctr">
                    <a:lnB w="19050" cap="flat" cmpd="sng" algn="ctr">
                      <a:solidFill>
                        <a:schemeClr val="accent1">
                          <a:lumMod val="75000"/>
                        </a:schemeClr>
                      </a:solidFill>
                      <a:prstDash val="solid"/>
                      <a:round/>
                      <a:headEnd type="none" w="med" len="med"/>
                      <a:tailEnd type="none" w="med" len="med"/>
                    </a:lnB>
                    <a:solidFill>
                      <a:schemeClr val="accent1">
                        <a:lumMod val="60000"/>
                        <a:lumOff val="4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1" i="0" u="none" strike="noStrike" dirty="0">
                          <a:solidFill>
                            <a:schemeClr val="bg1"/>
                          </a:solidFill>
                          <a:effectLst/>
                          <a:latin typeface="思源黑体 CN Regular" panose="020B0500000000000000" pitchFamily="34" charset="-122"/>
                          <a:ea typeface="思源黑体 CN Regular" panose="020B0500000000000000" pitchFamily="34" charset="-122"/>
                        </a:rPr>
                        <a:t>20XX</a:t>
                      </a:r>
                      <a:endParaRPr lang="zh-CN" altLang="en-US" sz="1200" b="1" i="0" u="none" strike="noStrike" dirty="0">
                        <a:solidFill>
                          <a:schemeClr val="bg1"/>
                        </a:solidFill>
                        <a:effectLst/>
                        <a:latin typeface="思源黑体 CN Regular" panose="020B0500000000000000" pitchFamily="34" charset="-122"/>
                        <a:ea typeface="思源黑体 CN Regular" panose="020B0500000000000000" pitchFamily="34" charset="-122"/>
                      </a:endParaRPr>
                    </a:p>
                  </a:txBody>
                  <a:tcPr marL="3859" marR="3859" marT="3859" marB="0" anchor="ctr">
                    <a:lnB w="19050" cap="flat" cmpd="sng" algn="ctr">
                      <a:solidFill>
                        <a:schemeClr val="accent1">
                          <a:lumMod val="75000"/>
                        </a:schemeClr>
                      </a:solidFill>
                      <a:prstDash val="solid"/>
                      <a:round/>
                      <a:headEnd type="none" w="med" len="med"/>
                      <a:tailEnd type="none" w="med" len="med"/>
                    </a:lnB>
                    <a:solidFill>
                      <a:schemeClr val="accent1">
                        <a:lumMod val="60000"/>
                        <a:lumOff val="4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1" i="0" u="none" strike="noStrike" dirty="0">
                          <a:solidFill>
                            <a:schemeClr val="bg1"/>
                          </a:solidFill>
                          <a:effectLst/>
                          <a:latin typeface="思源黑体 CN Regular" panose="020B0500000000000000" pitchFamily="34" charset="-122"/>
                          <a:ea typeface="思源黑体 CN Regular" panose="020B0500000000000000" pitchFamily="34" charset="-122"/>
                        </a:rPr>
                        <a:t>20XX</a:t>
                      </a:r>
                      <a:endParaRPr lang="zh-CN" altLang="en-US" sz="1200" b="1" i="0" u="none" strike="noStrike" dirty="0">
                        <a:solidFill>
                          <a:schemeClr val="bg1"/>
                        </a:solidFill>
                        <a:effectLst/>
                        <a:latin typeface="思源黑体 CN Regular" panose="020B0500000000000000" pitchFamily="34" charset="-122"/>
                        <a:ea typeface="思源黑体 CN Regular" panose="020B0500000000000000" pitchFamily="34" charset="-122"/>
                      </a:endParaRPr>
                    </a:p>
                  </a:txBody>
                  <a:tcPr marL="3859" marR="3859" marT="3859" marB="0" anchor="ctr">
                    <a:lnB w="19050" cap="flat" cmpd="sng" algn="ctr">
                      <a:solidFill>
                        <a:schemeClr val="accent1">
                          <a:lumMod val="75000"/>
                        </a:schemeClr>
                      </a:solidFill>
                      <a:prstDash val="solid"/>
                      <a:round/>
                      <a:headEnd type="none" w="med" len="med"/>
                      <a:tailEnd type="none" w="med" len="med"/>
                    </a:lnB>
                    <a:solidFill>
                      <a:schemeClr val="accent1">
                        <a:lumMod val="60000"/>
                        <a:lumOff val="4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1" i="0" u="none" strike="noStrike" dirty="0">
                          <a:solidFill>
                            <a:schemeClr val="bg1"/>
                          </a:solidFill>
                          <a:effectLst/>
                          <a:latin typeface="思源黑体 CN Regular" panose="020B0500000000000000" pitchFamily="34" charset="-122"/>
                          <a:ea typeface="思源黑体 CN Regular" panose="020B0500000000000000" pitchFamily="34" charset="-122"/>
                        </a:rPr>
                        <a:t>20XX</a:t>
                      </a:r>
                      <a:endParaRPr lang="zh-CN" altLang="en-US" sz="1200" b="1" i="0" u="none" strike="noStrike" dirty="0">
                        <a:solidFill>
                          <a:schemeClr val="bg1"/>
                        </a:solidFill>
                        <a:effectLst/>
                        <a:latin typeface="思源黑体 CN Regular" panose="020B0500000000000000" pitchFamily="34" charset="-122"/>
                        <a:ea typeface="思源黑体 CN Regular" panose="020B0500000000000000" pitchFamily="34" charset="-122"/>
                      </a:endParaRPr>
                    </a:p>
                  </a:txBody>
                  <a:tcPr marL="3859" marR="3859" marT="3859" marB="0" anchor="ctr">
                    <a:lnB w="19050" cap="flat" cmpd="sng" algn="ctr">
                      <a:solidFill>
                        <a:schemeClr val="accent1">
                          <a:lumMod val="75000"/>
                        </a:schemeClr>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10001"/>
                  </a:ext>
                </a:extLst>
              </a:tr>
              <a:tr h="434769">
                <a:tc>
                  <a:txBody>
                    <a:bodyPr/>
                    <a:lstStyle/>
                    <a:p>
                      <a:pPr indent="0" algn="ctr"/>
                      <a:r>
                        <a:rPr lang="zh-CN" altLang="en-US" sz="1200" b="0" i="0" u="none" strike="noStrike" kern="1200" dirty="0">
                          <a:solidFill>
                            <a:srgbClr val="000000"/>
                          </a:solidFill>
                          <a:effectLst/>
                          <a:latin typeface="+mn-ea"/>
                          <a:ea typeface="+mn-ea"/>
                          <a:cs typeface="+mn-cs"/>
                        </a:rPr>
                        <a:t>营业收入</a:t>
                      </a:r>
                    </a:p>
                  </a:txBody>
                  <a:tcPr marL="68580" marR="68580" marT="0" marB="0" anchor="ctr">
                    <a:lnR w="6350" cap="flat" cmpd="sng" algn="ctr">
                      <a:solidFill>
                        <a:schemeClr val="accent1">
                          <a:lumMod val="40000"/>
                          <a:lumOff val="60000"/>
                        </a:schemeClr>
                      </a:solidFill>
                      <a:prstDash val="solid"/>
                      <a:round/>
                      <a:headEnd type="none" w="med" len="med"/>
                      <a:tailEnd type="none" w="med" len="med"/>
                    </a:lnR>
                    <a:lnT w="19050" cap="flat" cmpd="sng" algn="ctr">
                      <a:solidFill>
                        <a:schemeClr val="accent1">
                          <a:lumMod val="75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3859" marR="3859" marT="3859"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19050" cap="flat" cmpd="sng" algn="ctr">
                      <a:solidFill>
                        <a:schemeClr val="accent1">
                          <a:lumMod val="75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algn="ctr" rtl="0" fontAlgn="ctr"/>
                      <a:r>
                        <a:rPr lang="en-US" altLang="zh-CN" sz="1200" b="0" i="0" u="none" strike="noStrike" kern="1200" dirty="0">
                          <a:solidFill>
                            <a:srgbClr val="000000"/>
                          </a:solidFill>
                          <a:effectLst/>
                          <a:latin typeface="+mn-ea"/>
                          <a:ea typeface="+mn-ea"/>
                          <a:cs typeface="+mn-cs"/>
                        </a:rPr>
                        <a:t>-</a:t>
                      </a:r>
                      <a:endParaRPr lang="zh-CN" altLang="en-US" sz="1200" b="0" i="0" u="none" strike="noStrike" kern="1200" dirty="0">
                        <a:solidFill>
                          <a:srgbClr val="000000"/>
                        </a:solidFill>
                        <a:effectLst/>
                        <a:latin typeface="+mn-ea"/>
                        <a:ea typeface="+mn-ea"/>
                        <a:cs typeface="+mn-cs"/>
                      </a:endParaRPr>
                    </a:p>
                  </a:txBody>
                  <a:tcPr marL="3859" marR="3859" marT="3859"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19050" cap="flat" cmpd="sng" algn="ctr">
                      <a:solidFill>
                        <a:schemeClr val="accent1">
                          <a:lumMod val="75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3859" marR="3859" marT="3859"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19050" cap="flat" cmpd="sng" algn="ctr">
                      <a:solidFill>
                        <a:schemeClr val="accent1">
                          <a:lumMod val="75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kern="1200" dirty="0">
                          <a:solidFill>
                            <a:srgbClr val="000000"/>
                          </a:solidFill>
                          <a:effectLst/>
                          <a:latin typeface="+mn-ea"/>
                          <a:ea typeface="+mn-ea"/>
                          <a:cs typeface="+mn-cs"/>
                        </a:rPr>
                        <a:t>-</a:t>
                      </a:r>
                      <a:endParaRPr lang="zh-CN" altLang="en-US" sz="1200" b="0" i="0" u="none" strike="noStrike" kern="1200" dirty="0">
                        <a:solidFill>
                          <a:srgbClr val="000000"/>
                        </a:solidFill>
                        <a:effectLst/>
                        <a:latin typeface="+mn-ea"/>
                        <a:ea typeface="+mn-ea"/>
                        <a:cs typeface="+mn-cs"/>
                      </a:endParaRPr>
                    </a:p>
                  </a:txBody>
                  <a:tcPr marL="3859" marR="3859" marT="3859"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19050" cap="flat" cmpd="sng" algn="ctr">
                      <a:solidFill>
                        <a:schemeClr val="accent1">
                          <a:lumMod val="75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kern="1200" dirty="0">
                          <a:solidFill>
                            <a:srgbClr val="000000"/>
                          </a:solidFill>
                          <a:effectLst/>
                          <a:latin typeface="+mn-ea"/>
                          <a:ea typeface="+mn-ea"/>
                          <a:cs typeface="+mn-cs"/>
                        </a:rPr>
                        <a:t>-</a:t>
                      </a:r>
                      <a:endParaRPr lang="zh-CN" altLang="en-US" sz="1200" b="0" i="0" u="none" strike="noStrike" kern="1200" dirty="0">
                        <a:solidFill>
                          <a:srgbClr val="000000"/>
                        </a:solidFill>
                        <a:effectLst/>
                        <a:latin typeface="+mn-ea"/>
                        <a:ea typeface="+mn-ea"/>
                        <a:cs typeface="+mn-cs"/>
                      </a:endParaRPr>
                    </a:p>
                  </a:txBody>
                  <a:tcPr marL="3859" marR="3859" marT="3859"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19050" cap="flat" cmpd="sng" algn="ctr">
                      <a:solidFill>
                        <a:schemeClr val="accent1">
                          <a:lumMod val="75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kern="1200" dirty="0">
                          <a:solidFill>
                            <a:srgbClr val="000000"/>
                          </a:solidFill>
                          <a:effectLst/>
                          <a:latin typeface="+mn-ea"/>
                          <a:ea typeface="+mn-ea"/>
                          <a:cs typeface="+mn-cs"/>
                        </a:rPr>
                        <a:t>-</a:t>
                      </a:r>
                      <a:endParaRPr lang="zh-CN" altLang="en-US" sz="1200" b="0" i="0" u="none" strike="noStrike" kern="1200" dirty="0">
                        <a:solidFill>
                          <a:srgbClr val="000000"/>
                        </a:solidFill>
                        <a:effectLst/>
                        <a:latin typeface="+mn-ea"/>
                        <a:ea typeface="+mn-ea"/>
                        <a:cs typeface="+mn-cs"/>
                      </a:endParaRPr>
                    </a:p>
                  </a:txBody>
                  <a:tcPr marL="3859" marR="3859" marT="3859"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19050" cap="flat" cmpd="sng" algn="ctr">
                      <a:solidFill>
                        <a:schemeClr val="accent1">
                          <a:lumMod val="75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kern="1200" dirty="0">
                          <a:solidFill>
                            <a:srgbClr val="000000"/>
                          </a:solidFill>
                          <a:effectLst/>
                          <a:latin typeface="+mn-ea"/>
                          <a:ea typeface="+mn-ea"/>
                          <a:cs typeface="+mn-cs"/>
                        </a:rPr>
                        <a:t>-</a:t>
                      </a:r>
                      <a:endParaRPr lang="zh-CN" altLang="en-US" sz="1200" b="0" i="0" u="none" strike="noStrike" kern="1200" dirty="0">
                        <a:solidFill>
                          <a:srgbClr val="000000"/>
                        </a:solidFill>
                        <a:effectLst/>
                        <a:latin typeface="+mn-ea"/>
                        <a:ea typeface="+mn-ea"/>
                        <a:cs typeface="+mn-cs"/>
                      </a:endParaRPr>
                    </a:p>
                  </a:txBody>
                  <a:tcPr marL="3859" marR="3859" marT="3859"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19050" cap="flat" cmpd="sng" algn="ctr">
                      <a:solidFill>
                        <a:schemeClr val="accent1">
                          <a:lumMod val="75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kern="1200" dirty="0">
                          <a:solidFill>
                            <a:srgbClr val="000000"/>
                          </a:solidFill>
                          <a:effectLst/>
                          <a:latin typeface="+mn-ea"/>
                          <a:ea typeface="+mn-ea"/>
                          <a:cs typeface="+mn-cs"/>
                        </a:rPr>
                        <a:t>-</a:t>
                      </a:r>
                      <a:endParaRPr lang="zh-CN" altLang="en-US" sz="1200" b="0" i="0" u="none" strike="noStrike" kern="1200" dirty="0">
                        <a:solidFill>
                          <a:srgbClr val="000000"/>
                        </a:solidFill>
                        <a:effectLst/>
                        <a:latin typeface="+mn-ea"/>
                        <a:ea typeface="+mn-ea"/>
                        <a:cs typeface="+mn-cs"/>
                      </a:endParaRPr>
                    </a:p>
                  </a:txBody>
                  <a:tcPr marL="3859" marR="3859" marT="3859"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2">
                          <a:lumMod val="20000"/>
                          <a:lumOff val="80000"/>
                        </a:schemeClr>
                      </a:solidFill>
                      <a:prstDash val="solid"/>
                      <a:round/>
                      <a:headEnd type="none" w="med" len="med"/>
                      <a:tailEnd type="none" w="med" len="med"/>
                    </a:lnR>
                    <a:lnT w="19050" cap="flat" cmpd="sng" algn="ctr">
                      <a:solidFill>
                        <a:schemeClr val="accent1">
                          <a:lumMod val="75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34769">
                <a:tc>
                  <a:txBody>
                    <a:bodyPr/>
                    <a:lstStyle/>
                    <a:p>
                      <a:pPr indent="0" algn="ctr"/>
                      <a:r>
                        <a:rPr lang="zh-CN" altLang="en-US" sz="1200" b="0" i="0" u="none" strike="noStrike" kern="1200" dirty="0">
                          <a:solidFill>
                            <a:srgbClr val="000000"/>
                          </a:solidFill>
                          <a:effectLst/>
                          <a:latin typeface="+mn-ea"/>
                          <a:ea typeface="+mn-ea"/>
                          <a:cs typeface="+mn-cs"/>
                        </a:rPr>
                        <a:t>营业成本</a:t>
                      </a:r>
                    </a:p>
                  </a:txBody>
                  <a:tcPr marL="68580" marR="68580" marT="0" marB="0" anchor="ctr">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2">
                          <a:lumMod val="20000"/>
                          <a:lumOff val="8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34769">
                <a:tc>
                  <a:txBody>
                    <a:bodyPr/>
                    <a:lstStyle/>
                    <a:p>
                      <a:pPr indent="0" algn="ctr"/>
                      <a:r>
                        <a:rPr lang="zh-CN" altLang="en-US" sz="1200" b="0" i="0" u="none" strike="noStrike" kern="1200" dirty="0">
                          <a:solidFill>
                            <a:schemeClr val="accent1"/>
                          </a:solidFill>
                          <a:effectLst/>
                          <a:latin typeface="+mn-ea"/>
                          <a:ea typeface="+mn-ea"/>
                          <a:cs typeface="+mn-cs"/>
                        </a:rPr>
                        <a:t>毛利率</a:t>
                      </a:r>
                    </a:p>
                  </a:txBody>
                  <a:tcPr marL="68580" marR="68580" marT="0" marB="0" anchor="ctr">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gridSpan="2">
                  <a:txBody>
                    <a:bodyPr/>
                    <a:lstStyle/>
                    <a:p>
                      <a:pPr algn="ctr" rtl="0" fontAlgn="ctr"/>
                      <a:r>
                        <a:rPr lang="en-US" altLang="zh-CN" sz="1200" b="0" i="0" u="none" strike="noStrike" kern="1200" dirty="0">
                          <a:solidFill>
                            <a:schemeClr val="accent1"/>
                          </a:solidFill>
                          <a:effectLst/>
                          <a:latin typeface="+mn-ea"/>
                          <a:ea typeface="+mn-ea"/>
                          <a:cs typeface="+mn-cs"/>
                        </a:rPr>
                        <a:t>XX.XX%</a:t>
                      </a:r>
                    </a:p>
                  </a:txBody>
                  <a:tcPr marL="3859" marR="3859" marT="3859"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hMerge="1">
                  <a:txBody>
                    <a:bodyPr/>
                    <a:lstStyle/>
                    <a:p>
                      <a:endParaRPr lang="zh-CN"/>
                    </a:p>
                  </a:txBody>
                  <a:tcPr marL="3859" marR="3859" marT="3859" marB="0" anchor="ctr">
                    <a:solidFill>
                      <a:srgbClr val="DCEFF5"/>
                    </a:solidFill>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kern="1200" noProof="0" dirty="0">
                          <a:solidFill>
                            <a:schemeClr val="accent1"/>
                          </a:solidFill>
                          <a:effectLst/>
                          <a:latin typeface="+mn-ea"/>
                          <a:ea typeface="+mn-ea"/>
                          <a:cs typeface="+mn-cs"/>
                        </a:rPr>
                        <a:t>XX.XX%</a:t>
                      </a:r>
                      <a:endParaRPr lang="zh-CN" altLang="en-US" sz="1200" b="0" i="0" u="none" strike="noStrike" kern="1200" noProof="0" dirty="0">
                        <a:solidFill>
                          <a:schemeClr val="accent1"/>
                        </a:solidFill>
                        <a:effectLst/>
                        <a:latin typeface="+mn-ea"/>
                        <a:ea typeface="+mn-ea"/>
                        <a:cs typeface="+mn-cs"/>
                      </a:endParaRPr>
                    </a:p>
                  </a:txBody>
                  <a:tcPr marL="3859" marR="3859" marT="3859"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hMerge="1">
                  <a:txBody>
                    <a:bodyPr/>
                    <a:lstStyle/>
                    <a:p>
                      <a:endParaRPr lang="zh-CN"/>
                    </a:p>
                  </a:txBody>
                  <a:tcPr marL="3859" marR="3859" marT="3859" marB="0" anchor="ctr">
                    <a:lnL w="6350" cap="flat" cmpd="sng" algn="ctr">
                      <a:solidFill>
                        <a:schemeClr val="accent2">
                          <a:lumMod val="20000"/>
                          <a:lumOff val="80000"/>
                        </a:schemeClr>
                      </a:solidFill>
                      <a:prstDash val="solid"/>
                      <a:round/>
                      <a:headEnd type="none" w="med" len="med"/>
                      <a:tailEnd type="none" w="med" len="med"/>
                    </a:lnL>
                    <a:lnR w="6350" cap="flat" cmpd="sng" algn="ctr">
                      <a:solidFill>
                        <a:schemeClr val="accent2">
                          <a:lumMod val="20000"/>
                          <a:lumOff val="80000"/>
                        </a:schemeClr>
                      </a:solidFill>
                      <a:prstDash val="solid"/>
                      <a:round/>
                      <a:headEnd type="none" w="med" len="med"/>
                      <a:tailEnd type="none" w="med" len="med"/>
                    </a:ln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2">
                          <a:lumMod val="20000"/>
                          <a:lumOff val="8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434769">
                <a:tc>
                  <a:txBody>
                    <a:bodyPr/>
                    <a:lstStyle/>
                    <a:p>
                      <a:pPr indent="0" algn="ctr"/>
                      <a:r>
                        <a:rPr lang="zh-CN" altLang="en-US" sz="1200" b="0" i="0" u="none" strike="noStrike" kern="1200" dirty="0">
                          <a:solidFill>
                            <a:srgbClr val="000000"/>
                          </a:solidFill>
                          <a:effectLst/>
                          <a:latin typeface="+mn-ea"/>
                          <a:ea typeface="+mn-ea"/>
                          <a:cs typeface="+mn-cs"/>
                        </a:rPr>
                        <a:t>销售费用</a:t>
                      </a:r>
                    </a:p>
                  </a:txBody>
                  <a:tcPr marL="68580" marR="68580" marT="0" marB="0" anchor="ctr">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2">
                          <a:lumMod val="20000"/>
                          <a:lumOff val="8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434769">
                <a:tc>
                  <a:txBody>
                    <a:bodyPr/>
                    <a:lstStyle/>
                    <a:p>
                      <a:pPr indent="0" algn="ctr"/>
                      <a:r>
                        <a:rPr lang="zh-CN" altLang="en-US" sz="1200" b="0" i="0" u="none" strike="noStrike" kern="1200" dirty="0">
                          <a:solidFill>
                            <a:srgbClr val="000000"/>
                          </a:solidFill>
                          <a:effectLst/>
                          <a:latin typeface="+mn-ea"/>
                          <a:ea typeface="+mn-ea"/>
                          <a:cs typeface="+mn-cs"/>
                        </a:rPr>
                        <a:t>管理费用</a:t>
                      </a:r>
                    </a:p>
                  </a:txBody>
                  <a:tcPr marL="68580" marR="68580" marT="0" marB="0" anchor="ctr">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2">
                          <a:lumMod val="20000"/>
                          <a:lumOff val="8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434769">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200" b="0" i="0" u="none" strike="noStrike" kern="1200" dirty="0">
                          <a:solidFill>
                            <a:srgbClr val="000000"/>
                          </a:solidFill>
                          <a:effectLst/>
                          <a:latin typeface="+mn-ea"/>
                          <a:ea typeface="+mn-ea"/>
                          <a:cs typeface="+mn-cs"/>
                        </a:rPr>
                        <a:t>研发费用</a:t>
                      </a:r>
                    </a:p>
                  </a:txBody>
                  <a:tcPr marL="3859" marR="3859" marT="3859" marB="0" anchor="ctr">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2">
                          <a:lumMod val="20000"/>
                          <a:lumOff val="8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434769">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200" b="0" i="0" u="none" strike="noStrike" kern="1200" dirty="0">
                          <a:solidFill>
                            <a:srgbClr val="000000"/>
                          </a:solidFill>
                          <a:effectLst/>
                          <a:latin typeface="+mn-ea"/>
                          <a:ea typeface="+mn-ea"/>
                          <a:cs typeface="+mn-cs"/>
                        </a:rPr>
                        <a:t>财务费用</a:t>
                      </a:r>
                    </a:p>
                  </a:txBody>
                  <a:tcPr marL="3859" marR="3859" marT="3859" marB="0" anchor="ctr">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2">
                          <a:lumMod val="20000"/>
                          <a:lumOff val="8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434769">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200" b="0" i="0" u="none" strike="noStrike" kern="1200" dirty="0">
                          <a:solidFill>
                            <a:schemeClr val="accent1"/>
                          </a:solidFill>
                          <a:effectLst/>
                          <a:latin typeface="+mn-ea"/>
                          <a:ea typeface="+mn-ea"/>
                          <a:cs typeface="+mn-cs"/>
                        </a:rPr>
                        <a:t>净利率</a:t>
                      </a:r>
                    </a:p>
                  </a:txBody>
                  <a:tcPr marL="3859" marR="3859" marT="3859" marB="0" anchor="ctr">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19050" cap="flat" cmpd="sng" algn="ctr">
                      <a:solidFill>
                        <a:schemeClr val="accent1">
                          <a:lumMod val="75000"/>
                        </a:schemeClr>
                      </a:solidFill>
                      <a:prstDash val="solid"/>
                      <a:round/>
                      <a:headEnd type="none" w="med" len="med"/>
                      <a:tailEnd type="none" w="med" len="med"/>
                    </a:lnB>
                    <a:solidFill>
                      <a:schemeClr val="bg1"/>
                    </a:solidFill>
                  </a:tcPr>
                </a:tc>
                <a:tc gridSpan="2">
                  <a:txBody>
                    <a:bodyPr/>
                    <a:lstStyle/>
                    <a:p>
                      <a:pPr algn="ctr" rtl="0" fontAlgn="ctr"/>
                      <a:r>
                        <a:rPr lang="en-US" altLang="zh-CN" sz="1200" b="0" i="0" u="none" strike="noStrike" kern="1200" dirty="0">
                          <a:solidFill>
                            <a:schemeClr val="accent1"/>
                          </a:solidFill>
                          <a:effectLst/>
                          <a:latin typeface="+mn-ea"/>
                          <a:ea typeface="+mn-ea"/>
                          <a:cs typeface="+mn-cs"/>
                        </a:rPr>
                        <a:t>XX.XX%</a:t>
                      </a:r>
                    </a:p>
                  </a:txBody>
                  <a:tcPr marL="3859" marR="3859" marT="3859"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19050" cap="flat" cmpd="sng" algn="ctr">
                      <a:solidFill>
                        <a:schemeClr val="accent1">
                          <a:lumMod val="75000"/>
                        </a:schemeClr>
                      </a:solidFill>
                      <a:prstDash val="solid"/>
                      <a:round/>
                      <a:headEnd type="none" w="med" len="med"/>
                      <a:tailEnd type="none" w="med" len="med"/>
                    </a:lnB>
                    <a:solidFill>
                      <a:schemeClr val="bg1"/>
                    </a:solidFill>
                  </a:tcPr>
                </a:tc>
                <a:tc hMerge="1">
                  <a:txBody>
                    <a:bodyPr/>
                    <a:lstStyle/>
                    <a:p>
                      <a:endParaRPr lang="zh-CN"/>
                    </a:p>
                  </a:txBody>
                  <a:tcPr marL="3859" marR="3859" marT="3859" marB="0" anchor="ctr">
                    <a:solidFill>
                      <a:schemeClr val="accent4"/>
                    </a:solidFill>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kern="1200" noProof="0" dirty="0">
                          <a:solidFill>
                            <a:schemeClr val="accent1"/>
                          </a:solidFill>
                          <a:effectLst/>
                          <a:latin typeface="+mn-ea"/>
                          <a:ea typeface="+mn-ea"/>
                          <a:cs typeface="+mn-cs"/>
                        </a:rPr>
                        <a:t>XX.XX%</a:t>
                      </a:r>
                      <a:endParaRPr lang="zh-CN" altLang="en-US" sz="1200" b="0" i="0" u="none" strike="noStrike" kern="1200" noProof="0" dirty="0">
                        <a:solidFill>
                          <a:schemeClr val="accent1"/>
                        </a:solidFill>
                        <a:effectLst/>
                        <a:latin typeface="+mn-ea"/>
                        <a:ea typeface="+mn-ea"/>
                        <a:cs typeface="+mn-cs"/>
                      </a:endParaRPr>
                    </a:p>
                  </a:txBody>
                  <a:tcPr marL="3859" marR="3859" marT="3859"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19050" cap="flat" cmpd="sng" algn="ctr">
                      <a:solidFill>
                        <a:schemeClr val="accent1">
                          <a:lumMod val="75000"/>
                        </a:schemeClr>
                      </a:solidFill>
                      <a:prstDash val="solid"/>
                      <a:round/>
                      <a:headEnd type="none" w="med" len="med"/>
                      <a:tailEnd type="none" w="med" len="med"/>
                    </a:lnB>
                    <a:solidFill>
                      <a:schemeClr val="bg1"/>
                    </a:solidFill>
                  </a:tcPr>
                </a:tc>
                <a:tc hMerge="1">
                  <a:txBody>
                    <a:bodyPr/>
                    <a:lstStyle/>
                    <a:p>
                      <a:endParaRPr lang="zh-CN"/>
                    </a:p>
                  </a:txBody>
                  <a:tcPr marL="3859" marR="3859" marT="3859" marB="0" anchor="ctr">
                    <a:lnL w="6350" cap="flat" cmpd="sng" algn="ctr">
                      <a:solidFill>
                        <a:schemeClr val="accent2">
                          <a:lumMod val="20000"/>
                          <a:lumOff val="80000"/>
                        </a:schemeClr>
                      </a:solidFill>
                      <a:prstDash val="solid"/>
                      <a:round/>
                      <a:headEnd type="none" w="med" len="med"/>
                      <a:tailEnd type="none" w="med" len="med"/>
                    </a:lnL>
                    <a:lnR w="6350" cap="flat" cmpd="sng" algn="ctr">
                      <a:solidFill>
                        <a:schemeClr val="accent2">
                          <a:lumMod val="20000"/>
                          <a:lumOff val="80000"/>
                        </a:schemeClr>
                      </a:solidFill>
                      <a:prstDash val="solid"/>
                      <a:round/>
                      <a:headEnd type="none" w="med" len="med"/>
                      <a:tailEnd type="none" w="med" len="med"/>
                    </a:lnR>
                    <a:lnT w="6350" cap="flat" cmpd="sng" algn="ctr">
                      <a:solidFill>
                        <a:schemeClr val="accent2">
                          <a:lumMod val="60000"/>
                          <a:lumOff val="40000"/>
                        </a:schemeClr>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1905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1905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1905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mn-ea"/>
                          <a:ea typeface="+mn-ea"/>
                          <a:cs typeface="+mn-cs"/>
                        </a:rPr>
                        <a:t>XX.XX%</a:t>
                      </a: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2">
                          <a:lumMod val="20000"/>
                          <a:lumOff val="8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19050" cap="flat" cmpd="sng" algn="ctr">
                      <a:solidFill>
                        <a:schemeClr val="accent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bl>
          </a:graphicData>
        </a:graphic>
      </p:graphicFrame>
      <p:sp>
        <p:nvSpPr>
          <p:cNvPr id="8" name="文本框 7">
            <a:extLst>
              <a:ext uri="{FF2B5EF4-FFF2-40B4-BE49-F238E27FC236}">
                <a16:creationId xmlns:a16="http://schemas.microsoft.com/office/drawing/2014/main" id="{73DB0161-C9E5-037C-F483-D91AE69D4140}"/>
              </a:ext>
            </a:extLst>
          </p:cNvPr>
          <p:cNvSpPr txBox="1"/>
          <p:nvPr/>
        </p:nvSpPr>
        <p:spPr>
          <a:xfrm>
            <a:off x="10547799" y="1736114"/>
            <a:ext cx="1038322" cy="261610"/>
          </a:xfrm>
          <a:prstGeom prst="rect">
            <a:avLst/>
          </a:prstGeom>
          <a:noFill/>
        </p:spPr>
        <p:txBody>
          <a:bodyPr wrap="square">
            <a:spAutoFit/>
          </a:bodyPr>
          <a:lstStyle/>
          <a:p>
            <a:r>
              <a:rPr kumimoji="0" lang="zh-CN" altLang="en-US" sz="1100" b="0" i="0" u="none" strike="noStrike" kern="1200" cap="none" spc="0" normalizeH="0" baseline="0" noProof="0" dirty="0">
                <a:ln>
                  <a:noFill/>
                </a:ln>
                <a:solidFill>
                  <a:schemeClr val="accent1">
                    <a:lumMod val="50000"/>
                  </a:schemeClr>
                </a:solidFill>
                <a:effectLst/>
                <a:uLnTx/>
                <a:uFillTx/>
                <a:latin typeface="思源黑体 CN Regular" panose="020B0500000000000000" pitchFamily="34" charset="-122"/>
                <a:ea typeface="思源黑体 CN Regular" panose="020B0500000000000000" pitchFamily="34" charset="-122"/>
              </a:rPr>
              <a:t>单位：亿元</a:t>
            </a:r>
            <a:endParaRPr lang="zh-CN" altLang="en-US" sz="1100" dirty="0">
              <a:solidFill>
                <a:schemeClr val="accent1">
                  <a:lumMod val="50000"/>
                </a:schemeClr>
              </a:solidFill>
            </a:endParaRPr>
          </a:p>
        </p:txBody>
      </p:sp>
    </p:spTree>
    <p:extLst>
      <p:ext uri="{BB962C8B-B14F-4D97-AF65-F5344CB8AC3E}">
        <p14:creationId xmlns:p14="http://schemas.microsoft.com/office/powerpoint/2010/main" val="23704059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53">
            <a:extLst>
              <a:ext uri="{FF2B5EF4-FFF2-40B4-BE49-F238E27FC236}">
                <a16:creationId xmlns:a16="http://schemas.microsoft.com/office/drawing/2014/main" id="{C8E27170-A3D2-4CE3-93D9-12362E585E3F}"/>
              </a:ext>
            </a:extLst>
          </p:cNvPr>
          <p:cNvSpPr txBox="1"/>
          <p:nvPr/>
        </p:nvSpPr>
        <p:spPr>
          <a:xfrm>
            <a:off x="482600" y="2476406"/>
            <a:ext cx="9212943" cy="1569660"/>
          </a:xfrm>
          <a:prstGeom prst="rect">
            <a:avLst/>
          </a:prstGeom>
          <a:noFill/>
        </p:spPr>
        <p:txBody>
          <a:bodyPr wrap="square" rtlCol="0">
            <a:noAutofit/>
          </a:bodyPr>
          <a:lstStyle>
            <a:defPPr>
              <a:defRPr lang="zh-CN"/>
            </a:defPPr>
            <a:lvl1pPr marR="0" lvl="0" indent="0" fontAlgn="auto">
              <a:lnSpc>
                <a:spcPct val="100000"/>
              </a:lnSpc>
              <a:spcBef>
                <a:spcPts val="0"/>
              </a:spcBef>
              <a:spcAft>
                <a:spcPts val="0"/>
              </a:spcAft>
              <a:buClrTx/>
              <a:buSzTx/>
              <a:buFontTx/>
              <a:buNone/>
              <a:tabLst/>
              <a:defRPr kumimoji="1" sz="8000" b="1" i="0" u="none" strike="noStrike" cap="none" spc="0" normalizeH="0" baseline="0">
                <a:ln>
                  <a:noFill/>
                </a:ln>
                <a:gradFill>
                  <a:gsLst>
                    <a:gs pos="0">
                      <a:schemeClr val="accent1"/>
                    </a:gs>
                    <a:gs pos="99000">
                      <a:schemeClr val="accent1">
                        <a:lumMod val="75000"/>
                      </a:schemeClr>
                    </a:gs>
                  </a:gsLst>
                  <a:lin ang="5400000" scaled="0"/>
                </a:gradFill>
                <a:effectLst>
                  <a:outerShdw blurRad="88900" dist="63500" dir="5400000" algn="t" rotWithShape="0">
                    <a:srgbClr val="308FF0">
                      <a:alpha val="40000"/>
                    </a:srgbClr>
                  </a:outerShdw>
                </a:effectLst>
                <a:uLnTx/>
                <a:uFillTx/>
                <a:latin typeface="微软雅黑"/>
                <a:ea typeface="微软雅黑"/>
                <a:cs typeface="OPPOSans B"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9600" b="1" i="0" u="none" strike="noStrike" kern="1200" cap="none" spc="0" normalizeH="0" baseline="0" noProof="0" dirty="0">
                <a:ln>
                  <a:noFill/>
                </a:ln>
                <a:effectLst>
                  <a:outerShdw blurRad="88900" dist="63500" dir="5400000" algn="ctr" rotWithShape="0">
                    <a:schemeClr val="accent1">
                      <a:lumMod val="75000"/>
                      <a:alpha val="40000"/>
                    </a:schemeClr>
                  </a:outerShdw>
                </a:effectLst>
                <a:uLnTx/>
                <a:uFillTx/>
                <a:latin typeface="+mj-ea"/>
                <a:ea typeface="+mj-ea"/>
                <a:cs typeface="OPPOSans B" pitchFamily="18" charset="-122"/>
              </a:rPr>
              <a:t>经营情况总结</a:t>
            </a:r>
          </a:p>
        </p:txBody>
      </p:sp>
      <p:sp>
        <p:nvSpPr>
          <p:cNvPr id="2" name="文本框 1">
            <a:extLst>
              <a:ext uri="{FF2B5EF4-FFF2-40B4-BE49-F238E27FC236}">
                <a16:creationId xmlns:a16="http://schemas.microsoft.com/office/drawing/2014/main" id="{320BBD7E-B2D7-4A03-BC8E-02EB5CDBDA3B}"/>
              </a:ext>
            </a:extLst>
          </p:cNvPr>
          <p:cNvSpPr txBox="1"/>
          <p:nvPr/>
        </p:nvSpPr>
        <p:spPr>
          <a:xfrm>
            <a:off x="482600" y="1274887"/>
            <a:ext cx="1680029" cy="1323439"/>
          </a:xfrm>
          <a:prstGeom prst="rect">
            <a:avLst/>
          </a:prstGeom>
          <a:ln w="12700">
            <a:miter lim="400000"/>
          </a:ln>
          <a:effectLst/>
        </p:spPr>
        <p:txBody>
          <a:bodyPr wrap="square" lIns="91440" tIns="45720" rIns="91440" bIns="45720" anchor="ctr">
            <a:noAutofit/>
          </a:bodyPr>
          <a:lstStyle>
            <a:defPPr>
              <a:defRPr lang="zh-CN"/>
            </a:defPPr>
            <a:lvl1pPr marR="0" lvl="0" indent="0" defTabSz="1219169" fontAlgn="auto" hangingPunct="0">
              <a:buClrTx/>
              <a:buSzTx/>
              <a:buFontTx/>
              <a:buNone/>
              <a:tabLst/>
              <a:defRPr kumimoji="0" sz="6600" b="0" i="0" u="none" strike="noStrike" kern="0" cap="none" spc="600" normalizeH="0" baseline="0">
                <a:ln>
                  <a:noFill/>
                </a:ln>
                <a:gradFill>
                  <a:gsLst>
                    <a:gs pos="0">
                      <a:schemeClr val="accent1"/>
                    </a:gs>
                    <a:gs pos="99000">
                      <a:schemeClr val="accent1">
                        <a:lumMod val="75000"/>
                      </a:schemeClr>
                    </a:gs>
                  </a:gsLst>
                  <a:lin ang="5400000" scaled="0"/>
                </a:gradFill>
                <a:effectLst>
                  <a:outerShdw blurRad="88900" dist="63500" dir="5400000" rotWithShape="0">
                    <a:srgbClr val="308FF0">
                      <a:alpha val="40000"/>
                    </a:srgbClr>
                  </a:outerShdw>
                </a:effectLst>
                <a:uLnTx/>
                <a:uFillTx/>
                <a:latin typeface="思源黑体 CN Heavy"/>
                <a:ea typeface="思源黑体 CN Heavy"/>
                <a:cs typeface="OPPOSans B" pitchFamily="18" charset="-122"/>
              </a:defRPr>
            </a:lvl1pPr>
          </a:lstStyle>
          <a:p>
            <a:pPr marL="0" marR="0" lvl="0" indent="0" algn="l" defTabSz="1219169" rtl="0" eaLnBrk="1" fontAlgn="auto" latinLnBrk="0" hangingPunct="0">
              <a:lnSpc>
                <a:spcPct val="100000"/>
              </a:lnSpc>
              <a:spcBef>
                <a:spcPts val="0"/>
              </a:spcBef>
              <a:spcAft>
                <a:spcPts val="0"/>
              </a:spcAft>
              <a:buClrTx/>
              <a:buSzTx/>
              <a:buFontTx/>
              <a:buNone/>
              <a:tabLst/>
              <a:defRPr/>
            </a:pPr>
            <a:r>
              <a:rPr kumimoji="0" lang="en-US" altLang="zh-CN" sz="8000" b="0" i="0" u="none" strike="noStrike" kern="0" cap="none" spc="600" normalizeH="0" baseline="0" noProof="0" dirty="0">
                <a:ln>
                  <a:noFill/>
                </a:ln>
                <a:effectLst>
                  <a:outerShdw blurRad="88900" dist="63500" dir="5400000" algn="ctr" rotWithShape="0">
                    <a:schemeClr val="accent1">
                      <a:lumMod val="75000"/>
                      <a:alpha val="40000"/>
                    </a:schemeClr>
                  </a:outerShdw>
                </a:effectLst>
                <a:uLnTx/>
                <a:uFillTx/>
                <a:latin typeface="+mj-ea"/>
                <a:ea typeface="+mj-ea"/>
                <a:cs typeface="OPPOSans B" pitchFamily="18" charset="-122"/>
              </a:rPr>
              <a:t>02</a:t>
            </a:r>
          </a:p>
        </p:txBody>
      </p:sp>
    </p:spTree>
    <p:extLst>
      <p:ext uri="{BB962C8B-B14F-4D97-AF65-F5344CB8AC3E}">
        <p14:creationId xmlns:p14="http://schemas.microsoft.com/office/powerpoint/2010/main" val="37684175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084F1D5-7584-B039-9DC8-120F48BBA4E3}"/>
              </a:ext>
            </a:extLst>
          </p:cNvPr>
          <p:cNvSpPr>
            <a:spLocks noGrp="1"/>
          </p:cNvSpPr>
          <p:nvPr>
            <p:ph type="body" sz="quarter" idx="10"/>
          </p:nvPr>
        </p:nvSpPr>
        <p:spPr/>
        <p:txBody>
          <a:bodyPr/>
          <a:lstStyle/>
          <a:p>
            <a:r>
              <a:rPr lang="zh-CN" altLang="en-US" dirty="0"/>
              <a:t>项目晴雨表</a:t>
            </a:r>
          </a:p>
        </p:txBody>
      </p:sp>
      <p:graphicFrame>
        <p:nvGraphicFramePr>
          <p:cNvPr id="143" name="表格 4">
            <a:extLst>
              <a:ext uri="{FF2B5EF4-FFF2-40B4-BE49-F238E27FC236}">
                <a16:creationId xmlns:a16="http://schemas.microsoft.com/office/drawing/2014/main" id="{1C3CB986-2FB5-0894-373F-4E90D5AA4FD0}"/>
              </a:ext>
            </a:extLst>
          </p:cNvPr>
          <p:cNvGraphicFramePr>
            <a:graphicFrameLocks noGrp="1"/>
          </p:cNvGraphicFramePr>
          <p:nvPr>
            <p:extLst>
              <p:ext uri="{D42A27DB-BD31-4B8C-83A1-F6EECF244321}">
                <p14:modId xmlns:p14="http://schemas.microsoft.com/office/powerpoint/2010/main" val="4045465507"/>
              </p:ext>
            </p:extLst>
          </p:nvPr>
        </p:nvGraphicFramePr>
        <p:xfrm>
          <a:off x="647086" y="3091165"/>
          <a:ext cx="10885067" cy="3184344"/>
        </p:xfrm>
        <a:graphic>
          <a:graphicData uri="http://schemas.openxmlformats.org/drawingml/2006/table">
            <a:tbl>
              <a:tblPr firstRow="1" bandRow="1">
                <a:effectLst>
                  <a:outerShdw blurRad="571500" dist="508000" dir="5400000" sx="90000" sy="90000" algn="t" rotWithShape="0">
                    <a:schemeClr val="accent1">
                      <a:alpha val="25000"/>
                    </a:schemeClr>
                  </a:outerShdw>
                </a:effectLst>
              </a:tblPr>
              <a:tblGrid>
                <a:gridCol w="3095257">
                  <a:extLst>
                    <a:ext uri="{9D8B030D-6E8A-4147-A177-3AD203B41FA5}">
                      <a16:colId xmlns:a16="http://schemas.microsoft.com/office/drawing/2014/main" val="726830598"/>
                    </a:ext>
                  </a:extLst>
                </a:gridCol>
                <a:gridCol w="1557962">
                  <a:extLst>
                    <a:ext uri="{9D8B030D-6E8A-4147-A177-3AD203B41FA5}">
                      <a16:colId xmlns:a16="http://schemas.microsoft.com/office/drawing/2014/main" val="4032458341"/>
                    </a:ext>
                  </a:extLst>
                </a:gridCol>
                <a:gridCol w="1557962">
                  <a:extLst>
                    <a:ext uri="{9D8B030D-6E8A-4147-A177-3AD203B41FA5}">
                      <a16:colId xmlns:a16="http://schemas.microsoft.com/office/drawing/2014/main" val="1920130824"/>
                    </a:ext>
                  </a:extLst>
                </a:gridCol>
                <a:gridCol w="1557962">
                  <a:extLst>
                    <a:ext uri="{9D8B030D-6E8A-4147-A177-3AD203B41FA5}">
                      <a16:colId xmlns:a16="http://schemas.microsoft.com/office/drawing/2014/main" val="3366821495"/>
                    </a:ext>
                  </a:extLst>
                </a:gridCol>
                <a:gridCol w="1557962">
                  <a:extLst>
                    <a:ext uri="{9D8B030D-6E8A-4147-A177-3AD203B41FA5}">
                      <a16:colId xmlns:a16="http://schemas.microsoft.com/office/drawing/2014/main" val="2203967428"/>
                    </a:ext>
                  </a:extLst>
                </a:gridCol>
                <a:gridCol w="1557962">
                  <a:extLst>
                    <a:ext uri="{9D8B030D-6E8A-4147-A177-3AD203B41FA5}">
                      <a16:colId xmlns:a16="http://schemas.microsoft.com/office/drawing/2014/main" val="4020581883"/>
                    </a:ext>
                  </a:extLst>
                </a:gridCol>
              </a:tblGrid>
              <a:tr h="352323">
                <a:tc>
                  <a:txBody>
                    <a:bodyPr/>
                    <a:lstStyle>
                      <a:lvl1pPr marL="0" algn="l" defTabSz="914400" rtl="0" eaLnBrk="1" latinLnBrk="0" hangingPunct="1">
                        <a:defRPr sz="1800" b="1" kern="1200">
                          <a:solidFill>
                            <a:schemeClr val="lt1"/>
                          </a:solidFill>
                          <a:latin typeface="思源黑体 CN Regular"/>
                          <a:ea typeface="思源黑体 CN Regular"/>
                        </a:defRPr>
                      </a:lvl1pPr>
                      <a:lvl2pPr marL="457200" algn="l" defTabSz="914400" rtl="0" eaLnBrk="1" latinLnBrk="0" hangingPunct="1">
                        <a:defRPr sz="1800" b="1" kern="1200">
                          <a:solidFill>
                            <a:schemeClr val="lt1"/>
                          </a:solidFill>
                          <a:latin typeface="思源黑体 CN Regular"/>
                          <a:ea typeface="思源黑体 CN Regular"/>
                        </a:defRPr>
                      </a:lvl2pPr>
                      <a:lvl3pPr marL="914400" algn="l" defTabSz="914400" rtl="0" eaLnBrk="1" latinLnBrk="0" hangingPunct="1">
                        <a:defRPr sz="1800" b="1" kern="1200">
                          <a:solidFill>
                            <a:schemeClr val="lt1"/>
                          </a:solidFill>
                          <a:latin typeface="思源黑体 CN Regular"/>
                          <a:ea typeface="思源黑体 CN Regular"/>
                        </a:defRPr>
                      </a:lvl3pPr>
                      <a:lvl4pPr marL="1371600" algn="l" defTabSz="914400" rtl="0" eaLnBrk="1" latinLnBrk="0" hangingPunct="1">
                        <a:defRPr sz="1800" b="1" kern="1200">
                          <a:solidFill>
                            <a:schemeClr val="lt1"/>
                          </a:solidFill>
                          <a:latin typeface="思源黑体 CN Regular"/>
                          <a:ea typeface="思源黑体 CN Regular"/>
                        </a:defRPr>
                      </a:lvl4pPr>
                      <a:lvl5pPr marL="1828800" algn="l" defTabSz="914400" rtl="0" eaLnBrk="1" latinLnBrk="0" hangingPunct="1">
                        <a:defRPr sz="1800" b="1" kern="1200">
                          <a:solidFill>
                            <a:schemeClr val="lt1"/>
                          </a:solidFill>
                          <a:latin typeface="思源黑体 CN Regular"/>
                          <a:ea typeface="思源黑体 CN Regular"/>
                        </a:defRPr>
                      </a:lvl5pPr>
                      <a:lvl6pPr marL="2286000" algn="l" defTabSz="914400" rtl="0" eaLnBrk="1" latinLnBrk="0" hangingPunct="1">
                        <a:defRPr sz="1800" b="1" kern="1200">
                          <a:solidFill>
                            <a:schemeClr val="lt1"/>
                          </a:solidFill>
                          <a:latin typeface="思源黑体 CN Regular"/>
                          <a:ea typeface="思源黑体 CN Regular"/>
                        </a:defRPr>
                      </a:lvl6pPr>
                      <a:lvl7pPr marL="2743200" algn="l" defTabSz="914400" rtl="0" eaLnBrk="1" latinLnBrk="0" hangingPunct="1">
                        <a:defRPr sz="1800" b="1" kern="1200">
                          <a:solidFill>
                            <a:schemeClr val="lt1"/>
                          </a:solidFill>
                          <a:latin typeface="思源黑体 CN Regular"/>
                          <a:ea typeface="思源黑体 CN Regular"/>
                        </a:defRPr>
                      </a:lvl7pPr>
                      <a:lvl8pPr marL="3200400" algn="l" defTabSz="914400" rtl="0" eaLnBrk="1" latinLnBrk="0" hangingPunct="1">
                        <a:defRPr sz="1800" b="1" kern="1200">
                          <a:solidFill>
                            <a:schemeClr val="lt1"/>
                          </a:solidFill>
                          <a:latin typeface="思源黑体 CN Regular"/>
                          <a:ea typeface="思源黑体 CN Regular"/>
                        </a:defRPr>
                      </a:lvl8pPr>
                      <a:lvl9pPr marL="3657600" algn="l" defTabSz="914400" rtl="0" eaLnBrk="1" latinLnBrk="0" hangingPunct="1">
                        <a:defRPr sz="1800" b="1" kern="1200">
                          <a:solidFill>
                            <a:schemeClr val="lt1"/>
                          </a:solidFill>
                          <a:latin typeface="思源黑体 CN Regular"/>
                          <a:ea typeface="思源黑体 CN Regular"/>
                        </a:defRPr>
                      </a:lvl9pPr>
                    </a:lstStyle>
                    <a:p>
                      <a:pPr algn="ctr"/>
                      <a:r>
                        <a:rPr lang="zh-CN" altLang="en-US" dirty="0"/>
                        <a:t>项目名称</a:t>
                      </a:r>
                    </a:p>
                  </a:txBody>
                  <a:tcPr>
                    <a:lnL w="12700" cmpd="sng">
                      <a:solidFill>
                        <a:srgbClr val="FFFFFF"/>
                      </a:solidFill>
                    </a:lnL>
                    <a:lnR w="12700" cmpd="sng">
                      <a:solidFill>
                        <a:srgbClr val="FFFFFF"/>
                      </a:solidFill>
                    </a:lnR>
                    <a:lnT w="19050" cap="flat" cmpd="sng" algn="ctr">
                      <a:solidFill>
                        <a:schemeClr val="accent1">
                          <a:lumMod val="75000"/>
                        </a:schemeClr>
                      </a:solidFill>
                      <a:prstDash val="solid"/>
                      <a:round/>
                      <a:headEnd type="none" w="med" len="med"/>
                      <a:tailEnd type="none" w="med" len="med"/>
                    </a:lnT>
                    <a:lnB w="190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lvl1pPr marL="0" algn="l" defTabSz="914400" rtl="0" eaLnBrk="1" latinLnBrk="0" hangingPunct="1">
                        <a:defRPr sz="1800" b="1" kern="1200">
                          <a:solidFill>
                            <a:schemeClr val="lt1"/>
                          </a:solidFill>
                          <a:latin typeface="思源黑体 CN Regular"/>
                          <a:ea typeface="思源黑体 CN Regular"/>
                        </a:defRPr>
                      </a:lvl1pPr>
                      <a:lvl2pPr marL="457200" algn="l" defTabSz="914400" rtl="0" eaLnBrk="1" latinLnBrk="0" hangingPunct="1">
                        <a:defRPr sz="1800" b="1" kern="1200">
                          <a:solidFill>
                            <a:schemeClr val="lt1"/>
                          </a:solidFill>
                          <a:latin typeface="思源黑体 CN Regular"/>
                          <a:ea typeface="思源黑体 CN Regular"/>
                        </a:defRPr>
                      </a:lvl2pPr>
                      <a:lvl3pPr marL="914400" algn="l" defTabSz="914400" rtl="0" eaLnBrk="1" latinLnBrk="0" hangingPunct="1">
                        <a:defRPr sz="1800" b="1" kern="1200">
                          <a:solidFill>
                            <a:schemeClr val="lt1"/>
                          </a:solidFill>
                          <a:latin typeface="思源黑体 CN Regular"/>
                          <a:ea typeface="思源黑体 CN Regular"/>
                        </a:defRPr>
                      </a:lvl3pPr>
                      <a:lvl4pPr marL="1371600" algn="l" defTabSz="914400" rtl="0" eaLnBrk="1" latinLnBrk="0" hangingPunct="1">
                        <a:defRPr sz="1800" b="1" kern="1200">
                          <a:solidFill>
                            <a:schemeClr val="lt1"/>
                          </a:solidFill>
                          <a:latin typeface="思源黑体 CN Regular"/>
                          <a:ea typeface="思源黑体 CN Regular"/>
                        </a:defRPr>
                      </a:lvl4pPr>
                      <a:lvl5pPr marL="1828800" algn="l" defTabSz="914400" rtl="0" eaLnBrk="1" latinLnBrk="0" hangingPunct="1">
                        <a:defRPr sz="1800" b="1" kern="1200">
                          <a:solidFill>
                            <a:schemeClr val="lt1"/>
                          </a:solidFill>
                          <a:latin typeface="思源黑体 CN Regular"/>
                          <a:ea typeface="思源黑体 CN Regular"/>
                        </a:defRPr>
                      </a:lvl5pPr>
                      <a:lvl6pPr marL="2286000" algn="l" defTabSz="914400" rtl="0" eaLnBrk="1" latinLnBrk="0" hangingPunct="1">
                        <a:defRPr sz="1800" b="1" kern="1200">
                          <a:solidFill>
                            <a:schemeClr val="lt1"/>
                          </a:solidFill>
                          <a:latin typeface="思源黑体 CN Regular"/>
                          <a:ea typeface="思源黑体 CN Regular"/>
                        </a:defRPr>
                      </a:lvl6pPr>
                      <a:lvl7pPr marL="2743200" algn="l" defTabSz="914400" rtl="0" eaLnBrk="1" latinLnBrk="0" hangingPunct="1">
                        <a:defRPr sz="1800" b="1" kern="1200">
                          <a:solidFill>
                            <a:schemeClr val="lt1"/>
                          </a:solidFill>
                          <a:latin typeface="思源黑体 CN Regular"/>
                          <a:ea typeface="思源黑体 CN Regular"/>
                        </a:defRPr>
                      </a:lvl7pPr>
                      <a:lvl8pPr marL="3200400" algn="l" defTabSz="914400" rtl="0" eaLnBrk="1" latinLnBrk="0" hangingPunct="1">
                        <a:defRPr sz="1800" b="1" kern="1200">
                          <a:solidFill>
                            <a:schemeClr val="lt1"/>
                          </a:solidFill>
                          <a:latin typeface="思源黑体 CN Regular"/>
                          <a:ea typeface="思源黑体 CN Regular"/>
                        </a:defRPr>
                      </a:lvl8pPr>
                      <a:lvl9pPr marL="3657600" algn="l" defTabSz="914400" rtl="0" eaLnBrk="1" latinLnBrk="0" hangingPunct="1">
                        <a:defRPr sz="1800" b="1" kern="1200">
                          <a:solidFill>
                            <a:schemeClr val="lt1"/>
                          </a:solidFill>
                          <a:latin typeface="思源黑体 CN Regular"/>
                          <a:ea typeface="思源黑体 CN Regular"/>
                        </a:defRPr>
                      </a:lvl9pPr>
                    </a:lstStyle>
                    <a:p>
                      <a:pPr algn="ctr"/>
                      <a:r>
                        <a:rPr lang="zh-CN" altLang="en-US" dirty="0"/>
                        <a:t>维度</a:t>
                      </a:r>
                    </a:p>
                  </a:txBody>
                  <a:tcPr>
                    <a:lnL w="12700" cmpd="sng">
                      <a:solidFill>
                        <a:srgbClr val="FFFFFF"/>
                      </a:solidFill>
                    </a:lnL>
                    <a:lnR w="12700" cmpd="sng">
                      <a:solidFill>
                        <a:srgbClr val="FFFFFF"/>
                      </a:solidFill>
                    </a:lnR>
                    <a:lnT w="19050" cap="flat" cmpd="sng" algn="ctr">
                      <a:solidFill>
                        <a:schemeClr val="accent1">
                          <a:lumMod val="75000"/>
                        </a:schemeClr>
                      </a:solidFill>
                      <a:prstDash val="solid"/>
                      <a:round/>
                      <a:headEnd type="none" w="med" len="med"/>
                      <a:tailEnd type="none" w="med" len="med"/>
                    </a:lnT>
                    <a:lnB w="190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lvl1pPr marL="0" algn="l" defTabSz="914400" rtl="0" eaLnBrk="1" latinLnBrk="0" hangingPunct="1">
                        <a:defRPr sz="1800" b="1" kern="1200">
                          <a:solidFill>
                            <a:schemeClr val="lt1"/>
                          </a:solidFill>
                          <a:latin typeface="思源黑体 CN Regular"/>
                          <a:ea typeface="思源黑体 CN Regular"/>
                        </a:defRPr>
                      </a:lvl1pPr>
                      <a:lvl2pPr marL="457200" algn="l" defTabSz="914400" rtl="0" eaLnBrk="1" latinLnBrk="0" hangingPunct="1">
                        <a:defRPr sz="1800" b="1" kern="1200">
                          <a:solidFill>
                            <a:schemeClr val="lt1"/>
                          </a:solidFill>
                          <a:latin typeface="思源黑体 CN Regular"/>
                          <a:ea typeface="思源黑体 CN Regular"/>
                        </a:defRPr>
                      </a:lvl2pPr>
                      <a:lvl3pPr marL="914400" algn="l" defTabSz="914400" rtl="0" eaLnBrk="1" latinLnBrk="0" hangingPunct="1">
                        <a:defRPr sz="1800" b="1" kern="1200">
                          <a:solidFill>
                            <a:schemeClr val="lt1"/>
                          </a:solidFill>
                          <a:latin typeface="思源黑体 CN Regular"/>
                          <a:ea typeface="思源黑体 CN Regular"/>
                        </a:defRPr>
                      </a:lvl3pPr>
                      <a:lvl4pPr marL="1371600" algn="l" defTabSz="914400" rtl="0" eaLnBrk="1" latinLnBrk="0" hangingPunct="1">
                        <a:defRPr sz="1800" b="1" kern="1200">
                          <a:solidFill>
                            <a:schemeClr val="lt1"/>
                          </a:solidFill>
                          <a:latin typeface="思源黑体 CN Regular"/>
                          <a:ea typeface="思源黑体 CN Regular"/>
                        </a:defRPr>
                      </a:lvl4pPr>
                      <a:lvl5pPr marL="1828800" algn="l" defTabSz="914400" rtl="0" eaLnBrk="1" latinLnBrk="0" hangingPunct="1">
                        <a:defRPr sz="1800" b="1" kern="1200">
                          <a:solidFill>
                            <a:schemeClr val="lt1"/>
                          </a:solidFill>
                          <a:latin typeface="思源黑体 CN Regular"/>
                          <a:ea typeface="思源黑体 CN Regular"/>
                        </a:defRPr>
                      </a:lvl5pPr>
                      <a:lvl6pPr marL="2286000" algn="l" defTabSz="914400" rtl="0" eaLnBrk="1" latinLnBrk="0" hangingPunct="1">
                        <a:defRPr sz="1800" b="1" kern="1200">
                          <a:solidFill>
                            <a:schemeClr val="lt1"/>
                          </a:solidFill>
                          <a:latin typeface="思源黑体 CN Regular"/>
                          <a:ea typeface="思源黑体 CN Regular"/>
                        </a:defRPr>
                      </a:lvl6pPr>
                      <a:lvl7pPr marL="2743200" algn="l" defTabSz="914400" rtl="0" eaLnBrk="1" latinLnBrk="0" hangingPunct="1">
                        <a:defRPr sz="1800" b="1" kern="1200">
                          <a:solidFill>
                            <a:schemeClr val="lt1"/>
                          </a:solidFill>
                          <a:latin typeface="思源黑体 CN Regular"/>
                          <a:ea typeface="思源黑体 CN Regular"/>
                        </a:defRPr>
                      </a:lvl7pPr>
                      <a:lvl8pPr marL="3200400" algn="l" defTabSz="914400" rtl="0" eaLnBrk="1" latinLnBrk="0" hangingPunct="1">
                        <a:defRPr sz="1800" b="1" kern="1200">
                          <a:solidFill>
                            <a:schemeClr val="lt1"/>
                          </a:solidFill>
                          <a:latin typeface="思源黑体 CN Regular"/>
                          <a:ea typeface="思源黑体 CN Regular"/>
                        </a:defRPr>
                      </a:lvl8pPr>
                      <a:lvl9pPr marL="3657600" algn="l" defTabSz="914400" rtl="0" eaLnBrk="1" latinLnBrk="0" hangingPunct="1">
                        <a:defRPr sz="1800" b="1" kern="1200">
                          <a:solidFill>
                            <a:schemeClr val="lt1"/>
                          </a:solidFill>
                          <a:latin typeface="思源黑体 CN Regular"/>
                          <a:ea typeface="思源黑体 CN Regular"/>
                        </a:defRPr>
                      </a:lvl9pPr>
                    </a:lstStyle>
                    <a:p>
                      <a:pPr algn="ctr"/>
                      <a:r>
                        <a:rPr lang="zh-CN" altLang="en-US" dirty="0"/>
                        <a:t>维度</a:t>
                      </a:r>
                    </a:p>
                  </a:txBody>
                  <a:tcPr>
                    <a:lnL w="12700" cmpd="sng">
                      <a:solidFill>
                        <a:srgbClr val="FFFFFF"/>
                      </a:solidFill>
                    </a:lnL>
                    <a:lnR w="12700" cap="flat" cmpd="sng" algn="ctr">
                      <a:solidFill>
                        <a:srgbClr val="FFFFFF"/>
                      </a:solidFill>
                      <a:prstDash val="solid"/>
                      <a:round/>
                      <a:headEnd type="none" w="med" len="med"/>
                      <a:tailEnd type="none" w="med" len="med"/>
                    </a:lnR>
                    <a:lnT w="19050" cap="flat" cmpd="sng" algn="ctr">
                      <a:solidFill>
                        <a:schemeClr val="accent1">
                          <a:lumMod val="75000"/>
                        </a:schemeClr>
                      </a:solidFill>
                      <a:prstDash val="solid"/>
                      <a:round/>
                      <a:headEnd type="none" w="med" len="med"/>
                      <a:tailEnd type="none" w="med" len="med"/>
                    </a:lnT>
                    <a:lnB w="190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lvl1pPr marL="0" algn="l" defTabSz="914400" rtl="0" eaLnBrk="1" latinLnBrk="0" hangingPunct="1">
                        <a:defRPr sz="1800" b="1" kern="1200">
                          <a:solidFill>
                            <a:schemeClr val="lt1"/>
                          </a:solidFill>
                          <a:latin typeface="思源黑体 CN Regular"/>
                          <a:ea typeface="思源黑体 CN Regular"/>
                        </a:defRPr>
                      </a:lvl1pPr>
                      <a:lvl2pPr marL="457200" algn="l" defTabSz="914400" rtl="0" eaLnBrk="1" latinLnBrk="0" hangingPunct="1">
                        <a:defRPr sz="1800" b="1" kern="1200">
                          <a:solidFill>
                            <a:schemeClr val="lt1"/>
                          </a:solidFill>
                          <a:latin typeface="思源黑体 CN Regular"/>
                          <a:ea typeface="思源黑体 CN Regular"/>
                        </a:defRPr>
                      </a:lvl2pPr>
                      <a:lvl3pPr marL="914400" algn="l" defTabSz="914400" rtl="0" eaLnBrk="1" latinLnBrk="0" hangingPunct="1">
                        <a:defRPr sz="1800" b="1" kern="1200">
                          <a:solidFill>
                            <a:schemeClr val="lt1"/>
                          </a:solidFill>
                          <a:latin typeface="思源黑体 CN Regular"/>
                          <a:ea typeface="思源黑体 CN Regular"/>
                        </a:defRPr>
                      </a:lvl3pPr>
                      <a:lvl4pPr marL="1371600" algn="l" defTabSz="914400" rtl="0" eaLnBrk="1" latinLnBrk="0" hangingPunct="1">
                        <a:defRPr sz="1800" b="1" kern="1200">
                          <a:solidFill>
                            <a:schemeClr val="lt1"/>
                          </a:solidFill>
                          <a:latin typeface="思源黑体 CN Regular"/>
                          <a:ea typeface="思源黑体 CN Regular"/>
                        </a:defRPr>
                      </a:lvl4pPr>
                      <a:lvl5pPr marL="1828800" algn="l" defTabSz="914400" rtl="0" eaLnBrk="1" latinLnBrk="0" hangingPunct="1">
                        <a:defRPr sz="1800" b="1" kern="1200">
                          <a:solidFill>
                            <a:schemeClr val="lt1"/>
                          </a:solidFill>
                          <a:latin typeface="思源黑体 CN Regular"/>
                          <a:ea typeface="思源黑体 CN Regular"/>
                        </a:defRPr>
                      </a:lvl5pPr>
                      <a:lvl6pPr marL="2286000" algn="l" defTabSz="914400" rtl="0" eaLnBrk="1" latinLnBrk="0" hangingPunct="1">
                        <a:defRPr sz="1800" b="1" kern="1200">
                          <a:solidFill>
                            <a:schemeClr val="lt1"/>
                          </a:solidFill>
                          <a:latin typeface="思源黑体 CN Regular"/>
                          <a:ea typeface="思源黑体 CN Regular"/>
                        </a:defRPr>
                      </a:lvl6pPr>
                      <a:lvl7pPr marL="2743200" algn="l" defTabSz="914400" rtl="0" eaLnBrk="1" latinLnBrk="0" hangingPunct="1">
                        <a:defRPr sz="1800" b="1" kern="1200">
                          <a:solidFill>
                            <a:schemeClr val="lt1"/>
                          </a:solidFill>
                          <a:latin typeface="思源黑体 CN Regular"/>
                          <a:ea typeface="思源黑体 CN Regular"/>
                        </a:defRPr>
                      </a:lvl7pPr>
                      <a:lvl8pPr marL="3200400" algn="l" defTabSz="914400" rtl="0" eaLnBrk="1" latinLnBrk="0" hangingPunct="1">
                        <a:defRPr sz="1800" b="1" kern="1200">
                          <a:solidFill>
                            <a:schemeClr val="lt1"/>
                          </a:solidFill>
                          <a:latin typeface="思源黑体 CN Regular"/>
                          <a:ea typeface="思源黑体 CN Regular"/>
                        </a:defRPr>
                      </a:lvl8pPr>
                      <a:lvl9pPr marL="3657600" algn="l" defTabSz="914400" rtl="0" eaLnBrk="1" latinLnBrk="0" hangingPunct="1">
                        <a:defRPr sz="1800" b="1" kern="1200">
                          <a:solidFill>
                            <a:schemeClr val="lt1"/>
                          </a:solidFill>
                          <a:latin typeface="思源黑体 CN Regular"/>
                          <a:ea typeface="思源黑体 CN Regular"/>
                        </a:defRPr>
                      </a:lvl9pPr>
                    </a:lstStyle>
                    <a:p>
                      <a:pPr algn="ctr"/>
                      <a:r>
                        <a:rPr lang="zh-CN" altLang="en-US" dirty="0"/>
                        <a:t>维度</a:t>
                      </a:r>
                    </a:p>
                  </a:txBody>
                  <a:tcPr>
                    <a:lnL w="12700" cmpd="sng">
                      <a:solidFill>
                        <a:srgbClr val="FFFFFF"/>
                      </a:solidFill>
                    </a:lnL>
                    <a:lnR w="12700" cap="flat" cmpd="sng" algn="ctr">
                      <a:solidFill>
                        <a:srgbClr val="FFFFFF"/>
                      </a:solidFill>
                      <a:prstDash val="solid"/>
                      <a:round/>
                      <a:headEnd type="none" w="med" len="med"/>
                      <a:tailEnd type="none" w="med" len="med"/>
                    </a:lnR>
                    <a:lnT w="19050" cap="flat" cmpd="sng" algn="ctr">
                      <a:solidFill>
                        <a:schemeClr val="accent1">
                          <a:lumMod val="75000"/>
                        </a:schemeClr>
                      </a:solidFill>
                      <a:prstDash val="solid"/>
                      <a:round/>
                      <a:headEnd type="none" w="med" len="med"/>
                      <a:tailEnd type="none" w="med" len="med"/>
                    </a:lnT>
                    <a:lnB w="190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lvl1pPr marL="0" algn="l" defTabSz="914400" rtl="0" eaLnBrk="1" latinLnBrk="0" hangingPunct="1">
                        <a:defRPr sz="1800" b="1" kern="1200">
                          <a:solidFill>
                            <a:schemeClr val="lt1"/>
                          </a:solidFill>
                          <a:latin typeface="思源黑体 CN Regular"/>
                          <a:ea typeface="思源黑体 CN Regular"/>
                        </a:defRPr>
                      </a:lvl1pPr>
                      <a:lvl2pPr marL="457200" algn="l" defTabSz="914400" rtl="0" eaLnBrk="1" latinLnBrk="0" hangingPunct="1">
                        <a:defRPr sz="1800" b="1" kern="1200">
                          <a:solidFill>
                            <a:schemeClr val="lt1"/>
                          </a:solidFill>
                          <a:latin typeface="思源黑体 CN Regular"/>
                          <a:ea typeface="思源黑体 CN Regular"/>
                        </a:defRPr>
                      </a:lvl2pPr>
                      <a:lvl3pPr marL="914400" algn="l" defTabSz="914400" rtl="0" eaLnBrk="1" latinLnBrk="0" hangingPunct="1">
                        <a:defRPr sz="1800" b="1" kern="1200">
                          <a:solidFill>
                            <a:schemeClr val="lt1"/>
                          </a:solidFill>
                          <a:latin typeface="思源黑体 CN Regular"/>
                          <a:ea typeface="思源黑体 CN Regular"/>
                        </a:defRPr>
                      </a:lvl3pPr>
                      <a:lvl4pPr marL="1371600" algn="l" defTabSz="914400" rtl="0" eaLnBrk="1" latinLnBrk="0" hangingPunct="1">
                        <a:defRPr sz="1800" b="1" kern="1200">
                          <a:solidFill>
                            <a:schemeClr val="lt1"/>
                          </a:solidFill>
                          <a:latin typeface="思源黑体 CN Regular"/>
                          <a:ea typeface="思源黑体 CN Regular"/>
                        </a:defRPr>
                      </a:lvl4pPr>
                      <a:lvl5pPr marL="1828800" algn="l" defTabSz="914400" rtl="0" eaLnBrk="1" latinLnBrk="0" hangingPunct="1">
                        <a:defRPr sz="1800" b="1" kern="1200">
                          <a:solidFill>
                            <a:schemeClr val="lt1"/>
                          </a:solidFill>
                          <a:latin typeface="思源黑体 CN Regular"/>
                          <a:ea typeface="思源黑体 CN Regular"/>
                        </a:defRPr>
                      </a:lvl5pPr>
                      <a:lvl6pPr marL="2286000" algn="l" defTabSz="914400" rtl="0" eaLnBrk="1" latinLnBrk="0" hangingPunct="1">
                        <a:defRPr sz="1800" b="1" kern="1200">
                          <a:solidFill>
                            <a:schemeClr val="lt1"/>
                          </a:solidFill>
                          <a:latin typeface="思源黑体 CN Regular"/>
                          <a:ea typeface="思源黑体 CN Regular"/>
                        </a:defRPr>
                      </a:lvl6pPr>
                      <a:lvl7pPr marL="2743200" algn="l" defTabSz="914400" rtl="0" eaLnBrk="1" latinLnBrk="0" hangingPunct="1">
                        <a:defRPr sz="1800" b="1" kern="1200">
                          <a:solidFill>
                            <a:schemeClr val="lt1"/>
                          </a:solidFill>
                          <a:latin typeface="思源黑体 CN Regular"/>
                          <a:ea typeface="思源黑体 CN Regular"/>
                        </a:defRPr>
                      </a:lvl7pPr>
                      <a:lvl8pPr marL="3200400" algn="l" defTabSz="914400" rtl="0" eaLnBrk="1" latinLnBrk="0" hangingPunct="1">
                        <a:defRPr sz="1800" b="1" kern="1200">
                          <a:solidFill>
                            <a:schemeClr val="lt1"/>
                          </a:solidFill>
                          <a:latin typeface="思源黑体 CN Regular"/>
                          <a:ea typeface="思源黑体 CN Regular"/>
                        </a:defRPr>
                      </a:lvl8pPr>
                      <a:lvl9pPr marL="3657600" algn="l" defTabSz="914400" rtl="0" eaLnBrk="1" latinLnBrk="0" hangingPunct="1">
                        <a:defRPr sz="1800" b="1" kern="1200">
                          <a:solidFill>
                            <a:schemeClr val="lt1"/>
                          </a:solidFill>
                          <a:latin typeface="思源黑体 CN Regular"/>
                          <a:ea typeface="思源黑体 CN Regular"/>
                        </a:defRPr>
                      </a:lvl9pPr>
                    </a:lstStyle>
                    <a:p>
                      <a:pPr algn="ctr"/>
                      <a:r>
                        <a:rPr lang="zh-CN" altLang="en-US" dirty="0"/>
                        <a:t>维度</a:t>
                      </a:r>
                    </a:p>
                  </a:txBody>
                  <a:tcPr>
                    <a:lnL w="12700" cmpd="sng">
                      <a:solidFill>
                        <a:srgbClr val="FFFFFF"/>
                      </a:solidFill>
                    </a:lnL>
                    <a:lnR w="12700" cmpd="sng">
                      <a:solidFill>
                        <a:srgbClr val="FFFFFF"/>
                      </a:solidFill>
                    </a:lnR>
                    <a:lnT w="19050" cap="flat" cmpd="sng" algn="ctr">
                      <a:solidFill>
                        <a:schemeClr val="accent1">
                          <a:lumMod val="75000"/>
                        </a:schemeClr>
                      </a:solidFill>
                      <a:prstDash val="solid"/>
                      <a:round/>
                      <a:headEnd type="none" w="med" len="med"/>
                      <a:tailEnd type="none" w="med" len="med"/>
                    </a:lnT>
                    <a:lnB w="190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lvl1pPr marL="0" algn="l" defTabSz="914400" rtl="0" eaLnBrk="1" latinLnBrk="0" hangingPunct="1">
                        <a:defRPr sz="1800" b="1" kern="1200">
                          <a:solidFill>
                            <a:schemeClr val="lt1"/>
                          </a:solidFill>
                          <a:latin typeface="思源黑体 CN Regular"/>
                          <a:ea typeface="思源黑体 CN Regular"/>
                        </a:defRPr>
                      </a:lvl1pPr>
                      <a:lvl2pPr marL="457200" algn="l" defTabSz="914400" rtl="0" eaLnBrk="1" latinLnBrk="0" hangingPunct="1">
                        <a:defRPr sz="1800" b="1" kern="1200">
                          <a:solidFill>
                            <a:schemeClr val="lt1"/>
                          </a:solidFill>
                          <a:latin typeface="思源黑体 CN Regular"/>
                          <a:ea typeface="思源黑体 CN Regular"/>
                        </a:defRPr>
                      </a:lvl2pPr>
                      <a:lvl3pPr marL="914400" algn="l" defTabSz="914400" rtl="0" eaLnBrk="1" latinLnBrk="0" hangingPunct="1">
                        <a:defRPr sz="1800" b="1" kern="1200">
                          <a:solidFill>
                            <a:schemeClr val="lt1"/>
                          </a:solidFill>
                          <a:latin typeface="思源黑体 CN Regular"/>
                          <a:ea typeface="思源黑体 CN Regular"/>
                        </a:defRPr>
                      </a:lvl3pPr>
                      <a:lvl4pPr marL="1371600" algn="l" defTabSz="914400" rtl="0" eaLnBrk="1" latinLnBrk="0" hangingPunct="1">
                        <a:defRPr sz="1800" b="1" kern="1200">
                          <a:solidFill>
                            <a:schemeClr val="lt1"/>
                          </a:solidFill>
                          <a:latin typeface="思源黑体 CN Regular"/>
                          <a:ea typeface="思源黑体 CN Regular"/>
                        </a:defRPr>
                      </a:lvl4pPr>
                      <a:lvl5pPr marL="1828800" algn="l" defTabSz="914400" rtl="0" eaLnBrk="1" latinLnBrk="0" hangingPunct="1">
                        <a:defRPr sz="1800" b="1" kern="1200">
                          <a:solidFill>
                            <a:schemeClr val="lt1"/>
                          </a:solidFill>
                          <a:latin typeface="思源黑体 CN Regular"/>
                          <a:ea typeface="思源黑体 CN Regular"/>
                        </a:defRPr>
                      </a:lvl5pPr>
                      <a:lvl6pPr marL="2286000" algn="l" defTabSz="914400" rtl="0" eaLnBrk="1" latinLnBrk="0" hangingPunct="1">
                        <a:defRPr sz="1800" b="1" kern="1200">
                          <a:solidFill>
                            <a:schemeClr val="lt1"/>
                          </a:solidFill>
                          <a:latin typeface="思源黑体 CN Regular"/>
                          <a:ea typeface="思源黑体 CN Regular"/>
                        </a:defRPr>
                      </a:lvl6pPr>
                      <a:lvl7pPr marL="2743200" algn="l" defTabSz="914400" rtl="0" eaLnBrk="1" latinLnBrk="0" hangingPunct="1">
                        <a:defRPr sz="1800" b="1" kern="1200">
                          <a:solidFill>
                            <a:schemeClr val="lt1"/>
                          </a:solidFill>
                          <a:latin typeface="思源黑体 CN Regular"/>
                          <a:ea typeface="思源黑体 CN Regular"/>
                        </a:defRPr>
                      </a:lvl7pPr>
                      <a:lvl8pPr marL="3200400" algn="l" defTabSz="914400" rtl="0" eaLnBrk="1" latinLnBrk="0" hangingPunct="1">
                        <a:defRPr sz="1800" b="1" kern="1200">
                          <a:solidFill>
                            <a:schemeClr val="lt1"/>
                          </a:solidFill>
                          <a:latin typeface="思源黑体 CN Regular"/>
                          <a:ea typeface="思源黑体 CN Regular"/>
                        </a:defRPr>
                      </a:lvl8pPr>
                      <a:lvl9pPr marL="3657600" algn="l" defTabSz="914400" rtl="0" eaLnBrk="1" latinLnBrk="0" hangingPunct="1">
                        <a:defRPr sz="1800" b="1" kern="1200">
                          <a:solidFill>
                            <a:schemeClr val="lt1"/>
                          </a:solidFill>
                          <a:latin typeface="思源黑体 CN Regular"/>
                          <a:ea typeface="思源黑体 CN Regular"/>
                        </a:defRPr>
                      </a:lvl9pPr>
                    </a:lstStyle>
                    <a:p>
                      <a:pPr algn="ctr"/>
                      <a:r>
                        <a:rPr lang="zh-CN" altLang="en-US" dirty="0"/>
                        <a:t>维度</a:t>
                      </a:r>
                    </a:p>
                  </a:txBody>
                  <a:tcPr>
                    <a:lnL w="12700" cap="flat" cmpd="sng" algn="ctr">
                      <a:solidFill>
                        <a:srgbClr val="FFFFFF"/>
                      </a:solidFill>
                      <a:prstDash val="solid"/>
                      <a:round/>
                      <a:headEnd type="none" w="med" len="med"/>
                      <a:tailEnd type="none" w="med" len="med"/>
                    </a:lnL>
                    <a:lnR w="12700" cmpd="sng">
                      <a:solidFill>
                        <a:srgbClr val="FFFFFF"/>
                      </a:solidFill>
                    </a:lnR>
                    <a:lnT w="19050" cap="flat" cmpd="sng" algn="ctr">
                      <a:solidFill>
                        <a:schemeClr val="accent1">
                          <a:lumMod val="75000"/>
                        </a:schemeClr>
                      </a:solidFill>
                      <a:prstDash val="solid"/>
                      <a:round/>
                      <a:headEnd type="none" w="med" len="med"/>
                      <a:tailEnd type="none" w="med" len="med"/>
                    </a:lnT>
                    <a:lnB w="190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extLst>
                  <a:ext uri="{0D108BD9-81ED-4DB2-BD59-A6C34878D82A}">
                    <a16:rowId xmlns:a16="http://schemas.microsoft.com/office/drawing/2014/main" val="1675366349"/>
                  </a:ext>
                </a:extLst>
              </a:tr>
              <a:tr h="352323">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marL="0" algn="ctr" defTabSz="914400" rtl="0" eaLnBrk="1" fontAlgn="ctr" latinLnBrk="0" hangingPunct="1"/>
                      <a:r>
                        <a:rPr lang="zh-CN" altLang="en-US" sz="1100" b="0" i="0" u="none" strike="noStrike" kern="1200" dirty="0">
                          <a:solidFill>
                            <a:schemeClr val="accent1">
                              <a:lumMod val="75000"/>
                            </a:schemeClr>
                          </a:solidFill>
                          <a:effectLst/>
                          <a:latin typeface="+mn-ea"/>
                          <a:ea typeface="+mn-ea"/>
                          <a:cs typeface="+mn-cs"/>
                        </a:rPr>
                        <a:t>项目</a:t>
                      </a:r>
                    </a:p>
                  </a:txBody>
                  <a:tcPr marL="9525" marR="9525" marT="0" marB="0" anchor="ctr">
                    <a:lnL w="12700" cmpd="sng">
                      <a:solidFill>
                        <a:srgbClr val="FFFFFF"/>
                      </a:solidFill>
                    </a:lnL>
                    <a:lnR w="6350" cap="flat" cmpd="sng" algn="ctr">
                      <a:solidFill>
                        <a:schemeClr val="accent1">
                          <a:lumMod val="40000"/>
                          <a:lumOff val="60000"/>
                        </a:schemeClr>
                      </a:solidFill>
                      <a:prstDash val="solid"/>
                      <a:round/>
                      <a:headEnd type="none" w="med" len="med"/>
                      <a:tailEnd type="none" w="med" len="med"/>
                    </a:lnR>
                    <a:lnT w="19050" cap="flat" cmpd="sng" algn="ctr">
                      <a:solidFill>
                        <a:schemeClr val="accent1">
                          <a:lumMod val="75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dirty="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19050" cap="flat" cmpd="sng" algn="ctr">
                      <a:solidFill>
                        <a:schemeClr val="accent1">
                          <a:lumMod val="75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19050" cap="flat" cmpd="sng" algn="ctr">
                      <a:solidFill>
                        <a:schemeClr val="accent1">
                          <a:lumMod val="75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dirty="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19050" cap="flat" cmpd="sng" algn="ctr">
                      <a:solidFill>
                        <a:schemeClr val="accent1">
                          <a:lumMod val="75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dirty="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19050" cap="flat" cmpd="sng" algn="ctr">
                      <a:solidFill>
                        <a:schemeClr val="accent1">
                          <a:lumMod val="75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3175" cap="flat" cmpd="sng" algn="ctr">
                      <a:solidFill>
                        <a:srgbClr val="9E753A">
                          <a:lumMod val="60000"/>
                          <a:lumOff val="40000"/>
                        </a:srgbClr>
                      </a:solidFill>
                      <a:prstDash val="solid"/>
                      <a:round/>
                      <a:headEnd type="none" w="med" len="med"/>
                      <a:tailEnd type="none" w="med" len="med"/>
                    </a:lnR>
                    <a:lnT w="19050" cap="flat" cmpd="sng" algn="ctr">
                      <a:solidFill>
                        <a:schemeClr val="accent1">
                          <a:lumMod val="75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960541710"/>
                  </a:ext>
                </a:extLst>
              </a:tr>
              <a:tr h="352323">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marL="0" algn="ctr" defTabSz="914400" rtl="0" eaLnBrk="1" fontAlgn="ctr" latinLnBrk="0" hangingPunct="1"/>
                      <a:r>
                        <a:rPr lang="zh-CN" altLang="en-US" sz="1100" b="0" i="0" u="none" strike="noStrike" kern="1200" dirty="0">
                          <a:solidFill>
                            <a:schemeClr val="accent1">
                              <a:lumMod val="75000"/>
                            </a:schemeClr>
                          </a:solidFill>
                          <a:effectLst/>
                          <a:latin typeface="+mn-ea"/>
                          <a:ea typeface="+mn-ea"/>
                          <a:cs typeface="+mn-cs"/>
                        </a:rPr>
                        <a:t>项目</a:t>
                      </a:r>
                    </a:p>
                  </a:txBody>
                  <a:tcPr marL="9525" marR="9525" marT="0" marB="0" anchor="ctr">
                    <a:lnL w="12700" cmpd="sng">
                      <a:solidFill>
                        <a:srgbClr val="FFFFFF"/>
                      </a:solidFill>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dirty="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dirty="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dirty="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dirty="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3175" cap="flat" cmpd="sng" algn="ctr">
                      <a:solidFill>
                        <a:srgbClr val="9E753A">
                          <a:lumMod val="60000"/>
                          <a:lumOff val="40000"/>
                        </a:srgb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extLst>
                  <a:ext uri="{0D108BD9-81ED-4DB2-BD59-A6C34878D82A}">
                    <a16:rowId xmlns:a16="http://schemas.microsoft.com/office/drawing/2014/main" val="3098503918"/>
                  </a:ext>
                </a:extLst>
              </a:tr>
              <a:tr h="352323">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marL="0" algn="ctr" defTabSz="914400" rtl="0" eaLnBrk="1" fontAlgn="ctr" latinLnBrk="0" hangingPunct="1"/>
                      <a:r>
                        <a:rPr lang="zh-CN" altLang="en-US" sz="1100" b="0" i="0" u="none" strike="noStrike" kern="1200" dirty="0">
                          <a:solidFill>
                            <a:schemeClr val="accent1">
                              <a:lumMod val="75000"/>
                            </a:schemeClr>
                          </a:solidFill>
                          <a:effectLst/>
                          <a:latin typeface="+mn-ea"/>
                          <a:ea typeface="+mn-ea"/>
                          <a:cs typeface="+mn-cs"/>
                        </a:rPr>
                        <a:t>项目</a:t>
                      </a:r>
                    </a:p>
                  </a:txBody>
                  <a:tcPr marL="9525" marR="9525" marT="0" marB="0" anchor="ctr">
                    <a:lnL w="12700" cmpd="sng">
                      <a:solidFill>
                        <a:srgbClr val="FFFFFF"/>
                      </a:solidFill>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dirty="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dirty="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dirty="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3175" cap="flat" cmpd="sng" algn="ctr">
                      <a:solidFill>
                        <a:srgbClr val="9E753A">
                          <a:lumMod val="60000"/>
                          <a:lumOff val="40000"/>
                        </a:srgb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16863880"/>
                  </a:ext>
                </a:extLst>
              </a:tr>
              <a:tr h="352323">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marL="0" algn="ctr" defTabSz="914400" rtl="0" eaLnBrk="1" fontAlgn="ctr" latinLnBrk="0" hangingPunct="1"/>
                      <a:r>
                        <a:rPr lang="zh-CN" altLang="en-US" sz="1100" b="0" i="0" u="none" strike="noStrike" kern="1200" dirty="0">
                          <a:solidFill>
                            <a:schemeClr val="accent1">
                              <a:lumMod val="75000"/>
                            </a:schemeClr>
                          </a:solidFill>
                          <a:effectLst/>
                          <a:latin typeface="+mn-ea"/>
                          <a:ea typeface="+mn-ea"/>
                          <a:cs typeface="+mn-cs"/>
                        </a:rPr>
                        <a:t>项目</a:t>
                      </a:r>
                    </a:p>
                  </a:txBody>
                  <a:tcPr marL="9525" marR="9525" marT="0" marB="0" anchor="ctr">
                    <a:lnL w="12700" cmpd="sng">
                      <a:solidFill>
                        <a:srgbClr val="FFFFFF"/>
                      </a:solidFill>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dirty="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dirty="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dirty="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3175" cap="flat" cmpd="sng" algn="ctr">
                      <a:solidFill>
                        <a:srgbClr val="9E753A">
                          <a:lumMod val="60000"/>
                          <a:lumOff val="40000"/>
                        </a:srgb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extLst>
                  <a:ext uri="{0D108BD9-81ED-4DB2-BD59-A6C34878D82A}">
                    <a16:rowId xmlns:a16="http://schemas.microsoft.com/office/drawing/2014/main" val="1830600636"/>
                  </a:ext>
                </a:extLst>
              </a:tr>
              <a:tr h="352323">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marL="0" algn="ctr" defTabSz="914400" rtl="0" eaLnBrk="1" fontAlgn="ctr" latinLnBrk="0" hangingPunct="1"/>
                      <a:r>
                        <a:rPr lang="zh-CN" altLang="en-US" sz="1100" b="0" i="0" u="none" strike="noStrike" kern="1200" dirty="0">
                          <a:solidFill>
                            <a:schemeClr val="accent1">
                              <a:lumMod val="75000"/>
                            </a:schemeClr>
                          </a:solidFill>
                          <a:effectLst/>
                          <a:latin typeface="+mn-ea"/>
                          <a:ea typeface="+mn-ea"/>
                          <a:cs typeface="+mn-cs"/>
                        </a:rPr>
                        <a:t>项目</a:t>
                      </a:r>
                    </a:p>
                  </a:txBody>
                  <a:tcPr marL="9525" marR="9525" marT="0" marB="0" anchor="ctr">
                    <a:lnL w="12700" cmpd="sng">
                      <a:solidFill>
                        <a:srgbClr val="FFFFFF"/>
                      </a:solidFill>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dirty="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dirty="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dirty="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3175" cap="flat" cmpd="sng" algn="ctr">
                      <a:solidFill>
                        <a:srgbClr val="9E753A">
                          <a:lumMod val="60000"/>
                          <a:lumOff val="40000"/>
                        </a:srgb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078783028"/>
                  </a:ext>
                </a:extLst>
              </a:tr>
              <a:tr h="352323">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marL="0" algn="ctr" defTabSz="914400" rtl="0" eaLnBrk="1" fontAlgn="ctr" latinLnBrk="0" hangingPunct="1"/>
                      <a:r>
                        <a:rPr lang="zh-CN" altLang="en-US" sz="1100" b="0" i="0" u="none" strike="noStrike" kern="1200" dirty="0">
                          <a:solidFill>
                            <a:schemeClr val="accent1">
                              <a:lumMod val="75000"/>
                            </a:schemeClr>
                          </a:solidFill>
                          <a:effectLst/>
                          <a:latin typeface="+mn-ea"/>
                          <a:ea typeface="+mn-ea"/>
                          <a:cs typeface="+mn-cs"/>
                        </a:rPr>
                        <a:t>项目</a:t>
                      </a:r>
                    </a:p>
                  </a:txBody>
                  <a:tcPr marL="9525" marR="9525" marT="0" marB="0" anchor="ctr">
                    <a:lnL w="12700" cmpd="sng">
                      <a:solidFill>
                        <a:srgbClr val="FFFFFF"/>
                      </a:solidFill>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dirty="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dirty="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800" b="0" i="0" u="none" strike="noStrike" kern="1200" dirty="0">
                        <a:solidFill>
                          <a:schemeClr val="accent1">
                            <a:lumMod val="75000"/>
                          </a:schemeClr>
                        </a:solidFill>
                        <a:effectLst/>
                        <a:latin typeface="+mn-ea"/>
                        <a:ea typeface="+mn-ea"/>
                        <a:cs typeface="+mn-cs"/>
                      </a:endParaRPr>
                    </a:p>
                  </a:txBody>
                  <a:tcPr marL="0" marR="0" marT="0" marB="0"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dirty="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dirty="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3175" cap="flat" cmpd="sng" algn="ctr">
                      <a:solidFill>
                        <a:srgbClr val="9E753A">
                          <a:lumMod val="60000"/>
                          <a:lumOff val="40000"/>
                        </a:srgb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extLst>
                  <a:ext uri="{0D108BD9-81ED-4DB2-BD59-A6C34878D82A}">
                    <a16:rowId xmlns:a16="http://schemas.microsoft.com/office/drawing/2014/main" val="4270991264"/>
                  </a:ext>
                </a:extLst>
              </a:tr>
              <a:tr h="352323">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marL="0" algn="ctr" defTabSz="914400" rtl="0" eaLnBrk="1" fontAlgn="ctr" latinLnBrk="0" hangingPunct="1"/>
                      <a:r>
                        <a:rPr lang="zh-CN" altLang="en-US" sz="1100" b="0" i="0" u="none" strike="noStrike" kern="1200" dirty="0">
                          <a:solidFill>
                            <a:schemeClr val="accent1">
                              <a:lumMod val="75000"/>
                            </a:schemeClr>
                          </a:solidFill>
                          <a:effectLst/>
                          <a:latin typeface="+mn-ea"/>
                          <a:ea typeface="+mn-ea"/>
                          <a:cs typeface="+mn-cs"/>
                        </a:rPr>
                        <a:t>项目</a:t>
                      </a:r>
                    </a:p>
                  </a:txBody>
                  <a:tcPr marL="9525" marR="9525" marT="0" marB="0" anchor="ctr">
                    <a:lnL w="12700" cmpd="sng">
                      <a:solidFill>
                        <a:srgbClr val="FFFFFF"/>
                      </a:solidFill>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dirty="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dirty="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3175" cap="flat" cmpd="sng" algn="ctr">
                      <a:solidFill>
                        <a:srgbClr val="9E753A">
                          <a:lumMod val="60000"/>
                          <a:lumOff val="40000"/>
                        </a:srgb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12914862"/>
                  </a:ext>
                </a:extLst>
              </a:tr>
              <a:tr h="352323">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marL="0" algn="ctr" defTabSz="914400" rtl="0" eaLnBrk="1" fontAlgn="ctr" latinLnBrk="0" hangingPunct="1"/>
                      <a:r>
                        <a:rPr lang="zh-CN" altLang="en-US" sz="1100" b="0" i="0" u="none" strike="noStrike" kern="1200" dirty="0">
                          <a:solidFill>
                            <a:schemeClr val="accent1">
                              <a:lumMod val="75000"/>
                            </a:schemeClr>
                          </a:solidFill>
                          <a:effectLst/>
                          <a:latin typeface="+mn-ea"/>
                          <a:ea typeface="+mn-ea"/>
                          <a:cs typeface="+mn-cs"/>
                        </a:rPr>
                        <a:t>项目</a:t>
                      </a:r>
                    </a:p>
                  </a:txBody>
                  <a:tcPr marL="9525" marR="9525" marT="0" marB="0" anchor="ctr">
                    <a:lnL w="12700" cmpd="sng">
                      <a:solidFill>
                        <a:srgbClr val="FFFFFF"/>
                      </a:solidFill>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190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dirty="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190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dirty="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190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dirty="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190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dirty="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190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思源黑体 CN Regular"/>
                          <a:ea typeface="思源黑体 CN Regular"/>
                        </a:defRPr>
                      </a:lvl1pPr>
                      <a:lvl2pPr marL="457200" algn="l" defTabSz="914400" rtl="0" eaLnBrk="1" latinLnBrk="0" hangingPunct="1">
                        <a:defRPr sz="1800" kern="1200">
                          <a:solidFill>
                            <a:schemeClr val="dk1"/>
                          </a:solidFill>
                          <a:latin typeface="思源黑体 CN Regular"/>
                          <a:ea typeface="思源黑体 CN Regular"/>
                        </a:defRPr>
                      </a:lvl2pPr>
                      <a:lvl3pPr marL="914400" algn="l" defTabSz="914400" rtl="0" eaLnBrk="1" latinLnBrk="0" hangingPunct="1">
                        <a:defRPr sz="1800" kern="1200">
                          <a:solidFill>
                            <a:schemeClr val="dk1"/>
                          </a:solidFill>
                          <a:latin typeface="思源黑体 CN Regular"/>
                          <a:ea typeface="思源黑体 CN Regular"/>
                        </a:defRPr>
                      </a:lvl3pPr>
                      <a:lvl4pPr marL="1371600" algn="l" defTabSz="914400" rtl="0" eaLnBrk="1" latinLnBrk="0" hangingPunct="1">
                        <a:defRPr sz="1800" kern="1200">
                          <a:solidFill>
                            <a:schemeClr val="dk1"/>
                          </a:solidFill>
                          <a:latin typeface="思源黑体 CN Regular"/>
                          <a:ea typeface="思源黑体 CN Regular"/>
                        </a:defRPr>
                      </a:lvl4pPr>
                      <a:lvl5pPr marL="1828800" algn="l" defTabSz="914400" rtl="0" eaLnBrk="1" latinLnBrk="0" hangingPunct="1">
                        <a:defRPr sz="1800" kern="1200">
                          <a:solidFill>
                            <a:schemeClr val="dk1"/>
                          </a:solidFill>
                          <a:latin typeface="思源黑体 CN Regular"/>
                          <a:ea typeface="思源黑体 CN Regular"/>
                        </a:defRPr>
                      </a:lvl5pPr>
                      <a:lvl6pPr marL="2286000" algn="l" defTabSz="914400" rtl="0" eaLnBrk="1" latinLnBrk="0" hangingPunct="1">
                        <a:defRPr sz="1800" kern="1200">
                          <a:solidFill>
                            <a:schemeClr val="dk1"/>
                          </a:solidFill>
                          <a:latin typeface="思源黑体 CN Regular"/>
                          <a:ea typeface="思源黑体 CN Regular"/>
                        </a:defRPr>
                      </a:lvl6pPr>
                      <a:lvl7pPr marL="2743200" algn="l" defTabSz="914400" rtl="0" eaLnBrk="1" latinLnBrk="0" hangingPunct="1">
                        <a:defRPr sz="1800" kern="1200">
                          <a:solidFill>
                            <a:schemeClr val="dk1"/>
                          </a:solidFill>
                          <a:latin typeface="思源黑体 CN Regular"/>
                          <a:ea typeface="思源黑体 CN Regular"/>
                        </a:defRPr>
                      </a:lvl7pPr>
                      <a:lvl8pPr marL="3200400" algn="l" defTabSz="914400" rtl="0" eaLnBrk="1" latinLnBrk="0" hangingPunct="1">
                        <a:defRPr sz="1800" kern="1200">
                          <a:solidFill>
                            <a:schemeClr val="dk1"/>
                          </a:solidFill>
                          <a:latin typeface="思源黑体 CN Regular"/>
                          <a:ea typeface="思源黑体 CN Regular"/>
                        </a:defRPr>
                      </a:lvl8pPr>
                      <a:lvl9pPr marL="3657600" algn="l" defTabSz="914400" rtl="0" eaLnBrk="1" latinLnBrk="0" hangingPunct="1">
                        <a:defRPr sz="1800" kern="1200">
                          <a:solidFill>
                            <a:schemeClr val="dk1"/>
                          </a:solidFill>
                          <a:latin typeface="思源黑体 CN Regular"/>
                          <a:ea typeface="思源黑体 CN Regular"/>
                        </a:defRPr>
                      </a:lvl9pPr>
                    </a:lstStyle>
                    <a:p>
                      <a:pPr algn="ctr"/>
                      <a:endParaRPr lang="zh-CN" altLang="en-US" sz="1100" dirty="0">
                        <a:latin typeface="+mn-ea"/>
                        <a:ea typeface="+mn-ea"/>
                      </a:endParaRPr>
                    </a:p>
                  </a:txBody>
                  <a:tcPr marT="0">
                    <a:lnL w="6350" cap="flat" cmpd="sng" algn="ctr">
                      <a:solidFill>
                        <a:schemeClr val="accent1">
                          <a:lumMod val="40000"/>
                          <a:lumOff val="60000"/>
                        </a:schemeClr>
                      </a:solidFill>
                      <a:prstDash val="solid"/>
                      <a:round/>
                      <a:headEnd type="none" w="med" len="med"/>
                      <a:tailEnd type="none" w="med" len="med"/>
                    </a:lnL>
                    <a:lnR w="3175" cap="flat" cmpd="sng" algn="ctr">
                      <a:solidFill>
                        <a:srgbClr val="9E753A">
                          <a:lumMod val="60000"/>
                          <a:lumOff val="40000"/>
                        </a:srgb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190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extLst>
                  <a:ext uri="{0D108BD9-81ED-4DB2-BD59-A6C34878D82A}">
                    <a16:rowId xmlns:a16="http://schemas.microsoft.com/office/drawing/2014/main" val="2090654908"/>
                  </a:ext>
                </a:extLst>
              </a:tr>
            </a:tbl>
          </a:graphicData>
        </a:graphic>
      </p:graphicFrame>
      <p:sp>
        <p:nvSpPr>
          <p:cNvPr id="144" name="椭圆 143">
            <a:extLst>
              <a:ext uri="{FF2B5EF4-FFF2-40B4-BE49-F238E27FC236}">
                <a16:creationId xmlns:a16="http://schemas.microsoft.com/office/drawing/2014/main" id="{C39B7849-1C51-8BC0-86DF-FA23C5D8269A}"/>
              </a:ext>
            </a:extLst>
          </p:cNvPr>
          <p:cNvSpPr/>
          <p:nvPr/>
        </p:nvSpPr>
        <p:spPr>
          <a:xfrm flipH="1" flipV="1">
            <a:off x="4423136" y="3555192"/>
            <a:ext cx="180000" cy="180000"/>
          </a:xfrm>
          <a:prstGeom prst="ellipse">
            <a:avLst/>
          </a:prstGeom>
          <a:solidFill>
            <a:srgbClr val="92D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45" name="椭圆 144">
            <a:extLst>
              <a:ext uri="{FF2B5EF4-FFF2-40B4-BE49-F238E27FC236}">
                <a16:creationId xmlns:a16="http://schemas.microsoft.com/office/drawing/2014/main" id="{93B4E559-2C59-F3B6-8284-5DF37A145BBE}"/>
              </a:ext>
            </a:extLst>
          </p:cNvPr>
          <p:cNvSpPr/>
          <p:nvPr/>
        </p:nvSpPr>
        <p:spPr>
          <a:xfrm flipH="1" flipV="1">
            <a:off x="4423136" y="6009634"/>
            <a:ext cx="180000" cy="180000"/>
          </a:xfrm>
          <a:prstGeom prst="ellipse">
            <a:avLst/>
          </a:prstGeom>
          <a:solidFill>
            <a:srgbClr val="FFE38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46" name="椭圆 145">
            <a:extLst>
              <a:ext uri="{FF2B5EF4-FFF2-40B4-BE49-F238E27FC236}">
                <a16:creationId xmlns:a16="http://schemas.microsoft.com/office/drawing/2014/main" id="{6A546F29-FCD8-E40B-FDBB-A19C951D4589}"/>
              </a:ext>
            </a:extLst>
          </p:cNvPr>
          <p:cNvSpPr/>
          <p:nvPr/>
        </p:nvSpPr>
        <p:spPr>
          <a:xfrm flipH="1" flipV="1">
            <a:off x="4423136" y="5659002"/>
            <a:ext cx="180000" cy="180000"/>
          </a:xfrm>
          <a:prstGeom prst="ellipse">
            <a:avLst/>
          </a:prstGeom>
          <a:solidFill>
            <a:srgbClr val="92D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47" name="椭圆 146">
            <a:extLst>
              <a:ext uri="{FF2B5EF4-FFF2-40B4-BE49-F238E27FC236}">
                <a16:creationId xmlns:a16="http://schemas.microsoft.com/office/drawing/2014/main" id="{A675B84B-92D4-D05F-6953-C67068B72789}"/>
              </a:ext>
            </a:extLst>
          </p:cNvPr>
          <p:cNvSpPr/>
          <p:nvPr/>
        </p:nvSpPr>
        <p:spPr>
          <a:xfrm flipH="1" flipV="1">
            <a:off x="4423136" y="5308367"/>
            <a:ext cx="180000" cy="180000"/>
          </a:xfrm>
          <a:prstGeom prst="ellipse">
            <a:avLst/>
          </a:prstGeom>
          <a:solidFill>
            <a:srgbClr val="92D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48" name="椭圆 147">
            <a:extLst>
              <a:ext uri="{FF2B5EF4-FFF2-40B4-BE49-F238E27FC236}">
                <a16:creationId xmlns:a16="http://schemas.microsoft.com/office/drawing/2014/main" id="{747A2E48-CBA2-9966-42B4-D1F9AD8DAF50}"/>
              </a:ext>
            </a:extLst>
          </p:cNvPr>
          <p:cNvSpPr/>
          <p:nvPr/>
        </p:nvSpPr>
        <p:spPr>
          <a:xfrm flipH="1" flipV="1">
            <a:off x="4423136" y="4957732"/>
            <a:ext cx="180000" cy="180000"/>
          </a:xfrm>
          <a:prstGeom prst="ellipse">
            <a:avLst/>
          </a:prstGeom>
          <a:solidFill>
            <a:srgbClr val="FFE38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49" name="椭圆 148">
            <a:extLst>
              <a:ext uri="{FF2B5EF4-FFF2-40B4-BE49-F238E27FC236}">
                <a16:creationId xmlns:a16="http://schemas.microsoft.com/office/drawing/2014/main" id="{EC418205-D1EF-3EDB-859D-2875F97B3761}"/>
              </a:ext>
            </a:extLst>
          </p:cNvPr>
          <p:cNvSpPr/>
          <p:nvPr/>
        </p:nvSpPr>
        <p:spPr>
          <a:xfrm flipH="1" flipV="1">
            <a:off x="4423136" y="4607097"/>
            <a:ext cx="180000" cy="180000"/>
          </a:xfrm>
          <a:prstGeom prst="ellipse">
            <a:avLst/>
          </a:prstGeom>
          <a:solidFill>
            <a:srgbClr val="92D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50" name="椭圆 149">
            <a:extLst>
              <a:ext uri="{FF2B5EF4-FFF2-40B4-BE49-F238E27FC236}">
                <a16:creationId xmlns:a16="http://schemas.microsoft.com/office/drawing/2014/main" id="{4F1E686B-3680-E42F-1C3E-45FE767618F8}"/>
              </a:ext>
            </a:extLst>
          </p:cNvPr>
          <p:cNvSpPr/>
          <p:nvPr/>
        </p:nvSpPr>
        <p:spPr>
          <a:xfrm flipH="1" flipV="1">
            <a:off x="4423136" y="4256462"/>
            <a:ext cx="180000" cy="180000"/>
          </a:xfrm>
          <a:prstGeom prst="ellipse">
            <a:avLst/>
          </a:prstGeom>
          <a:solidFill>
            <a:srgbClr val="92D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51" name="椭圆 150">
            <a:extLst>
              <a:ext uri="{FF2B5EF4-FFF2-40B4-BE49-F238E27FC236}">
                <a16:creationId xmlns:a16="http://schemas.microsoft.com/office/drawing/2014/main" id="{3183AEF4-87C1-89C4-7DAE-6B6FC3DF0EA1}"/>
              </a:ext>
            </a:extLst>
          </p:cNvPr>
          <p:cNvSpPr/>
          <p:nvPr/>
        </p:nvSpPr>
        <p:spPr>
          <a:xfrm flipH="1" flipV="1">
            <a:off x="4423136" y="3905827"/>
            <a:ext cx="180000" cy="180000"/>
          </a:xfrm>
          <a:prstGeom prst="ellipse">
            <a:avLst/>
          </a:prstGeom>
          <a:solidFill>
            <a:srgbClr val="92D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52" name="椭圆 151">
            <a:extLst>
              <a:ext uri="{FF2B5EF4-FFF2-40B4-BE49-F238E27FC236}">
                <a16:creationId xmlns:a16="http://schemas.microsoft.com/office/drawing/2014/main" id="{9CC60AB1-A089-A059-DE61-03A6D546518B}"/>
              </a:ext>
            </a:extLst>
          </p:cNvPr>
          <p:cNvSpPr/>
          <p:nvPr/>
        </p:nvSpPr>
        <p:spPr>
          <a:xfrm flipH="1" flipV="1">
            <a:off x="5996642" y="3555192"/>
            <a:ext cx="180000" cy="180000"/>
          </a:xfrm>
          <a:prstGeom prst="ellipse">
            <a:avLst/>
          </a:prstGeom>
          <a:solidFill>
            <a:srgbClr val="FFE38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53" name="椭圆 152">
            <a:extLst>
              <a:ext uri="{FF2B5EF4-FFF2-40B4-BE49-F238E27FC236}">
                <a16:creationId xmlns:a16="http://schemas.microsoft.com/office/drawing/2014/main" id="{21D8DA45-0F4B-6766-77A5-97162F95B61C}"/>
              </a:ext>
            </a:extLst>
          </p:cNvPr>
          <p:cNvSpPr/>
          <p:nvPr/>
        </p:nvSpPr>
        <p:spPr>
          <a:xfrm flipH="1" flipV="1">
            <a:off x="5996642" y="6009634"/>
            <a:ext cx="180000" cy="180000"/>
          </a:xfrm>
          <a:prstGeom prst="ellipse">
            <a:avLst/>
          </a:prstGeom>
          <a:solidFill>
            <a:srgbClr val="F9E5DE">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54" name="椭圆 153">
            <a:extLst>
              <a:ext uri="{FF2B5EF4-FFF2-40B4-BE49-F238E27FC236}">
                <a16:creationId xmlns:a16="http://schemas.microsoft.com/office/drawing/2014/main" id="{F7D6F998-4A7F-D076-03CF-13861E33E5AE}"/>
              </a:ext>
            </a:extLst>
          </p:cNvPr>
          <p:cNvSpPr/>
          <p:nvPr/>
        </p:nvSpPr>
        <p:spPr>
          <a:xfrm flipH="1" flipV="1">
            <a:off x="5996642" y="5659002"/>
            <a:ext cx="180000" cy="180000"/>
          </a:xfrm>
          <a:prstGeom prst="ellipse">
            <a:avLst/>
          </a:prstGeom>
          <a:solidFill>
            <a:srgbClr val="FFE38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55" name="椭圆 154">
            <a:extLst>
              <a:ext uri="{FF2B5EF4-FFF2-40B4-BE49-F238E27FC236}">
                <a16:creationId xmlns:a16="http://schemas.microsoft.com/office/drawing/2014/main" id="{7665502D-F8B7-3060-5ACB-BCA647625CDF}"/>
              </a:ext>
            </a:extLst>
          </p:cNvPr>
          <p:cNvSpPr/>
          <p:nvPr/>
        </p:nvSpPr>
        <p:spPr>
          <a:xfrm flipH="1" flipV="1">
            <a:off x="5996642" y="5308367"/>
            <a:ext cx="180000" cy="180000"/>
          </a:xfrm>
          <a:prstGeom prst="ellipse">
            <a:avLst/>
          </a:prstGeom>
          <a:solidFill>
            <a:srgbClr val="FFE38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56" name="椭圆 155">
            <a:extLst>
              <a:ext uri="{FF2B5EF4-FFF2-40B4-BE49-F238E27FC236}">
                <a16:creationId xmlns:a16="http://schemas.microsoft.com/office/drawing/2014/main" id="{FCFC8575-BA41-10BD-6165-0AEB709BCFCA}"/>
              </a:ext>
            </a:extLst>
          </p:cNvPr>
          <p:cNvSpPr/>
          <p:nvPr/>
        </p:nvSpPr>
        <p:spPr>
          <a:xfrm flipH="1" flipV="1">
            <a:off x="5996642" y="4957732"/>
            <a:ext cx="180000" cy="180000"/>
          </a:xfrm>
          <a:prstGeom prst="ellipse">
            <a:avLst/>
          </a:prstGeom>
          <a:solidFill>
            <a:srgbClr val="FFE38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57" name="椭圆 156">
            <a:extLst>
              <a:ext uri="{FF2B5EF4-FFF2-40B4-BE49-F238E27FC236}">
                <a16:creationId xmlns:a16="http://schemas.microsoft.com/office/drawing/2014/main" id="{E91A830A-50A2-BD93-F8A7-FDDC25E6EC81}"/>
              </a:ext>
            </a:extLst>
          </p:cNvPr>
          <p:cNvSpPr/>
          <p:nvPr/>
        </p:nvSpPr>
        <p:spPr>
          <a:xfrm flipH="1" flipV="1">
            <a:off x="5996642" y="4607097"/>
            <a:ext cx="180000" cy="180000"/>
          </a:xfrm>
          <a:prstGeom prst="ellipse">
            <a:avLst/>
          </a:prstGeom>
          <a:solidFill>
            <a:srgbClr val="FFE38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58" name="椭圆 157">
            <a:extLst>
              <a:ext uri="{FF2B5EF4-FFF2-40B4-BE49-F238E27FC236}">
                <a16:creationId xmlns:a16="http://schemas.microsoft.com/office/drawing/2014/main" id="{3F3AC6DD-7277-B20C-3E65-894933661339}"/>
              </a:ext>
            </a:extLst>
          </p:cNvPr>
          <p:cNvSpPr/>
          <p:nvPr/>
        </p:nvSpPr>
        <p:spPr>
          <a:xfrm flipH="1" flipV="1">
            <a:off x="5996642" y="4256462"/>
            <a:ext cx="180000" cy="180000"/>
          </a:xfrm>
          <a:prstGeom prst="ellipse">
            <a:avLst/>
          </a:prstGeom>
          <a:solidFill>
            <a:srgbClr val="FFE38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59" name="椭圆 158">
            <a:extLst>
              <a:ext uri="{FF2B5EF4-FFF2-40B4-BE49-F238E27FC236}">
                <a16:creationId xmlns:a16="http://schemas.microsoft.com/office/drawing/2014/main" id="{F4F37AF8-AF1A-3C4D-D162-3141E2C0C10C}"/>
              </a:ext>
            </a:extLst>
          </p:cNvPr>
          <p:cNvSpPr/>
          <p:nvPr/>
        </p:nvSpPr>
        <p:spPr>
          <a:xfrm flipH="1" flipV="1">
            <a:off x="5996642" y="3905827"/>
            <a:ext cx="180000" cy="180000"/>
          </a:xfrm>
          <a:prstGeom prst="ellipse">
            <a:avLst/>
          </a:prstGeom>
          <a:solidFill>
            <a:srgbClr val="FFE38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60" name="椭圆 159">
            <a:extLst>
              <a:ext uri="{FF2B5EF4-FFF2-40B4-BE49-F238E27FC236}">
                <a16:creationId xmlns:a16="http://schemas.microsoft.com/office/drawing/2014/main" id="{C2B8A0AF-4EF8-0F44-E25C-678AA4BBCA6F}"/>
              </a:ext>
            </a:extLst>
          </p:cNvPr>
          <p:cNvSpPr/>
          <p:nvPr/>
        </p:nvSpPr>
        <p:spPr>
          <a:xfrm flipH="1" flipV="1">
            <a:off x="7570148" y="3555192"/>
            <a:ext cx="180000" cy="180000"/>
          </a:xfrm>
          <a:prstGeom prst="ellipse">
            <a:avLst/>
          </a:prstGeom>
          <a:solidFill>
            <a:srgbClr val="FFE38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61" name="椭圆 160">
            <a:extLst>
              <a:ext uri="{FF2B5EF4-FFF2-40B4-BE49-F238E27FC236}">
                <a16:creationId xmlns:a16="http://schemas.microsoft.com/office/drawing/2014/main" id="{BF2CF50D-56AC-14A3-EED0-E5DC46D979D4}"/>
              </a:ext>
            </a:extLst>
          </p:cNvPr>
          <p:cNvSpPr/>
          <p:nvPr/>
        </p:nvSpPr>
        <p:spPr>
          <a:xfrm flipH="1" flipV="1">
            <a:off x="7570148" y="6009634"/>
            <a:ext cx="180000" cy="180000"/>
          </a:xfrm>
          <a:prstGeom prst="ellipse">
            <a:avLst/>
          </a:prstGeom>
          <a:solidFill>
            <a:srgbClr val="92D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62" name="椭圆 161">
            <a:extLst>
              <a:ext uri="{FF2B5EF4-FFF2-40B4-BE49-F238E27FC236}">
                <a16:creationId xmlns:a16="http://schemas.microsoft.com/office/drawing/2014/main" id="{77731A98-B8C3-0301-A695-86ECB1B3B630}"/>
              </a:ext>
            </a:extLst>
          </p:cNvPr>
          <p:cNvSpPr/>
          <p:nvPr/>
        </p:nvSpPr>
        <p:spPr>
          <a:xfrm flipH="1" flipV="1">
            <a:off x="7570148" y="5659002"/>
            <a:ext cx="180000" cy="180000"/>
          </a:xfrm>
          <a:prstGeom prst="ellipse">
            <a:avLst/>
          </a:prstGeom>
          <a:solidFill>
            <a:srgbClr val="FFE38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63" name="椭圆 162">
            <a:extLst>
              <a:ext uri="{FF2B5EF4-FFF2-40B4-BE49-F238E27FC236}">
                <a16:creationId xmlns:a16="http://schemas.microsoft.com/office/drawing/2014/main" id="{0C1E76AC-1459-FF5A-CF58-C9E819D5C983}"/>
              </a:ext>
            </a:extLst>
          </p:cNvPr>
          <p:cNvSpPr/>
          <p:nvPr/>
        </p:nvSpPr>
        <p:spPr>
          <a:xfrm flipH="1" flipV="1">
            <a:off x="7570148" y="4957732"/>
            <a:ext cx="180000" cy="180000"/>
          </a:xfrm>
          <a:prstGeom prst="ellipse">
            <a:avLst/>
          </a:prstGeom>
          <a:solidFill>
            <a:srgbClr val="F9E5DE">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64" name="椭圆 163">
            <a:extLst>
              <a:ext uri="{FF2B5EF4-FFF2-40B4-BE49-F238E27FC236}">
                <a16:creationId xmlns:a16="http://schemas.microsoft.com/office/drawing/2014/main" id="{C9BEB728-2BCC-E0DF-DEA4-246B3F04FF33}"/>
              </a:ext>
            </a:extLst>
          </p:cNvPr>
          <p:cNvSpPr/>
          <p:nvPr/>
        </p:nvSpPr>
        <p:spPr>
          <a:xfrm flipH="1" flipV="1">
            <a:off x="7570148" y="4256462"/>
            <a:ext cx="180000" cy="180000"/>
          </a:xfrm>
          <a:prstGeom prst="ellipse">
            <a:avLst/>
          </a:prstGeom>
          <a:solidFill>
            <a:srgbClr val="92D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65" name="椭圆 164">
            <a:extLst>
              <a:ext uri="{FF2B5EF4-FFF2-40B4-BE49-F238E27FC236}">
                <a16:creationId xmlns:a16="http://schemas.microsoft.com/office/drawing/2014/main" id="{87D33052-8930-6A07-8ADD-BD41E1F1CF30}"/>
              </a:ext>
            </a:extLst>
          </p:cNvPr>
          <p:cNvSpPr/>
          <p:nvPr/>
        </p:nvSpPr>
        <p:spPr>
          <a:xfrm flipH="1" flipV="1">
            <a:off x="7570148" y="3905827"/>
            <a:ext cx="180000" cy="180000"/>
          </a:xfrm>
          <a:prstGeom prst="ellipse">
            <a:avLst/>
          </a:prstGeom>
          <a:solidFill>
            <a:srgbClr val="92D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66" name="椭圆 165">
            <a:extLst>
              <a:ext uri="{FF2B5EF4-FFF2-40B4-BE49-F238E27FC236}">
                <a16:creationId xmlns:a16="http://schemas.microsoft.com/office/drawing/2014/main" id="{4DA2B7F1-963A-73A9-1865-131CE45F3C70}"/>
              </a:ext>
            </a:extLst>
          </p:cNvPr>
          <p:cNvSpPr/>
          <p:nvPr/>
        </p:nvSpPr>
        <p:spPr>
          <a:xfrm flipH="1" flipV="1">
            <a:off x="9143654" y="3555192"/>
            <a:ext cx="180000" cy="180000"/>
          </a:xfrm>
          <a:prstGeom prst="ellipse">
            <a:avLst/>
          </a:prstGeom>
          <a:solidFill>
            <a:srgbClr val="F9E5DE">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67" name="椭圆 166">
            <a:extLst>
              <a:ext uri="{FF2B5EF4-FFF2-40B4-BE49-F238E27FC236}">
                <a16:creationId xmlns:a16="http://schemas.microsoft.com/office/drawing/2014/main" id="{EF30DD07-E91C-9A64-9518-F3FCC9367B64}"/>
              </a:ext>
            </a:extLst>
          </p:cNvPr>
          <p:cNvSpPr/>
          <p:nvPr/>
        </p:nvSpPr>
        <p:spPr>
          <a:xfrm flipH="1" flipV="1">
            <a:off x="9143654" y="6009634"/>
            <a:ext cx="180000" cy="180000"/>
          </a:xfrm>
          <a:prstGeom prst="ellipse">
            <a:avLst/>
          </a:prstGeom>
          <a:solidFill>
            <a:srgbClr val="F9E5DE">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68" name="椭圆 167">
            <a:extLst>
              <a:ext uri="{FF2B5EF4-FFF2-40B4-BE49-F238E27FC236}">
                <a16:creationId xmlns:a16="http://schemas.microsoft.com/office/drawing/2014/main" id="{DE66FBE3-1366-70B1-F444-B815EAE322ED}"/>
              </a:ext>
            </a:extLst>
          </p:cNvPr>
          <p:cNvSpPr/>
          <p:nvPr/>
        </p:nvSpPr>
        <p:spPr>
          <a:xfrm flipH="1" flipV="1">
            <a:off x="9143654" y="5659002"/>
            <a:ext cx="180000" cy="180000"/>
          </a:xfrm>
          <a:prstGeom prst="ellipse">
            <a:avLst/>
          </a:prstGeom>
          <a:solidFill>
            <a:srgbClr val="F9E5DE">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69" name="椭圆 168">
            <a:extLst>
              <a:ext uri="{FF2B5EF4-FFF2-40B4-BE49-F238E27FC236}">
                <a16:creationId xmlns:a16="http://schemas.microsoft.com/office/drawing/2014/main" id="{58401D20-1516-0282-0A2A-C9E2D124CB75}"/>
              </a:ext>
            </a:extLst>
          </p:cNvPr>
          <p:cNvSpPr/>
          <p:nvPr/>
        </p:nvSpPr>
        <p:spPr>
          <a:xfrm flipH="1" flipV="1">
            <a:off x="9143654" y="5308367"/>
            <a:ext cx="180000" cy="180000"/>
          </a:xfrm>
          <a:prstGeom prst="ellipse">
            <a:avLst/>
          </a:prstGeom>
          <a:solidFill>
            <a:srgbClr val="92D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70" name="椭圆 169">
            <a:extLst>
              <a:ext uri="{FF2B5EF4-FFF2-40B4-BE49-F238E27FC236}">
                <a16:creationId xmlns:a16="http://schemas.microsoft.com/office/drawing/2014/main" id="{2972DE25-CB78-A8A4-8B90-83D989042270}"/>
              </a:ext>
            </a:extLst>
          </p:cNvPr>
          <p:cNvSpPr/>
          <p:nvPr/>
        </p:nvSpPr>
        <p:spPr>
          <a:xfrm flipH="1" flipV="1">
            <a:off x="9143654" y="4957732"/>
            <a:ext cx="180000" cy="180000"/>
          </a:xfrm>
          <a:prstGeom prst="ellipse">
            <a:avLst/>
          </a:prstGeom>
          <a:solidFill>
            <a:srgbClr val="92D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71" name="椭圆 170">
            <a:extLst>
              <a:ext uri="{FF2B5EF4-FFF2-40B4-BE49-F238E27FC236}">
                <a16:creationId xmlns:a16="http://schemas.microsoft.com/office/drawing/2014/main" id="{237B5586-5352-1E72-D892-23C99388117F}"/>
              </a:ext>
            </a:extLst>
          </p:cNvPr>
          <p:cNvSpPr/>
          <p:nvPr/>
        </p:nvSpPr>
        <p:spPr>
          <a:xfrm flipH="1" flipV="1">
            <a:off x="9143654" y="4607097"/>
            <a:ext cx="180000" cy="180000"/>
          </a:xfrm>
          <a:prstGeom prst="ellipse">
            <a:avLst/>
          </a:prstGeom>
          <a:solidFill>
            <a:srgbClr val="92D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72" name="椭圆 171">
            <a:extLst>
              <a:ext uri="{FF2B5EF4-FFF2-40B4-BE49-F238E27FC236}">
                <a16:creationId xmlns:a16="http://schemas.microsoft.com/office/drawing/2014/main" id="{907DB676-62EC-FA75-5B18-C849259C97A0}"/>
              </a:ext>
            </a:extLst>
          </p:cNvPr>
          <p:cNvSpPr/>
          <p:nvPr/>
        </p:nvSpPr>
        <p:spPr>
          <a:xfrm flipH="1" flipV="1">
            <a:off x="9143654" y="4256462"/>
            <a:ext cx="180000" cy="180000"/>
          </a:xfrm>
          <a:prstGeom prst="ellipse">
            <a:avLst/>
          </a:prstGeom>
          <a:solidFill>
            <a:srgbClr val="F9E5DE">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72AF2F"/>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73" name="椭圆 172">
            <a:extLst>
              <a:ext uri="{FF2B5EF4-FFF2-40B4-BE49-F238E27FC236}">
                <a16:creationId xmlns:a16="http://schemas.microsoft.com/office/drawing/2014/main" id="{28167F08-3B01-0B83-BDBD-04D9C94FCEAB}"/>
              </a:ext>
            </a:extLst>
          </p:cNvPr>
          <p:cNvSpPr/>
          <p:nvPr/>
        </p:nvSpPr>
        <p:spPr>
          <a:xfrm flipH="1" flipV="1">
            <a:off x="9143654" y="3905827"/>
            <a:ext cx="180000" cy="180000"/>
          </a:xfrm>
          <a:prstGeom prst="ellipse">
            <a:avLst/>
          </a:prstGeom>
          <a:solidFill>
            <a:srgbClr val="F9E5DE">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74" name="椭圆 173">
            <a:extLst>
              <a:ext uri="{FF2B5EF4-FFF2-40B4-BE49-F238E27FC236}">
                <a16:creationId xmlns:a16="http://schemas.microsoft.com/office/drawing/2014/main" id="{77497FA3-FA5C-0C0B-7486-393DC252C368}"/>
              </a:ext>
            </a:extLst>
          </p:cNvPr>
          <p:cNvSpPr/>
          <p:nvPr/>
        </p:nvSpPr>
        <p:spPr>
          <a:xfrm flipH="1" flipV="1">
            <a:off x="10671896" y="3555192"/>
            <a:ext cx="180000" cy="180000"/>
          </a:xfrm>
          <a:prstGeom prst="ellipse">
            <a:avLst/>
          </a:prstGeom>
          <a:solidFill>
            <a:srgbClr val="92D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75" name="椭圆 174">
            <a:extLst>
              <a:ext uri="{FF2B5EF4-FFF2-40B4-BE49-F238E27FC236}">
                <a16:creationId xmlns:a16="http://schemas.microsoft.com/office/drawing/2014/main" id="{8C7A9D33-2B53-F8A2-38F4-49481065494E}"/>
              </a:ext>
            </a:extLst>
          </p:cNvPr>
          <p:cNvSpPr/>
          <p:nvPr/>
        </p:nvSpPr>
        <p:spPr>
          <a:xfrm flipH="1" flipV="1">
            <a:off x="10671896" y="6009634"/>
            <a:ext cx="180000" cy="180000"/>
          </a:xfrm>
          <a:prstGeom prst="ellipse">
            <a:avLst/>
          </a:prstGeom>
          <a:solidFill>
            <a:srgbClr val="92D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76" name="椭圆 175">
            <a:extLst>
              <a:ext uri="{FF2B5EF4-FFF2-40B4-BE49-F238E27FC236}">
                <a16:creationId xmlns:a16="http://schemas.microsoft.com/office/drawing/2014/main" id="{94F91612-87B6-EB6B-1F4B-BC53A209BB15}"/>
              </a:ext>
            </a:extLst>
          </p:cNvPr>
          <p:cNvSpPr/>
          <p:nvPr/>
        </p:nvSpPr>
        <p:spPr>
          <a:xfrm flipH="1" flipV="1">
            <a:off x="10671896" y="5659002"/>
            <a:ext cx="180000" cy="180000"/>
          </a:xfrm>
          <a:prstGeom prst="ellipse">
            <a:avLst/>
          </a:prstGeom>
          <a:solidFill>
            <a:srgbClr val="FFE38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77" name="椭圆 176">
            <a:extLst>
              <a:ext uri="{FF2B5EF4-FFF2-40B4-BE49-F238E27FC236}">
                <a16:creationId xmlns:a16="http://schemas.microsoft.com/office/drawing/2014/main" id="{95B624B0-722E-8761-A7FE-C5448FB5CA3D}"/>
              </a:ext>
            </a:extLst>
          </p:cNvPr>
          <p:cNvSpPr/>
          <p:nvPr/>
        </p:nvSpPr>
        <p:spPr>
          <a:xfrm flipH="1" flipV="1">
            <a:off x="10671896" y="5308367"/>
            <a:ext cx="180000" cy="180000"/>
          </a:xfrm>
          <a:prstGeom prst="ellipse">
            <a:avLst/>
          </a:prstGeom>
          <a:solidFill>
            <a:srgbClr val="92D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78" name="椭圆 177">
            <a:extLst>
              <a:ext uri="{FF2B5EF4-FFF2-40B4-BE49-F238E27FC236}">
                <a16:creationId xmlns:a16="http://schemas.microsoft.com/office/drawing/2014/main" id="{ADBDACED-523D-3942-56FB-B1B6F8A2307A}"/>
              </a:ext>
            </a:extLst>
          </p:cNvPr>
          <p:cNvSpPr/>
          <p:nvPr/>
        </p:nvSpPr>
        <p:spPr>
          <a:xfrm flipH="1" flipV="1">
            <a:off x="10671896" y="4957732"/>
            <a:ext cx="180000" cy="180000"/>
          </a:xfrm>
          <a:prstGeom prst="ellipse">
            <a:avLst/>
          </a:prstGeom>
          <a:solidFill>
            <a:srgbClr val="92D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79" name="椭圆 178">
            <a:extLst>
              <a:ext uri="{FF2B5EF4-FFF2-40B4-BE49-F238E27FC236}">
                <a16:creationId xmlns:a16="http://schemas.microsoft.com/office/drawing/2014/main" id="{1D80308B-997A-E7E8-2D99-EC33E0DB6E89}"/>
              </a:ext>
            </a:extLst>
          </p:cNvPr>
          <p:cNvSpPr/>
          <p:nvPr/>
        </p:nvSpPr>
        <p:spPr>
          <a:xfrm flipH="1" flipV="1">
            <a:off x="10671896" y="4607097"/>
            <a:ext cx="180000" cy="180000"/>
          </a:xfrm>
          <a:prstGeom prst="ellipse">
            <a:avLst/>
          </a:prstGeom>
          <a:solidFill>
            <a:srgbClr val="92D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80" name="椭圆 179">
            <a:extLst>
              <a:ext uri="{FF2B5EF4-FFF2-40B4-BE49-F238E27FC236}">
                <a16:creationId xmlns:a16="http://schemas.microsoft.com/office/drawing/2014/main" id="{7672907B-96BB-4D11-9FB9-911FD5868C96}"/>
              </a:ext>
            </a:extLst>
          </p:cNvPr>
          <p:cNvSpPr/>
          <p:nvPr/>
        </p:nvSpPr>
        <p:spPr>
          <a:xfrm flipH="1" flipV="1">
            <a:off x="10671896" y="4256462"/>
            <a:ext cx="180000" cy="180000"/>
          </a:xfrm>
          <a:prstGeom prst="ellipse">
            <a:avLst/>
          </a:prstGeom>
          <a:solidFill>
            <a:srgbClr val="92D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81" name="椭圆 180">
            <a:extLst>
              <a:ext uri="{FF2B5EF4-FFF2-40B4-BE49-F238E27FC236}">
                <a16:creationId xmlns:a16="http://schemas.microsoft.com/office/drawing/2014/main" id="{364D993B-7C1E-D3D6-5C3D-4E395A34E43F}"/>
              </a:ext>
            </a:extLst>
          </p:cNvPr>
          <p:cNvSpPr/>
          <p:nvPr/>
        </p:nvSpPr>
        <p:spPr>
          <a:xfrm flipH="1" flipV="1">
            <a:off x="10671896" y="3905827"/>
            <a:ext cx="180000" cy="180000"/>
          </a:xfrm>
          <a:prstGeom prst="ellipse">
            <a:avLst/>
          </a:prstGeom>
          <a:solidFill>
            <a:srgbClr val="92D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grpSp>
        <p:nvGrpSpPr>
          <p:cNvPr id="182" name="组合 181">
            <a:extLst>
              <a:ext uri="{FF2B5EF4-FFF2-40B4-BE49-F238E27FC236}">
                <a16:creationId xmlns:a16="http://schemas.microsoft.com/office/drawing/2014/main" id="{14023680-7FB5-343A-2574-B41BAE89A25C}"/>
              </a:ext>
            </a:extLst>
          </p:cNvPr>
          <p:cNvGrpSpPr/>
          <p:nvPr/>
        </p:nvGrpSpPr>
        <p:grpSpPr>
          <a:xfrm>
            <a:off x="2814232" y="1657758"/>
            <a:ext cx="745859" cy="276999"/>
            <a:chOff x="10929208" y="1470180"/>
            <a:chExt cx="745859" cy="276999"/>
          </a:xfrm>
        </p:grpSpPr>
        <p:sp>
          <p:nvSpPr>
            <p:cNvPr id="183" name="椭圆 182">
              <a:extLst>
                <a:ext uri="{FF2B5EF4-FFF2-40B4-BE49-F238E27FC236}">
                  <a16:creationId xmlns:a16="http://schemas.microsoft.com/office/drawing/2014/main" id="{FFD6D226-B711-905B-D4A9-CB98F7FC1344}"/>
                </a:ext>
              </a:extLst>
            </p:cNvPr>
            <p:cNvSpPr/>
            <p:nvPr/>
          </p:nvSpPr>
          <p:spPr>
            <a:xfrm>
              <a:off x="10929208" y="1484274"/>
              <a:ext cx="247088" cy="247088"/>
            </a:xfrm>
            <a:prstGeom prst="ellipse">
              <a:avLst/>
            </a:prstGeom>
            <a:solidFill>
              <a:srgbClr val="F9E5DE">
                <a:lumMod val="75000"/>
              </a:srgb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9E5DE">
                    <a:lumMod val="75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84" name="文本框 183">
              <a:extLst>
                <a:ext uri="{FF2B5EF4-FFF2-40B4-BE49-F238E27FC236}">
                  <a16:creationId xmlns:a16="http://schemas.microsoft.com/office/drawing/2014/main" id="{0F868ED3-F715-DB85-C80D-519DD2F76B24}"/>
                </a:ext>
              </a:extLst>
            </p:cNvPr>
            <p:cNvSpPr txBox="1"/>
            <p:nvPr/>
          </p:nvSpPr>
          <p:spPr>
            <a:xfrm>
              <a:off x="11182624" y="1470180"/>
              <a:ext cx="492443" cy="276999"/>
            </a:xfrm>
            <a:prstGeom prst="rect">
              <a:avLst/>
            </a:prstGeom>
            <a:noFill/>
          </p:spPr>
          <p:txBody>
            <a:bodyPr wrap="non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1">
                      <a:lumMod val="75000"/>
                    </a:schemeClr>
                  </a:solidFill>
                  <a:effectLst/>
                  <a:uLnTx/>
                  <a:uFillTx/>
                </a:rPr>
                <a:t>严峻</a:t>
              </a:r>
            </a:p>
          </p:txBody>
        </p:sp>
      </p:grpSp>
      <p:grpSp>
        <p:nvGrpSpPr>
          <p:cNvPr id="185" name="组合 184">
            <a:extLst>
              <a:ext uri="{FF2B5EF4-FFF2-40B4-BE49-F238E27FC236}">
                <a16:creationId xmlns:a16="http://schemas.microsoft.com/office/drawing/2014/main" id="{58F8A383-0FDD-84D5-B13A-AF3FA1A35C87}"/>
              </a:ext>
            </a:extLst>
          </p:cNvPr>
          <p:cNvGrpSpPr/>
          <p:nvPr/>
        </p:nvGrpSpPr>
        <p:grpSpPr>
          <a:xfrm>
            <a:off x="2814232" y="2101473"/>
            <a:ext cx="726332" cy="276999"/>
            <a:chOff x="11140924" y="1816336"/>
            <a:chExt cx="726332" cy="276999"/>
          </a:xfrm>
        </p:grpSpPr>
        <p:sp>
          <p:nvSpPr>
            <p:cNvPr id="186" name="椭圆 185">
              <a:extLst>
                <a:ext uri="{FF2B5EF4-FFF2-40B4-BE49-F238E27FC236}">
                  <a16:creationId xmlns:a16="http://schemas.microsoft.com/office/drawing/2014/main" id="{33F573E5-4DE5-B201-97E4-30E8F7E01C07}"/>
                </a:ext>
              </a:extLst>
            </p:cNvPr>
            <p:cNvSpPr/>
            <p:nvPr/>
          </p:nvSpPr>
          <p:spPr>
            <a:xfrm>
              <a:off x="11140924" y="1831291"/>
              <a:ext cx="247088" cy="247088"/>
            </a:xfrm>
            <a:prstGeom prst="ellipse">
              <a:avLst/>
            </a:prstGeom>
            <a:solidFill>
              <a:srgbClr val="FFE389"/>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87" name="文本框 186">
              <a:extLst>
                <a:ext uri="{FF2B5EF4-FFF2-40B4-BE49-F238E27FC236}">
                  <a16:creationId xmlns:a16="http://schemas.microsoft.com/office/drawing/2014/main" id="{A10C21AE-1635-F2FF-0EFA-EA513DEDF129}"/>
                </a:ext>
              </a:extLst>
            </p:cNvPr>
            <p:cNvSpPr txBox="1"/>
            <p:nvPr/>
          </p:nvSpPr>
          <p:spPr>
            <a:xfrm>
              <a:off x="11374813" y="1816336"/>
              <a:ext cx="492443" cy="276999"/>
            </a:xfrm>
            <a:prstGeom prst="rect">
              <a:avLst/>
            </a:prstGeom>
            <a:noFill/>
          </p:spPr>
          <p:txBody>
            <a:bodyPr wrap="non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1">
                      <a:lumMod val="75000"/>
                    </a:schemeClr>
                  </a:solidFill>
                  <a:effectLst/>
                  <a:uLnTx/>
                  <a:uFillTx/>
                </a:rPr>
                <a:t>一般</a:t>
              </a:r>
            </a:p>
          </p:txBody>
        </p:sp>
      </p:grpSp>
      <p:grpSp>
        <p:nvGrpSpPr>
          <p:cNvPr id="188" name="组合 187">
            <a:extLst>
              <a:ext uri="{FF2B5EF4-FFF2-40B4-BE49-F238E27FC236}">
                <a16:creationId xmlns:a16="http://schemas.microsoft.com/office/drawing/2014/main" id="{EE602F62-BAA1-E0E6-D5CB-D8B0B3D024B6}"/>
              </a:ext>
            </a:extLst>
          </p:cNvPr>
          <p:cNvGrpSpPr/>
          <p:nvPr/>
        </p:nvGrpSpPr>
        <p:grpSpPr>
          <a:xfrm>
            <a:off x="2814232" y="2545188"/>
            <a:ext cx="739531" cy="276999"/>
            <a:chOff x="11610346" y="2211863"/>
            <a:chExt cx="739531" cy="276999"/>
          </a:xfrm>
        </p:grpSpPr>
        <p:sp>
          <p:nvSpPr>
            <p:cNvPr id="189" name="椭圆 188">
              <a:extLst>
                <a:ext uri="{FF2B5EF4-FFF2-40B4-BE49-F238E27FC236}">
                  <a16:creationId xmlns:a16="http://schemas.microsoft.com/office/drawing/2014/main" id="{5D57DF2B-861C-0340-6458-C860A8455D57}"/>
                </a:ext>
              </a:extLst>
            </p:cNvPr>
            <p:cNvSpPr/>
            <p:nvPr/>
          </p:nvSpPr>
          <p:spPr>
            <a:xfrm>
              <a:off x="11610346" y="2224450"/>
              <a:ext cx="247088" cy="247088"/>
            </a:xfrm>
            <a:prstGeom prst="ellipse">
              <a:avLst/>
            </a:prstGeom>
            <a:solidFill>
              <a:srgbClr val="92D050"/>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90" name="文本框 189">
              <a:extLst>
                <a:ext uri="{FF2B5EF4-FFF2-40B4-BE49-F238E27FC236}">
                  <a16:creationId xmlns:a16="http://schemas.microsoft.com/office/drawing/2014/main" id="{1EB00735-9E5D-D417-E091-E6937DF14EB9}"/>
                </a:ext>
              </a:extLst>
            </p:cNvPr>
            <p:cNvSpPr txBox="1"/>
            <p:nvPr/>
          </p:nvSpPr>
          <p:spPr>
            <a:xfrm>
              <a:off x="11857434" y="2211863"/>
              <a:ext cx="492443" cy="276999"/>
            </a:xfrm>
            <a:prstGeom prst="rect">
              <a:avLst/>
            </a:prstGeom>
            <a:noFill/>
          </p:spPr>
          <p:txBody>
            <a:bodyPr wrap="non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1">
                      <a:lumMod val="75000"/>
                    </a:schemeClr>
                  </a:solidFill>
                  <a:effectLst/>
                  <a:uLnTx/>
                  <a:uFillTx/>
                </a:rPr>
                <a:t>顺利</a:t>
              </a:r>
            </a:p>
          </p:txBody>
        </p:sp>
      </p:grpSp>
      <p:grpSp>
        <p:nvGrpSpPr>
          <p:cNvPr id="225" name="组合 224">
            <a:extLst>
              <a:ext uri="{FF2B5EF4-FFF2-40B4-BE49-F238E27FC236}">
                <a16:creationId xmlns:a16="http://schemas.microsoft.com/office/drawing/2014/main" id="{6AB2AF00-BCE7-8609-B418-AE70DAD96EEC}"/>
              </a:ext>
            </a:extLst>
          </p:cNvPr>
          <p:cNvGrpSpPr/>
          <p:nvPr/>
        </p:nvGrpSpPr>
        <p:grpSpPr>
          <a:xfrm>
            <a:off x="3882195" y="1225311"/>
            <a:ext cx="1261884" cy="1592028"/>
            <a:chOff x="3882195" y="1072911"/>
            <a:chExt cx="1261884" cy="1592028"/>
          </a:xfrm>
        </p:grpSpPr>
        <p:sp>
          <p:nvSpPr>
            <p:cNvPr id="191" name="文本框 190">
              <a:extLst>
                <a:ext uri="{FF2B5EF4-FFF2-40B4-BE49-F238E27FC236}">
                  <a16:creationId xmlns:a16="http://schemas.microsoft.com/office/drawing/2014/main" id="{21098459-0C2F-1307-63C2-6673403EA64A}"/>
                </a:ext>
              </a:extLst>
            </p:cNvPr>
            <p:cNvSpPr txBox="1"/>
            <p:nvPr/>
          </p:nvSpPr>
          <p:spPr>
            <a:xfrm>
              <a:off x="3882195" y="1072911"/>
              <a:ext cx="1261884" cy="276999"/>
            </a:xfrm>
            <a:prstGeom prst="rect">
              <a:avLst/>
            </a:prstGeom>
            <a:noFill/>
          </p:spPr>
          <p:txBody>
            <a:bodyPr wrap="non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1">
                      <a:lumMod val="75000"/>
                    </a:schemeClr>
                  </a:solidFill>
                  <a:effectLst/>
                  <a:uLnTx/>
                  <a:uFillTx/>
                </a:rPr>
                <a:t>维度目标完成率</a:t>
              </a:r>
            </a:p>
          </p:txBody>
        </p:sp>
        <p:sp>
          <p:nvSpPr>
            <p:cNvPr id="192" name="文本框 191">
              <a:extLst>
                <a:ext uri="{FF2B5EF4-FFF2-40B4-BE49-F238E27FC236}">
                  <a16:creationId xmlns:a16="http://schemas.microsoft.com/office/drawing/2014/main" id="{9947C82E-E9D6-A7AF-4ED6-FA4157AF5658}"/>
                </a:ext>
              </a:extLst>
            </p:cNvPr>
            <p:cNvSpPr txBox="1"/>
            <p:nvPr/>
          </p:nvSpPr>
          <p:spPr>
            <a:xfrm>
              <a:off x="4201993" y="1501956"/>
              <a:ext cx="622286" cy="276999"/>
            </a:xfrm>
            <a:prstGeom prst="rect">
              <a:avLst/>
            </a:prstGeom>
            <a:noFill/>
          </p:spPr>
          <p:txBody>
            <a:bodyPr wrap="non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accent1">
                      <a:lumMod val="75000"/>
                    </a:schemeClr>
                  </a:solidFill>
                  <a:effectLst/>
                  <a:uLnTx/>
                  <a:uFillTx/>
                </a:rPr>
                <a:t>&lt; XX%</a:t>
              </a:r>
              <a:endParaRPr kumimoji="0" lang="zh-CN" altLang="en-US" sz="1200" b="0" i="0" u="none" strike="noStrike" kern="0" cap="none" spc="0" normalizeH="0" baseline="0" noProof="0" dirty="0">
                <a:ln>
                  <a:noFill/>
                </a:ln>
                <a:solidFill>
                  <a:schemeClr val="accent1">
                    <a:lumMod val="75000"/>
                  </a:schemeClr>
                </a:solidFill>
                <a:effectLst/>
                <a:uLnTx/>
                <a:uFillTx/>
              </a:endParaRPr>
            </a:p>
          </p:txBody>
        </p:sp>
        <p:sp>
          <p:nvSpPr>
            <p:cNvPr id="193" name="文本框 192">
              <a:extLst>
                <a:ext uri="{FF2B5EF4-FFF2-40B4-BE49-F238E27FC236}">
                  <a16:creationId xmlns:a16="http://schemas.microsoft.com/office/drawing/2014/main" id="{127C50B7-CC08-A4C8-BA3A-E7F7145FE85D}"/>
                </a:ext>
              </a:extLst>
            </p:cNvPr>
            <p:cNvSpPr txBox="1"/>
            <p:nvPr/>
          </p:nvSpPr>
          <p:spPr>
            <a:xfrm>
              <a:off x="4041693" y="1944948"/>
              <a:ext cx="942887" cy="276999"/>
            </a:xfrm>
            <a:prstGeom prst="rect">
              <a:avLst/>
            </a:prstGeom>
            <a:noFill/>
          </p:spPr>
          <p:txBody>
            <a:bodyPr wrap="non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accent1">
                      <a:lumMod val="75000"/>
                    </a:schemeClr>
                  </a:solidFill>
                  <a:effectLst/>
                  <a:uLnTx/>
                  <a:uFillTx/>
                </a:rPr>
                <a:t>XX% - XX%</a:t>
              </a:r>
              <a:endParaRPr kumimoji="0" lang="zh-CN" altLang="en-US" sz="1200" b="0" i="0" u="none" strike="noStrike" kern="0" cap="none" spc="0" normalizeH="0" baseline="0" noProof="0" dirty="0">
                <a:ln>
                  <a:noFill/>
                </a:ln>
                <a:solidFill>
                  <a:schemeClr val="accent1">
                    <a:lumMod val="75000"/>
                  </a:schemeClr>
                </a:solidFill>
                <a:effectLst/>
                <a:uLnTx/>
                <a:uFillTx/>
              </a:endParaRPr>
            </a:p>
          </p:txBody>
        </p:sp>
        <p:sp>
          <p:nvSpPr>
            <p:cNvPr id="194" name="文本框 193">
              <a:extLst>
                <a:ext uri="{FF2B5EF4-FFF2-40B4-BE49-F238E27FC236}">
                  <a16:creationId xmlns:a16="http://schemas.microsoft.com/office/drawing/2014/main" id="{439411E0-60EF-46EA-AEA6-1CD360B86BE5}"/>
                </a:ext>
              </a:extLst>
            </p:cNvPr>
            <p:cNvSpPr txBox="1"/>
            <p:nvPr/>
          </p:nvSpPr>
          <p:spPr>
            <a:xfrm>
              <a:off x="4201993" y="2387940"/>
              <a:ext cx="622286" cy="276999"/>
            </a:xfrm>
            <a:prstGeom prst="rect">
              <a:avLst/>
            </a:prstGeom>
            <a:noFill/>
          </p:spPr>
          <p:txBody>
            <a:bodyPr wrap="non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accent1">
                      <a:lumMod val="75000"/>
                    </a:schemeClr>
                  </a:solidFill>
                  <a:effectLst/>
                  <a:uLnTx/>
                  <a:uFillTx/>
                </a:rPr>
                <a:t>&gt; XX%</a:t>
              </a:r>
              <a:endParaRPr kumimoji="0" lang="zh-CN" altLang="en-US" sz="1200" b="0" i="0" u="none" strike="noStrike" kern="0" cap="none" spc="0" normalizeH="0" baseline="0" noProof="0" dirty="0">
                <a:ln>
                  <a:noFill/>
                </a:ln>
                <a:solidFill>
                  <a:schemeClr val="accent1">
                    <a:lumMod val="75000"/>
                  </a:schemeClr>
                </a:solidFill>
                <a:effectLst/>
                <a:uLnTx/>
                <a:uFillTx/>
              </a:endParaRPr>
            </a:p>
          </p:txBody>
        </p:sp>
      </p:grpSp>
      <p:cxnSp>
        <p:nvCxnSpPr>
          <p:cNvPr id="208" name="直接连接符 207">
            <a:extLst>
              <a:ext uri="{FF2B5EF4-FFF2-40B4-BE49-F238E27FC236}">
                <a16:creationId xmlns:a16="http://schemas.microsoft.com/office/drawing/2014/main" id="{1C1698B2-D18D-639C-1EBE-FCB6B4E6B2D9}"/>
              </a:ext>
            </a:extLst>
          </p:cNvPr>
          <p:cNvCxnSpPr>
            <a:cxnSpLocks/>
          </p:cNvCxnSpPr>
          <p:nvPr/>
        </p:nvCxnSpPr>
        <p:spPr>
          <a:xfrm>
            <a:off x="6856821" y="1225311"/>
            <a:ext cx="0" cy="1620000"/>
          </a:xfrm>
          <a:prstGeom prst="line">
            <a:avLst/>
          </a:prstGeom>
          <a:noFill/>
          <a:ln w="6350" cap="flat" cmpd="sng" algn="ctr">
            <a:solidFill>
              <a:schemeClr val="accent1">
                <a:alpha val="40000"/>
              </a:schemeClr>
            </a:solidFill>
            <a:prstDash val="solid"/>
            <a:miter lim="800000"/>
          </a:ln>
          <a:effectLst/>
        </p:spPr>
      </p:cxnSp>
      <p:cxnSp>
        <p:nvCxnSpPr>
          <p:cNvPr id="209" name="直接连接符 208">
            <a:extLst>
              <a:ext uri="{FF2B5EF4-FFF2-40B4-BE49-F238E27FC236}">
                <a16:creationId xmlns:a16="http://schemas.microsoft.com/office/drawing/2014/main" id="{923DE1BD-C892-C010-B756-5E5551F1FF57}"/>
              </a:ext>
            </a:extLst>
          </p:cNvPr>
          <p:cNvCxnSpPr>
            <a:cxnSpLocks/>
          </p:cNvCxnSpPr>
          <p:nvPr/>
        </p:nvCxnSpPr>
        <p:spPr>
          <a:xfrm>
            <a:off x="5295877" y="1225311"/>
            <a:ext cx="0" cy="1620000"/>
          </a:xfrm>
          <a:prstGeom prst="line">
            <a:avLst/>
          </a:prstGeom>
          <a:noFill/>
          <a:ln w="6350" cap="flat" cmpd="sng" algn="ctr">
            <a:solidFill>
              <a:schemeClr val="accent1">
                <a:alpha val="40000"/>
              </a:schemeClr>
            </a:solidFill>
            <a:prstDash val="solid"/>
            <a:miter lim="800000"/>
          </a:ln>
          <a:effectLst/>
        </p:spPr>
      </p:cxnSp>
      <p:cxnSp>
        <p:nvCxnSpPr>
          <p:cNvPr id="210" name="直接连接符 209">
            <a:extLst>
              <a:ext uri="{FF2B5EF4-FFF2-40B4-BE49-F238E27FC236}">
                <a16:creationId xmlns:a16="http://schemas.microsoft.com/office/drawing/2014/main" id="{FBC07952-DA50-37EE-F4A4-532841E4896E}"/>
              </a:ext>
            </a:extLst>
          </p:cNvPr>
          <p:cNvCxnSpPr>
            <a:cxnSpLocks/>
          </p:cNvCxnSpPr>
          <p:nvPr/>
        </p:nvCxnSpPr>
        <p:spPr>
          <a:xfrm>
            <a:off x="8411907" y="1225311"/>
            <a:ext cx="0" cy="1620000"/>
          </a:xfrm>
          <a:prstGeom prst="line">
            <a:avLst/>
          </a:prstGeom>
          <a:noFill/>
          <a:ln w="6350" cap="flat" cmpd="sng" algn="ctr">
            <a:solidFill>
              <a:schemeClr val="accent1">
                <a:alpha val="40000"/>
              </a:schemeClr>
            </a:solidFill>
            <a:prstDash val="solid"/>
            <a:miter lim="800000"/>
          </a:ln>
          <a:effectLst/>
        </p:spPr>
      </p:cxnSp>
      <p:cxnSp>
        <p:nvCxnSpPr>
          <p:cNvPr id="211" name="直接连接符 210">
            <a:extLst>
              <a:ext uri="{FF2B5EF4-FFF2-40B4-BE49-F238E27FC236}">
                <a16:creationId xmlns:a16="http://schemas.microsoft.com/office/drawing/2014/main" id="{63D706B1-D716-EFF4-098E-8AC264AA55F4}"/>
              </a:ext>
            </a:extLst>
          </p:cNvPr>
          <p:cNvCxnSpPr>
            <a:cxnSpLocks/>
          </p:cNvCxnSpPr>
          <p:nvPr/>
        </p:nvCxnSpPr>
        <p:spPr>
          <a:xfrm>
            <a:off x="9969475" y="1225311"/>
            <a:ext cx="0" cy="1620000"/>
          </a:xfrm>
          <a:prstGeom prst="line">
            <a:avLst/>
          </a:prstGeom>
          <a:noFill/>
          <a:ln w="6350" cap="flat" cmpd="sng" algn="ctr">
            <a:solidFill>
              <a:schemeClr val="accent1">
                <a:alpha val="40000"/>
              </a:schemeClr>
            </a:solidFill>
            <a:prstDash val="solid"/>
            <a:miter lim="800000"/>
          </a:ln>
          <a:effectLst/>
        </p:spPr>
      </p:cxnSp>
      <p:sp>
        <p:nvSpPr>
          <p:cNvPr id="212" name="椭圆 211">
            <a:extLst>
              <a:ext uri="{FF2B5EF4-FFF2-40B4-BE49-F238E27FC236}">
                <a16:creationId xmlns:a16="http://schemas.microsoft.com/office/drawing/2014/main" id="{1223FCA9-BFB3-42ED-C881-8F23FCD9F56A}"/>
              </a:ext>
            </a:extLst>
          </p:cNvPr>
          <p:cNvSpPr/>
          <p:nvPr/>
        </p:nvSpPr>
        <p:spPr>
          <a:xfrm flipH="1" flipV="1">
            <a:off x="7570148" y="4594575"/>
            <a:ext cx="180000" cy="180000"/>
          </a:xfrm>
          <a:prstGeom prst="ellipse">
            <a:avLst/>
          </a:prstGeom>
          <a:solidFill>
            <a:srgbClr val="FFE38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213" name="椭圆 212">
            <a:extLst>
              <a:ext uri="{FF2B5EF4-FFF2-40B4-BE49-F238E27FC236}">
                <a16:creationId xmlns:a16="http://schemas.microsoft.com/office/drawing/2014/main" id="{6018750A-E35E-ADE9-5932-0A42C43B82B0}"/>
              </a:ext>
            </a:extLst>
          </p:cNvPr>
          <p:cNvSpPr/>
          <p:nvPr/>
        </p:nvSpPr>
        <p:spPr>
          <a:xfrm flipH="1" flipV="1">
            <a:off x="7570148" y="5316710"/>
            <a:ext cx="180000" cy="180000"/>
          </a:xfrm>
          <a:prstGeom prst="ellipse">
            <a:avLst/>
          </a:prstGeom>
          <a:solidFill>
            <a:srgbClr val="F9E5DE">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100000"/>
                </a:srgbClr>
              </a:solidFill>
              <a:effectLst/>
              <a:uLnTx/>
              <a:uFillTx/>
              <a:latin typeface="思源黑体 CN Heavy" panose="020B0A00000000000000" pitchFamily="34" charset="-122"/>
              <a:ea typeface="思源黑体 CN Heavy" panose="020B0A00000000000000" pitchFamily="34" charset="-122"/>
              <a:cs typeface="+mn-cs"/>
            </a:endParaRPr>
          </a:p>
        </p:txBody>
      </p:sp>
      <p:grpSp>
        <p:nvGrpSpPr>
          <p:cNvPr id="226" name="组合 225">
            <a:extLst>
              <a:ext uri="{FF2B5EF4-FFF2-40B4-BE49-F238E27FC236}">
                <a16:creationId xmlns:a16="http://schemas.microsoft.com/office/drawing/2014/main" id="{58ED0E7E-3D1A-09D1-9289-B183558A0684}"/>
              </a:ext>
            </a:extLst>
          </p:cNvPr>
          <p:cNvGrpSpPr/>
          <p:nvPr/>
        </p:nvGrpSpPr>
        <p:grpSpPr>
          <a:xfrm>
            <a:off x="10130954" y="1225311"/>
            <a:ext cx="1261884" cy="1592028"/>
            <a:chOff x="3882195" y="1072911"/>
            <a:chExt cx="1261884" cy="1592028"/>
          </a:xfrm>
        </p:grpSpPr>
        <p:sp>
          <p:nvSpPr>
            <p:cNvPr id="227" name="文本框 226">
              <a:extLst>
                <a:ext uri="{FF2B5EF4-FFF2-40B4-BE49-F238E27FC236}">
                  <a16:creationId xmlns:a16="http://schemas.microsoft.com/office/drawing/2014/main" id="{40970449-5FF9-158E-F02A-A73D5A22C44E}"/>
                </a:ext>
              </a:extLst>
            </p:cNvPr>
            <p:cNvSpPr txBox="1"/>
            <p:nvPr/>
          </p:nvSpPr>
          <p:spPr>
            <a:xfrm>
              <a:off x="3882195" y="1072911"/>
              <a:ext cx="1261884" cy="276999"/>
            </a:xfrm>
            <a:prstGeom prst="rect">
              <a:avLst/>
            </a:prstGeom>
            <a:noFill/>
          </p:spPr>
          <p:txBody>
            <a:bodyPr wrap="non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1">
                      <a:lumMod val="75000"/>
                    </a:schemeClr>
                  </a:solidFill>
                  <a:effectLst/>
                  <a:uLnTx/>
                  <a:uFillTx/>
                </a:rPr>
                <a:t>维度目标完成率</a:t>
              </a:r>
            </a:p>
          </p:txBody>
        </p:sp>
        <p:sp>
          <p:nvSpPr>
            <p:cNvPr id="228" name="文本框 227">
              <a:extLst>
                <a:ext uri="{FF2B5EF4-FFF2-40B4-BE49-F238E27FC236}">
                  <a16:creationId xmlns:a16="http://schemas.microsoft.com/office/drawing/2014/main" id="{A8FC4F3A-6B14-0756-CB77-E378D0F7C426}"/>
                </a:ext>
              </a:extLst>
            </p:cNvPr>
            <p:cNvSpPr txBox="1"/>
            <p:nvPr/>
          </p:nvSpPr>
          <p:spPr>
            <a:xfrm>
              <a:off x="4201993" y="1501956"/>
              <a:ext cx="622286" cy="276999"/>
            </a:xfrm>
            <a:prstGeom prst="rect">
              <a:avLst/>
            </a:prstGeom>
            <a:noFill/>
          </p:spPr>
          <p:txBody>
            <a:bodyPr wrap="non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accent1">
                      <a:lumMod val="75000"/>
                    </a:schemeClr>
                  </a:solidFill>
                  <a:effectLst/>
                  <a:uLnTx/>
                  <a:uFillTx/>
                </a:rPr>
                <a:t>&lt; XX%</a:t>
              </a:r>
              <a:endParaRPr kumimoji="0" lang="zh-CN" altLang="en-US" sz="1200" b="0" i="0" u="none" strike="noStrike" kern="0" cap="none" spc="0" normalizeH="0" baseline="0" noProof="0" dirty="0">
                <a:ln>
                  <a:noFill/>
                </a:ln>
                <a:solidFill>
                  <a:schemeClr val="accent1">
                    <a:lumMod val="75000"/>
                  </a:schemeClr>
                </a:solidFill>
                <a:effectLst/>
                <a:uLnTx/>
                <a:uFillTx/>
              </a:endParaRPr>
            </a:p>
          </p:txBody>
        </p:sp>
        <p:sp>
          <p:nvSpPr>
            <p:cNvPr id="229" name="文本框 228">
              <a:extLst>
                <a:ext uri="{FF2B5EF4-FFF2-40B4-BE49-F238E27FC236}">
                  <a16:creationId xmlns:a16="http://schemas.microsoft.com/office/drawing/2014/main" id="{416CDE9A-B65A-3D18-892B-E70EE347E909}"/>
                </a:ext>
              </a:extLst>
            </p:cNvPr>
            <p:cNvSpPr txBox="1"/>
            <p:nvPr/>
          </p:nvSpPr>
          <p:spPr>
            <a:xfrm>
              <a:off x="4041693" y="1944948"/>
              <a:ext cx="942887" cy="276999"/>
            </a:xfrm>
            <a:prstGeom prst="rect">
              <a:avLst/>
            </a:prstGeom>
            <a:noFill/>
          </p:spPr>
          <p:txBody>
            <a:bodyPr wrap="non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accent1">
                      <a:lumMod val="75000"/>
                    </a:schemeClr>
                  </a:solidFill>
                  <a:effectLst/>
                  <a:uLnTx/>
                  <a:uFillTx/>
                </a:rPr>
                <a:t>XX% - XX%</a:t>
              </a:r>
              <a:endParaRPr kumimoji="0" lang="zh-CN" altLang="en-US" sz="1200" b="0" i="0" u="none" strike="noStrike" kern="0" cap="none" spc="0" normalizeH="0" baseline="0" noProof="0" dirty="0">
                <a:ln>
                  <a:noFill/>
                </a:ln>
                <a:solidFill>
                  <a:schemeClr val="accent1">
                    <a:lumMod val="75000"/>
                  </a:schemeClr>
                </a:solidFill>
                <a:effectLst/>
                <a:uLnTx/>
                <a:uFillTx/>
              </a:endParaRPr>
            </a:p>
          </p:txBody>
        </p:sp>
        <p:sp>
          <p:nvSpPr>
            <p:cNvPr id="230" name="文本框 229">
              <a:extLst>
                <a:ext uri="{FF2B5EF4-FFF2-40B4-BE49-F238E27FC236}">
                  <a16:creationId xmlns:a16="http://schemas.microsoft.com/office/drawing/2014/main" id="{EFC6EBF6-6740-5F3B-6B74-C6B9C89203BC}"/>
                </a:ext>
              </a:extLst>
            </p:cNvPr>
            <p:cNvSpPr txBox="1"/>
            <p:nvPr/>
          </p:nvSpPr>
          <p:spPr>
            <a:xfrm>
              <a:off x="4201993" y="2387940"/>
              <a:ext cx="622286" cy="276999"/>
            </a:xfrm>
            <a:prstGeom prst="rect">
              <a:avLst/>
            </a:prstGeom>
            <a:noFill/>
          </p:spPr>
          <p:txBody>
            <a:bodyPr wrap="non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accent1">
                      <a:lumMod val="75000"/>
                    </a:schemeClr>
                  </a:solidFill>
                  <a:effectLst/>
                  <a:uLnTx/>
                  <a:uFillTx/>
                </a:rPr>
                <a:t>&gt; XX%</a:t>
              </a:r>
              <a:endParaRPr kumimoji="0" lang="zh-CN" altLang="en-US" sz="1200" b="0" i="0" u="none" strike="noStrike" kern="0" cap="none" spc="0" normalizeH="0" baseline="0" noProof="0" dirty="0">
                <a:ln>
                  <a:noFill/>
                </a:ln>
                <a:solidFill>
                  <a:schemeClr val="accent1">
                    <a:lumMod val="75000"/>
                  </a:schemeClr>
                </a:solidFill>
                <a:effectLst/>
                <a:uLnTx/>
                <a:uFillTx/>
              </a:endParaRPr>
            </a:p>
          </p:txBody>
        </p:sp>
      </p:grpSp>
      <p:grpSp>
        <p:nvGrpSpPr>
          <p:cNvPr id="231" name="组合 230">
            <a:extLst>
              <a:ext uri="{FF2B5EF4-FFF2-40B4-BE49-F238E27FC236}">
                <a16:creationId xmlns:a16="http://schemas.microsoft.com/office/drawing/2014/main" id="{50F64F4F-C84C-CC94-A2DA-9C7E538B4C03}"/>
              </a:ext>
            </a:extLst>
          </p:cNvPr>
          <p:cNvGrpSpPr/>
          <p:nvPr/>
        </p:nvGrpSpPr>
        <p:grpSpPr>
          <a:xfrm>
            <a:off x="5465058" y="1225311"/>
            <a:ext cx="1261884" cy="1592028"/>
            <a:chOff x="3882195" y="1072911"/>
            <a:chExt cx="1261884" cy="1592028"/>
          </a:xfrm>
        </p:grpSpPr>
        <p:sp>
          <p:nvSpPr>
            <p:cNvPr id="232" name="文本框 231">
              <a:extLst>
                <a:ext uri="{FF2B5EF4-FFF2-40B4-BE49-F238E27FC236}">
                  <a16:creationId xmlns:a16="http://schemas.microsoft.com/office/drawing/2014/main" id="{915BB659-6141-EA24-8B7A-E9158B8D068E}"/>
                </a:ext>
              </a:extLst>
            </p:cNvPr>
            <p:cNvSpPr txBox="1"/>
            <p:nvPr/>
          </p:nvSpPr>
          <p:spPr>
            <a:xfrm>
              <a:off x="3882195" y="1072911"/>
              <a:ext cx="1261884" cy="276999"/>
            </a:xfrm>
            <a:prstGeom prst="rect">
              <a:avLst/>
            </a:prstGeom>
            <a:noFill/>
          </p:spPr>
          <p:txBody>
            <a:bodyPr wrap="non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1">
                      <a:lumMod val="75000"/>
                    </a:schemeClr>
                  </a:solidFill>
                  <a:effectLst/>
                  <a:uLnTx/>
                  <a:uFillTx/>
                </a:rPr>
                <a:t>维度目标完成率</a:t>
              </a:r>
            </a:p>
          </p:txBody>
        </p:sp>
        <p:sp>
          <p:nvSpPr>
            <p:cNvPr id="233" name="文本框 232">
              <a:extLst>
                <a:ext uri="{FF2B5EF4-FFF2-40B4-BE49-F238E27FC236}">
                  <a16:creationId xmlns:a16="http://schemas.microsoft.com/office/drawing/2014/main" id="{9826FDC0-A69F-9EC0-0433-932A62624D14}"/>
                </a:ext>
              </a:extLst>
            </p:cNvPr>
            <p:cNvSpPr txBox="1"/>
            <p:nvPr/>
          </p:nvSpPr>
          <p:spPr>
            <a:xfrm>
              <a:off x="4201993" y="1501956"/>
              <a:ext cx="622286" cy="276999"/>
            </a:xfrm>
            <a:prstGeom prst="rect">
              <a:avLst/>
            </a:prstGeom>
            <a:noFill/>
          </p:spPr>
          <p:txBody>
            <a:bodyPr wrap="non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accent1">
                      <a:lumMod val="75000"/>
                    </a:schemeClr>
                  </a:solidFill>
                  <a:effectLst/>
                  <a:uLnTx/>
                  <a:uFillTx/>
                </a:rPr>
                <a:t>&lt; XX%</a:t>
              </a:r>
              <a:endParaRPr kumimoji="0" lang="zh-CN" altLang="en-US" sz="1200" b="0" i="0" u="none" strike="noStrike" kern="0" cap="none" spc="0" normalizeH="0" baseline="0" noProof="0" dirty="0">
                <a:ln>
                  <a:noFill/>
                </a:ln>
                <a:solidFill>
                  <a:schemeClr val="accent1">
                    <a:lumMod val="75000"/>
                  </a:schemeClr>
                </a:solidFill>
                <a:effectLst/>
                <a:uLnTx/>
                <a:uFillTx/>
              </a:endParaRPr>
            </a:p>
          </p:txBody>
        </p:sp>
        <p:sp>
          <p:nvSpPr>
            <p:cNvPr id="234" name="文本框 233">
              <a:extLst>
                <a:ext uri="{FF2B5EF4-FFF2-40B4-BE49-F238E27FC236}">
                  <a16:creationId xmlns:a16="http://schemas.microsoft.com/office/drawing/2014/main" id="{928543FF-7E2F-CB28-0058-1302EC60BB9F}"/>
                </a:ext>
              </a:extLst>
            </p:cNvPr>
            <p:cNvSpPr txBox="1"/>
            <p:nvPr/>
          </p:nvSpPr>
          <p:spPr>
            <a:xfrm>
              <a:off x="4041693" y="1944948"/>
              <a:ext cx="942887" cy="276999"/>
            </a:xfrm>
            <a:prstGeom prst="rect">
              <a:avLst/>
            </a:prstGeom>
            <a:noFill/>
          </p:spPr>
          <p:txBody>
            <a:bodyPr wrap="non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accent1">
                      <a:lumMod val="75000"/>
                    </a:schemeClr>
                  </a:solidFill>
                  <a:effectLst/>
                  <a:uLnTx/>
                  <a:uFillTx/>
                </a:rPr>
                <a:t>XX% - XX%</a:t>
              </a:r>
              <a:endParaRPr kumimoji="0" lang="zh-CN" altLang="en-US" sz="1200" b="0" i="0" u="none" strike="noStrike" kern="0" cap="none" spc="0" normalizeH="0" baseline="0" noProof="0" dirty="0">
                <a:ln>
                  <a:noFill/>
                </a:ln>
                <a:solidFill>
                  <a:schemeClr val="accent1">
                    <a:lumMod val="75000"/>
                  </a:schemeClr>
                </a:solidFill>
                <a:effectLst/>
                <a:uLnTx/>
                <a:uFillTx/>
              </a:endParaRPr>
            </a:p>
          </p:txBody>
        </p:sp>
        <p:sp>
          <p:nvSpPr>
            <p:cNvPr id="235" name="文本框 234">
              <a:extLst>
                <a:ext uri="{FF2B5EF4-FFF2-40B4-BE49-F238E27FC236}">
                  <a16:creationId xmlns:a16="http://schemas.microsoft.com/office/drawing/2014/main" id="{936FB24B-E2C6-E7EF-0CDE-8B44875A3016}"/>
                </a:ext>
              </a:extLst>
            </p:cNvPr>
            <p:cNvSpPr txBox="1"/>
            <p:nvPr/>
          </p:nvSpPr>
          <p:spPr>
            <a:xfrm>
              <a:off x="4201993" y="2387940"/>
              <a:ext cx="622286" cy="276999"/>
            </a:xfrm>
            <a:prstGeom prst="rect">
              <a:avLst/>
            </a:prstGeom>
            <a:noFill/>
          </p:spPr>
          <p:txBody>
            <a:bodyPr wrap="non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accent1">
                      <a:lumMod val="75000"/>
                    </a:schemeClr>
                  </a:solidFill>
                  <a:effectLst/>
                  <a:uLnTx/>
                  <a:uFillTx/>
                </a:rPr>
                <a:t>&gt; XX%</a:t>
              </a:r>
              <a:endParaRPr kumimoji="0" lang="zh-CN" altLang="en-US" sz="1200" b="0" i="0" u="none" strike="noStrike" kern="0" cap="none" spc="0" normalizeH="0" baseline="0" noProof="0" dirty="0">
                <a:ln>
                  <a:noFill/>
                </a:ln>
                <a:solidFill>
                  <a:schemeClr val="accent1">
                    <a:lumMod val="75000"/>
                  </a:schemeClr>
                </a:solidFill>
                <a:effectLst/>
                <a:uLnTx/>
                <a:uFillTx/>
              </a:endParaRPr>
            </a:p>
          </p:txBody>
        </p:sp>
      </p:grpSp>
      <p:grpSp>
        <p:nvGrpSpPr>
          <p:cNvPr id="236" name="组合 235">
            <a:extLst>
              <a:ext uri="{FF2B5EF4-FFF2-40B4-BE49-F238E27FC236}">
                <a16:creationId xmlns:a16="http://schemas.microsoft.com/office/drawing/2014/main" id="{5ACF4AAD-1323-2F15-B859-80318F7E6EFE}"/>
              </a:ext>
            </a:extLst>
          </p:cNvPr>
          <p:cNvGrpSpPr/>
          <p:nvPr/>
        </p:nvGrpSpPr>
        <p:grpSpPr>
          <a:xfrm>
            <a:off x="7029206" y="1225311"/>
            <a:ext cx="1261884" cy="1592028"/>
            <a:chOff x="3882195" y="1072911"/>
            <a:chExt cx="1261884" cy="1592028"/>
          </a:xfrm>
        </p:grpSpPr>
        <p:sp>
          <p:nvSpPr>
            <p:cNvPr id="237" name="文本框 236">
              <a:extLst>
                <a:ext uri="{FF2B5EF4-FFF2-40B4-BE49-F238E27FC236}">
                  <a16:creationId xmlns:a16="http://schemas.microsoft.com/office/drawing/2014/main" id="{5A849658-64DA-3242-9D86-3C0091379084}"/>
                </a:ext>
              </a:extLst>
            </p:cNvPr>
            <p:cNvSpPr txBox="1"/>
            <p:nvPr/>
          </p:nvSpPr>
          <p:spPr>
            <a:xfrm>
              <a:off x="3882195" y="1072911"/>
              <a:ext cx="1261884" cy="276999"/>
            </a:xfrm>
            <a:prstGeom prst="rect">
              <a:avLst/>
            </a:prstGeom>
            <a:noFill/>
          </p:spPr>
          <p:txBody>
            <a:bodyPr wrap="non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1">
                      <a:lumMod val="75000"/>
                    </a:schemeClr>
                  </a:solidFill>
                  <a:effectLst/>
                  <a:uLnTx/>
                  <a:uFillTx/>
                </a:rPr>
                <a:t>维度目标完成率</a:t>
              </a:r>
            </a:p>
          </p:txBody>
        </p:sp>
        <p:sp>
          <p:nvSpPr>
            <p:cNvPr id="238" name="文本框 237">
              <a:extLst>
                <a:ext uri="{FF2B5EF4-FFF2-40B4-BE49-F238E27FC236}">
                  <a16:creationId xmlns:a16="http://schemas.microsoft.com/office/drawing/2014/main" id="{198F77FF-4EBD-CE27-15B8-26EF514AA897}"/>
                </a:ext>
              </a:extLst>
            </p:cNvPr>
            <p:cNvSpPr txBox="1"/>
            <p:nvPr/>
          </p:nvSpPr>
          <p:spPr>
            <a:xfrm>
              <a:off x="4201993" y="1501956"/>
              <a:ext cx="622286" cy="276999"/>
            </a:xfrm>
            <a:prstGeom prst="rect">
              <a:avLst/>
            </a:prstGeom>
            <a:noFill/>
          </p:spPr>
          <p:txBody>
            <a:bodyPr wrap="non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accent1">
                      <a:lumMod val="75000"/>
                    </a:schemeClr>
                  </a:solidFill>
                  <a:effectLst/>
                  <a:uLnTx/>
                  <a:uFillTx/>
                </a:rPr>
                <a:t>&lt; XX%</a:t>
              </a:r>
              <a:endParaRPr kumimoji="0" lang="zh-CN" altLang="en-US" sz="1200" b="0" i="0" u="none" strike="noStrike" kern="0" cap="none" spc="0" normalizeH="0" baseline="0" noProof="0" dirty="0">
                <a:ln>
                  <a:noFill/>
                </a:ln>
                <a:solidFill>
                  <a:schemeClr val="accent1">
                    <a:lumMod val="75000"/>
                  </a:schemeClr>
                </a:solidFill>
                <a:effectLst/>
                <a:uLnTx/>
                <a:uFillTx/>
              </a:endParaRPr>
            </a:p>
          </p:txBody>
        </p:sp>
        <p:sp>
          <p:nvSpPr>
            <p:cNvPr id="239" name="文本框 238">
              <a:extLst>
                <a:ext uri="{FF2B5EF4-FFF2-40B4-BE49-F238E27FC236}">
                  <a16:creationId xmlns:a16="http://schemas.microsoft.com/office/drawing/2014/main" id="{F1A4CCB5-D155-5F40-650E-71EC040900D8}"/>
                </a:ext>
              </a:extLst>
            </p:cNvPr>
            <p:cNvSpPr txBox="1"/>
            <p:nvPr/>
          </p:nvSpPr>
          <p:spPr>
            <a:xfrm>
              <a:off x="4041693" y="1944948"/>
              <a:ext cx="942887" cy="276999"/>
            </a:xfrm>
            <a:prstGeom prst="rect">
              <a:avLst/>
            </a:prstGeom>
            <a:noFill/>
          </p:spPr>
          <p:txBody>
            <a:bodyPr wrap="non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accent1">
                      <a:lumMod val="75000"/>
                    </a:schemeClr>
                  </a:solidFill>
                  <a:effectLst/>
                  <a:uLnTx/>
                  <a:uFillTx/>
                </a:rPr>
                <a:t>XX% - XX%</a:t>
              </a:r>
              <a:endParaRPr kumimoji="0" lang="zh-CN" altLang="en-US" sz="1200" b="0" i="0" u="none" strike="noStrike" kern="0" cap="none" spc="0" normalizeH="0" baseline="0" noProof="0" dirty="0">
                <a:ln>
                  <a:noFill/>
                </a:ln>
                <a:solidFill>
                  <a:schemeClr val="accent1">
                    <a:lumMod val="75000"/>
                  </a:schemeClr>
                </a:solidFill>
                <a:effectLst/>
                <a:uLnTx/>
                <a:uFillTx/>
              </a:endParaRPr>
            </a:p>
          </p:txBody>
        </p:sp>
        <p:sp>
          <p:nvSpPr>
            <p:cNvPr id="240" name="文本框 239">
              <a:extLst>
                <a:ext uri="{FF2B5EF4-FFF2-40B4-BE49-F238E27FC236}">
                  <a16:creationId xmlns:a16="http://schemas.microsoft.com/office/drawing/2014/main" id="{4DDF94F7-082D-7AC1-8053-8AE7BFC573B6}"/>
                </a:ext>
              </a:extLst>
            </p:cNvPr>
            <p:cNvSpPr txBox="1"/>
            <p:nvPr/>
          </p:nvSpPr>
          <p:spPr>
            <a:xfrm>
              <a:off x="4201993" y="2387940"/>
              <a:ext cx="622286" cy="276999"/>
            </a:xfrm>
            <a:prstGeom prst="rect">
              <a:avLst/>
            </a:prstGeom>
            <a:noFill/>
          </p:spPr>
          <p:txBody>
            <a:bodyPr wrap="non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accent1">
                      <a:lumMod val="75000"/>
                    </a:schemeClr>
                  </a:solidFill>
                  <a:effectLst/>
                  <a:uLnTx/>
                  <a:uFillTx/>
                </a:rPr>
                <a:t>&gt; XX%</a:t>
              </a:r>
              <a:endParaRPr kumimoji="0" lang="zh-CN" altLang="en-US" sz="1200" b="0" i="0" u="none" strike="noStrike" kern="0" cap="none" spc="0" normalizeH="0" baseline="0" noProof="0" dirty="0">
                <a:ln>
                  <a:noFill/>
                </a:ln>
                <a:solidFill>
                  <a:schemeClr val="accent1">
                    <a:lumMod val="75000"/>
                  </a:schemeClr>
                </a:solidFill>
                <a:effectLst/>
                <a:uLnTx/>
                <a:uFillTx/>
              </a:endParaRPr>
            </a:p>
          </p:txBody>
        </p:sp>
      </p:grpSp>
      <p:grpSp>
        <p:nvGrpSpPr>
          <p:cNvPr id="241" name="组合 240">
            <a:extLst>
              <a:ext uri="{FF2B5EF4-FFF2-40B4-BE49-F238E27FC236}">
                <a16:creationId xmlns:a16="http://schemas.microsoft.com/office/drawing/2014/main" id="{5462A1C9-F70E-33A0-F156-A26BAF80A173}"/>
              </a:ext>
            </a:extLst>
          </p:cNvPr>
          <p:cNvGrpSpPr/>
          <p:nvPr/>
        </p:nvGrpSpPr>
        <p:grpSpPr>
          <a:xfrm>
            <a:off x="8602712" y="1225311"/>
            <a:ext cx="1261884" cy="1592028"/>
            <a:chOff x="3882195" y="1072911"/>
            <a:chExt cx="1261884" cy="1592028"/>
          </a:xfrm>
        </p:grpSpPr>
        <p:sp>
          <p:nvSpPr>
            <p:cNvPr id="242" name="文本框 241">
              <a:extLst>
                <a:ext uri="{FF2B5EF4-FFF2-40B4-BE49-F238E27FC236}">
                  <a16:creationId xmlns:a16="http://schemas.microsoft.com/office/drawing/2014/main" id="{A8BE897F-F83E-D38A-FB8B-6AC04179C97C}"/>
                </a:ext>
              </a:extLst>
            </p:cNvPr>
            <p:cNvSpPr txBox="1"/>
            <p:nvPr/>
          </p:nvSpPr>
          <p:spPr>
            <a:xfrm>
              <a:off x="3882195" y="1072911"/>
              <a:ext cx="1261884" cy="276999"/>
            </a:xfrm>
            <a:prstGeom prst="rect">
              <a:avLst/>
            </a:prstGeom>
            <a:noFill/>
          </p:spPr>
          <p:txBody>
            <a:bodyPr wrap="non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1">
                      <a:lumMod val="75000"/>
                    </a:schemeClr>
                  </a:solidFill>
                  <a:effectLst/>
                  <a:uLnTx/>
                  <a:uFillTx/>
                </a:rPr>
                <a:t>维度目标完成率</a:t>
              </a:r>
            </a:p>
          </p:txBody>
        </p:sp>
        <p:sp>
          <p:nvSpPr>
            <p:cNvPr id="243" name="文本框 242">
              <a:extLst>
                <a:ext uri="{FF2B5EF4-FFF2-40B4-BE49-F238E27FC236}">
                  <a16:creationId xmlns:a16="http://schemas.microsoft.com/office/drawing/2014/main" id="{6799C65E-86F8-0901-0B45-1A279724B6AB}"/>
                </a:ext>
              </a:extLst>
            </p:cNvPr>
            <p:cNvSpPr txBox="1"/>
            <p:nvPr/>
          </p:nvSpPr>
          <p:spPr>
            <a:xfrm>
              <a:off x="4201993" y="1501956"/>
              <a:ext cx="622286" cy="276999"/>
            </a:xfrm>
            <a:prstGeom prst="rect">
              <a:avLst/>
            </a:prstGeom>
            <a:noFill/>
          </p:spPr>
          <p:txBody>
            <a:bodyPr wrap="non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accent1">
                      <a:lumMod val="75000"/>
                    </a:schemeClr>
                  </a:solidFill>
                  <a:effectLst/>
                  <a:uLnTx/>
                  <a:uFillTx/>
                </a:rPr>
                <a:t>&lt; XX%</a:t>
              </a:r>
              <a:endParaRPr kumimoji="0" lang="zh-CN" altLang="en-US" sz="1200" b="0" i="0" u="none" strike="noStrike" kern="0" cap="none" spc="0" normalizeH="0" baseline="0" noProof="0" dirty="0">
                <a:ln>
                  <a:noFill/>
                </a:ln>
                <a:solidFill>
                  <a:schemeClr val="accent1">
                    <a:lumMod val="75000"/>
                  </a:schemeClr>
                </a:solidFill>
                <a:effectLst/>
                <a:uLnTx/>
                <a:uFillTx/>
              </a:endParaRPr>
            </a:p>
          </p:txBody>
        </p:sp>
        <p:sp>
          <p:nvSpPr>
            <p:cNvPr id="244" name="文本框 243">
              <a:extLst>
                <a:ext uri="{FF2B5EF4-FFF2-40B4-BE49-F238E27FC236}">
                  <a16:creationId xmlns:a16="http://schemas.microsoft.com/office/drawing/2014/main" id="{5997986E-9A9B-F0F3-3306-6F65417A5F2D}"/>
                </a:ext>
              </a:extLst>
            </p:cNvPr>
            <p:cNvSpPr txBox="1"/>
            <p:nvPr/>
          </p:nvSpPr>
          <p:spPr>
            <a:xfrm>
              <a:off x="4041693" y="1944948"/>
              <a:ext cx="942887" cy="276999"/>
            </a:xfrm>
            <a:prstGeom prst="rect">
              <a:avLst/>
            </a:prstGeom>
            <a:noFill/>
          </p:spPr>
          <p:txBody>
            <a:bodyPr wrap="non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accent1">
                      <a:lumMod val="75000"/>
                    </a:schemeClr>
                  </a:solidFill>
                  <a:effectLst/>
                  <a:uLnTx/>
                  <a:uFillTx/>
                </a:rPr>
                <a:t>XX% - XX%</a:t>
              </a:r>
              <a:endParaRPr kumimoji="0" lang="zh-CN" altLang="en-US" sz="1200" b="0" i="0" u="none" strike="noStrike" kern="0" cap="none" spc="0" normalizeH="0" baseline="0" noProof="0" dirty="0">
                <a:ln>
                  <a:noFill/>
                </a:ln>
                <a:solidFill>
                  <a:schemeClr val="accent1">
                    <a:lumMod val="75000"/>
                  </a:schemeClr>
                </a:solidFill>
                <a:effectLst/>
                <a:uLnTx/>
                <a:uFillTx/>
              </a:endParaRPr>
            </a:p>
          </p:txBody>
        </p:sp>
        <p:sp>
          <p:nvSpPr>
            <p:cNvPr id="245" name="文本框 244">
              <a:extLst>
                <a:ext uri="{FF2B5EF4-FFF2-40B4-BE49-F238E27FC236}">
                  <a16:creationId xmlns:a16="http://schemas.microsoft.com/office/drawing/2014/main" id="{C600F499-BD50-A26A-807A-6E027D689F93}"/>
                </a:ext>
              </a:extLst>
            </p:cNvPr>
            <p:cNvSpPr txBox="1"/>
            <p:nvPr/>
          </p:nvSpPr>
          <p:spPr>
            <a:xfrm>
              <a:off x="4201993" y="2387940"/>
              <a:ext cx="622286" cy="276999"/>
            </a:xfrm>
            <a:prstGeom prst="rect">
              <a:avLst/>
            </a:prstGeom>
            <a:noFill/>
          </p:spPr>
          <p:txBody>
            <a:bodyPr wrap="non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accent1">
                      <a:lumMod val="75000"/>
                    </a:schemeClr>
                  </a:solidFill>
                  <a:effectLst/>
                  <a:uLnTx/>
                  <a:uFillTx/>
                </a:rPr>
                <a:t>&gt; XX%</a:t>
              </a:r>
              <a:endParaRPr kumimoji="0" lang="zh-CN" altLang="en-US" sz="1200" b="0" i="0" u="none" strike="noStrike" kern="0" cap="none" spc="0" normalizeH="0" baseline="0" noProof="0" dirty="0">
                <a:ln>
                  <a:noFill/>
                </a:ln>
                <a:solidFill>
                  <a:schemeClr val="accent1">
                    <a:lumMod val="75000"/>
                  </a:schemeClr>
                </a:solidFill>
                <a:effectLst/>
                <a:uLnTx/>
                <a:uFillTx/>
              </a:endParaRPr>
            </a:p>
          </p:txBody>
        </p:sp>
      </p:grpSp>
    </p:spTree>
    <p:extLst>
      <p:ext uri="{BB962C8B-B14F-4D97-AF65-F5344CB8AC3E}">
        <p14:creationId xmlns:p14="http://schemas.microsoft.com/office/powerpoint/2010/main" val="29798811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FC743828-DCE9-3AB5-A3A6-0C4EB80CEBEF}"/>
              </a:ext>
            </a:extLst>
          </p:cNvPr>
          <p:cNvSpPr/>
          <p:nvPr/>
        </p:nvSpPr>
        <p:spPr>
          <a:xfrm>
            <a:off x="482600" y="4379495"/>
            <a:ext cx="11214100" cy="1876926"/>
          </a:xfrm>
          <a:prstGeom prst="rect">
            <a:avLst/>
          </a:prstGeom>
          <a:solidFill>
            <a:schemeClr val="bg1"/>
          </a:solidFill>
          <a:ln>
            <a:solidFill>
              <a:schemeClr val="accent1">
                <a:lumMod val="40000"/>
                <a:lumOff val="60000"/>
                <a:alpha val="29000"/>
              </a:schemeClr>
            </a:solidFill>
          </a:ln>
          <a:effectLst>
            <a:outerShdw blurRad="558800" dist="152400" dir="5400000" sx="98000" sy="98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id="{9EFF16D5-3A2D-541B-1D21-642CDE702232}"/>
              </a:ext>
            </a:extLst>
          </p:cNvPr>
          <p:cNvSpPr>
            <a:spLocks noGrp="1"/>
          </p:cNvSpPr>
          <p:nvPr>
            <p:ph type="body" sz="quarter" idx="10"/>
          </p:nvPr>
        </p:nvSpPr>
        <p:spPr/>
        <p:txBody>
          <a:bodyPr/>
          <a:lstStyle/>
          <a:p>
            <a:r>
              <a:rPr lang="zh-CN" altLang="en-US" dirty="0"/>
              <a:t>项目目标同比情况</a:t>
            </a:r>
          </a:p>
        </p:txBody>
      </p:sp>
      <p:graphicFrame>
        <p:nvGraphicFramePr>
          <p:cNvPr id="3" name="图表 2">
            <a:extLst>
              <a:ext uri="{FF2B5EF4-FFF2-40B4-BE49-F238E27FC236}">
                <a16:creationId xmlns:a16="http://schemas.microsoft.com/office/drawing/2014/main" id="{C1D6C054-8CA3-111A-0FDC-C17012A04932}"/>
              </a:ext>
            </a:extLst>
          </p:cNvPr>
          <p:cNvGraphicFramePr/>
          <p:nvPr>
            <p:extLst>
              <p:ext uri="{D42A27DB-BD31-4B8C-83A1-F6EECF244321}">
                <p14:modId xmlns:p14="http://schemas.microsoft.com/office/powerpoint/2010/main" val="3134375023"/>
              </p:ext>
            </p:extLst>
          </p:nvPr>
        </p:nvGraphicFramePr>
        <p:xfrm>
          <a:off x="457200" y="1628775"/>
          <a:ext cx="11214100" cy="2468663"/>
        </p:xfrm>
        <a:graphic>
          <a:graphicData uri="http://schemas.openxmlformats.org/drawingml/2006/chart">
            <c:chart xmlns:c="http://schemas.openxmlformats.org/drawingml/2006/chart" xmlns:r="http://schemas.openxmlformats.org/officeDocument/2006/relationships" r:id="rId2"/>
          </a:graphicData>
        </a:graphic>
      </p:graphicFrame>
      <p:sp>
        <p:nvSpPr>
          <p:cNvPr id="4" name="文本框 3">
            <a:extLst>
              <a:ext uri="{FF2B5EF4-FFF2-40B4-BE49-F238E27FC236}">
                <a16:creationId xmlns:a16="http://schemas.microsoft.com/office/drawing/2014/main" id="{0B61DD28-E1BE-793D-712D-D7CE001BD77F}"/>
              </a:ext>
            </a:extLst>
          </p:cNvPr>
          <p:cNvSpPr txBox="1"/>
          <p:nvPr/>
        </p:nvSpPr>
        <p:spPr>
          <a:xfrm>
            <a:off x="743570" y="5092776"/>
            <a:ext cx="10704859" cy="777008"/>
          </a:xfrm>
          <a:prstGeom prst="rect">
            <a:avLst/>
          </a:prstGeom>
        </p:spPr>
        <p:txBody>
          <a:bodyPr wrap="square">
            <a:noAutofit/>
          </a:bodyPr>
          <a:lstStyle>
            <a:defPPr>
              <a:defRPr lang="zh-CN"/>
            </a:defPPr>
            <a:lvl1pPr>
              <a:lnSpc>
                <a:spcPct val="130000"/>
              </a:lnSpc>
              <a:defRPr spc="100">
                <a:solidFill>
                  <a:schemeClr val="bg2">
                    <a:lumMod val="25000"/>
                  </a:schemeClr>
                </a:solidFill>
                <a:latin typeface="arial" panose="020B0604020202020204" pitchFamily="34" charset="0"/>
              </a:defRPr>
            </a:lvl1pPr>
          </a:lstStyle>
          <a:p>
            <a:r>
              <a:rPr lang="zh-CN" altLang="en-US" dirty="0">
                <a:latin typeface="思源黑体 CN Regular" panose="020B0500000000000000" pitchFamily="34" charset="-122"/>
              </a:rPr>
              <a:t>在这个文本框中的内容你可根据情况调整文字大小、间距、文字颜色。在这个文本框中的内容你可根据情况调整文字大小、间距、文字颜色。</a:t>
            </a:r>
          </a:p>
        </p:txBody>
      </p:sp>
      <p:sp>
        <p:nvSpPr>
          <p:cNvPr id="5" name="矩形: 圆角 4">
            <a:extLst>
              <a:ext uri="{FF2B5EF4-FFF2-40B4-BE49-F238E27FC236}">
                <a16:creationId xmlns:a16="http://schemas.microsoft.com/office/drawing/2014/main" id="{55B976A7-3258-9A42-0DF4-5C672277704B}"/>
              </a:ext>
            </a:extLst>
          </p:cNvPr>
          <p:cNvSpPr/>
          <p:nvPr/>
        </p:nvSpPr>
        <p:spPr>
          <a:xfrm>
            <a:off x="743570" y="4541272"/>
            <a:ext cx="3045326" cy="448838"/>
          </a:xfrm>
          <a:prstGeom prst="roundRect">
            <a:avLst/>
          </a:prstGeom>
          <a:gradFill>
            <a:gsLst>
              <a:gs pos="100000">
                <a:schemeClr val="accent1"/>
              </a:gs>
              <a:gs pos="0">
                <a:schemeClr val="accent1"/>
              </a:gs>
            </a:gsLst>
            <a:lin ang="5400000" scaled="0"/>
          </a:gradFill>
          <a:ln>
            <a:noFill/>
          </a:ln>
        </p:spPr>
        <p:txBody>
          <a:bodyPr rtlCol="0" anchor="ctr">
            <a:noAutofit/>
          </a:bodyPr>
          <a:lstStyle/>
          <a:p>
            <a:pPr algn="ctr"/>
            <a:r>
              <a:rPr lang="zh-CN" altLang="en-US" sz="2000" dirty="0">
                <a:solidFill>
                  <a:schemeClr val="bg1"/>
                </a:solidFill>
                <a:latin typeface="+mj-ea"/>
                <a:ea typeface="+mj-ea"/>
              </a:rPr>
              <a:t>项目目标完成情况分析</a:t>
            </a:r>
          </a:p>
        </p:txBody>
      </p:sp>
    </p:spTree>
    <p:extLst>
      <p:ext uri="{BB962C8B-B14F-4D97-AF65-F5344CB8AC3E}">
        <p14:creationId xmlns:p14="http://schemas.microsoft.com/office/powerpoint/2010/main" val="18116204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F8275A99-0EFD-0648-D6FD-0061FD2ECC9D}"/>
              </a:ext>
            </a:extLst>
          </p:cNvPr>
          <p:cNvSpPr/>
          <p:nvPr/>
        </p:nvSpPr>
        <p:spPr>
          <a:xfrm>
            <a:off x="832513" y="4379494"/>
            <a:ext cx="10514274" cy="1918947"/>
          </a:xfrm>
          <a:prstGeom prst="rect">
            <a:avLst/>
          </a:prstGeom>
          <a:solidFill>
            <a:schemeClr val="bg1"/>
          </a:solidFill>
          <a:ln>
            <a:solidFill>
              <a:schemeClr val="accent1">
                <a:lumMod val="40000"/>
                <a:lumOff val="60000"/>
                <a:alpha val="29000"/>
              </a:schemeClr>
            </a:solidFill>
          </a:ln>
          <a:effectLst>
            <a:outerShdw blurRad="558800" dist="152400" dir="5400000" sx="98000" sy="98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id="{71111A1D-808C-ECC2-95CA-5354D1A09310}"/>
              </a:ext>
            </a:extLst>
          </p:cNvPr>
          <p:cNvSpPr>
            <a:spLocks noGrp="1"/>
          </p:cNvSpPr>
          <p:nvPr>
            <p:ph type="body" sz="quarter" idx="10"/>
          </p:nvPr>
        </p:nvSpPr>
        <p:spPr>
          <a:xfrm>
            <a:off x="667046" y="381549"/>
            <a:ext cx="6121400" cy="480131"/>
          </a:xfrm>
        </p:spPr>
        <p:txBody>
          <a:bodyPr/>
          <a:lstStyle/>
          <a:p>
            <a:r>
              <a:rPr lang="zh-CN" altLang="en-US" dirty="0"/>
              <a:t>各项目目标完成情况对比</a:t>
            </a:r>
          </a:p>
        </p:txBody>
      </p:sp>
      <p:sp>
        <p:nvSpPr>
          <p:cNvPr id="4" name="文本框 3">
            <a:extLst>
              <a:ext uri="{FF2B5EF4-FFF2-40B4-BE49-F238E27FC236}">
                <a16:creationId xmlns:a16="http://schemas.microsoft.com/office/drawing/2014/main" id="{752FF01B-8083-7E97-6AD4-84A167C00FB4}"/>
              </a:ext>
            </a:extLst>
          </p:cNvPr>
          <p:cNvSpPr txBox="1"/>
          <p:nvPr/>
        </p:nvSpPr>
        <p:spPr>
          <a:xfrm>
            <a:off x="955343" y="5031466"/>
            <a:ext cx="9882196" cy="1176545"/>
          </a:xfrm>
          <a:prstGeom prst="rect">
            <a:avLst/>
          </a:prstGeom>
        </p:spPr>
        <p:txBody>
          <a:bodyPr wrap="square">
            <a:noAutofit/>
          </a:bodyPr>
          <a:lstStyle>
            <a:defPPr>
              <a:defRPr lang="zh-CN"/>
            </a:defPPr>
            <a:lvl1pPr>
              <a:lnSpc>
                <a:spcPct val="130000"/>
              </a:lnSpc>
              <a:defRPr spc="100">
                <a:solidFill>
                  <a:schemeClr val="bg2">
                    <a:lumMod val="25000"/>
                  </a:schemeClr>
                </a:solidFill>
                <a:latin typeface="arial" panose="020B0604020202020204" pitchFamily="34" charset="0"/>
              </a:defRPr>
            </a:lvl1pPr>
          </a:lstStyle>
          <a:p>
            <a:r>
              <a:rPr lang="zh-CN" altLang="en-US" dirty="0">
                <a:latin typeface="思源黑体 CN Regular" panose="020B0500000000000000" pitchFamily="34" charset="-122"/>
              </a:rPr>
              <a:t>在这个文本框中的内容你可根据情况调整文字大小、间距、文字颜色。在这个文本框中的内容你可根据情况调整文字大小、间距、文字颜色。在这个文本框中的内容你可根据情况调整文字大小、间距、文字颜色。</a:t>
            </a:r>
          </a:p>
          <a:p>
            <a:endParaRPr lang="zh-CN" altLang="en-US" dirty="0">
              <a:latin typeface="思源黑体 CN Regular" panose="020B0500000000000000" pitchFamily="34" charset="-122"/>
            </a:endParaRPr>
          </a:p>
        </p:txBody>
      </p:sp>
      <p:sp>
        <p:nvSpPr>
          <p:cNvPr id="6" name="矩形: 圆角 5">
            <a:extLst>
              <a:ext uri="{FF2B5EF4-FFF2-40B4-BE49-F238E27FC236}">
                <a16:creationId xmlns:a16="http://schemas.microsoft.com/office/drawing/2014/main" id="{C6BC2D9F-5601-BA9B-0BB8-978DD789391B}"/>
              </a:ext>
            </a:extLst>
          </p:cNvPr>
          <p:cNvSpPr/>
          <p:nvPr/>
        </p:nvSpPr>
        <p:spPr>
          <a:xfrm>
            <a:off x="1057311" y="4530136"/>
            <a:ext cx="2181159" cy="448838"/>
          </a:xfrm>
          <a:prstGeom prst="roundRect">
            <a:avLst/>
          </a:prstGeom>
          <a:gradFill>
            <a:gsLst>
              <a:gs pos="100000">
                <a:schemeClr val="accent1"/>
              </a:gs>
              <a:gs pos="0">
                <a:schemeClr val="accent1"/>
              </a:gs>
            </a:gsLst>
            <a:lin ang="5400000" scaled="0"/>
          </a:gradFill>
          <a:ln>
            <a:noFill/>
          </a:ln>
        </p:spPr>
        <p:txBody>
          <a:bodyPr rtlCol="0" anchor="ctr">
            <a:noAutofit/>
          </a:bodyPr>
          <a:lstStyle/>
          <a:p>
            <a:pPr algn="ctr"/>
            <a:r>
              <a:rPr lang="zh-CN" altLang="en-US" sz="2000" dirty="0">
                <a:solidFill>
                  <a:schemeClr val="bg1"/>
                </a:solidFill>
                <a:latin typeface="+mj-ea"/>
                <a:ea typeface="+mj-ea"/>
              </a:rPr>
              <a:t>原因分析</a:t>
            </a:r>
          </a:p>
        </p:txBody>
      </p:sp>
      <p:graphicFrame>
        <p:nvGraphicFramePr>
          <p:cNvPr id="8" name="PA-图表 11">
            <a:extLst>
              <a:ext uri="{FF2B5EF4-FFF2-40B4-BE49-F238E27FC236}">
                <a16:creationId xmlns:a16="http://schemas.microsoft.com/office/drawing/2014/main" id="{9A1EF434-26B5-75AF-DCEE-70C2385232E5}"/>
              </a:ext>
            </a:extLst>
          </p:cNvPr>
          <p:cNvGraphicFramePr/>
          <p:nvPr>
            <p:custDataLst>
              <p:tags r:id="rId1"/>
            </p:custDataLst>
            <p:extLst>
              <p:ext uri="{D42A27DB-BD31-4B8C-83A1-F6EECF244321}">
                <p14:modId xmlns:p14="http://schemas.microsoft.com/office/powerpoint/2010/main" val="234788771"/>
              </p:ext>
            </p:extLst>
          </p:nvPr>
        </p:nvGraphicFramePr>
        <p:xfrm>
          <a:off x="765175" y="1098134"/>
          <a:ext cx="10661650" cy="323346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3958655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9f7822b6-65b7-4928-a2e2-518d839fb546&quot;,&quot;Name&quot;:null,&quot;Kind&quot;:&quot;Custom&quot;,&quot;OldGuidesSetting&quot;:{&quot;HeaderHeight&quot;:0.0,&quot;FooterHeight&quot;:0.0,&quot;SideMargin&quot;:0.0,&quot;TopMargin&quot;:0.0,&quot;BottomMargin&quot;:0.0,&quot;IntervalMargin&quot;:0.0}}"/>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PA" val="v5.2.11"/>
</p:tagLst>
</file>

<file path=ppt/tags/tag17.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PA" val="v5.2.11"/>
</p:tagLst>
</file>

<file path=ppt/tags/tag19.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2a4c6116-c401-4b90-95aa-5681ee89e15b}"/>
</p:tagLst>
</file>

<file path=ppt/tags/tag20.xml><?xml version="1.0" encoding="utf-8"?>
<p:tagLst xmlns:a="http://schemas.openxmlformats.org/drawingml/2006/main" xmlns:r="http://schemas.openxmlformats.org/officeDocument/2006/relationships" xmlns:p="http://schemas.openxmlformats.org/presentationml/2006/main">
  <p:tag name="PA" val="v5.2.11"/>
</p:tagLst>
</file>

<file path=ppt/tags/tag21.xml><?xml version="1.0" encoding="utf-8"?>
<p:tagLst xmlns:a="http://schemas.openxmlformats.org/drawingml/2006/main" xmlns:r="http://schemas.openxmlformats.org/officeDocument/2006/relationships" xmlns:p="http://schemas.openxmlformats.org/presentationml/2006/main">
  <p:tag name="KSO_WM_UNIT_TABLE_BEAUTIFY" val="smartTable{e9f3e1d8-b287-466c-be07-834d89cccf47}"/>
</p:tagLst>
</file>

<file path=ppt/tags/tag22.xml><?xml version="1.0" encoding="utf-8"?>
<p:tagLst xmlns:a="http://schemas.openxmlformats.org/drawingml/2006/main" xmlns:r="http://schemas.openxmlformats.org/officeDocument/2006/relationships" xmlns:p="http://schemas.openxmlformats.org/presentationml/2006/main">
  <p:tag name="SHADOWSIZE" val="100"/>
</p:tagLst>
</file>

<file path=ppt/tags/tag23.xml><?xml version="1.0" encoding="utf-8"?>
<p:tagLst xmlns:a="http://schemas.openxmlformats.org/drawingml/2006/main" xmlns:r="http://schemas.openxmlformats.org/officeDocument/2006/relationships" xmlns:p="http://schemas.openxmlformats.org/presentationml/2006/main">
  <p:tag name="SHADOWSIZE" val="100"/>
</p:tagLst>
</file>

<file path=ppt/tags/tag24.xml><?xml version="1.0" encoding="utf-8"?>
<p:tagLst xmlns:a="http://schemas.openxmlformats.org/drawingml/2006/main" xmlns:r="http://schemas.openxmlformats.org/officeDocument/2006/relationships" xmlns:p="http://schemas.openxmlformats.org/presentationml/2006/main">
  <p:tag name="SHADOWSIZE" val="100"/>
</p:tagLst>
</file>

<file path=ppt/tags/tag25.xml><?xml version="1.0" encoding="utf-8"?>
<p:tagLst xmlns:a="http://schemas.openxmlformats.org/drawingml/2006/main" xmlns:r="http://schemas.openxmlformats.org/officeDocument/2006/relationships" xmlns:p="http://schemas.openxmlformats.org/presentationml/2006/main">
  <p:tag name="ADJUSTMENTS" val="8.97454"/>
  <p:tag name="SHADOWSIZE" val="90"/>
</p:tagLst>
</file>

<file path=ppt/tags/tag26.xml><?xml version="1.0" encoding="utf-8"?>
<p:tagLst xmlns:a="http://schemas.openxmlformats.org/drawingml/2006/main" xmlns:r="http://schemas.openxmlformats.org/officeDocument/2006/relationships" xmlns:p="http://schemas.openxmlformats.org/presentationml/2006/main">
  <p:tag name="ADJUSTMENTS" val="8.97454"/>
  <p:tag name="SHADOWSIZE" val="90"/>
</p:tagLst>
</file>

<file path=ppt/tags/tag27.xml><?xml version="1.0" encoding="utf-8"?>
<p:tagLst xmlns:a="http://schemas.openxmlformats.org/drawingml/2006/main" xmlns:r="http://schemas.openxmlformats.org/officeDocument/2006/relationships" xmlns:p="http://schemas.openxmlformats.org/presentationml/2006/main">
  <p:tag name="ADJUSTMENTS" val="8.97454"/>
  <p:tag name="SHADOWSIZE" val="90"/>
</p:tagLst>
</file>

<file path=ppt/tags/tag28.xml><?xml version="1.0" encoding="utf-8"?>
<p:tagLst xmlns:a="http://schemas.openxmlformats.org/drawingml/2006/main" xmlns:r="http://schemas.openxmlformats.org/officeDocument/2006/relationships" xmlns:p="http://schemas.openxmlformats.org/presentationml/2006/main">
  <p:tag name="ADJUSTMENTS" val="8.97454"/>
  <p:tag name="SHADOWSIZE" val="90"/>
</p:tagLst>
</file>

<file path=ppt/tags/tag29.xml><?xml version="1.0" encoding="utf-8"?>
<p:tagLst xmlns:a="http://schemas.openxmlformats.org/drawingml/2006/main" xmlns:r="http://schemas.openxmlformats.org/officeDocument/2006/relationships" xmlns:p="http://schemas.openxmlformats.org/presentationml/2006/main">
  <p:tag name="ADJUSTMENTS" val="8.97454"/>
  <p:tag name="SHADOWSIZE" val="90"/>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30.xml><?xml version="1.0" encoding="utf-8"?>
<p:tagLst xmlns:a="http://schemas.openxmlformats.org/drawingml/2006/main" xmlns:r="http://schemas.openxmlformats.org/officeDocument/2006/relationships" xmlns:p="http://schemas.openxmlformats.org/presentationml/2006/main">
  <p:tag name="ADJUSTMENTS" val="8.97454"/>
  <p:tag name="SHADOWSIZE" val="90"/>
</p:tagLst>
</file>

<file path=ppt/tags/tag31.xml><?xml version="1.0" encoding="utf-8"?>
<p:tagLst xmlns:a="http://schemas.openxmlformats.org/drawingml/2006/main" xmlns:r="http://schemas.openxmlformats.org/officeDocument/2006/relationships" xmlns:p="http://schemas.openxmlformats.org/presentationml/2006/main">
  <p:tag name="KSO_WM_UNIT_TABLE_BEAUTIFY" val="smartTable{e9f3e1d8-b287-466c-be07-834d89cccf47}"/>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e9f3e1d8-b287-466c-be07-834d89cccf47}"/>
</p:tagLst>
</file>

<file path=ppt/tags/tag5.xml><?xml version="1.0" encoding="utf-8"?>
<p:tagLst xmlns:a="http://schemas.openxmlformats.org/drawingml/2006/main" xmlns:r="http://schemas.openxmlformats.org/officeDocument/2006/relationships" xmlns:p="http://schemas.openxmlformats.org/presentationml/2006/main">
  <p:tag name="SHADOWSIZE" val="100"/>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51PPT模板网   www.51pptmoban.com">
  <a:themeElements>
    <a:clrScheme name="01-单蓝色-旁门左道">
      <a:dk1>
        <a:sysClr val="windowText" lastClr="000000"/>
      </a:dk1>
      <a:lt1>
        <a:sysClr val="window" lastClr="FFFFFF"/>
      </a:lt1>
      <a:dk2>
        <a:srgbClr val="2D3847"/>
      </a:dk2>
      <a:lt2>
        <a:srgbClr val="E7E6E6"/>
      </a:lt2>
      <a:accent1>
        <a:srgbClr val="037EF3"/>
      </a:accent1>
      <a:accent2>
        <a:srgbClr val="D8D8D8"/>
      </a:accent2>
      <a:accent3>
        <a:srgbClr val="BFBFBF"/>
      </a:accent3>
      <a:accent4>
        <a:srgbClr val="A5A5A5"/>
      </a:accent4>
      <a:accent5>
        <a:srgbClr val="7F7F7F"/>
      </a:accent5>
      <a:accent6>
        <a:srgbClr val="595959"/>
      </a:accent6>
      <a:hlink>
        <a:srgbClr val="0563C1"/>
      </a:hlink>
      <a:folHlink>
        <a:srgbClr val="954F72"/>
      </a:folHlink>
    </a:clrScheme>
    <a:fontScheme name="自定义 1">
      <a:majorFont>
        <a:latin typeface="思源黑体 CN Heavy"/>
        <a:ea typeface="思源黑体 CN Heavy"/>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362</TotalTime>
  <Words>1817</Words>
  <Application>Microsoft Office PowerPoint</Application>
  <PresentationFormat>宽屏</PresentationFormat>
  <Paragraphs>518</Paragraphs>
  <Slides>34</Slides>
  <Notes>3</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34</vt:i4>
      </vt:variant>
    </vt:vector>
  </HeadingPairs>
  <TitlesOfParts>
    <vt:vector size="46" baseType="lpstr">
      <vt:lpstr>OPPOSans H</vt:lpstr>
      <vt:lpstr>汉仪雅酷黑 45W</vt:lpstr>
      <vt:lpstr>思源黑体 CN Bold</vt:lpstr>
      <vt:lpstr>思源黑体 CN Heavy</vt:lpstr>
      <vt:lpstr>思源黑体 CN Light</vt:lpstr>
      <vt:lpstr>思源黑体 CN Regular</vt:lpstr>
      <vt:lpstr>思源宋体 CN Heavy</vt:lpstr>
      <vt:lpstr>Arial</vt:lpstr>
      <vt:lpstr>Calibri</vt:lpstr>
      <vt:lpstr>Segoe UI Light</vt:lpstr>
      <vt:lpstr>Wingdings</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经营分析汇报商务通用ppt模板</dc:title>
  <dc:creator>zlyrq</dc:creator>
  <cp:keywords>P界达人</cp:keywords>
  <dc:description>www.51pptmoban.com</dc:description>
  <cp:lastModifiedBy>Win user</cp:lastModifiedBy>
  <cp:revision>93</cp:revision>
  <dcterms:created xsi:type="dcterms:W3CDTF">2022-06-12T11:36:55Z</dcterms:created>
  <dcterms:modified xsi:type="dcterms:W3CDTF">2022-09-01T14:39:22Z</dcterms:modified>
</cp:coreProperties>
</file>