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2.xml" ContentType="application/vnd.ms-office.chartex+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charts/chart4.xml" ContentType="application/vnd.openxmlformats-officedocument.drawingml.chart+xml"/>
  <Override PartName="/ppt/charts/style6.xml" ContentType="application/vnd.ms-office.chartstyle+xml"/>
  <Override PartName="/ppt/charts/colors6.xml" ContentType="application/vnd.ms-office.chartcolorstyle+xml"/>
  <Override PartName="/ppt/charts/chart5.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charts/chart6.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26"/>
  </p:notesMasterIdLst>
  <p:sldIdLst>
    <p:sldId id="256" r:id="rId3"/>
    <p:sldId id="257" r:id="rId4"/>
    <p:sldId id="279" r:id="rId5"/>
    <p:sldId id="265" r:id="rId6"/>
    <p:sldId id="259" r:id="rId7"/>
    <p:sldId id="260" r:id="rId8"/>
    <p:sldId id="261" r:id="rId9"/>
    <p:sldId id="262" r:id="rId10"/>
    <p:sldId id="263" r:id="rId11"/>
    <p:sldId id="264" r:id="rId12"/>
    <p:sldId id="266" r:id="rId13"/>
    <p:sldId id="267" r:id="rId14"/>
    <p:sldId id="268" r:id="rId15"/>
    <p:sldId id="269" r:id="rId16"/>
    <p:sldId id="278" r:id="rId17"/>
    <p:sldId id="272" r:id="rId18"/>
    <p:sldId id="273" r:id="rId19"/>
    <p:sldId id="274" r:id="rId20"/>
    <p:sldId id="275" r:id="rId21"/>
    <p:sldId id="276" r:id="rId22"/>
    <p:sldId id="277" r:id="rId23"/>
    <p:sldId id="1127" r:id="rId24"/>
    <p:sldId id="112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366" userDrawn="1">
          <p15:clr>
            <a:srgbClr val="A4A3A4"/>
          </p15:clr>
        </p15:guide>
        <p15:guide id="3" orient="horz" pos="1049" userDrawn="1">
          <p15:clr>
            <a:srgbClr val="A4A3A4"/>
          </p15:clr>
        </p15:guide>
        <p15:guide id="4" orient="horz" pos="1956" userDrawn="1">
          <p15:clr>
            <a:srgbClr val="A4A3A4"/>
          </p15:clr>
        </p15:guide>
        <p15:guide id="5" pos="3160" userDrawn="1">
          <p15:clr>
            <a:srgbClr val="A4A3A4"/>
          </p15:clr>
        </p15:guide>
        <p15:guide id="6" orient="horz" pos="1820" userDrawn="1">
          <p15:clr>
            <a:srgbClr val="A4A3A4"/>
          </p15:clr>
        </p15:guide>
        <p15:guide id="7" orient="horz" pos="3385" userDrawn="1">
          <p15:clr>
            <a:srgbClr val="A4A3A4"/>
          </p15:clr>
        </p15:guide>
        <p15:guide id="8" pos="733" userDrawn="1">
          <p15:clr>
            <a:srgbClr val="A4A3A4"/>
          </p15:clr>
        </p15:guide>
        <p15:guide id="9" orient="horz" pos="1117" userDrawn="1">
          <p15:clr>
            <a:srgbClr val="A4A3A4"/>
          </p15:clr>
        </p15:guide>
        <p15:guide id="10" orient="horz" pos="890" userDrawn="1">
          <p15:clr>
            <a:srgbClr val="A4A3A4"/>
          </p15:clr>
        </p15:guide>
        <p15:guide id="11"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D"/>
    <a:srgbClr val="B8A187"/>
    <a:srgbClr val="595959"/>
    <a:srgbClr val="FFFFFF"/>
    <a:srgbClr val="69A5F3"/>
    <a:srgbClr val="0445BA"/>
    <a:srgbClr val="337EDD"/>
    <a:srgbClr val="67D1E0"/>
    <a:srgbClr val="055CF8"/>
    <a:srgbClr val="126A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4" autoAdjust="0"/>
    <p:restoredTop sz="94660"/>
  </p:normalViewPr>
  <p:slideViewPr>
    <p:cSldViewPr snapToGrid="0" showGuides="1">
      <p:cViewPr varScale="1">
        <p:scale>
          <a:sx n="79" d="100"/>
          <a:sy n="79" d="100"/>
        </p:scale>
        <p:origin x="558" y="96"/>
      </p:cViewPr>
      <p:guideLst>
        <p:guide pos="2366"/>
        <p:guide orient="horz" pos="1049"/>
        <p:guide orient="horz" pos="1956"/>
        <p:guide pos="3160"/>
        <p:guide orient="horz" pos="1820"/>
        <p:guide orient="horz" pos="3385"/>
        <p:guide pos="733"/>
        <p:guide orient="horz" pos="1117"/>
        <p:guide orient="horz" pos="890"/>
        <p:guide orient="horz" pos="38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_rels/chartEx2.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3000">
                  <a:schemeClr val="accent1">
                    <a:lumMod val="60000"/>
                    <a:lumOff val="40000"/>
                  </a:schemeClr>
                </a:gs>
                <a:gs pos="100000">
                  <a:schemeClr val="accent1"/>
                </a:gs>
              </a:gsLst>
              <a:lin ang="2700000" scaled="0"/>
            </a:gradFill>
            <a:ln>
              <a:noFill/>
            </a:ln>
            <a:effectLst/>
          </c:spPr>
          <c:invertIfNegative val="0"/>
          <c:dPt>
            <c:idx val="3"/>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1-62FA-4BC3-9E84-A454A8489E7C}"/>
              </c:ext>
            </c:extLst>
          </c:dPt>
          <c:dPt>
            <c:idx val="4"/>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3-62FA-4BC3-9E84-A454A8489E7C}"/>
              </c:ext>
            </c:extLst>
          </c:dPt>
          <c:dPt>
            <c:idx val="5"/>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5-62FA-4BC3-9E84-A454A8489E7C}"/>
              </c:ext>
            </c:extLst>
          </c:dPt>
          <c:dPt>
            <c:idx val="6"/>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7-62FA-4BC3-9E84-A454A8489E7C}"/>
              </c:ext>
            </c:extLst>
          </c:dPt>
          <c:dPt>
            <c:idx val="7"/>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9-62FA-4BC3-9E84-A454A8489E7C}"/>
              </c:ext>
            </c:extLst>
          </c:dPt>
          <c:dPt>
            <c:idx val="8"/>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B-62FA-4BC3-9E84-A454A8489E7C}"/>
              </c:ext>
            </c:extLst>
          </c:dPt>
          <c:dPt>
            <c:idx val="9"/>
            <c:invertIfNegative val="0"/>
            <c:bubble3D val="0"/>
            <c:spPr>
              <a:gradFill>
                <a:gsLst>
                  <a:gs pos="3000">
                    <a:schemeClr val="accent1">
                      <a:lumMod val="60000"/>
                      <a:lumOff val="40000"/>
                    </a:schemeClr>
                  </a:gs>
                  <a:gs pos="100000">
                    <a:schemeClr val="accent1"/>
                  </a:gs>
                </a:gsLst>
              </a:gradFill>
              <a:ln>
                <a:noFill/>
              </a:ln>
              <a:effectLst/>
            </c:spPr>
            <c:extLst>
              <c:ext xmlns:c16="http://schemas.microsoft.com/office/drawing/2014/chart" uri="{C3380CC4-5D6E-409C-BE32-E72D297353CC}">
                <c16:uniqueId val="{0000000D-62FA-4BC3-9E84-A454A8489E7C}"/>
              </c:ext>
            </c:extLst>
          </c:dPt>
          <c:cat>
            <c:strRef>
              <c:f>Sheet1!$A$2:$A$11</c:f>
              <c:strCache>
                <c:ptCount val="10"/>
                <c:pt idx="0">
                  <c:v>嘻嘻</c:v>
                </c:pt>
                <c:pt idx="1">
                  <c:v>哈哈</c:v>
                </c:pt>
                <c:pt idx="2">
                  <c:v>蝈蝈</c:v>
                </c:pt>
                <c:pt idx="3">
                  <c:v>倩倩</c:v>
                </c:pt>
                <c:pt idx="4">
                  <c:v>贝贝</c:v>
                </c:pt>
                <c:pt idx="5">
                  <c:v>江南</c:v>
                </c:pt>
                <c:pt idx="6">
                  <c:v>苏苏</c:v>
                </c:pt>
                <c:pt idx="7">
                  <c:v>王子</c:v>
                </c:pt>
                <c:pt idx="8">
                  <c:v>工厂</c:v>
                </c:pt>
                <c:pt idx="9">
                  <c:v>主任</c:v>
                </c:pt>
              </c:strCache>
            </c:strRef>
          </c:cat>
          <c:val>
            <c:numRef>
              <c:f>Sheet1!$B$2:$B$11</c:f>
              <c:numCache>
                <c:formatCode>General</c:formatCode>
                <c:ptCount val="10"/>
                <c:pt idx="0">
                  <c:v>48.8</c:v>
                </c:pt>
                <c:pt idx="1">
                  <c:v>30</c:v>
                </c:pt>
                <c:pt idx="2">
                  <c:v>28.8</c:v>
                </c:pt>
                <c:pt idx="3">
                  <c:v>28</c:v>
                </c:pt>
                <c:pt idx="4">
                  <c:v>25</c:v>
                </c:pt>
                <c:pt idx="5">
                  <c:v>23</c:v>
                </c:pt>
                <c:pt idx="6">
                  <c:v>20</c:v>
                </c:pt>
                <c:pt idx="7">
                  <c:v>15.5</c:v>
                </c:pt>
                <c:pt idx="8">
                  <c:v>13</c:v>
                </c:pt>
                <c:pt idx="9">
                  <c:v>9.8000000000000007</c:v>
                </c:pt>
              </c:numCache>
            </c:numRef>
          </c:val>
          <c:extLst>
            <c:ext xmlns:c16="http://schemas.microsoft.com/office/drawing/2014/chart" uri="{C3380CC4-5D6E-409C-BE32-E72D297353CC}">
              <c16:uniqueId val="{0000000E-62FA-4BC3-9E84-A454A8489E7C}"/>
            </c:ext>
          </c:extLst>
        </c:ser>
        <c:dLbls>
          <c:showLegendKey val="0"/>
          <c:showVal val="0"/>
          <c:showCatName val="0"/>
          <c:showSerName val="0"/>
          <c:showPercent val="0"/>
          <c:showBubbleSize val="0"/>
        </c:dLbls>
        <c:gapWidth val="219"/>
        <c:overlap val="-27"/>
        <c:axId val="69334528"/>
        <c:axId val="71966720"/>
      </c:barChart>
      <c:catAx>
        <c:axId val="69334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tx1"/>
                </a:solidFill>
                <a:latin typeface="+mn-lt"/>
                <a:ea typeface="+mn-ea"/>
                <a:cs typeface="+mn-cs"/>
              </a:defRPr>
            </a:pPr>
            <a:endParaRPr lang="zh-CN"/>
          </a:p>
        </c:txPr>
        <c:crossAx val="71966720"/>
        <c:crosses val="autoZero"/>
        <c:auto val="1"/>
        <c:lblAlgn val="ctr"/>
        <c:lblOffset val="100"/>
        <c:noMultiLvlLbl val="0"/>
      </c:catAx>
      <c:valAx>
        <c:axId val="71966720"/>
        <c:scaling>
          <c:orientation val="minMax"/>
        </c:scaling>
        <c:delete val="1"/>
        <c:axPos val="l"/>
        <c:numFmt formatCode="General" sourceLinked="1"/>
        <c:majorTickMark val="none"/>
        <c:minorTickMark val="none"/>
        <c:tickLblPos val="nextTo"/>
        <c:crossAx val="69334528"/>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生鲜</c:v>
                </c:pt>
              </c:strCache>
            </c:strRef>
          </c:tx>
          <c:spPr>
            <a:solidFill>
              <a:schemeClr val="accent1"/>
            </a:solidFill>
            <a:ln>
              <a:noFill/>
            </a:ln>
            <a:effectLst/>
          </c:spPr>
          <c:invertIfNegative val="0"/>
          <c:cat>
            <c:strRef>
              <c:f>Sheet1!$A$2:$A$6</c:f>
              <c:strCache>
                <c:ptCount val="5"/>
                <c:pt idx="0">
                  <c:v>18-23</c:v>
                </c:pt>
                <c:pt idx="1">
                  <c:v>24-30</c:v>
                </c:pt>
                <c:pt idx="2">
                  <c:v>31-40</c:v>
                </c:pt>
                <c:pt idx="3">
                  <c:v>41-49</c:v>
                </c:pt>
                <c:pt idx="4">
                  <c:v>50+</c:v>
                </c:pt>
              </c:strCache>
            </c:strRef>
          </c:cat>
          <c:val>
            <c:numRef>
              <c:f>Sheet1!$B$2:$B$6</c:f>
              <c:numCache>
                <c:formatCode>General</c:formatCode>
                <c:ptCount val="5"/>
                <c:pt idx="0">
                  <c:v>1</c:v>
                </c:pt>
                <c:pt idx="1">
                  <c:v>1.7</c:v>
                </c:pt>
                <c:pt idx="2">
                  <c:v>2.5</c:v>
                </c:pt>
                <c:pt idx="3">
                  <c:v>1.8</c:v>
                </c:pt>
                <c:pt idx="4">
                  <c:v>1.1000000000000001</c:v>
                </c:pt>
              </c:numCache>
            </c:numRef>
          </c:val>
          <c:extLst>
            <c:ext xmlns:c16="http://schemas.microsoft.com/office/drawing/2014/chart" uri="{C3380CC4-5D6E-409C-BE32-E72D297353CC}">
              <c16:uniqueId val="{00000000-FEF7-458D-AF6C-B7684B24B8D5}"/>
            </c:ext>
          </c:extLst>
        </c:ser>
        <c:ser>
          <c:idx val="1"/>
          <c:order val="1"/>
          <c:tx>
            <c:strRef>
              <c:f>Sheet1!$C$1</c:f>
              <c:strCache>
                <c:ptCount val="1"/>
                <c:pt idx="0">
                  <c:v>茗茶</c:v>
                </c:pt>
              </c:strCache>
            </c:strRef>
          </c:tx>
          <c:spPr>
            <a:solidFill>
              <a:schemeClr val="accent2"/>
            </a:solidFill>
            <a:ln>
              <a:noFill/>
            </a:ln>
            <a:effectLst/>
          </c:spPr>
          <c:invertIfNegative val="0"/>
          <c:cat>
            <c:strRef>
              <c:f>Sheet1!$A$2:$A$6</c:f>
              <c:strCache>
                <c:ptCount val="5"/>
                <c:pt idx="0">
                  <c:v>18-23</c:v>
                </c:pt>
                <c:pt idx="1">
                  <c:v>24-30</c:v>
                </c:pt>
                <c:pt idx="2">
                  <c:v>31-40</c:v>
                </c:pt>
                <c:pt idx="3">
                  <c:v>41-49</c:v>
                </c:pt>
                <c:pt idx="4">
                  <c:v>50+</c:v>
                </c:pt>
              </c:strCache>
            </c:strRef>
          </c:cat>
          <c:val>
            <c:numRef>
              <c:f>Sheet1!$C$2:$C$6</c:f>
              <c:numCache>
                <c:formatCode>General</c:formatCode>
                <c:ptCount val="5"/>
                <c:pt idx="0">
                  <c:v>0.5</c:v>
                </c:pt>
                <c:pt idx="1">
                  <c:v>1.5</c:v>
                </c:pt>
                <c:pt idx="2">
                  <c:v>3</c:v>
                </c:pt>
                <c:pt idx="3">
                  <c:v>1.6</c:v>
                </c:pt>
                <c:pt idx="4">
                  <c:v>0.9</c:v>
                </c:pt>
              </c:numCache>
            </c:numRef>
          </c:val>
          <c:extLst>
            <c:ext xmlns:c16="http://schemas.microsoft.com/office/drawing/2014/chart" uri="{C3380CC4-5D6E-409C-BE32-E72D297353CC}">
              <c16:uniqueId val="{00000001-FEF7-458D-AF6C-B7684B24B8D5}"/>
            </c:ext>
          </c:extLst>
        </c:ser>
        <c:dLbls>
          <c:showLegendKey val="0"/>
          <c:showVal val="0"/>
          <c:showCatName val="0"/>
          <c:showSerName val="0"/>
          <c:showPercent val="0"/>
          <c:showBubbleSize val="0"/>
        </c:dLbls>
        <c:gapWidth val="219"/>
        <c:overlap val="-27"/>
        <c:axId val="992761680"/>
        <c:axId val="992768752"/>
      </c:barChart>
      <c:catAx>
        <c:axId val="992761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92768752"/>
        <c:crosses val="autoZero"/>
        <c:auto val="1"/>
        <c:lblAlgn val="ctr"/>
        <c:lblOffset val="100"/>
        <c:noMultiLvlLbl val="0"/>
      </c:catAx>
      <c:valAx>
        <c:axId val="992768752"/>
        <c:scaling>
          <c:orientation val="minMax"/>
        </c:scaling>
        <c:delete val="1"/>
        <c:axPos val="l"/>
        <c:numFmt formatCode="General" sourceLinked="1"/>
        <c:majorTickMark val="none"/>
        <c:minorTickMark val="none"/>
        <c:tickLblPos val="nextTo"/>
        <c:crossAx val="9927616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生鲜</c:v>
                </c:pt>
              </c:strCache>
            </c:strRef>
          </c:tx>
          <c:spPr>
            <a:solidFill>
              <a:schemeClr val="accent1"/>
            </a:solidFill>
            <a:ln>
              <a:noFill/>
            </a:ln>
            <a:effectLst/>
          </c:spPr>
          <c:invertIfNegative val="0"/>
          <c:cat>
            <c:strRef>
              <c:f>Sheet1!$A$2:$A$6</c:f>
              <c:strCache>
                <c:ptCount val="5"/>
                <c:pt idx="0">
                  <c:v>0-10</c:v>
                </c:pt>
                <c:pt idx="1">
                  <c:v>10-50</c:v>
                </c:pt>
                <c:pt idx="2">
                  <c:v>51-100</c:v>
                </c:pt>
                <c:pt idx="3">
                  <c:v>101-500</c:v>
                </c:pt>
                <c:pt idx="4">
                  <c:v>501-1k</c:v>
                </c:pt>
              </c:strCache>
            </c:strRef>
          </c:cat>
          <c:val>
            <c:numRef>
              <c:f>Sheet1!$B$2:$B$6</c:f>
              <c:numCache>
                <c:formatCode>General</c:formatCode>
                <c:ptCount val="5"/>
                <c:pt idx="0">
                  <c:v>1</c:v>
                </c:pt>
                <c:pt idx="1">
                  <c:v>4</c:v>
                </c:pt>
                <c:pt idx="2">
                  <c:v>2</c:v>
                </c:pt>
                <c:pt idx="3">
                  <c:v>1.5</c:v>
                </c:pt>
                <c:pt idx="4">
                  <c:v>0.3</c:v>
                </c:pt>
              </c:numCache>
            </c:numRef>
          </c:val>
          <c:extLst>
            <c:ext xmlns:c16="http://schemas.microsoft.com/office/drawing/2014/chart" uri="{C3380CC4-5D6E-409C-BE32-E72D297353CC}">
              <c16:uniqueId val="{00000000-FEF7-458D-AF6C-B7684B24B8D5}"/>
            </c:ext>
          </c:extLst>
        </c:ser>
        <c:ser>
          <c:idx val="1"/>
          <c:order val="1"/>
          <c:tx>
            <c:strRef>
              <c:f>Sheet1!$C$1</c:f>
              <c:strCache>
                <c:ptCount val="1"/>
                <c:pt idx="0">
                  <c:v>茗茶</c:v>
                </c:pt>
              </c:strCache>
            </c:strRef>
          </c:tx>
          <c:spPr>
            <a:solidFill>
              <a:schemeClr val="accent2"/>
            </a:solidFill>
            <a:ln>
              <a:noFill/>
            </a:ln>
            <a:effectLst/>
          </c:spPr>
          <c:invertIfNegative val="0"/>
          <c:cat>
            <c:strRef>
              <c:f>Sheet1!$A$2:$A$6</c:f>
              <c:strCache>
                <c:ptCount val="5"/>
                <c:pt idx="0">
                  <c:v>0-10</c:v>
                </c:pt>
                <c:pt idx="1">
                  <c:v>10-50</c:v>
                </c:pt>
                <c:pt idx="2">
                  <c:v>51-100</c:v>
                </c:pt>
                <c:pt idx="3">
                  <c:v>101-500</c:v>
                </c:pt>
                <c:pt idx="4">
                  <c:v>501-1k</c:v>
                </c:pt>
              </c:strCache>
            </c:strRef>
          </c:cat>
          <c:val>
            <c:numRef>
              <c:f>Sheet1!$C$2:$C$6</c:f>
              <c:numCache>
                <c:formatCode>General</c:formatCode>
                <c:ptCount val="5"/>
                <c:pt idx="0">
                  <c:v>0.5</c:v>
                </c:pt>
                <c:pt idx="1">
                  <c:v>0.7</c:v>
                </c:pt>
                <c:pt idx="2">
                  <c:v>2.2000000000000002</c:v>
                </c:pt>
                <c:pt idx="3">
                  <c:v>3.1</c:v>
                </c:pt>
                <c:pt idx="4">
                  <c:v>1</c:v>
                </c:pt>
              </c:numCache>
            </c:numRef>
          </c:val>
          <c:extLst>
            <c:ext xmlns:c16="http://schemas.microsoft.com/office/drawing/2014/chart" uri="{C3380CC4-5D6E-409C-BE32-E72D297353CC}">
              <c16:uniqueId val="{00000001-FEF7-458D-AF6C-B7684B24B8D5}"/>
            </c:ext>
          </c:extLst>
        </c:ser>
        <c:dLbls>
          <c:showLegendKey val="0"/>
          <c:showVal val="0"/>
          <c:showCatName val="0"/>
          <c:showSerName val="0"/>
          <c:showPercent val="0"/>
          <c:showBubbleSize val="0"/>
        </c:dLbls>
        <c:gapWidth val="219"/>
        <c:overlap val="-27"/>
        <c:axId val="992761680"/>
        <c:axId val="992768752"/>
      </c:barChart>
      <c:catAx>
        <c:axId val="992761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92768752"/>
        <c:crosses val="autoZero"/>
        <c:auto val="1"/>
        <c:lblAlgn val="ctr"/>
        <c:lblOffset val="100"/>
        <c:noMultiLvlLbl val="0"/>
      </c:catAx>
      <c:valAx>
        <c:axId val="992768752"/>
        <c:scaling>
          <c:orientation val="minMax"/>
        </c:scaling>
        <c:delete val="1"/>
        <c:axPos val="l"/>
        <c:numFmt formatCode="General" sourceLinked="1"/>
        <c:majorTickMark val="none"/>
        <c:minorTickMark val="none"/>
        <c:tickLblPos val="nextTo"/>
        <c:crossAx val="9927616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一线</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FCF-409D-85EA-AA00874A9C61}"/>
            </c:ext>
          </c:extLst>
        </c:ser>
        <c:ser>
          <c:idx val="1"/>
          <c:order val="1"/>
          <c:tx>
            <c:strRef>
              <c:f>Sheet1!$C$1</c:f>
              <c:strCache>
                <c:ptCount val="1"/>
                <c:pt idx="0">
                  <c:v>新一线</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FCF-409D-85EA-AA00874A9C61}"/>
            </c:ext>
          </c:extLst>
        </c:ser>
        <c:ser>
          <c:idx val="2"/>
          <c:order val="2"/>
          <c:tx>
            <c:strRef>
              <c:f>Sheet1!$D$1</c:f>
              <c:strCache>
                <c:ptCount val="1"/>
                <c:pt idx="0">
                  <c:v>二线</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FCF-409D-85EA-AA00874A9C61}"/>
            </c:ext>
          </c:extLst>
        </c:ser>
        <c:ser>
          <c:idx val="3"/>
          <c:order val="3"/>
          <c:tx>
            <c:strRef>
              <c:f>Sheet1!$E$1</c:f>
              <c:strCache>
                <c:ptCount val="1"/>
                <c:pt idx="0">
                  <c:v>三线</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Sheet1!$E$2:$E$5</c:f>
              <c:numCache>
                <c:formatCode>General</c:formatCode>
                <c:ptCount val="4"/>
                <c:pt idx="0">
                  <c:v>1.5</c:v>
                </c:pt>
                <c:pt idx="1">
                  <c:v>1.3</c:v>
                </c:pt>
                <c:pt idx="2">
                  <c:v>1.2</c:v>
                </c:pt>
                <c:pt idx="3">
                  <c:v>1.1000000000000001</c:v>
                </c:pt>
              </c:numCache>
            </c:numRef>
          </c:val>
          <c:extLst>
            <c:ext xmlns:c16="http://schemas.microsoft.com/office/drawing/2014/chart" uri="{C3380CC4-5D6E-409C-BE32-E72D297353CC}">
              <c16:uniqueId val="{00000003-8FCF-409D-85EA-AA00874A9C61}"/>
            </c:ext>
          </c:extLst>
        </c:ser>
        <c:dLbls>
          <c:showLegendKey val="0"/>
          <c:showVal val="0"/>
          <c:showCatName val="0"/>
          <c:showSerName val="0"/>
          <c:showPercent val="0"/>
          <c:showBubbleSize val="0"/>
        </c:dLbls>
        <c:gapWidth val="100"/>
        <c:overlap val="-24"/>
        <c:axId val="74388992"/>
        <c:axId val="74390528"/>
      </c:barChart>
      <c:catAx>
        <c:axId val="74388992"/>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74390528"/>
        <c:crosses val="autoZero"/>
        <c:auto val="1"/>
        <c:lblAlgn val="ctr"/>
        <c:lblOffset val="100"/>
        <c:noMultiLvlLbl val="0"/>
      </c:catAx>
      <c:valAx>
        <c:axId val="74390528"/>
        <c:scaling>
          <c:orientation val="minMax"/>
        </c:scaling>
        <c:delete val="1"/>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crossAx val="743889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18-20</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7D7-46B4-8FC1-945DC8DA85CF}"/>
            </c:ext>
          </c:extLst>
        </c:ser>
        <c:ser>
          <c:idx val="1"/>
          <c:order val="1"/>
          <c:tx>
            <c:strRef>
              <c:f>Sheet1!$C$1</c:f>
              <c:strCache>
                <c:ptCount val="1"/>
                <c:pt idx="0">
                  <c:v>21-31</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7D7-46B4-8FC1-945DC8DA85CF}"/>
            </c:ext>
          </c:extLst>
        </c:ser>
        <c:ser>
          <c:idx val="2"/>
          <c:order val="2"/>
          <c:tx>
            <c:strRef>
              <c:f>Sheet1!$D$1</c:f>
              <c:strCache>
                <c:ptCount val="1"/>
                <c:pt idx="0">
                  <c:v>31-40</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7D7-46B4-8FC1-945DC8DA85CF}"/>
            </c:ext>
          </c:extLst>
        </c:ser>
        <c:ser>
          <c:idx val="3"/>
          <c:order val="3"/>
          <c:tx>
            <c:strRef>
              <c:f>Sheet1!$E$1</c:f>
              <c:strCache>
                <c:ptCount val="1"/>
                <c:pt idx="0">
                  <c:v>41-50</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invertIfNegative val="0"/>
          <c:cat>
            <c:strRef>
              <c:f>Sheet1!$A$2:$A$5</c:f>
              <c:strCache>
                <c:ptCount val="4"/>
                <c:pt idx="0">
                  <c:v>护肤党</c:v>
                </c:pt>
                <c:pt idx="1">
                  <c:v>颜值控</c:v>
                </c:pt>
                <c:pt idx="2">
                  <c:v>贵妇圈</c:v>
                </c:pt>
                <c:pt idx="3">
                  <c:v>精致男</c:v>
                </c:pt>
              </c:strCache>
            </c:strRef>
          </c:cat>
          <c:val>
            <c:numRef>
              <c:f>Sheet1!$E$2:$E$5</c:f>
              <c:numCache>
                <c:formatCode>General</c:formatCode>
                <c:ptCount val="4"/>
                <c:pt idx="0">
                  <c:v>1.5</c:v>
                </c:pt>
                <c:pt idx="1">
                  <c:v>1.3</c:v>
                </c:pt>
                <c:pt idx="2">
                  <c:v>1.2</c:v>
                </c:pt>
                <c:pt idx="3">
                  <c:v>1.1000000000000001</c:v>
                </c:pt>
              </c:numCache>
            </c:numRef>
          </c:val>
          <c:extLst>
            <c:ext xmlns:c16="http://schemas.microsoft.com/office/drawing/2014/chart" uri="{C3380CC4-5D6E-409C-BE32-E72D297353CC}">
              <c16:uniqueId val="{00000003-47D7-46B4-8FC1-945DC8DA85CF}"/>
            </c:ext>
          </c:extLst>
        </c:ser>
        <c:dLbls>
          <c:showLegendKey val="0"/>
          <c:showVal val="0"/>
          <c:showCatName val="0"/>
          <c:showSerName val="0"/>
          <c:showPercent val="0"/>
          <c:showBubbleSize val="0"/>
        </c:dLbls>
        <c:gapWidth val="100"/>
        <c:overlap val="-24"/>
        <c:axId val="74368128"/>
        <c:axId val="74369664"/>
      </c:barChart>
      <c:catAx>
        <c:axId val="74368128"/>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74369664"/>
        <c:crosses val="autoZero"/>
        <c:auto val="1"/>
        <c:lblAlgn val="ctr"/>
        <c:lblOffset val="100"/>
        <c:noMultiLvlLbl val="0"/>
      </c:catAx>
      <c:valAx>
        <c:axId val="74369664"/>
        <c:scaling>
          <c:orientation val="minMax"/>
        </c:scaling>
        <c:delete val="1"/>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crossAx val="743681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BC4D-49C0-9114-2C8733DC378D}"/>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BC4D-49C0-9114-2C8733DC378D}"/>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BC4D-49C0-9114-2C8733DC378D}"/>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BC4D-49C0-9114-2C8733DC378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878-43C9-9327-305F04C3E7C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Sheet1!$A$2:$A$6</cx:f>
        <cx:lvl ptCount="5">
          <cx:pt idx="0">普洱茶</cx:pt>
          <cx:pt idx="1">乌龙茶</cx:pt>
          <cx:pt idx="2">绿茶</cx:pt>
          <cx:pt idx="3">养生茶</cx:pt>
          <cx:pt idx="4">其他茶</cx:pt>
        </cx:lvl>
      </cx:strDim>
      <cx:numDim type="size">
        <cx:f dir="row">Sheet1!$B$2:$B$6</cx:f>
        <cx:lvl ptCount="5" formatCode="General">
          <cx:pt idx="0">8.1999999999999993</cx:pt>
          <cx:pt idx="1">3.2000000000000002</cx:pt>
          <cx:pt idx="2">1.3999999999999999</cx:pt>
          <cx:pt idx="3">1.2</cx:pt>
          <cx:pt idx="4">1.5</cx:pt>
        </cx:lvl>
      </cx:numDim>
    </cx:data>
  </cx:chartData>
  <cx:chart>
    <cx:plotArea>
      <cx:plotAreaRegion>
        <cx:series layoutId="sunburst" uniqueId="{885D1608-8988-4340-9F9B-4EFED78FF777}">
          <cx:tx>
            <cx:txData>
              <cx:f>Sheet1!$B$1</cx:f>
              <cx:v>销售额</cx:v>
            </cx:txData>
          </cx:tx>
          <cx:dataId val="0"/>
        </cx:series>
      </cx:plotAreaRegion>
    </cx:plotArea>
    <cx:legend pos="r"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白酒</cx:pt>
          <cx:pt idx="1">葡萄酒</cx:pt>
          <cx:pt idx="2">黄酒</cx:pt>
          <cx:pt idx="3">洋酒</cx:pt>
        </cx:lvl>
      </cx:strDim>
      <cx:numDim type="size">
        <cx:f>Sheet1!$B$2:$B$5</cx:f>
        <cx:lvl ptCount="4" formatCode="G/通用格式">
          <cx:pt idx="0">8.1999999999999993</cx:pt>
          <cx:pt idx="1">3.2000000000000002</cx:pt>
          <cx:pt idx="2">1.3999999999999999</cx:pt>
          <cx:pt idx="3">1.2</cx:pt>
        </cx:lvl>
      </cx:numDim>
    </cx:data>
  </cx:chartData>
  <cx:chart>
    <cx:plotArea>
      <cx:plotAreaRegion>
        <cx:plotSurface>
          <cx:spPr>
            <a:ln>
              <a:noFill/>
            </a:ln>
          </cx:spPr>
        </cx:plotSurface>
        <cx:series layoutId="sunburst" uniqueId="{60ED5573-A217-46A8-8C7A-32C3AE4983FA}">
          <cx:tx>
            <cx:txData>
              <cx:f>Sheet1!$B$1</cx:f>
              <cx:v>销售额</cx:v>
            </cx:txData>
          </cx:tx>
          <cx:spPr>
            <a:ln>
              <a:noFill/>
            </a:ln>
          </cx:spPr>
          <cx:dataId val="0"/>
        </cx:series>
      </cx:plotAreaRegion>
    </cx:plotArea>
    <cx:legend pos="r" align="ctr" overlay="0">
      <cx:txPr>
        <a:bodyPr vertOverflow="overflow" horzOverflow="overflow" wrap="square" lIns="0" tIns="0" rIns="0" bIns="0"/>
        <a:lstStyle/>
        <a:p>
          <a:pPr algn="ctr" rtl="0">
            <a:defRPr sz="1200" b="0" i="0">
              <a:solidFill>
                <a:srgbClr val="595959"/>
              </a:solidFill>
              <a:latin typeface="+mn-ea"/>
              <a:ea typeface="+mn-ea"/>
              <a:cs typeface="OPPOSans R" panose="00020600040101010101" pitchFamily="18" charset="-122"/>
            </a:defRPr>
          </a:pPr>
          <a:endParaRPr lang="zh-CN" altLang="en-US" sz="1200">
            <a:latin typeface="+mn-ea"/>
            <a:ea typeface="+mn-ea"/>
          </a:endParaRPr>
        </a:p>
      </cx:txPr>
    </cx:legend>
  </cx:chart>
  <cx:spPr>
    <a:ln>
      <a:noFill/>
    </a:ln>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defRPr>
            </a:lvl1pPr>
          </a:lstStyle>
          <a:p>
            <a:fld id="{D2A48B96-639E-45A3-A0BA-2464DFDB1FAA}" type="datetimeFigureOut">
              <a:rPr lang="zh-CN" altLang="en-US" smtClean="0"/>
              <a:pPr/>
              <a:t>2022/9/13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mn-ea"/>
        <a:cs typeface="+mn-cs"/>
      </a:defRPr>
    </a:lvl1pPr>
    <a:lvl2pPr marL="457200" algn="l" defTabSz="914400" rtl="0" eaLnBrk="1" latinLnBrk="0" hangingPunct="1">
      <a:defRPr sz="1200" kern="1200">
        <a:solidFill>
          <a:schemeClr val="tx1"/>
        </a:solidFill>
        <a:latin typeface="OPPOSans R" panose="00020600040101010101" pitchFamily="18" charset="-122"/>
        <a:ea typeface="+mn-ea"/>
        <a:cs typeface="+mn-cs"/>
      </a:defRPr>
    </a:lvl2pPr>
    <a:lvl3pPr marL="914400" algn="l" defTabSz="914400" rtl="0" eaLnBrk="1" latinLnBrk="0" hangingPunct="1">
      <a:defRPr sz="1200" kern="1200">
        <a:solidFill>
          <a:schemeClr val="tx1"/>
        </a:solidFill>
        <a:latin typeface="OPPOSans R" panose="00020600040101010101" pitchFamily="18" charset="-122"/>
        <a:ea typeface="+mn-ea"/>
        <a:cs typeface="+mn-cs"/>
      </a:defRPr>
    </a:lvl3pPr>
    <a:lvl4pPr marL="1371600" algn="l" defTabSz="914400" rtl="0" eaLnBrk="1" latinLnBrk="0" hangingPunct="1">
      <a:defRPr sz="1200" kern="1200">
        <a:solidFill>
          <a:schemeClr val="tx1"/>
        </a:solidFill>
        <a:latin typeface="OPPOSans R" panose="00020600040101010101" pitchFamily="18" charset="-122"/>
        <a:ea typeface="+mn-ea"/>
        <a:cs typeface="+mn-cs"/>
      </a:defRPr>
    </a:lvl4pPr>
    <a:lvl5pPr marL="1828800" algn="l" defTabSz="914400" rtl="0" eaLnBrk="1" latinLnBrk="0" hangingPunct="1">
      <a:defRPr sz="1200" kern="1200">
        <a:solidFill>
          <a:schemeClr val="tx1"/>
        </a:solidFill>
        <a:latin typeface="OPPOSans R" panose="00020600040101010101" pitchFamily="18"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10</a:t>
            </a:fld>
            <a:endParaRPr lang="zh-CN" altLang="en-US" dirty="0"/>
          </a:p>
        </p:txBody>
      </p:sp>
    </p:spTree>
    <p:extLst>
      <p:ext uri="{BB962C8B-B14F-4D97-AF65-F5344CB8AC3E}">
        <p14:creationId xmlns:p14="http://schemas.microsoft.com/office/powerpoint/2010/main" val="1209945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11</a:t>
            </a:fld>
            <a:endParaRPr lang="zh-CN" altLang="en-US" dirty="0"/>
          </a:p>
        </p:txBody>
      </p:sp>
    </p:spTree>
    <p:extLst>
      <p:ext uri="{BB962C8B-B14F-4D97-AF65-F5344CB8AC3E}">
        <p14:creationId xmlns:p14="http://schemas.microsoft.com/office/powerpoint/2010/main" val="3912776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12</a:t>
            </a:fld>
            <a:endParaRPr lang="zh-CN" altLang="en-US" dirty="0"/>
          </a:p>
        </p:txBody>
      </p:sp>
    </p:spTree>
    <p:extLst>
      <p:ext uri="{BB962C8B-B14F-4D97-AF65-F5344CB8AC3E}">
        <p14:creationId xmlns:p14="http://schemas.microsoft.com/office/powerpoint/2010/main" val="3325475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13</a:t>
            </a:fld>
            <a:endParaRPr lang="zh-CN" altLang="en-US" dirty="0"/>
          </a:p>
        </p:txBody>
      </p:sp>
    </p:spTree>
    <p:extLst>
      <p:ext uri="{BB962C8B-B14F-4D97-AF65-F5344CB8AC3E}">
        <p14:creationId xmlns:p14="http://schemas.microsoft.com/office/powerpoint/2010/main" val="259307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443156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15</a:t>
            </a:fld>
            <a:endParaRPr lang="zh-CN" altLang="en-US" dirty="0"/>
          </a:p>
        </p:txBody>
      </p:sp>
    </p:spTree>
    <p:extLst>
      <p:ext uri="{BB962C8B-B14F-4D97-AF65-F5344CB8AC3E}">
        <p14:creationId xmlns:p14="http://schemas.microsoft.com/office/powerpoint/2010/main" val="3148621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16</a:t>
            </a:fld>
            <a:endParaRPr lang="zh-CN" altLang="en-US" dirty="0"/>
          </a:p>
        </p:txBody>
      </p:sp>
    </p:spTree>
    <p:extLst>
      <p:ext uri="{BB962C8B-B14F-4D97-AF65-F5344CB8AC3E}">
        <p14:creationId xmlns:p14="http://schemas.microsoft.com/office/powerpoint/2010/main" val="407891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17</a:t>
            </a:fld>
            <a:endParaRPr lang="zh-CN" altLang="en-US" dirty="0"/>
          </a:p>
        </p:txBody>
      </p:sp>
    </p:spTree>
    <p:extLst>
      <p:ext uri="{BB962C8B-B14F-4D97-AF65-F5344CB8AC3E}">
        <p14:creationId xmlns:p14="http://schemas.microsoft.com/office/powerpoint/2010/main" val="4229374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4265447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19</a:t>
            </a:fld>
            <a:endParaRPr lang="zh-CN" altLang="en-US" dirty="0"/>
          </a:p>
        </p:txBody>
      </p:sp>
    </p:spTree>
    <p:extLst>
      <p:ext uri="{BB962C8B-B14F-4D97-AF65-F5344CB8AC3E}">
        <p14:creationId xmlns:p14="http://schemas.microsoft.com/office/powerpoint/2010/main" val="2556948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a:t>
            </a:fld>
            <a:endParaRPr lang="zh-CN" altLang="en-US" dirty="0"/>
          </a:p>
        </p:txBody>
      </p:sp>
    </p:spTree>
    <p:extLst>
      <p:ext uri="{BB962C8B-B14F-4D97-AF65-F5344CB8AC3E}">
        <p14:creationId xmlns:p14="http://schemas.microsoft.com/office/powerpoint/2010/main" val="1419192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20</a:t>
            </a:fld>
            <a:endParaRPr lang="zh-CN" altLang="en-US" dirty="0"/>
          </a:p>
        </p:txBody>
      </p:sp>
    </p:spTree>
    <p:extLst>
      <p:ext uri="{BB962C8B-B14F-4D97-AF65-F5344CB8AC3E}">
        <p14:creationId xmlns:p14="http://schemas.microsoft.com/office/powerpoint/2010/main" val="3002984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21</a:t>
            </a:fld>
            <a:endParaRPr lang="zh-CN" altLang="en-US" dirty="0"/>
          </a:p>
        </p:txBody>
      </p:sp>
    </p:spTree>
    <p:extLst>
      <p:ext uri="{BB962C8B-B14F-4D97-AF65-F5344CB8AC3E}">
        <p14:creationId xmlns:p14="http://schemas.microsoft.com/office/powerpoint/2010/main" val="1643281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22</a:t>
            </a:fld>
            <a:endParaRPr lang="zh-CN" altLang="en-US" dirty="0"/>
          </a:p>
        </p:txBody>
      </p:sp>
    </p:spTree>
    <p:extLst>
      <p:ext uri="{BB962C8B-B14F-4D97-AF65-F5344CB8AC3E}">
        <p14:creationId xmlns:p14="http://schemas.microsoft.com/office/powerpoint/2010/main" val="3891836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23</a:t>
            </a:fld>
            <a:endParaRPr lang="zh-CN" altLang="en-US" dirty="0"/>
          </a:p>
        </p:txBody>
      </p:sp>
    </p:spTree>
    <p:extLst>
      <p:ext uri="{BB962C8B-B14F-4D97-AF65-F5344CB8AC3E}">
        <p14:creationId xmlns:p14="http://schemas.microsoft.com/office/powerpoint/2010/main" val="4029404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3</a:t>
            </a:fld>
            <a:endParaRPr lang="zh-CN" altLang="en-US" dirty="0"/>
          </a:p>
        </p:txBody>
      </p:sp>
    </p:spTree>
    <p:extLst>
      <p:ext uri="{BB962C8B-B14F-4D97-AF65-F5344CB8AC3E}">
        <p14:creationId xmlns:p14="http://schemas.microsoft.com/office/powerpoint/2010/main" val="1748633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4</a:t>
            </a:fld>
            <a:endParaRPr lang="zh-CN" altLang="en-US" dirty="0"/>
          </a:p>
        </p:txBody>
      </p:sp>
    </p:spTree>
    <p:extLst>
      <p:ext uri="{BB962C8B-B14F-4D97-AF65-F5344CB8AC3E}">
        <p14:creationId xmlns:p14="http://schemas.microsoft.com/office/powerpoint/2010/main" val="2894285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5</a:t>
            </a:fld>
            <a:endParaRPr lang="zh-CN" altLang="en-US" dirty="0"/>
          </a:p>
        </p:txBody>
      </p:sp>
    </p:spTree>
    <p:extLst>
      <p:ext uri="{BB962C8B-B14F-4D97-AF65-F5344CB8AC3E}">
        <p14:creationId xmlns:p14="http://schemas.microsoft.com/office/powerpoint/2010/main" val="2913653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6</a:t>
            </a:fld>
            <a:endParaRPr lang="zh-CN" altLang="en-US" dirty="0"/>
          </a:p>
        </p:txBody>
      </p:sp>
    </p:spTree>
    <p:extLst>
      <p:ext uri="{BB962C8B-B14F-4D97-AF65-F5344CB8AC3E}">
        <p14:creationId xmlns:p14="http://schemas.microsoft.com/office/powerpoint/2010/main" val="713271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982416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8</a:t>
            </a:fld>
            <a:endParaRPr lang="zh-CN" altLang="en-US" dirty="0"/>
          </a:p>
        </p:txBody>
      </p:sp>
    </p:spTree>
    <p:extLst>
      <p:ext uri="{BB962C8B-B14F-4D97-AF65-F5344CB8AC3E}">
        <p14:creationId xmlns:p14="http://schemas.microsoft.com/office/powerpoint/2010/main" val="63849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9</a:t>
            </a:fld>
            <a:endParaRPr lang="zh-CN" altLang="en-US" dirty="0"/>
          </a:p>
        </p:txBody>
      </p:sp>
    </p:spTree>
    <p:extLst>
      <p:ext uri="{BB962C8B-B14F-4D97-AF65-F5344CB8AC3E}">
        <p14:creationId xmlns:p14="http://schemas.microsoft.com/office/powerpoint/2010/main" val="213306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CF5B465-3805-1BC0-798E-524E708230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OPPOSans H"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040030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665" userDrawn="1">
          <p15:clr>
            <a:srgbClr val="F26B43"/>
          </p15:clr>
        </p15:guide>
        <p15:guide id="4" pos="7015" userDrawn="1">
          <p15:clr>
            <a:srgbClr val="F26B43"/>
          </p15:clr>
        </p15:guide>
        <p15:guide id="5" orient="horz" pos="346" userDrawn="1">
          <p15:clr>
            <a:srgbClr val="F26B43"/>
          </p15:clr>
        </p15:guide>
        <p15:guide id="6" orient="horz" pos="397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2022/9/13</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537284185"/>
      </p:ext>
    </p:extLst>
  </p:cSld>
  <p:clrMap bg1="lt1" tx1="dk1" bg2="lt2" tx2="dk2" accent1="accent1" accent2="accent2" accent3="accent3" accent4="accent4" accent5="accent5" accent6="accent6" hlink="hlink" folHlink="folHlink"/>
  <p:sldLayoutIdLst>
    <p:sldLayoutId id="214748365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microsoft.com/office/2014/relationships/chartEx" Target="../charts/chartEx2.xml"/><Relationship Id="rId3" Type="http://schemas.openxmlformats.org/officeDocument/2006/relationships/chart" Target="../charts/chart2.xml"/><Relationship Id="rId7"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0.png"/><Relationship Id="rId4" Type="http://schemas.microsoft.com/office/2014/relationships/chartEx" Target="../charts/chartEx1.xml"/><Relationship Id="rId9" Type="http://schemas.openxmlformats.org/officeDocument/2006/relationships/image" Target="../media/image190.png"/></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31.png"/><Relationship Id="rId4" Type="http://schemas.openxmlformats.org/officeDocument/2006/relationships/chart" Target="../charts/char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64288730-36F4-E2EF-D279-93F8C4B2B933}"/>
              </a:ext>
            </a:extLst>
          </p:cNvPr>
          <p:cNvSpPr txBox="1"/>
          <p:nvPr/>
        </p:nvSpPr>
        <p:spPr>
          <a:xfrm>
            <a:off x="5634335" y="5338187"/>
            <a:ext cx="923330" cy="184666"/>
          </a:xfrm>
          <a:prstGeom prst="rect">
            <a:avLst/>
          </a:prstGeom>
          <a:noFill/>
        </p:spPr>
        <p:txBody>
          <a:bodyPr wrap="none" lIns="0" tIns="0" rIns="0" bIns="0" rtlCol="0">
            <a:spAutoFit/>
          </a:bodyPr>
          <a:lstStyle/>
          <a:p>
            <a:r>
              <a:rPr lang="zh-CN" altLang="en-US" sz="1200" dirty="0">
                <a:solidFill>
                  <a:schemeClr val="bg1"/>
                </a:solidFill>
              </a:rPr>
              <a:t>汇报人：六白</a:t>
            </a:r>
          </a:p>
        </p:txBody>
      </p:sp>
      <p:pic>
        <p:nvPicPr>
          <p:cNvPr id="38" name="图片 37">
            <a:extLst>
              <a:ext uri="{FF2B5EF4-FFF2-40B4-BE49-F238E27FC236}">
                <a16:creationId xmlns:a16="http://schemas.microsoft.com/office/drawing/2014/main" id="{8AC1680E-E723-0FFF-D265-F9A5513AA0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500438"/>
            <a:ext cx="7620000" cy="3357562"/>
          </a:xfrm>
          <a:prstGeom prst="rect">
            <a:avLst/>
          </a:prstGeom>
        </p:spPr>
      </p:pic>
      <p:pic>
        <p:nvPicPr>
          <p:cNvPr id="39" name="图片 38">
            <a:extLst>
              <a:ext uri="{FF2B5EF4-FFF2-40B4-BE49-F238E27FC236}">
                <a16:creationId xmlns:a16="http://schemas.microsoft.com/office/drawing/2014/main" id="{4C348BFA-BD43-3D0B-0963-BB4D4F8C141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2000" y="0"/>
            <a:ext cx="7620000" cy="3500438"/>
          </a:xfrm>
          <a:prstGeom prst="rect">
            <a:avLst/>
          </a:prstGeom>
        </p:spPr>
      </p:pic>
      <p:sp>
        <p:nvSpPr>
          <p:cNvPr id="10" name="文本框 9"/>
          <p:cNvSpPr txBox="1"/>
          <p:nvPr/>
        </p:nvSpPr>
        <p:spPr>
          <a:xfrm>
            <a:off x="3547379" y="1955800"/>
            <a:ext cx="5097242" cy="1231106"/>
          </a:xfrm>
          <a:prstGeom prst="rect">
            <a:avLst/>
          </a:prstGeom>
          <a:noFill/>
        </p:spPr>
        <p:txBody>
          <a:bodyPr wrap="square" lIns="0" tIns="0" rIns="0" bIns="0" rtlCol="0">
            <a:spAutoFit/>
          </a:bodyPr>
          <a:lstStyle/>
          <a:p>
            <a:r>
              <a:rPr lang="zh-CN" altLang="en-US" sz="8000" dirty="0">
                <a:solidFill>
                  <a:schemeClr val="accent1"/>
                </a:solidFill>
                <a:latin typeface="思源黑体 CN Heavy" panose="020B0A00000000000000" pitchFamily="34" charset="-122"/>
                <a:ea typeface="思源黑体 CN Heavy" panose="020B0A00000000000000" pitchFamily="34" charset="-122"/>
                <a:cs typeface="思源黑体 CN Heavy" panose="020B0A00000000000000" charset="-122"/>
              </a:rPr>
              <a:t>新市井过节</a:t>
            </a:r>
          </a:p>
        </p:txBody>
      </p:sp>
      <p:sp>
        <p:nvSpPr>
          <p:cNvPr id="18" name="文本框 17">
            <a:extLst>
              <a:ext uri="{FF2B5EF4-FFF2-40B4-BE49-F238E27FC236}">
                <a16:creationId xmlns:a16="http://schemas.microsoft.com/office/drawing/2014/main" id="{7B605974-207C-818B-BB34-DADC7F86D9EA}"/>
              </a:ext>
            </a:extLst>
          </p:cNvPr>
          <p:cNvSpPr txBox="1"/>
          <p:nvPr/>
        </p:nvSpPr>
        <p:spPr>
          <a:xfrm>
            <a:off x="3718204" y="3313668"/>
            <a:ext cx="4755592" cy="369332"/>
          </a:xfrm>
          <a:prstGeom prst="rect">
            <a:avLst/>
          </a:prstGeom>
          <a:noFill/>
        </p:spPr>
        <p:txBody>
          <a:bodyPr wrap="square" lIns="0" tIns="0" rIns="0" bIns="0" rtlCol="0">
            <a:spAutoFit/>
          </a:bodyPr>
          <a:lstStyle/>
          <a:p>
            <a:r>
              <a:rPr lang="en-US" altLang="zh-CN" sz="2400" kern="2900" dirty="0">
                <a:solidFill>
                  <a:schemeClr val="tx1">
                    <a:lumMod val="85000"/>
                    <a:lumOff val="15000"/>
                  </a:schemeClr>
                </a:solidFill>
                <a:uFillTx/>
                <a:cs typeface="思源黑体 CN Medium" panose="020B0600000000000000" charset="-122"/>
                <a:sym typeface="+mn-ea"/>
              </a:rPr>
              <a:t>20XX</a:t>
            </a:r>
            <a:r>
              <a:rPr lang="zh-CN" altLang="en-US" sz="2400" kern="2900" dirty="0">
                <a:solidFill>
                  <a:schemeClr val="tx1">
                    <a:lumMod val="85000"/>
                    <a:lumOff val="15000"/>
                  </a:schemeClr>
                </a:solidFill>
                <a:uFillTx/>
                <a:cs typeface="思源黑体 CN Medium" panose="020B0600000000000000" charset="-122"/>
                <a:sym typeface="+mn-ea"/>
              </a:rPr>
              <a:t>年第一季度</a:t>
            </a:r>
            <a:r>
              <a:rPr lang="zh-CN" altLang="en-US" sz="2400" kern="1900" dirty="0">
                <a:solidFill>
                  <a:schemeClr val="tx1">
                    <a:lumMod val="85000"/>
                    <a:lumOff val="15000"/>
                  </a:schemeClr>
                </a:solidFill>
                <a:uFillTx/>
                <a:cs typeface="思源黑体 CN Medium" panose="020B0600000000000000" charset="-122"/>
              </a:rPr>
              <a:t>电商营销趋势报告</a:t>
            </a:r>
          </a:p>
        </p:txBody>
      </p:sp>
      <p:sp>
        <p:nvSpPr>
          <p:cNvPr id="41" name="矩形: 圆角 40">
            <a:extLst>
              <a:ext uri="{FF2B5EF4-FFF2-40B4-BE49-F238E27FC236}">
                <a16:creationId xmlns:a16="http://schemas.microsoft.com/office/drawing/2014/main" id="{FF992C4F-05F0-D02A-434C-C7F5BC3B9792}"/>
              </a:ext>
            </a:extLst>
          </p:cNvPr>
          <p:cNvSpPr/>
          <p:nvPr/>
        </p:nvSpPr>
        <p:spPr>
          <a:xfrm>
            <a:off x="5021580" y="4053840"/>
            <a:ext cx="2148840" cy="594360"/>
          </a:xfrm>
          <a:prstGeom prst="roundRect">
            <a:avLst>
              <a:gd name="adj" fmla="val 35674"/>
            </a:avLst>
          </a:prstGeom>
          <a:solidFill>
            <a:schemeClr val="bg1"/>
          </a:solidFill>
          <a:ln>
            <a:noFill/>
          </a:ln>
          <a:effectLst>
            <a:outerShdw blurRad="203200" dist="101600" dir="13500000" sx="96000" sy="96000" algn="br"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endParaRPr>
          </a:p>
        </p:txBody>
      </p:sp>
      <p:grpSp>
        <p:nvGrpSpPr>
          <p:cNvPr id="2" name="组合 1">
            <a:extLst>
              <a:ext uri="{FF2B5EF4-FFF2-40B4-BE49-F238E27FC236}">
                <a16:creationId xmlns:a16="http://schemas.microsoft.com/office/drawing/2014/main" id="{ACD19AB5-C4B9-3B7B-7CB4-1DAED9FD7544}"/>
              </a:ext>
            </a:extLst>
          </p:cNvPr>
          <p:cNvGrpSpPr/>
          <p:nvPr/>
        </p:nvGrpSpPr>
        <p:grpSpPr>
          <a:xfrm>
            <a:off x="5226437" y="4243298"/>
            <a:ext cx="1739126" cy="215444"/>
            <a:chOff x="5227320" y="4223579"/>
            <a:chExt cx="1739126" cy="215444"/>
          </a:xfrm>
        </p:grpSpPr>
        <p:grpSp>
          <p:nvGrpSpPr>
            <p:cNvPr id="42" name="组合 41">
              <a:extLst>
                <a:ext uri="{FF2B5EF4-FFF2-40B4-BE49-F238E27FC236}">
                  <a16:creationId xmlns:a16="http://schemas.microsoft.com/office/drawing/2014/main" id="{CD1BD5D5-0332-3DB0-CBD7-999C61755022}"/>
                </a:ext>
              </a:extLst>
            </p:cNvPr>
            <p:cNvGrpSpPr/>
            <p:nvPr/>
          </p:nvGrpSpPr>
          <p:grpSpPr>
            <a:xfrm>
              <a:off x="6769356" y="4232241"/>
              <a:ext cx="197090" cy="198120"/>
              <a:chOff x="2779880" y="4688752"/>
              <a:chExt cx="197090" cy="198120"/>
            </a:xfrm>
          </p:grpSpPr>
          <p:sp>
            <p:nvSpPr>
              <p:cNvPr id="43" name="矩形: 圆角 42">
                <a:extLst>
                  <a:ext uri="{FF2B5EF4-FFF2-40B4-BE49-F238E27FC236}">
                    <a16:creationId xmlns:a16="http://schemas.microsoft.com/office/drawing/2014/main" id="{DA4D899B-79A3-75AD-8ED6-A46EE6BE0706}"/>
                  </a:ext>
                </a:extLst>
              </p:cNvPr>
              <p:cNvSpPr/>
              <p:nvPr/>
            </p:nvSpPr>
            <p:spPr>
              <a:xfrm>
                <a:off x="2779880" y="4688752"/>
                <a:ext cx="197090" cy="19812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8865EE35-76E0-06C0-05D0-4BB6AF5259FF}"/>
                  </a:ext>
                </a:extLst>
              </p:cNvPr>
              <p:cNvSpPr/>
              <p:nvPr/>
            </p:nvSpPr>
            <p:spPr>
              <a:xfrm rot="5400000">
                <a:off x="2830062" y="4754317"/>
                <a:ext cx="96726" cy="669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C920F1EC-E7F5-44C1-8E17-2C33B491C7F6}"/>
                </a:ext>
              </a:extLst>
            </p:cNvPr>
            <p:cNvSpPr txBox="1"/>
            <p:nvPr/>
          </p:nvSpPr>
          <p:spPr>
            <a:xfrm>
              <a:off x="5227320" y="4223579"/>
              <a:ext cx="1497205"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汇报人：</a:t>
              </a:r>
              <a:r>
                <a:rPr lang="en-US" altLang="zh-CN" sz="1400" dirty="0">
                  <a:solidFill>
                    <a:schemeClr val="tx1">
                      <a:lumMod val="85000"/>
                      <a:lumOff val="15000"/>
                    </a:schemeClr>
                  </a:solidFill>
                </a:rPr>
                <a:t>No name</a:t>
              </a:r>
              <a:endParaRPr lang="zh-CN" altLang="en-US" sz="1400" dirty="0">
                <a:solidFill>
                  <a:schemeClr val="tx1">
                    <a:lumMod val="85000"/>
                    <a:lumOff val="15000"/>
                  </a:schemeClr>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BF2DDBA-6719-9055-690F-0566626E7047}"/>
              </a:ext>
            </a:extLst>
          </p:cNvPr>
          <p:cNvSpPr txBox="1"/>
          <p:nvPr/>
        </p:nvSpPr>
        <p:spPr>
          <a:xfrm>
            <a:off x="8824906" y="5411937"/>
            <a:ext cx="2311407" cy="246221"/>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思源黑体 CN Bold" panose="020B0800000000000000" pitchFamily="34" charset="-122"/>
              </a:rPr>
              <a:t>GO TO THE MARKET</a:t>
            </a:r>
            <a:endParaRPr kumimoji="0" lang="zh-CN" altLang="en-US" sz="1600" b="0" i="0" u="none" strike="noStrike" kern="1200" cap="none" spc="0" normalizeH="0" baseline="0" noProof="0" dirty="0">
              <a:ln>
                <a:noFill/>
              </a:ln>
              <a:solidFill>
                <a:schemeClr val="bg1"/>
              </a:solidFill>
              <a:effectLst/>
              <a:uLnTx/>
              <a:uFillTx/>
              <a:ea typeface="思源黑体 CN Bold" panose="020B0800000000000000" pitchFamily="34" charset="-122"/>
            </a:endParaRPr>
          </a:p>
        </p:txBody>
      </p:sp>
      <p:sp>
        <p:nvSpPr>
          <p:cNvPr id="8" name="矩形 7">
            <a:extLst>
              <a:ext uri="{FF2B5EF4-FFF2-40B4-BE49-F238E27FC236}">
                <a16:creationId xmlns:a16="http://schemas.microsoft.com/office/drawing/2014/main" id="{311D99AF-0B09-8BE9-EE6F-255FF955D10D}"/>
              </a:ext>
            </a:extLst>
          </p:cNvPr>
          <p:cNvSpPr/>
          <p:nvPr/>
        </p:nvSpPr>
        <p:spPr>
          <a:xfrm>
            <a:off x="2257835" y="0"/>
            <a:ext cx="1741989" cy="5958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AE97D33A-B45C-D7A8-CE7F-B75FFF1694A3}"/>
              </a:ext>
            </a:extLst>
          </p:cNvPr>
          <p:cNvSpPr txBox="1"/>
          <p:nvPr/>
        </p:nvSpPr>
        <p:spPr>
          <a:xfrm>
            <a:off x="2135539" y="4394795"/>
            <a:ext cx="3207929" cy="1323439"/>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4000" b="1" i="0" u="none" strike="noStrike" cap="none" spc="0" normalizeH="0" baseline="0">
                <a:ln>
                  <a:noFill/>
                </a:ln>
                <a:solidFill>
                  <a:schemeClr val="tx1">
                    <a:lumMod val="85000"/>
                    <a:lumOff val="15000"/>
                    <a:alpha val="22000"/>
                  </a:schemeClr>
                </a:solidFill>
                <a:effectLst/>
                <a:uLnTx/>
                <a:uFillTx/>
                <a:latin typeface="+mj-ea"/>
                <a:ea typeface="+mj-ea"/>
              </a:defRPr>
            </a:lvl1pPr>
          </a:lstStyle>
          <a:p>
            <a:r>
              <a:rPr lang="en-US" altLang="zh-CN" dirty="0"/>
              <a:t>QUALITY</a:t>
            </a:r>
          </a:p>
          <a:p>
            <a:r>
              <a:rPr lang="en-US" altLang="zh-CN" dirty="0"/>
              <a:t>SHOPPING</a:t>
            </a:r>
            <a:endParaRPr lang="zh-CN" altLang="en-US" dirty="0"/>
          </a:p>
        </p:txBody>
      </p:sp>
      <p:cxnSp>
        <p:nvCxnSpPr>
          <p:cNvPr id="15" name="直接连接符 14">
            <a:extLst>
              <a:ext uri="{FF2B5EF4-FFF2-40B4-BE49-F238E27FC236}">
                <a16:creationId xmlns:a16="http://schemas.microsoft.com/office/drawing/2014/main" id="{74C6A23C-40A7-549A-795C-A143E7BCA398}"/>
              </a:ext>
            </a:extLst>
          </p:cNvPr>
          <p:cNvCxnSpPr>
            <a:stCxn id="8" idx="0"/>
          </p:cNvCxnSpPr>
          <p:nvPr/>
        </p:nvCxnSpPr>
        <p:spPr>
          <a:xfrm>
            <a:off x="3128830" y="0"/>
            <a:ext cx="14468" cy="480349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BEFBADD1-D9F3-3982-DB6A-AA788F375C6C}"/>
              </a:ext>
            </a:extLst>
          </p:cNvPr>
          <p:cNvSpPr txBox="1"/>
          <p:nvPr/>
        </p:nvSpPr>
        <p:spPr>
          <a:xfrm>
            <a:off x="4816208" y="2037274"/>
            <a:ext cx="1253548" cy="1107996"/>
          </a:xfrm>
          <a:prstGeom prst="rect">
            <a:avLst/>
          </a:prstGeom>
          <a:noFill/>
        </p:spPr>
        <p:txBody>
          <a:bodyPr wrap="none" lIns="0" tIns="0" rIns="0" bIns="0" rtlCol="0">
            <a:spAutoFit/>
          </a:bodyPr>
          <a:lstStyle/>
          <a:p>
            <a:r>
              <a:rPr lang="en-US" altLang="zh-CN" sz="7200" dirty="0">
                <a:solidFill>
                  <a:schemeClr val="accent1"/>
                </a:solidFill>
                <a:latin typeface="OPPOSans H" panose="00020600040101010101" pitchFamily="18" charset="-122"/>
                <a:ea typeface="字制区喜脉体" panose="02000603000000000000" pitchFamily="2" charset="-122"/>
              </a:rPr>
              <a:t>02</a:t>
            </a:r>
            <a:endParaRPr lang="zh-CN" altLang="en-US" sz="7200" dirty="0">
              <a:solidFill>
                <a:schemeClr val="accent1"/>
              </a:solidFill>
              <a:latin typeface="OPPOSans H" panose="00020600040101010101" pitchFamily="18" charset="-122"/>
              <a:ea typeface="字制区喜脉体" panose="02000603000000000000" pitchFamily="2" charset="-122"/>
            </a:endParaRPr>
          </a:p>
        </p:txBody>
      </p:sp>
      <p:cxnSp>
        <p:nvCxnSpPr>
          <p:cNvPr id="17" name="直接连接符 16">
            <a:extLst>
              <a:ext uri="{FF2B5EF4-FFF2-40B4-BE49-F238E27FC236}">
                <a16:creationId xmlns:a16="http://schemas.microsoft.com/office/drawing/2014/main" id="{6776F2D5-62DF-A684-B6F3-BE53F505C1ED}"/>
              </a:ext>
            </a:extLst>
          </p:cNvPr>
          <p:cNvCxnSpPr>
            <a:cxnSpLocks/>
          </p:cNvCxnSpPr>
          <p:nvPr/>
        </p:nvCxnSpPr>
        <p:spPr>
          <a:xfrm flipH="1">
            <a:off x="6403840" y="2591272"/>
            <a:ext cx="163787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9550A58E-1E4A-33B0-0574-7438D46A7B35}"/>
              </a:ext>
            </a:extLst>
          </p:cNvPr>
          <p:cNvGrpSpPr/>
          <p:nvPr/>
        </p:nvGrpSpPr>
        <p:grpSpPr>
          <a:xfrm>
            <a:off x="185537" y="6539697"/>
            <a:ext cx="11820925" cy="263838"/>
            <a:chOff x="185537" y="6539697"/>
            <a:chExt cx="11820925" cy="263838"/>
          </a:xfrm>
        </p:grpSpPr>
        <p:sp>
          <p:nvSpPr>
            <p:cNvPr id="19" name="矩形 18">
              <a:extLst>
                <a:ext uri="{FF2B5EF4-FFF2-40B4-BE49-F238E27FC236}">
                  <a16:creationId xmlns:a16="http://schemas.microsoft.com/office/drawing/2014/main" id="{495ED3DF-6B49-EB84-91F4-7D2F23634F2B}"/>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C8E6EEEB-18CD-AA14-8A9D-D34D0FD7E551}"/>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B01DF416-15CF-35AD-1FB3-65ABDB3CA011}"/>
                </a:ext>
              </a:extLst>
            </p:cNvPr>
            <p:cNvGrpSpPr/>
            <p:nvPr/>
          </p:nvGrpSpPr>
          <p:grpSpPr>
            <a:xfrm>
              <a:off x="349004" y="6600825"/>
              <a:ext cx="142086" cy="140126"/>
              <a:chOff x="1521570" y="2801079"/>
              <a:chExt cx="306058" cy="301834"/>
            </a:xfrm>
          </p:grpSpPr>
          <p:grpSp>
            <p:nvGrpSpPr>
              <p:cNvPr id="27" name="组合 26">
                <a:extLst>
                  <a:ext uri="{FF2B5EF4-FFF2-40B4-BE49-F238E27FC236}">
                    <a16:creationId xmlns:a16="http://schemas.microsoft.com/office/drawing/2014/main" id="{EDA8B8FA-2E4F-166F-F6E1-BAC0F3AD386C}"/>
                  </a:ext>
                </a:extLst>
              </p:cNvPr>
              <p:cNvGrpSpPr/>
              <p:nvPr/>
            </p:nvGrpSpPr>
            <p:grpSpPr>
              <a:xfrm>
                <a:off x="1521570" y="2801079"/>
                <a:ext cx="306058" cy="301834"/>
                <a:chOff x="1055688" y="2799795"/>
                <a:chExt cx="552132" cy="544512"/>
              </a:xfrm>
            </p:grpSpPr>
            <p:sp>
              <p:nvSpPr>
                <p:cNvPr id="29" name="L 形 28">
                  <a:extLst>
                    <a:ext uri="{FF2B5EF4-FFF2-40B4-BE49-F238E27FC236}">
                      <a16:creationId xmlns:a16="http://schemas.microsoft.com/office/drawing/2014/main" id="{EC9FEE58-D1C7-7450-82DB-BFCABF157003}"/>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L 形 29">
                  <a:extLst>
                    <a:ext uri="{FF2B5EF4-FFF2-40B4-BE49-F238E27FC236}">
                      <a16:creationId xmlns:a16="http://schemas.microsoft.com/office/drawing/2014/main" id="{7302D6D4-DBCA-2277-E230-DBE0706B9770}"/>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a:extLst>
                  <a:ext uri="{FF2B5EF4-FFF2-40B4-BE49-F238E27FC236}">
                    <a16:creationId xmlns:a16="http://schemas.microsoft.com/office/drawing/2014/main" id="{42912816-5B86-AF84-32A6-D5221F6F5250}"/>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9362175E-EA90-7F52-9A47-13D1092977B0}"/>
                </a:ext>
              </a:extLst>
            </p:cNvPr>
            <p:cNvGrpSpPr/>
            <p:nvPr/>
          </p:nvGrpSpPr>
          <p:grpSpPr>
            <a:xfrm>
              <a:off x="11710111" y="6600825"/>
              <a:ext cx="142086" cy="140126"/>
              <a:chOff x="1521570" y="2801079"/>
              <a:chExt cx="306058" cy="301834"/>
            </a:xfrm>
          </p:grpSpPr>
          <p:grpSp>
            <p:nvGrpSpPr>
              <p:cNvPr id="23" name="组合 22">
                <a:extLst>
                  <a:ext uri="{FF2B5EF4-FFF2-40B4-BE49-F238E27FC236}">
                    <a16:creationId xmlns:a16="http://schemas.microsoft.com/office/drawing/2014/main" id="{6F9706E7-D4D5-4F2D-4FF9-30B7ED4F3386}"/>
                  </a:ext>
                </a:extLst>
              </p:cNvPr>
              <p:cNvGrpSpPr/>
              <p:nvPr/>
            </p:nvGrpSpPr>
            <p:grpSpPr>
              <a:xfrm>
                <a:off x="1521570" y="2801079"/>
                <a:ext cx="306058" cy="301834"/>
                <a:chOff x="1055688" y="2799795"/>
                <a:chExt cx="552132" cy="544512"/>
              </a:xfrm>
            </p:grpSpPr>
            <p:sp>
              <p:nvSpPr>
                <p:cNvPr id="25" name="L 形 24">
                  <a:extLst>
                    <a:ext uri="{FF2B5EF4-FFF2-40B4-BE49-F238E27FC236}">
                      <a16:creationId xmlns:a16="http://schemas.microsoft.com/office/drawing/2014/main" id="{758A14BE-85C9-0400-687C-689EC5C789E9}"/>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L 形 25">
                  <a:extLst>
                    <a:ext uri="{FF2B5EF4-FFF2-40B4-BE49-F238E27FC236}">
                      <a16:creationId xmlns:a16="http://schemas.microsoft.com/office/drawing/2014/main" id="{B88F3F16-6C0E-AC82-4D76-EA84FB0EF5DE}"/>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 name="直接连接符 23">
                <a:extLst>
                  <a:ext uri="{FF2B5EF4-FFF2-40B4-BE49-F238E27FC236}">
                    <a16:creationId xmlns:a16="http://schemas.microsoft.com/office/drawing/2014/main" id="{0D58AD70-0E3E-D993-5546-4F3BB71391C1}"/>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a:extLst>
              <a:ext uri="{FF2B5EF4-FFF2-40B4-BE49-F238E27FC236}">
                <a16:creationId xmlns:a16="http://schemas.microsoft.com/office/drawing/2014/main" id="{C454B2EA-C3B7-1351-3F18-E5353F293666}"/>
              </a:ext>
            </a:extLst>
          </p:cNvPr>
          <p:cNvGrpSpPr/>
          <p:nvPr/>
        </p:nvGrpSpPr>
        <p:grpSpPr>
          <a:xfrm>
            <a:off x="4816208" y="3429000"/>
            <a:ext cx="2948523" cy="615553"/>
            <a:chOff x="4968658" y="3429000"/>
            <a:chExt cx="2948523" cy="615553"/>
          </a:xfrm>
        </p:grpSpPr>
        <p:sp>
          <p:nvSpPr>
            <p:cNvPr id="6" name="文本框 5">
              <a:extLst>
                <a:ext uri="{FF2B5EF4-FFF2-40B4-BE49-F238E27FC236}">
                  <a16:creationId xmlns:a16="http://schemas.microsoft.com/office/drawing/2014/main" id="{6100B498-4075-D55F-84AB-C8502B14EF6C}"/>
                </a:ext>
              </a:extLst>
            </p:cNvPr>
            <p:cNvSpPr txBox="1"/>
            <p:nvPr/>
          </p:nvSpPr>
          <p:spPr>
            <a:xfrm>
              <a:off x="4968658" y="3429000"/>
              <a:ext cx="1538883" cy="615553"/>
            </a:xfrm>
            <a:prstGeom prst="rect">
              <a:avLst/>
            </a:prstGeom>
            <a:noFill/>
          </p:spPr>
          <p:txBody>
            <a:bodyPr wrap="none" lIns="0" tIns="0" rIns="0" bIns="0"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品质购</a:t>
              </a:r>
            </a:p>
          </p:txBody>
        </p:sp>
        <p:sp>
          <p:nvSpPr>
            <p:cNvPr id="32" name="文本框 31">
              <a:extLst>
                <a:ext uri="{FF2B5EF4-FFF2-40B4-BE49-F238E27FC236}">
                  <a16:creationId xmlns:a16="http://schemas.microsoft.com/office/drawing/2014/main" id="{A244EFBB-B96D-E809-8862-00C6AD8706A0}"/>
                </a:ext>
              </a:extLst>
            </p:cNvPr>
            <p:cNvSpPr txBox="1"/>
            <p:nvPr/>
          </p:nvSpPr>
          <p:spPr>
            <a:xfrm>
              <a:off x="6555139" y="3490555"/>
              <a:ext cx="1362042" cy="492443"/>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schemeClr val="tx1">
                      <a:lumMod val="85000"/>
                      <a:lumOff val="15000"/>
                    </a:schemeClr>
                  </a:solidFill>
                  <a:effectLst/>
                  <a:uLnTx/>
                  <a:uFillTx/>
                  <a:latin typeface="+mj-lt"/>
                  <a:ea typeface="思源黑体 CN Bold" panose="020B0800000000000000" pitchFamily="34" charset="-122"/>
                </a:defRPr>
              </a:lvl1pPr>
            </a:lstStyle>
            <a:p>
              <a:r>
                <a:rPr lang="en-US" altLang="zh-CN" dirty="0"/>
                <a:t>QUALITY</a:t>
              </a:r>
            </a:p>
            <a:p>
              <a:r>
                <a:rPr lang="en-US" altLang="zh-CN" dirty="0"/>
                <a:t>SHOPPING</a:t>
              </a:r>
              <a:endParaRPr lang="zh-CN" altLang="en-US" dirty="0"/>
            </a:p>
          </p:txBody>
        </p:sp>
      </p:grpSp>
      <p:pic>
        <p:nvPicPr>
          <p:cNvPr id="39" name="图片 38">
            <a:extLst>
              <a:ext uri="{FF2B5EF4-FFF2-40B4-BE49-F238E27FC236}">
                <a16:creationId xmlns:a16="http://schemas.microsoft.com/office/drawing/2014/main" id="{4DB3F354-79C8-1428-26A7-0AE207570F9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324734" y="746725"/>
            <a:ext cx="8343002" cy="5562000"/>
          </a:xfrm>
          <a:prstGeom prst="rect">
            <a:avLst/>
          </a:prstGeom>
        </p:spPr>
      </p:pic>
      <p:grpSp>
        <p:nvGrpSpPr>
          <p:cNvPr id="31" name="组合 30">
            <a:extLst>
              <a:ext uri="{FF2B5EF4-FFF2-40B4-BE49-F238E27FC236}">
                <a16:creationId xmlns:a16="http://schemas.microsoft.com/office/drawing/2014/main" id="{052F594B-E3F2-DDB7-46A3-D5E2BB8AD39A}"/>
              </a:ext>
            </a:extLst>
          </p:cNvPr>
          <p:cNvGrpSpPr/>
          <p:nvPr/>
        </p:nvGrpSpPr>
        <p:grpSpPr>
          <a:xfrm>
            <a:off x="2750489" y="5121428"/>
            <a:ext cx="752475" cy="268146"/>
            <a:chOff x="1586962" y="4940580"/>
            <a:chExt cx="752475" cy="268146"/>
          </a:xfrm>
        </p:grpSpPr>
        <p:sp>
          <p:nvSpPr>
            <p:cNvPr id="33" name="矩形 32">
              <a:extLst>
                <a:ext uri="{FF2B5EF4-FFF2-40B4-BE49-F238E27FC236}">
                  <a16:creationId xmlns:a16="http://schemas.microsoft.com/office/drawing/2014/main" id="{89C0197A-273D-4ADB-8357-2E759E4E7D6F}"/>
                </a:ext>
              </a:extLst>
            </p:cNvPr>
            <p:cNvSpPr/>
            <p:nvPr/>
          </p:nvSpPr>
          <p:spPr>
            <a:xfrm>
              <a:off x="1586962" y="4940580"/>
              <a:ext cx="752475" cy="268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387BDDB5-A033-6A90-E267-3E2F379388D7}"/>
                </a:ext>
              </a:extLst>
            </p:cNvPr>
            <p:cNvCxnSpPr>
              <a:cxnSpLocks/>
            </p:cNvCxnSpPr>
            <p:nvPr/>
          </p:nvCxnSpPr>
          <p:spPr>
            <a:xfrm>
              <a:off x="1699221" y="5073969"/>
              <a:ext cx="470935" cy="0"/>
            </a:xfrm>
            <a:prstGeom prst="line">
              <a:avLst/>
            </a:prstGeom>
            <a:ln w="15875" cap="rnd">
              <a:solidFill>
                <a:srgbClr val="0E38EF"/>
              </a:solidFill>
              <a:round/>
              <a:tailEnd type="stealth"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a:extLst>
              <a:ext uri="{FF2B5EF4-FFF2-40B4-BE49-F238E27FC236}">
                <a16:creationId xmlns:a16="http://schemas.microsoft.com/office/drawing/2014/main" id="{90CEE0F0-DAAE-E2FF-6F19-5098D9518320}"/>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Effect>
                      <a14:saturation sat="0"/>
                    </a14:imgEffect>
                  </a14:imgLayer>
                </a14:imgProps>
              </a:ext>
              <a:ext uri="{28A0092B-C50C-407E-A947-70E740481C1C}">
                <a14:useLocalDpi xmlns:a14="http://schemas.microsoft.com/office/drawing/2010/main"/>
              </a:ext>
            </a:extLst>
          </a:blip>
          <a:stretch>
            <a:fillRect/>
          </a:stretch>
        </p:blipFill>
        <p:spPr>
          <a:xfrm>
            <a:off x="0" y="3685220"/>
            <a:ext cx="12192000" cy="3688595"/>
          </a:xfrm>
          <a:prstGeom prst="rect">
            <a:avLst/>
          </a:prstGeom>
        </p:spPr>
      </p:pic>
      <p:pic>
        <p:nvPicPr>
          <p:cNvPr id="96" name="图片 95">
            <a:extLst>
              <a:ext uri="{FF2B5EF4-FFF2-40B4-BE49-F238E27FC236}">
                <a16:creationId xmlns:a16="http://schemas.microsoft.com/office/drawing/2014/main" id="{2F9D07FE-2150-3D05-AC15-56E186FB5288}"/>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11200"/>
                    </a14:imgEffect>
                    <a14:imgEffect>
                      <a14:saturation sat="0"/>
                    </a14:imgEffect>
                  </a14:imgLayer>
                </a14:imgProps>
              </a:ext>
              <a:ext uri="{28A0092B-C50C-407E-A947-70E740481C1C}">
                <a14:useLocalDpi xmlns:a14="http://schemas.microsoft.com/office/drawing/2010/main"/>
              </a:ext>
            </a:extLst>
          </a:blip>
          <a:srcRect/>
          <a:stretch/>
        </p:blipFill>
        <p:spPr>
          <a:xfrm flipH="1">
            <a:off x="0" y="3685220"/>
            <a:ext cx="6096000" cy="3688595"/>
          </a:xfrm>
          <a:prstGeom prst="rect">
            <a:avLst/>
          </a:prstGeom>
        </p:spPr>
      </p:pic>
      <p:sp>
        <p:nvSpPr>
          <p:cNvPr id="95" name="矩形 94">
            <a:extLst>
              <a:ext uri="{FF2B5EF4-FFF2-40B4-BE49-F238E27FC236}">
                <a16:creationId xmlns:a16="http://schemas.microsoft.com/office/drawing/2014/main" id="{F61E563E-9DAF-95B7-6E73-703057F8F173}"/>
              </a:ext>
            </a:extLst>
          </p:cNvPr>
          <p:cNvSpPr/>
          <p:nvPr/>
        </p:nvSpPr>
        <p:spPr>
          <a:xfrm>
            <a:off x="0" y="3681047"/>
            <a:ext cx="12192000" cy="3692768"/>
          </a:xfrm>
          <a:prstGeom prst="rect">
            <a:avLst/>
          </a:prstGeom>
          <a:solidFill>
            <a:schemeClr val="accent1">
              <a:alpha val="8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35368" y="528955"/>
            <a:ext cx="2872581"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消费观持续升级</a:t>
            </a:r>
          </a:p>
        </p:txBody>
      </p:sp>
      <p:sp>
        <p:nvSpPr>
          <p:cNvPr id="22" name="矩形: 圆顶角 21">
            <a:extLst>
              <a:ext uri="{FF2B5EF4-FFF2-40B4-BE49-F238E27FC236}">
                <a16:creationId xmlns:a16="http://schemas.microsoft.com/office/drawing/2014/main" id="{8388809E-706E-66AD-4E63-5B3B11186857}"/>
              </a:ext>
            </a:extLst>
          </p:cNvPr>
          <p:cNvSpPr/>
          <p:nvPr/>
        </p:nvSpPr>
        <p:spPr>
          <a:xfrm>
            <a:off x="4584001" y="1727945"/>
            <a:ext cx="3024000" cy="3931200"/>
          </a:xfrm>
          <a:prstGeom prst="round2SameRect">
            <a:avLst>
              <a:gd name="adj1" fmla="val 6320"/>
              <a:gd name="adj2" fmla="val 0"/>
            </a:avLst>
          </a:prstGeom>
          <a:gradFill>
            <a:gsLst>
              <a:gs pos="47000">
                <a:schemeClr val="bg1"/>
              </a:gs>
              <a:gs pos="100000">
                <a:schemeClr val="bg1">
                  <a:alpha val="50000"/>
                </a:schemeClr>
              </a:gs>
            </a:gsLst>
            <a:lin ang="5400000" scaled="0"/>
          </a:gradFill>
          <a:ln>
            <a:noFill/>
          </a:ln>
          <a:effectLst>
            <a:outerShdw blurRad="228600" dist="101600" dir="13500000" sx="99000" sy="99000" algn="br" rotWithShape="0">
              <a:schemeClr val="accent1">
                <a:lumMod val="50000"/>
                <a:alpha val="27000"/>
              </a:schemeClr>
            </a:outerShdw>
            <a:reflection blurRad="88900" stA="47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顶角 24">
            <a:extLst>
              <a:ext uri="{FF2B5EF4-FFF2-40B4-BE49-F238E27FC236}">
                <a16:creationId xmlns:a16="http://schemas.microsoft.com/office/drawing/2014/main" id="{CB5CDA44-D8CF-7A73-51A2-48CD15239490}"/>
              </a:ext>
            </a:extLst>
          </p:cNvPr>
          <p:cNvSpPr/>
          <p:nvPr/>
        </p:nvSpPr>
        <p:spPr>
          <a:xfrm>
            <a:off x="1163688" y="1741392"/>
            <a:ext cx="3024000" cy="3931200"/>
          </a:xfrm>
          <a:prstGeom prst="round2SameRect">
            <a:avLst>
              <a:gd name="adj1" fmla="val 6320"/>
              <a:gd name="adj2" fmla="val 0"/>
            </a:avLst>
          </a:prstGeom>
          <a:gradFill>
            <a:gsLst>
              <a:gs pos="47000">
                <a:schemeClr val="bg1"/>
              </a:gs>
              <a:gs pos="100000">
                <a:schemeClr val="bg1">
                  <a:alpha val="50000"/>
                </a:schemeClr>
              </a:gs>
            </a:gsLst>
            <a:lin ang="5400000" scaled="0"/>
          </a:gradFill>
          <a:ln>
            <a:noFill/>
          </a:ln>
          <a:effectLst>
            <a:outerShdw blurRad="228600" dist="101600" dir="13500000" sx="99000" sy="99000" algn="br" rotWithShape="0">
              <a:schemeClr val="accent1">
                <a:lumMod val="50000"/>
                <a:alpha val="27000"/>
              </a:schemeClr>
            </a:outerShdw>
            <a:reflection blurRad="88900" stA="47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顶角 25">
            <a:extLst>
              <a:ext uri="{FF2B5EF4-FFF2-40B4-BE49-F238E27FC236}">
                <a16:creationId xmlns:a16="http://schemas.microsoft.com/office/drawing/2014/main" id="{7C684CED-6285-4EE2-C308-F56BEBE03891}"/>
              </a:ext>
            </a:extLst>
          </p:cNvPr>
          <p:cNvSpPr/>
          <p:nvPr/>
        </p:nvSpPr>
        <p:spPr>
          <a:xfrm>
            <a:off x="8005207" y="1727945"/>
            <a:ext cx="3024000" cy="3931200"/>
          </a:xfrm>
          <a:prstGeom prst="round2SameRect">
            <a:avLst>
              <a:gd name="adj1" fmla="val 6320"/>
              <a:gd name="adj2" fmla="val 0"/>
            </a:avLst>
          </a:prstGeom>
          <a:gradFill>
            <a:gsLst>
              <a:gs pos="47000">
                <a:schemeClr val="bg1"/>
              </a:gs>
              <a:gs pos="100000">
                <a:schemeClr val="bg1">
                  <a:alpha val="50000"/>
                </a:schemeClr>
              </a:gs>
            </a:gsLst>
            <a:lin ang="5400000" scaled="0"/>
          </a:gradFill>
          <a:ln>
            <a:noFill/>
          </a:ln>
          <a:effectLst>
            <a:outerShdw blurRad="228600" dist="101600" dir="13500000" sx="99000" sy="99000" algn="br" rotWithShape="0">
              <a:schemeClr val="accent1">
                <a:lumMod val="50000"/>
                <a:alpha val="27000"/>
              </a:schemeClr>
            </a:outerShdw>
            <a:reflection blurRad="88900" stA="47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5E6A8B2B-3343-1707-6489-EC1A86D2E879}"/>
              </a:ext>
            </a:extLst>
          </p:cNvPr>
          <p:cNvSpPr/>
          <p:nvPr/>
        </p:nvSpPr>
        <p:spPr>
          <a:xfrm>
            <a:off x="1934453" y="2199799"/>
            <a:ext cx="1482471" cy="435071"/>
          </a:xfrm>
          <a:prstGeom prst="roundRect">
            <a:avLst>
              <a:gd name="adj" fmla="val 50000"/>
            </a:avLst>
          </a:prstGeom>
          <a:gradFill flip="none" rotWithShape="1">
            <a:gsLst>
              <a:gs pos="0">
                <a:schemeClr val="accent2"/>
              </a:gs>
              <a:gs pos="100000">
                <a:schemeClr val="accent1"/>
              </a:gs>
            </a:gsLst>
            <a:lin ang="4200000" scaled="0"/>
            <a:tileRect/>
          </a:gradFill>
          <a:ln>
            <a:noFill/>
          </a:ln>
          <a:effectLst>
            <a:outerShdw blurRad="342900" dist="228600" dir="5400000" sx="96000" sy="96000" algn="t" rotWithShape="0">
              <a:schemeClr val="accent2">
                <a:lumMod val="75000"/>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追求品质</a:t>
            </a:r>
          </a:p>
        </p:txBody>
      </p:sp>
      <p:sp>
        <p:nvSpPr>
          <p:cNvPr id="8" name="文本框 7"/>
          <p:cNvSpPr txBox="1"/>
          <p:nvPr/>
        </p:nvSpPr>
        <p:spPr>
          <a:xfrm>
            <a:off x="1521526" y="3904552"/>
            <a:ext cx="2303917" cy="978345"/>
          </a:xfrm>
          <a:prstGeom prst="rect">
            <a:avLst/>
          </a:prstGeom>
          <a:noFill/>
        </p:spPr>
        <p:txBody>
          <a:bodyPr wrap="square" lIns="0" tIns="0" rIns="0" bIns="0" rtlCol="0">
            <a:spAutoFit/>
          </a:bodyPr>
          <a:lstStyle/>
          <a:p>
            <a:pPr>
              <a:lnSpc>
                <a:spcPct val="120000"/>
              </a:lnSpc>
            </a:pPr>
            <a:r>
              <a:rPr lang="zh-CN" altLang="en-US" dirty="0">
                <a:solidFill>
                  <a:schemeClr val="tx1">
                    <a:lumMod val="85000"/>
                    <a:lumOff val="15000"/>
                  </a:schemeClr>
                </a:solidFill>
              </a:rPr>
              <a:t>追求高品质的生活</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在力所能及的范围消费</a:t>
            </a:r>
            <a:endParaRPr lang="en-US" altLang="zh-CN" dirty="0">
              <a:solidFill>
                <a:schemeClr val="tx1">
                  <a:lumMod val="85000"/>
                  <a:lumOff val="15000"/>
                </a:schemeClr>
              </a:solidFill>
            </a:endParaRPr>
          </a:p>
          <a:p>
            <a:pPr>
              <a:lnSpc>
                <a:spcPct val="120000"/>
              </a:lnSpc>
            </a:pPr>
            <a:r>
              <a:rPr lang="zh-CN" altLang="en-US" dirty="0">
                <a:solidFill>
                  <a:schemeClr val="tx1">
                    <a:lumMod val="85000"/>
                    <a:lumOff val="15000"/>
                  </a:schemeClr>
                </a:solidFill>
              </a:rPr>
              <a:t>最好的</a:t>
            </a:r>
          </a:p>
        </p:txBody>
      </p:sp>
      <p:sp>
        <p:nvSpPr>
          <p:cNvPr id="5" name="文本框 4"/>
          <p:cNvSpPr txBox="1"/>
          <p:nvPr/>
        </p:nvSpPr>
        <p:spPr>
          <a:xfrm>
            <a:off x="1521526" y="2853944"/>
            <a:ext cx="2308324"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电商消费较直观认同度</a:t>
            </a:r>
          </a:p>
        </p:txBody>
      </p:sp>
      <p:sp>
        <p:nvSpPr>
          <p:cNvPr id="34" name="文本框 33">
            <a:extLst>
              <a:ext uri="{FF2B5EF4-FFF2-40B4-BE49-F238E27FC236}">
                <a16:creationId xmlns:a16="http://schemas.microsoft.com/office/drawing/2014/main" id="{BACAA723-EBB4-9A59-F9D6-72CE5C68CEBC}"/>
              </a:ext>
            </a:extLst>
          </p:cNvPr>
          <p:cNvSpPr txBox="1"/>
          <p:nvPr/>
        </p:nvSpPr>
        <p:spPr>
          <a:xfrm>
            <a:off x="1521526" y="3379249"/>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增加</a:t>
            </a:r>
          </a:p>
        </p:txBody>
      </p:sp>
      <p:sp>
        <p:nvSpPr>
          <p:cNvPr id="28" name="Oval 47">
            <a:extLst>
              <a:ext uri="{FF2B5EF4-FFF2-40B4-BE49-F238E27FC236}">
                <a16:creationId xmlns:a16="http://schemas.microsoft.com/office/drawing/2014/main" id="{B121BA64-D65D-0071-6698-9F4B5A8CF2BA}"/>
              </a:ext>
            </a:extLst>
          </p:cNvPr>
          <p:cNvSpPr/>
          <p:nvPr/>
        </p:nvSpPr>
        <p:spPr>
          <a:xfrm>
            <a:off x="2100712" y="3228533"/>
            <a:ext cx="578430" cy="578430"/>
          </a:xfrm>
          <a:prstGeom prst="ellipse">
            <a:avLst/>
          </a:prstGeom>
          <a:gradFill>
            <a:gsLst>
              <a:gs pos="99000">
                <a:schemeClr val="bg1"/>
              </a:gs>
              <a:gs pos="0">
                <a:schemeClr val="bg1">
                  <a:lumMod val="95000"/>
                </a:schemeClr>
              </a:gs>
            </a:gsLst>
            <a:lin ang="0" scaled="0"/>
          </a:gradFill>
          <a:ln>
            <a:noFill/>
          </a:ln>
          <a:effectLst>
            <a:outerShdw blurRad="63500" sx="103000" sy="103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R" panose="00020600040101010101" pitchFamily="18" charset="-122"/>
              <a:ea typeface="+mn-ea"/>
              <a:cs typeface="+mn-cs"/>
            </a:endParaRPr>
          </a:p>
        </p:txBody>
      </p:sp>
      <p:sp>
        <p:nvSpPr>
          <p:cNvPr id="29" name="Partial Circle 46">
            <a:extLst>
              <a:ext uri="{FF2B5EF4-FFF2-40B4-BE49-F238E27FC236}">
                <a16:creationId xmlns:a16="http://schemas.microsoft.com/office/drawing/2014/main" id="{63A4D6F2-1094-466C-7C72-D4687FABCB83}"/>
              </a:ext>
            </a:extLst>
          </p:cNvPr>
          <p:cNvSpPr/>
          <p:nvPr/>
        </p:nvSpPr>
        <p:spPr>
          <a:xfrm>
            <a:off x="2101629" y="3229450"/>
            <a:ext cx="576595" cy="576595"/>
          </a:xfrm>
          <a:prstGeom prst="pie">
            <a:avLst>
              <a:gd name="adj1" fmla="val 818194"/>
              <a:gd name="adj2" fmla="val 12378657"/>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31" name="Oval 48">
            <a:extLst>
              <a:ext uri="{FF2B5EF4-FFF2-40B4-BE49-F238E27FC236}">
                <a16:creationId xmlns:a16="http://schemas.microsoft.com/office/drawing/2014/main" id="{03CD4996-8E72-CB04-0546-A74A143CEBF9}"/>
              </a:ext>
            </a:extLst>
          </p:cNvPr>
          <p:cNvSpPr/>
          <p:nvPr/>
        </p:nvSpPr>
        <p:spPr>
          <a:xfrm>
            <a:off x="2168965" y="3296786"/>
            <a:ext cx="441923" cy="441923"/>
          </a:xfrm>
          <a:prstGeom prst="ellipse">
            <a:avLst/>
          </a:prstGeom>
          <a:solidFill>
            <a:schemeClr val="bg1">
              <a:lumMod val="95000"/>
            </a:schemeClr>
          </a:solidFill>
          <a:ln>
            <a:noFill/>
          </a:ln>
          <a:effectLst>
            <a:outerShdw blurRad="63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R" panose="00020600040101010101" pitchFamily="18" charset="-122"/>
              <a:ea typeface="+mn-ea"/>
              <a:cs typeface="+mn-cs"/>
            </a:endParaRPr>
          </a:p>
        </p:txBody>
      </p:sp>
      <p:sp>
        <p:nvSpPr>
          <p:cNvPr id="15" name="文本框 14"/>
          <p:cNvSpPr txBox="1"/>
          <p:nvPr/>
        </p:nvSpPr>
        <p:spPr>
          <a:xfrm>
            <a:off x="2237073" y="3437708"/>
            <a:ext cx="305708" cy="160080"/>
          </a:xfrm>
          <a:prstGeom prst="rect">
            <a:avLst/>
          </a:prstGeom>
          <a:noFill/>
        </p:spPr>
        <p:txBody>
          <a:bodyPr wrap="none" lIns="0" tIns="0" rIns="0" bIns="0" rtlCol="0">
            <a:spAutoFit/>
          </a:bodyPr>
          <a:lstStyle/>
          <a:p>
            <a:r>
              <a:rPr lang="en-US" altLang="zh-CN" sz="1200" dirty="0">
                <a:latin typeface="+mj-lt"/>
              </a:rPr>
              <a:t>58%</a:t>
            </a:r>
            <a:endParaRPr lang="zh-CN" altLang="en-US" sz="1200" dirty="0">
              <a:latin typeface="+mj-lt"/>
            </a:endParaRPr>
          </a:p>
        </p:txBody>
      </p:sp>
      <p:sp>
        <p:nvSpPr>
          <p:cNvPr id="43" name="矩形: 圆角 42">
            <a:extLst>
              <a:ext uri="{FF2B5EF4-FFF2-40B4-BE49-F238E27FC236}">
                <a16:creationId xmlns:a16="http://schemas.microsoft.com/office/drawing/2014/main" id="{C9E0209C-AC5F-FAA5-E75F-425314E649A8}"/>
              </a:ext>
            </a:extLst>
          </p:cNvPr>
          <p:cNvSpPr/>
          <p:nvPr/>
        </p:nvSpPr>
        <p:spPr>
          <a:xfrm>
            <a:off x="5354766" y="2199799"/>
            <a:ext cx="1482471" cy="435071"/>
          </a:xfrm>
          <a:prstGeom prst="roundRect">
            <a:avLst>
              <a:gd name="adj" fmla="val 50000"/>
            </a:avLst>
          </a:prstGeom>
          <a:gradFill>
            <a:gsLst>
              <a:gs pos="0">
                <a:schemeClr val="accent2"/>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拥抱兴趣</a:t>
            </a:r>
          </a:p>
        </p:txBody>
      </p:sp>
      <p:sp>
        <p:nvSpPr>
          <p:cNvPr id="44" name="文本框 43">
            <a:extLst>
              <a:ext uri="{FF2B5EF4-FFF2-40B4-BE49-F238E27FC236}">
                <a16:creationId xmlns:a16="http://schemas.microsoft.com/office/drawing/2014/main" id="{FDF34912-E430-8DC2-F5AA-3F53614260BB}"/>
              </a:ext>
            </a:extLst>
          </p:cNvPr>
          <p:cNvSpPr txBox="1"/>
          <p:nvPr/>
        </p:nvSpPr>
        <p:spPr>
          <a:xfrm>
            <a:off x="4941839" y="3904552"/>
            <a:ext cx="2303917" cy="553998"/>
          </a:xfrm>
          <a:prstGeom prst="rect">
            <a:avLst/>
          </a:prstGeom>
          <a:noFill/>
        </p:spPr>
        <p:txBody>
          <a:bodyPr wrap="square" lIns="0" tIns="0" rIns="0" bIns="0" rtlCol="0">
            <a:spAutoFit/>
          </a:bodyPr>
          <a:lstStyle/>
          <a:p>
            <a:r>
              <a:rPr lang="zh-CN" altLang="en-US" dirty="0">
                <a:solidFill>
                  <a:schemeClr val="tx1">
                    <a:lumMod val="85000"/>
                    <a:lumOff val="15000"/>
                  </a:schemeClr>
                </a:solidFill>
              </a:rPr>
              <a:t>时刻关注兴趣领域</a:t>
            </a:r>
            <a:endParaRPr lang="en-US" altLang="zh-CN" dirty="0">
              <a:solidFill>
                <a:schemeClr val="tx1">
                  <a:lumMod val="85000"/>
                  <a:lumOff val="15000"/>
                </a:schemeClr>
              </a:solidFill>
            </a:endParaRPr>
          </a:p>
          <a:p>
            <a:r>
              <a:rPr lang="zh-CN" altLang="en-US" dirty="0">
                <a:solidFill>
                  <a:schemeClr val="tx1">
                    <a:lumMod val="85000"/>
                    <a:lumOff val="15000"/>
                  </a:schemeClr>
                </a:solidFill>
              </a:rPr>
              <a:t>发生动向、新出产品</a:t>
            </a:r>
          </a:p>
        </p:txBody>
      </p:sp>
      <p:sp>
        <p:nvSpPr>
          <p:cNvPr id="45" name="文本框 44">
            <a:extLst>
              <a:ext uri="{FF2B5EF4-FFF2-40B4-BE49-F238E27FC236}">
                <a16:creationId xmlns:a16="http://schemas.microsoft.com/office/drawing/2014/main" id="{D74FA0B7-8693-3EE3-6777-D5E4A761F294}"/>
              </a:ext>
            </a:extLst>
          </p:cNvPr>
          <p:cNvSpPr txBox="1"/>
          <p:nvPr/>
        </p:nvSpPr>
        <p:spPr>
          <a:xfrm>
            <a:off x="4941839" y="2853944"/>
            <a:ext cx="2308324"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电商消费较直观认同度</a:t>
            </a:r>
          </a:p>
        </p:txBody>
      </p:sp>
      <p:grpSp>
        <p:nvGrpSpPr>
          <p:cNvPr id="46" name="组合 45">
            <a:extLst>
              <a:ext uri="{FF2B5EF4-FFF2-40B4-BE49-F238E27FC236}">
                <a16:creationId xmlns:a16="http://schemas.microsoft.com/office/drawing/2014/main" id="{6B07D03F-71E4-73F1-A3D2-4E5DE0970BB2}"/>
              </a:ext>
            </a:extLst>
          </p:cNvPr>
          <p:cNvGrpSpPr/>
          <p:nvPr/>
        </p:nvGrpSpPr>
        <p:grpSpPr>
          <a:xfrm>
            <a:off x="4941839" y="3228533"/>
            <a:ext cx="1157616" cy="578430"/>
            <a:chOff x="1241923" y="3774059"/>
            <a:chExt cx="1157616" cy="578430"/>
          </a:xfrm>
        </p:grpSpPr>
        <p:sp>
          <p:nvSpPr>
            <p:cNvPr id="47" name="文本框 46">
              <a:extLst>
                <a:ext uri="{FF2B5EF4-FFF2-40B4-BE49-F238E27FC236}">
                  <a16:creationId xmlns:a16="http://schemas.microsoft.com/office/drawing/2014/main" id="{88E3F635-09CD-32B3-AC7E-6276521F1F04}"/>
                </a:ext>
              </a:extLst>
            </p:cNvPr>
            <p:cNvSpPr txBox="1"/>
            <p:nvPr/>
          </p:nvSpPr>
          <p:spPr>
            <a:xfrm>
              <a:off x="1241923" y="3924775"/>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增加</a:t>
              </a:r>
            </a:p>
          </p:txBody>
        </p:sp>
        <p:grpSp>
          <p:nvGrpSpPr>
            <p:cNvPr id="48" name="组合 47">
              <a:extLst>
                <a:ext uri="{FF2B5EF4-FFF2-40B4-BE49-F238E27FC236}">
                  <a16:creationId xmlns:a16="http://schemas.microsoft.com/office/drawing/2014/main" id="{904E77A2-3B1D-D1C6-3247-463CB7BF39A4}"/>
                </a:ext>
              </a:extLst>
            </p:cNvPr>
            <p:cNvGrpSpPr/>
            <p:nvPr/>
          </p:nvGrpSpPr>
          <p:grpSpPr>
            <a:xfrm>
              <a:off x="1821109" y="3774059"/>
              <a:ext cx="578430" cy="578430"/>
              <a:chOff x="2058090" y="3931030"/>
              <a:chExt cx="667269" cy="667269"/>
            </a:xfrm>
          </p:grpSpPr>
          <p:grpSp>
            <p:nvGrpSpPr>
              <p:cNvPr id="49" name="组合 48">
                <a:extLst>
                  <a:ext uri="{FF2B5EF4-FFF2-40B4-BE49-F238E27FC236}">
                    <a16:creationId xmlns:a16="http://schemas.microsoft.com/office/drawing/2014/main" id="{99F0C35F-2540-5CF5-F188-74BC12E59B87}"/>
                  </a:ext>
                </a:extLst>
              </p:cNvPr>
              <p:cNvGrpSpPr/>
              <p:nvPr/>
            </p:nvGrpSpPr>
            <p:grpSpPr>
              <a:xfrm>
                <a:off x="2058090" y="3931030"/>
                <a:ext cx="667269" cy="667269"/>
                <a:chOff x="2058090" y="3931030"/>
                <a:chExt cx="667269" cy="667269"/>
              </a:xfrm>
            </p:grpSpPr>
            <p:sp>
              <p:nvSpPr>
                <p:cNvPr id="51" name="Oval 47">
                  <a:extLst>
                    <a:ext uri="{FF2B5EF4-FFF2-40B4-BE49-F238E27FC236}">
                      <a16:creationId xmlns:a16="http://schemas.microsoft.com/office/drawing/2014/main" id="{8E02EA5A-00CF-3474-067C-90E7562EEE10}"/>
                    </a:ext>
                  </a:extLst>
                </p:cNvPr>
                <p:cNvSpPr/>
                <p:nvPr/>
              </p:nvSpPr>
              <p:spPr>
                <a:xfrm>
                  <a:off x="2058090" y="3931030"/>
                  <a:ext cx="667269" cy="667269"/>
                </a:xfrm>
                <a:prstGeom prst="ellipse">
                  <a:avLst/>
                </a:prstGeom>
                <a:gradFill>
                  <a:gsLst>
                    <a:gs pos="99000">
                      <a:schemeClr val="bg1"/>
                    </a:gs>
                    <a:gs pos="0">
                      <a:schemeClr val="bg1">
                        <a:lumMod val="95000"/>
                      </a:schemeClr>
                    </a:gs>
                  </a:gsLst>
                  <a:lin ang="0" scaled="0"/>
                </a:gradFill>
                <a:ln>
                  <a:noFill/>
                </a:ln>
                <a:effectLst>
                  <a:outerShdw blurRad="63500" sx="103000" sy="103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OPPOSans R" panose="00020600040101010101" pitchFamily="18" charset="-122"/>
                  </a:endParaRPr>
                </a:p>
              </p:txBody>
            </p:sp>
            <p:sp>
              <p:nvSpPr>
                <p:cNvPr id="52" name="Partial Circle 46">
                  <a:extLst>
                    <a:ext uri="{FF2B5EF4-FFF2-40B4-BE49-F238E27FC236}">
                      <a16:creationId xmlns:a16="http://schemas.microsoft.com/office/drawing/2014/main" id="{3F3B527E-C621-9CDD-43C1-9910FF18A0E2}"/>
                    </a:ext>
                  </a:extLst>
                </p:cNvPr>
                <p:cNvSpPr/>
                <p:nvPr/>
              </p:nvSpPr>
              <p:spPr>
                <a:xfrm>
                  <a:off x="2059148" y="3932088"/>
                  <a:ext cx="665152" cy="665152"/>
                </a:xfrm>
                <a:prstGeom prst="pie">
                  <a:avLst>
                    <a:gd name="adj1" fmla="val 21397598"/>
                    <a:gd name="adj2" fmla="val 12378657"/>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53" name="Oval 48">
                  <a:extLst>
                    <a:ext uri="{FF2B5EF4-FFF2-40B4-BE49-F238E27FC236}">
                      <a16:creationId xmlns:a16="http://schemas.microsoft.com/office/drawing/2014/main" id="{51C21189-02A2-F69F-999E-1DE45F39D1E9}"/>
                    </a:ext>
                  </a:extLst>
                </p:cNvPr>
                <p:cNvSpPr/>
                <p:nvPr/>
              </p:nvSpPr>
              <p:spPr>
                <a:xfrm>
                  <a:off x="2136826" y="4009766"/>
                  <a:ext cx="509796" cy="509796"/>
                </a:xfrm>
                <a:prstGeom prst="ellipse">
                  <a:avLst/>
                </a:prstGeom>
                <a:solidFill>
                  <a:schemeClr val="bg1">
                    <a:lumMod val="95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R" panose="00020600040101010101" pitchFamily="18" charset="-122"/>
                    <a:ea typeface="+mn-ea"/>
                    <a:cs typeface="+mn-cs"/>
                  </a:endParaRPr>
                </a:p>
              </p:txBody>
            </p:sp>
          </p:grpSp>
          <p:sp>
            <p:nvSpPr>
              <p:cNvPr id="50" name="文本框 49">
                <a:extLst>
                  <a:ext uri="{FF2B5EF4-FFF2-40B4-BE49-F238E27FC236}">
                    <a16:creationId xmlns:a16="http://schemas.microsoft.com/office/drawing/2014/main" id="{62DEC6C9-1852-05CB-D368-3C65BEAAA6CA}"/>
                  </a:ext>
                </a:extLst>
              </p:cNvPr>
              <p:cNvSpPr txBox="1"/>
              <p:nvPr/>
            </p:nvSpPr>
            <p:spPr>
              <a:xfrm>
                <a:off x="2215394" y="4172331"/>
                <a:ext cx="377238" cy="213028"/>
              </a:xfrm>
              <a:prstGeom prst="rect">
                <a:avLst/>
              </a:prstGeom>
              <a:noFill/>
            </p:spPr>
            <p:txBody>
              <a:bodyPr wrap="none" lIns="0" tIns="0" rIns="0" bIns="0" rtlCol="0">
                <a:spAutoFit/>
              </a:bodyPr>
              <a:lstStyle/>
              <a:p>
                <a:r>
                  <a:rPr lang="en-US" altLang="zh-CN" sz="1200" dirty="0">
                    <a:latin typeface="+mj-lt"/>
                  </a:rPr>
                  <a:t>71%</a:t>
                </a:r>
                <a:endParaRPr lang="zh-CN" altLang="en-US" sz="1200" dirty="0">
                  <a:latin typeface="+mj-lt"/>
                </a:endParaRPr>
              </a:p>
            </p:txBody>
          </p:sp>
        </p:grpSp>
      </p:grpSp>
      <p:sp>
        <p:nvSpPr>
          <p:cNvPr id="55" name="矩形: 圆角 54">
            <a:extLst>
              <a:ext uri="{FF2B5EF4-FFF2-40B4-BE49-F238E27FC236}">
                <a16:creationId xmlns:a16="http://schemas.microsoft.com/office/drawing/2014/main" id="{0062A684-495C-3C88-97C7-3EE5510C67C4}"/>
              </a:ext>
            </a:extLst>
          </p:cNvPr>
          <p:cNvSpPr/>
          <p:nvPr/>
        </p:nvSpPr>
        <p:spPr>
          <a:xfrm>
            <a:off x="8775972" y="2199799"/>
            <a:ext cx="1482471" cy="435071"/>
          </a:xfrm>
          <a:prstGeom prst="roundRect">
            <a:avLst>
              <a:gd name="adj" fmla="val 50000"/>
            </a:avLst>
          </a:prstGeom>
          <a:gradFill>
            <a:gsLst>
              <a:gs pos="0">
                <a:schemeClr val="accent2"/>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社交认同</a:t>
            </a:r>
          </a:p>
        </p:txBody>
      </p:sp>
      <p:sp>
        <p:nvSpPr>
          <p:cNvPr id="56" name="文本框 55">
            <a:extLst>
              <a:ext uri="{FF2B5EF4-FFF2-40B4-BE49-F238E27FC236}">
                <a16:creationId xmlns:a16="http://schemas.microsoft.com/office/drawing/2014/main" id="{1C68F285-58BD-6F81-DF36-9B11EA0690C6}"/>
              </a:ext>
            </a:extLst>
          </p:cNvPr>
          <p:cNvSpPr txBox="1"/>
          <p:nvPr/>
        </p:nvSpPr>
        <p:spPr>
          <a:xfrm>
            <a:off x="8363045" y="3904552"/>
            <a:ext cx="2303917" cy="553998"/>
          </a:xfrm>
          <a:prstGeom prst="rect">
            <a:avLst/>
          </a:prstGeom>
          <a:noFill/>
        </p:spPr>
        <p:txBody>
          <a:bodyPr wrap="square" lIns="0" tIns="0" rIns="0" bIns="0" rtlCol="0">
            <a:spAutoFit/>
          </a:bodyPr>
          <a:lstStyle/>
          <a:p>
            <a:r>
              <a:rPr lang="zh-CN" altLang="en-US" dirty="0">
                <a:solidFill>
                  <a:schemeClr val="tx1">
                    <a:lumMod val="85000"/>
                    <a:lumOff val="15000"/>
                  </a:schemeClr>
                </a:solidFill>
              </a:rPr>
              <a:t>社交属性评判</a:t>
            </a:r>
            <a:endParaRPr lang="en-US" altLang="zh-CN" dirty="0">
              <a:solidFill>
                <a:schemeClr val="tx1">
                  <a:lumMod val="85000"/>
                  <a:lumOff val="15000"/>
                </a:schemeClr>
              </a:solidFill>
            </a:endParaRPr>
          </a:p>
          <a:p>
            <a:r>
              <a:rPr lang="zh-CN" altLang="en-US" dirty="0">
                <a:solidFill>
                  <a:schemeClr val="tx1">
                    <a:lumMod val="85000"/>
                    <a:lumOff val="15000"/>
                  </a:schemeClr>
                </a:solidFill>
              </a:rPr>
              <a:t>在乎购物后朋友的评价</a:t>
            </a:r>
          </a:p>
        </p:txBody>
      </p:sp>
      <p:sp>
        <p:nvSpPr>
          <p:cNvPr id="57" name="文本框 56">
            <a:extLst>
              <a:ext uri="{FF2B5EF4-FFF2-40B4-BE49-F238E27FC236}">
                <a16:creationId xmlns:a16="http://schemas.microsoft.com/office/drawing/2014/main" id="{E464ADB6-4F16-4319-BFB7-F6B612A4B7D8}"/>
              </a:ext>
            </a:extLst>
          </p:cNvPr>
          <p:cNvSpPr txBox="1"/>
          <p:nvPr/>
        </p:nvSpPr>
        <p:spPr>
          <a:xfrm>
            <a:off x="8363045" y="2853944"/>
            <a:ext cx="2308324"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电商消费较直观认同度</a:t>
            </a:r>
          </a:p>
        </p:txBody>
      </p:sp>
      <p:grpSp>
        <p:nvGrpSpPr>
          <p:cNvPr id="58" name="组合 57">
            <a:extLst>
              <a:ext uri="{FF2B5EF4-FFF2-40B4-BE49-F238E27FC236}">
                <a16:creationId xmlns:a16="http://schemas.microsoft.com/office/drawing/2014/main" id="{3D96C66C-79CE-71C3-3DCB-A139C11C977A}"/>
              </a:ext>
            </a:extLst>
          </p:cNvPr>
          <p:cNvGrpSpPr/>
          <p:nvPr/>
        </p:nvGrpSpPr>
        <p:grpSpPr>
          <a:xfrm>
            <a:off x="8363045" y="3228533"/>
            <a:ext cx="1157616" cy="578430"/>
            <a:chOff x="1241923" y="3774059"/>
            <a:chExt cx="1157616" cy="578430"/>
          </a:xfrm>
        </p:grpSpPr>
        <p:sp>
          <p:nvSpPr>
            <p:cNvPr id="59" name="文本框 58">
              <a:extLst>
                <a:ext uri="{FF2B5EF4-FFF2-40B4-BE49-F238E27FC236}">
                  <a16:creationId xmlns:a16="http://schemas.microsoft.com/office/drawing/2014/main" id="{DE3152B9-2F53-1BE3-44FB-A1F8B7731272}"/>
                </a:ext>
              </a:extLst>
            </p:cNvPr>
            <p:cNvSpPr txBox="1"/>
            <p:nvPr/>
          </p:nvSpPr>
          <p:spPr>
            <a:xfrm>
              <a:off x="1241923" y="3924775"/>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增加</a:t>
              </a:r>
            </a:p>
          </p:txBody>
        </p:sp>
        <p:grpSp>
          <p:nvGrpSpPr>
            <p:cNvPr id="60" name="组合 59">
              <a:extLst>
                <a:ext uri="{FF2B5EF4-FFF2-40B4-BE49-F238E27FC236}">
                  <a16:creationId xmlns:a16="http://schemas.microsoft.com/office/drawing/2014/main" id="{262B1FDA-0E09-2A38-C1AB-A6D321B34929}"/>
                </a:ext>
              </a:extLst>
            </p:cNvPr>
            <p:cNvGrpSpPr/>
            <p:nvPr/>
          </p:nvGrpSpPr>
          <p:grpSpPr>
            <a:xfrm>
              <a:off x="1821109" y="3774059"/>
              <a:ext cx="578430" cy="578430"/>
              <a:chOff x="2058090" y="3931030"/>
              <a:chExt cx="667269" cy="667269"/>
            </a:xfrm>
          </p:grpSpPr>
          <p:grpSp>
            <p:nvGrpSpPr>
              <p:cNvPr id="61" name="组合 60">
                <a:extLst>
                  <a:ext uri="{FF2B5EF4-FFF2-40B4-BE49-F238E27FC236}">
                    <a16:creationId xmlns:a16="http://schemas.microsoft.com/office/drawing/2014/main" id="{762341E6-305D-8247-A072-B746E6B40B0F}"/>
                  </a:ext>
                </a:extLst>
              </p:cNvPr>
              <p:cNvGrpSpPr/>
              <p:nvPr/>
            </p:nvGrpSpPr>
            <p:grpSpPr>
              <a:xfrm>
                <a:off x="2058090" y="3931030"/>
                <a:ext cx="667269" cy="667269"/>
                <a:chOff x="2058090" y="3931030"/>
                <a:chExt cx="667269" cy="667269"/>
              </a:xfrm>
            </p:grpSpPr>
            <p:sp>
              <p:nvSpPr>
                <p:cNvPr id="63" name="Oval 47">
                  <a:extLst>
                    <a:ext uri="{FF2B5EF4-FFF2-40B4-BE49-F238E27FC236}">
                      <a16:creationId xmlns:a16="http://schemas.microsoft.com/office/drawing/2014/main" id="{E125F287-DD21-2A3E-B6BF-11F90BBAC8EE}"/>
                    </a:ext>
                  </a:extLst>
                </p:cNvPr>
                <p:cNvSpPr/>
                <p:nvPr/>
              </p:nvSpPr>
              <p:spPr>
                <a:xfrm>
                  <a:off x="2058090" y="3931030"/>
                  <a:ext cx="667269" cy="667269"/>
                </a:xfrm>
                <a:prstGeom prst="ellipse">
                  <a:avLst/>
                </a:prstGeom>
                <a:gradFill>
                  <a:gsLst>
                    <a:gs pos="99000">
                      <a:schemeClr val="bg1"/>
                    </a:gs>
                    <a:gs pos="0">
                      <a:schemeClr val="bg1">
                        <a:lumMod val="95000"/>
                      </a:schemeClr>
                    </a:gs>
                  </a:gsLst>
                  <a:lin ang="0" scaled="0"/>
                </a:gradFill>
                <a:ln>
                  <a:noFill/>
                </a:ln>
                <a:effectLst>
                  <a:outerShdw blurRad="63500" sx="103000" sy="103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OPPOSans R" panose="00020600040101010101" pitchFamily="18" charset="-122"/>
                  </a:endParaRPr>
                </a:p>
              </p:txBody>
            </p:sp>
            <p:sp>
              <p:nvSpPr>
                <p:cNvPr id="64" name="Partial Circle 46">
                  <a:extLst>
                    <a:ext uri="{FF2B5EF4-FFF2-40B4-BE49-F238E27FC236}">
                      <a16:creationId xmlns:a16="http://schemas.microsoft.com/office/drawing/2014/main" id="{7ACB7973-7345-77A3-8226-3C2512A7C4DC}"/>
                    </a:ext>
                  </a:extLst>
                </p:cNvPr>
                <p:cNvSpPr/>
                <p:nvPr/>
              </p:nvSpPr>
              <p:spPr>
                <a:xfrm>
                  <a:off x="2059148" y="3932088"/>
                  <a:ext cx="665152" cy="665152"/>
                </a:xfrm>
                <a:prstGeom prst="pie">
                  <a:avLst>
                    <a:gd name="adj1" fmla="val 20382417"/>
                    <a:gd name="adj2" fmla="val 12378657"/>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POSans R" panose="00020600040101010101" pitchFamily="18" charset="-122"/>
                    <a:ea typeface="+mn-ea"/>
                    <a:cs typeface="+mn-cs"/>
                  </a:endParaRPr>
                </a:p>
              </p:txBody>
            </p:sp>
            <p:sp>
              <p:nvSpPr>
                <p:cNvPr id="65" name="Oval 48">
                  <a:extLst>
                    <a:ext uri="{FF2B5EF4-FFF2-40B4-BE49-F238E27FC236}">
                      <a16:creationId xmlns:a16="http://schemas.microsoft.com/office/drawing/2014/main" id="{85BC7BB1-5A9C-3BCE-18EB-1D958B838AA1}"/>
                    </a:ext>
                  </a:extLst>
                </p:cNvPr>
                <p:cNvSpPr/>
                <p:nvPr/>
              </p:nvSpPr>
              <p:spPr>
                <a:xfrm>
                  <a:off x="2136826" y="4009766"/>
                  <a:ext cx="509796" cy="509796"/>
                </a:xfrm>
                <a:prstGeom prst="ellipse">
                  <a:avLst/>
                </a:prstGeom>
                <a:solidFill>
                  <a:schemeClr val="bg1">
                    <a:lumMod val="95000"/>
                  </a:schemeClr>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R" panose="00020600040101010101" pitchFamily="18" charset="-122"/>
                    <a:ea typeface="+mn-ea"/>
                    <a:cs typeface="+mn-cs"/>
                  </a:endParaRPr>
                </a:p>
              </p:txBody>
            </p:sp>
          </p:grpSp>
          <p:sp>
            <p:nvSpPr>
              <p:cNvPr id="62" name="文本框 61">
                <a:extLst>
                  <a:ext uri="{FF2B5EF4-FFF2-40B4-BE49-F238E27FC236}">
                    <a16:creationId xmlns:a16="http://schemas.microsoft.com/office/drawing/2014/main" id="{DBA90FA5-DE52-A70F-352A-A84DF3ECDA4D}"/>
                  </a:ext>
                </a:extLst>
              </p:cNvPr>
              <p:cNvSpPr txBox="1"/>
              <p:nvPr/>
            </p:nvSpPr>
            <p:spPr>
              <a:xfrm>
                <a:off x="2215394" y="4172331"/>
                <a:ext cx="406825" cy="213028"/>
              </a:xfrm>
              <a:prstGeom prst="rect">
                <a:avLst/>
              </a:prstGeom>
              <a:noFill/>
            </p:spPr>
            <p:txBody>
              <a:bodyPr wrap="none" lIns="0" tIns="0" rIns="0" bIns="0" rtlCol="0">
                <a:spAutoFit/>
              </a:bodyPr>
              <a:lstStyle/>
              <a:p>
                <a:r>
                  <a:rPr lang="en-US" altLang="zh-CN" sz="1200" dirty="0">
                    <a:latin typeface="+mj-lt"/>
                  </a:rPr>
                  <a:t>77%</a:t>
                </a:r>
                <a:endParaRPr lang="zh-CN" altLang="en-US" sz="1200" dirty="0">
                  <a:latin typeface="+mj-lt"/>
                </a:endParaRPr>
              </a:p>
            </p:txBody>
          </p:sp>
        </p:grpSp>
      </p:grpSp>
      <p:sp>
        <p:nvSpPr>
          <p:cNvPr id="97" name="矩形: 圆角 96">
            <a:extLst>
              <a:ext uri="{FF2B5EF4-FFF2-40B4-BE49-F238E27FC236}">
                <a16:creationId xmlns:a16="http://schemas.microsoft.com/office/drawing/2014/main" id="{D90A150A-6271-0AD1-BAC5-E44C1D688203}"/>
              </a:ext>
            </a:extLst>
          </p:cNvPr>
          <p:cNvSpPr/>
          <p:nvPr/>
        </p:nvSpPr>
        <p:spPr>
          <a:xfrm>
            <a:off x="1055688" y="1628775"/>
            <a:ext cx="3240000" cy="2305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a:extLst>
              <a:ext uri="{FF2B5EF4-FFF2-40B4-BE49-F238E27FC236}">
                <a16:creationId xmlns:a16="http://schemas.microsoft.com/office/drawing/2014/main" id="{83FDEC64-4DF6-9218-5968-7FD04BE60A89}"/>
              </a:ext>
            </a:extLst>
          </p:cNvPr>
          <p:cNvSpPr/>
          <p:nvPr/>
        </p:nvSpPr>
        <p:spPr>
          <a:xfrm>
            <a:off x="4476001" y="1628775"/>
            <a:ext cx="3240000" cy="2305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a:extLst>
              <a:ext uri="{FF2B5EF4-FFF2-40B4-BE49-F238E27FC236}">
                <a16:creationId xmlns:a16="http://schemas.microsoft.com/office/drawing/2014/main" id="{DA5BC65B-9A8A-77B0-D8E7-24BDAABB0196}"/>
              </a:ext>
            </a:extLst>
          </p:cNvPr>
          <p:cNvSpPr/>
          <p:nvPr/>
        </p:nvSpPr>
        <p:spPr>
          <a:xfrm>
            <a:off x="7897207" y="1628775"/>
            <a:ext cx="3240000" cy="2305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806DB357-5690-637D-A0A8-73FA4E313287}"/>
              </a:ext>
            </a:extLst>
          </p:cNvPr>
          <p:cNvSpPr/>
          <p:nvPr/>
        </p:nvSpPr>
        <p:spPr>
          <a:xfrm>
            <a:off x="2608632" y="1566672"/>
            <a:ext cx="134112" cy="13411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5EDA2BC-4F2B-EB73-4A09-0BF74C27A051}"/>
              </a:ext>
            </a:extLst>
          </p:cNvPr>
          <p:cNvSpPr/>
          <p:nvPr/>
        </p:nvSpPr>
        <p:spPr>
          <a:xfrm>
            <a:off x="6028945" y="1566672"/>
            <a:ext cx="134112" cy="13411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05DB72F5-5E4D-D95C-8060-8F130E72A3F3}"/>
              </a:ext>
            </a:extLst>
          </p:cNvPr>
          <p:cNvSpPr/>
          <p:nvPr/>
        </p:nvSpPr>
        <p:spPr>
          <a:xfrm>
            <a:off x="9450151" y="1566672"/>
            <a:ext cx="134112" cy="134112"/>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C74C77F0-3B39-687F-6E92-250EFCDAFF9A}"/>
              </a:ext>
            </a:extLst>
          </p:cNvPr>
          <p:cNvGrpSpPr/>
          <p:nvPr/>
        </p:nvGrpSpPr>
        <p:grpSpPr>
          <a:xfrm>
            <a:off x="8693822" y="549275"/>
            <a:ext cx="2442491" cy="288924"/>
            <a:chOff x="8693822" y="549275"/>
            <a:chExt cx="2442491" cy="288924"/>
          </a:xfrm>
        </p:grpSpPr>
        <p:grpSp>
          <p:nvGrpSpPr>
            <p:cNvPr id="69" name="组合 68">
              <a:extLst>
                <a:ext uri="{FF2B5EF4-FFF2-40B4-BE49-F238E27FC236}">
                  <a16:creationId xmlns:a16="http://schemas.microsoft.com/office/drawing/2014/main" id="{6CDE1788-815C-2F19-2E4D-D0C2AFA2F79F}"/>
                </a:ext>
              </a:extLst>
            </p:cNvPr>
            <p:cNvGrpSpPr/>
            <p:nvPr/>
          </p:nvGrpSpPr>
          <p:grpSpPr>
            <a:xfrm>
              <a:off x="8709659" y="792480"/>
              <a:ext cx="2426654" cy="45719"/>
              <a:chOff x="6214426" y="-594360"/>
              <a:chExt cx="2426654" cy="137160"/>
            </a:xfrm>
          </p:grpSpPr>
          <p:sp>
            <p:nvSpPr>
              <p:cNvPr id="74" name="矩形 73">
                <a:extLst>
                  <a:ext uri="{FF2B5EF4-FFF2-40B4-BE49-F238E27FC236}">
                    <a16:creationId xmlns:a16="http://schemas.microsoft.com/office/drawing/2014/main" id="{016A4BBB-694F-4BB1-9580-8AF203E0373C}"/>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id="{1944F4C8-8954-F3E1-AEA8-057DA43A4B21}"/>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8BD72890-B735-6010-5914-F9F6B767074D}"/>
                </a:ext>
              </a:extLst>
            </p:cNvPr>
            <p:cNvGrpSpPr/>
            <p:nvPr/>
          </p:nvGrpSpPr>
          <p:grpSpPr>
            <a:xfrm>
              <a:off x="8693822" y="549275"/>
              <a:ext cx="2442491" cy="215444"/>
              <a:chOff x="8074062" y="549275"/>
              <a:chExt cx="2442491" cy="215444"/>
            </a:xfrm>
          </p:grpSpPr>
          <p:sp>
            <p:nvSpPr>
              <p:cNvPr id="71" name="文本框 70">
                <a:extLst>
                  <a:ext uri="{FF2B5EF4-FFF2-40B4-BE49-F238E27FC236}">
                    <a16:creationId xmlns:a16="http://schemas.microsoft.com/office/drawing/2014/main" id="{EB5AC6A0-614E-D8CD-785A-A0A05652030C}"/>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72" name="文本框 71">
                <a:extLst>
                  <a:ext uri="{FF2B5EF4-FFF2-40B4-BE49-F238E27FC236}">
                    <a16:creationId xmlns:a16="http://schemas.microsoft.com/office/drawing/2014/main" id="{E9DC68B0-33BC-B669-EE6F-2AEF36B0D6B5}"/>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73" name="直接连接符 72">
                <a:extLst>
                  <a:ext uri="{FF2B5EF4-FFF2-40B4-BE49-F238E27FC236}">
                    <a16:creationId xmlns:a16="http://schemas.microsoft.com/office/drawing/2014/main" id="{51AA1B69-9F94-245D-CEDF-53CFF6D0F72C}"/>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矩形: 圆角 178">
            <a:extLst>
              <a:ext uri="{FF2B5EF4-FFF2-40B4-BE49-F238E27FC236}">
                <a16:creationId xmlns:a16="http://schemas.microsoft.com/office/drawing/2014/main" id="{2587B024-F066-7DCA-60EC-F8C9BB00E538}"/>
              </a:ext>
            </a:extLst>
          </p:cNvPr>
          <p:cNvSpPr/>
          <p:nvPr/>
        </p:nvSpPr>
        <p:spPr>
          <a:xfrm>
            <a:off x="8004313" y="1336431"/>
            <a:ext cx="3132000" cy="4942449"/>
          </a:xfrm>
          <a:prstGeom prst="roundRect">
            <a:avLst>
              <a:gd name="adj" fmla="val 3875"/>
            </a:avLst>
          </a:prstGeom>
          <a:gradFill>
            <a:gsLst>
              <a:gs pos="0">
                <a:schemeClr val="bg1"/>
              </a:gs>
              <a:gs pos="100000">
                <a:schemeClr val="bg1">
                  <a:alpha val="38000"/>
                </a:schemeClr>
              </a:gs>
            </a:gsLst>
            <a:lin ang="5400000" scaled="0"/>
          </a:gradFill>
          <a:ln>
            <a:noFill/>
          </a:ln>
          <a:effectLst>
            <a:outerShdw blurRad="228600" dist="101600" dir="13500000" sx="99000" sy="99000" algn="br" rotWithShape="0">
              <a:schemeClr val="accent1">
                <a:lumMod val="50000"/>
                <a:alpha val="20000"/>
              </a:schemeClr>
            </a:outerShdw>
            <a:reflection blurRad="114300" stA="3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043496" y="537083"/>
            <a:ext cx="5334794"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高客单价、消费空间、潜力大</a:t>
            </a:r>
          </a:p>
        </p:txBody>
      </p:sp>
      <p:sp>
        <p:nvSpPr>
          <p:cNvPr id="172" name="矩形: 圆角 171">
            <a:extLst>
              <a:ext uri="{FF2B5EF4-FFF2-40B4-BE49-F238E27FC236}">
                <a16:creationId xmlns:a16="http://schemas.microsoft.com/office/drawing/2014/main" id="{F7481AE0-9DFF-F0ED-20EB-AC820F368158}"/>
              </a:ext>
            </a:extLst>
          </p:cNvPr>
          <p:cNvSpPr/>
          <p:nvPr/>
        </p:nvSpPr>
        <p:spPr>
          <a:xfrm>
            <a:off x="1055686" y="1336431"/>
            <a:ext cx="3132000" cy="4972294"/>
          </a:xfrm>
          <a:prstGeom prst="roundRect">
            <a:avLst>
              <a:gd name="adj" fmla="val 3875"/>
            </a:avLst>
          </a:prstGeom>
          <a:gradFill>
            <a:gsLst>
              <a:gs pos="0">
                <a:schemeClr val="bg1"/>
              </a:gs>
              <a:gs pos="100000">
                <a:schemeClr val="bg1">
                  <a:alpha val="38000"/>
                </a:schemeClr>
              </a:gs>
            </a:gsLst>
            <a:lin ang="5400000" scaled="0"/>
          </a:gradFill>
          <a:ln>
            <a:noFill/>
          </a:ln>
          <a:effectLst>
            <a:outerShdw blurRad="228600" dist="101600" dir="13500000" sx="99000" sy="99000" algn="br" rotWithShape="0">
              <a:schemeClr val="accent1">
                <a:lumMod val="50000"/>
                <a:alpha val="20000"/>
              </a:schemeClr>
            </a:outerShdw>
            <a:reflection blurRad="114300" stA="3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99841" y="3529453"/>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广州</a:t>
            </a:r>
          </a:p>
        </p:txBody>
      </p:sp>
      <p:sp>
        <p:nvSpPr>
          <p:cNvPr id="12" name="文本框 11"/>
          <p:cNvSpPr txBox="1"/>
          <p:nvPr/>
        </p:nvSpPr>
        <p:spPr>
          <a:xfrm>
            <a:off x="3204841" y="3529453"/>
            <a:ext cx="702115" cy="276999"/>
          </a:xfrm>
          <a:prstGeom prst="rect">
            <a:avLst/>
          </a:prstGeom>
          <a:noFill/>
        </p:spPr>
        <p:txBody>
          <a:bodyPr wrap="none" lIns="0" tIns="0" rIns="0" bIns="0" rtlCol="0">
            <a:spAutoFit/>
          </a:bodyPr>
          <a:lstStyle/>
          <a:p>
            <a:r>
              <a:rPr lang="en-US" altLang="zh-CN" dirty="0">
                <a:latin typeface="+mj-lt"/>
              </a:rPr>
              <a:t>364</a:t>
            </a:r>
            <a:r>
              <a:rPr lang="zh-CN" altLang="en-US" dirty="0"/>
              <a:t>元</a:t>
            </a:r>
          </a:p>
        </p:txBody>
      </p:sp>
      <p:sp>
        <p:nvSpPr>
          <p:cNvPr id="13" name="文本框 12"/>
          <p:cNvSpPr txBox="1"/>
          <p:nvPr/>
        </p:nvSpPr>
        <p:spPr>
          <a:xfrm>
            <a:off x="1299841" y="4284713"/>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深圳</a:t>
            </a:r>
          </a:p>
        </p:txBody>
      </p:sp>
      <p:sp>
        <p:nvSpPr>
          <p:cNvPr id="14" name="文本框 13"/>
          <p:cNvSpPr txBox="1"/>
          <p:nvPr/>
        </p:nvSpPr>
        <p:spPr>
          <a:xfrm>
            <a:off x="3204841" y="4284713"/>
            <a:ext cx="702115" cy="276999"/>
          </a:xfrm>
          <a:prstGeom prst="rect">
            <a:avLst/>
          </a:prstGeom>
          <a:noFill/>
        </p:spPr>
        <p:txBody>
          <a:bodyPr wrap="none" lIns="0" tIns="0" rIns="0" bIns="0" rtlCol="0">
            <a:spAutoFit/>
          </a:bodyPr>
          <a:lstStyle/>
          <a:p>
            <a:r>
              <a:rPr lang="en-US" altLang="zh-CN" dirty="0">
                <a:latin typeface="+mj-lt"/>
              </a:rPr>
              <a:t>280</a:t>
            </a:r>
            <a:r>
              <a:rPr lang="zh-CN" altLang="en-US" dirty="0"/>
              <a:t>元</a:t>
            </a:r>
          </a:p>
        </p:txBody>
      </p:sp>
      <p:sp>
        <p:nvSpPr>
          <p:cNvPr id="15" name="文本框 14"/>
          <p:cNvSpPr txBox="1"/>
          <p:nvPr/>
        </p:nvSpPr>
        <p:spPr>
          <a:xfrm>
            <a:off x="1299841" y="5034323"/>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无锡</a:t>
            </a:r>
          </a:p>
        </p:txBody>
      </p:sp>
      <p:sp>
        <p:nvSpPr>
          <p:cNvPr id="16" name="文本框 15"/>
          <p:cNvSpPr txBox="1"/>
          <p:nvPr/>
        </p:nvSpPr>
        <p:spPr>
          <a:xfrm>
            <a:off x="3241417" y="5034323"/>
            <a:ext cx="702115" cy="276999"/>
          </a:xfrm>
          <a:prstGeom prst="rect">
            <a:avLst/>
          </a:prstGeom>
          <a:noFill/>
        </p:spPr>
        <p:txBody>
          <a:bodyPr wrap="none" lIns="0" tIns="0" rIns="0" bIns="0" rtlCol="0">
            <a:spAutoFit/>
          </a:bodyPr>
          <a:lstStyle/>
          <a:p>
            <a:r>
              <a:rPr lang="en-US" altLang="zh-CN" dirty="0">
                <a:latin typeface="+mj-lt"/>
              </a:rPr>
              <a:t>228</a:t>
            </a:r>
            <a:r>
              <a:rPr lang="zh-CN" altLang="en-US" dirty="0"/>
              <a:t>元</a:t>
            </a:r>
          </a:p>
        </p:txBody>
      </p:sp>
      <p:sp>
        <p:nvSpPr>
          <p:cNvPr id="17" name="文本框 16"/>
          <p:cNvSpPr txBox="1"/>
          <p:nvPr/>
        </p:nvSpPr>
        <p:spPr>
          <a:xfrm>
            <a:off x="1303969" y="5783934"/>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杭州</a:t>
            </a:r>
          </a:p>
        </p:txBody>
      </p:sp>
      <p:sp>
        <p:nvSpPr>
          <p:cNvPr id="18" name="文本框 17"/>
          <p:cNvSpPr txBox="1"/>
          <p:nvPr/>
        </p:nvSpPr>
        <p:spPr>
          <a:xfrm>
            <a:off x="3241417" y="5783934"/>
            <a:ext cx="702115" cy="276999"/>
          </a:xfrm>
          <a:prstGeom prst="rect">
            <a:avLst/>
          </a:prstGeom>
          <a:noFill/>
        </p:spPr>
        <p:txBody>
          <a:bodyPr wrap="none" lIns="0" tIns="0" rIns="0" bIns="0" rtlCol="0">
            <a:spAutoFit/>
          </a:bodyPr>
          <a:lstStyle/>
          <a:p>
            <a:r>
              <a:rPr lang="en-US" altLang="zh-CN" dirty="0">
                <a:latin typeface="+mj-lt"/>
              </a:rPr>
              <a:t>222</a:t>
            </a:r>
            <a:r>
              <a:rPr lang="zh-CN" altLang="en-US" dirty="0"/>
              <a:t>元</a:t>
            </a:r>
          </a:p>
        </p:txBody>
      </p:sp>
      <p:grpSp>
        <p:nvGrpSpPr>
          <p:cNvPr id="171" name="组合 170">
            <a:extLst>
              <a:ext uri="{FF2B5EF4-FFF2-40B4-BE49-F238E27FC236}">
                <a16:creationId xmlns:a16="http://schemas.microsoft.com/office/drawing/2014/main" id="{2D93CEAA-7BF5-CBA2-568B-24972E693766}"/>
              </a:ext>
            </a:extLst>
          </p:cNvPr>
          <p:cNvGrpSpPr/>
          <p:nvPr/>
        </p:nvGrpSpPr>
        <p:grpSpPr>
          <a:xfrm>
            <a:off x="1299841" y="2785493"/>
            <a:ext cx="2607115" cy="276999"/>
            <a:chOff x="1051560" y="3009432"/>
            <a:chExt cx="2607115" cy="276999"/>
          </a:xfrm>
        </p:grpSpPr>
        <p:sp>
          <p:nvSpPr>
            <p:cNvPr id="8" name="文本框 7"/>
            <p:cNvSpPr txBox="1"/>
            <p:nvPr/>
          </p:nvSpPr>
          <p:spPr>
            <a:xfrm>
              <a:off x="1051560" y="3009432"/>
              <a:ext cx="461665"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嘉兴</a:t>
              </a:r>
            </a:p>
          </p:txBody>
        </p:sp>
        <p:sp>
          <p:nvSpPr>
            <p:cNvPr id="10" name="文本框 9"/>
            <p:cNvSpPr txBox="1"/>
            <p:nvPr/>
          </p:nvSpPr>
          <p:spPr>
            <a:xfrm>
              <a:off x="2956560" y="3009432"/>
              <a:ext cx="702115" cy="276999"/>
            </a:xfrm>
            <a:prstGeom prst="rect">
              <a:avLst/>
            </a:prstGeom>
            <a:noFill/>
          </p:spPr>
          <p:txBody>
            <a:bodyPr wrap="none" lIns="0" tIns="0" rIns="0" bIns="0" rtlCol="0">
              <a:spAutoFit/>
            </a:bodyPr>
            <a:lstStyle/>
            <a:p>
              <a:r>
                <a:rPr lang="en-US" altLang="zh-CN" dirty="0">
                  <a:latin typeface="+mj-lt"/>
                </a:rPr>
                <a:t>536</a:t>
              </a:r>
              <a:r>
                <a:rPr lang="zh-CN" altLang="en-US" dirty="0"/>
                <a:t>元</a:t>
              </a:r>
            </a:p>
          </p:txBody>
        </p:sp>
        <p:sp>
          <p:nvSpPr>
            <p:cNvPr id="32" name="矩形: 圆角 31">
              <a:extLst>
                <a:ext uri="{FF2B5EF4-FFF2-40B4-BE49-F238E27FC236}">
                  <a16:creationId xmlns:a16="http://schemas.microsoft.com/office/drawing/2014/main" id="{83CE512D-CC41-FD6D-1FA9-45F20ABE59EF}"/>
                </a:ext>
              </a:extLst>
            </p:cNvPr>
            <p:cNvSpPr/>
            <p:nvPr/>
          </p:nvSpPr>
          <p:spPr>
            <a:xfrm>
              <a:off x="1593318" y="3072978"/>
              <a:ext cx="1283148" cy="149906"/>
            </a:xfrm>
            <a:prstGeom prst="roundRect">
              <a:avLst>
                <a:gd name="adj" fmla="val 50000"/>
              </a:avLst>
            </a:prstGeom>
            <a:solidFill>
              <a:schemeClr val="accent1"/>
            </a:soli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a:extLst>
              <a:ext uri="{FF2B5EF4-FFF2-40B4-BE49-F238E27FC236}">
                <a16:creationId xmlns:a16="http://schemas.microsoft.com/office/drawing/2014/main" id="{4980CBBB-BE91-FDB4-1BD2-0DEAB29A8674}"/>
              </a:ext>
            </a:extLst>
          </p:cNvPr>
          <p:cNvGrpSpPr/>
          <p:nvPr/>
        </p:nvGrpSpPr>
        <p:grpSpPr>
          <a:xfrm>
            <a:off x="1841599" y="3592999"/>
            <a:ext cx="1283148" cy="149906"/>
            <a:chOff x="1593319" y="3816938"/>
            <a:chExt cx="1283148" cy="149906"/>
          </a:xfrm>
        </p:grpSpPr>
        <p:sp>
          <p:nvSpPr>
            <p:cNvPr id="33" name="矩形: 圆角 32">
              <a:extLst>
                <a:ext uri="{FF2B5EF4-FFF2-40B4-BE49-F238E27FC236}">
                  <a16:creationId xmlns:a16="http://schemas.microsoft.com/office/drawing/2014/main" id="{19DCFD7A-AB3B-7D1D-60D3-BBD905F780A9}"/>
                </a:ext>
              </a:extLst>
            </p:cNvPr>
            <p:cNvSpPr/>
            <p:nvPr/>
          </p:nvSpPr>
          <p:spPr>
            <a:xfrm>
              <a:off x="1593319" y="3816938"/>
              <a:ext cx="1283148" cy="149906"/>
            </a:xfrm>
            <a:prstGeom prst="roundRect">
              <a:avLst>
                <a:gd name="adj" fmla="val 50000"/>
              </a:avLst>
            </a:prstGeom>
            <a:noFill/>
            <a:ln>
              <a:solidFill>
                <a:schemeClr val="accent1"/>
              </a:solid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5FD42ADA-C9E6-F321-D0B9-1E298209B8AA}"/>
                </a:ext>
              </a:extLst>
            </p:cNvPr>
            <p:cNvSpPr/>
            <p:nvPr/>
          </p:nvSpPr>
          <p:spPr>
            <a:xfrm>
              <a:off x="1593319" y="3816938"/>
              <a:ext cx="918741" cy="149906"/>
            </a:xfrm>
            <a:prstGeom prst="roundRect">
              <a:avLst>
                <a:gd name="adj" fmla="val 50000"/>
              </a:avLst>
            </a:prstGeom>
            <a:solidFill>
              <a:schemeClr val="accent1"/>
            </a:soli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a:extLst>
              <a:ext uri="{FF2B5EF4-FFF2-40B4-BE49-F238E27FC236}">
                <a16:creationId xmlns:a16="http://schemas.microsoft.com/office/drawing/2014/main" id="{1CF7F9F6-42D9-BEE7-6D31-3A003463AA0C}"/>
              </a:ext>
            </a:extLst>
          </p:cNvPr>
          <p:cNvGrpSpPr/>
          <p:nvPr/>
        </p:nvGrpSpPr>
        <p:grpSpPr>
          <a:xfrm>
            <a:off x="1841599" y="4348259"/>
            <a:ext cx="1283148" cy="149906"/>
            <a:chOff x="1593319" y="4399147"/>
            <a:chExt cx="1283148" cy="149906"/>
          </a:xfrm>
        </p:grpSpPr>
        <p:sp>
          <p:nvSpPr>
            <p:cNvPr id="37" name="矩形: 圆角 36">
              <a:extLst>
                <a:ext uri="{FF2B5EF4-FFF2-40B4-BE49-F238E27FC236}">
                  <a16:creationId xmlns:a16="http://schemas.microsoft.com/office/drawing/2014/main" id="{2996B1A1-5C6F-1B93-AA64-AED58DE06339}"/>
                </a:ext>
              </a:extLst>
            </p:cNvPr>
            <p:cNvSpPr/>
            <p:nvPr/>
          </p:nvSpPr>
          <p:spPr>
            <a:xfrm>
              <a:off x="1593319" y="4399147"/>
              <a:ext cx="1283148" cy="149906"/>
            </a:xfrm>
            <a:prstGeom prst="roundRect">
              <a:avLst>
                <a:gd name="adj" fmla="val 50000"/>
              </a:avLst>
            </a:prstGeom>
            <a:noFill/>
            <a:ln>
              <a:solidFill>
                <a:schemeClr val="accent1"/>
              </a:solid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DB72B28D-76A1-1722-DC9D-26AAE729DB8A}"/>
                </a:ext>
              </a:extLst>
            </p:cNvPr>
            <p:cNvSpPr/>
            <p:nvPr/>
          </p:nvSpPr>
          <p:spPr>
            <a:xfrm>
              <a:off x="1593319" y="4399147"/>
              <a:ext cx="723161" cy="149906"/>
            </a:xfrm>
            <a:prstGeom prst="roundRect">
              <a:avLst>
                <a:gd name="adj" fmla="val 50000"/>
              </a:avLst>
            </a:prstGeom>
            <a:solidFill>
              <a:schemeClr val="accent1"/>
            </a:soli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a:extLst>
              <a:ext uri="{FF2B5EF4-FFF2-40B4-BE49-F238E27FC236}">
                <a16:creationId xmlns:a16="http://schemas.microsoft.com/office/drawing/2014/main" id="{F7816D29-27C8-244B-2C31-1851A9049B6B}"/>
              </a:ext>
            </a:extLst>
          </p:cNvPr>
          <p:cNvGrpSpPr/>
          <p:nvPr/>
        </p:nvGrpSpPr>
        <p:grpSpPr>
          <a:xfrm>
            <a:off x="1859888" y="5097869"/>
            <a:ext cx="1283148" cy="149906"/>
            <a:chOff x="1593319" y="4981357"/>
            <a:chExt cx="1283148" cy="149906"/>
          </a:xfrm>
        </p:grpSpPr>
        <p:sp>
          <p:nvSpPr>
            <p:cNvPr id="40" name="矩形: 圆角 39">
              <a:extLst>
                <a:ext uri="{FF2B5EF4-FFF2-40B4-BE49-F238E27FC236}">
                  <a16:creationId xmlns:a16="http://schemas.microsoft.com/office/drawing/2014/main" id="{B5C04219-DA9D-37F7-698E-D6FBFAE26E02}"/>
                </a:ext>
              </a:extLst>
            </p:cNvPr>
            <p:cNvSpPr/>
            <p:nvPr/>
          </p:nvSpPr>
          <p:spPr>
            <a:xfrm>
              <a:off x="1593319" y="4981357"/>
              <a:ext cx="1283148" cy="149906"/>
            </a:xfrm>
            <a:prstGeom prst="roundRect">
              <a:avLst>
                <a:gd name="adj" fmla="val 50000"/>
              </a:avLst>
            </a:prstGeom>
            <a:noFill/>
            <a:ln>
              <a:solidFill>
                <a:schemeClr val="accent1"/>
              </a:solid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76821E00-1F61-9EE8-4105-018DC4E9C773}"/>
                </a:ext>
              </a:extLst>
            </p:cNvPr>
            <p:cNvSpPr/>
            <p:nvPr/>
          </p:nvSpPr>
          <p:spPr>
            <a:xfrm>
              <a:off x="1593319" y="4981357"/>
              <a:ext cx="589811" cy="149906"/>
            </a:xfrm>
            <a:prstGeom prst="roundRect">
              <a:avLst>
                <a:gd name="adj" fmla="val 50000"/>
              </a:avLst>
            </a:prstGeom>
            <a:solidFill>
              <a:schemeClr val="accent1"/>
            </a:soli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a:extLst>
              <a:ext uri="{FF2B5EF4-FFF2-40B4-BE49-F238E27FC236}">
                <a16:creationId xmlns:a16="http://schemas.microsoft.com/office/drawing/2014/main" id="{6C40C9D6-2552-82CC-C2DA-E0A8EB05FDB7}"/>
              </a:ext>
            </a:extLst>
          </p:cNvPr>
          <p:cNvGrpSpPr/>
          <p:nvPr/>
        </p:nvGrpSpPr>
        <p:grpSpPr>
          <a:xfrm>
            <a:off x="1861952" y="5847480"/>
            <a:ext cx="1283148" cy="149906"/>
            <a:chOff x="1593319" y="5563567"/>
            <a:chExt cx="1283148" cy="149906"/>
          </a:xfrm>
        </p:grpSpPr>
        <p:sp>
          <p:nvSpPr>
            <p:cNvPr id="43" name="矩形: 圆角 42">
              <a:extLst>
                <a:ext uri="{FF2B5EF4-FFF2-40B4-BE49-F238E27FC236}">
                  <a16:creationId xmlns:a16="http://schemas.microsoft.com/office/drawing/2014/main" id="{8FBF2E95-5C11-F503-4A43-305C45584755}"/>
                </a:ext>
              </a:extLst>
            </p:cNvPr>
            <p:cNvSpPr/>
            <p:nvPr/>
          </p:nvSpPr>
          <p:spPr>
            <a:xfrm>
              <a:off x="1593319" y="5563567"/>
              <a:ext cx="1283148" cy="149906"/>
            </a:xfrm>
            <a:prstGeom prst="roundRect">
              <a:avLst>
                <a:gd name="adj" fmla="val 50000"/>
              </a:avLst>
            </a:prstGeom>
            <a:noFill/>
            <a:ln>
              <a:solidFill>
                <a:schemeClr val="accent1"/>
              </a:solid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87838E70-ED1B-1513-0985-6D2BE4B6CD71}"/>
                </a:ext>
              </a:extLst>
            </p:cNvPr>
            <p:cNvSpPr/>
            <p:nvPr/>
          </p:nvSpPr>
          <p:spPr>
            <a:xfrm>
              <a:off x="1593319" y="5563567"/>
              <a:ext cx="547901" cy="149906"/>
            </a:xfrm>
            <a:prstGeom prst="roundRect">
              <a:avLst>
                <a:gd name="adj" fmla="val 50000"/>
              </a:avLst>
            </a:prstGeom>
            <a:solidFill>
              <a:schemeClr val="accent1"/>
            </a:soli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a:extLst>
              <a:ext uri="{FF2B5EF4-FFF2-40B4-BE49-F238E27FC236}">
                <a16:creationId xmlns:a16="http://schemas.microsoft.com/office/drawing/2014/main" id="{8E8E20C7-38F7-4CA3-0EA4-DDF0E28C2C98}"/>
              </a:ext>
            </a:extLst>
          </p:cNvPr>
          <p:cNvGrpSpPr/>
          <p:nvPr/>
        </p:nvGrpSpPr>
        <p:grpSpPr>
          <a:xfrm>
            <a:off x="1522974" y="1584224"/>
            <a:ext cx="2160848" cy="1034161"/>
            <a:chOff x="1369271" y="1917891"/>
            <a:chExt cx="2160848" cy="1034161"/>
          </a:xfrm>
        </p:grpSpPr>
        <p:sp>
          <p:nvSpPr>
            <p:cNvPr id="6" name="文本框 5"/>
            <p:cNvSpPr txBox="1"/>
            <p:nvPr/>
          </p:nvSpPr>
          <p:spPr>
            <a:xfrm>
              <a:off x="1369271" y="1917891"/>
              <a:ext cx="2160848" cy="641586"/>
            </a:xfrm>
            <a:prstGeom prst="rect">
              <a:avLst/>
            </a:prstGeom>
            <a:noFill/>
          </p:spPr>
          <p:txBody>
            <a:bodyPr wrap="none" lIns="0" tIns="0" rIns="0" bIns="0" rtlCol="0">
              <a:spAutoFit/>
            </a:bodyPr>
            <a:lstStyle/>
            <a:p>
              <a:pPr algn="ctr">
                <a:lnSpc>
                  <a:spcPct val="120000"/>
                </a:lnSpc>
              </a:pP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2022</a:t>
              </a: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年第一季度期间</a:t>
              </a:r>
              <a:endPar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a:p>
              <a:pPr algn="ctr">
                <a:lnSpc>
                  <a:spcPct val="120000"/>
                </a:lnSpc>
              </a:pP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客单价</a:t>
              </a: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TOP5 </a:t>
              </a: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城市</a:t>
              </a:r>
            </a:p>
          </p:txBody>
        </p:sp>
        <p:grpSp>
          <p:nvGrpSpPr>
            <p:cNvPr id="72" name="组合 71">
              <a:extLst>
                <a:ext uri="{FF2B5EF4-FFF2-40B4-BE49-F238E27FC236}">
                  <a16:creationId xmlns:a16="http://schemas.microsoft.com/office/drawing/2014/main" id="{7BB0162F-E65D-A6E0-D944-A9C722414A28}"/>
                </a:ext>
              </a:extLst>
            </p:cNvPr>
            <p:cNvGrpSpPr/>
            <p:nvPr/>
          </p:nvGrpSpPr>
          <p:grpSpPr>
            <a:xfrm>
              <a:off x="1774544" y="2604302"/>
              <a:ext cx="1350303" cy="347750"/>
              <a:chOff x="1224090" y="2683576"/>
              <a:chExt cx="1101661" cy="283716"/>
            </a:xfrm>
          </p:grpSpPr>
          <p:grpSp>
            <p:nvGrpSpPr>
              <p:cNvPr id="46" name="图形 612">
                <a:extLst>
                  <a:ext uri="{FF2B5EF4-FFF2-40B4-BE49-F238E27FC236}">
                    <a16:creationId xmlns:a16="http://schemas.microsoft.com/office/drawing/2014/main" id="{4B336136-F29C-503A-5024-727AB81ED4A4}"/>
                  </a:ext>
                </a:extLst>
              </p:cNvPr>
              <p:cNvGrpSpPr/>
              <p:nvPr/>
            </p:nvGrpSpPr>
            <p:grpSpPr>
              <a:xfrm>
                <a:off x="1834152" y="2683576"/>
                <a:ext cx="491599" cy="283716"/>
                <a:chOff x="2843212" y="1992560"/>
                <a:chExt cx="3530559" cy="1599366"/>
              </a:xfrm>
            </p:grpSpPr>
            <p:sp>
              <p:nvSpPr>
                <p:cNvPr id="60" name="任意多边形: 形状 59">
                  <a:extLst>
                    <a:ext uri="{FF2B5EF4-FFF2-40B4-BE49-F238E27FC236}">
                      <a16:creationId xmlns:a16="http://schemas.microsoft.com/office/drawing/2014/main" id="{BF132CDA-6464-6724-9090-C9939460095C}"/>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61" name="任意多边形: 形状 60">
                  <a:extLst>
                    <a:ext uri="{FF2B5EF4-FFF2-40B4-BE49-F238E27FC236}">
                      <a16:creationId xmlns:a16="http://schemas.microsoft.com/office/drawing/2014/main" id="{451726E9-FAD1-4D78-C0E9-A97408A5A5C7}"/>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62" name="任意多边形: 形状 61">
                  <a:extLst>
                    <a:ext uri="{FF2B5EF4-FFF2-40B4-BE49-F238E27FC236}">
                      <a16:creationId xmlns:a16="http://schemas.microsoft.com/office/drawing/2014/main" id="{DFD03A1B-18B4-69B0-F972-955FBBD2699A}"/>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63" name="任意多边形: 形状 62">
                  <a:extLst>
                    <a:ext uri="{FF2B5EF4-FFF2-40B4-BE49-F238E27FC236}">
                      <a16:creationId xmlns:a16="http://schemas.microsoft.com/office/drawing/2014/main" id="{924F3698-D309-AC2E-5FA8-E424B65A09BB}"/>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64" name="任意多边形: 形状 63">
                  <a:extLst>
                    <a:ext uri="{FF2B5EF4-FFF2-40B4-BE49-F238E27FC236}">
                      <a16:creationId xmlns:a16="http://schemas.microsoft.com/office/drawing/2014/main" id="{BBF1C5D0-E37A-E49D-8A5A-6B7C1CFA13E1}"/>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65" name="任意多边形: 形状 64">
                  <a:extLst>
                    <a:ext uri="{FF2B5EF4-FFF2-40B4-BE49-F238E27FC236}">
                      <a16:creationId xmlns:a16="http://schemas.microsoft.com/office/drawing/2014/main" id="{6968F7F1-3E3C-E9AC-F3F7-F16BC94125E7}"/>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66" name="任意多边形: 形状 65">
                  <a:extLst>
                    <a:ext uri="{FF2B5EF4-FFF2-40B4-BE49-F238E27FC236}">
                      <a16:creationId xmlns:a16="http://schemas.microsoft.com/office/drawing/2014/main" id="{86711080-6DB9-D3D2-ED82-E9F8FFBFC92E}"/>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67" name="图形 612">
                  <a:extLst>
                    <a:ext uri="{FF2B5EF4-FFF2-40B4-BE49-F238E27FC236}">
                      <a16:creationId xmlns:a16="http://schemas.microsoft.com/office/drawing/2014/main" id="{A47BB534-7FDC-FA39-D44D-EA3E919D2DA5}"/>
                    </a:ext>
                  </a:extLst>
                </p:cNvPr>
                <p:cNvGrpSpPr/>
                <p:nvPr/>
              </p:nvGrpSpPr>
              <p:grpSpPr>
                <a:xfrm>
                  <a:off x="5935287" y="2261850"/>
                  <a:ext cx="355618" cy="182453"/>
                  <a:chOff x="5935287" y="2261850"/>
                  <a:chExt cx="355618" cy="182453"/>
                </a:xfrm>
              </p:grpSpPr>
              <p:sp>
                <p:nvSpPr>
                  <p:cNvPr id="70" name="任意多边形: 形状 69">
                    <a:extLst>
                      <a:ext uri="{FF2B5EF4-FFF2-40B4-BE49-F238E27FC236}">
                        <a16:creationId xmlns:a16="http://schemas.microsoft.com/office/drawing/2014/main" id="{549BD76B-E561-4138-6D85-70902FE70258}"/>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71" name="任意多边形: 形状 70">
                    <a:extLst>
                      <a:ext uri="{FF2B5EF4-FFF2-40B4-BE49-F238E27FC236}">
                        <a16:creationId xmlns:a16="http://schemas.microsoft.com/office/drawing/2014/main" id="{D0F895A0-4862-ED38-B6EA-122DB1FE5BEE}"/>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68" name="任意多边形: 形状 67">
                  <a:extLst>
                    <a:ext uri="{FF2B5EF4-FFF2-40B4-BE49-F238E27FC236}">
                      <a16:creationId xmlns:a16="http://schemas.microsoft.com/office/drawing/2014/main" id="{DFB7FB44-AD8E-F781-18D4-A6AE26759F79}"/>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69" name="任意多边形: 形状 68">
                  <a:extLst>
                    <a:ext uri="{FF2B5EF4-FFF2-40B4-BE49-F238E27FC236}">
                      <a16:creationId xmlns:a16="http://schemas.microsoft.com/office/drawing/2014/main" id="{D78950E6-BFFB-16E1-A819-BAADDF6FD42C}"/>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nvGrpSpPr>
              <p:cNvPr id="47" name="图形 612">
                <a:extLst>
                  <a:ext uri="{FF2B5EF4-FFF2-40B4-BE49-F238E27FC236}">
                    <a16:creationId xmlns:a16="http://schemas.microsoft.com/office/drawing/2014/main" id="{6392E239-7CC5-0AC1-4E97-76809A10686C}"/>
                  </a:ext>
                </a:extLst>
              </p:cNvPr>
              <p:cNvGrpSpPr/>
              <p:nvPr/>
            </p:nvGrpSpPr>
            <p:grpSpPr>
              <a:xfrm flipH="1">
                <a:off x="1224090" y="2683576"/>
                <a:ext cx="491599" cy="283716"/>
                <a:chOff x="2843212" y="1992560"/>
                <a:chExt cx="3530559" cy="1599366"/>
              </a:xfrm>
            </p:grpSpPr>
            <p:sp>
              <p:nvSpPr>
                <p:cNvPr id="48" name="任意多边形: 形状 47">
                  <a:extLst>
                    <a:ext uri="{FF2B5EF4-FFF2-40B4-BE49-F238E27FC236}">
                      <a16:creationId xmlns:a16="http://schemas.microsoft.com/office/drawing/2014/main" id="{30215807-8AE6-7E6E-3F75-1986F055F74D}"/>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49" name="任意多边形: 形状 48">
                  <a:extLst>
                    <a:ext uri="{FF2B5EF4-FFF2-40B4-BE49-F238E27FC236}">
                      <a16:creationId xmlns:a16="http://schemas.microsoft.com/office/drawing/2014/main" id="{B479EA4F-CA9F-6D09-E6B8-A1DFF5B8A78A}"/>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50" name="任意多边形: 形状 49">
                  <a:extLst>
                    <a:ext uri="{FF2B5EF4-FFF2-40B4-BE49-F238E27FC236}">
                      <a16:creationId xmlns:a16="http://schemas.microsoft.com/office/drawing/2014/main" id="{CC5B1A5D-371F-CBE8-DF20-4E22417F5E7B}"/>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51" name="任意多边形: 形状 50">
                  <a:extLst>
                    <a:ext uri="{FF2B5EF4-FFF2-40B4-BE49-F238E27FC236}">
                      <a16:creationId xmlns:a16="http://schemas.microsoft.com/office/drawing/2014/main" id="{F8DBAAFF-6E7C-49C1-F728-8451F1595709}"/>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F6E58C6B-AC70-5706-9DB3-1C42D3D182B0}"/>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21E58F6D-8D3D-D566-6740-BD071FD1E65A}"/>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01EA4C72-66EA-5541-E113-958FD47E3B01}"/>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55" name="图形 612">
                  <a:extLst>
                    <a:ext uri="{FF2B5EF4-FFF2-40B4-BE49-F238E27FC236}">
                      <a16:creationId xmlns:a16="http://schemas.microsoft.com/office/drawing/2014/main" id="{65693794-3259-6F08-E65D-47C20559F764}"/>
                    </a:ext>
                  </a:extLst>
                </p:cNvPr>
                <p:cNvGrpSpPr/>
                <p:nvPr/>
              </p:nvGrpSpPr>
              <p:grpSpPr>
                <a:xfrm>
                  <a:off x="5935287" y="2261850"/>
                  <a:ext cx="355618" cy="182453"/>
                  <a:chOff x="5935287" y="2261850"/>
                  <a:chExt cx="355618" cy="182453"/>
                </a:xfrm>
              </p:grpSpPr>
              <p:sp>
                <p:nvSpPr>
                  <p:cNvPr id="58" name="任意多边形: 形状 57">
                    <a:extLst>
                      <a:ext uri="{FF2B5EF4-FFF2-40B4-BE49-F238E27FC236}">
                        <a16:creationId xmlns:a16="http://schemas.microsoft.com/office/drawing/2014/main" id="{A48101F7-430E-1DE9-160B-539E27D1206A}"/>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59" name="任意多边形: 形状 58">
                    <a:extLst>
                      <a:ext uri="{FF2B5EF4-FFF2-40B4-BE49-F238E27FC236}">
                        <a16:creationId xmlns:a16="http://schemas.microsoft.com/office/drawing/2014/main" id="{2B4762CB-7AB5-D917-FAEA-D74AE3F2F7B8}"/>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56" name="任意多边形: 形状 55">
                  <a:extLst>
                    <a:ext uri="{FF2B5EF4-FFF2-40B4-BE49-F238E27FC236}">
                      <a16:creationId xmlns:a16="http://schemas.microsoft.com/office/drawing/2014/main" id="{BB0B8175-351D-111C-1C40-90D1FAE3CEEC}"/>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57" name="任意多边形: 形状 56">
                  <a:extLst>
                    <a:ext uri="{FF2B5EF4-FFF2-40B4-BE49-F238E27FC236}">
                      <a16:creationId xmlns:a16="http://schemas.microsoft.com/office/drawing/2014/main" id="{F42B59C8-FC5B-920C-95F6-1EFC3E2508D9}"/>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grpSp>
      <p:sp>
        <p:nvSpPr>
          <p:cNvPr id="176" name="矩形: 圆角 175">
            <a:extLst>
              <a:ext uri="{FF2B5EF4-FFF2-40B4-BE49-F238E27FC236}">
                <a16:creationId xmlns:a16="http://schemas.microsoft.com/office/drawing/2014/main" id="{5A218B27-2457-9ACB-8639-B5FDEBB23E2F}"/>
              </a:ext>
            </a:extLst>
          </p:cNvPr>
          <p:cNvSpPr/>
          <p:nvPr/>
        </p:nvSpPr>
        <p:spPr>
          <a:xfrm>
            <a:off x="4530000" y="1336431"/>
            <a:ext cx="3132000" cy="4972294"/>
          </a:xfrm>
          <a:prstGeom prst="roundRect">
            <a:avLst>
              <a:gd name="adj" fmla="val 3875"/>
            </a:avLst>
          </a:prstGeom>
          <a:gradFill>
            <a:gsLst>
              <a:gs pos="0">
                <a:schemeClr val="bg1"/>
              </a:gs>
              <a:gs pos="100000">
                <a:schemeClr val="bg1">
                  <a:alpha val="38000"/>
                </a:schemeClr>
              </a:gs>
            </a:gsLst>
            <a:lin ang="5400000" scaled="0"/>
          </a:gradFill>
          <a:ln>
            <a:noFill/>
          </a:ln>
          <a:effectLst>
            <a:outerShdw blurRad="228600" dist="101600" dir="13500000" sx="99000" sy="99000" algn="br" rotWithShape="0">
              <a:schemeClr val="accent1">
                <a:lumMod val="50000"/>
                <a:alpha val="20000"/>
              </a:schemeClr>
            </a:outerShdw>
            <a:reflection blurRad="114300" stA="3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5" name="组合 174">
            <a:extLst>
              <a:ext uri="{FF2B5EF4-FFF2-40B4-BE49-F238E27FC236}">
                <a16:creationId xmlns:a16="http://schemas.microsoft.com/office/drawing/2014/main" id="{04B7ACBF-2435-1AA4-B650-BBB303D8621B}"/>
              </a:ext>
            </a:extLst>
          </p:cNvPr>
          <p:cNvGrpSpPr/>
          <p:nvPr/>
        </p:nvGrpSpPr>
        <p:grpSpPr>
          <a:xfrm>
            <a:off x="4693978" y="1583358"/>
            <a:ext cx="2804045" cy="4478441"/>
            <a:chOff x="4709596" y="1506434"/>
            <a:chExt cx="2804045" cy="4478441"/>
          </a:xfrm>
        </p:grpSpPr>
        <p:sp>
          <p:nvSpPr>
            <p:cNvPr id="107" name="文本框 106">
              <a:extLst>
                <a:ext uri="{FF2B5EF4-FFF2-40B4-BE49-F238E27FC236}">
                  <a16:creationId xmlns:a16="http://schemas.microsoft.com/office/drawing/2014/main" id="{8F9A7A92-5751-E04D-4DDE-B7F5A7282079}"/>
                </a:ext>
              </a:extLst>
            </p:cNvPr>
            <p:cNvSpPr txBox="1"/>
            <p:nvPr/>
          </p:nvSpPr>
          <p:spPr>
            <a:xfrm>
              <a:off x="4709596" y="3457313"/>
              <a:ext cx="1380185" cy="574196"/>
            </a:xfrm>
            <a:prstGeom prst="rect">
              <a:avLst/>
            </a:prstGeom>
            <a:noFill/>
          </p:spPr>
          <p:txBody>
            <a:bodyPr wrap="none" lIns="0" tIns="0" rIns="0" bIns="0" rtlCol="0">
              <a:spAutoFit/>
            </a:bodyPr>
            <a:lstStyle/>
            <a:p>
              <a:pPr>
                <a:lnSpc>
                  <a:spcPct val="120000"/>
                </a:lnSpc>
              </a:pPr>
              <a:r>
                <a:rPr lang="zh-CN" altLang="en-US" sz="1600" dirty="0">
                  <a:solidFill>
                    <a:schemeClr val="tx1">
                      <a:lumMod val="85000"/>
                      <a:lumOff val="15000"/>
                    </a:schemeClr>
                  </a:solidFill>
                </a:rPr>
                <a:t>皇家天下</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一夫人</a:t>
              </a:r>
              <a:r>
                <a:rPr lang="en-US" altLang="zh-CN" sz="1600" dirty="0">
                  <a:solidFill>
                    <a:schemeClr val="tx1">
                      <a:lumMod val="85000"/>
                      <a:lumOff val="15000"/>
                    </a:schemeClr>
                  </a:solidFill>
                </a:rPr>
                <a:t>D</a:t>
              </a:r>
              <a:r>
                <a:rPr lang="zh-CN" altLang="en-US" sz="1600" dirty="0">
                  <a:solidFill>
                    <a:schemeClr val="tx1">
                      <a:lumMod val="85000"/>
                      <a:lumOff val="15000"/>
                    </a:schemeClr>
                  </a:solidFill>
                </a:rPr>
                <a:t>皮草品</a:t>
              </a:r>
            </a:p>
          </p:txBody>
        </p:sp>
        <p:sp>
          <p:nvSpPr>
            <p:cNvPr id="108" name="文本框 107">
              <a:extLst>
                <a:ext uri="{FF2B5EF4-FFF2-40B4-BE49-F238E27FC236}">
                  <a16:creationId xmlns:a16="http://schemas.microsoft.com/office/drawing/2014/main" id="{652E964B-38D8-9F7D-840A-BB300CDA9F86}"/>
                </a:ext>
              </a:extLst>
            </p:cNvPr>
            <p:cNvSpPr txBox="1"/>
            <p:nvPr/>
          </p:nvSpPr>
          <p:spPr>
            <a:xfrm>
              <a:off x="6537412" y="3605912"/>
              <a:ext cx="976229" cy="276999"/>
            </a:xfrm>
            <a:prstGeom prst="rect">
              <a:avLst/>
            </a:prstGeom>
            <a:noFill/>
          </p:spPr>
          <p:txBody>
            <a:bodyPr wrap="none" lIns="0" tIns="0" rIns="0" bIns="0" rtlCol="0">
              <a:spAutoFit/>
            </a:bodyPr>
            <a:lstStyle/>
            <a:p>
              <a:r>
                <a:rPr lang="en-US" altLang="zh-CN" dirty="0">
                  <a:latin typeface="+mj-lt"/>
                </a:rPr>
                <a:t>13699</a:t>
              </a:r>
              <a:r>
                <a:rPr lang="zh-CN" altLang="en-US" dirty="0"/>
                <a:t>元</a:t>
              </a:r>
            </a:p>
          </p:txBody>
        </p:sp>
        <p:sp>
          <p:nvSpPr>
            <p:cNvPr id="109" name="文本框 108">
              <a:extLst>
                <a:ext uri="{FF2B5EF4-FFF2-40B4-BE49-F238E27FC236}">
                  <a16:creationId xmlns:a16="http://schemas.microsoft.com/office/drawing/2014/main" id="{D2E7EFA5-626E-38B6-C5D3-2465D7FC8CD2}"/>
                </a:ext>
              </a:extLst>
            </p:cNvPr>
            <p:cNvSpPr txBox="1"/>
            <p:nvPr/>
          </p:nvSpPr>
          <p:spPr>
            <a:xfrm>
              <a:off x="4709596" y="4206923"/>
              <a:ext cx="1231106" cy="574196"/>
            </a:xfrm>
            <a:prstGeom prst="rect">
              <a:avLst/>
            </a:prstGeom>
            <a:noFill/>
          </p:spPr>
          <p:txBody>
            <a:bodyPr wrap="none" lIns="0" tIns="0" rIns="0" bIns="0" rtlCol="0">
              <a:spAutoFit/>
            </a:bodyPr>
            <a:lstStyle/>
            <a:p>
              <a:pPr>
                <a:lnSpc>
                  <a:spcPct val="120000"/>
                </a:lnSpc>
              </a:pPr>
              <a:r>
                <a:rPr lang="zh-CN" altLang="en-US" sz="1600" dirty="0">
                  <a:solidFill>
                    <a:schemeClr val="tx1">
                      <a:lumMod val="85000"/>
                      <a:lumOff val="15000"/>
                    </a:schemeClr>
                  </a:solidFill>
                </a:rPr>
                <a:t>艺顺牌印度</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小叶紫檀二胡</a:t>
              </a:r>
            </a:p>
          </p:txBody>
        </p:sp>
        <p:sp>
          <p:nvSpPr>
            <p:cNvPr id="110" name="文本框 109">
              <a:extLst>
                <a:ext uri="{FF2B5EF4-FFF2-40B4-BE49-F238E27FC236}">
                  <a16:creationId xmlns:a16="http://schemas.microsoft.com/office/drawing/2014/main" id="{A7CBD925-0267-F40F-B5FB-3322854B35C8}"/>
                </a:ext>
              </a:extLst>
            </p:cNvPr>
            <p:cNvSpPr txBox="1"/>
            <p:nvPr/>
          </p:nvSpPr>
          <p:spPr>
            <a:xfrm>
              <a:off x="6654431" y="4355522"/>
              <a:ext cx="859210" cy="276999"/>
            </a:xfrm>
            <a:prstGeom prst="rect">
              <a:avLst/>
            </a:prstGeom>
            <a:noFill/>
          </p:spPr>
          <p:txBody>
            <a:bodyPr wrap="none" lIns="0" tIns="0" rIns="0" bIns="0" rtlCol="0">
              <a:spAutoFit/>
            </a:bodyPr>
            <a:lstStyle/>
            <a:p>
              <a:r>
                <a:rPr lang="en-US" altLang="zh-CN" dirty="0">
                  <a:latin typeface="+mj-lt"/>
                </a:rPr>
                <a:t>8800</a:t>
              </a:r>
              <a:r>
                <a:rPr lang="zh-CN" altLang="en-US" dirty="0"/>
                <a:t>元</a:t>
              </a:r>
            </a:p>
          </p:txBody>
        </p:sp>
        <p:sp>
          <p:nvSpPr>
            <p:cNvPr id="111" name="文本框 110">
              <a:extLst>
                <a:ext uri="{FF2B5EF4-FFF2-40B4-BE49-F238E27FC236}">
                  <a16:creationId xmlns:a16="http://schemas.microsoft.com/office/drawing/2014/main" id="{22F322A4-EAAE-BABF-C9CA-CF5212DE815C}"/>
                </a:ext>
              </a:extLst>
            </p:cNvPr>
            <p:cNvSpPr txBox="1"/>
            <p:nvPr/>
          </p:nvSpPr>
          <p:spPr>
            <a:xfrm>
              <a:off x="4709596" y="4956533"/>
              <a:ext cx="1025922" cy="574196"/>
            </a:xfrm>
            <a:prstGeom prst="rect">
              <a:avLst/>
            </a:prstGeom>
            <a:noFill/>
          </p:spPr>
          <p:txBody>
            <a:bodyPr wrap="none" lIns="0" tIns="0" rIns="0" bIns="0" rtlCol="0">
              <a:spAutoFit/>
            </a:bodyPr>
            <a:lstStyle/>
            <a:p>
              <a:pPr>
                <a:lnSpc>
                  <a:spcPct val="120000"/>
                </a:lnSpc>
              </a:pPr>
              <a:r>
                <a:rPr lang="zh-CN" altLang="en-US" sz="1600" dirty="0">
                  <a:solidFill>
                    <a:schemeClr val="tx1">
                      <a:lumMod val="85000"/>
                      <a:lumOff val="15000"/>
                    </a:schemeClr>
                  </a:solidFill>
                </a:rPr>
                <a:t>黄花梨木</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珍藏级挖筝</a:t>
              </a:r>
            </a:p>
          </p:txBody>
        </p:sp>
        <p:sp>
          <p:nvSpPr>
            <p:cNvPr id="112" name="文本框 111">
              <a:extLst>
                <a:ext uri="{FF2B5EF4-FFF2-40B4-BE49-F238E27FC236}">
                  <a16:creationId xmlns:a16="http://schemas.microsoft.com/office/drawing/2014/main" id="{853013D4-C8C3-D1C9-52F4-2685FCD4E4B3}"/>
                </a:ext>
              </a:extLst>
            </p:cNvPr>
            <p:cNvSpPr txBox="1"/>
            <p:nvPr/>
          </p:nvSpPr>
          <p:spPr>
            <a:xfrm>
              <a:off x="6654431" y="5105132"/>
              <a:ext cx="859210" cy="276999"/>
            </a:xfrm>
            <a:prstGeom prst="rect">
              <a:avLst/>
            </a:prstGeom>
            <a:noFill/>
          </p:spPr>
          <p:txBody>
            <a:bodyPr wrap="none" lIns="0" tIns="0" rIns="0" bIns="0" rtlCol="0">
              <a:spAutoFit/>
            </a:bodyPr>
            <a:lstStyle/>
            <a:p>
              <a:r>
                <a:rPr lang="en-US" altLang="zh-CN" dirty="0">
                  <a:latin typeface="+mj-lt"/>
                </a:rPr>
                <a:t>6666</a:t>
              </a:r>
              <a:r>
                <a:rPr lang="zh-CN" altLang="en-US" dirty="0"/>
                <a:t>元</a:t>
              </a:r>
            </a:p>
          </p:txBody>
        </p:sp>
        <p:sp>
          <p:nvSpPr>
            <p:cNvPr id="113" name="文本框 112">
              <a:extLst>
                <a:ext uri="{FF2B5EF4-FFF2-40B4-BE49-F238E27FC236}">
                  <a16:creationId xmlns:a16="http://schemas.microsoft.com/office/drawing/2014/main" id="{367BCD1F-11A9-5D90-A752-BF3075BF13B4}"/>
                </a:ext>
              </a:extLst>
            </p:cNvPr>
            <p:cNvSpPr txBox="1"/>
            <p:nvPr/>
          </p:nvSpPr>
          <p:spPr>
            <a:xfrm>
              <a:off x="4709596" y="5706144"/>
              <a:ext cx="1679012" cy="278731"/>
            </a:xfrm>
            <a:prstGeom prst="rect">
              <a:avLst/>
            </a:prstGeom>
            <a:noFill/>
          </p:spPr>
          <p:txBody>
            <a:bodyPr wrap="square" lIns="0" tIns="0" rIns="0" bIns="0" rtlCol="0">
              <a:spAutoFit/>
            </a:bodyPr>
            <a:lstStyle/>
            <a:p>
              <a:pPr>
                <a:lnSpc>
                  <a:spcPct val="120000"/>
                </a:lnSpc>
              </a:pPr>
              <a:r>
                <a:rPr lang="zh-CN" altLang="en-US" sz="1600" dirty="0">
                  <a:solidFill>
                    <a:schemeClr val="tx1">
                      <a:lumMod val="85000"/>
                      <a:lumOff val="15000"/>
                    </a:schemeClr>
                  </a:solidFill>
                </a:rPr>
                <a:t>新鲜海鱼拼搭礼盒</a:t>
              </a:r>
            </a:p>
          </p:txBody>
        </p:sp>
        <p:sp>
          <p:nvSpPr>
            <p:cNvPr id="114" name="文本框 113">
              <a:extLst>
                <a:ext uri="{FF2B5EF4-FFF2-40B4-BE49-F238E27FC236}">
                  <a16:creationId xmlns:a16="http://schemas.microsoft.com/office/drawing/2014/main" id="{2D6E163B-222A-D918-0C4B-AA00213B4EAC}"/>
                </a:ext>
              </a:extLst>
            </p:cNvPr>
            <p:cNvSpPr txBox="1"/>
            <p:nvPr/>
          </p:nvSpPr>
          <p:spPr>
            <a:xfrm>
              <a:off x="6654431" y="5707010"/>
              <a:ext cx="859210" cy="276999"/>
            </a:xfrm>
            <a:prstGeom prst="rect">
              <a:avLst/>
            </a:prstGeom>
            <a:noFill/>
          </p:spPr>
          <p:txBody>
            <a:bodyPr wrap="none" lIns="0" tIns="0" rIns="0" bIns="0" rtlCol="0">
              <a:spAutoFit/>
            </a:bodyPr>
            <a:lstStyle/>
            <a:p>
              <a:r>
                <a:rPr lang="en-US" altLang="zh-CN" dirty="0">
                  <a:latin typeface="+mj-lt"/>
                </a:rPr>
                <a:t>4600</a:t>
              </a:r>
              <a:r>
                <a:rPr lang="zh-CN" altLang="en-US" dirty="0"/>
                <a:t>元</a:t>
              </a:r>
            </a:p>
          </p:txBody>
        </p:sp>
        <p:sp>
          <p:nvSpPr>
            <p:cNvPr id="128" name="文本框 127">
              <a:extLst>
                <a:ext uri="{FF2B5EF4-FFF2-40B4-BE49-F238E27FC236}">
                  <a16:creationId xmlns:a16="http://schemas.microsoft.com/office/drawing/2014/main" id="{453666DF-5641-7F33-9797-B9FC5717723C}"/>
                </a:ext>
              </a:extLst>
            </p:cNvPr>
            <p:cNvSpPr txBox="1"/>
            <p:nvPr/>
          </p:nvSpPr>
          <p:spPr>
            <a:xfrm>
              <a:off x="4709596" y="2707703"/>
              <a:ext cx="881652" cy="574196"/>
            </a:xfrm>
            <a:prstGeom prst="rect">
              <a:avLst/>
            </a:prstGeom>
            <a:noFill/>
          </p:spPr>
          <p:txBody>
            <a:bodyPr wrap="none" lIns="0" tIns="0" rIns="0" bIns="0" rtlCol="0">
              <a:spAutoFit/>
            </a:bodyPr>
            <a:lstStyle/>
            <a:p>
              <a:pPr>
                <a:lnSpc>
                  <a:spcPct val="120000"/>
                </a:lnSpc>
              </a:pPr>
              <a:r>
                <a:rPr lang="zh-CN" altLang="en-US" sz="1600" dirty="0">
                  <a:solidFill>
                    <a:schemeClr val="tx1">
                      <a:lumMod val="85000"/>
                      <a:lumOff val="15000"/>
                    </a:schemeClr>
                  </a:solidFill>
                </a:rPr>
                <a:t>微星 超龙</a:t>
              </a:r>
              <a:endParaRPr lang="en-US" altLang="zh-CN" sz="1600" dirty="0">
                <a:solidFill>
                  <a:schemeClr val="tx1">
                    <a:lumMod val="85000"/>
                    <a:lumOff val="15000"/>
                  </a:schemeClr>
                </a:solidFill>
              </a:endParaRPr>
            </a:p>
            <a:p>
              <a:pPr>
                <a:lnSpc>
                  <a:spcPct val="120000"/>
                </a:lnSpc>
              </a:pPr>
              <a:r>
                <a:rPr lang="zh-CN" altLang="en-US" sz="1600" dirty="0">
                  <a:solidFill>
                    <a:schemeClr val="tx1">
                      <a:lumMod val="85000"/>
                      <a:lumOff val="15000"/>
                    </a:schemeClr>
                  </a:solidFill>
                </a:rPr>
                <a:t>显卡</a:t>
              </a:r>
            </a:p>
          </p:txBody>
        </p:sp>
        <p:sp>
          <p:nvSpPr>
            <p:cNvPr id="129" name="文本框 128">
              <a:extLst>
                <a:ext uri="{FF2B5EF4-FFF2-40B4-BE49-F238E27FC236}">
                  <a16:creationId xmlns:a16="http://schemas.microsoft.com/office/drawing/2014/main" id="{FFAD1762-A75F-D334-06B3-21CC8ED66888}"/>
                </a:ext>
              </a:extLst>
            </p:cNvPr>
            <p:cNvSpPr txBox="1"/>
            <p:nvPr/>
          </p:nvSpPr>
          <p:spPr>
            <a:xfrm>
              <a:off x="6537412" y="2856302"/>
              <a:ext cx="976229" cy="276999"/>
            </a:xfrm>
            <a:prstGeom prst="rect">
              <a:avLst/>
            </a:prstGeom>
            <a:noFill/>
          </p:spPr>
          <p:txBody>
            <a:bodyPr wrap="none" lIns="0" tIns="0" rIns="0" bIns="0" rtlCol="0">
              <a:spAutoFit/>
            </a:bodyPr>
            <a:lstStyle/>
            <a:p>
              <a:r>
                <a:rPr lang="en-US" altLang="zh-CN" dirty="0">
                  <a:latin typeface="+mj-lt"/>
                </a:rPr>
                <a:t>15999</a:t>
              </a:r>
              <a:r>
                <a:rPr lang="zh-CN" altLang="en-US" dirty="0"/>
                <a:t>元</a:t>
              </a:r>
            </a:p>
          </p:txBody>
        </p:sp>
        <p:cxnSp>
          <p:nvCxnSpPr>
            <p:cNvPr id="132" name="直接连接符 131">
              <a:extLst>
                <a:ext uri="{FF2B5EF4-FFF2-40B4-BE49-F238E27FC236}">
                  <a16:creationId xmlns:a16="http://schemas.microsoft.com/office/drawing/2014/main" id="{C1665594-68B2-1F4B-E38D-BD0003A97A08}"/>
                </a:ext>
              </a:extLst>
            </p:cNvPr>
            <p:cNvCxnSpPr>
              <a:cxnSpLocks/>
            </p:cNvCxnSpPr>
            <p:nvPr/>
          </p:nvCxnSpPr>
          <p:spPr>
            <a:xfrm>
              <a:off x="4709596" y="3369606"/>
              <a:ext cx="2782697" cy="0"/>
            </a:xfrm>
            <a:prstGeom prst="line">
              <a:avLst/>
            </a:prstGeom>
            <a:ln w="952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D1B79697-D473-6ABD-B47B-228219088C43}"/>
                </a:ext>
              </a:extLst>
            </p:cNvPr>
            <p:cNvCxnSpPr>
              <a:cxnSpLocks/>
            </p:cNvCxnSpPr>
            <p:nvPr/>
          </p:nvCxnSpPr>
          <p:spPr>
            <a:xfrm>
              <a:off x="4709596" y="4119216"/>
              <a:ext cx="2782697" cy="0"/>
            </a:xfrm>
            <a:prstGeom prst="line">
              <a:avLst/>
            </a:prstGeom>
            <a:ln w="952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607A09CB-8FD5-C4E4-3803-720A38E57B1C}"/>
                </a:ext>
              </a:extLst>
            </p:cNvPr>
            <p:cNvCxnSpPr>
              <a:cxnSpLocks/>
            </p:cNvCxnSpPr>
            <p:nvPr/>
          </p:nvCxnSpPr>
          <p:spPr>
            <a:xfrm>
              <a:off x="4709596" y="4868826"/>
              <a:ext cx="2782697" cy="0"/>
            </a:xfrm>
            <a:prstGeom prst="line">
              <a:avLst/>
            </a:prstGeom>
            <a:ln w="952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655D8C2B-D2F9-1175-F486-253569687EAE}"/>
                </a:ext>
              </a:extLst>
            </p:cNvPr>
            <p:cNvCxnSpPr>
              <a:cxnSpLocks/>
            </p:cNvCxnSpPr>
            <p:nvPr/>
          </p:nvCxnSpPr>
          <p:spPr>
            <a:xfrm>
              <a:off x="4709596" y="5618436"/>
              <a:ext cx="2782697" cy="0"/>
            </a:xfrm>
            <a:prstGeom prst="line">
              <a:avLst/>
            </a:prstGeom>
            <a:ln w="9525">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42" name="组合 141">
              <a:extLst>
                <a:ext uri="{FF2B5EF4-FFF2-40B4-BE49-F238E27FC236}">
                  <a16:creationId xmlns:a16="http://schemas.microsoft.com/office/drawing/2014/main" id="{067D1227-91D9-3A9D-72B4-FDD467DEAFF6}"/>
                </a:ext>
              </a:extLst>
            </p:cNvPr>
            <p:cNvGrpSpPr/>
            <p:nvPr/>
          </p:nvGrpSpPr>
          <p:grpSpPr>
            <a:xfrm>
              <a:off x="5020520" y="1506434"/>
              <a:ext cx="2160848" cy="1034161"/>
              <a:chOff x="1369271" y="1917891"/>
              <a:chExt cx="2160848" cy="1034161"/>
            </a:xfrm>
          </p:grpSpPr>
          <p:sp>
            <p:nvSpPr>
              <p:cNvPr id="143" name="文本框 142">
                <a:extLst>
                  <a:ext uri="{FF2B5EF4-FFF2-40B4-BE49-F238E27FC236}">
                    <a16:creationId xmlns:a16="http://schemas.microsoft.com/office/drawing/2014/main" id="{F2E97F70-BDC0-8F43-4601-3836754A7A95}"/>
                  </a:ext>
                </a:extLst>
              </p:cNvPr>
              <p:cNvSpPr txBox="1"/>
              <p:nvPr/>
            </p:nvSpPr>
            <p:spPr>
              <a:xfrm>
                <a:off x="1369271" y="1917891"/>
                <a:ext cx="2160848" cy="641586"/>
              </a:xfrm>
              <a:prstGeom prst="rect">
                <a:avLst/>
              </a:prstGeom>
              <a:noFill/>
            </p:spPr>
            <p:txBody>
              <a:bodyPr wrap="none" lIns="0" tIns="0" rIns="0" bIns="0" rtlCol="0">
                <a:spAutoFit/>
              </a:bodyPr>
              <a:lstStyle/>
              <a:p>
                <a:pPr algn="ctr">
                  <a:lnSpc>
                    <a:spcPct val="120000"/>
                  </a:lnSpc>
                </a:pP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2022</a:t>
                </a: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年第一季度期间</a:t>
                </a:r>
                <a:endPar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endParaRPr>
              </a:p>
              <a:p>
                <a:pPr algn="ctr">
                  <a:lnSpc>
                    <a:spcPct val="120000"/>
                  </a:lnSpc>
                </a:pP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客单价</a:t>
                </a:r>
                <a:r>
                  <a:rPr lang="en-US" altLang="zh-CN" dirty="0">
                    <a:solidFill>
                      <a:schemeClr val="tx1">
                        <a:lumMod val="85000"/>
                        <a:lumOff val="15000"/>
                      </a:schemeClr>
                    </a:solidFill>
                    <a:latin typeface="思源黑体 CN Medium" panose="020B0600000000000000" pitchFamily="34" charset="-122"/>
                    <a:ea typeface="思源黑体 CN Medium" panose="020B0600000000000000" pitchFamily="34" charset="-122"/>
                  </a:rPr>
                  <a:t>TOP5 </a:t>
                </a: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单品</a:t>
                </a:r>
              </a:p>
            </p:txBody>
          </p:sp>
          <p:grpSp>
            <p:nvGrpSpPr>
              <p:cNvPr id="144" name="组合 143">
                <a:extLst>
                  <a:ext uri="{FF2B5EF4-FFF2-40B4-BE49-F238E27FC236}">
                    <a16:creationId xmlns:a16="http://schemas.microsoft.com/office/drawing/2014/main" id="{9EA1ED00-2E80-29DF-E5F2-388FCC5DBDD8}"/>
                  </a:ext>
                </a:extLst>
              </p:cNvPr>
              <p:cNvGrpSpPr/>
              <p:nvPr/>
            </p:nvGrpSpPr>
            <p:grpSpPr>
              <a:xfrm>
                <a:off x="1774544" y="2604302"/>
                <a:ext cx="1350303" cy="347750"/>
                <a:chOff x="1224090" y="2683576"/>
                <a:chExt cx="1101661" cy="283716"/>
              </a:xfrm>
            </p:grpSpPr>
            <p:grpSp>
              <p:nvGrpSpPr>
                <p:cNvPr id="145" name="图形 612">
                  <a:extLst>
                    <a:ext uri="{FF2B5EF4-FFF2-40B4-BE49-F238E27FC236}">
                      <a16:creationId xmlns:a16="http://schemas.microsoft.com/office/drawing/2014/main" id="{E3826556-909B-E5A4-1BC5-C1FABDB573C5}"/>
                    </a:ext>
                  </a:extLst>
                </p:cNvPr>
                <p:cNvGrpSpPr/>
                <p:nvPr/>
              </p:nvGrpSpPr>
              <p:grpSpPr>
                <a:xfrm>
                  <a:off x="1834152" y="2683576"/>
                  <a:ext cx="491599" cy="283716"/>
                  <a:chOff x="2843212" y="1992560"/>
                  <a:chExt cx="3530559" cy="1599366"/>
                </a:xfrm>
              </p:grpSpPr>
              <p:sp>
                <p:nvSpPr>
                  <p:cNvPr id="159" name="任意多边形: 形状 158">
                    <a:extLst>
                      <a:ext uri="{FF2B5EF4-FFF2-40B4-BE49-F238E27FC236}">
                        <a16:creationId xmlns:a16="http://schemas.microsoft.com/office/drawing/2014/main" id="{E6D204B4-9199-A761-4360-FBCD7298A662}"/>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160" name="任意多边形: 形状 159">
                    <a:extLst>
                      <a:ext uri="{FF2B5EF4-FFF2-40B4-BE49-F238E27FC236}">
                        <a16:creationId xmlns:a16="http://schemas.microsoft.com/office/drawing/2014/main" id="{92DBE6C9-5605-4FC4-1093-A61A796DA297}"/>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161" name="任意多边形: 形状 160">
                    <a:extLst>
                      <a:ext uri="{FF2B5EF4-FFF2-40B4-BE49-F238E27FC236}">
                        <a16:creationId xmlns:a16="http://schemas.microsoft.com/office/drawing/2014/main" id="{57DDBF34-10B1-4175-F49C-8F971F531D30}"/>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162" name="任意多边形: 形状 161">
                    <a:extLst>
                      <a:ext uri="{FF2B5EF4-FFF2-40B4-BE49-F238E27FC236}">
                        <a16:creationId xmlns:a16="http://schemas.microsoft.com/office/drawing/2014/main" id="{8BCBB2CD-55A2-5496-E162-0B83851D2DFC}"/>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163" name="任意多边形: 形状 162">
                    <a:extLst>
                      <a:ext uri="{FF2B5EF4-FFF2-40B4-BE49-F238E27FC236}">
                        <a16:creationId xmlns:a16="http://schemas.microsoft.com/office/drawing/2014/main" id="{DC1C2861-7483-B512-6C33-E2F1EDD79F93}"/>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164" name="任意多边形: 形状 163">
                    <a:extLst>
                      <a:ext uri="{FF2B5EF4-FFF2-40B4-BE49-F238E27FC236}">
                        <a16:creationId xmlns:a16="http://schemas.microsoft.com/office/drawing/2014/main" id="{DA69B5AD-D809-72DF-4090-36DC4B519239}"/>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165" name="任意多边形: 形状 164">
                    <a:extLst>
                      <a:ext uri="{FF2B5EF4-FFF2-40B4-BE49-F238E27FC236}">
                        <a16:creationId xmlns:a16="http://schemas.microsoft.com/office/drawing/2014/main" id="{79306425-2E42-8698-B6A8-FD590874E965}"/>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166" name="图形 612">
                    <a:extLst>
                      <a:ext uri="{FF2B5EF4-FFF2-40B4-BE49-F238E27FC236}">
                        <a16:creationId xmlns:a16="http://schemas.microsoft.com/office/drawing/2014/main" id="{58BB2DC2-389E-C5E6-021C-1F236F00BA98}"/>
                      </a:ext>
                    </a:extLst>
                  </p:cNvPr>
                  <p:cNvGrpSpPr/>
                  <p:nvPr/>
                </p:nvGrpSpPr>
                <p:grpSpPr>
                  <a:xfrm>
                    <a:off x="5935287" y="2261850"/>
                    <a:ext cx="355618" cy="182453"/>
                    <a:chOff x="5935287" y="2261850"/>
                    <a:chExt cx="355618" cy="182453"/>
                  </a:xfrm>
                </p:grpSpPr>
                <p:sp>
                  <p:nvSpPr>
                    <p:cNvPr id="169" name="任意多边形: 形状 168">
                      <a:extLst>
                        <a:ext uri="{FF2B5EF4-FFF2-40B4-BE49-F238E27FC236}">
                          <a16:creationId xmlns:a16="http://schemas.microsoft.com/office/drawing/2014/main" id="{3389428B-F780-A555-129F-9A86E6A2B048}"/>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170" name="任意多边形: 形状 169">
                      <a:extLst>
                        <a:ext uri="{FF2B5EF4-FFF2-40B4-BE49-F238E27FC236}">
                          <a16:creationId xmlns:a16="http://schemas.microsoft.com/office/drawing/2014/main" id="{20DDEECC-8DB3-4D1A-F4E5-65126F4305D5}"/>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167" name="任意多边形: 形状 166">
                    <a:extLst>
                      <a:ext uri="{FF2B5EF4-FFF2-40B4-BE49-F238E27FC236}">
                        <a16:creationId xmlns:a16="http://schemas.microsoft.com/office/drawing/2014/main" id="{34582FD9-BBF9-923B-1DF8-1F4DF7F9AF60}"/>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168" name="任意多边形: 形状 167">
                    <a:extLst>
                      <a:ext uri="{FF2B5EF4-FFF2-40B4-BE49-F238E27FC236}">
                        <a16:creationId xmlns:a16="http://schemas.microsoft.com/office/drawing/2014/main" id="{2F81BB5B-7954-9102-1190-CCF4612C8702}"/>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nvGrpSpPr>
                <p:cNvPr id="146" name="图形 612">
                  <a:extLst>
                    <a:ext uri="{FF2B5EF4-FFF2-40B4-BE49-F238E27FC236}">
                      <a16:creationId xmlns:a16="http://schemas.microsoft.com/office/drawing/2014/main" id="{4848F16E-C95F-AD97-7E51-5D13E4A5F746}"/>
                    </a:ext>
                  </a:extLst>
                </p:cNvPr>
                <p:cNvGrpSpPr/>
                <p:nvPr/>
              </p:nvGrpSpPr>
              <p:grpSpPr>
                <a:xfrm flipH="1">
                  <a:off x="1224090" y="2683576"/>
                  <a:ext cx="491599" cy="283716"/>
                  <a:chOff x="2843212" y="1992560"/>
                  <a:chExt cx="3530559" cy="1599366"/>
                </a:xfrm>
              </p:grpSpPr>
              <p:sp>
                <p:nvSpPr>
                  <p:cNvPr id="147" name="任意多边形: 形状 146">
                    <a:extLst>
                      <a:ext uri="{FF2B5EF4-FFF2-40B4-BE49-F238E27FC236}">
                        <a16:creationId xmlns:a16="http://schemas.microsoft.com/office/drawing/2014/main" id="{B5EF46E2-2EC3-2B8C-208D-40DBD769FCA3}"/>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148" name="任意多边形: 形状 147">
                    <a:extLst>
                      <a:ext uri="{FF2B5EF4-FFF2-40B4-BE49-F238E27FC236}">
                        <a16:creationId xmlns:a16="http://schemas.microsoft.com/office/drawing/2014/main" id="{46FE745D-0463-3BBA-1B15-CA413D24E4A6}"/>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149" name="任意多边形: 形状 148">
                    <a:extLst>
                      <a:ext uri="{FF2B5EF4-FFF2-40B4-BE49-F238E27FC236}">
                        <a16:creationId xmlns:a16="http://schemas.microsoft.com/office/drawing/2014/main" id="{5018D5C7-0FF9-AC77-E284-198770CAFF3A}"/>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150" name="任意多边形: 形状 149">
                    <a:extLst>
                      <a:ext uri="{FF2B5EF4-FFF2-40B4-BE49-F238E27FC236}">
                        <a16:creationId xmlns:a16="http://schemas.microsoft.com/office/drawing/2014/main" id="{CEB2A981-8394-8E48-CC5D-0A4AEBBD95AF}"/>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151" name="任意多边形: 形状 150">
                    <a:extLst>
                      <a:ext uri="{FF2B5EF4-FFF2-40B4-BE49-F238E27FC236}">
                        <a16:creationId xmlns:a16="http://schemas.microsoft.com/office/drawing/2014/main" id="{67FBA86C-64F8-AF88-C8B3-8C3B5B66E313}"/>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152" name="任意多边形: 形状 151">
                    <a:extLst>
                      <a:ext uri="{FF2B5EF4-FFF2-40B4-BE49-F238E27FC236}">
                        <a16:creationId xmlns:a16="http://schemas.microsoft.com/office/drawing/2014/main" id="{DF42018C-1657-AEBB-58D7-22657E1B0DAC}"/>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153" name="任意多边形: 形状 152">
                    <a:extLst>
                      <a:ext uri="{FF2B5EF4-FFF2-40B4-BE49-F238E27FC236}">
                        <a16:creationId xmlns:a16="http://schemas.microsoft.com/office/drawing/2014/main" id="{240342AC-C9F5-1A71-D5A4-F1594A1D8722}"/>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154" name="图形 612">
                    <a:extLst>
                      <a:ext uri="{FF2B5EF4-FFF2-40B4-BE49-F238E27FC236}">
                        <a16:creationId xmlns:a16="http://schemas.microsoft.com/office/drawing/2014/main" id="{A001E5AD-F61C-DDF3-6C98-2A0FD19F4A8C}"/>
                      </a:ext>
                    </a:extLst>
                  </p:cNvPr>
                  <p:cNvGrpSpPr/>
                  <p:nvPr/>
                </p:nvGrpSpPr>
                <p:grpSpPr>
                  <a:xfrm>
                    <a:off x="5935287" y="2261850"/>
                    <a:ext cx="355618" cy="182453"/>
                    <a:chOff x="5935287" y="2261850"/>
                    <a:chExt cx="355618" cy="182453"/>
                  </a:xfrm>
                </p:grpSpPr>
                <p:sp>
                  <p:nvSpPr>
                    <p:cNvPr id="157" name="任意多边形: 形状 156">
                      <a:extLst>
                        <a:ext uri="{FF2B5EF4-FFF2-40B4-BE49-F238E27FC236}">
                          <a16:creationId xmlns:a16="http://schemas.microsoft.com/office/drawing/2014/main" id="{E77F8A0B-1547-D499-9E26-48D2D058C9FF}"/>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158" name="任意多边形: 形状 157">
                      <a:extLst>
                        <a:ext uri="{FF2B5EF4-FFF2-40B4-BE49-F238E27FC236}">
                          <a16:creationId xmlns:a16="http://schemas.microsoft.com/office/drawing/2014/main" id="{DBE8C958-5745-4A42-60A6-C4430C434206}"/>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155" name="任意多边形: 形状 154">
                    <a:extLst>
                      <a:ext uri="{FF2B5EF4-FFF2-40B4-BE49-F238E27FC236}">
                        <a16:creationId xmlns:a16="http://schemas.microsoft.com/office/drawing/2014/main" id="{124A100A-280B-F76D-2AB5-C92ACC111E7F}"/>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156" name="任意多边形: 形状 155">
                    <a:extLst>
                      <a:ext uri="{FF2B5EF4-FFF2-40B4-BE49-F238E27FC236}">
                        <a16:creationId xmlns:a16="http://schemas.microsoft.com/office/drawing/2014/main" id="{EF561460-10C9-B350-9746-EF90D1CE0A32}"/>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grpSp>
      </p:grpSp>
      <p:sp>
        <p:nvSpPr>
          <p:cNvPr id="5" name="文本框 4"/>
          <p:cNvSpPr txBox="1"/>
          <p:nvPr/>
        </p:nvSpPr>
        <p:spPr>
          <a:xfrm>
            <a:off x="8297321" y="1585303"/>
            <a:ext cx="2677549" cy="2043380"/>
          </a:xfrm>
          <a:prstGeom prst="rect">
            <a:avLst/>
          </a:prstGeom>
          <a:noFill/>
        </p:spPr>
        <p:txBody>
          <a:bodyPr wrap="square" lIns="0" tIns="0" rIns="0" bIns="0" rtlCol="0">
            <a:spAutoFit/>
          </a:bodyPr>
          <a:lstStyle/>
          <a:p>
            <a:pPr>
              <a:lnSpc>
                <a:spcPct val="120000"/>
              </a:lnSpc>
            </a:pPr>
            <a:r>
              <a:rPr lang="zh-CN" altLang="en-US" sz="1600" dirty="0">
                <a:solidFill>
                  <a:schemeClr val="tx1">
                    <a:lumMod val="85000"/>
                    <a:lumOff val="15000"/>
                  </a:schemeClr>
                </a:solidFill>
                <a:latin typeface="+mn-ea"/>
              </a:rPr>
              <a:t>对于春节重视与“慷慨”，体现在高客单价之上。</a:t>
            </a:r>
            <a:endParaRPr lang="en-US" altLang="zh-CN" sz="1600" dirty="0">
              <a:solidFill>
                <a:schemeClr val="tx1">
                  <a:lumMod val="85000"/>
                  <a:lumOff val="15000"/>
                </a:schemeClr>
              </a:solidFill>
              <a:latin typeface="+mn-ea"/>
            </a:endParaRPr>
          </a:p>
          <a:p>
            <a:pPr>
              <a:lnSpc>
                <a:spcPct val="120000"/>
              </a:lnSpc>
            </a:pPr>
            <a:r>
              <a:rPr lang="zh-CN" altLang="en-US" sz="1600" dirty="0">
                <a:solidFill>
                  <a:schemeClr val="tx1">
                    <a:lumMod val="85000"/>
                    <a:lumOff val="15000"/>
                  </a:schemeClr>
                </a:solidFill>
                <a:latin typeface="+mn-ea"/>
              </a:rPr>
              <a:t>电商在以上一，二线城市影响不断提升。</a:t>
            </a:r>
            <a:endParaRPr lang="en-US" altLang="zh-CN" sz="1600" dirty="0">
              <a:solidFill>
                <a:schemeClr val="tx1">
                  <a:lumMod val="85000"/>
                  <a:lumOff val="15000"/>
                </a:schemeClr>
              </a:solidFill>
              <a:latin typeface="+mn-ea"/>
            </a:endParaRPr>
          </a:p>
          <a:p>
            <a:pPr>
              <a:lnSpc>
                <a:spcPct val="120000"/>
              </a:lnSpc>
            </a:pPr>
            <a:r>
              <a:rPr lang="zh-CN" altLang="en-US" sz="1600" dirty="0">
                <a:solidFill>
                  <a:schemeClr val="tx1">
                    <a:lumMod val="85000"/>
                    <a:lumOff val="15000"/>
                  </a:schemeClr>
                </a:solidFill>
                <a:latin typeface="+mn-ea"/>
              </a:rPr>
              <a:t>二胡，古筝等小众商品的热卖，证明了品台用户的消费空间和潜力。</a:t>
            </a:r>
          </a:p>
        </p:txBody>
      </p:sp>
      <p:sp>
        <p:nvSpPr>
          <p:cNvPr id="182" name="流程图: 决策 181">
            <a:extLst>
              <a:ext uri="{FF2B5EF4-FFF2-40B4-BE49-F238E27FC236}">
                <a16:creationId xmlns:a16="http://schemas.microsoft.com/office/drawing/2014/main" id="{B4734184-5F3A-EAE0-3258-3DCC4A3DD20E}"/>
              </a:ext>
            </a:extLst>
          </p:cNvPr>
          <p:cNvSpPr/>
          <p:nvPr/>
        </p:nvSpPr>
        <p:spPr>
          <a:xfrm>
            <a:off x="8165757" y="1670685"/>
            <a:ext cx="120015" cy="120015"/>
          </a:xfrm>
          <a:prstGeom prst="flowChartDecis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3"/>
              </a:buBlip>
            </a:pPr>
            <a:endParaRPr lang="zh-CN" altLang="en-US" dirty="0"/>
          </a:p>
        </p:txBody>
      </p:sp>
      <p:sp>
        <p:nvSpPr>
          <p:cNvPr id="183" name="流程图: 决策 182">
            <a:extLst>
              <a:ext uri="{FF2B5EF4-FFF2-40B4-BE49-F238E27FC236}">
                <a16:creationId xmlns:a16="http://schemas.microsoft.com/office/drawing/2014/main" id="{F2322913-2DC8-4496-656F-61C9BF850F2D}"/>
              </a:ext>
            </a:extLst>
          </p:cNvPr>
          <p:cNvSpPr/>
          <p:nvPr/>
        </p:nvSpPr>
        <p:spPr>
          <a:xfrm>
            <a:off x="8165757" y="2249805"/>
            <a:ext cx="120015" cy="120015"/>
          </a:xfrm>
          <a:prstGeom prst="flowChartDecis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3"/>
              </a:buBlip>
            </a:pPr>
            <a:endParaRPr lang="zh-CN" altLang="en-US" dirty="0"/>
          </a:p>
        </p:txBody>
      </p:sp>
      <p:sp>
        <p:nvSpPr>
          <p:cNvPr id="184" name="流程图: 决策 183">
            <a:extLst>
              <a:ext uri="{FF2B5EF4-FFF2-40B4-BE49-F238E27FC236}">
                <a16:creationId xmlns:a16="http://schemas.microsoft.com/office/drawing/2014/main" id="{490CE10C-6C77-6E2A-B6E4-84955E3C3E88}"/>
              </a:ext>
            </a:extLst>
          </p:cNvPr>
          <p:cNvSpPr/>
          <p:nvPr/>
        </p:nvSpPr>
        <p:spPr>
          <a:xfrm>
            <a:off x="8165757" y="2835021"/>
            <a:ext cx="120015" cy="120015"/>
          </a:xfrm>
          <a:prstGeom prst="flowChartDecis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Blip>
                <a:blip r:embed="rId3"/>
              </a:buBlip>
            </a:pPr>
            <a:endParaRPr lang="zh-CN" altLang="en-US" dirty="0"/>
          </a:p>
        </p:txBody>
      </p:sp>
      <p:sp>
        <p:nvSpPr>
          <p:cNvPr id="186" name="矩形 185">
            <a:extLst>
              <a:ext uri="{FF2B5EF4-FFF2-40B4-BE49-F238E27FC236}">
                <a16:creationId xmlns:a16="http://schemas.microsoft.com/office/drawing/2014/main" id="{29840651-5A27-E75E-6B61-E4C9C79440AC}"/>
              </a:ext>
            </a:extLst>
          </p:cNvPr>
          <p:cNvSpPr/>
          <p:nvPr/>
        </p:nvSpPr>
        <p:spPr>
          <a:xfrm>
            <a:off x="8724996" y="4743105"/>
            <a:ext cx="640080" cy="9420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a:extLst>
              <a:ext uri="{FF2B5EF4-FFF2-40B4-BE49-F238E27FC236}">
                <a16:creationId xmlns:a16="http://schemas.microsoft.com/office/drawing/2014/main" id="{F01EDDA9-9EBD-FF14-2E56-E8B26499F12B}"/>
              </a:ext>
            </a:extLst>
          </p:cNvPr>
          <p:cNvSpPr/>
          <p:nvPr/>
        </p:nvSpPr>
        <p:spPr>
          <a:xfrm>
            <a:off x="9837323" y="4285905"/>
            <a:ext cx="640080" cy="13992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9" name="直接连接符 188">
            <a:extLst>
              <a:ext uri="{FF2B5EF4-FFF2-40B4-BE49-F238E27FC236}">
                <a16:creationId xmlns:a16="http://schemas.microsoft.com/office/drawing/2014/main" id="{4EC1E0B8-D19C-411E-C8EB-35AF4C24122D}"/>
              </a:ext>
            </a:extLst>
          </p:cNvPr>
          <p:cNvCxnSpPr>
            <a:cxnSpLocks/>
          </p:cNvCxnSpPr>
          <p:nvPr/>
        </p:nvCxnSpPr>
        <p:spPr>
          <a:xfrm>
            <a:off x="8244840" y="5685128"/>
            <a:ext cx="271272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9" name="文本框 198">
            <a:extLst>
              <a:ext uri="{FF2B5EF4-FFF2-40B4-BE49-F238E27FC236}">
                <a16:creationId xmlns:a16="http://schemas.microsoft.com/office/drawing/2014/main" id="{A45F1EEE-F948-FCEA-EBBD-D47A24D4D073}"/>
              </a:ext>
            </a:extLst>
          </p:cNvPr>
          <p:cNvSpPr txBox="1"/>
          <p:nvPr/>
        </p:nvSpPr>
        <p:spPr>
          <a:xfrm>
            <a:off x="8819817" y="5794591"/>
            <a:ext cx="450439" cy="270587"/>
          </a:xfrm>
          <a:prstGeom prst="rect">
            <a:avLst/>
          </a:prstGeom>
          <a:noFill/>
        </p:spPr>
        <p:txBody>
          <a:bodyPr wrap="square" lIns="0" tIns="0" rIns="0" bIns="0" rtlCol="0">
            <a:spAutoFit/>
          </a:bodyPr>
          <a:lstStyle/>
          <a:p>
            <a:pPr>
              <a:lnSpc>
                <a:spcPct val="120000"/>
              </a:lnSpc>
            </a:pPr>
            <a:r>
              <a:rPr lang="zh-CN" altLang="en-US" sz="1600" dirty="0">
                <a:latin typeface="+mn-ea"/>
              </a:rPr>
              <a:t>日常</a:t>
            </a:r>
          </a:p>
        </p:txBody>
      </p:sp>
      <p:sp>
        <p:nvSpPr>
          <p:cNvPr id="200" name="文本框 199">
            <a:extLst>
              <a:ext uri="{FF2B5EF4-FFF2-40B4-BE49-F238E27FC236}">
                <a16:creationId xmlns:a16="http://schemas.microsoft.com/office/drawing/2014/main" id="{F18722F0-64E5-C3E9-BECB-34FC30A1F4F8}"/>
              </a:ext>
            </a:extLst>
          </p:cNvPr>
          <p:cNvSpPr txBox="1"/>
          <p:nvPr/>
        </p:nvSpPr>
        <p:spPr>
          <a:xfrm>
            <a:off x="9932144" y="5794591"/>
            <a:ext cx="450439" cy="270587"/>
          </a:xfrm>
          <a:prstGeom prst="rect">
            <a:avLst/>
          </a:prstGeom>
          <a:noFill/>
        </p:spPr>
        <p:txBody>
          <a:bodyPr wrap="square" lIns="0" tIns="0" rIns="0" bIns="0" rtlCol="0">
            <a:spAutoFit/>
          </a:bodyPr>
          <a:lstStyle/>
          <a:p>
            <a:pPr>
              <a:lnSpc>
                <a:spcPct val="120000"/>
              </a:lnSpc>
            </a:pPr>
            <a:r>
              <a:rPr lang="zh-CN" altLang="en-US" sz="1600" dirty="0">
                <a:latin typeface="+mn-ea"/>
              </a:rPr>
              <a:t>节日 </a:t>
            </a:r>
          </a:p>
        </p:txBody>
      </p:sp>
      <p:sp>
        <p:nvSpPr>
          <p:cNvPr id="203" name="弧形 202">
            <a:extLst>
              <a:ext uri="{FF2B5EF4-FFF2-40B4-BE49-F238E27FC236}">
                <a16:creationId xmlns:a16="http://schemas.microsoft.com/office/drawing/2014/main" id="{B9346F7A-A943-6811-0A89-64B8FD5B29F6}"/>
              </a:ext>
            </a:extLst>
          </p:cNvPr>
          <p:cNvSpPr/>
          <p:nvPr/>
        </p:nvSpPr>
        <p:spPr>
          <a:xfrm rot="17327679">
            <a:off x="9290145" y="4227088"/>
            <a:ext cx="612721" cy="366429"/>
          </a:xfrm>
          <a:prstGeom prst="arc">
            <a:avLst/>
          </a:prstGeom>
          <a:ln w="12700">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6" name="弧形 205">
            <a:extLst>
              <a:ext uri="{FF2B5EF4-FFF2-40B4-BE49-F238E27FC236}">
                <a16:creationId xmlns:a16="http://schemas.microsoft.com/office/drawing/2014/main" id="{10991F48-44FF-D6C5-33A9-F082AF02FD6C}"/>
              </a:ext>
            </a:extLst>
          </p:cNvPr>
          <p:cNvSpPr/>
          <p:nvPr/>
        </p:nvSpPr>
        <p:spPr>
          <a:xfrm rot="17327679" flipH="1" flipV="1">
            <a:off x="8943071" y="4108971"/>
            <a:ext cx="612721" cy="366429"/>
          </a:xfrm>
          <a:prstGeom prst="arc">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9" name="文本框 208">
            <a:extLst>
              <a:ext uri="{FF2B5EF4-FFF2-40B4-BE49-F238E27FC236}">
                <a16:creationId xmlns:a16="http://schemas.microsoft.com/office/drawing/2014/main" id="{0E44588B-4942-6F4F-47FE-D97E060328BE}"/>
              </a:ext>
            </a:extLst>
          </p:cNvPr>
          <p:cNvSpPr txBox="1"/>
          <p:nvPr/>
        </p:nvSpPr>
        <p:spPr>
          <a:xfrm>
            <a:off x="9275014" y="3789363"/>
            <a:ext cx="652373" cy="270587"/>
          </a:xfrm>
          <a:prstGeom prst="rect">
            <a:avLst/>
          </a:prstGeom>
          <a:noFill/>
        </p:spPr>
        <p:txBody>
          <a:bodyPr wrap="square" lIns="0" tIns="0" rIns="0" bIns="0" rtlCol="0">
            <a:spAutoFit/>
          </a:bodyPr>
          <a:lstStyle/>
          <a:p>
            <a:pPr>
              <a:lnSpc>
                <a:spcPct val="120000"/>
              </a:lnSpc>
            </a:pPr>
            <a:r>
              <a:rPr lang="zh-CN" altLang="en-US" sz="1600" dirty="0">
                <a:latin typeface="+mn-ea"/>
              </a:rPr>
              <a:t>订单额</a:t>
            </a:r>
          </a:p>
        </p:txBody>
      </p:sp>
      <p:grpSp>
        <p:nvGrpSpPr>
          <p:cNvPr id="131" name="组合 130">
            <a:extLst>
              <a:ext uri="{FF2B5EF4-FFF2-40B4-BE49-F238E27FC236}">
                <a16:creationId xmlns:a16="http://schemas.microsoft.com/office/drawing/2014/main" id="{4548B8B6-B23D-4FD1-1B63-58BD9002C249}"/>
              </a:ext>
            </a:extLst>
          </p:cNvPr>
          <p:cNvGrpSpPr/>
          <p:nvPr/>
        </p:nvGrpSpPr>
        <p:grpSpPr>
          <a:xfrm>
            <a:off x="8693822" y="549275"/>
            <a:ext cx="2442491" cy="288924"/>
            <a:chOff x="8693822" y="549275"/>
            <a:chExt cx="2442491" cy="288924"/>
          </a:xfrm>
        </p:grpSpPr>
        <p:grpSp>
          <p:nvGrpSpPr>
            <p:cNvPr id="133" name="组合 132">
              <a:extLst>
                <a:ext uri="{FF2B5EF4-FFF2-40B4-BE49-F238E27FC236}">
                  <a16:creationId xmlns:a16="http://schemas.microsoft.com/office/drawing/2014/main" id="{312A6130-659A-8B4A-9762-AC727592CC60}"/>
                </a:ext>
              </a:extLst>
            </p:cNvPr>
            <p:cNvGrpSpPr/>
            <p:nvPr/>
          </p:nvGrpSpPr>
          <p:grpSpPr>
            <a:xfrm>
              <a:off x="8709659" y="792480"/>
              <a:ext cx="2426654" cy="45719"/>
              <a:chOff x="6214426" y="-594360"/>
              <a:chExt cx="2426654" cy="137160"/>
            </a:xfrm>
          </p:grpSpPr>
          <p:sp>
            <p:nvSpPr>
              <p:cNvPr id="188" name="矩形 187">
                <a:extLst>
                  <a:ext uri="{FF2B5EF4-FFF2-40B4-BE49-F238E27FC236}">
                    <a16:creationId xmlns:a16="http://schemas.microsoft.com/office/drawing/2014/main" id="{84B08173-BE98-6B55-7178-961BA532201B}"/>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矩形 189">
                <a:extLst>
                  <a:ext uri="{FF2B5EF4-FFF2-40B4-BE49-F238E27FC236}">
                    <a16:creationId xmlns:a16="http://schemas.microsoft.com/office/drawing/2014/main" id="{839B9F6E-62BE-877C-B21B-ACF572573685}"/>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a:extLst>
                <a:ext uri="{FF2B5EF4-FFF2-40B4-BE49-F238E27FC236}">
                  <a16:creationId xmlns:a16="http://schemas.microsoft.com/office/drawing/2014/main" id="{814781C2-84D2-5647-D0A1-25BBC4FD4F27}"/>
                </a:ext>
              </a:extLst>
            </p:cNvPr>
            <p:cNvGrpSpPr/>
            <p:nvPr/>
          </p:nvGrpSpPr>
          <p:grpSpPr>
            <a:xfrm>
              <a:off x="8693822" y="549275"/>
              <a:ext cx="2442491" cy="215444"/>
              <a:chOff x="8074062" y="549275"/>
              <a:chExt cx="2442491" cy="215444"/>
            </a:xfrm>
          </p:grpSpPr>
          <p:sp>
            <p:nvSpPr>
              <p:cNvPr id="177" name="文本框 176">
                <a:extLst>
                  <a:ext uri="{FF2B5EF4-FFF2-40B4-BE49-F238E27FC236}">
                    <a16:creationId xmlns:a16="http://schemas.microsoft.com/office/drawing/2014/main" id="{8749DE9C-D276-9F9C-E0A6-C4AD28F67117}"/>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78" name="文本框 177">
                <a:extLst>
                  <a:ext uri="{FF2B5EF4-FFF2-40B4-BE49-F238E27FC236}">
                    <a16:creationId xmlns:a16="http://schemas.microsoft.com/office/drawing/2014/main" id="{DD780B10-F03F-C305-651F-7A977F1E70C8}"/>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81" name="直接连接符 180">
                <a:extLst>
                  <a:ext uri="{FF2B5EF4-FFF2-40B4-BE49-F238E27FC236}">
                    <a16:creationId xmlns:a16="http://schemas.microsoft.com/office/drawing/2014/main" id="{0FE4B131-6BFF-E8E6-FB80-A678B4FF776D}"/>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04" name="组合 203">
            <a:extLst>
              <a:ext uri="{FF2B5EF4-FFF2-40B4-BE49-F238E27FC236}">
                <a16:creationId xmlns:a16="http://schemas.microsoft.com/office/drawing/2014/main" id="{8133A124-935C-CAD8-C636-F2CE73122E5A}"/>
              </a:ext>
            </a:extLst>
          </p:cNvPr>
          <p:cNvGrpSpPr/>
          <p:nvPr/>
        </p:nvGrpSpPr>
        <p:grpSpPr>
          <a:xfrm flipH="1">
            <a:off x="9595499" y="6811200"/>
            <a:ext cx="2626981" cy="46800"/>
            <a:chOff x="0" y="0"/>
            <a:chExt cx="2626981" cy="46800"/>
          </a:xfrm>
        </p:grpSpPr>
        <p:sp>
          <p:nvSpPr>
            <p:cNvPr id="205" name="矩形 204">
              <a:extLst>
                <a:ext uri="{FF2B5EF4-FFF2-40B4-BE49-F238E27FC236}">
                  <a16:creationId xmlns:a16="http://schemas.microsoft.com/office/drawing/2014/main" id="{3387CCD8-01ED-F2ED-BD77-D221E85A77F1}"/>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圆角 206">
              <a:extLst>
                <a:ext uri="{FF2B5EF4-FFF2-40B4-BE49-F238E27FC236}">
                  <a16:creationId xmlns:a16="http://schemas.microsoft.com/office/drawing/2014/main" id="{F6336404-6F24-519D-AFF3-1EB18A788F87}"/>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46E825D-62FA-6121-73FB-7C0FE9E338C6}"/>
              </a:ext>
            </a:extLst>
          </p:cNvPr>
          <p:cNvSpPr txBox="1"/>
          <p:nvPr/>
        </p:nvSpPr>
        <p:spPr>
          <a:xfrm>
            <a:off x="8824906" y="5411937"/>
            <a:ext cx="2311407" cy="246221"/>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思源黑体 CN Bold" panose="020B0800000000000000" pitchFamily="34" charset="-122"/>
              </a:rPr>
              <a:t>GO TO THE MARKET</a:t>
            </a:r>
            <a:endParaRPr kumimoji="0" lang="zh-CN" altLang="en-US" sz="1600" b="0" i="0" u="none" strike="noStrike" kern="1200" cap="none" spc="0" normalizeH="0" baseline="0" noProof="0" dirty="0">
              <a:ln>
                <a:noFill/>
              </a:ln>
              <a:solidFill>
                <a:schemeClr val="bg1"/>
              </a:solidFill>
              <a:effectLst/>
              <a:uLnTx/>
              <a:uFillTx/>
              <a:ea typeface="思源黑体 CN Bold" panose="020B0800000000000000" pitchFamily="34" charset="-122"/>
            </a:endParaRPr>
          </a:p>
        </p:txBody>
      </p:sp>
      <p:sp>
        <p:nvSpPr>
          <p:cNvPr id="5" name="文本框 4">
            <a:extLst>
              <a:ext uri="{FF2B5EF4-FFF2-40B4-BE49-F238E27FC236}">
                <a16:creationId xmlns:a16="http://schemas.microsoft.com/office/drawing/2014/main" id="{37A5A6F5-5BD3-3D7A-75A9-AE9F4F013AC9}"/>
              </a:ext>
            </a:extLst>
          </p:cNvPr>
          <p:cNvSpPr txBox="1"/>
          <p:nvPr/>
        </p:nvSpPr>
        <p:spPr>
          <a:xfrm>
            <a:off x="4816208" y="3442447"/>
            <a:ext cx="1538883" cy="615553"/>
          </a:xfrm>
          <a:prstGeom prst="rect">
            <a:avLst/>
          </a:prstGeom>
          <a:noFill/>
        </p:spPr>
        <p:txBody>
          <a:bodyPr wrap="none" lIns="0" tIns="0" rIns="0" bIns="0"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置好物</a:t>
            </a:r>
          </a:p>
        </p:txBody>
      </p:sp>
      <p:sp>
        <p:nvSpPr>
          <p:cNvPr id="6" name="矩形 5">
            <a:extLst>
              <a:ext uri="{FF2B5EF4-FFF2-40B4-BE49-F238E27FC236}">
                <a16:creationId xmlns:a16="http://schemas.microsoft.com/office/drawing/2014/main" id="{BF7AE7CA-0E3D-81E3-11BF-06A1218BBD0D}"/>
              </a:ext>
            </a:extLst>
          </p:cNvPr>
          <p:cNvSpPr/>
          <p:nvPr/>
        </p:nvSpPr>
        <p:spPr>
          <a:xfrm>
            <a:off x="2257835" y="0"/>
            <a:ext cx="1741989" cy="5958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99BE7FF0-AB0B-5BF2-4AB9-534044E3151B}"/>
              </a:ext>
            </a:extLst>
          </p:cNvPr>
          <p:cNvSpPr txBox="1"/>
          <p:nvPr/>
        </p:nvSpPr>
        <p:spPr>
          <a:xfrm>
            <a:off x="2146421" y="4404125"/>
            <a:ext cx="4264309" cy="1323439"/>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4000" b="1" i="0" u="none" strike="noStrike" cap="none" spc="0" normalizeH="0" baseline="0">
                <a:ln>
                  <a:noFill/>
                </a:ln>
                <a:solidFill>
                  <a:schemeClr val="tx1">
                    <a:lumMod val="85000"/>
                    <a:lumOff val="15000"/>
                    <a:alpha val="22000"/>
                  </a:schemeClr>
                </a:solidFill>
                <a:effectLst/>
                <a:uLnTx/>
                <a:uFillTx/>
                <a:latin typeface="+mj-ea"/>
                <a:ea typeface="+mj-ea"/>
              </a:defRPr>
            </a:lvl1pPr>
          </a:lstStyle>
          <a:p>
            <a:r>
              <a:rPr lang="en-US" altLang="zh-CN" dirty="0"/>
              <a:t>ENOUGH FOR </a:t>
            </a:r>
          </a:p>
          <a:p>
            <a:r>
              <a:rPr lang="en-US" altLang="zh-CN" dirty="0"/>
              <a:t>GOOD THINGS</a:t>
            </a:r>
            <a:endParaRPr lang="zh-CN" altLang="en-US" dirty="0"/>
          </a:p>
        </p:txBody>
      </p:sp>
      <p:cxnSp>
        <p:nvCxnSpPr>
          <p:cNvPr id="8" name="直接连接符 7">
            <a:extLst>
              <a:ext uri="{FF2B5EF4-FFF2-40B4-BE49-F238E27FC236}">
                <a16:creationId xmlns:a16="http://schemas.microsoft.com/office/drawing/2014/main" id="{17C9D3C3-96CE-5C42-4712-0670321CA6FD}"/>
              </a:ext>
            </a:extLst>
          </p:cNvPr>
          <p:cNvCxnSpPr>
            <a:stCxn id="6" idx="0"/>
          </p:cNvCxnSpPr>
          <p:nvPr/>
        </p:nvCxnSpPr>
        <p:spPr>
          <a:xfrm>
            <a:off x="3128830" y="0"/>
            <a:ext cx="14468" cy="480349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4025870-7993-04AE-ED43-D5ABC9D5E4BA}"/>
              </a:ext>
            </a:extLst>
          </p:cNvPr>
          <p:cNvSpPr txBox="1"/>
          <p:nvPr/>
        </p:nvSpPr>
        <p:spPr>
          <a:xfrm>
            <a:off x="4816208" y="2037274"/>
            <a:ext cx="1253548" cy="1107996"/>
          </a:xfrm>
          <a:prstGeom prst="rect">
            <a:avLst/>
          </a:prstGeom>
          <a:noFill/>
        </p:spPr>
        <p:txBody>
          <a:bodyPr wrap="none" lIns="0" tIns="0" rIns="0" bIns="0" rtlCol="0">
            <a:spAutoFit/>
          </a:bodyPr>
          <a:lstStyle/>
          <a:p>
            <a:r>
              <a:rPr lang="en-US" altLang="zh-CN" sz="7200" dirty="0">
                <a:solidFill>
                  <a:schemeClr val="accent1"/>
                </a:solidFill>
                <a:latin typeface="OPPOSans H" panose="00020600040101010101" pitchFamily="18" charset="-122"/>
                <a:ea typeface="字制区喜脉体" panose="02000603000000000000" pitchFamily="2" charset="-122"/>
              </a:rPr>
              <a:t>03</a:t>
            </a:r>
            <a:endParaRPr lang="zh-CN" altLang="en-US" sz="7200" dirty="0">
              <a:solidFill>
                <a:schemeClr val="accent1"/>
              </a:solidFill>
              <a:latin typeface="OPPOSans H" panose="00020600040101010101" pitchFamily="18" charset="-122"/>
              <a:ea typeface="字制区喜脉体" panose="02000603000000000000" pitchFamily="2" charset="-122"/>
            </a:endParaRPr>
          </a:p>
        </p:txBody>
      </p:sp>
      <p:cxnSp>
        <p:nvCxnSpPr>
          <p:cNvPr id="10" name="直接连接符 9">
            <a:extLst>
              <a:ext uri="{FF2B5EF4-FFF2-40B4-BE49-F238E27FC236}">
                <a16:creationId xmlns:a16="http://schemas.microsoft.com/office/drawing/2014/main" id="{8DAB3347-C95A-417E-82B0-AE37A66D9B99}"/>
              </a:ext>
            </a:extLst>
          </p:cNvPr>
          <p:cNvCxnSpPr>
            <a:cxnSpLocks/>
          </p:cNvCxnSpPr>
          <p:nvPr/>
        </p:nvCxnSpPr>
        <p:spPr>
          <a:xfrm flipH="1">
            <a:off x="6403840" y="2591272"/>
            <a:ext cx="163787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FB416F02-BFB3-9BF6-7552-35470D7F4A9F}"/>
              </a:ext>
            </a:extLst>
          </p:cNvPr>
          <p:cNvGrpSpPr/>
          <p:nvPr/>
        </p:nvGrpSpPr>
        <p:grpSpPr>
          <a:xfrm>
            <a:off x="185537" y="6539697"/>
            <a:ext cx="11820925" cy="263838"/>
            <a:chOff x="185537" y="6539697"/>
            <a:chExt cx="11820925" cy="263838"/>
          </a:xfrm>
        </p:grpSpPr>
        <p:sp>
          <p:nvSpPr>
            <p:cNvPr id="12" name="矩形 11">
              <a:extLst>
                <a:ext uri="{FF2B5EF4-FFF2-40B4-BE49-F238E27FC236}">
                  <a16:creationId xmlns:a16="http://schemas.microsoft.com/office/drawing/2014/main" id="{26E4FD6C-A7AF-C6FA-911A-D2D181410732}"/>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D20A1EAD-621C-3888-9DC1-FE38BE623679}"/>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ED02CF83-6135-F566-D763-ED150B6411F8}"/>
                </a:ext>
              </a:extLst>
            </p:cNvPr>
            <p:cNvGrpSpPr/>
            <p:nvPr/>
          </p:nvGrpSpPr>
          <p:grpSpPr>
            <a:xfrm>
              <a:off x="349004" y="6600825"/>
              <a:ext cx="142086" cy="140126"/>
              <a:chOff x="1521570" y="2801079"/>
              <a:chExt cx="306058" cy="301834"/>
            </a:xfrm>
          </p:grpSpPr>
          <p:grpSp>
            <p:nvGrpSpPr>
              <p:cNvPr id="20" name="组合 19">
                <a:extLst>
                  <a:ext uri="{FF2B5EF4-FFF2-40B4-BE49-F238E27FC236}">
                    <a16:creationId xmlns:a16="http://schemas.microsoft.com/office/drawing/2014/main" id="{69A9F903-9766-C07A-73A3-481425439B2B}"/>
                  </a:ext>
                </a:extLst>
              </p:cNvPr>
              <p:cNvGrpSpPr/>
              <p:nvPr/>
            </p:nvGrpSpPr>
            <p:grpSpPr>
              <a:xfrm>
                <a:off x="1521570" y="2801079"/>
                <a:ext cx="306058" cy="301834"/>
                <a:chOff x="1055688" y="2799795"/>
                <a:chExt cx="552132" cy="544512"/>
              </a:xfrm>
            </p:grpSpPr>
            <p:sp>
              <p:nvSpPr>
                <p:cNvPr id="22" name="L 形 21">
                  <a:extLst>
                    <a:ext uri="{FF2B5EF4-FFF2-40B4-BE49-F238E27FC236}">
                      <a16:creationId xmlns:a16="http://schemas.microsoft.com/office/drawing/2014/main" id="{FC84E2D1-402D-492B-AEB0-4D1986E72421}"/>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L 形 22">
                  <a:extLst>
                    <a:ext uri="{FF2B5EF4-FFF2-40B4-BE49-F238E27FC236}">
                      <a16:creationId xmlns:a16="http://schemas.microsoft.com/office/drawing/2014/main" id="{67D00BA5-FDF0-35A9-302C-4315E879DCF7}"/>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a:extLst>
                  <a:ext uri="{FF2B5EF4-FFF2-40B4-BE49-F238E27FC236}">
                    <a16:creationId xmlns:a16="http://schemas.microsoft.com/office/drawing/2014/main" id="{15275434-6E12-34EC-FA12-418431CF5D65}"/>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B4770049-74C3-25A2-FEDD-0566841AF077}"/>
                </a:ext>
              </a:extLst>
            </p:cNvPr>
            <p:cNvGrpSpPr/>
            <p:nvPr/>
          </p:nvGrpSpPr>
          <p:grpSpPr>
            <a:xfrm>
              <a:off x="11710111" y="6600825"/>
              <a:ext cx="142086" cy="140126"/>
              <a:chOff x="1521570" y="2801079"/>
              <a:chExt cx="306058" cy="301834"/>
            </a:xfrm>
          </p:grpSpPr>
          <p:grpSp>
            <p:nvGrpSpPr>
              <p:cNvPr id="16" name="组合 15">
                <a:extLst>
                  <a:ext uri="{FF2B5EF4-FFF2-40B4-BE49-F238E27FC236}">
                    <a16:creationId xmlns:a16="http://schemas.microsoft.com/office/drawing/2014/main" id="{5116FD56-C79E-8784-1805-C738116AD44B}"/>
                  </a:ext>
                </a:extLst>
              </p:cNvPr>
              <p:cNvGrpSpPr/>
              <p:nvPr/>
            </p:nvGrpSpPr>
            <p:grpSpPr>
              <a:xfrm>
                <a:off x="1521570" y="2801079"/>
                <a:ext cx="306058" cy="301834"/>
                <a:chOff x="1055688" y="2799795"/>
                <a:chExt cx="552132" cy="544512"/>
              </a:xfrm>
            </p:grpSpPr>
            <p:sp>
              <p:nvSpPr>
                <p:cNvPr id="18" name="L 形 17">
                  <a:extLst>
                    <a:ext uri="{FF2B5EF4-FFF2-40B4-BE49-F238E27FC236}">
                      <a16:creationId xmlns:a16="http://schemas.microsoft.com/office/drawing/2014/main" id="{3D23ABB2-E366-0D86-8E59-4737246B9A28}"/>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L 形 18">
                  <a:extLst>
                    <a:ext uri="{FF2B5EF4-FFF2-40B4-BE49-F238E27FC236}">
                      <a16:creationId xmlns:a16="http://schemas.microsoft.com/office/drawing/2014/main" id="{D74AC6A4-4236-4088-D6E5-B02C86DB47BA}"/>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a:extLst>
                  <a:ext uri="{FF2B5EF4-FFF2-40B4-BE49-F238E27FC236}">
                    <a16:creationId xmlns:a16="http://schemas.microsoft.com/office/drawing/2014/main" id="{4D84859C-83E5-EE33-D2DF-28FDC73CA533}"/>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6" name="组合 25">
            <a:extLst>
              <a:ext uri="{FF2B5EF4-FFF2-40B4-BE49-F238E27FC236}">
                <a16:creationId xmlns:a16="http://schemas.microsoft.com/office/drawing/2014/main" id="{F2FF697F-4025-F30F-136A-4D5FFC12A31C}"/>
              </a:ext>
            </a:extLst>
          </p:cNvPr>
          <p:cNvGrpSpPr/>
          <p:nvPr/>
        </p:nvGrpSpPr>
        <p:grpSpPr>
          <a:xfrm>
            <a:off x="2750489" y="5121428"/>
            <a:ext cx="752475" cy="268146"/>
            <a:chOff x="1586962" y="4940580"/>
            <a:chExt cx="752475" cy="268146"/>
          </a:xfrm>
        </p:grpSpPr>
        <p:sp>
          <p:nvSpPr>
            <p:cNvPr id="27" name="矩形 26">
              <a:extLst>
                <a:ext uri="{FF2B5EF4-FFF2-40B4-BE49-F238E27FC236}">
                  <a16:creationId xmlns:a16="http://schemas.microsoft.com/office/drawing/2014/main" id="{C5FDA7ED-C3ED-72A9-83B5-F7A2E8334AD8}"/>
                </a:ext>
              </a:extLst>
            </p:cNvPr>
            <p:cNvSpPr/>
            <p:nvPr/>
          </p:nvSpPr>
          <p:spPr>
            <a:xfrm>
              <a:off x="1586962" y="4940580"/>
              <a:ext cx="752475" cy="268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A723E491-EC3D-599A-0EF9-7C1C8634F3BA}"/>
                </a:ext>
              </a:extLst>
            </p:cNvPr>
            <p:cNvCxnSpPr>
              <a:cxnSpLocks/>
            </p:cNvCxnSpPr>
            <p:nvPr/>
          </p:nvCxnSpPr>
          <p:spPr>
            <a:xfrm>
              <a:off x="1699221" y="5073969"/>
              <a:ext cx="470935" cy="0"/>
            </a:xfrm>
            <a:prstGeom prst="line">
              <a:avLst/>
            </a:prstGeom>
            <a:ln w="15875" cap="rnd">
              <a:solidFill>
                <a:srgbClr val="0E38EF"/>
              </a:solidFill>
              <a:round/>
              <a:tailEnd type="stealth" w="med" len="med"/>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id="{AAAEFF91-D201-A3C5-B468-2A9128C0BE46}"/>
              </a:ext>
            </a:extLst>
          </p:cNvPr>
          <p:cNvSpPr txBox="1"/>
          <p:nvPr/>
        </p:nvSpPr>
        <p:spPr>
          <a:xfrm>
            <a:off x="6572144" y="3490555"/>
            <a:ext cx="1760471" cy="492443"/>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schemeClr val="tx1">
                    <a:lumMod val="85000"/>
                    <a:lumOff val="15000"/>
                  </a:schemeClr>
                </a:solidFill>
                <a:effectLst/>
                <a:uLnTx/>
                <a:uFillTx/>
                <a:latin typeface="+mj-lt"/>
                <a:ea typeface="思源黑体 CN Bold" panose="020B0800000000000000" pitchFamily="34" charset="-122"/>
              </a:defRPr>
            </a:lvl1pPr>
          </a:lstStyle>
          <a:p>
            <a:r>
              <a:rPr lang="en-US" altLang="zh-CN" dirty="0"/>
              <a:t>ENOUGH FOR </a:t>
            </a:r>
          </a:p>
          <a:p>
            <a:r>
              <a:rPr lang="en-US" altLang="zh-CN" dirty="0"/>
              <a:t>GOOD THINGS</a:t>
            </a:r>
            <a:endParaRPr lang="zh-CN" altLang="en-US" dirty="0"/>
          </a:p>
        </p:txBody>
      </p:sp>
      <p:pic>
        <p:nvPicPr>
          <p:cNvPr id="31" name="图片 30">
            <a:extLst>
              <a:ext uri="{FF2B5EF4-FFF2-40B4-BE49-F238E27FC236}">
                <a16:creationId xmlns:a16="http://schemas.microsoft.com/office/drawing/2014/main" id="{37F9A612-0C7A-25EC-8D38-D3184C8455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1327" y="549275"/>
            <a:ext cx="8343001" cy="5562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 name="图片 218">
            <a:extLst>
              <a:ext uri="{FF2B5EF4-FFF2-40B4-BE49-F238E27FC236}">
                <a16:creationId xmlns:a16="http://schemas.microsoft.com/office/drawing/2014/main" id="{F059BB24-745A-8D19-F9BB-7B069E3D97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41213" y="0"/>
            <a:ext cx="9250787" cy="6858000"/>
          </a:xfrm>
          <a:prstGeom prst="rect">
            <a:avLst/>
          </a:prstGeom>
        </p:spPr>
      </p:pic>
      <p:sp>
        <p:nvSpPr>
          <p:cNvPr id="32" name="矩形 31">
            <a:extLst>
              <a:ext uri="{FF2B5EF4-FFF2-40B4-BE49-F238E27FC236}">
                <a16:creationId xmlns:a16="http://schemas.microsoft.com/office/drawing/2014/main" id="{12FA6A71-7216-5354-586A-1A4C7E3259F8}"/>
              </a:ext>
            </a:extLst>
          </p:cNvPr>
          <p:cNvSpPr/>
          <p:nvPr/>
        </p:nvSpPr>
        <p:spPr>
          <a:xfrm>
            <a:off x="0" y="0"/>
            <a:ext cx="12192000" cy="6858000"/>
          </a:xfrm>
          <a:prstGeom prst="rect">
            <a:avLst/>
          </a:prstGeom>
          <a:gradFill>
            <a:gsLst>
              <a:gs pos="100000">
                <a:schemeClr val="bg1">
                  <a:alpha val="0"/>
                </a:schemeClr>
              </a:gs>
              <a:gs pos="55800">
                <a:srgbClr val="FFFFFF">
                  <a:alpha val="88000"/>
                </a:srgbClr>
              </a:gs>
              <a:gs pos="32000">
                <a:schemeClr val="bg1"/>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652" y="527042"/>
            <a:ext cx="1231106"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讲究吃</a:t>
            </a:r>
          </a:p>
        </p:txBody>
      </p:sp>
      <p:sp>
        <p:nvSpPr>
          <p:cNvPr id="154" name="矩形: 圆角 153">
            <a:extLst>
              <a:ext uri="{FF2B5EF4-FFF2-40B4-BE49-F238E27FC236}">
                <a16:creationId xmlns:a16="http://schemas.microsoft.com/office/drawing/2014/main" id="{F2A2E17B-B0BA-C595-3262-6510CC5F8063}"/>
              </a:ext>
            </a:extLst>
          </p:cNvPr>
          <p:cNvSpPr/>
          <p:nvPr/>
        </p:nvSpPr>
        <p:spPr>
          <a:xfrm>
            <a:off x="1055688" y="1278596"/>
            <a:ext cx="6015672" cy="2291080"/>
          </a:xfrm>
          <a:prstGeom prst="roundRect">
            <a:avLst>
              <a:gd name="adj" fmla="val 3694"/>
            </a:avLst>
          </a:prstGeom>
          <a:gradFill>
            <a:gsLst>
              <a:gs pos="100000">
                <a:schemeClr val="accent1"/>
              </a:gs>
              <a:gs pos="0">
                <a:schemeClr val="accent2"/>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圆角 172">
            <a:extLst>
              <a:ext uri="{FF2B5EF4-FFF2-40B4-BE49-F238E27FC236}">
                <a16:creationId xmlns:a16="http://schemas.microsoft.com/office/drawing/2014/main" id="{BF8BE926-D267-EE15-1909-5997AF6F0380}"/>
              </a:ext>
            </a:extLst>
          </p:cNvPr>
          <p:cNvSpPr/>
          <p:nvPr/>
        </p:nvSpPr>
        <p:spPr>
          <a:xfrm>
            <a:off x="1055688" y="2739747"/>
            <a:ext cx="6015672" cy="3709654"/>
          </a:xfrm>
          <a:prstGeom prst="roundRect">
            <a:avLst>
              <a:gd name="adj" fmla="val 1009"/>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885347A7-768A-EFE1-86B5-E3FF89E7A1E5}"/>
              </a:ext>
            </a:extLst>
          </p:cNvPr>
          <p:cNvGrpSpPr/>
          <p:nvPr/>
        </p:nvGrpSpPr>
        <p:grpSpPr>
          <a:xfrm>
            <a:off x="1786465" y="3277708"/>
            <a:ext cx="549046" cy="689132"/>
            <a:chOff x="3213100" y="5408613"/>
            <a:chExt cx="1157288" cy="1452563"/>
          </a:xfrm>
        </p:grpSpPr>
        <p:sp>
          <p:nvSpPr>
            <p:cNvPr id="35" name="Freeform 250">
              <a:extLst>
                <a:ext uri="{FF2B5EF4-FFF2-40B4-BE49-F238E27FC236}">
                  <a16:creationId xmlns:a16="http://schemas.microsoft.com/office/drawing/2014/main" id="{E5497136-27F4-ED9D-BF79-1F3B32AF7EAC}"/>
                </a:ext>
              </a:extLst>
            </p:cNvPr>
            <p:cNvSpPr>
              <a:spLocks/>
            </p:cNvSpPr>
            <p:nvPr/>
          </p:nvSpPr>
          <p:spPr bwMode="auto">
            <a:xfrm>
              <a:off x="3328988" y="5461000"/>
              <a:ext cx="1025525" cy="1020763"/>
            </a:xfrm>
            <a:custGeom>
              <a:avLst/>
              <a:gdLst>
                <a:gd name="T0" fmla="*/ 57 w 273"/>
                <a:gd name="T1" fmla="*/ 272 h 272"/>
                <a:gd name="T2" fmla="*/ 216 w 273"/>
                <a:gd name="T3" fmla="*/ 272 h 272"/>
                <a:gd name="T4" fmla="*/ 273 w 273"/>
                <a:gd name="T5" fmla="*/ 154 h 272"/>
                <a:gd name="T6" fmla="*/ 273 w 273"/>
                <a:gd name="T7" fmla="*/ 151 h 272"/>
                <a:gd name="T8" fmla="*/ 273 w 273"/>
                <a:gd name="T9" fmla="*/ 136 h 272"/>
                <a:gd name="T10" fmla="*/ 137 w 273"/>
                <a:gd name="T11" fmla="*/ 0 h 272"/>
                <a:gd name="T12" fmla="*/ 0 w 273"/>
                <a:gd name="T13" fmla="*/ 136 h 272"/>
                <a:gd name="T14" fmla="*/ 0 w 273"/>
                <a:gd name="T15" fmla="*/ 151 h 272"/>
                <a:gd name="T16" fmla="*/ 0 w 273"/>
                <a:gd name="T17" fmla="*/ 154 h 272"/>
                <a:gd name="T18" fmla="*/ 57 w 273"/>
                <a:gd name="T19"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2">
                  <a:moveTo>
                    <a:pt x="57" y="272"/>
                  </a:moveTo>
                  <a:cubicBezTo>
                    <a:pt x="216" y="272"/>
                    <a:pt x="216" y="272"/>
                    <a:pt x="216" y="272"/>
                  </a:cubicBezTo>
                  <a:cubicBezTo>
                    <a:pt x="266" y="228"/>
                    <a:pt x="272" y="171"/>
                    <a:pt x="273" y="154"/>
                  </a:cubicBezTo>
                  <a:cubicBezTo>
                    <a:pt x="273" y="153"/>
                    <a:pt x="273" y="151"/>
                    <a:pt x="273" y="151"/>
                  </a:cubicBezTo>
                  <a:cubicBezTo>
                    <a:pt x="273" y="136"/>
                    <a:pt x="273" y="136"/>
                    <a:pt x="273" y="136"/>
                  </a:cubicBezTo>
                  <a:cubicBezTo>
                    <a:pt x="273" y="61"/>
                    <a:pt x="212" y="0"/>
                    <a:pt x="137" y="0"/>
                  </a:cubicBezTo>
                  <a:cubicBezTo>
                    <a:pt x="61" y="0"/>
                    <a:pt x="0" y="61"/>
                    <a:pt x="0" y="136"/>
                  </a:cubicBezTo>
                  <a:cubicBezTo>
                    <a:pt x="0" y="151"/>
                    <a:pt x="0" y="151"/>
                    <a:pt x="0" y="151"/>
                  </a:cubicBezTo>
                  <a:cubicBezTo>
                    <a:pt x="0" y="151"/>
                    <a:pt x="0" y="153"/>
                    <a:pt x="0" y="154"/>
                  </a:cubicBezTo>
                  <a:cubicBezTo>
                    <a:pt x="1" y="171"/>
                    <a:pt x="7" y="228"/>
                    <a:pt x="57" y="272"/>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1">
              <a:extLst>
                <a:ext uri="{FF2B5EF4-FFF2-40B4-BE49-F238E27FC236}">
                  <a16:creationId xmlns:a16="http://schemas.microsoft.com/office/drawing/2014/main" id="{2CFDE8AB-F02E-0847-98E4-C4F7A4E1939A}"/>
                </a:ext>
              </a:extLst>
            </p:cNvPr>
            <p:cNvSpPr>
              <a:spLocks/>
            </p:cNvSpPr>
            <p:nvPr/>
          </p:nvSpPr>
          <p:spPr bwMode="auto">
            <a:xfrm>
              <a:off x="3314700" y="6437313"/>
              <a:ext cx="1055688" cy="423863"/>
            </a:xfrm>
            <a:custGeom>
              <a:avLst/>
              <a:gdLst>
                <a:gd name="T0" fmla="*/ 263 w 281"/>
                <a:gd name="T1" fmla="*/ 18 h 113"/>
                <a:gd name="T2" fmla="*/ 219 w 281"/>
                <a:gd name="T3" fmla="*/ 0 h 113"/>
                <a:gd name="T4" fmla="*/ 141 w 281"/>
                <a:gd name="T5" fmla="*/ 0 h 113"/>
                <a:gd name="T6" fmla="*/ 62 w 281"/>
                <a:gd name="T7" fmla="*/ 0 h 113"/>
                <a:gd name="T8" fmla="*/ 18 w 281"/>
                <a:gd name="T9" fmla="*/ 18 h 113"/>
                <a:gd name="T10" fmla="*/ 0 w 281"/>
                <a:gd name="T11" fmla="*/ 62 h 113"/>
                <a:gd name="T12" fmla="*/ 0 w 281"/>
                <a:gd name="T13" fmla="*/ 109 h 113"/>
                <a:gd name="T14" fmla="*/ 0 w 281"/>
                <a:gd name="T15" fmla="*/ 113 h 113"/>
                <a:gd name="T16" fmla="*/ 281 w 281"/>
                <a:gd name="T17" fmla="*/ 113 h 113"/>
                <a:gd name="T18" fmla="*/ 281 w 281"/>
                <a:gd name="T19" fmla="*/ 109 h 113"/>
                <a:gd name="T20" fmla="*/ 281 w 281"/>
                <a:gd name="T21" fmla="*/ 62 h 113"/>
                <a:gd name="T22" fmla="*/ 263 w 281"/>
                <a:gd name="T23"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13">
                  <a:moveTo>
                    <a:pt x="263" y="18"/>
                  </a:moveTo>
                  <a:cubicBezTo>
                    <a:pt x="252" y="7"/>
                    <a:pt x="236" y="0"/>
                    <a:pt x="219" y="0"/>
                  </a:cubicBezTo>
                  <a:cubicBezTo>
                    <a:pt x="141" y="0"/>
                    <a:pt x="141" y="0"/>
                    <a:pt x="141" y="0"/>
                  </a:cubicBezTo>
                  <a:cubicBezTo>
                    <a:pt x="62" y="0"/>
                    <a:pt x="62" y="0"/>
                    <a:pt x="62" y="0"/>
                  </a:cubicBezTo>
                  <a:cubicBezTo>
                    <a:pt x="45" y="0"/>
                    <a:pt x="30"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3" y="18"/>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252">
              <a:extLst>
                <a:ext uri="{FF2B5EF4-FFF2-40B4-BE49-F238E27FC236}">
                  <a16:creationId xmlns:a16="http://schemas.microsoft.com/office/drawing/2014/main" id="{6A74C594-C6A4-24FF-36B2-43F94459A50B}"/>
                </a:ext>
              </a:extLst>
            </p:cNvPr>
            <p:cNvSpPr>
              <a:spLocks noChangeArrowheads="1"/>
            </p:cNvSpPr>
            <p:nvPr/>
          </p:nvSpPr>
          <p:spPr bwMode="auto">
            <a:xfrm>
              <a:off x="3746500" y="6264275"/>
              <a:ext cx="190500"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53">
              <a:extLst>
                <a:ext uri="{FF2B5EF4-FFF2-40B4-BE49-F238E27FC236}">
                  <a16:creationId xmlns:a16="http://schemas.microsoft.com/office/drawing/2014/main" id="{2809E630-95A5-9F97-6FE2-D505F92D6580}"/>
                </a:ext>
              </a:extLst>
            </p:cNvPr>
            <p:cNvSpPr>
              <a:spLocks noChangeArrowheads="1"/>
            </p:cNvSpPr>
            <p:nvPr/>
          </p:nvSpPr>
          <p:spPr bwMode="auto">
            <a:xfrm>
              <a:off x="3746500" y="6264275"/>
              <a:ext cx="1905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254">
              <a:extLst>
                <a:ext uri="{FF2B5EF4-FFF2-40B4-BE49-F238E27FC236}">
                  <a16:creationId xmlns:a16="http://schemas.microsoft.com/office/drawing/2014/main" id="{337302BB-61F0-30ED-B3A9-DFF94ABCFAE7}"/>
                </a:ext>
              </a:extLst>
            </p:cNvPr>
            <p:cNvSpPr>
              <a:spLocks noChangeArrowheads="1"/>
            </p:cNvSpPr>
            <p:nvPr/>
          </p:nvSpPr>
          <p:spPr bwMode="auto">
            <a:xfrm>
              <a:off x="3400425"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255">
              <a:extLst>
                <a:ext uri="{FF2B5EF4-FFF2-40B4-BE49-F238E27FC236}">
                  <a16:creationId xmlns:a16="http://schemas.microsoft.com/office/drawing/2014/main" id="{9015D747-8B38-5D2D-D183-28D76DD32BEF}"/>
                </a:ext>
              </a:extLst>
            </p:cNvPr>
            <p:cNvSpPr>
              <a:spLocks noChangeArrowheads="1"/>
            </p:cNvSpPr>
            <p:nvPr/>
          </p:nvSpPr>
          <p:spPr bwMode="auto">
            <a:xfrm>
              <a:off x="4140200"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256">
              <a:extLst>
                <a:ext uri="{FF2B5EF4-FFF2-40B4-BE49-F238E27FC236}">
                  <a16:creationId xmlns:a16="http://schemas.microsoft.com/office/drawing/2014/main" id="{31BCF780-FCDB-6290-E615-FFB8F9413233}"/>
                </a:ext>
              </a:extLst>
            </p:cNvPr>
            <p:cNvSpPr>
              <a:spLocks noChangeArrowheads="1"/>
            </p:cNvSpPr>
            <p:nvPr/>
          </p:nvSpPr>
          <p:spPr bwMode="auto">
            <a:xfrm>
              <a:off x="3452813" y="5573713"/>
              <a:ext cx="777875" cy="773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57">
              <a:extLst>
                <a:ext uri="{FF2B5EF4-FFF2-40B4-BE49-F238E27FC236}">
                  <a16:creationId xmlns:a16="http://schemas.microsoft.com/office/drawing/2014/main" id="{BD59F434-BCF5-C5F1-30DB-8451C823408C}"/>
                </a:ext>
              </a:extLst>
            </p:cNvPr>
            <p:cNvSpPr>
              <a:spLocks/>
            </p:cNvSpPr>
            <p:nvPr/>
          </p:nvSpPr>
          <p:spPr bwMode="auto">
            <a:xfrm>
              <a:off x="3332163" y="5461000"/>
              <a:ext cx="1022350" cy="481013"/>
            </a:xfrm>
            <a:custGeom>
              <a:avLst/>
              <a:gdLst>
                <a:gd name="T0" fmla="*/ 136 w 272"/>
                <a:gd name="T1" fmla="*/ 0 h 128"/>
                <a:gd name="T2" fmla="*/ 136 w 272"/>
                <a:gd name="T3" fmla="*/ 0 h 128"/>
                <a:gd name="T4" fmla="*/ 135 w 272"/>
                <a:gd name="T5" fmla="*/ 0 h 128"/>
                <a:gd name="T6" fmla="*/ 0 w 272"/>
                <a:gd name="T7" fmla="*/ 128 h 128"/>
                <a:gd name="T8" fmla="*/ 32 w 272"/>
                <a:gd name="T9" fmla="*/ 128 h 128"/>
                <a:gd name="T10" fmla="*/ 136 w 272"/>
                <a:gd name="T11" fmla="*/ 70 h 128"/>
                <a:gd name="T12" fmla="*/ 239 w 272"/>
                <a:gd name="T13" fmla="*/ 128 h 128"/>
                <a:gd name="T14" fmla="*/ 272 w 272"/>
                <a:gd name="T15" fmla="*/ 128 h 128"/>
                <a:gd name="T16" fmla="*/ 136 w 272"/>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28">
                  <a:moveTo>
                    <a:pt x="136" y="0"/>
                  </a:moveTo>
                  <a:cubicBezTo>
                    <a:pt x="136" y="0"/>
                    <a:pt x="136" y="0"/>
                    <a:pt x="136" y="0"/>
                  </a:cubicBezTo>
                  <a:cubicBezTo>
                    <a:pt x="135" y="0"/>
                    <a:pt x="135" y="0"/>
                    <a:pt x="135" y="0"/>
                  </a:cubicBezTo>
                  <a:cubicBezTo>
                    <a:pt x="63" y="0"/>
                    <a:pt x="4" y="56"/>
                    <a:pt x="0" y="128"/>
                  </a:cubicBezTo>
                  <a:cubicBezTo>
                    <a:pt x="32" y="128"/>
                    <a:pt x="32" y="128"/>
                    <a:pt x="32" y="128"/>
                  </a:cubicBezTo>
                  <a:cubicBezTo>
                    <a:pt x="92" y="128"/>
                    <a:pt x="136" y="70"/>
                    <a:pt x="136" y="70"/>
                  </a:cubicBezTo>
                  <a:cubicBezTo>
                    <a:pt x="136" y="70"/>
                    <a:pt x="179" y="128"/>
                    <a:pt x="239" y="128"/>
                  </a:cubicBezTo>
                  <a:cubicBezTo>
                    <a:pt x="272" y="128"/>
                    <a:pt x="272" y="128"/>
                    <a:pt x="272" y="128"/>
                  </a:cubicBezTo>
                  <a:cubicBezTo>
                    <a:pt x="267" y="56"/>
                    <a:pt x="208" y="0"/>
                    <a:pt x="136"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58">
              <a:extLst>
                <a:ext uri="{FF2B5EF4-FFF2-40B4-BE49-F238E27FC236}">
                  <a16:creationId xmlns:a16="http://schemas.microsoft.com/office/drawing/2014/main" id="{12FAB008-DB48-4F90-FD63-E7A4C93D917F}"/>
                </a:ext>
              </a:extLst>
            </p:cNvPr>
            <p:cNvSpPr>
              <a:spLocks/>
            </p:cNvSpPr>
            <p:nvPr/>
          </p:nvSpPr>
          <p:spPr bwMode="auto">
            <a:xfrm>
              <a:off x="3213100" y="5645150"/>
              <a:ext cx="273050" cy="292100"/>
            </a:xfrm>
            <a:custGeom>
              <a:avLst/>
              <a:gdLst>
                <a:gd name="T0" fmla="*/ 62 w 73"/>
                <a:gd name="T1" fmla="*/ 6 h 78"/>
                <a:gd name="T2" fmla="*/ 3 w 73"/>
                <a:gd name="T3" fmla="*/ 20 h 78"/>
                <a:gd name="T4" fmla="*/ 2 w 73"/>
                <a:gd name="T5" fmla="*/ 31 h 78"/>
                <a:gd name="T6" fmla="*/ 38 w 73"/>
                <a:gd name="T7" fmla="*/ 73 h 78"/>
                <a:gd name="T8" fmla="*/ 49 w 73"/>
                <a:gd name="T9" fmla="*/ 75 h 78"/>
                <a:gd name="T10" fmla="*/ 73 w 73"/>
                <a:gd name="T11" fmla="*/ 19 h 78"/>
                <a:gd name="T12" fmla="*/ 62 w 73"/>
                <a:gd name="T13" fmla="*/ 6 h 78"/>
              </a:gdLst>
              <a:ahLst/>
              <a:cxnLst>
                <a:cxn ang="0">
                  <a:pos x="T0" y="T1"/>
                </a:cxn>
                <a:cxn ang="0">
                  <a:pos x="T2" y="T3"/>
                </a:cxn>
                <a:cxn ang="0">
                  <a:pos x="T4" y="T5"/>
                </a:cxn>
                <a:cxn ang="0">
                  <a:pos x="T6" y="T7"/>
                </a:cxn>
                <a:cxn ang="0">
                  <a:pos x="T8" y="T9"/>
                </a:cxn>
                <a:cxn ang="0">
                  <a:pos x="T10" y="T11"/>
                </a:cxn>
                <a:cxn ang="0">
                  <a:pos x="T12" y="T13"/>
                </a:cxn>
              </a:cxnLst>
              <a:rect l="0" t="0" r="r" b="b"/>
              <a:pathLst>
                <a:path w="73" h="78">
                  <a:moveTo>
                    <a:pt x="62" y="6"/>
                  </a:moveTo>
                  <a:cubicBezTo>
                    <a:pt x="62" y="6"/>
                    <a:pt x="27" y="0"/>
                    <a:pt x="3" y="20"/>
                  </a:cubicBezTo>
                  <a:cubicBezTo>
                    <a:pt x="0" y="23"/>
                    <a:pt x="0" y="28"/>
                    <a:pt x="2" y="31"/>
                  </a:cubicBezTo>
                  <a:cubicBezTo>
                    <a:pt x="38" y="73"/>
                    <a:pt x="38" y="73"/>
                    <a:pt x="38" y="73"/>
                  </a:cubicBezTo>
                  <a:cubicBezTo>
                    <a:pt x="40" y="77"/>
                    <a:pt x="46" y="78"/>
                    <a:pt x="49" y="75"/>
                  </a:cubicBezTo>
                  <a:cubicBezTo>
                    <a:pt x="73" y="54"/>
                    <a:pt x="73" y="19"/>
                    <a:pt x="73" y="19"/>
                  </a:cubicBezTo>
                  <a:lnTo>
                    <a:pt x="62" y="6"/>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59">
              <a:extLst>
                <a:ext uri="{FF2B5EF4-FFF2-40B4-BE49-F238E27FC236}">
                  <a16:creationId xmlns:a16="http://schemas.microsoft.com/office/drawing/2014/main" id="{8A9DB9C2-FF19-8D98-4585-98EDE4152CA3}"/>
                </a:ext>
              </a:extLst>
            </p:cNvPr>
            <p:cNvSpPr>
              <a:spLocks/>
            </p:cNvSpPr>
            <p:nvPr/>
          </p:nvSpPr>
          <p:spPr bwMode="auto">
            <a:xfrm>
              <a:off x="3490913" y="5408613"/>
              <a:ext cx="277813" cy="292100"/>
            </a:xfrm>
            <a:custGeom>
              <a:avLst/>
              <a:gdLst>
                <a:gd name="T0" fmla="*/ 0 w 74"/>
                <a:gd name="T1" fmla="*/ 58 h 78"/>
                <a:gd name="T2" fmla="*/ 24 w 74"/>
                <a:gd name="T3" fmla="*/ 3 h 78"/>
                <a:gd name="T4" fmla="*/ 36 w 74"/>
                <a:gd name="T5" fmla="*/ 4 h 78"/>
                <a:gd name="T6" fmla="*/ 71 w 74"/>
                <a:gd name="T7" fmla="*/ 46 h 78"/>
                <a:gd name="T8" fmla="*/ 70 w 74"/>
                <a:gd name="T9" fmla="*/ 58 h 78"/>
                <a:gd name="T10" fmla="*/ 12 w 74"/>
                <a:gd name="T11" fmla="*/ 72 h 78"/>
                <a:gd name="T12" fmla="*/ 0 w 74"/>
                <a:gd name="T13" fmla="*/ 58 h 78"/>
              </a:gdLst>
              <a:ahLst/>
              <a:cxnLst>
                <a:cxn ang="0">
                  <a:pos x="T0" y="T1"/>
                </a:cxn>
                <a:cxn ang="0">
                  <a:pos x="T2" y="T3"/>
                </a:cxn>
                <a:cxn ang="0">
                  <a:pos x="T4" y="T5"/>
                </a:cxn>
                <a:cxn ang="0">
                  <a:pos x="T6" y="T7"/>
                </a:cxn>
                <a:cxn ang="0">
                  <a:pos x="T8" y="T9"/>
                </a:cxn>
                <a:cxn ang="0">
                  <a:pos x="T10" y="T11"/>
                </a:cxn>
                <a:cxn ang="0">
                  <a:pos x="T12" y="T13"/>
                </a:cxn>
              </a:cxnLst>
              <a:rect l="0" t="0" r="r" b="b"/>
              <a:pathLst>
                <a:path w="74" h="78">
                  <a:moveTo>
                    <a:pt x="0" y="58"/>
                  </a:moveTo>
                  <a:cubicBezTo>
                    <a:pt x="0" y="58"/>
                    <a:pt x="1" y="23"/>
                    <a:pt x="24" y="3"/>
                  </a:cubicBezTo>
                  <a:cubicBezTo>
                    <a:pt x="28" y="0"/>
                    <a:pt x="33" y="1"/>
                    <a:pt x="36" y="4"/>
                  </a:cubicBezTo>
                  <a:cubicBezTo>
                    <a:pt x="71" y="46"/>
                    <a:pt x="71" y="46"/>
                    <a:pt x="71" y="46"/>
                  </a:cubicBezTo>
                  <a:cubicBezTo>
                    <a:pt x="74" y="50"/>
                    <a:pt x="74" y="55"/>
                    <a:pt x="70" y="58"/>
                  </a:cubicBezTo>
                  <a:cubicBezTo>
                    <a:pt x="46" y="78"/>
                    <a:pt x="12" y="72"/>
                    <a:pt x="12" y="72"/>
                  </a:cubicBezTo>
                  <a:lnTo>
                    <a:pt x="0" y="58"/>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0">
              <a:extLst>
                <a:ext uri="{FF2B5EF4-FFF2-40B4-BE49-F238E27FC236}">
                  <a16:creationId xmlns:a16="http://schemas.microsoft.com/office/drawing/2014/main" id="{73924487-9E81-B48F-AB5D-0401F8C2A7B3}"/>
                </a:ext>
              </a:extLst>
            </p:cNvPr>
            <p:cNvSpPr>
              <a:spLocks/>
            </p:cNvSpPr>
            <p:nvPr/>
          </p:nvSpPr>
          <p:spPr bwMode="auto">
            <a:xfrm>
              <a:off x="3414713" y="5599113"/>
              <a:ext cx="147638" cy="147638"/>
            </a:xfrm>
            <a:custGeom>
              <a:avLst/>
              <a:gdLst>
                <a:gd name="T0" fmla="*/ 33 w 39"/>
                <a:gd name="T1" fmla="*/ 8 h 39"/>
                <a:gd name="T2" fmla="*/ 31 w 39"/>
                <a:gd name="T3" fmla="*/ 33 h 39"/>
                <a:gd name="T4" fmla="*/ 6 w 39"/>
                <a:gd name="T5" fmla="*/ 30 h 39"/>
                <a:gd name="T6" fmla="*/ 9 w 39"/>
                <a:gd name="T7" fmla="*/ 6 h 39"/>
                <a:gd name="T8" fmla="*/ 33 w 39"/>
                <a:gd name="T9" fmla="*/ 8 h 39"/>
              </a:gdLst>
              <a:ahLst/>
              <a:cxnLst>
                <a:cxn ang="0">
                  <a:pos x="T0" y="T1"/>
                </a:cxn>
                <a:cxn ang="0">
                  <a:pos x="T2" y="T3"/>
                </a:cxn>
                <a:cxn ang="0">
                  <a:pos x="T4" y="T5"/>
                </a:cxn>
                <a:cxn ang="0">
                  <a:pos x="T6" y="T7"/>
                </a:cxn>
                <a:cxn ang="0">
                  <a:pos x="T8" y="T9"/>
                </a:cxn>
              </a:cxnLst>
              <a:rect l="0" t="0" r="r" b="b"/>
              <a:pathLst>
                <a:path w="39" h="39">
                  <a:moveTo>
                    <a:pt x="33" y="8"/>
                  </a:moveTo>
                  <a:cubicBezTo>
                    <a:pt x="39" y="16"/>
                    <a:pt x="38" y="26"/>
                    <a:pt x="31" y="33"/>
                  </a:cubicBezTo>
                  <a:cubicBezTo>
                    <a:pt x="23" y="39"/>
                    <a:pt x="13" y="38"/>
                    <a:pt x="6" y="30"/>
                  </a:cubicBezTo>
                  <a:cubicBezTo>
                    <a:pt x="0" y="23"/>
                    <a:pt x="1" y="12"/>
                    <a:pt x="9" y="6"/>
                  </a:cubicBezTo>
                  <a:cubicBezTo>
                    <a:pt x="16" y="0"/>
                    <a:pt x="27" y="1"/>
                    <a:pt x="33" y="8"/>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1">
              <a:extLst>
                <a:ext uri="{FF2B5EF4-FFF2-40B4-BE49-F238E27FC236}">
                  <a16:creationId xmlns:a16="http://schemas.microsoft.com/office/drawing/2014/main" id="{9F8F0485-715F-7078-1274-C4F1C7ECE923}"/>
                </a:ext>
              </a:extLst>
            </p:cNvPr>
            <p:cNvSpPr>
              <a:spLocks/>
            </p:cNvSpPr>
            <p:nvPr/>
          </p:nvSpPr>
          <p:spPr bwMode="auto">
            <a:xfrm>
              <a:off x="3494088" y="6437313"/>
              <a:ext cx="695325" cy="423863"/>
            </a:xfrm>
            <a:custGeom>
              <a:avLst/>
              <a:gdLst>
                <a:gd name="T0" fmla="*/ 171 w 185"/>
                <a:gd name="T1" fmla="*/ 0 h 113"/>
                <a:gd name="T2" fmla="*/ 158 w 185"/>
                <a:gd name="T3" fmla="*/ 0 h 113"/>
                <a:gd name="T4" fmla="*/ 158 w 185"/>
                <a:gd name="T5" fmla="*/ 48 h 113"/>
                <a:gd name="T6" fmla="*/ 27 w 185"/>
                <a:gd name="T7" fmla="*/ 48 h 113"/>
                <a:gd name="T8" fmla="*/ 27 w 185"/>
                <a:gd name="T9" fmla="*/ 0 h 113"/>
                <a:gd name="T10" fmla="*/ 14 w 185"/>
                <a:gd name="T11" fmla="*/ 0 h 113"/>
                <a:gd name="T12" fmla="*/ 0 w 185"/>
                <a:gd name="T13" fmla="*/ 1 h 113"/>
                <a:gd name="T14" fmla="*/ 0 w 185"/>
                <a:gd name="T15" fmla="*/ 113 h 113"/>
                <a:gd name="T16" fmla="*/ 185 w 185"/>
                <a:gd name="T17" fmla="*/ 113 h 113"/>
                <a:gd name="T18" fmla="*/ 185 w 185"/>
                <a:gd name="T19" fmla="*/ 1 h 113"/>
                <a:gd name="T20" fmla="*/ 171 w 185"/>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13">
                  <a:moveTo>
                    <a:pt x="171" y="0"/>
                  </a:moveTo>
                  <a:cubicBezTo>
                    <a:pt x="158" y="0"/>
                    <a:pt x="158" y="0"/>
                    <a:pt x="158" y="0"/>
                  </a:cubicBezTo>
                  <a:cubicBezTo>
                    <a:pt x="158" y="48"/>
                    <a:pt x="158" y="48"/>
                    <a:pt x="158" y="48"/>
                  </a:cubicBezTo>
                  <a:cubicBezTo>
                    <a:pt x="27" y="48"/>
                    <a:pt x="27" y="48"/>
                    <a:pt x="27" y="48"/>
                  </a:cubicBezTo>
                  <a:cubicBezTo>
                    <a:pt x="27" y="0"/>
                    <a:pt x="27" y="0"/>
                    <a:pt x="27" y="0"/>
                  </a:cubicBezTo>
                  <a:cubicBezTo>
                    <a:pt x="14" y="0"/>
                    <a:pt x="14" y="0"/>
                    <a:pt x="14" y="0"/>
                  </a:cubicBezTo>
                  <a:cubicBezTo>
                    <a:pt x="10" y="0"/>
                    <a:pt x="5" y="0"/>
                    <a:pt x="0" y="1"/>
                  </a:cubicBezTo>
                  <a:cubicBezTo>
                    <a:pt x="0" y="113"/>
                    <a:pt x="0" y="113"/>
                    <a:pt x="0" y="113"/>
                  </a:cubicBezTo>
                  <a:cubicBezTo>
                    <a:pt x="185" y="113"/>
                    <a:pt x="185" y="113"/>
                    <a:pt x="185" y="113"/>
                  </a:cubicBezTo>
                  <a:cubicBezTo>
                    <a:pt x="185" y="1"/>
                    <a:pt x="185" y="1"/>
                    <a:pt x="185" y="1"/>
                  </a:cubicBezTo>
                  <a:cubicBezTo>
                    <a:pt x="180" y="0"/>
                    <a:pt x="176" y="0"/>
                    <a:pt x="171"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7" name="Freeform 262">
              <a:extLst>
                <a:ext uri="{FF2B5EF4-FFF2-40B4-BE49-F238E27FC236}">
                  <a16:creationId xmlns:a16="http://schemas.microsoft.com/office/drawing/2014/main" id="{A3D81012-ED43-F299-76EE-050337A1BB6F}"/>
                </a:ext>
              </a:extLst>
            </p:cNvPr>
            <p:cNvSpPr>
              <a:spLocks/>
            </p:cNvSpPr>
            <p:nvPr/>
          </p:nvSpPr>
          <p:spPr bwMode="auto">
            <a:xfrm>
              <a:off x="3854450"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3">
              <a:extLst>
                <a:ext uri="{FF2B5EF4-FFF2-40B4-BE49-F238E27FC236}">
                  <a16:creationId xmlns:a16="http://schemas.microsoft.com/office/drawing/2014/main" id="{B5E25A34-C9C4-0FC4-2545-85CE883350AB}"/>
                </a:ext>
              </a:extLst>
            </p:cNvPr>
            <p:cNvSpPr>
              <a:spLocks/>
            </p:cNvSpPr>
            <p:nvPr/>
          </p:nvSpPr>
          <p:spPr bwMode="auto">
            <a:xfrm>
              <a:off x="3859213"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64">
              <a:extLst>
                <a:ext uri="{FF2B5EF4-FFF2-40B4-BE49-F238E27FC236}">
                  <a16:creationId xmlns:a16="http://schemas.microsoft.com/office/drawing/2014/main" id="{74EBA83D-0D95-A6EA-809F-B40F6062FF12}"/>
                </a:ext>
              </a:extLst>
            </p:cNvPr>
            <p:cNvSpPr>
              <a:spLocks/>
            </p:cNvSpPr>
            <p:nvPr/>
          </p:nvSpPr>
          <p:spPr bwMode="auto">
            <a:xfrm>
              <a:off x="3859213"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5">
              <a:extLst>
                <a:ext uri="{FF2B5EF4-FFF2-40B4-BE49-F238E27FC236}">
                  <a16:creationId xmlns:a16="http://schemas.microsoft.com/office/drawing/2014/main" id="{D9F5BA67-EE11-BAA7-3DE6-91472F46819D}"/>
                </a:ext>
              </a:extLst>
            </p:cNvPr>
            <p:cNvSpPr>
              <a:spLocks noEditPoints="1"/>
            </p:cNvSpPr>
            <p:nvPr/>
          </p:nvSpPr>
          <p:spPr bwMode="auto">
            <a:xfrm>
              <a:off x="4302125" y="6038850"/>
              <a:ext cx="52388" cy="466725"/>
            </a:xfrm>
            <a:custGeom>
              <a:avLst/>
              <a:gdLst>
                <a:gd name="T0" fmla="*/ 0 w 14"/>
                <a:gd name="T1" fmla="*/ 124 h 124"/>
                <a:gd name="T2" fmla="*/ 0 w 14"/>
                <a:gd name="T3" fmla="*/ 124 h 124"/>
                <a:gd name="T4" fmla="*/ 0 w 14"/>
                <a:gd name="T5" fmla="*/ 124 h 124"/>
                <a:gd name="T6" fmla="*/ 14 w 14"/>
                <a:gd name="T7" fmla="*/ 2 h 124"/>
                <a:gd name="T8" fmla="*/ 14 w 14"/>
                <a:gd name="T9" fmla="*/ 2 h 124"/>
                <a:gd name="T10" fmla="*/ 14 w 14"/>
                <a:gd name="T11" fmla="*/ 2 h 124"/>
                <a:gd name="T12" fmla="*/ 14 w 14"/>
                <a:gd name="T13" fmla="*/ 0 h 124"/>
                <a:gd name="T14" fmla="*/ 14 w 14"/>
                <a:gd name="T15" fmla="*/ 2 h 124"/>
                <a:gd name="T16" fmla="*/ 14 w 14"/>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4">
                  <a:moveTo>
                    <a:pt x="0" y="124"/>
                  </a:moveTo>
                  <a:cubicBezTo>
                    <a:pt x="0" y="124"/>
                    <a:pt x="0" y="124"/>
                    <a:pt x="0" y="124"/>
                  </a:cubicBezTo>
                  <a:cubicBezTo>
                    <a:pt x="0" y="124"/>
                    <a:pt x="0" y="124"/>
                    <a:pt x="0" y="124"/>
                  </a:cubicBezTo>
                  <a:moveTo>
                    <a:pt x="14" y="2"/>
                  </a:moveTo>
                  <a:cubicBezTo>
                    <a:pt x="14" y="2"/>
                    <a:pt x="14" y="2"/>
                    <a:pt x="14" y="2"/>
                  </a:cubicBezTo>
                  <a:cubicBezTo>
                    <a:pt x="14" y="2"/>
                    <a:pt x="14" y="2"/>
                    <a:pt x="14" y="2"/>
                  </a:cubicBezTo>
                  <a:moveTo>
                    <a:pt x="14" y="0"/>
                  </a:moveTo>
                  <a:cubicBezTo>
                    <a:pt x="14" y="0"/>
                    <a:pt x="14" y="1"/>
                    <a:pt x="14" y="2"/>
                  </a:cubicBezTo>
                  <a:cubicBezTo>
                    <a:pt x="14" y="1"/>
                    <a:pt x="14" y="0"/>
                    <a:pt x="14"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6">
              <a:extLst>
                <a:ext uri="{FF2B5EF4-FFF2-40B4-BE49-F238E27FC236}">
                  <a16:creationId xmlns:a16="http://schemas.microsoft.com/office/drawing/2014/main" id="{416D8E2C-78B8-59B3-00A0-0746727A590A}"/>
                </a:ext>
              </a:extLst>
            </p:cNvPr>
            <p:cNvSpPr>
              <a:spLocks/>
            </p:cNvSpPr>
            <p:nvPr/>
          </p:nvSpPr>
          <p:spPr bwMode="auto">
            <a:xfrm>
              <a:off x="3859213" y="5461000"/>
              <a:ext cx="495300" cy="979488"/>
            </a:xfrm>
            <a:custGeom>
              <a:avLst/>
              <a:gdLst>
                <a:gd name="T0" fmla="*/ 0 w 132"/>
                <a:gd name="T1" fmla="*/ 0 h 261"/>
                <a:gd name="T2" fmla="*/ 132 w 132"/>
                <a:gd name="T3" fmla="*/ 128 h 261"/>
                <a:gd name="T4" fmla="*/ 99 w 132"/>
                <a:gd name="T5" fmla="*/ 128 h 261"/>
                <a:gd name="T6" fmla="*/ 113 w 132"/>
                <a:gd name="T7" fmla="*/ 146 h 261"/>
                <a:gd name="T8" fmla="*/ 94 w 132"/>
                <a:gd name="T9" fmla="*/ 165 h 261"/>
                <a:gd name="T10" fmla="*/ 94 w 132"/>
                <a:gd name="T11" fmla="*/ 165 h 261"/>
                <a:gd name="T12" fmla="*/ 21 w 132"/>
                <a:gd name="T13" fmla="*/ 233 h 261"/>
                <a:gd name="T14" fmla="*/ 21 w 132"/>
                <a:gd name="T15" fmla="*/ 260 h 261"/>
                <a:gd name="T16" fmla="*/ 61 w 132"/>
                <a:gd name="T17" fmla="*/ 260 h 261"/>
                <a:gd name="T18" fmla="*/ 74 w 132"/>
                <a:gd name="T19" fmla="*/ 260 h 261"/>
                <a:gd name="T20" fmla="*/ 74 w 132"/>
                <a:gd name="T21" fmla="*/ 260 h 261"/>
                <a:gd name="T22" fmla="*/ 86 w 132"/>
                <a:gd name="T23" fmla="*/ 261 h 261"/>
                <a:gd name="T24" fmla="*/ 132 w 132"/>
                <a:gd name="T25" fmla="*/ 156 h 261"/>
                <a:gd name="T26" fmla="*/ 132 w 132"/>
                <a:gd name="T27" fmla="*/ 156 h 261"/>
                <a:gd name="T28" fmla="*/ 132 w 132"/>
                <a:gd name="T29" fmla="*/ 156 h 261"/>
                <a:gd name="T30" fmla="*/ 132 w 132"/>
                <a:gd name="T31" fmla="*/ 154 h 261"/>
                <a:gd name="T32" fmla="*/ 132 w 132"/>
                <a:gd name="T33" fmla="*/ 154 h 261"/>
                <a:gd name="T34" fmla="*/ 132 w 132"/>
                <a:gd name="T35" fmla="*/ 151 h 261"/>
                <a:gd name="T36" fmla="*/ 132 w 132"/>
                <a:gd name="T37" fmla="*/ 136 h 261"/>
                <a:gd name="T38" fmla="*/ 0 w 132"/>
                <a:gd name="T3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261">
                  <a:moveTo>
                    <a:pt x="0" y="0"/>
                  </a:moveTo>
                  <a:cubicBezTo>
                    <a:pt x="70" y="2"/>
                    <a:pt x="127" y="58"/>
                    <a:pt x="132" y="128"/>
                  </a:cubicBezTo>
                  <a:cubicBezTo>
                    <a:pt x="99" y="128"/>
                    <a:pt x="99" y="128"/>
                    <a:pt x="99" y="128"/>
                  </a:cubicBezTo>
                  <a:cubicBezTo>
                    <a:pt x="107" y="130"/>
                    <a:pt x="113" y="137"/>
                    <a:pt x="113" y="146"/>
                  </a:cubicBezTo>
                  <a:cubicBezTo>
                    <a:pt x="113" y="157"/>
                    <a:pt x="105" y="165"/>
                    <a:pt x="94" y="165"/>
                  </a:cubicBezTo>
                  <a:cubicBezTo>
                    <a:pt x="94" y="165"/>
                    <a:pt x="94" y="165"/>
                    <a:pt x="94" y="165"/>
                  </a:cubicBezTo>
                  <a:cubicBezTo>
                    <a:pt x="83" y="198"/>
                    <a:pt x="56" y="224"/>
                    <a:pt x="21" y="233"/>
                  </a:cubicBezTo>
                  <a:cubicBezTo>
                    <a:pt x="21" y="260"/>
                    <a:pt x="21" y="260"/>
                    <a:pt x="21" y="260"/>
                  </a:cubicBezTo>
                  <a:cubicBezTo>
                    <a:pt x="61" y="260"/>
                    <a:pt x="61" y="260"/>
                    <a:pt x="61" y="260"/>
                  </a:cubicBezTo>
                  <a:cubicBezTo>
                    <a:pt x="74" y="260"/>
                    <a:pt x="74" y="260"/>
                    <a:pt x="74" y="260"/>
                  </a:cubicBezTo>
                  <a:cubicBezTo>
                    <a:pt x="74" y="260"/>
                    <a:pt x="74" y="260"/>
                    <a:pt x="74" y="260"/>
                  </a:cubicBezTo>
                  <a:cubicBezTo>
                    <a:pt x="78" y="260"/>
                    <a:pt x="82" y="260"/>
                    <a:pt x="86" y="261"/>
                  </a:cubicBezTo>
                  <a:cubicBezTo>
                    <a:pt x="124" y="220"/>
                    <a:pt x="130" y="173"/>
                    <a:pt x="132" y="156"/>
                  </a:cubicBezTo>
                  <a:cubicBezTo>
                    <a:pt x="132" y="156"/>
                    <a:pt x="132" y="156"/>
                    <a:pt x="132" y="156"/>
                  </a:cubicBezTo>
                  <a:cubicBezTo>
                    <a:pt x="132" y="156"/>
                    <a:pt x="132" y="156"/>
                    <a:pt x="132" y="156"/>
                  </a:cubicBezTo>
                  <a:cubicBezTo>
                    <a:pt x="132" y="155"/>
                    <a:pt x="132" y="154"/>
                    <a:pt x="132" y="154"/>
                  </a:cubicBezTo>
                  <a:cubicBezTo>
                    <a:pt x="132" y="154"/>
                    <a:pt x="132" y="154"/>
                    <a:pt x="132" y="154"/>
                  </a:cubicBezTo>
                  <a:cubicBezTo>
                    <a:pt x="132" y="153"/>
                    <a:pt x="132" y="151"/>
                    <a:pt x="132" y="151"/>
                  </a:cubicBezTo>
                  <a:cubicBezTo>
                    <a:pt x="132" y="136"/>
                    <a:pt x="132" y="136"/>
                    <a:pt x="132" y="136"/>
                  </a:cubicBezTo>
                  <a:cubicBezTo>
                    <a:pt x="132" y="62"/>
                    <a:pt x="73" y="2"/>
                    <a:pt x="0"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67">
              <a:extLst>
                <a:ext uri="{FF2B5EF4-FFF2-40B4-BE49-F238E27FC236}">
                  <a16:creationId xmlns:a16="http://schemas.microsoft.com/office/drawing/2014/main" id="{5DEECDB9-2851-0F86-21D1-70A72BE96E6B}"/>
                </a:ext>
              </a:extLst>
            </p:cNvPr>
            <p:cNvSpPr>
              <a:spLocks noEditPoints="1"/>
            </p:cNvSpPr>
            <p:nvPr/>
          </p:nvSpPr>
          <p:spPr bwMode="auto">
            <a:xfrm>
              <a:off x="3843338" y="6437313"/>
              <a:ext cx="527050" cy="423863"/>
            </a:xfrm>
            <a:custGeom>
              <a:avLst/>
              <a:gdLst>
                <a:gd name="T0" fmla="*/ 65 w 140"/>
                <a:gd name="T1" fmla="*/ 0 h 113"/>
                <a:gd name="T2" fmla="*/ 25 w 140"/>
                <a:gd name="T3" fmla="*/ 0 h 113"/>
                <a:gd name="T4" fmla="*/ 25 w 140"/>
                <a:gd name="T5" fmla="*/ 25 h 113"/>
                <a:gd name="T6" fmla="*/ 0 w 140"/>
                <a:gd name="T7" fmla="*/ 25 h 113"/>
                <a:gd name="T8" fmla="*/ 0 w 140"/>
                <a:gd name="T9" fmla="*/ 48 h 113"/>
                <a:gd name="T10" fmla="*/ 65 w 140"/>
                <a:gd name="T11" fmla="*/ 48 h 113"/>
                <a:gd name="T12" fmla="*/ 65 w 140"/>
                <a:gd name="T13" fmla="*/ 0 h 113"/>
                <a:gd name="T14" fmla="*/ 78 w 140"/>
                <a:gd name="T15" fmla="*/ 0 h 113"/>
                <a:gd name="T16" fmla="*/ 92 w 140"/>
                <a:gd name="T17" fmla="*/ 1 h 113"/>
                <a:gd name="T18" fmla="*/ 92 w 140"/>
                <a:gd name="T19" fmla="*/ 113 h 113"/>
                <a:gd name="T20" fmla="*/ 140 w 140"/>
                <a:gd name="T21" fmla="*/ 113 h 113"/>
                <a:gd name="T22" fmla="*/ 140 w 140"/>
                <a:gd name="T23" fmla="*/ 109 h 113"/>
                <a:gd name="T24" fmla="*/ 140 w 140"/>
                <a:gd name="T25" fmla="*/ 62 h 113"/>
                <a:gd name="T26" fmla="*/ 122 w 140"/>
                <a:gd name="T27" fmla="*/ 18 h 113"/>
                <a:gd name="T28" fmla="*/ 122 w 140"/>
                <a:gd name="T29" fmla="*/ 18 h 113"/>
                <a:gd name="T30" fmla="*/ 122 w 140"/>
                <a:gd name="T31" fmla="*/ 18 h 113"/>
                <a:gd name="T32" fmla="*/ 122 w 140"/>
                <a:gd name="T33" fmla="*/ 18 h 113"/>
                <a:gd name="T34" fmla="*/ 90 w 140"/>
                <a:gd name="T35" fmla="*/ 1 h 113"/>
                <a:gd name="T36" fmla="*/ 90 w 140"/>
                <a:gd name="T37" fmla="*/ 1 h 113"/>
                <a:gd name="T38" fmla="*/ 78 w 140"/>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13">
                  <a:moveTo>
                    <a:pt x="65" y="0"/>
                  </a:moveTo>
                  <a:cubicBezTo>
                    <a:pt x="25" y="0"/>
                    <a:pt x="25" y="0"/>
                    <a:pt x="25" y="0"/>
                  </a:cubicBezTo>
                  <a:cubicBezTo>
                    <a:pt x="25" y="25"/>
                    <a:pt x="25" y="25"/>
                    <a:pt x="25" y="25"/>
                  </a:cubicBezTo>
                  <a:cubicBezTo>
                    <a:pt x="0" y="25"/>
                    <a:pt x="0" y="25"/>
                    <a:pt x="0" y="25"/>
                  </a:cubicBezTo>
                  <a:cubicBezTo>
                    <a:pt x="0" y="48"/>
                    <a:pt x="0" y="48"/>
                    <a:pt x="0" y="48"/>
                  </a:cubicBezTo>
                  <a:cubicBezTo>
                    <a:pt x="65" y="48"/>
                    <a:pt x="65" y="48"/>
                    <a:pt x="65" y="48"/>
                  </a:cubicBezTo>
                  <a:cubicBezTo>
                    <a:pt x="65" y="0"/>
                    <a:pt x="65" y="0"/>
                    <a:pt x="65" y="0"/>
                  </a:cubicBezTo>
                  <a:moveTo>
                    <a:pt x="78" y="0"/>
                  </a:moveTo>
                  <a:cubicBezTo>
                    <a:pt x="83" y="0"/>
                    <a:pt x="87" y="0"/>
                    <a:pt x="92" y="1"/>
                  </a:cubicBezTo>
                  <a:cubicBezTo>
                    <a:pt x="92" y="113"/>
                    <a:pt x="92" y="113"/>
                    <a:pt x="92" y="113"/>
                  </a:cubicBezTo>
                  <a:cubicBezTo>
                    <a:pt x="140" y="113"/>
                    <a:pt x="140" y="113"/>
                    <a:pt x="140" y="113"/>
                  </a:cubicBezTo>
                  <a:cubicBezTo>
                    <a:pt x="140" y="109"/>
                    <a:pt x="140" y="109"/>
                    <a:pt x="140" y="109"/>
                  </a:cubicBezTo>
                  <a:cubicBezTo>
                    <a:pt x="140" y="62"/>
                    <a:pt x="140" y="62"/>
                    <a:pt x="140" y="62"/>
                  </a:cubicBezTo>
                  <a:cubicBezTo>
                    <a:pt x="140" y="45"/>
                    <a:pt x="133" y="29"/>
                    <a:pt x="122" y="18"/>
                  </a:cubicBezTo>
                  <a:cubicBezTo>
                    <a:pt x="122" y="18"/>
                    <a:pt x="122" y="18"/>
                    <a:pt x="122" y="18"/>
                  </a:cubicBezTo>
                  <a:cubicBezTo>
                    <a:pt x="122" y="18"/>
                    <a:pt x="122" y="18"/>
                    <a:pt x="122" y="18"/>
                  </a:cubicBezTo>
                  <a:cubicBezTo>
                    <a:pt x="122" y="18"/>
                    <a:pt x="122" y="18"/>
                    <a:pt x="122" y="18"/>
                  </a:cubicBezTo>
                  <a:cubicBezTo>
                    <a:pt x="113" y="9"/>
                    <a:pt x="102" y="3"/>
                    <a:pt x="90" y="1"/>
                  </a:cubicBezTo>
                  <a:cubicBezTo>
                    <a:pt x="90" y="1"/>
                    <a:pt x="90" y="1"/>
                    <a:pt x="90" y="1"/>
                  </a:cubicBezTo>
                  <a:cubicBezTo>
                    <a:pt x="86" y="0"/>
                    <a:pt x="82" y="0"/>
                    <a:pt x="78"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8">
              <a:extLst>
                <a:ext uri="{FF2B5EF4-FFF2-40B4-BE49-F238E27FC236}">
                  <a16:creationId xmlns:a16="http://schemas.microsoft.com/office/drawing/2014/main" id="{965E7B11-E3BC-1DEF-789E-FF71FBFAB3DC}"/>
                </a:ext>
              </a:extLst>
            </p:cNvPr>
            <p:cNvSpPr>
              <a:spLocks/>
            </p:cNvSpPr>
            <p:nvPr/>
          </p:nvSpPr>
          <p:spPr bwMode="auto">
            <a:xfrm>
              <a:off x="3843338" y="6335713"/>
              <a:ext cx="93663" cy="195263"/>
            </a:xfrm>
            <a:custGeom>
              <a:avLst/>
              <a:gdLst>
                <a:gd name="T0" fmla="*/ 25 w 25"/>
                <a:gd name="T1" fmla="*/ 0 h 52"/>
                <a:gd name="T2" fmla="*/ 0 w 25"/>
                <a:gd name="T3" fmla="*/ 3 h 52"/>
                <a:gd name="T4" fmla="*/ 0 w 25"/>
                <a:gd name="T5" fmla="*/ 52 h 52"/>
                <a:gd name="T6" fmla="*/ 25 w 25"/>
                <a:gd name="T7" fmla="*/ 52 h 52"/>
                <a:gd name="T8" fmla="*/ 25 w 25"/>
                <a:gd name="T9" fmla="*/ 27 h 52"/>
                <a:gd name="T10" fmla="*/ 25 w 25"/>
                <a:gd name="T11" fmla="*/ 0 h 52"/>
              </a:gdLst>
              <a:ahLst/>
              <a:cxnLst>
                <a:cxn ang="0">
                  <a:pos x="T0" y="T1"/>
                </a:cxn>
                <a:cxn ang="0">
                  <a:pos x="T2" y="T3"/>
                </a:cxn>
                <a:cxn ang="0">
                  <a:pos x="T4" y="T5"/>
                </a:cxn>
                <a:cxn ang="0">
                  <a:pos x="T6" y="T7"/>
                </a:cxn>
                <a:cxn ang="0">
                  <a:pos x="T8" y="T9"/>
                </a:cxn>
                <a:cxn ang="0">
                  <a:pos x="T10" y="T11"/>
                </a:cxn>
              </a:cxnLst>
              <a:rect l="0" t="0" r="r" b="b"/>
              <a:pathLst>
                <a:path w="25" h="52">
                  <a:moveTo>
                    <a:pt x="25" y="0"/>
                  </a:moveTo>
                  <a:cubicBezTo>
                    <a:pt x="17" y="2"/>
                    <a:pt x="8" y="3"/>
                    <a:pt x="0" y="3"/>
                  </a:cubicBezTo>
                  <a:cubicBezTo>
                    <a:pt x="0" y="52"/>
                    <a:pt x="0" y="52"/>
                    <a:pt x="0" y="52"/>
                  </a:cubicBezTo>
                  <a:cubicBezTo>
                    <a:pt x="25" y="52"/>
                    <a:pt x="25" y="52"/>
                    <a:pt x="25" y="52"/>
                  </a:cubicBezTo>
                  <a:cubicBezTo>
                    <a:pt x="25" y="27"/>
                    <a:pt x="25" y="27"/>
                    <a:pt x="25" y="27"/>
                  </a:cubicBezTo>
                  <a:cubicBezTo>
                    <a:pt x="25" y="0"/>
                    <a:pt x="25" y="0"/>
                    <a:pt x="2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69">
              <a:extLst>
                <a:ext uri="{FF2B5EF4-FFF2-40B4-BE49-F238E27FC236}">
                  <a16:creationId xmlns:a16="http://schemas.microsoft.com/office/drawing/2014/main" id="{13D4493D-C016-F6C2-5021-E1CF6DA33FA1}"/>
                </a:ext>
              </a:extLst>
            </p:cNvPr>
            <p:cNvSpPr>
              <a:spLocks/>
            </p:cNvSpPr>
            <p:nvPr/>
          </p:nvSpPr>
          <p:spPr bwMode="auto">
            <a:xfrm>
              <a:off x="4211638" y="5942013"/>
              <a:ext cx="71438" cy="138113"/>
            </a:xfrm>
            <a:custGeom>
              <a:avLst/>
              <a:gdLst>
                <a:gd name="T0" fmla="*/ 5 w 19"/>
                <a:gd name="T1" fmla="*/ 0 h 37"/>
                <a:gd name="T2" fmla="*/ 5 w 19"/>
                <a:gd name="T3" fmla="*/ 5 h 37"/>
                <a:gd name="T4" fmla="*/ 0 w 19"/>
                <a:gd name="T5" fmla="*/ 37 h 37"/>
                <a:gd name="T6" fmla="*/ 0 w 19"/>
                <a:gd name="T7" fmla="*/ 37 h 37"/>
                <a:gd name="T8" fmla="*/ 19 w 19"/>
                <a:gd name="T9" fmla="*/ 18 h 37"/>
                <a:gd name="T10" fmla="*/ 5 w 19"/>
                <a:gd name="T11" fmla="*/ 0 h 37"/>
                <a:gd name="T12" fmla="*/ 5 w 19"/>
                <a:gd name="T13" fmla="*/ 0 h 37"/>
                <a:gd name="T14" fmla="*/ 5 w 19"/>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7">
                  <a:moveTo>
                    <a:pt x="5" y="0"/>
                  </a:moveTo>
                  <a:cubicBezTo>
                    <a:pt x="5" y="2"/>
                    <a:pt x="5" y="3"/>
                    <a:pt x="5" y="5"/>
                  </a:cubicBezTo>
                  <a:cubicBezTo>
                    <a:pt x="5" y="16"/>
                    <a:pt x="3" y="27"/>
                    <a:pt x="0" y="37"/>
                  </a:cubicBezTo>
                  <a:cubicBezTo>
                    <a:pt x="0" y="37"/>
                    <a:pt x="0" y="37"/>
                    <a:pt x="0" y="37"/>
                  </a:cubicBezTo>
                  <a:cubicBezTo>
                    <a:pt x="11" y="37"/>
                    <a:pt x="19" y="29"/>
                    <a:pt x="19" y="18"/>
                  </a:cubicBezTo>
                  <a:cubicBezTo>
                    <a:pt x="19" y="9"/>
                    <a:pt x="13" y="2"/>
                    <a:pt x="5" y="0"/>
                  </a:cubicBezTo>
                  <a:cubicBezTo>
                    <a:pt x="5" y="0"/>
                    <a:pt x="5" y="0"/>
                    <a:pt x="5" y="0"/>
                  </a:cubicBezTo>
                  <a:cubicBezTo>
                    <a:pt x="5" y="0"/>
                    <a:pt x="5" y="0"/>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70">
              <a:extLst>
                <a:ext uri="{FF2B5EF4-FFF2-40B4-BE49-F238E27FC236}">
                  <a16:creationId xmlns:a16="http://schemas.microsoft.com/office/drawing/2014/main" id="{C7E961D6-91AD-BEAD-5C12-C138BC7D06DA}"/>
                </a:ext>
              </a:extLst>
            </p:cNvPr>
            <p:cNvSpPr>
              <a:spLocks/>
            </p:cNvSpPr>
            <p:nvPr/>
          </p:nvSpPr>
          <p:spPr bwMode="auto">
            <a:xfrm>
              <a:off x="3843338" y="5722938"/>
              <a:ext cx="387350" cy="623888"/>
            </a:xfrm>
            <a:custGeom>
              <a:avLst/>
              <a:gdLst>
                <a:gd name="T0" fmla="*/ 0 w 103"/>
                <a:gd name="T1" fmla="*/ 0 h 166"/>
                <a:gd name="T2" fmla="*/ 0 w 103"/>
                <a:gd name="T3" fmla="*/ 166 h 166"/>
                <a:gd name="T4" fmla="*/ 25 w 103"/>
                <a:gd name="T5" fmla="*/ 163 h 166"/>
                <a:gd name="T6" fmla="*/ 98 w 103"/>
                <a:gd name="T7" fmla="*/ 95 h 166"/>
                <a:gd name="T8" fmla="*/ 103 w 103"/>
                <a:gd name="T9" fmla="*/ 63 h 166"/>
                <a:gd name="T10" fmla="*/ 103 w 103"/>
                <a:gd name="T11" fmla="*/ 58 h 166"/>
                <a:gd name="T12" fmla="*/ 0 w 103"/>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103" h="166">
                  <a:moveTo>
                    <a:pt x="0" y="0"/>
                  </a:moveTo>
                  <a:cubicBezTo>
                    <a:pt x="0" y="166"/>
                    <a:pt x="0" y="166"/>
                    <a:pt x="0" y="166"/>
                  </a:cubicBezTo>
                  <a:cubicBezTo>
                    <a:pt x="8" y="166"/>
                    <a:pt x="17" y="165"/>
                    <a:pt x="25" y="163"/>
                  </a:cubicBezTo>
                  <a:cubicBezTo>
                    <a:pt x="60" y="154"/>
                    <a:pt x="87" y="128"/>
                    <a:pt x="98" y="95"/>
                  </a:cubicBezTo>
                  <a:cubicBezTo>
                    <a:pt x="101" y="85"/>
                    <a:pt x="103" y="74"/>
                    <a:pt x="103" y="63"/>
                  </a:cubicBezTo>
                  <a:cubicBezTo>
                    <a:pt x="103" y="61"/>
                    <a:pt x="103" y="60"/>
                    <a:pt x="103" y="58"/>
                  </a:cubicBezTo>
                  <a:cubicBezTo>
                    <a:pt x="43" y="58"/>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71">
              <a:extLst>
                <a:ext uri="{FF2B5EF4-FFF2-40B4-BE49-F238E27FC236}">
                  <a16:creationId xmlns:a16="http://schemas.microsoft.com/office/drawing/2014/main" id="{23894504-BA37-9E11-3FBB-D748CA32F5DC}"/>
                </a:ext>
              </a:extLst>
            </p:cNvPr>
            <p:cNvSpPr>
              <a:spLocks/>
            </p:cNvSpPr>
            <p:nvPr/>
          </p:nvSpPr>
          <p:spPr bwMode="auto">
            <a:xfrm>
              <a:off x="3843338" y="5461000"/>
              <a:ext cx="511175" cy="481013"/>
            </a:xfrm>
            <a:custGeom>
              <a:avLst/>
              <a:gdLst>
                <a:gd name="T0" fmla="*/ 0 w 136"/>
                <a:gd name="T1" fmla="*/ 0 h 128"/>
                <a:gd name="T2" fmla="*/ 0 w 136"/>
                <a:gd name="T3" fmla="*/ 0 h 128"/>
                <a:gd name="T4" fmla="*/ 0 w 136"/>
                <a:gd name="T5" fmla="*/ 70 h 128"/>
                <a:gd name="T6" fmla="*/ 103 w 136"/>
                <a:gd name="T7" fmla="*/ 128 h 128"/>
                <a:gd name="T8" fmla="*/ 103 w 136"/>
                <a:gd name="T9" fmla="*/ 128 h 128"/>
                <a:gd name="T10" fmla="*/ 103 w 136"/>
                <a:gd name="T11" fmla="*/ 128 h 128"/>
                <a:gd name="T12" fmla="*/ 136 w 136"/>
                <a:gd name="T13" fmla="*/ 128 h 128"/>
                <a:gd name="T14" fmla="*/ 4 w 136"/>
                <a:gd name="T15" fmla="*/ 0 h 128"/>
                <a:gd name="T16" fmla="*/ 4 w 136"/>
                <a:gd name="T17" fmla="*/ 0 h 128"/>
                <a:gd name="T18" fmla="*/ 4 w 136"/>
                <a:gd name="T19" fmla="*/ 0 h 128"/>
                <a:gd name="T20" fmla="*/ 4 w 136"/>
                <a:gd name="T21" fmla="*/ 0 h 128"/>
                <a:gd name="T22" fmla="*/ 4 w 136"/>
                <a:gd name="T23" fmla="*/ 0 h 128"/>
                <a:gd name="T24" fmla="*/ 4 w 136"/>
                <a:gd name="T25" fmla="*/ 0 h 128"/>
                <a:gd name="T26" fmla="*/ 4 w 136"/>
                <a:gd name="T27" fmla="*/ 0 h 128"/>
                <a:gd name="T28" fmla="*/ 4 w 136"/>
                <a:gd name="T29" fmla="*/ 0 h 128"/>
                <a:gd name="T30" fmla="*/ 4 w 136"/>
                <a:gd name="T31" fmla="*/ 0 h 128"/>
                <a:gd name="T32" fmla="*/ 4 w 136"/>
                <a:gd name="T33" fmla="*/ 0 h 128"/>
                <a:gd name="T34" fmla="*/ 3 w 136"/>
                <a:gd name="T35" fmla="*/ 0 h 128"/>
                <a:gd name="T36" fmla="*/ 3 w 136"/>
                <a:gd name="T37" fmla="*/ 0 h 128"/>
                <a:gd name="T38" fmla="*/ 3 w 136"/>
                <a:gd name="T39" fmla="*/ 0 h 128"/>
                <a:gd name="T40" fmla="*/ 3 w 136"/>
                <a:gd name="T41" fmla="*/ 0 h 128"/>
                <a:gd name="T42" fmla="*/ 0 w 136"/>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8">
                  <a:moveTo>
                    <a:pt x="0" y="0"/>
                  </a:moveTo>
                  <a:cubicBezTo>
                    <a:pt x="0" y="0"/>
                    <a:pt x="0" y="0"/>
                    <a:pt x="0" y="0"/>
                  </a:cubicBezTo>
                  <a:cubicBezTo>
                    <a:pt x="0" y="70"/>
                    <a:pt x="0" y="70"/>
                    <a:pt x="0" y="70"/>
                  </a:cubicBezTo>
                  <a:cubicBezTo>
                    <a:pt x="0" y="70"/>
                    <a:pt x="43" y="128"/>
                    <a:pt x="103" y="128"/>
                  </a:cubicBezTo>
                  <a:cubicBezTo>
                    <a:pt x="103" y="128"/>
                    <a:pt x="103" y="128"/>
                    <a:pt x="103" y="128"/>
                  </a:cubicBezTo>
                  <a:cubicBezTo>
                    <a:pt x="103" y="128"/>
                    <a:pt x="103" y="128"/>
                    <a:pt x="103" y="128"/>
                  </a:cubicBezTo>
                  <a:cubicBezTo>
                    <a:pt x="136" y="128"/>
                    <a:pt x="136" y="128"/>
                    <a:pt x="136" y="128"/>
                  </a:cubicBezTo>
                  <a:cubicBezTo>
                    <a:pt x="131" y="58"/>
                    <a:pt x="74" y="2"/>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2" y="0"/>
                    <a:pt x="1" y="0"/>
                    <a:pt x="0"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72">
              <a:extLst>
                <a:ext uri="{FF2B5EF4-FFF2-40B4-BE49-F238E27FC236}">
                  <a16:creationId xmlns:a16="http://schemas.microsoft.com/office/drawing/2014/main" id="{EEF76C6C-A8E6-EED4-480A-50F8AEEEA3AC}"/>
                </a:ext>
              </a:extLst>
            </p:cNvPr>
            <p:cNvSpPr>
              <a:spLocks/>
            </p:cNvSpPr>
            <p:nvPr/>
          </p:nvSpPr>
          <p:spPr bwMode="auto">
            <a:xfrm>
              <a:off x="3843338" y="6437313"/>
              <a:ext cx="346075" cy="423863"/>
            </a:xfrm>
            <a:custGeom>
              <a:avLst/>
              <a:gdLst>
                <a:gd name="T0" fmla="*/ 78 w 92"/>
                <a:gd name="T1" fmla="*/ 0 h 113"/>
                <a:gd name="T2" fmla="*/ 65 w 92"/>
                <a:gd name="T3" fmla="*/ 0 h 113"/>
                <a:gd name="T4" fmla="*/ 65 w 92"/>
                <a:gd name="T5" fmla="*/ 48 h 113"/>
                <a:gd name="T6" fmla="*/ 0 w 92"/>
                <a:gd name="T7" fmla="*/ 48 h 113"/>
                <a:gd name="T8" fmla="*/ 0 w 92"/>
                <a:gd name="T9" fmla="*/ 113 h 113"/>
                <a:gd name="T10" fmla="*/ 92 w 92"/>
                <a:gd name="T11" fmla="*/ 113 h 113"/>
                <a:gd name="T12" fmla="*/ 92 w 92"/>
                <a:gd name="T13" fmla="*/ 1 h 113"/>
                <a:gd name="T14" fmla="*/ 78 w 92"/>
                <a:gd name="T15" fmla="*/ 0 h 113"/>
                <a:gd name="T16" fmla="*/ 78 w 92"/>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13">
                  <a:moveTo>
                    <a:pt x="78" y="0"/>
                  </a:moveTo>
                  <a:cubicBezTo>
                    <a:pt x="65" y="0"/>
                    <a:pt x="65" y="0"/>
                    <a:pt x="65" y="0"/>
                  </a:cubicBezTo>
                  <a:cubicBezTo>
                    <a:pt x="65" y="48"/>
                    <a:pt x="65" y="48"/>
                    <a:pt x="65" y="48"/>
                  </a:cubicBezTo>
                  <a:cubicBezTo>
                    <a:pt x="0" y="48"/>
                    <a:pt x="0" y="48"/>
                    <a:pt x="0" y="48"/>
                  </a:cubicBezTo>
                  <a:cubicBezTo>
                    <a:pt x="0" y="113"/>
                    <a:pt x="0" y="113"/>
                    <a:pt x="0" y="113"/>
                  </a:cubicBezTo>
                  <a:cubicBezTo>
                    <a:pt x="92" y="113"/>
                    <a:pt x="92" y="113"/>
                    <a:pt x="92" y="113"/>
                  </a:cubicBezTo>
                  <a:cubicBezTo>
                    <a:pt x="92" y="1"/>
                    <a:pt x="92" y="1"/>
                    <a:pt x="92" y="1"/>
                  </a:cubicBezTo>
                  <a:cubicBezTo>
                    <a:pt x="87" y="0"/>
                    <a:pt x="83" y="0"/>
                    <a:pt x="78" y="0"/>
                  </a:cubicBezTo>
                  <a:cubicBezTo>
                    <a:pt x="78" y="0"/>
                    <a:pt x="78" y="0"/>
                    <a:pt x="78"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1368491" y="4131211"/>
            <a:ext cx="1384995" cy="184666"/>
          </a:xfrm>
          <a:prstGeom prst="rect">
            <a:avLst/>
          </a:prstGeom>
          <a:noFill/>
        </p:spPr>
        <p:txBody>
          <a:bodyPr wrap="none" lIns="0" tIns="0" rIns="0" bIns="0" rtlCol="0">
            <a:spAutoFit/>
          </a:bodyPr>
          <a:lstStyle/>
          <a:p>
            <a:r>
              <a:rPr lang="zh-CN" altLang="en-US" sz="1200" dirty="0">
                <a:solidFill>
                  <a:schemeClr val="accent1"/>
                </a:solidFill>
              </a:rPr>
              <a:t>方便食品、蛋糕肉品</a:t>
            </a:r>
          </a:p>
        </p:txBody>
      </p:sp>
      <p:sp>
        <p:nvSpPr>
          <p:cNvPr id="10" name="文本框 9"/>
          <p:cNvSpPr txBox="1"/>
          <p:nvPr/>
        </p:nvSpPr>
        <p:spPr>
          <a:xfrm>
            <a:off x="1211898" y="2941380"/>
            <a:ext cx="554639" cy="184666"/>
          </a:xfrm>
          <a:prstGeom prst="rect">
            <a:avLst/>
          </a:prstGeom>
          <a:noFill/>
        </p:spPr>
        <p:txBody>
          <a:bodyPr wrap="square" lIns="0" tIns="0" rIns="0" bIns="0" rtlCol="0">
            <a:spAutoFit/>
          </a:bodyPr>
          <a:lstStyle/>
          <a:p>
            <a:r>
              <a:rPr lang="en-US" altLang="zh-CN" sz="1200" dirty="0">
                <a:solidFill>
                  <a:schemeClr val="accent1"/>
                </a:solidFill>
              </a:rPr>
              <a:t>18-23</a:t>
            </a:r>
            <a:r>
              <a:rPr lang="zh-CN" altLang="en-US" sz="1200" dirty="0">
                <a:solidFill>
                  <a:schemeClr val="accent1"/>
                </a:solidFill>
              </a:rPr>
              <a:t>岁</a:t>
            </a:r>
          </a:p>
        </p:txBody>
      </p:sp>
      <p:grpSp>
        <p:nvGrpSpPr>
          <p:cNvPr id="103" name="组合 102">
            <a:extLst>
              <a:ext uri="{FF2B5EF4-FFF2-40B4-BE49-F238E27FC236}">
                <a16:creationId xmlns:a16="http://schemas.microsoft.com/office/drawing/2014/main" id="{951D910A-4501-9337-B868-4780F8ECD0F7}"/>
              </a:ext>
            </a:extLst>
          </p:cNvPr>
          <p:cNvGrpSpPr/>
          <p:nvPr/>
        </p:nvGrpSpPr>
        <p:grpSpPr>
          <a:xfrm>
            <a:off x="3807428" y="3282983"/>
            <a:ext cx="550800" cy="687600"/>
            <a:chOff x="7481667" y="639202"/>
            <a:chExt cx="1331100" cy="1765460"/>
          </a:xfrm>
        </p:grpSpPr>
        <p:sp>
          <p:nvSpPr>
            <p:cNvPr id="104" name="Freeform 131">
              <a:extLst>
                <a:ext uri="{FF2B5EF4-FFF2-40B4-BE49-F238E27FC236}">
                  <a16:creationId xmlns:a16="http://schemas.microsoft.com/office/drawing/2014/main" id="{AC825A9E-E4A2-FF79-2DEA-CF469168BFB3}"/>
                </a:ext>
              </a:extLst>
            </p:cNvPr>
            <p:cNvSpPr>
              <a:spLocks/>
            </p:cNvSpPr>
            <p:nvPr/>
          </p:nvSpPr>
          <p:spPr bwMode="auto">
            <a:xfrm>
              <a:off x="8186249" y="1329773"/>
              <a:ext cx="606502" cy="960794"/>
            </a:xfrm>
            <a:custGeom>
              <a:avLst/>
              <a:gdLst>
                <a:gd name="T0" fmla="*/ 49 w 128"/>
                <a:gd name="T1" fmla="*/ 203 h 203"/>
                <a:gd name="T2" fmla="*/ 109 w 128"/>
                <a:gd name="T3" fmla="*/ 159 h 203"/>
                <a:gd name="T4" fmla="*/ 90 w 128"/>
                <a:gd name="T5" fmla="*/ 153 h 203"/>
                <a:gd name="T6" fmla="*/ 66 w 128"/>
                <a:gd name="T7" fmla="*/ 130 h 203"/>
                <a:gd name="T8" fmla="*/ 128 w 128"/>
                <a:gd name="T9" fmla="*/ 4 h 203"/>
                <a:gd name="T10" fmla="*/ 128 w 128"/>
                <a:gd name="T11" fmla="*/ 0 h 203"/>
                <a:gd name="T12" fmla="*/ 17 w 128"/>
                <a:gd name="T13" fmla="*/ 114 h 203"/>
                <a:gd name="T14" fmla="*/ 9 w 128"/>
                <a:gd name="T15" fmla="*/ 130 h 203"/>
                <a:gd name="T16" fmla="*/ 49 w 128"/>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03">
                  <a:moveTo>
                    <a:pt x="49" y="203"/>
                  </a:moveTo>
                  <a:cubicBezTo>
                    <a:pt x="82" y="203"/>
                    <a:pt x="109" y="178"/>
                    <a:pt x="109" y="159"/>
                  </a:cubicBezTo>
                  <a:cubicBezTo>
                    <a:pt x="109" y="143"/>
                    <a:pt x="95" y="152"/>
                    <a:pt x="90" y="153"/>
                  </a:cubicBezTo>
                  <a:cubicBezTo>
                    <a:pt x="59" y="160"/>
                    <a:pt x="59" y="135"/>
                    <a:pt x="66" y="130"/>
                  </a:cubicBezTo>
                  <a:cubicBezTo>
                    <a:pt x="124" y="81"/>
                    <a:pt x="127" y="17"/>
                    <a:pt x="128" y="4"/>
                  </a:cubicBezTo>
                  <a:cubicBezTo>
                    <a:pt x="128" y="2"/>
                    <a:pt x="128" y="0"/>
                    <a:pt x="128" y="0"/>
                  </a:cubicBezTo>
                  <a:cubicBezTo>
                    <a:pt x="17" y="114"/>
                    <a:pt x="17" y="114"/>
                    <a:pt x="17" y="114"/>
                  </a:cubicBezTo>
                  <a:cubicBezTo>
                    <a:pt x="14" y="117"/>
                    <a:pt x="11" y="123"/>
                    <a:pt x="9" y="130"/>
                  </a:cubicBezTo>
                  <a:cubicBezTo>
                    <a:pt x="0" y="157"/>
                    <a:pt x="2" y="203"/>
                    <a:pt x="49" y="203"/>
                  </a:cubicBezTo>
                </a:path>
              </a:pathLst>
            </a:custGeom>
            <a:solidFill>
              <a:srgbClr val="F9B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2">
              <a:extLst>
                <a:ext uri="{FF2B5EF4-FFF2-40B4-BE49-F238E27FC236}">
                  <a16:creationId xmlns:a16="http://schemas.microsoft.com/office/drawing/2014/main" id="{DB50C74B-556A-2CAE-BBA9-7AA02E3577A3}"/>
                </a:ext>
              </a:extLst>
            </p:cNvPr>
            <p:cNvSpPr>
              <a:spLocks/>
            </p:cNvSpPr>
            <p:nvPr/>
          </p:nvSpPr>
          <p:spPr bwMode="auto">
            <a:xfrm>
              <a:off x="7499681" y="639202"/>
              <a:ext cx="1293068" cy="1345111"/>
            </a:xfrm>
            <a:custGeom>
              <a:avLst/>
              <a:gdLst>
                <a:gd name="T0" fmla="*/ 273 w 273"/>
                <a:gd name="T1" fmla="*/ 136 h 284"/>
                <a:gd name="T2" fmla="*/ 273 w 273"/>
                <a:gd name="T3" fmla="*/ 150 h 284"/>
                <a:gd name="T4" fmla="*/ 234 w 273"/>
                <a:gd name="T5" fmla="*/ 238 h 284"/>
                <a:gd name="T6" fmla="*/ 136 w 273"/>
                <a:gd name="T7" fmla="*/ 284 h 284"/>
                <a:gd name="T8" fmla="*/ 39 w 273"/>
                <a:gd name="T9" fmla="*/ 238 h 284"/>
                <a:gd name="T10" fmla="*/ 0 w 273"/>
                <a:gd name="T11" fmla="*/ 150 h 284"/>
                <a:gd name="T12" fmla="*/ 0 w 273"/>
                <a:gd name="T13" fmla="*/ 136 h 284"/>
                <a:gd name="T14" fmla="*/ 136 w 273"/>
                <a:gd name="T15" fmla="*/ 0 h 284"/>
                <a:gd name="T16" fmla="*/ 273 w 273"/>
                <a:gd name="T17" fmla="*/ 13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284">
                  <a:moveTo>
                    <a:pt x="273" y="136"/>
                  </a:moveTo>
                  <a:cubicBezTo>
                    <a:pt x="273" y="150"/>
                    <a:pt x="273" y="150"/>
                    <a:pt x="273" y="150"/>
                  </a:cubicBezTo>
                  <a:cubicBezTo>
                    <a:pt x="272" y="163"/>
                    <a:pt x="268" y="198"/>
                    <a:pt x="234" y="238"/>
                  </a:cubicBezTo>
                  <a:cubicBezTo>
                    <a:pt x="136" y="284"/>
                    <a:pt x="136" y="284"/>
                    <a:pt x="136" y="284"/>
                  </a:cubicBezTo>
                  <a:cubicBezTo>
                    <a:pt x="39" y="238"/>
                    <a:pt x="39" y="238"/>
                    <a:pt x="39" y="238"/>
                  </a:cubicBezTo>
                  <a:cubicBezTo>
                    <a:pt x="5" y="198"/>
                    <a:pt x="0" y="163"/>
                    <a:pt x="0" y="150"/>
                  </a:cubicBezTo>
                  <a:cubicBezTo>
                    <a:pt x="0" y="136"/>
                    <a:pt x="0" y="136"/>
                    <a:pt x="0" y="136"/>
                  </a:cubicBezTo>
                  <a:cubicBezTo>
                    <a:pt x="0" y="61"/>
                    <a:pt x="61" y="0"/>
                    <a:pt x="136" y="0"/>
                  </a:cubicBezTo>
                  <a:cubicBezTo>
                    <a:pt x="212" y="0"/>
                    <a:pt x="273" y="61"/>
                    <a:pt x="273" y="136"/>
                  </a:cubicBezTo>
                </a:path>
              </a:pathLst>
            </a:custGeom>
            <a:solidFill>
              <a:srgbClr val="F9B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Rectangle 133">
              <a:extLst>
                <a:ext uri="{FF2B5EF4-FFF2-40B4-BE49-F238E27FC236}">
                  <a16:creationId xmlns:a16="http://schemas.microsoft.com/office/drawing/2014/main" id="{732CB7AD-D499-540A-28BD-E304ED7FE392}"/>
                </a:ext>
              </a:extLst>
            </p:cNvPr>
            <p:cNvSpPr>
              <a:spLocks noChangeArrowheads="1"/>
            </p:cNvSpPr>
            <p:nvPr/>
          </p:nvSpPr>
          <p:spPr bwMode="auto">
            <a:xfrm>
              <a:off x="8026117" y="1652039"/>
              <a:ext cx="240198" cy="3362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Rectangle 134">
              <a:extLst>
                <a:ext uri="{FF2B5EF4-FFF2-40B4-BE49-F238E27FC236}">
                  <a16:creationId xmlns:a16="http://schemas.microsoft.com/office/drawing/2014/main" id="{E83A9EF6-9A6E-1C6B-1CFD-1904DBDA331B}"/>
                </a:ext>
              </a:extLst>
            </p:cNvPr>
            <p:cNvSpPr>
              <a:spLocks noChangeArrowheads="1"/>
            </p:cNvSpPr>
            <p:nvPr/>
          </p:nvSpPr>
          <p:spPr bwMode="auto">
            <a:xfrm>
              <a:off x="8026117" y="1652039"/>
              <a:ext cx="240198" cy="33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135">
              <a:extLst>
                <a:ext uri="{FF2B5EF4-FFF2-40B4-BE49-F238E27FC236}">
                  <a16:creationId xmlns:a16="http://schemas.microsoft.com/office/drawing/2014/main" id="{A84C64F6-E71A-625D-0E3A-5F42EE183515}"/>
                </a:ext>
              </a:extLst>
            </p:cNvPr>
            <p:cNvSpPr>
              <a:spLocks noChangeArrowheads="1"/>
            </p:cNvSpPr>
            <p:nvPr/>
          </p:nvSpPr>
          <p:spPr bwMode="auto">
            <a:xfrm>
              <a:off x="7589756" y="1239698"/>
              <a:ext cx="180149" cy="1801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136">
              <a:extLst>
                <a:ext uri="{FF2B5EF4-FFF2-40B4-BE49-F238E27FC236}">
                  <a16:creationId xmlns:a16="http://schemas.microsoft.com/office/drawing/2014/main" id="{FC3F82B1-F480-5C05-00AA-732AB14D72A8}"/>
                </a:ext>
              </a:extLst>
            </p:cNvPr>
            <p:cNvSpPr>
              <a:spLocks noChangeArrowheads="1"/>
            </p:cNvSpPr>
            <p:nvPr/>
          </p:nvSpPr>
          <p:spPr bwMode="auto">
            <a:xfrm>
              <a:off x="8522527" y="1239698"/>
              <a:ext cx="180149" cy="1801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137">
              <a:extLst>
                <a:ext uri="{FF2B5EF4-FFF2-40B4-BE49-F238E27FC236}">
                  <a16:creationId xmlns:a16="http://schemas.microsoft.com/office/drawing/2014/main" id="{65515AD7-C004-EB10-808F-68D909906FD4}"/>
                </a:ext>
              </a:extLst>
            </p:cNvPr>
            <p:cNvSpPr>
              <a:spLocks noChangeArrowheads="1"/>
            </p:cNvSpPr>
            <p:nvPr/>
          </p:nvSpPr>
          <p:spPr bwMode="auto">
            <a:xfrm>
              <a:off x="7655810" y="781320"/>
              <a:ext cx="976807" cy="97480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8">
              <a:extLst>
                <a:ext uri="{FF2B5EF4-FFF2-40B4-BE49-F238E27FC236}">
                  <a16:creationId xmlns:a16="http://schemas.microsoft.com/office/drawing/2014/main" id="{507A3E18-F46B-260F-43A4-9176C37D435F}"/>
                </a:ext>
              </a:extLst>
            </p:cNvPr>
            <p:cNvSpPr>
              <a:spLocks/>
            </p:cNvSpPr>
            <p:nvPr/>
          </p:nvSpPr>
          <p:spPr bwMode="auto">
            <a:xfrm>
              <a:off x="7499681" y="639202"/>
              <a:ext cx="1289065" cy="606502"/>
            </a:xfrm>
            <a:custGeom>
              <a:avLst/>
              <a:gdLst>
                <a:gd name="T0" fmla="*/ 137 w 272"/>
                <a:gd name="T1" fmla="*/ 0 h 128"/>
                <a:gd name="T2" fmla="*/ 136 w 272"/>
                <a:gd name="T3" fmla="*/ 0 h 128"/>
                <a:gd name="T4" fmla="*/ 136 w 272"/>
                <a:gd name="T5" fmla="*/ 0 h 128"/>
                <a:gd name="T6" fmla="*/ 0 w 272"/>
                <a:gd name="T7" fmla="*/ 128 h 128"/>
                <a:gd name="T8" fmla="*/ 33 w 272"/>
                <a:gd name="T9" fmla="*/ 128 h 128"/>
                <a:gd name="T10" fmla="*/ 136 w 272"/>
                <a:gd name="T11" fmla="*/ 70 h 128"/>
                <a:gd name="T12" fmla="*/ 239 w 272"/>
                <a:gd name="T13" fmla="*/ 128 h 128"/>
                <a:gd name="T14" fmla="*/ 272 w 272"/>
                <a:gd name="T15" fmla="*/ 128 h 128"/>
                <a:gd name="T16" fmla="*/ 137 w 272"/>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28">
                  <a:moveTo>
                    <a:pt x="137" y="0"/>
                  </a:moveTo>
                  <a:cubicBezTo>
                    <a:pt x="136" y="0"/>
                    <a:pt x="136" y="0"/>
                    <a:pt x="136" y="0"/>
                  </a:cubicBezTo>
                  <a:cubicBezTo>
                    <a:pt x="136" y="0"/>
                    <a:pt x="136" y="0"/>
                    <a:pt x="136" y="0"/>
                  </a:cubicBezTo>
                  <a:cubicBezTo>
                    <a:pt x="64" y="0"/>
                    <a:pt x="5" y="56"/>
                    <a:pt x="0" y="128"/>
                  </a:cubicBezTo>
                  <a:cubicBezTo>
                    <a:pt x="33" y="128"/>
                    <a:pt x="33" y="128"/>
                    <a:pt x="33" y="128"/>
                  </a:cubicBezTo>
                  <a:cubicBezTo>
                    <a:pt x="92" y="128"/>
                    <a:pt x="136" y="70"/>
                    <a:pt x="136" y="70"/>
                  </a:cubicBezTo>
                  <a:cubicBezTo>
                    <a:pt x="136" y="70"/>
                    <a:pt x="180" y="128"/>
                    <a:pt x="239" y="128"/>
                  </a:cubicBezTo>
                  <a:cubicBezTo>
                    <a:pt x="272" y="128"/>
                    <a:pt x="272" y="128"/>
                    <a:pt x="272" y="128"/>
                  </a:cubicBezTo>
                  <a:cubicBezTo>
                    <a:pt x="268" y="56"/>
                    <a:pt x="209" y="0"/>
                    <a:pt x="137"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9">
              <a:extLst>
                <a:ext uri="{FF2B5EF4-FFF2-40B4-BE49-F238E27FC236}">
                  <a16:creationId xmlns:a16="http://schemas.microsoft.com/office/drawing/2014/main" id="{A047D7CD-0168-A2A2-2D74-7188B45C5873}"/>
                </a:ext>
              </a:extLst>
            </p:cNvPr>
            <p:cNvSpPr>
              <a:spLocks/>
            </p:cNvSpPr>
            <p:nvPr/>
          </p:nvSpPr>
          <p:spPr bwMode="auto">
            <a:xfrm>
              <a:off x="7992088" y="1870220"/>
              <a:ext cx="304251" cy="152126"/>
            </a:xfrm>
            <a:custGeom>
              <a:avLst/>
              <a:gdLst>
                <a:gd name="T0" fmla="*/ 32 w 64"/>
                <a:gd name="T1" fmla="*/ 32 h 32"/>
                <a:gd name="T2" fmla="*/ 64 w 64"/>
                <a:gd name="T3" fmla="*/ 0 h 32"/>
                <a:gd name="T4" fmla="*/ 32 w 64"/>
                <a:gd name="T5" fmla="*/ 0 h 32"/>
                <a:gd name="T6" fmla="*/ 0 w 64"/>
                <a:gd name="T7" fmla="*/ 0 h 32"/>
                <a:gd name="T8" fmla="*/ 32 w 64"/>
                <a:gd name="T9" fmla="*/ 32 h 32"/>
              </a:gdLst>
              <a:ahLst/>
              <a:cxnLst>
                <a:cxn ang="0">
                  <a:pos x="T0" y="T1"/>
                </a:cxn>
                <a:cxn ang="0">
                  <a:pos x="T2" y="T3"/>
                </a:cxn>
                <a:cxn ang="0">
                  <a:pos x="T4" y="T5"/>
                </a:cxn>
                <a:cxn ang="0">
                  <a:pos x="T6" y="T7"/>
                </a:cxn>
                <a:cxn ang="0">
                  <a:pos x="T8" y="T9"/>
                </a:cxn>
              </a:cxnLst>
              <a:rect l="0" t="0" r="r" b="b"/>
              <a:pathLst>
                <a:path w="64" h="32">
                  <a:moveTo>
                    <a:pt x="32" y="32"/>
                  </a:moveTo>
                  <a:cubicBezTo>
                    <a:pt x="50" y="32"/>
                    <a:pt x="64" y="17"/>
                    <a:pt x="64" y="0"/>
                  </a:cubicBezTo>
                  <a:cubicBezTo>
                    <a:pt x="32" y="0"/>
                    <a:pt x="32" y="0"/>
                    <a:pt x="32" y="0"/>
                  </a:cubicBezTo>
                  <a:cubicBezTo>
                    <a:pt x="0" y="0"/>
                    <a:pt x="0" y="0"/>
                    <a:pt x="0" y="0"/>
                  </a:cubicBezTo>
                  <a:cubicBezTo>
                    <a:pt x="0" y="17"/>
                    <a:pt x="15" y="32"/>
                    <a:pt x="32"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40">
              <a:extLst>
                <a:ext uri="{FF2B5EF4-FFF2-40B4-BE49-F238E27FC236}">
                  <a16:creationId xmlns:a16="http://schemas.microsoft.com/office/drawing/2014/main" id="{FB746D4A-6A94-ADB5-3727-AA4B5C9440E2}"/>
                </a:ext>
              </a:extLst>
            </p:cNvPr>
            <p:cNvSpPr>
              <a:spLocks/>
            </p:cNvSpPr>
            <p:nvPr/>
          </p:nvSpPr>
          <p:spPr bwMode="auto">
            <a:xfrm>
              <a:off x="7481667" y="1870220"/>
              <a:ext cx="1331100" cy="534442"/>
            </a:xfrm>
            <a:custGeom>
              <a:avLst/>
              <a:gdLst>
                <a:gd name="T0" fmla="*/ 263 w 281"/>
                <a:gd name="T1" fmla="*/ 18 h 113"/>
                <a:gd name="T2" fmla="*/ 219 w 281"/>
                <a:gd name="T3" fmla="*/ 0 h 113"/>
                <a:gd name="T4" fmla="*/ 207 w 281"/>
                <a:gd name="T5" fmla="*/ 0 h 113"/>
                <a:gd name="T6" fmla="*/ 172 w 281"/>
                <a:gd name="T7" fmla="*/ 0 h 113"/>
                <a:gd name="T8" fmla="*/ 140 w 281"/>
                <a:gd name="T9" fmla="*/ 32 h 113"/>
                <a:gd name="T10" fmla="*/ 108 w 281"/>
                <a:gd name="T11" fmla="*/ 0 h 113"/>
                <a:gd name="T12" fmla="*/ 74 w 281"/>
                <a:gd name="T13" fmla="*/ 0 h 113"/>
                <a:gd name="T14" fmla="*/ 62 w 281"/>
                <a:gd name="T15" fmla="*/ 0 h 113"/>
                <a:gd name="T16" fmla="*/ 18 w 281"/>
                <a:gd name="T17" fmla="*/ 18 h 113"/>
                <a:gd name="T18" fmla="*/ 0 w 281"/>
                <a:gd name="T19" fmla="*/ 62 h 113"/>
                <a:gd name="T20" fmla="*/ 0 w 281"/>
                <a:gd name="T21" fmla="*/ 109 h 113"/>
                <a:gd name="T22" fmla="*/ 0 w 281"/>
                <a:gd name="T23" fmla="*/ 113 h 113"/>
                <a:gd name="T24" fmla="*/ 281 w 281"/>
                <a:gd name="T25" fmla="*/ 113 h 113"/>
                <a:gd name="T26" fmla="*/ 281 w 281"/>
                <a:gd name="T27" fmla="*/ 109 h 113"/>
                <a:gd name="T28" fmla="*/ 281 w 281"/>
                <a:gd name="T29" fmla="*/ 62 h 113"/>
                <a:gd name="T30" fmla="*/ 263 w 281"/>
                <a:gd name="T31"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113">
                  <a:moveTo>
                    <a:pt x="263" y="18"/>
                  </a:moveTo>
                  <a:cubicBezTo>
                    <a:pt x="251" y="7"/>
                    <a:pt x="236" y="0"/>
                    <a:pt x="219" y="0"/>
                  </a:cubicBezTo>
                  <a:cubicBezTo>
                    <a:pt x="207" y="0"/>
                    <a:pt x="207" y="0"/>
                    <a:pt x="207" y="0"/>
                  </a:cubicBezTo>
                  <a:cubicBezTo>
                    <a:pt x="172" y="0"/>
                    <a:pt x="172" y="0"/>
                    <a:pt x="172" y="0"/>
                  </a:cubicBezTo>
                  <a:cubicBezTo>
                    <a:pt x="172" y="17"/>
                    <a:pt x="158" y="32"/>
                    <a:pt x="140" y="32"/>
                  </a:cubicBezTo>
                  <a:cubicBezTo>
                    <a:pt x="123" y="32"/>
                    <a:pt x="108" y="17"/>
                    <a:pt x="108" y="0"/>
                  </a:cubicBezTo>
                  <a:cubicBezTo>
                    <a:pt x="74" y="0"/>
                    <a:pt x="74" y="0"/>
                    <a:pt x="74" y="0"/>
                  </a:cubicBezTo>
                  <a:cubicBezTo>
                    <a:pt x="62" y="0"/>
                    <a:pt x="62" y="0"/>
                    <a:pt x="62" y="0"/>
                  </a:cubicBezTo>
                  <a:cubicBezTo>
                    <a:pt x="45" y="0"/>
                    <a:pt x="29"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3" y="18"/>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1">
              <a:extLst>
                <a:ext uri="{FF2B5EF4-FFF2-40B4-BE49-F238E27FC236}">
                  <a16:creationId xmlns:a16="http://schemas.microsoft.com/office/drawing/2014/main" id="{B66C33E3-0F3F-35BF-CC89-01DDD1741549}"/>
                </a:ext>
              </a:extLst>
            </p:cNvPr>
            <p:cNvSpPr>
              <a:spLocks/>
            </p:cNvSpPr>
            <p:nvPr/>
          </p:nvSpPr>
          <p:spPr bwMode="auto">
            <a:xfrm>
              <a:off x="7499681" y="1329773"/>
              <a:ext cx="602498" cy="960794"/>
            </a:xfrm>
            <a:custGeom>
              <a:avLst/>
              <a:gdLst>
                <a:gd name="T0" fmla="*/ 79 w 127"/>
                <a:gd name="T1" fmla="*/ 203 h 203"/>
                <a:gd name="T2" fmla="*/ 19 w 127"/>
                <a:gd name="T3" fmla="*/ 159 h 203"/>
                <a:gd name="T4" fmla="*/ 38 w 127"/>
                <a:gd name="T5" fmla="*/ 153 h 203"/>
                <a:gd name="T6" fmla="*/ 61 w 127"/>
                <a:gd name="T7" fmla="*/ 130 h 203"/>
                <a:gd name="T8" fmla="*/ 0 w 127"/>
                <a:gd name="T9" fmla="*/ 4 h 203"/>
                <a:gd name="T10" fmla="*/ 0 w 127"/>
                <a:gd name="T11" fmla="*/ 0 h 203"/>
                <a:gd name="T12" fmla="*/ 111 w 127"/>
                <a:gd name="T13" fmla="*/ 114 h 203"/>
                <a:gd name="T14" fmla="*/ 119 w 127"/>
                <a:gd name="T15" fmla="*/ 130 h 203"/>
                <a:gd name="T16" fmla="*/ 79 w 127"/>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03">
                  <a:moveTo>
                    <a:pt x="79" y="203"/>
                  </a:moveTo>
                  <a:cubicBezTo>
                    <a:pt x="45" y="203"/>
                    <a:pt x="19" y="178"/>
                    <a:pt x="19" y="159"/>
                  </a:cubicBezTo>
                  <a:cubicBezTo>
                    <a:pt x="19" y="143"/>
                    <a:pt x="33" y="152"/>
                    <a:pt x="38" y="153"/>
                  </a:cubicBezTo>
                  <a:cubicBezTo>
                    <a:pt x="68" y="160"/>
                    <a:pt x="68" y="135"/>
                    <a:pt x="61" y="130"/>
                  </a:cubicBezTo>
                  <a:cubicBezTo>
                    <a:pt x="3" y="81"/>
                    <a:pt x="0" y="17"/>
                    <a:pt x="0" y="4"/>
                  </a:cubicBezTo>
                  <a:cubicBezTo>
                    <a:pt x="0" y="2"/>
                    <a:pt x="0" y="0"/>
                    <a:pt x="0" y="0"/>
                  </a:cubicBezTo>
                  <a:cubicBezTo>
                    <a:pt x="111" y="114"/>
                    <a:pt x="111" y="114"/>
                    <a:pt x="111" y="114"/>
                  </a:cubicBezTo>
                  <a:cubicBezTo>
                    <a:pt x="114" y="117"/>
                    <a:pt x="116" y="123"/>
                    <a:pt x="119" y="130"/>
                  </a:cubicBezTo>
                  <a:cubicBezTo>
                    <a:pt x="127" y="157"/>
                    <a:pt x="126" y="203"/>
                    <a:pt x="79" y="20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42">
              <a:extLst>
                <a:ext uri="{FF2B5EF4-FFF2-40B4-BE49-F238E27FC236}">
                  <a16:creationId xmlns:a16="http://schemas.microsoft.com/office/drawing/2014/main" id="{7AC39F9F-F7EE-795B-F454-CEA80DA82F1D}"/>
                </a:ext>
              </a:extLst>
            </p:cNvPr>
            <p:cNvSpPr>
              <a:spLocks noEditPoints="1"/>
            </p:cNvSpPr>
            <p:nvPr/>
          </p:nvSpPr>
          <p:spPr bwMode="auto">
            <a:xfrm>
              <a:off x="8144214" y="639202"/>
              <a:ext cx="648536" cy="714591"/>
            </a:xfrm>
            <a:custGeom>
              <a:avLst/>
              <a:gdLst>
                <a:gd name="T0" fmla="*/ 137 w 137"/>
                <a:gd name="T1" fmla="*/ 150 h 151"/>
                <a:gd name="T2" fmla="*/ 137 w 137"/>
                <a:gd name="T3" fmla="*/ 151 h 151"/>
                <a:gd name="T4" fmla="*/ 137 w 137"/>
                <a:gd name="T5" fmla="*/ 150 h 151"/>
                <a:gd name="T6" fmla="*/ 0 w 137"/>
                <a:gd name="T7" fmla="*/ 0 h 151"/>
                <a:gd name="T8" fmla="*/ 0 w 137"/>
                <a:gd name="T9" fmla="*/ 0 h 151"/>
                <a:gd name="T10" fmla="*/ 0 w 137"/>
                <a:gd name="T11" fmla="*/ 0 h 151"/>
                <a:gd name="T12" fmla="*/ 137 w 137"/>
                <a:gd name="T13" fmla="*/ 136 h 151"/>
                <a:gd name="T14" fmla="*/ 137 w 137"/>
                <a:gd name="T15" fmla="*/ 150 h 151"/>
                <a:gd name="T16" fmla="*/ 137 w 137"/>
                <a:gd name="T17" fmla="*/ 150 h 151"/>
                <a:gd name="T18" fmla="*/ 137 w 137"/>
                <a:gd name="T19" fmla="*/ 136 h 151"/>
                <a:gd name="T20" fmla="*/ 0 w 137"/>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37" y="150"/>
                  </a:moveTo>
                  <a:cubicBezTo>
                    <a:pt x="137" y="151"/>
                    <a:pt x="137" y="151"/>
                    <a:pt x="137" y="151"/>
                  </a:cubicBezTo>
                  <a:cubicBezTo>
                    <a:pt x="137" y="151"/>
                    <a:pt x="137" y="151"/>
                    <a:pt x="137" y="150"/>
                  </a:cubicBezTo>
                  <a:moveTo>
                    <a:pt x="0" y="0"/>
                  </a:moveTo>
                  <a:cubicBezTo>
                    <a:pt x="0" y="0"/>
                    <a:pt x="0" y="0"/>
                    <a:pt x="0" y="0"/>
                  </a:cubicBezTo>
                  <a:cubicBezTo>
                    <a:pt x="0" y="0"/>
                    <a:pt x="0" y="0"/>
                    <a:pt x="0" y="0"/>
                  </a:cubicBezTo>
                  <a:cubicBezTo>
                    <a:pt x="76" y="0"/>
                    <a:pt x="137" y="61"/>
                    <a:pt x="137" y="136"/>
                  </a:cubicBezTo>
                  <a:cubicBezTo>
                    <a:pt x="137" y="150"/>
                    <a:pt x="137" y="150"/>
                    <a:pt x="137" y="150"/>
                  </a:cubicBezTo>
                  <a:cubicBezTo>
                    <a:pt x="137" y="150"/>
                    <a:pt x="137" y="150"/>
                    <a:pt x="137" y="150"/>
                  </a:cubicBezTo>
                  <a:cubicBezTo>
                    <a:pt x="137" y="136"/>
                    <a:pt x="137" y="136"/>
                    <a:pt x="137" y="136"/>
                  </a:cubicBezTo>
                  <a:cubicBezTo>
                    <a:pt x="137" y="61"/>
                    <a:pt x="76"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43">
              <a:extLst>
                <a:ext uri="{FF2B5EF4-FFF2-40B4-BE49-F238E27FC236}">
                  <a16:creationId xmlns:a16="http://schemas.microsoft.com/office/drawing/2014/main" id="{4500E6AF-9A74-F4CA-F8BB-205B30835947}"/>
                </a:ext>
              </a:extLst>
            </p:cNvPr>
            <p:cNvSpPr>
              <a:spLocks/>
            </p:cNvSpPr>
            <p:nvPr/>
          </p:nvSpPr>
          <p:spPr bwMode="auto">
            <a:xfrm>
              <a:off x="8390418" y="1367804"/>
              <a:ext cx="398330" cy="506419"/>
            </a:xfrm>
            <a:custGeom>
              <a:avLst/>
              <a:gdLst>
                <a:gd name="T0" fmla="*/ 84 w 84"/>
                <a:gd name="T1" fmla="*/ 0 h 107"/>
                <a:gd name="T2" fmla="*/ 46 w 84"/>
                <a:gd name="T3" fmla="*/ 84 h 107"/>
                <a:gd name="T4" fmla="*/ 0 w 84"/>
                <a:gd name="T5" fmla="*/ 106 h 107"/>
                <a:gd name="T6" fmla="*/ 15 w 84"/>
                <a:gd name="T7" fmla="*/ 106 h 107"/>
                <a:gd name="T8" fmla="*/ 27 w 84"/>
                <a:gd name="T9" fmla="*/ 106 h 107"/>
                <a:gd name="T10" fmla="*/ 39 w 84"/>
                <a:gd name="T11" fmla="*/ 107 h 107"/>
                <a:gd name="T12" fmla="*/ 84 w 8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84" h="107">
                  <a:moveTo>
                    <a:pt x="84" y="0"/>
                  </a:moveTo>
                  <a:cubicBezTo>
                    <a:pt x="83" y="15"/>
                    <a:pt x="77" y="48"/>
                    <a:pt x="46" y="84"/>
                  </a:cubicBezTo>
                  <a:cubicBezTo>
                    <a:pt x="0" y="106"/>
                    <a:pt x="0" y="106"/>
                    <a:pt x="0" y="106"/>
                  </a:cubicBezTo>
                  <a:cubicBezTo>
                    <a:pt x="15" y="106"/>
                    <a:pt x="15" y="106"/>
                    <a:pt x="15" y="106"/>
                  </a:cubicBezTo>
                  <a:cubicBezTo>
                    <a:pt x="27" y="106"/>
                    <a:pt x="27" y="106"/>
                    <a:pt x="27" y="106"/>
                  </a:cubicBezTo>
                  <a:cubicBezTo>
                    <a:pt x="31" y="106"/>
                    <a:pt x="35" y="106"/>
                    <a:pt x="39" y="107"/>
                  </a:cubicBezTo>
                  <a:cubicBezTo>
                    <a:pt x="78" y="65"/>
                    <a:pt x="83" y="16"/>
                    <a:pt x="84" y="0"/>
                  </a:cubicBezTo>
                </a:path>
              </a:pathLst>
            </a:custGeom>
            <a:solidFill>
              <a:srgbClr val="CC92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44">
              <a:extLst>
                <a:ext uri="{FF2B5EF4-FFF2-40B4-BE49-F238E27FC236}">
                  <a16:creationId xmlns:a16="http://schemas.microsoft.com/office/drawing/2014/main" id="{A72E1A8C-814D-1A33-D5EF-89560E572E1C}"/>
                </a:ext>
              </a:extLst>
            </p:cNvPr>
            <p:cNvSpPr>
              <a:spLocks/>
            </p:cNvSpPr>
            <p:nvPr/>
          </p:nvSpPr>
          <p:spPr bwMode="auto">
            <a:xfrm>
              <a:off x="8144214" y="639202"/>
              <a:ext cx="648536" cy="1231018"/>
            </a:xfrm>
            <a:custGeom>
              <a:avLst/>
              <a:gdLst>
                <a:gd name="T0" fmla="*/ 0 w 137"/>
                <a:gd name="T1" fmla="*/ 0 h 260"/>
                <a:gd name="T2" fmla="*/ 0 w 137"/>
                <a:gd name="T3" fmla="*/ 0 h 260"/>
                <a:gd name="T4" fmla="*/ 0 w 137"/>
                <a:gd name="T5" fmla="*/ 0 h 260"/>
                <a:gd name="T6" fmla="*/ 1 w 137"/>
                <a:gd name="T7" fmla="*/ 0 h 260"/>
                <a:gd name="T8" fmla="*/ 136 w 137"/>
                <a:gd name="T9" fmla="*/ 128 h 260"/>
                <a:gd name="T10" fmla="*/ 104 w 137"/>
                <a:gd name="T11" fmla="*/ 128 h 260"/>
                <a:gd name="T12" fmla="*/ 118 w 137"/>
                <a:gd name="T13" fmla="*/ 146 h 260"/>
                <a:gd name="T14" fmla="*/ 99 w 137"/>
                <a:gd name="T15" fmla="*/ 165 h 260"/>
                <a:gd name="T16" fmla="*/ 98 w 137"/>
                <a:gd name="T17" fmla="*/ 165 h 260"/>
                <a:gd name="T18" fmla="*/ 26 w 137"/>
                <a:gd name="T19" fmla="*/ 233 h 260"/>
                <a:gd name="T20" fmla="*/ 26 w 137"/>
                <a:gd name="T21" fmla="*/ 260 h 260"/>
                <a:gd name="T22" fmla="*/ 32 w 137"/>
                <a:gd name="T23" fmla="*/ 260 h 260"/>
                <a:gd name="T24" fmla="*/ 32 w 137"/>
                <a:gd name="T25" fmla="*/ 260 h 260"/>
                <a:gd name="T26" fmla="*/ 52 w 137"/>
                <a:gd name="T27" fmla="*/ 260 h 260"/>
                <a:gd name="T28" fmla="*/ 98 w 137"/>
                <a:gd name="T29" fmla="*/ 238 h 260"/>
                <a:gd name="T30" fmla="*/ 136 w 137"/>
                <a:gd name="T31" fmla="*/ 154 h 260"/>
                <a:gd name="T32" fmla="*/ 136 w 137"/>
                <a:gd name="T33" fmla="*/ 154 h 260"/>
                <a:gd name="T34" fmla="*/ 137 w 137"/>
                <a:gd name="T35" fmla="*/ 151 h 260"/>
                <a:gd name="T36" fmla="*/ 137 w 137"/>
                <a:gd name="T37" fmla="*/ 150 h 260"/>
                <a:gd name="T38" fmla="*/ 137 w 137"/>
                <a:gd name="T39" fmla="*/ 150 h 260"/>
                <a:gd name="T40" fmla="*/ 137 w 137"/>
                <a:gd name="T41" fmla="*/ 136 h 260"/>
                <a:gd name="T42" fmla="*/ 0 w 137"/>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260">
                  <a:moveTo>
                    <a:pt x="0" y="0"/>
                  </a:moveTo>
                  <a:cubicBezTo>
                    <a:pt x="0" y="0"/>
                    <a:pt x="0" y="0"/>
                    <a:pt x="0" y="0"/>
                  </a:cubicBezTo>
                  <a:cubicBezTo>
                    <a:pt x="0" y="0"/>
                    <a:pt x="0" y="0"/>
                    <a:pt x="0" y="0"/>
                  </a:cubicBezTo>
                  <a:cubicBezTo>
                    <a:pt x="1" y="0"/>
                    <a:pt x="1" y="0"/>
                    <a:pt x="1" y="0"/>
                  </a:cubicBezTo>
                  <a:cubicBezTo>
                    <a:pt x="73" y="0"/>
                    <a:pt x="132" y="56"/>
                    <a:pt x="136" y="128"/>
                  </a:cubicBezTo>
                  <a:cubicBezTo>
                    <a:pt x="104" y="128"/>
                    <a:pt x="104" y="128"/>
                    <a:pt x="104" y="128"/>
                  </a:cubicBezTo>
                  <a:cubicBezTo>
                    <a:pt x="112" y="130"/>
                    <a:pt x="118" y="137"/>
                    <a:pt x="118" y="146"/>
                  </a:cubicBezTo>
                  <a:cubicBezTo>
                    <a:pt x="118" y="156"/>
                    <a:pt x="109" y="165"/>
                    <a:pt x="99" y="165"/>
                  </a:cubicBezTo>
                  <a:cubicBezTo>
                    <a:pt x="99" y="165"/>
                    <a:pt x="99" y="165"/>
                    <a:pt x="98" y="165"/>
                  </a:cubicBezTo>
                  <a:cubicBezTo>
                    <a:pt x="88" y="198"/>
                    <a:pt x="60" y="224"/>
                    <a:pt x="26" y="233"/>
                  </a:cubicBezTo>
                  <a:cubicBezTo>
                    <a:pt x="26" y="260"/>
                    <a:pt x="26" y="260"/>
                    <a:pt x="26" y="260"/>
                  </a:cubicBezTo>
                  <a:cubicBezTo>
                    <a:pt x="32" y="260"/>
                    <a:pt x="32" y="260"/>
                    <a:pt x="32" y="260"/>
                  </a:cubicBezTo>
                  <a:cubicBezTo>
                    <a:pt x="32" y="260"/>
                    <a:pt x="32" y="260"/>
                    <a:pt x="32" y="260"/>
                  </a:cubicBezTo>
                  <a:cubicBezTo>
                    <a:pt x="52" y="260"/>
                    <a:pt x="52" y="260"/>
                    <a:pt x="52" y="260"/>
                  </a:cubicBezTo>
                  <a:cubicBezTo>
                    <a:pt x="98" y="238"/>
                    <a:pt x="98" y="238"/>
                    <a:pt x="98" y="238"/>
                  </a:cubicBezTo>
                  <a:cubicBezTo>
                    <a:pt x="129" y="202"/>
                    <a:pt x="135" y="169"/>
                    <a:pt x="136" y="154"/>
                  </a:cubicBezTo>
                  <a:cubicBezTo>
                    <a:pt x="136" y="154"/>
                    <a:pt x="136" y="154"/>
                    <a:pt x="136" y="154"/>
                  </a:cubicBezTo>
                  <a:cubicBezTo>
                    <a:pt x="136" y="153"/>
                    <a:pt x="137" y="152"/>
                    <a:pt x="137" y="151"/>
                  </a:cubicBezTo>
                  <a:cubicBezTo>
                    <a:pt x="137" y="151"/>
                    <a:pt x="137" y="151"/>
                    <a:pt x="137" y="150"/>
                  </a:cubicBezTo>
                  <a:cubicBezTo>
                    <a:pt x="137" y="150"/>
                    <a:pt x="137" y="150"/>
                    <a:pt x="137" y="150"/>
                  </a:cubicBezTo>
                  <a:cubicBezTo>
                    <a:pt x="137" y="136"/>
                    <a:pt x="137" y="136"/>
                    <a:pt x="137" y="136"/>
                  </a:cubicBezTo>
                  <a:cubicBezTo>
                    <a:pt x="137" y="61"/>
                    <a:pt x="76" y="0"/>
                    <a:pt x="0"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45">
              <a:extLst>
                <a:ext uri="{FF2B5EF4-FFF2-40B4-BE49-F238E27FC236}">
                  <a16:creationId xmlns:a16="http://schemas.microsoft.com/office/drawing/2014/main" id="{F4E47D5A-B325-F267-AC0D-F82512017725}"/>
                </a:ext>
              </a:extLst>
            </p:cNvPr>
            <p:cNvSpPr>
              <a:spLocks/>
            </p:cNvSpPr>
            <p:nvPr/>
          </p:nvSpPr>
          <p:spPr bwMode="auto">
            <a:xfrm>
              <a:off x="8144214" y="1742114"/>
              <a:ext cx="122101" cy="128106"/>
            </a:xfrm>
            <a:custGeom>
              <a:avLst/>
              <a:gdLst>
                <a:gd name="T0" fmla="*/ 26 w 26"/>
                <a:gd name="T1" fmla="*/ 0 h 27"/>
                <a:gd name="T2" fmla="*/ 0 w 26"/>
                <a:gd name="T3" fmla="*/ 3 h 27"/>
                <a:gd name="T4" fmla="*/ 0 w 26"/>
                <a:gd name="T5" fmla="*/ 27 h 27"/>
                <a:gd name="T6" fmla="*/ 0 w 26"/>
                <a:gd name="T7" fmla="*/ 27 h 27"/>
                <a:gd name="T8" fmla="*/ 26 w 26"/>
                <a:gd name="T9" fmla="*/ 27 h 27"/>
                <a:gd name="T10" fmla="*/ 26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26" y="0"/>
                  </a:moveTo>
                  <a:cubicBezTo>
                    <a:pt x="18" y="2"/>
                    <a:pt x="9" y="3"/>
                    <a:pt x="0" y="3"/>
                  </a:cubicBezTo>
                  <a:cubicBezTo>
                    <a:pt x="0" y="27"/>
                    <a:pt x="0" y="27"/>
                    <a:pt x="0" y="27"/>
                  </a:cubicBezTo>
                  <a:cubicBezTo>
                    <a:pt x="0" y="27"/>
                    <a:pt x="0" y="27"/>
                    <a:pt x="0" y="27"/>
                  </a:cubicBezTo>
                  <a:cubicBezTo>
                    <a:pt x="26" y="27"/>
                    <a:pt x="26" y="27"/>
                    <a:pt x="26" y="27"/>
                  </a:cubicBezTo>
                  <a:cubicBezTo>
                    <a:pt x="26" y="0"/>
                    <a:pt x="26" y="0"/>
                    <a:pt x="26"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46">
              <a:extLst>
                <a:ext uri="{FF2B5EF4-FFF2-40B4-BE49-F238E27FC236}">
                  <a16:creationId xmlns:a16="http://schemas.microsoft.com/office/drawing/2014/main" id="{25BF922C-7677-5D75-2E84-3CB8763C4590}"/>
                </a:ext>
              </a:extLst>
            </p:cNvPr>
            <p:cNvSpPr>
              <a:spLocks/>
            </p:cNvSpPr>
            <p:nvPr/>
          </p:nvSpPr>
          <p:spPr bwMode="auto">
            <a:xfrm>
              <a:off x="8608597" y="1245704"/>
              <a:ext cx="94078" cy="174145"/>
            </a:xfrm>
            <a:custGeom>
              <a:avLst/>
              <a:gdLst>
                <a:gd name="T0" fmla="*/ 5 w 20"/>
                <a:gd name="T1" fmla="*/ 0 h 37"/>
                <a:gd name="T2" fmla="*/ 5 w 20"/>
                <a:gd name="T3" fmla="*/ 5 h 37"/>
                <a:gd name="T4" fmla="*/ 0 w 20"/>
                <a:gd name="T5" fmla="*/ 37 h 37"/>
                <a:gd name="T6" fmla="*/ 1 w 20"/>
                <a:gd name="T7" fmla="*/ 37 h 37"/>
                <a:gd name="T8" fmla="*/ 20 w 20"/>
                <a:gd name="T9" fmla="*/ 18 h 37"/>
                <a:gd name="T10" fmla="*/ 6 w 20"/>
                <a:gd name="T11" fmla="*/ 0 h 37"/>
                <a:gd name="T12" fmla="*/ 5 w 20"/>
                <a:gd name="T13" fmla="*/ 0 h 37"/>
                <a:gd name="T14" fmla="*/ 5 w 20"/>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7">
                  <a:moveTo>
                    <a:pt x="5" y="0"/>
                  </a:moveTo>
                  <a:cubicBezTo>
                    <a:pt x="5" y="1"/>
                    <a:pt x="5" y="3"/>
                    <a:pt x="5" y="5"/>
                  </a:cubicBezTo>
                  <a:cubicBezTo>
                    <a:pt x="5" y="16"/>
                    <a:pt x="4" y="27"/>
                    <a:pt x="0" y="37"/>
                  </a:cubicBezTo>
                  <a:cubicBezTo>
                    <a:pt x="1" y="37"/>
                    <a:pt x="1" y="37"/>
                    <a:pt x="1" y="37"/>
                  </a:cubicBezTo>
                  <a:cubicBezTo>
                    <a:pt x="11" y="37"/>
                    <a:pt x="20" y="28"/>
                    <a:pt x="20" y="18"/>
                  </a:cubicBezTo>
                  <a:cubicBezTo>
                    <a:pt x="20" y="9"/>
                    <a:pt x="14" y="2"/>
                    <a:pt x="6" y="0"/>
                  </a:cubicBezTo>
                  <a:cubicBezTo>
                    <a:pt x="5" y="0"/>
                    <a:pt x="5" y="0"/>
                    <a:pt x="5" y="0"/>
                  </a:cubicBezTo>
                  <a:cubicBezTo>
                    <a:pt x="5" y="0"/>
                    <a:pt x="5" y="0"/>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47">
              <a:extLst>
                <a:ext uri="{FF2B5EF4-FFF2-40B4-BE49-F238E27FC236}">
                  <a16:creationId xmlns:a16="http://schemas.microsoft.com/office/drawing/2014/main" id="{33E6DB24-E0FB-8643-DB70-F7BC597A965E}"/>
                </a:ext>
              </a:extLst>
            </p:cNvPr>
            <p:cNvSpPr>
              <a:spLocks/>
            </p:cNvSpPr>
            <p:nvPr/>
          </p:nvSpPr>
          <p:spPr bwMode="auto">
            <a:xfrm>
              <a:off x="8144214" y="969476"/>
              <a:ext cx="488403" cy="786651"/>
            </a:xfrm>
            <a:custGeom>
              <a:avLst/>
              <a:gdLst>
                <a:gd name="T0" fmla="*/ 0 w 103"/>
                <a:gd name="T1" fmla="*/ 0 h 166"/>
                <a:gd name="T2" fmla="*/ 0 w 103"/>
                <a:gd name="T3" fmla="*/ 166 h 166"/>
                <a:gd name="T4" fmla="*/ 26 w 103"/>
                <a:gd name="T5" fmla="*/ 163 h 166"/>
                <a:gd name="T6" fmla="*/ 98 w 103"/>
                <a:gd name="T7" fmla="*/ 95 h 166"/>
                <a:gd name="T8" fmla="*/ 103 w 103"/>
                <a:gd name="T9" fmla="*/ 63 h 166"/>
                <a:gd name="T10" fmla="*/ 103 w 103"/>
                <a:gd name="T11" fmla="*/ 58 h 166"/>
                <a:gd name="T12" fmla="*/ 0 w 103"/>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103" h="166">
                  <a:moveTo>
                    <a:pt x="0" y="0"/>
                  </a:moveTo>
                  <a:cubicBezTo>
                    <a:pt x="0" y="166"/>
                    <a:pt x="0" y="166"/>
                    <a:pt x="0" y="166"/>
                  </a:cubicBezTo>
                  <a:cubicBezTo>
                    <a:pt x="9" y="166"/>
                    <a:pt x="18" y="165"/>
                    <a:pt x="26" y="163"/>
                  </a:cubicBezTo>
                  <a:cubicBezTo>
                    <a:pt x="60" y="154"/>
                    <a:pt x="88" y="128"/>
                    <a:pt x="98" y="95"/>
                  </a:cubicBezTo>
                  <a:cubicBezTo>
                    <a:pt x="102" y="85"/>
                    <a:pt x="103" y="74"/>
                    <a:pt x="103" y="63"/>
                  </a:cubicBezTo>
                  <a:cubicBezTo>
                    <a:pt x="103" y="61"/>
                    <a:pt x="103" y="59"/>
                    <a:pt x="103" y="58"/>
                  </a:cubicBezTo>
                  <a:cubicBezTo>
                    <a:pt x="44" y="58"/>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48">
              <a:extLst>
                <a:ext uri="{FF2B5EF4-FFF2-40B4-BE49-F238E27FC236}">
                  <a16:creationId xmlns:a16="http://schemas.microsoft.com/office/drawing/2014/main" id="{8CF1F0F4-E960-C1BD-06FB-4A7D6F6991BD}"/>
                </a:ext>
              </a:extLst>
            </p:cNvPr>
            <p:cNvSpPr>
              <a:spLocks/>
            </p:cNvSpPr>
            <p:nvPr/>
          </p:nvSpPr>
          <p:spPr bwMode="auto">
            <a:xfrm>
              <a:off x="8144214" y="639202"/>
              <a:ext cx="644532" cy="606502"/>
            </a:xfrm>
            <a:custGeom>
              <a:avLst/>
              <a:gdLst>
                <a:gd name="T0" fmla="*/ 1 w 136"/>
                <a:gd name="T1" fmla="*/ 0 h 128"/>
                <a:gd name="T2" fmla="*/ 0 w 136"/>
                <a:gd name="T3" fmla="*/ 0 h 128"/>
                <a:gd name="T4" fmla="*/ 0 w 136"/>
                <a:gd name="T5" fmla="*/ 70 h 128"/>
                <a:gd name="T6" fmla="*/ 103 w 136"/>
                <a:gd name="T7" fmla="*/ 128 h 128"/>
                <a:gd name="T8" fmla="*/ 103 w 136"/>
                <a:gd name="T9" fmla="*/ 128 h 128"/>
                <a:gd name="T10" fmla="*/ 104 w 136"/>
                <a:gd name="T11" fmla="*/ 128 h 128"/>
                <a:gd name="T12" fmla="*/ 136 w 136"/>
                <a:gd name="T13" fmla="*/ 128 h 128"/>
                <a:gd name="T14" fmla="*/ 1 w 13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28">
                  <a:moveTo>
                    <a:pt x="1" y="0"/>
                  </a:moveTo>
                  <a:cubicBezTo>
                    <a:pt x="0" y="0"/>
                    <a:pt x="0" y="0"/>
                    <a:pt x="0" y="0"/>
                  </a:cubicBezTo>
                  <a:cubicBezTo>
                    <a:pt x="0" y="70"/>
                    <a:pt x="0" y="70"/>
                    <a:pt x="0" y="70"/>
                  </a:cubicBezTo>
                  <a:cubicBezTo>
                    <a:pt x="0" y="70"/>
                    <a:pt x="44" y="128"/>
                    <a:pt x="103" y="128"/>
                  </a:cubicBezTo>
                  <a:cubicBezTo>
                    <a:pt x="103" y="128"/>
                    <a:pt x="103" y="128"/>
                    <a:pt x="103" y="128"/>
                  </a:cubicBezTo>
                  <a:cubicBezTo>
                    <a:pt x="104" y="128"/>
                    <a:pt x="104" y="128"/>
                    <a:pt x="104" y="128"/>
                  </a:cubicBezTo>
                  <a:cubicBezTo>
                    <a:pt x="136" y="128"/>
                    <a:pt x="136" y="128"/>
                    <a:pt x="136" y="128"/>
                  </a:cubicBezTo>
                  <a:cubicBezTo>
                    <a:pt x="132" y="56"/>
                    <a:pt x="73" y="0"/>
                    <a:pt x="1"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49">
              <a:extLst>
                <a:ext uri="{FF2B5EF4-FFF2-40B4-BE49-F238E27FC236}">
                  <a16:creationId xmlns:a16="http://schemas.microsoft.com/office/drawing/2014/main" id="{8BEE6F03-F9A9-CD72-B116-2BD5A9776F46}"/>
                </a:ext>
              </a:extLst>
            </p:cNvPr>
            <p:cNvSpPr>
              <a:spLocks/>
            </p:cNvSpPr>
            <p:nvPr/>
          </p:nvSpPr>
          <p:spPr bwMode="auto">
            <a:xfrm>
              <a:off x="8144214" y="1870220"/>
              <a:ext cx="152126" cy="152126"/>
            </a:xfrm>
            <a:custGeom>
              <a:avLst/>
              <a:gdLst>
                <a:gd name="T0" fmla="*/ 32 w 32"/>
                <a:gd name="T1" fmla="*/ 0 h 32"/>
                <a:gd name="T2" fmla="*/ 26 w 32"/>
                <a:gd name="T3" fmla="*/ 0 h 32"/>
                <a:gd name="T4" fmla="*/ 0 w 32"/>
                <a:gd name="T5" fmla="*/ 0 h 32"/>
                <a:gd name="T6" fmla="*/ 0 w 32"/>
                <a:gd name="T7" fmla="*/ 0 h 32"/>
                <a:gd name="T8" fmla="*/ 0 w 32"/>
                <a:gd name="T9" fmla="*/ 32 h 32"/>
                <a:gd name="T10" fmla="*/ 0 w 32"/>
                <a:gd name="T11" fmla="*/ 32 h 32"/>
                <a:gd name="T12" fmla="*/ 32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2" y="0"/>
                  </a:moveTo>
                  <a:cubicBezTo>
                    <a:pt x="26" y="0"/>
                    <a:pt x="26" y="0"/>
                    <a:pt x="26" y="0"/>
                  </a:cubicBezTo>
                  <a:cubicBezTo>
                    <a:pt x="0" y="0"/>
                    <a:pt x="0" y="0"/>
                    <a:pt x="0" y="0"/>
                  </a:cubicBezTo>
                  <a:cubicBezTo>
                    <a:pt x="0" y="0"/>
                    <a:pt x="0" y="0"/>
                    <a:pt x="0" y="0"/>
                  </a:cubicBezTo>
                  <a:cubicBezTo>
                    <a:pt x="0" y="32"/>
                    <a:pt x="0" y="32"/>
                    <a:pt x="0" y="32"/>
                  </a:cubicBezTo>
                  <a:cubicBezTo>
                    <a:pt x="0" y="32"/>
                    <a:pt x="0" y="32"/>
                    <a:pt x="0" y="32"/>
                  </a:cubicBezTo>
                  <a:cubicBezTo>
                    <a:pt x="18" y="32"/>
                    <a:pt x="32" y="17"/>
                    <a:pt x="32"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50">
              <a:extLst>
                <a:ext uri="{FF2B5EF4-FFF2-40B4-BE49-F238E27FC236}">
                  <a16:creationId xmlns:a16="http://schemas.microsoft.com/office/drawing/2014/main" id="{54525CD7-252D-9A2E-B47D-6D30CC353C07}"/>
                </a:ext>
              </a:extLst>
            </p:cNvPr>
            <p:cNvSpPr>
              <a:spLocks/>
            </p:cNvSpPr>
            <p:nvPr/>
          </p:nvSpPr>
          <p:spPr bwMode="auto">
            <a:xfrm>
              <a:off x="8144214" y="1870220"/>
              <a:ext cx="668552" cy="534442"/>
            </a:xfrm>
            <a:custGeom>
              <a:avLst/>
              <a:gdLst>
                <a:gd name="T0" fmla="*/ 79 w 141"/>
                <a:gd name="T1" fmla="*/ 0 h 113"/>
                <a:gd name="T2" fmla="*/ 67 w 141"/>
                <a:gd name="T3" fmla="*/ 0 h 113"/>
                <a:gd name="T4" fmla="*/ 52 w 141"/>
                <a:gd name="T5" fmla="*/ 0 h 113"/>
                <a:gd name="T6" fmla="*/ 32 w 141"/>
                <a:gd name="T7" fmla="*/ 0 h 113"/>
                <a:gd name="T8" fmla="*/ 32 w 141"/>
                <a:gd name="T9" fmla="*/ 0 h 113"/>
                <a:gd name="T10" fmla="*/ 0 w 141"/>
                <a:gd name="T11" fmla="*/ 32 h 113"/>
                <a:gd name="T12" fmla="*/ 0 w 141"/>
                <a:gd name="T13" fmla="*/ 32 h 113"/>
                <a:gd name="T14" fmla="*/ 0 w 141"/>
                <a:gd name="T15" fmla="*/ 113 h 113"/>
                <a:gd name="T16" fmla="*/ 141 w 141"/>
                <a:gd name="T17" fmla="*/ 113 h 113"/>
                <a:gd name="T18" fmla="*/ 141 w 141"/>
                <a:gd name="T19" fmla="*/ 109 h 113"/>
                <a:gd name="T20" fmla="*/ 141 w 141"/>
                <a:gd name="T21" fmla="*/ 62 h 113"/>
                <a:gd name="T22" fmla="*/ 123 w 141"/>
                <a:gd name="T23" fmla="*/ 18 h 113"/>
                <a:gd name="T24" fmla="*/ 123 w 141"/>
                <a:gd name="T25" fmla="*/ 18 h 113"/>
                <a:gd name="T26" fmla="*/ 91 w 141"/>
                <a:gd name="T27" fmla="*/ 1 h 113"/>
                <a:gd name="T28" fmla="*/ 91 w 141"/>
                <a:gd name="T29" fmla="*/ 1 h 113"/>
                <a:gd name="T30" fmla="*/ 79 w 141"/>
                <a:gd name="T3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13">
                  <a:moveTo>
                    <a:pt x="79" y="0"/>
                  </a:moveTo>
                  <a:cubicBezTo>
                    <a:pt x="67" y="0"/>
                    <a:pt x="67" y="0"/>
                    <a:pt x="67" y="0"/>
                  </a:cubicBezTo>
                  <a:cubicBezTo>
                    <a:pt x="52" y="0"/>
                    <a:pt x="52" y="0"/>
                    <a:pt x="52" y="0"/>
                  </a:cubicBezTo>
                  <a:cubicBezTo>
                    <a:pt x="32" y="0"/>
                    <a:pt x="32" y="0"/>
                    <a:pt x="32" y="0"/>
                  </a:cubicBezTo>
                  <a:cubicBezTo>
                    <a:pt x="32" y="0"/>
                    <a:pt x="32" y="0"/>
                    <a:pt x="32" y="0"/>
                  </a:cubicBezTo>
                  <a:cubicBezTo>
                    <a:pt x="32" y="17"/>
                    <a:pt x="18" y="32"/>
                    <a:pt x="0" y="32"/>
                  </a:cubicBezTo>
                  <a:cubicBezTo>
                    <a:pt x="0" y="32"/>
                    <a:pt x="0" y="32"/>
                    <a:pt x="0" y="32"/>
                  </a:cubicBezTo>
                  <a:cubicBezTo>
                    <a:pt x="0" y="113"/>
                    <a:pt x="0" y="113"/>
                    <a:pt x="0" y="113"/>
                  </a:cubicBezTo>
                  <a:cubicBezTo>
                    <a:pt x="141" y="113"/>
                    <a:pt x="141" y="113"/>
                    <a:pt x="141" y="113"/>
                  </a:cubicBezTo>
                  <a:cubicBezTo>
                    <a:pt x="141" y="109"/>
                    <a:pt x="141" y="109"/>
                    <a:pt x="141" y="109"/>
                  </a:cubicBezTo>
                  <a:cubicBezTo>
                    <a:pt x="141" y="62"/>
                    <a:pt x="141" y="62"/>
                    <a:pt x="141" y="62"/>
                  </a:cubicBezTo>
                  <a:cubicBezTo>
                    <a:pt x="141" y="45"/>
                    <a:pt x="134" y="29"/>
                    <a:pt x="123" y="18"/>
                  </a:cubicBezTo>
                  <a:cubicBezTo>
                    <a:pt x="123" y="18"/>
                    <a:pt x="123" y="18"/>
                    <a:pt x="123" y="18"/>
                  </a:cubicBezTo>
                  <a:cubicBezTo>
                    <a:pt x="114" y="9"/>
                    <a:pt x="103" y="3"/>
                    <a:pt x="91" y="1"/>
                  </a:cubicBezTo>
                  <a:cubicBezTo>
                    <a:pt x="91" y="1"/>
                    <a:pt x="91" y="1"/>
                    <a:pt x="91" y="1"/>
                  </a:cubicBezTo>
                  <a:cubicBezTo>
                    <a:pt x="87" y="0"/>
                    <a:pt x="83"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文本框 10"/>
          <p:cNvSpPr txBox="1"/>
          <p:nvPr/>
        </p:nvSpPr>
        <p:spPr>
          <a:xfrm>
            <a:off x="3698108" y="4134954"/>
            <a:ext cx="769441" cy="184666"/>
          </a:xfrm>
          <a:prstGeom prst="rect">
            <a:avLst/>
          </a:prstGeom>
          <a:noFill/>
        </p:spPr>
        <p:txBody>
          <a:bodyPr wrap="none" lIns="0" tIns="0" rIns="0" bIns="0" rtlCol="0">
            <a:spAutoFit/>
          </a:bodyPr>
          <a:lstStyle/>
          <a:p>
            <a:r>
              <a:rPr lang="zh-CN" altLang="en-US" sz="1200" dirty="0">
                <a:solidFill>
                  <a:schemeClr val="accent1"/>
                </a:solidFill>
              </a:rPr>
              <a:t>生鲜、水果</a:t>
            </a:r>
          </a:p>
        </p:txBody>
      </p:sp>
      <p:sp>
        <p:nvSpPr>
          <p:cNvPr id="14" name="文本框 13"/>
          <p:cNvSpPr txBox="1"/>
          <p:nvPr/>
        </p:nvSpPr>
        <p:spPr>
          <a:xfrm>
            <a:off x="3247114" y="2941380"/>
            <a:ext cx="586699" cy="184666"/>
          </a:xfrm>
          <a:prstGeom prst="rect">
            <a:avLst/>
          </a:prstGeom>
          <a:noFill/>
        </p:spPr>
        <p:txBody>
          <a:bodyPr wrap="none" lIns="0" tIns="0" rIns="0" bIns="0" rtlCol="0">
            <a:spAutoFit/>
          </a:bodyPr>
          <a:lstStyle/>
          <a:p>
            <a:r>
              <a:rPr lang="en-US" altLang="zh-CN" sz="1200" dirty="0">
                <a:solidFill>
                  <a:schemeClr val="accent1"/>
                </a:solidFill>
              </a:rPr>
              <a:t>23-40</a:t>
            </a:r>
            <a:r>
              <a:rPr lang="zh-CN" altLang="en-US" sz="1200" dirty="0">
                <a:solidFill>
                  <a:schemeClr val="accent1"/>
                </a:solidFill>
              </a:rPr>
              <a:t>岁</a:t>
            </a:r>
          </a:p>
        </p:txBody>
      </p:sp>
      <p:grpSp>
        <p:nvGrpSpPr>
          <p:cNvPr id="58" name="组合 57">
            <a:extLst>
              <a:ext uri="{FF2B5EF4-FFF2-40B4-BE49-F238E27FC236}">
                <a16:creationId xmlns:a16="http://schemas.microsoft.com/office/drawing/2014/main" id="{852C3D63-C80B-1A09-E434-6747C92E65C2}"/>
              </a:ext>
            </a:extLst>
          </p:cNvPr>
          <p:cNvGrpSpPr/>
          <p:nvPr/>
        </p:nvGrpSpPr>
        <p:grpSpPr>
          <a:xfrm>
            <a:off x="5820600" y="3282983"/>
            <a:ext cx="550800" cy="687600"/>
            <a:chOff x="4749800" y="5441950"/>
            <a:chExt cx="1168401" cy="1419226"/>
          </a:xfrm>
        </p:grpSpPr>
        <p:sp>
          <p:nvSpPr>
            <p:cNvPr id="59" name="Freeform 273">
              <a:extLst>
                <a:ext uri="{FF2B5EF4-FFF2-40B4-BE49-F238E27FC236}">
                  <a16:creationId xmlns:a16="http://schemas.microsoft.com/office/drawing/2014/main" id="{DBF98A80-D1F1-E1F2-768B-EFDAAA90443E}"/>
                </a:ext>
              </a:extLst>
            </p:cNvPr>
            <p:cNvSpPr>
              <a:spLocks/>
            </p:cNvSpPr>
            <p:nvPr/>
          </p:nvSpPr>
          <p:spPr bwMode="auto">
            <a:xfrm>
              <a:off x="4749800" y="5794375"/>
              <a:ext cx="431800" cy="538163"/>
            </a:xfrm>
            <a:custGeom>
              <a:avLst/>
              <a:gdLst>
                <a:gd name="T0" fmla="*/ 105 w 115"/>
                <a:gd name="T1" fmla="*/ 58 h 143"/>
                <a:gd name="T2" fmla="*/ 75 w 115"/>
                <a:gd name="T3" fmla="*/ 136 h 143"/>
                <a:gd name="T4" fmla="*/ 10 w 115"/>
                <a:gd name="T5" fmla="*/ 85 h 143"/>
                <a:gd name="T6" fmla="*/ 40 w 115"/>
                <a:gd name="T7" fmla="*/ 7 h 143"/>
                <a:gd name="T8" fmla="*/ 105 w 115"/>
                <a:gd name="T9" fmla="*/ 58 h 143"/>
              </a:gdLst>
              <a:ahLst/>
              <a:cxnLst>
                <a:cxn ang="0">
                  <a:pos x="T0" y="T1"/>
                </a:cxn>
                <a:cxn ang="0">
                  <a:pos x="T2" y="T3"/>
                </a:cxn>
                <a:cxn ang="0">
                  <a:pos x="T4" y="T5"/>
                </a:cxn>
                <a:cxn ang="0">
                  <a:pos x="T6" y="T7"/>
                </a:cxn>
                <a:cxn ang="0">
                  <a:pos x="T8" y="T9"/>
                </a:cxn>
              </a:cxnLst>
              <a:rect l="0" t="0" r="r" b="b"/>
              <a:pathLst>
                <a:path w="115" h="143">
                  <a:moveTo>
                    <a:pt x="105" y="58"/>
                  </a:moveTo>
                  <a:cubicBezTo>
                    <a:pt x="115" y="94"/>
                    <a:pt x="102" y="128"/>
                    <a:pt x="75" y="136"/>
                  </a:cubicBezTo>
                  <a:cubicBezTo>
                    <a:pt x="49" y="143"/>
                    <a:pt x="20" y="120"/>
                    <a:pt x="10" y="85"/>
                  </a:cubicBezTo>
                  <a:cubicBezTo>
                    <a:pt x="0" y="49"/>
                    <a:pt x="13" y="15"/>
                    <a:pt x="40" y="7"/>
                  </a:cubicBezTo>
                  <a:cubicBezTo>
                    <a:pt x="66" y="0"/>
                    <a:pt x="95" y="23"/>
                    <a:pt x="105" y="5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74">
              <a:extLst>
                <a:ext uri="{FF2B5EF4-FFF2-40B4-BE49-F238E27FC236}">
                  <a16:creationId xmlns:a16="http://schemas.microsoft.com/office/drawing/2014/main" id="{87CD40D4-874D-A82B-2851-705945A04C7F}"/>
                </a:ext>
              </a:extLst>
            </p:cNvPr>
            <p:cNvSpPr>
              <a:spLocks/>
            </p:cNvSpPr>
            <p:nvPr/>
          </p:nvSpPr>
          <p:spPr bwMode="auto">
            <a:xfrm>
              <a:off x="5484813" y="5794375"/>
              <a:ext cx="433388" cy="538163"/>
            </a:xfrm>
            <a:custGeom>
              <a:avLst/>
              <a:gdLst>
                <a:gd name="T0" fmla="*/ 10 w 115"/>
                <a:gd name="T1" fmla="*/ 58 h 143"/>
                <a:gd name="T2" fmla="*/ 39 w 115"/>
                <a:gd name="T3" fmla="*/ 136 h 143"/>
                <a:gd name="T4" fmla="*/ 105 w 115"/>
                <a:gd name="T5" fmla="*/ 85 h 143"/>
                <a:gd name="T6" fmla="*/ 75 w 115"/>
                <a:gd name="T7" fmla="*/ 7 h 143"/>
                <a:gd name="T8" fmla="*/ 10 w 115"/>
                <a:gd name="T9" fmla="*/ 58 h 143"/>
              </a:gdLst>
              <a:ahLst/>
              <a:cxnLst>
                <a:cxn ang="0">
                  <a:pos x="T0" y="T1"/>
                </a:cxn>
                <a:cxn ang="0">
                  <a:pos x="T2" y="T3"/>
                </a:cxn>
                <a:cxn ang="0">
                  <a:pos x="T4" y="T5"/>
                </a:cxn>
                <a:cxn ang="0">
                  <a:pos x="T6" y="T7"/>
                </a:cxn>
                <a:cxn ang="0">
                  <a:pos x="T8" y="T9"/>
                </a:cxn>
              </a:cxnLst>
              <a:rect l="0" t="0" r="r" b="b"/>
              <a:pathLst>
                <a:path w="115" h="143">
                  <a:moveTo>
                    <a:pt x="10" y="58"/>
                  </a:moveTo>
                  <a:cubicBezTo>
                    <a:pt x="0" y="94"/>
                    <a:pt x="13" y="128"/>
                    <a:pt x="39" y="136"/>
                  </a:cubicBezTo>
                  <a:cubicBezTo>
                    <a:pt x="66" y="143"/>
                    <a:pt x="95" y="120"/>
                    <a:pt x="105" y="85"/>
                  </a:cubicBezTo>
                  <a:cubicBezTo>
                    <a:pt x="115" y="49"/>
                    <a:pt x="102" y="15"/>
                    <a:pt x="75" y="7"/>
                  </a:cubicBezTo>
                  <a:cubicBezTo>
                    <a:pt x="49" y="0"/>
                    <a:pt x="20" y="23"/>
                    <a:pt x="10" y="58"/>
                  </a:cubicBezTo>
                </a:path>
              </a:pathLst>
            </a:custGeom>
            <a:solidFill>
              <a:srgbClr val="FE5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275">
              <a:extLst>
                <a:ext uri="{FF2B5EF4-FFF2-40B4-BE49-F238E27FC236}">
                  <a16:creationId xmlns:a16="http://schemas.microsoft.com/office/drawing/2014/main" id="{B21635FF-B233-4152-4653-8458CA4542EB}"/>
                </a:ext>
              </a:extLst>
            </p:cNvPr>
            <p:cNvSpPr>
              <a:spLocks noChangeArrowheads="1"/>
            </p:cNvSpPr>
            <p:nvPr/>
          </p:nvSpPr>
          <p:spPr bwMode="auto">
            <a:xfrm>
              <a:off x="5237163" y="6264275"/>
              <a:ext cx="192088"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276">
              <a:extLst>
                <a:ext uri="{FF2B5EF4-FFF2-40B4-BE49-F238E27FC236}">
                  <a16:creationId xmlns:a16="http://schemas.microsoft.com/office/drawing/2014/main" id="{43CD392C-2458-F6A4-6EF1-9ABEA6135C9A}"/>
                </a:ext>
              </a:extLst>
            </p:cNvPr>
            <p:cNvSpPr>
              <a:spLocks noChangeArrowheads="1"/>
            </p:cNvSpPr>
            <p:nvPr/>
          </p:nvSpPr>
          <p:spPr bwMode="auto">
            <a:xfrm>
              <a:off x="5237163" y="6264275"/>
              <a:ext cx="19208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277">
              <a:extLst>
                <a:ext uri="{FF2B5EF4-FFF2-40B4-BE49-F238E27FC236}">
                  <a16:creationId xmlns:a16="http://schemas.microsoft.com/office/drawing/2014/main" id="{AD963A07-59F8-42FF-5F60-51C4AF082EEE}"/>
                </a:ext>
              </a:extLst>
            </p:cNvPr>
            <p:cNvSpPr>
              <a:spLocks noChangeArrowheads="1"/>
            </p:cNvSpPr>
            <p:nvPr/>
          </p:nvSpPr>
          <p:spPr bwMode="auto">
            <a:xfrm>
              <a:off x="4891088"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278">
              <a:extLst>
                <a:ext uri="{FF2B5EF4-FFF2-40B4-BE49-F238E27FC236}">
                  <a16:creationId xmlns:a16="http://schemas.microsoft.com/office/drawing/2014/main" id="{A4FA4EB2-CA92-1AF4-78C0-6645791A023B}"/>
                </a:ext>
              </a:extLst>
            </p:cNvPr>
            <p:cNvSpPr>
              <a:spLocks noChangeArrowheads="1"/>
            </p:cNvSpPr>
            <p:nvPr/>
          </p:nvSpPr>
          <p:spPr bwMode="auto">
            <a:xfrm>
              <a:off x="5632450"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279">
              <a:extLst>
                <a:ext uri="{FF2B5EF4-FFF2-40B4-BE49-F238E27FC236}">
                  <a16:creationId xmlns:a16="http://schemas.microsoft.com/office/drawing/2014/main" id="{EBBAE420-E22C-F98E-04A7-2ACC0E6D9E4A}"/>
                </a:ext>
              </a:extLst>
            </p:cNvPr>
            <p:cNvSpPr>
              <a:spLocks noChangeArrowheads="1"/>
            </p:cNvSpPr>
            <p:nvPr/>
          </p:nvSpPr>
          <p:spPr bwMode="auto">
            <a:xfrm>
              <a:off x="4945063" y="5573713"/>
              <a:ext cx="776288" cy="773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80">
              <a:extLst>
                <a:ext uri="{FF2B5EF4-FFF2-40B4-BE49-F238E27FC236}">
                  <a16:creationId xmlns:a16="http://schemas.microsoft.com/office/drawing/2014/main" id="{0293ACF1-EF72-A159-A1D4-2A964E97B70C}"/>
                </a:ext>
              </a:extLst>
            </p:cNvPr>
            <p:cNvSpPr>
              <a:spLocks/>
            </p:cNvSpPr>
            <p:nvPr/>
          </p:nvSpPr>
          <p:spPr bwMode="auto">
            <a:xfrm>
              <a:off x="4846638" y="5441950"/>
              <a:ext cx="549275" cy="506413"/>
            </a:xfrm>
            <a:custGeom>
              <a:avLst/>
              <a:gdLst>
                <a:gd name="T0" fmla="*/ 93 w 146"/>
                <a:gd name="T1" fmla="*/ 0 h 135"/>
                <a:gd name="T2" fmla="*/ 40 w 146"/>
                <a:gd name="T3" fmla="*/ 45 h 135"/>
                <a:gd name="T4" fmla="*/ 0 w 146"/>
                <a:gd name="T5" fmla="*/ 90 h 135"/>
                <a:gd name="T6" fmla="*/ 45 w 146"/>
                <a:gd name="T7" fmla="*/ 135 h 135"/>
                <a:gd name="T8" fmla="*/ 87 w 146"/>
                <a:gd name="T9" fmla="*/ 106 h 135"/>
                <a:gd name="T10" fmla="*/ 93 w 146"/>
                <a:gd name="T11" fmla="*/ 106 h 135"/>
                <a:gd name="T12" fmla="*/ 146 w 146"/>
                <a:gd name="T13" fmla="*/ 53 h 135"/>
                <a:gd name="T14" fmla="*/ 93 w 146"/>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35">
                  <a:moveTo>
                    <a:pt x="93" y="0"/>
                  </a:moveTo>
                  <a:cubicBezTo>
                    <a:pt x="66" y="0"/>
                    <a:pt x="44" y="20"/>
                    <a:pt x="40" y="45"/>
                  </a:cubicBezTo>
                  <a:cubicBezTo>
                    <a:pt x="18" y="48"/>
                    <a:pt x="0" y="67"/>
                    <a:pt x="0" y="90"/>
                  </a:cubicBezTo>
                  <a:cubicBezTo>
                    <a:pt x="0" y="115"/>
                    <a:pt x="20" y="135"/>
                    <a:pt x="45" y="135"/>
                  </a:cubicBezTo>
                  <a:cubicBezTo>
                    <a:pt x="64" y="135"/>
                    <a:pt x="80" y="123"/>
                    <a:pt x="87" y="106"/>
                  </a:cubicBezTo>
                  <a:cubicBezTo>
                    <a:pt x="89" y="106"/>
                    <a:pt x="91" y="106"/>
                    <a:pt x="93" y="106"/>
                  </a:cubicBezTo>
                  <a:cubicBezTo>
                    <a:pt x="122" y="106"/>
                    <a:pt x="146" y="82"/>
                    <a:pt x="146" y="53"/>
                  </a:cubicBezTo>
                  <a:cubicBezTo>
                    <a:pt x="146" y="24"/>
                    <a:pt x="122" y="0"/>
                    <a:pt x="93"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81">
              <a:extLst>
                <a:ext uri="{FF2B5EF4-FFF2-40B4-BE49-F238E27FC236}">
                  <a16:creationId xmlns:a16="http://schemas.microsoft.com/office/drawing/2014/main" id="{17EAB966-72AB-F147-5E7E-840D7ABD1B7D}"/>
                </a:ext>
              </a:extLst>
            </p:cNvPr>
            <p:cNvSpPr>
              <a:spLocks/>
            </p:cNvSpPr>
            <p:nvPr/>
          </p:nvSpPr>
          <p:spPr bwMode="auto">
            <a:xfrm>
              <a:off x="5270500" y="5441950"/>
              <a:ext cx="549275" cy="506413"/>
            </a:xfrm>
            <a:custGeom>
              <a:avLst/>
              <a:gdLst>
                <a:gd name="T0" fmla="*/ 53 w 146"/>
                <a:gd name="T1" fmla="*/ 0 h 135"/>
                <a:gd name="T2" fmla="*/ 105 w 146"/>
                <a:gd name="T3" fmla="*/ 45 h 135"/>
                <a:gd name="T4" fmla="*/ 146 w 146"/>
                <a:gd name="T5" fmla="*/ 90 h 135"/>
                <a:gd name="T6" fmla="*/ 101 w 146"/>
                <a:gd name="T7" fmla="*/ 135 h 135"/>
                <a:gd name="T8" fmla="*/ 59 w 146"/>
                <a:gd name="T9" fmla="*/ 106 h 135"/>
                <a:gd name="T10" fmla="*/ 53 w 146"/>
                <a:gd name="T11" fmla="*/ 106 h 135"/>
                <a:gd name="T12" fmla="*/ 0 w 146"/>
                <a:gd name="T13" fmla="*/ 53 h 135"/>
                <a:gd name="T14" fmla="*/ 53 w 146"/>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135">
                  <a:moveTo>
                    <a:pt x="53" y="0"/>
                  </a:moveTo>
                  <a:cubicBezTo>
                    <a:pt x="80" y="0"/>
                    <a:pt x="102" y="20"/>
                    <a:pt x="105" y="45"/>
                  </a:cubicBezTo>
                  <a:cubicBezTo>
                    <a:pt x="128" y="48"/>
                    <a:pt x="146" y="67"/>
                    <a:pt x="146" y="90"/>
                  </a:cubicBezTo>
                  <a:cubicBezTo>
                    <a:pt x="146" y="115"/>
                    <a:pt x="126" y="135"/>
                    <a:pt x="101" y="135"/>
                  </a:cubicBezTo>
                  <a:cubicBezTo>
                    <a:pt x="82" y="135"/>
                    <a:pt x="65" y="123"/>
                    <a:pt x="59" y="106"/>
                  </a:cubicBezTo>
                  <a:cubicBezTo>
                    <a:pt x="57" y="106"/>
                    <a:pt x="55" y="106"/>
                    <a:pt x="53" y="106"/>
                  </a:cubicBezTo>
                  <a:cubicBezTo>
                    <a:pt x="24" y="106"/>
                    <a:pt x="0" y="82"/>
                    <a:pt x="0" y="53"/>
                  </a:cubicBezTo>
                  <a:cubicBezTo>
                    <a:pt x="0" y="24"/>
                    <a:pt x="24" y="0"/>
                    <a:pt x="53"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82">
              <a:extLst>
                <a:ext uri="{FF2B5EF4-FFF2-40B4-BE49-F238E27FC236}">
                  <a16:creationId xmlns:a16="http://schemas.microsoft.com/office/drawing/2014/main" id="{670F9189-D620-AB26-41BF-6770C917D735}"/>
                </a:ext>
              </a:extLst>
            </p:cNvPr>
            <p:cNvSpPr>
              <a:spLocks/>
            </p:cNvSpPr>
            <p:nvPr/>
          </p:nvSpPr>
          <p:spPr bwMode="auto">
            <a:xfrm>
              <a:off x="5102225" y="6437313"/>
              <a:ext cx="461963" cy="222250"/>
            </a:xfrm>
            <a:custGeom>
              <a:avLst/>
              <a:gdLst>
                <a:gd name="T0" fmla="*/ 61 w 123"/>
                <a:gd name="T1" fmla="*/ 59 h 59"/>
                <a:gd name="T2" fmla="*/ 105 w 123"/>
                <a:gd name="T3" fmla="*/ 46 h 59"/>
                <a:gd name="T4" fmla="*/ 123 w 123"/>
                <a:gd name="T5" fmla="*/ 48 h 59"/>
                <a:gd name="T6" fmla="*/ 123 w 123"/>
                <a:gd name="T7" fmla="*/ 0 h 59"/>
                <a:gd name="T8" fmla="*/ 61 w 123"/>
                <a:gd name="T9" fmla="*/ 0 h 59"/>
                <a:gd name="T10" fmla="*/ 0 w 123"/>
                <a:gd name="T11" fmla="*/ 0 h 59"/>
                <a:gd name="T12" fmla="*/ 0 w 123"/>
                <a:gd name="T13" fmla="*/ 48 h 59"/>
                <a:gd name="T14" fmla="*/ 18 w 123"/>
                <a:gd name="T15" fmla="*/ 46 h 59"/>
                <a:gd name="T16" fmla="*/ 61 w 12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59">
                  <a:moveTo>
                    <a:pt x="61" y="59"/>
                  </a:moveTo>
                  <a:cubicBezTo>
                    <a:pt x="72" y="51"/>
                    <a:pt x="88" y="46"/>
                    <a:pt x="105" y="46"/>
                  </a:cubicBezTo>
                  <a:cubicBezTo>
                    <a:pt x="111" y="46"/>
                    <a:pt x="117" y="47"/>
                    <a:pt x="123" y="48"/>
                  </a:cubicBezTo>
                  <a:cubicBezTo>
                    <a:pt x="123" y="0"/>
                    <a:pt x="123" y="0"/>
                    <a:pt x="123" y="0"/>
                  </a:cubicBezTo>
                  <a:cubicBezTo>
                    <a:pt x="61" y="0"/>
                    <a:pt x="61" y="0"/>
                    <a:pt x="61" y="0"/>
                  </a:cubicBezTo>
                  <a:cubicBezTo>
                    <a:pt x="0" y="0"/>
                    <a:pt x="0" y="0"/>
                    <a:pt x="0" y="0"/>
                  </a:cubicBezTo>
                  <a:cubicBezTo>
                    <a:pt x="0" y="48"/>
                    <a:pt x="0" y="48"/>
                    <a:pt x="0" y="48"/>
                  </a:cubicBezTo>
                  <a:cubicBezTo>
                    <a:pt x="6" y="47"/>
                    <a:pt x="12" y="46"/>
                    <a:pt x="18" y="46"/>
                  </a:cubicBezTo>
                  <a:cubicBezTo>
                    <a:pt x="35" y="46"/>
                    <a:pt x="50" y="51"/>
                    <a:pt x="61" y="5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83">
              <a:extLst>
                <a:ext uri="{FF2B5EF4-FFF2-40B4-BE49-F238E27FC236}">
                  <a16:creationId xmlns:a16="http://schemas.microsoft.com/office/drawing/2014/main" id="{0B06CCB9-C334-C0A9-F264-7F8379860953}"/>
                </a:ext>
              </a:extLst>
            </p:cNvPr>
            <p:cNvSpPr>
              <a:spLocks/>
            </p:cNvSpPr>
            <p:nvPr/>
          </p:nvSpPr>
          <p:spPr bwMode="auto">
            <a:xfrm>
              <a:off x="4805363" y="6437313"/>
              <a:ext cx="1055688" cy="423863"/>
            </a:xfrm>
            <a:custGeom>
              <a:avLst/>
              <a:gdLst>
                <a:gd name="T0" fmla="*/ 263 w 281"/>
                <a:gd name="T1" fmla="*/ 18 h 113"/>
                <a:gd name="T2" fmla="*/ 219 w 281"/>
                <a:gd name="T3" fmla="*/ 0 h 113"/>
                <a:gd name="T4" fmla="*/ 202 w 281"/>
                <a:gd name="T5" fmla="*/ 0 h 113"/>
                <a:gd name="T6" fmla="*/ 202 w 281"/>
                <a:gd name="T7" fmla="*/ 48 h 113"/>
                <a:gd name="T8" fmla="*/ 184 w 281"/>
                <a:gd name="T9" fmla="*/ 46 h 113"/>
                <a:gd name="T10" fmla="*/ 140 w 281"/>
                <a:gd name="T11" fmla="*/ 59 h 113"/>
                <a:gd name="T12" fmla="*/ 97 w 281"/>
                <a:gd name="T13" fmla="*/ 46 h 113"/>
                <a:gd name="T14" fmla="*/ 79 w 281"/>
                <a:gd name="T15" fmla="*/ 48 h 113"/>
                <a:gd name="T16" fmla="*/ 79 w 281"/>
                <a:gd name="T17" fmla="*/ 0 h 113"/>
                <a:gd name="T18" fmla="*/ 62 w 281"/>
                <a:gd name="T19" fmla="*/ 0 h 113"/>
                <a:gd name="T20" fmla="*/ 18 w 281"/>
                <a:gd name="T21" fmla="*/ 18 h 113"/>
                <a:gd name="T22" fmla="*/ 0 w 281"/>
                <a:gd name="T23" fmla="*/ 62 h 113"/>
                <a:gd name="T24" fmla="*/ 0 w 281"/>
                <a:gd name="T25" fmla="*/ 109 h 113"/>
                <a:gd name="T26" fmla="*/ 0 w 281"/>
                <a:gd name="T27" fmla="*/ 113 h 113"/>
                <a:gd name="T28" fmla="*/ 281 w 281"/>
                <a:gd name="T29" fmla="*/ 113 h 113"/>
                <a:gd name="T30" fmla="*/ 281 w 281"/>
                <a:gd name="T31" fmla="*/ 109 h 113"/>
                <a:gd name="T32" fmla="*/ 281 w 281"/>
                <a:gd name="T33" fmla="*/ 62 h 113"/>
                <a:gd name="T34" fmla="*/ 263 w 281"/>
                <a:gd name="T35"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13">
                  <a:moveTo>
                    <a:pt x="263" y="18"/>
                  </a:moveTo>
                  <a:cubicBezTo>
                    <a:pt x="251" y="7"/>
                    <a:pt x="236" y="0"/>
                    <a:pt x="219" y="0"/>
                  </a:cubicBezTo>
                  <a:cubicBezTo>
                    <a:pt x="202" y="0"/>
                    <a:pt x="202" y="0"/>
                    <a:pt x="202" y="0"/>
                  </a:cubicBezTo>
                  <a:cubicBezTo>
                    <a:pt x="202" y="48"/>
                    <a:pt x="202" y="48"/>
                    <a:pt x="202" y="48"/>
                  </a:cubicBezTo>
                  <a:cubicBezTo>
                    <a:pt x="196" y="47"/>
                    <a:pt x="190" y="46"/>
                    <a:pt x="184" y="46"/>
                  </a:cubicBezTo>
                  <a:cubicBezTo>
                    <a:pt x="167" y="46"/>
                    <a:pt x="151" y="51"/>
                    <a:pt x="140" y="59"/>
                  </a:cubicBezTo>
                  <a:cubicBezTo>
                    <a:pt x="129" y="51"/>
                    <a:pt x="114" y="46"/>
                    <a:pt x="97" y="46"/>
                  </a:cubicBezTo>
                  <a:cubicBezTo>
                    <a:pt x="91" y="46"/>
                    <a:pt x="85" y="47"/>
                    <a:pt x="79" y="48"/>
                  </a:cubicBezTo>
                  <a:cubicBezTo>
                    <a:pt x="79" y="0"/>
                    <a:pt x="79" y="0"/>
                    <a:pt x="79" y="0"/>
                  </a:cubicBezTo>
                  <a:cubicBezTo>
                    <a:pt x="62" y="0"/>
                    <a:pt x="62" y="0"/>
                    <a:pt x="62" y="0"/>
                  </a:cubicBezTo>
                  <a:cubicBezTo>
                    <a:pt x="45" y="0"/>
                    <a:pt x="29"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3" y="18"/>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84">
              <a:extLst>
                <a:ext uri="{FF2B5EF4-FFF2-40B4-BE49-F238E27FC236}">
                  <a16:creationId xmlns:a16="http://schemas.microsoft.com/office/drawing/2014/main" id="{E5408D28-EA56-C781-3224-AF1BECA429AB}"/>
                </a:ext>
              </a:extLst>
            </p:cNvPr>
            <p:cNvSpPr>
              <a:spLocks noEditPoints="1"/>
            </p:cNvSpPr>
            <p:nvPr/>
          </p:nvSpPr>
          <p:spPr bwMode="auto">
            <a:xfrm>
              <a:off x="5470525" y="5441950"/>
              <a:ext cx="412750" cy="863600"/>
            </a:xfrm>
            <a:custGeom>
              <a:avLst/>
              <a:gdLst>
                <a:gd name="T0" fmla="*/ 43 w 110"/>
                <a:gd name="T1" fmla="*/ 230 h 230"/>
                <a:gd name="T2" fmla="*/ 43 w 110"/>
                <a:gd name="T3" fmla="*/ 229 h 230"/>
                <a:gd name="T4" fmla="*/ 43 w 110"/>
                <a:gd name="T5" fmla="*/ 229 h 230"/>
                <a:gd name="T6" fmla="*/ 43 w 110"/>
                <a:gd name="T7" fmla="*/ 229 h 230"/>
                <a:gd name="T8" fmla="*/ 109 w 110"/>
                <a:gd name="T9" fmla="*/ 179 h 230"/>
                <a:gd name="T10" fmla="*/ 109 w 110"/>
                <a:gd name="T11" fmla="*/ 179 h 230"/>
                <a:gd name="T12" fmla="*/ 109 w 110"/>
                <a:gd name="T13" fmla="*/ 178 h 230"/>
                <a:gd name="T14" fmla="*/ 109 w 110"/>
                <a:gd name="T15" fmla="*/ 178 h 230"/>
                <a:gd name="T16" fmla="*/ 109 w 110"/>
                <a:gd name="T17" fmla="*/ 178 h 230"/>
                <a:gd name="T18" fmla="*/ 109 w 110"/>
                <a:gd name="T19" fmla="*/ 178 h 230"/>
                <a:gd name="T20" fmla="*/ 109 w 110"/>
                <a:gd name="T21" fmla="*/ 178 h 230"/>
                <a:gd name="T22" fmla="*/ 109 w 110"/>
                <a:gd name="T23" fmla="*/ 178 h 230"/>
                <a:gd name="T24" fmla="*/ 109 w 110"/>
                <a:gd name="T25" fmla="*/ 178 h 230"/>
                <a:gd name="T26" fmla="*/ 109 w 110"/>
                <a:gd name="T27" fmla="*/ 178 h 230"/>
                <a:gd name="T28" fmla="*/ 109 w 110"/>
                <a:gd name="T29" fmla="*/ 178 h 230"/>
                <a:gd name="T30" fmla="*/ 109 w 110"/>
                <a:gd name="T31" fmla="*/ 177 h 230"/>
                <a:gd name="T32" fmla="*/ 109 w 110"/>
                <a:gd name="T33" fmla="*/ 177 h 230"/>
                <a:gd name="T34" fmla="*/ 109 w 110"/>
                <a:gd name="T35" fmla="*/ 177 h 230"/>
                <a:gd name="T36" fmla="*/ 110 w 110"/>
                <a:gd name="T37" fmla="*/ 177 h 230"/>
                <a:gd name="T38" fmla="*/ 110 w 110"/>
                <a:gd name="T39" fmla="*/ 177 h 230"/>
                <a:gd name="T40" fmla="*/ 110 w 110"/>
                <a:gd name="T41" fmla="*/ 177 h 230"/>
                <a:gd name="T42" fmla="*/ 110 w 110"/>
                <a:gd name="T43" fmla="*/ 177 h 230"/>
                <a:gd name="T44" fmla="*/ 110 w 110"/>
                <a:gd name="T45" fmla="*/ 177 h 230"/>
                <a:gd name="T46" fmla="*/ 110 w 110"/>
                <a:gd name="T47" fmla="*/ 177 h 230"/>
                <a:gd name="T48" fmla="*/ 93 w 110"/>
                <a:gd name="T49" fmla="*/ 90 h 230"/>
                <a:gd name="T50" fmla="*/ 0 w 110"/>
                <a:gd name="T51" fmla="*/ 0 h 230"/>
                <a:gd name="T52" fmla="*/ 0 w 110"/>
                <a:gd name="T53" fmla="*/ 0 h 230"/>
                <a:gd name="T54" fmla="*/ 0 w 110"/>
                <a:gd name="T55" fmla="*/ 0 h 230"/>
                <a:gd name="T56" fmla="*/ 0 w 110"/>
                <a:gd name="T57" fmla="*/ 0 h 230"/>
                <a:gd name="T58" fmla="*/ 0 w 110"/>
                <a:gd name="T59" fmla="*/ 0 h 230"/>
                <a:gd name="T60" fmla="*/ 0 w 110"/>
                <a:gd name="T61" fmla="*/ 0 h 230"/>
                <a:gd name="T62" fmla="*/ 52 w 110"/>
                <a:gd name="T63" fmla="*/ 45 h 230"/>
                <a:gd name="T64" fmla="*/ 93 w 110"/>
                <a:gd name="T65" fmla="*/ 90 h 230"/>
                <a:gd name="T66" fmla="*/ 0 w 110"/>
                <a:gd name="T6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0" h="230">
                  <a:moveTo>
                    <a:pt x="43" y="229"/>
                  </a:moveTo>
                  <a:cubicBezTo>
                    <a:pt x="43" y="229"/>
                    <a:pt x="43" y="230"/>
                    <a:pt x="43" y="230"/>
                  </a:cubicBezTo>
                  <a:cubicBezTo>
                    <a:pt x="43" y="230"/>
                    <a:pt x="43" y="229"/>
                    <a:pt x="43" y="229"/>
                  </a:cubicBezTo>
                  <a:moveTo>
                    <a:pt x="43" y="229"/>
                  </a:moveTo>
                  <a:cubicBezTo>
                    <a:pt x="43" y="229"/>
                    <a:pt x="43" y="229"/>
                    <a:pt x="43" y="229"/>
                  </a:cubicBezTo>
                  <a:cubicBezTo>
                    <a:pt x="43" y="229"/>
                    <a:pt x="43" y="229"/>
                    <a:pt x="43" y="229"/>
                  </a:cubicBezTo>
                  <a:moveTo>
                    <a:pt x="43" y="229"/>
                  </a:moveTo>
                  <a:cubicBezTo>
                    <a:pt x="43" y="229"/>
                    <a:pt x="43" y="229"/>
                    <a:pt x="43" y="229"/>
                  </a:cubicBezTo>
                  <a:cubicBezTo>
                    <a:pt x="43" y="229"/>
                    <a:pt x="43" y="229"/>
                    <a:pt x="43" y="229"/>
                  </a:cubicBezTo>
                  <a:moveTo>
                    <a:pt x="109" y="179"/>
                  </a:moveTo>
                  <a:cubicBezTo>
                    <a:pt x="109" y="179"/>
                    <a:pt x="109" y="179"/>
                    <a:pt x="109" y="179"/>
                  </a:cubicBezTo>
                  <a:cubicBezTo>
                    <a:pt x="109" y="179"/>
                    <a:pt x="109" y="179"/>
                    <a:pt x="109" y="179"/>
                  </a:cubicBezTo>
                  <a:moveTo>
                    <a:pt x="109" y="178"/>
                  </a:moveTo>
                  <a:cubicBezTo>
                    <a:pt x="109" y="178"/>
                    <a:pt x="109" y="178"/>
                    <a:pt x="109" y="178"/>
                  </a:cubicBezTo>
                  <a:cubicBezTo>
                    <a:pt x="109" y="178"/>
                    <a:pt x="109" y="178"/>
                    <a:pt x="109" y="178"/>
                  </a:cubicBezTo>
                  <a:moveTo>
                    <a:pt x="109" y="178"/>
                  </a:moveTo>
                  <a:cubicBezTo>
                    <a:pt x="109" y="178"/>
                    <a:pt x="109" y="178"/>
                    <a:pt x="109" y="178"/>
                  </a:cubicBezTo>
                  <a:cubicBezTo>
                    <a:pt x="109" y="178"/>
                    <a:pt x="109" y="178"/>
                    <a:pt x="109" y="178"/>
                  </a:cubicBezTo>
                  <a:moveTo>
                    <a:pt x="109" y="178"/>
                  </a:moveTo>
                  <a:cubicBezTo>
                    <a:pt x="109" y="178"/>
                    <a:pt x="109" y="178"/>
                    <a:pt x="109" y="178"/>
                  </a:cubicBezTo>
                  <a:cubicBezTo>
                    <a:pt x="109" y="178"/>
                    <a:pt x="109" y="178"/>
                    <a:pt x="109" y="178"/>
                  </a:cubicBezTo>
                  <a:moveTo>
                    <a:pt x="109" y="178"/>
                  </a:moveTo>
                  <a:cubicBezTo>
                    <a:pt x="109" y="178"/>
                    <a:pt x="109" y="178"/>
                    <a:pt x="109" y="178"/>
                  </a:cubicBezTo>
                  <a:cubicBezTo>
                    <a:pt x="109" y="178"/>
                    <a:pt x="109" y="178"/>
                    <a:pt x="109" y="178"/>
                  </a:cubicBezTo>
                  <a:moveTo>
                    <a:pt x="109" y="178"/>
                  </a:moveTo>
                  <a:cubicBezTo>
                    <a:pt x="109" y="178"/>
                    <a:pt x="109" y="178"/>
                    <a:pt x="109" y="178"/>
                  </a:cubicBezTo>
                  <a:cubicBezTo>
                    <a:pt x="109" y="178"/>
                    <a:pt x="109" y="178"/>
                    <a:pt x="109" y="178"/>
                  </a:cubicBezTo>
                  <a:moveTo>
                    <a:pt x="109" y="178"/>
                  </a:moveTo>
                  <a:cubicBezTo>
                    <a:pt x="109" y="178"/>
                    <a:pt x="109" y="178"/>
                    <a:pt x="109" y="178"/>
                  </a:cubicBezTo>
                  <a:cubicBezTo>
                    <a:pt x="109" y="178"/>
                    <a:pt x="109" y="178"/>
                    <a:pt x="109" y="178"/>
                  </a:cubicBezTo>
                  <a:moveTo>
                    <a:pt x="109" y="177"/>
                  </a:moveTo>
                  <a:cubicBezTo>
                    <a:pt x="109" y="177"/>
                    <a:pt x="109" y="177"/>
                    <a:pt x="109" y="177"/>
                  </a:cubicBezTo>
                  <a:cubicBezTo>
                    <a:pt x="109" y="177"/>
                    <a:pt x="109" y="177"/>
                    <a:pt x="109" y="177"/>
                  </a:cubicBezTo>
                  <a:moveTo>
                    <a:pt x="109" y="177"/>
                  </a:moveTo>
                  <a:cubicBezTo>
                    <a:pt x="109" y="177"/>
                    <a:pt x="109" y="177"/>
                    <a:pt x="109" y="177"/>
                  </a:cubicBezTo>
                  <a:cubicBezTo>
                    <a:pt x="109" y="177"/>
                    <a:pt x="109" y="177"/>
                    <a:pt x="109" y="177"/>
                  </a:cubicBezTo>
                  <a:moveTo>
                    <a:pt x="110" y="177"/>
                  </a:moveTo>
                  <a:cubicBezTo>
                    <a:pt x="110" y="177"/>
                    <a:pt x="110" y="177"/>
                    <a:pt x="110" y="177"/>
                  </a:cubicBezTo>
                  <a:cubicBezTo>
                    <a:pt x="110" y="177"/>
                    <a:pt x="110" y="177"/>
                    <a:pt x="110" y="177"/>
                  </a:cubicBezTo>
                  <a:moveTo>
                    <a:pt x="110" y="177"/>
                  </a:moveTo>
                  <a:cubicBezTo>
                    <a:pt x="110" y="177"/>
                    <a:pt x="110" y="177"/>
                    <a:pt x="110" y="177"/>
                  </a:cubicBezTo>
                  <a:cubicBezTo>
                    <a:pt x="110" y="177"/>
                    <a:pt x="110" y="177"/>
                    <a:pt x="110" y="177"/>
                  </a:cubicBezTo>
                  <a:moveTo>
                    <a:pt x="110" y="177"/>
                  </a:moveTo>
                  <a:cubicBezTo>
                    <a:pt x="110" y="177"/>
                    <a:pt x="110" y="177"/>
                    <a:pt x="110" y="177"/>
                  </a:cubicBezTo>
                  <a:cubicBezTo>
                    <a:pt x="110" y="177"/>
                    <a:pt x="110" y="177"/>
                    <a:pt x="110" y="177"/>
                  </a:cubicBezTo>
                  <a:moveTo>
                    <a:pt x="110" y="177"/>
                  </a:moveTo>
                  <a:cubicBezTo>
                    <a:pt x="110" y="177"/>
                    <a:pt x="110" y="177"/>
                    <a:pt x="110" y="177"/>
                  </a:cubicBezTo>
                  <a:cubicBezTo>
                    <a:pt x="110" y="177"/>
                    <a:pt x="110" y="177"/>
                    <a:pt x="110" y="177"/>
                  </a:cubicBezTo>
                  <a:moveTo>
                    <a:pt x="93" y="90"/>
                  </a:moveTo>
                  <a:cubicBezTo>
                    <a:pt x="93" y="90"/>
                    <a:pt x="93" y="90"/>
                    <a:pt x="93" y="90"/>
                  </a:cubicBezTo>
                  <a:cubicBezTo>
                    <a:pt x="93" y="90"/>
                    <a:pt x="93" y="90"/>
                    <a:pt x="93" y="9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27" y="0"/>
                    <a:pt x="49" y="20"/>
                    <a:pt x="52" y="45"/>
                  </a:cubicBezTo>
                  <a:cubicBezTo>
                    <a:pt x="75" y="48"/>
                    <a:pt x="93" y="67"/>
                    <a:pt x="93" y="90"/>
                  </a:cubicBezTo>
                  <a:cubicBezTo>
                    <a:pt x="93" y="90"/>
                    <a:pt x="93" y="90"/>
                    <a:pt x="93" y="90"/>
                  </a:cubicBezTo>
                  <a:cubicBezTo>
                    <a:pt x="93" y="67"/>
                    <a:pt x="75" y="48"/>
                    <a:pt x="52" y="45"/>
                  </a:cubicBezTo>
                  <a:cubicBezTo>
                    <a:pt x="49" y="20"/>
                    <a:pt x="27"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85">
              <a:extLst>
                <a:ext uri="{FF2B5EF4-FFF2-40B4-BE49-F238E27FC236}">
                  <a16:creationId xmlns:a16="http://schemas.microsoft.com/office/drawing/2014/main" id="{F8E4B92E-9524-152C-670C-439445AB0CE6}"/>
                </a:ext>
              </a:extLst>
            </p:cNvPr>
            <p:cNvSpPr>
              <a:spLocks/>
            </p:cNvSpPr>
            <p:nvPr/>
          </p:nvSpPr>
          <p:spPr bwMode="auto">
            <a:xfrm>
              <a:off x="5572125" y="5840413"/>
              <a:ext cx="338138" cy="469900"/>
            </a:xfrm>
            <a:custGeom>
              <a:avLst/>
              <a:gdLst>
                <a:gd name="T0" fmla="*/ 63 w 90"/>
                <a:gd name="T1" fmla="*/ 0 h 125"/>
                <a:gd name="T2" fmla="*/ 39 w 90"/>
                <a:gd name="T3" fmla="*/ 25 h 125"/>
                <a:gd name="T4" fmla="*/ 39 w 90"/>
                <a:gd name="T5" fmla="*/ 27 h 125"/>
                <a:gd name="T6" fmla="*/ 54 w 90"/>
                <a:gd name="T7" fmla="*/ 45 h 125"/>
                <a:gd name="T8" fmla="*/ 35 w 90"/>
                <a:gd name="T9" fmla="*/ 64 h 125"/>
                <a:gd name="T10" fmla="*/ 35 w 90"/>
                <a:gd name="T11" fmla="*/ 64 h 125"/>
                <a:gd name="T12" fmla="*/ 0 w 90"/>
                <a:gd name="T13" fmla="*/ 114 h 125"/>
                <a:gd name="T14" fmla="*/ 16 w 90"/>
                <a:gd name="T15" fmla="*/ 123 h 125"/>
                <a:gd name="T16" fmla="*/ 16 w 90"/>
                <a:gd name="T17" fmla="*/ 123 h 125"/>
                <a:gd name="T18" fmla="*/ 16 w 90"/>
                <a:gd name="T19" fmla="*/ 123 h 125"/>
                <a:gd name="T20" fmla="*/ 16 w 90"/>
                <a:gd name="T21" fmla="*/ 123 h 125"/>
                <a:gd name="T22" fmla="*/ 16 w 90"/>
                <a:gd name="T23" fmla="*/ 123 h 125"/>
                <a:gd name="T24" fmla="*/ 16 w 90"/>
                <a:gd name="T25" fmla="*/ 124 h 125"/>
                <a:gd name="T26" fmla="*/ 16 w 90"/>
                <a:gd name="T27" fmla="*/ 124 h 125"/>
                <a:gd name="T28" fmla="*/ 27 w 90"/>
                <a:gd name="T29" fmla="*/ 125 h 125"/>
                <a:gd name="T30" fmla="*/ 82 w 90"/>
                <a:gd name="T31" fmla="*/ 73 h 125"/>
                <a:gd name="T32" fmla="*/ 82 w 90"/>
                <a:gd name="T33" fmla="*/ 73 h 125"/>
                <a:gd name="T34" fmla="*/ 82 w 90"/>
                <a:gd name="T35" fmla="*/ 73 h 125"/>
                <a:gd name="T36" fmla="*/ 82 w 90"/>
                <a:gd name="T37" fmla="*/ 72 h 125"/>
                <a:gd name="T38" fmla="*/ 82 w 90"/>
                <a:gd name="T39" fmla="*/ 72 h 125"/>
                <a:gd name="T40" fmla="*/ 82 w 90"/>
                <a:gd name="T41" fmla="*/ 72 h 125"/>
                <a:gd name="T42" fmla="*/ 82 w 90"/>
                <a:gd name="T43" fmla="*/ 72 h 125"/>
                <a:gd name="T44" fmla="*/ 82 w 90"/>
                <a:gd name="T45" fmla="*/ 72 h 125"/>
                <a:gd name="T46" fmla="*/ 82 w 90"/>
                <a:gd name="T47" fmla="*/ 72 h 125"/>
                <a:gd name="T48" fmla="*/ 82 w 90"/>
                <a:gd name="T49" fmla="*/ 72 h 125"/>
                <a:gd name="T50" fmla="*/ 82 w 90"/>
                <a:gd name="T51" fmla="*/ 72 h 125"/>
                <a:gd name="T52" fmla="*/ 82 w 90"/>
                <a:gd name="T53" fmla="*/ 72 h 125"/>
                <a:gd name="T54" fmla="*/ 82 w 90"/>
                <a:gd name="T55" fmla="*/ 72 h 125"/>
                <a:gd name="T56" fmla="*/ 82 w 90"/>
                <a:gd name="T57" fmla="*/ 72 h 125"/>
                <a:gd name="T58" fmla="*/ 82 w 90"/>
                <a:gd name="T59" fmla="*/ 72 h 125"/>
                <a:gd name="T60" fmla="*/ 82 w 90"/>
                <a:gd name="T61" fmla="*/ 71 h 125"/>
                <a:gd name="T62" fmla="*/ 82 w 90"/>
                <a:gd name="T63" fmla="*/ 71 h 125"/>
                <a:gd name="T64" fmla="*/ 82 w 90"/>
                <a:gd name="T65" fmla="*/ 71 h 125"/>
                <a:gd name="T66" fmla="*/ 82 w 90"/>
                <a:gd name="T67" fmla="*/ 71 h 125"/>
                <a:gd name="T68" fmla="*/ 83 w 90"/>
                <a:gd name="T69" fmla="*/ 71 h 125"/>
                <a:gd name="T70" fmla="*/ 83 w 90"/>
                <a:gd name="T71" fmla="*/ 71 h 125"/>
                <a:gd name="T72" fmla="*/ 83 w 90"/>
                <a:gd name="T73" fmla="*/ 71 h 125"/>
                <a:gd name="T74" fmla="*/ 83 w 90"/>
                <a:gd name="T75" fmla="*/ 71 h 125"/>
                <a:gd name="T76" fmla="*/ 83 w 90"/>
                <a:gd name="T77" fmla="*/ 71 h 125"/>
                <a:gd name="T78" fmla="*/ 83 w 90"/>
                <a:gd name="T79" fmla="*/ 71 h 125"/>
                <a:gd name="T80" fmla="*/ 83 w 90"/>
                <a:gd name="T81" fmla="*/ 71 h 125"/>
                <a:gd name="T82" fmla="*/ 83 w 90"/>
                <a:gd name="T83" fmla="*/ 71 h 125"/>
                <a:gd name="T84" fmla="*/ 63 w 90"/>
                <a:gd name="T8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125">
                  <a:moveTo>
                    <a:pt x="63" y="0"/>
                  </a:moveTo>
                  <a:cubicBezTo>
                    <a:pt x="58" y="11"/>
                    <a:pt x="50" y="20"/>
                    <a:pt x="39" y="25"/>
                  </a:cubicBezTo>
                  <a:cubicBezTo>
                    <a:pt x="39" y="25"/>
                    <a:pt x="39" y="26"/>
                    <a:pt x="39" y="27"/>
                  </a:cubicBezTo>
                  <a:cubicBezTo>
                    <a:pt x="48" y="29"/>
                    <a:pt x="54" y="36"/>
                    <a:pt x="54" y="45"/>
                  </a:cubicBezTo>
                  <a:cubicBezTo>
                    <a:pt x="54" y="56"/>
                    <a:pt x="45" y="64"/>
                    <a:pt x="35" y="64"/>
                  </a:cubicBezTo>
                  <a:cubicBezTo>
                    <a:pt x="35" y="64"/>
                    <a:pt x="35" y="64"/>
                    <a:pt x="35" y="64"/>
                  </a:cubicBezTo>
                  <a:cubicBezTo>
                    <a:pt x="28" y="84"/>
                    <a:pt x="16" y="101"/>
                    <a:pt x="0" y="114"/>
                  </a:cubicBezTo>
                  <a:cubicBezTo>
                    <a:pt x="4" y="118"/>
                    <a:pt x="10" y="122"/>
                    <a:pt x="16" y="123"/>
                  </a:cubicBezTo>
                  <a:cubicBezTo>
                    <a:pt x="16" y="123"/>
                    <a:pt x="16" y="123"/>
                    <a:pt x="16" y="123"/>
                  </a:cubicBezTo>
                  <a:cubicBezTo>
                    <a:pt x="16" y="123"/>
                    <a:pt x="16" y="123"/>
                    <a:pt x="16" y="123"/>
                  </a:cubicBezTo>
                  <a:cubicBezTo>
                    <a:pt x="16" y="123"/>
                    <a:pt x="16" y="123"/>
                    <a:pt x="16" y="123"/>
                  </a:cubicBezTo>
                  <a:cubicBezTo>
                    <a:pt x="16" y="123"/>
                    <a:pt x="16" y="123"/>
                    <a:pt x="16" y="123"/>
                  </a:cubicBezTo>
                  <a:cubicBezTo>
                    <a:pt x="16" y="123"/>
                    <a:pt x="16" y="124"/>
                    <a:pt x="16" y="124"/>
                  </a:cubicBezTo>
                  <a:cubicBezTo>
                    <a:pt x="16" y="124"/>
                    <a:pt x="16" y="124"/>
                    <a:pt x="16" y="124"/>
                  </a:cubicBezTo>
                  <a:cubicBezTo>
                    <a:pt x="20" y="124"/>
                    <a:pt x="23" y="125"/>
                    <a:pt x="27" y="125"/>
                  </a:cubicBezTo>
                  <a:cubicBezTo>
                    <a:pt x="50" y="125"/>
                    <a:pt x="73" y="104"/>
                    <a:pt x="82" y="73"/>
                  </a:cubicBezTo>
                  <a:cubicBezTo>
                    <a:pt x="82" y="73"/>
                    <a:pt x="82" y="73"/>
                    <a:pt x="82" y="73"/>
                  </a:cubicBezTo>
                  <a:cubicBezTo>
                    <a:pt x="82" y="73"/>
                    <a:pt x="82" y="73"/>
                    <a:pt x="82" y="73"/>
                  </a:cubicBezTo>
                  <a:cubicBezTo>
                    <a:pt x="82" y="73"/>
                    <a:pt x="82" y="73"/>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2"/>
                    <a:pt x="82" y="72"/>
                  </a:cubicBezTo>
                  <a:cubicBezTo>
                    <a:pt x="82" y="72"/>
                    <a:pt x="82" y="71"/>
                    <a:pt x="82" y="71"/>
                  </a:cubicBezTo>
                  <a:cubicBezTo>
                    <a:pt x="82" y="71"/>
                    <a:pt x="82" y="71"/>
                    <a:pt x="82" y="71"/>
                  </a:cubicBezTo>
                  <a:cubicBezTo>
                    <a:pt x="82" y="71"/>
                    <a:pt x="82" y="71"/>
                    <a:pt x="82" y="71"/>
                  </a:cubicBezTo>
                  <a:cubicBezTo>
                    <a:pt x="82" y="71"/>
                    <a:pt x="82" y="71"/>
                    <a:pt x="82" y="71"/>
                  </a:cubicBezTo>
                  <a:cubicBezTo>
                    <a:pt x="82" y="71"/>
                    <a:pt x="82" y="71"/>
                    <a:pt x="83" y="71"/>
                  </a:cubicBezTo>
                  <a:cubicBezTo>
                    <a:pt x="83" y="71"/>
                    <a:pt x="83" y="71"/>
                    <a:pt x="83" y="71"/>
                  </a:cubicBezTo>
                  <a:cubicBezTo>
                    <a:pt x="83" y="71"/>
                    <a:pt x="83" y="71"/>
                    <a:pt x="83" y="71"/>
                  </a:cubicBezTo>
                  <a:cubicBezTo>
                    <a:pt x="83" y="71"/>
                    <a:pt x="83" y="71"/>
                    <a:pt x="83" y="71"/>
                  </a:cubicBezTo>
                  <a:cubicBezTo>
                    <a:pt x="83" y="71"/>
                    <a:pt x="83" y="71"/>
                    <a:pt x="83" y="71"/>
                  </a:cubicBezTo>
                  <a:cubicBezTo>
                    <a:pt x="83" y="71"/>
                    <a:pt x="83" y="71"/>
                    <a:pt x="83" y="71"/>
                  </a:cubicBezTo>
                  <a:cubicBezTo>
                    <a:pt x="83" y="71"/>
                    <a:pt x="83" y="71"/>
                    <a:pt x="83" y="71"/>
                  </a:cubicBezTo>
                  <a:cubicBezTo>
                    <a:pt x="83" y="71"/>
                    <a:pt x="83" y="71"/>
                    <a:pt x="83" y="71"/>
                  </a:cubicBezTo>
                  <a:cubicBezTo>
                    <a:pt x="90" y="41"/>
                    <a:pt x="81" y="12"/>
                    <a:pt x="63"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86">
              <a:extLst>
                <a:ext uri="{FF2B5EF4-FFF2-40B4-BE49-F238E27FC236}">
                  <a16:creationId xmlns:a16="http://schemas.microsoft.com/office/drawing/2014/main" id="{1E9FD329-66EE-48BB-4649-24331688311C}"/>
                </a:ext>
              </a:extLst>
            </p:cNvPr>
            <p:cNvSpPr>
              <a:spLocks/>
            </p:cNvSpPr>
            <p:nvPr/>
          </p:nvSpPr>
          <p:spPr bwMode="auto">
            <a:xfrm>
              <a:off x="5330825" y="6335713"/>
              <a:ext cx="98425" cy="101600"/>
            </a:xfrm>
            <a:custGeom>
              <a:avLst/>
              <a:gdLst>
                <a:gd name="T0" fmla="*/ 26 w 26"/>
                <a:gd name="T1" fmla="*/ 0 h 27"/>
                <a:gd name="T2" fmla="*/ 0 w 26"/>
                <a:gd name="T3" fmla="*/ 3 h 27"/>
                <a:gd name="T4" fmla="*/ 0 w 26"/>
                <a:gd name="T5" fmla="*/ 27 h 27"/>
                <a:gd name="T6" fmla="*/ 0 w 26"/>
                <a:gd name="T7" fmla="*/ 27 h 27"/>
                <a:gd name="T8" fmla="*/ 26 w 26"/>
                <a:gd name="T9" fmla="*/ 27 h 27"/>
                <a:gd name="T10" fmla="*/ 26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26" y="0"/>
                  </a:moveTo>
                  <a:cubicBezTo>
                    <a:pt x="18" y="2"/>
                    <a:pt x="9" y="3"/>
                    <a:pt x="0" y="3"/>
                  </a:cubicBezTo>
                  <a:cubicBezTo>
                    <a:pt x="0" y="27"/>
                    <a:pt x="0" y="27"/>
                    <a:pt x="0" y="27"/>
                  </a:cubicBezTo>
                  <a:cubicBezTo>
                    <a:pt x="0" y="27"/>
                    <a:pt x="0" y="27"/>
                    <a:pt x="0" y="27"/>
                  </a:cubicBezTo>
                  <a:cubicBezTo>
                    <a:pt x="26" y="27"/>
                    <a:pt x="26" y="27"/>
                    <a:pt x="26" y="27"/>
                  </a:cubicBezTo>
                  <a:cubicBezTo>
                    <a:pt x="26" y="0"/>
                    <a:pt x="26" y="0"/>
                    <a:pt x="26"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7">
              <a:extLst>
                <a:ext uri="{FF2B5EF4-FFF2-40B4-BE49-F238E27FC236}">
                  <a16:creationId xmlns:a16="http://schemas.microsoft.com/office/drawing/2014/main" id="{8B9281F1-0C00-B0CA-0596-01F61CF3DCFF}"/>
                </a:ext>
              </a:extLst>
            </p:cNvPr>
            <p:cNvSpPr>
              <a:spLocks/>
            </p:cNvSpPr>
            <p:nvPr/>
          </p:nvSpPr>
          <p:spPr bwMode="auto">
            <a:xfrm>
              <a:off x="5703888" y="5942013"/>
              <a:ext cx="71438" cy="138113"/>
            </a:xfrm>
            <a:custGeom>
              <a:avLst/>
              <a:gdLst>
                <a:gd name="T0" fmla="*/ 4 w 19"/>
                <a:gd name="T1" fmla="*/ 0 h 37"/>
                <a:gd name="T2" fmla="*/ 5 w 19"/>
                <a:gd name="T3" fmla="*/ 5 h 37"/>
                <a:gd name="T4" fmla="*/ 0 w 19"/>
                <a:gd name="T5" fmla="*/ 37 h 37"/>
                <a:gd name="T6" fmla="*/ 0 w 19"/>
                <a:gd name="T7" fmla="*/ 37 h 37"/>
                <a:gd name="T8" fmla="*/ 19 w 19"/>
                <a:gd name="T9" fmla="*/ 18 h 37"/>
                <a:gd name="T10" fmla="*/ 4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4" y="0"/>
                  </a:moveTo>
                  <a:cubicBezTo>
                    <a:pt x="5" y="2"/>
                    <a:pt x="5" y="3"/>
                    <a:pt x="5" y="5"/>
                  </a:cubicBezTo>
                  <a:cubicBezTo>
                    <a:pt x="5" y="16"/>
                    <a:pt x="3" y="27"/>
                    <a:pt x="0" y="37"/>
                  </a:cubicBezTo>
                  <a:cubicBezTo>
                    <a:pt x="0" y="37"/>
                    <a:pt x="0" y="37"/>
                    <a:pt x="0" y="37"/>
                  </a:cubicBezTo>
                  <a:cubicBezTo>
                    <a:pt x="10" y="37"/>
                    <a:pt x="19" y="29"/>
                    <a:pt x="19" y="18"/>
                  </a:cubicBezTo>
                  <a:cubicBezTo>
                    <a:pt x="19" y="9"/>
                    <a:pt x="13" y="2"/>
                    <a:pt x="4"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88">
              <a:extLst>
                <a:ext uri="{FF2B5EF4-FFF2-40B4-BE49-F238E27FC236}">
                  <a16:creationId xmlns:a16="http://schemas.microsoft.com/office/drawing/2014/main" id="{4828415D-83F5-4345-5323-4B2A4CA24EA5}"/>
                </a:ext>
              </a:extLst>
            </p:cNvPr>
            <p:cNvSpPr>
              <a:spLocks/>
            </p:cNvSpPr>
            <p:nvPr/>
          </p:nvSpPr>
          <p:spPr bwMode="auto">
            <a:xfrm>
              <a:off x="5330825" y="5788025"/>
              <a:ext cx="390525" cy="558800"/>
            </a:xfrm>
            <a:custGeom>
              <a:avLst/>
              <a:gdLst>
                <a:gd name="T0" fmla="*/ 0 w 104"/>
                <a:gd name="T1" fmla="*/ 0 h 149"/>
                <a:gd name="T2" fmla="*/ 0 w 104"/>
                <a:gd name="T3" fmla="*/ 0 h 149"/>
                <a:gd name="T4" fmla="*/ 0 w 104"/>
                <a:gd name="T5" fmla="*/ 149 h 149"/>
                <a:gd name="T6" fmla="*/ 26 w 104"/>
                <a:gd name="T7" fmla="*/ 146 h 149"/>
                <a:gd name="T8" fmla="*/ 26 w 104"/>
                <a:gd name="T9" fmla="*/ 146 h 149"/>
                <a:gd name="T10" fmla="*/ 26 w 104"/>
                <a:gd name="T11" fmla="*/ 146 h 149"/>
                <a:gd name="T12" fmla="*/ 64 w 104"/>
                <a:gd name="T13" fmla="*/ 128 h 149"/>
                <a:gd name="T14" fmla="*/ 64 w 104"/>
                <a:gd name="T15" fmla="*/ 128 h 149"/>
                <a:gd name="T16" fmla="*/ 99 w 104"/>
                <a:gd name="T17" fmla="*/ 78 h 149"/>
                <a:gd name="T18" fmla="*/ 104 w 104"/>
                <a:gd name="T19" fmla="*/ 46 h 149"/>
                <a:gd name="T20" fmla="*/ 103 w 104"/>
                <a:gd name="T21" fmla="*/ 41 h 149"/>
                <a:gd name="T22" fmla="*/ 103 w 104"/>
                <a:gd name="T23" fmla="*/ 39 h 149"/>
                <a:gd name="T24" fmla="*/ 85 w 104"/>
                <a:gd name="T25" fmla="*/ 43 h 149"/>
                <a:gd name="T26" fmla="*/ 43 w 104"/>
                <a:gd name="T27" fmla="*/ 14 h 149"/>
                <a:gd name="T28" fmla="*/ 37 w 104"/>
                <a:gd name="T29" fmla="*/ 14 h 149"/>
                <a:gd name="T30" fmla="*/ 0 w 104"/>
                <a:gd name="T3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49">
                  <a:moveTo>
                    <a:pt x="0" y="0"/>
                  </a:moveTo>
                  <a:cubicBezTo>
                    <a:pt x="0" y="0"/>
                    <a:pt x="0" y="0"/>
                    <a:pt x="0" y="0"/>
                  </a:cubicBezTo>
                  <a:cubicBezTo>
                    <a:pt x="0" y="149"/>
                    <a:pt x="0" y="149"/>
                    <a:pt x="0" y="149"/>
                  </a:cubicBezTo>
                  <a:cubicBezTo>
                    <a:pt x="9" y="149"/>
                    <a:pt x="18" y="148"/>
                    <a:pt x="26" y="146"/>
                  </a:cubicBezTo>
                  <a:cubicBezTo>
                    <a:pt x="26" y="146"/>
                    <a:pt x="26" y="146"/>
                    <a:pt x="26" y="146"/>
                  </a:cubicBezTo>
                  <a:cubicBezTo>
                    <a:pt x="26" y="146"/>
                    <a:pt x="26" y="146"/>
                    <a:pt x="26" y="146"/>
                  </a:cubicBezTo>
                  <a:cubicBezTo>
                    <a:pt x="40" y="143"/>
                    <a:pt x="53" y="136"/>
                    <a:pt x="64" y="128"/>
                  </a:cubicBezTo>
                  <a:cubicBezTo>
                    <a:pt x="64" y="128"/>
                    <a:pt x="64" y="128"/>
                    <a:pt x="64" y="128"/>
                  </a:cubicBezTo>
                  <a:cubicBezTo>
                    <a:pt x="80" y="115"/>
                    <a:pt x="92" y="98"/>
                    <a:pt x="99" y="78"/>
                  </a:cubicBezTo>
                  <a:cubicBezTo>
                    <a:pt x="102" y="68"/>
                    <a:pt x="104" y="57"/>
                    <a:pt x="104" y="46"/>
                  </a:cubicBezTo>
                  <a:cubicBezTo>
                    <a:pt x="104" y="44"/>
                    <a:pt x="104" y="43"/>
                    <a:pt x="103" y="41"/>
                  </a:cubicBezTo>
                  <a:cubicBezTo>
                    <a:pt x="103" y="40"/>
                    <a:pt x="103" y="39"/>
                    <a:pt x="103" y="39"/>
                  </a:cubicBezTo>
                  <a:cubicBezTo>
                    <a:pt x="98" y="41"/>
                    <a:pt x="91" y="43"/>
                    <a:pt x="85" y="43"/>
                  </a:cubicBezTo>
                  <a:cubicBezTo>
                    <a:pt x="66" y="43"/>
                    <a:pt x="49" y="31"/>
                    <a:pt x="43" y="14"/>
                  </a:cubicBezTo>
                  <a:cubicBezTo>
                    <a:pt x="41" y="14"/>
                    <a:pt x="39" y="14"/>
                    <a:pt x="37" y="14"/>
                  </a:cubicBezTo>
                  <a:cubicBezTo>
                    <a:pt x="23" y="14"/>
                    <a:pt x="10" y="9"/>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89">
              <a:extLst>
                <a:ext uri="{FF2B5EF4-FFF2-40B4-BE49-F238E27FC236}">
                  <a16:creationId xmlns:a16="http://schemas.microsoft.com/office/drawing/2014/main" id="{B1243325-A3BA-D09B-8EFD-C2775DCFA25C}"/>
                </a:ext>
              </a:extLst>
            </p:cNvPr>
            <p:cNvSpPr>
              <a:spLocks/>
            </p:cNvSpPr>
            <p:nvPr/>
          </p:nvSpPr>
          <p:spPr bwMode="auto">
            <a:xfrm>
              <a:off x="5330825" y="57880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D04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90">
              <a:extLst>
                <a:ext uri="{FF2B5EF4-FFF2-40B4-BE49-F238E27FC236}">
                  <a16:creationId xmlns:a16="http://schemas.microsoft.com/office/drawing/2014/main" id="{E73DD0E2-37EE-7877-1463-CA4CFB7CBD35}"/>
                </a:ext>
              </a:extLst>
            </p:cNvPr>
            <p:cNvSpPr>
              <a:spLocks/>
            </p:cNvSpPr>
            <p:nvPr/>
          </p:nvSpPr>
          <p:spPr bwMode="auto">
            <a:xfrm>
              <a:off x="5330825" y="5441950"/>
              <a:ext cx="488950" cy="506413"/>
            </a:xfrm>
            <a:custGeom>
              <a:avLst/>
              <a:gdLst>
                <a:gd name="T0" fmla="*/ 37 w 130"/>
                <a:gd name="T1" fmla="*/ 0 h 135"/>
                <a:gd name="T2" fmla="*/ 37 w 130"/>
                <a:gd name="T3" fmla="*/ 0 h 135"/>
                <a:gd name="T4" fmla="*/ 37 w 130"/>
                <a:gd name="T5" fmla="*/ 0 h 135"/>
                <a:gd name="T6" fmla="*/ 37 w 130"/>
                <a:gd name="T7" fmla="*/ 0 h 135"/>
                <a:gd name="T8" fmla="*/ 37 w 130"/>
                <a:gd name="T9" fmla="*/ 0 h 135"/>
                <a:gd name="T10" fmla="*/ 37 w 130"/>
                <a:gd name="T11" fmla="*/ 0 h 135"/>
                <a:gd name="T12" fmla="*/ 37 w 130"/>
                <a:gd name="T13" fmla="*/ 0 h 135"/>
                <a:gd name="T14" fmla="*/ 37 w 130"/>
                <a:gd name="T15" fmla="*/ 0 h 135"/>
                <a:gd name="T16" fmla="*/ 0 w 130"/>
                <a:gd name="T17" fmla="*/ 15 h 135"/>
                <a:gd name="T18" fmla="*/ 0 w 130"/>
                <a:gd name="T19" fmla="*/ 15 h 135"/>
                <a:gd name="T20" fmla="*/ 0 w 130"/>
                <a:gd name="T21" fmla="*/ 92 h 135"/>
                <a:gd name="T22" fmla="*/ 0 w 130"/>
                <a:gd name="T23" fmla="*/ 92 h 135"/>
                <a:gd name="T24" fmla="*/ 37 w 130"/>
                <a:gd name="T25" fmla="*/ 106 h 135"/>
                <a:gd name="T26" fmla="*/ 43 w 130"/>
                <a:gd name="T27" fmla="*/ 106 h 135"/>
                <a:gd name="T28" fmla="*/ 85 w 130"/>
                <a:gd name="T29" fmla="*/ 135 h 135"/>
                <a:gd name="T30" fmla="*/ 103 w 130"/>
                <a:gd name="T31" fmla="*/ 131 h 135"/>
                <a:gd name="T32" fmla="*/ 127 w 130"/>
                <a:gd name="T33" fmla="*/ 106 h 135"/>
                <a:gd name="T34" fmla="*/ 127 w 130"/>
                <a:gd name="T35" fmla="*/ 106 h 135"/>
                <a:gd name="T36" fmla="*/ 130 w 130"/>
                <a:gd name="T37" fmla="*/ 90 h 135"/>
                <a:gd name="T38" fmla="*/ 130 w 130"/>
                <a:gd name="T39" fmla="*/ 90 h 135"/>
                <a:gd name="T40" fmla="*/ 130 w 130"/>
                <a:gd name="T41" fmla="*/ 90 h 135"/>
                <a:gd name="T42" fmla="*/ 89 w 130"/>
                <a:gd name="T43" fmla="*/ 45 h 135"/>
                <a:gd name="T44" fmla="*/ 37 w 130"/>
                <a:gd name="T4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0" h="135">
                  <a:moveTo>
                    <a:pt x="37" y="0"/>
                  </a:moveTo>
                  <a:cubicBezTo>
                    <a:pt x="37" y="0"/>
                    <a:pt x="37" y="0"/>
                    <a:pt x="37" y="0"/>
                  </a:cubicBezTo>
                  <a:cubicBezTo>
                    <a:pt x="37" y="0"/>
                    <a:pt x="37" y="0"/>
                    <a:pt x="37" y="0"/>
                  </a:cubicBezTo>
                  <a:cubicBezTo>
                    <a:pt x="37" y="0"/>
                    <a:pt x="37" y="0"/>
                    <a:pt x="37" y="0"/>
                  </a:cubicBezTo>
                  <a:cubicBezTo>
                    <a:pt x="37" y="0"/>
                    <a:pt x="37" y="0"/>
                    <a:pt x="37" y="0"/>
                  </a:cubicBezTo>
                  <a:cubicBezTo>
                    <a:pt x="37" y="0"/>
                    <a:pt x="37" y="0"/>
                    <a:pt x="37" y="0"/>
                  </a:cubicBezTo>
                  <a:cubicBezTo>
                    <a:pt x="37" y="0"/>
                    <a:pt x="37" y="0"/>
                    <a:pt x="37" y="0"/>
                  </a:cubicBezTo>
                  <a:cubicBezTo>
                    <a:pt x="37" y="0"/>
                    <a:pt x="37" y="0"/>
                    <a:pt x="37" y="0"/>
                  </a:cubicBezTo>
                  <a:cubicBezTo>
                    <a:pt x="23" y="0"/>
                    <a:pt x="10" y="6"/>
                    <a:pt x="0" y="15"/>
                  </a:cubicBezTo>
                  <a:cubicBezTo>
                    <a:pt x="0" y="15"/>
                    <a:pt x="0" y="15"/>
                    <a:pt x="0" y="15"/>
                  </a:cubicBezTo>
                  <a:cubicBezTo>
                    <a:pt x="0" y="92"/>
                    <a:pt x="0" y="92"/>
                    <a:pt x="0" y="92"/>
                  </a:cubicBezTo>
                  <a:cubicBezTo>
                    <a:pt x="0" y="92"/>
                    <a:pt x="0" y="92"/>
                    <a:pt x="0" y="92"/>
                  </a:cubicBezTo>
                  <a:cubicBezTo>
                    <a:pt x="10" y="101"/>
                    <a:pt x="23" y="106"/>
                    <a:pt x="37" y="106"/>
                  </a:cubicBezTo>
                  <a:cubicBezTo>
                    <a:pt x="39" y="106"/>
                    <a:pt x="41" y="106"/>
                    <a:pt x="43" y="106"/>
                  </a:cubicBezTo>
                  <a:cubicBezTo>
                    <a:pt x="49" y="123"/>
                    <a:pt x="66" y="135"/>
                    <a:pt x="85" y="135"/>
                  </a:cubicBezTo>
                  <a:cubicBezTo>
                    <a:pt x="91" y="135"/>
                    <a:pt x="98" y="133"/>
                    <a:pt x="103" y="131"/>
                  </a:cubicBezTo>
                  <a:cubicBezTo>
                    <a:pt x="114" y="126"/>
                    <a:pt x="122" y="117"/>
                    <a:pt x="127" y="106"/>
                  </a:cubicBezTo>
                  <a:cubicBezTo>
                    <a:pt x="127" y="106"/>
                    <a:pt x="127" y="106"/>
                    <a:pt x="127" y="106"/>
                  </a:cubicBezTo>
                  <a:cubicBezTo>
                    <a:pt x="129" y="101"/>
                    <a:pt x="130" y="96"/>
                    <a:pt x="130" y="90"/>
                  </a:cubicBezTo>
                  <a:cubicBezTo>
                    <a:pt x="130" y="90"/>
                    <a:pt x="130" y="90"/>
                    <a:pt x="130" y="90"/>
                  </a:cubicBezTo>
                  <a:cubicBezTo>
                    <a:pt x="130" y="90"/>
                    <a:pt x="130" y="90"/>
                    <a:pt x="130" y="90"/>
                  </a:cubicBezTo>
                  <a:cubicBezTo>
                    <a:pt x="130" y="67"/>
                    <a:pt x="112" y="48"/>
                    <a:pt x="89" y="45"/>
                  </a:cubicBezTo>
                  <a:cubicBezTo>
                    <a:pt x="86" y="20"/>
                    <a:pt x="64" y="0"/>
                    <a:pt x="37"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91">
              <a:extLst>
                <a:ext uri="{FF2B5EF4-FFF2-40B4-BE49-F238E27FC236}">
                  <a16:creationId xmlns:a16="http://schemas.microsoft.com/office/drawing/2014/main" id="{104568E2-3D58-16C8-0945-DE646A05B2D6}"/>
                </a:ext>
              </a:extLst>
            </p:cNvPr>
            <p:cNvSpPr>
              <a:spLocks/>
            </p:cNvSpPr>
            <p:nvPr/>
          </p:nvSpPr>
          <p:spPr bwMode="auto">
            <a:xfrm>
              <a:off x="5330825" y="6437313"/>
              <a:ext cx="233363" cy="222250"/>
            </a:xfrm>
            <a:custGeom>
              <a:avLst/>
              <a:gdLst>
                <a:gd name="T0" fmla="*/ 62 w 62"/>
                <a:gd name="T1" fmla="*/ 0 h 59"/>
                <a:gd name="T2" fmla="*/ 26 w 62"/>
                <a:gd name="T3" fmla="*/ 0 h 59"/>
                <a:gd name="T4" fmla="*/ 0 w 62"/>
                <a:gd name="T5" fmla="*/ 0 h 59"/>
                <a:gd name="T6" fmla="*/ 0 w 62"/>
                <a:gd name="T7" fmla="*/ 0 h 59"/>
                <a:gd name="T8" fmla="*/ 0 w 62"/>
                <a:gd name="T9" fmla="*/ 59 h 59"/>
                <a:gd name="T10" fmla="*/ 44 w 62"/>
                <a:gd name="T11" fmla="*/ 46 h 59"/>
                <a:gd name="T12" fmla="*/ 62 w 62"/>
                <a:gd name="T13" fmla="*/ 48 h 59"/>
                <a:gd name="T14" fmla="*/ 62 w 62"/>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59">
                  <a:moveTo>
                    <a:pt x="62" y="0"/>
                  </a:moveTo>
                  <a:cubicBezTo>
                    <a:pt x="26" y="0"/>
                    <a:pt x="26" y="0"/>
                    <a:pt x="26" y="0"/>
                  </a:cubicBezTo>
                  <a:cubicBezTo>
                    <a:pt x="0" y="0"/>
                    <a:pt x="0" y="0"/>
                    <a:pt x="0" y="0"/>
                  </a:cubicBezTo>
                  <a:cubicBezTo>
                    <a:pt x="0" y="0"/>
                    <a:pt x="0" y="0"/>
                    <a:pt x="0" y="0"/>
                  </a:cubicBezTo>
                  <a:cubicBezTo>
                    <a:pt x="0" y="59"/>
                    <a:pt x="0" y="59"/>
                    <a:pt x="0" y="59"/>
                  </a:cubicBezTo>
                  <a:cubicBezTo>
                    <a:pt x="11" y="51"/>
                    <a:pt x="27" y="46"/>
                    <a:pt x="44" y="46"/>
                  </a:cubicBezTo>
                  <a:cubicBezTo>
                    <a:pt x="50" y="46"/>
                    <a:pt x="56" y="47"/>
                    <a:pt x="62" y="48"/>
                  </a:cubicBezTo>
                  <a:cubicBezTo>
                    <a:pt x="62" y="0"/>
                    <a:pt x="62" y="0"/>
                    <a:pt x="62"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92">
              <a:extLst>
                <a:ext uri="{FF2B5EF4-FFF2-40B4-BE49-F238E27FC236}">
                  <a16:creationId xmlns:a16="http://schemas.microsoft.com/office/drawing/2014/main" id="{96F8DF09-1A8C-5DDB-6CE8-2A3FD9E215B5}"/>
                </a:ext>
              </a:extLst>
            </p:cNvPr>
            <p:cNvSpPr>
              <a:spLocks/>
            </p:cNvSpPr>
            <p:nvPr/>
          </p:nvSpPr>
          <p:spPr bwMode="auto">
            <a:xfrm>
              <a:off x="5330825" y="6437313"/>
              <a:ext cx="530225" cy="423863"/>
            </a:xfrm>
            <a:custGeom>
              <a:avLst/>
              <a:gdLst>
                <a:gd name="T0" fmla="*/ 79 w 141"/>
                <a:gd name="T1" fmla="*/ 0 h 113"/>
                <a:gd name="T2" fmla="*/ 62 w 141"/>
                <a:gd name="T3" fmla="*/ 0 h 113"/>
                <a:gd name="T4" fmla="*/ 62 w 141"/>
                <a:gd name="T5" fmla="*/ 48 h 113"/>
                <a:gd name="T6" fmla="*/ 62 w 141"/>
                <a:gd name="T7" fmla="*/ 48 h 113"/>
                <a:gd name="T8" fmla="*/ 44 w 141"/>
                <a:gd name="T9" fmla="*/ 46 h 113"/>
                <a:gd name="T10" fmla="*/ 0 w 141"/>
                <a:gd name="T11" fmla="*/ 59 h 113"/>
                <a:gd name="T12" fmla="*/ 0 w 141"/>
                <a:gd name="T13" fmla="*/ 113 h 113"/>
                <a:gd name="T14" fmla="*/ 141 w 141"/>
                <a:gd name="T15" fmla="*/ 113 h 113"/>
                <a:gd name="T16" fmla="*/ 141 w 141"/>
                <a:gd name="T17" fmla="*/ 109 h 113"/>
                <a:gd name="T18" fmla="*/ 141 w 141"/>
                <a:gd name="T19" fmla="*/ 62 h 113"/>
                <a:gd name="T20" fmla="*/ 123 w 141"/>
                <a:gd name="T21" fmla="*/ 18 h 113"/>
                <a:gd name="T22" fmla="*/ 79 w 141"/>
                <a:gd name="T2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1" h="113">
                  <a:moveTo>
                    <a:pt x="79" y="0"/>
                  </a:moveTo>
                  <a:cubicBezTo>
                    <a:pt x="62" y="0"/>
                    <a:pt x="62" y="0"/>
                    <a:pt x="62" y="0"/>
                  </a:cubicBezTo>
                  <a:cubicBezTo>
                    <a:pt x="62" y="48"/>
                    <a:pt x="62" y="48"/>
                    <a:pt x="62" y="48"/>
                  </a:cubicBezTo>
                  <a:cubicBezTo>
                    <a:pt x="62" y="48"/>
                    <a:pt x="62" y="48"/>
                    <a:pt x="62" y="48"/>
                  </a:cubicBezTo>
                  <a:cubicBezTo>
                    <a:pt x="56" y="47"/>
                    <a:pt x="50" y="46"/>
                    <a:pt x="44" y="46"/>
                  </a:cubicBezTo>
                  <a:cubicBezTo>
                    <a:pt x="27" y="46"/>
                    <a:pt x="11" y="51"/>
                    <a:pt x="0" y="59"/>
                  </a:cubicBezTo>
                  <a:cubicBezTo>
                    <a:pt x="0" y="113"/>
                    <a:pt x="0" y="113"/>
                    <a:pt x="0" y="113"/>
                  </a:cubicBezTo>
                  <a:cubicBezTo>
                    <a:pt x="141" y="113"/>
                    <a:pt x="141" y="113"/>
                    <a:pt x="141" y="113"/>
                  </a:cubicBezTo>
                  <a:cubicBezTo>
                    <a:pt x="141" y="109"/>
                    <a:pt x="141" y="109"/>
                    <a:pt x="141" y="109"/>
                  </a:cubicBezTo>
                  <a:cubicBezTo>
                    <a:pt x="141" y="62"/>
                    <a:pt x="141" y="62"/>
                    <a:pt x="141" y="62"/>
                  </a:cubicBezTo>
                  <a:cubicBezTo>
                    <a:pt x="141" y="45"/>
                    <a:pt x="134" y="29"/>
                    <a:pt x="123" y="18"/>
                  </a:cubicBezTo>
                  <a:cubicBezTo>
                    <a:pt x="111" y="7"/>
                    <a:pt x="96" y="0"/>
                    <a:pt x="7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文本框 14"/>
          <p:cNvSpPr txBox="1"/>
          <p:nvPr/>
        </p:nvSpPr>
        <p:spPr>
          <a:xfrm>
            <a:off x="5634335" y="4140034"/>
            <a:ext cx="923330" cy="184666"/>
          </a:xfrm>
          <a:prstGeom prst="rect">
            <a:avLst/>
          </a:prstGeom>
          <a:noFill/>
        </p:spPr>
        <p:txBody>
          <a:bodyPr wrap="none" lIns="0" tIns="0" rIns="0" bIns="0" rtlCol="0">
            <a:spAutoFit/>
          </a:bodyPr>
          <a:lstStyle/>
          <a:p>
            <a:r>
              <a:rPr lang="zh-CN" altLang="en-US" sz="1200" dirty="0">
                <a:solidFill>
                  <a:schemeClr val="accent1"/>
                </a:solidFill>
              </a:rPr>
              <a:t>糖果、调味剂</a:t>
            </a:r>
          </a:p>
        </p:txBody>
      </p:sp>
      <p:sp>
        <p:nvSpPr>
          <p:cNvPr id="18" name="文本框 17"/>
          <p:cNvSpPr txBox="1"/>
          <p:nvPr/>
        </p:nvSpPr>
        <p:spPr>
          <a:xfrm>
            <a:off x="5267396" y="2941380"/>
            <a:ext cx="649217" cy="184666"/>
          </a:xfrm>
          <a:prstGeom prst="rect">
            <a:avLst/>
          </a:prstGeom>
          <a:noFill/>
        </p:spPr>
        <p:txBody>
          <a:bodyPr wrap="none" lIns="0" tIns="0" rIns="0" bIns="0" rtlCol="0">
            <a:spAutoFit/>
          </a:bodyPr>
          <a:lstStyle/>
          <a:p>
            <a:r>
              <a:rPr lang="en-US" altLang="zh-CN" sz="1200" dirty="0">
                <a:solidFill>
                  <a:schemeClr val="accent1"/>
                </a:solidFill>
              </a:rPr>
              <a:t>41-50</a:t>
            </a:r>
            <a:r>
              <a:rPr lang="zh-CN" altLang="en-US" sz="1200" dirty="0">
                <a:solidFill>
                  <a:schemeClr val="accent1"/>
                </a:solidFill>
              </a:rPr>
              <a:t>岁</a:t>
            </a:r>
            <a:r>
              <a:rPr lang="en-US" altLang="zh-CN" sz="1200" dirty="0">
                <a:solidFill>
                  <a:schemeClr val="accent1"/>
                </a:solidFill>
              </a:rPr>
              <a:t>+</a:t>
            </a:r>
            <a:endParaRPr lang="zh-CN" altLang="en-US" sz="1200" dirty="0">
              <a:solidFill>
                <a:schemeClr val="accent1"/>
              </a:solidFill>
            </a:endParaRPr>
          </a:p>
        </p:txBody>
      </p:sp>
      <p:grpSp>
        <p:nvGrpSpPr>
          <p:cNvPr id="124" name="组合 123">
            <a:extLst>
              <a:ext uri="{FF2B5EF4-FFF2-40B4-BE49-F238E27FC236}">
                <a16:creationId xmlns:a16="http://schemas.microsoft.com/office/drawing/2014/main" id="{633C013E-7454-369B-BFA2-E0982EFFF61F}"/>
              </a:ext>
            </a:extLst>
          </p:cNvPr>
          <p:cNvGrpSpPr/>
          <p:nvPr/>
        </p:nvGrpSpPr>
        <p:grpSpPr>
          <a:xfrm>
            <a:off x="1785588" y="5227614"/>
            <a:ext cx="550800" cy="687600"/>
            <a:chOff x="7788275" y="2054225"/>
            <a:chExt cx="1055688" cy="1400176"/>
          </a:xfrm>
        </p:grpSpPr>
        <p:sp>
          <p:nvSpPr>
            <p:cNvPr id="125" name="Oval 151">
              <a:extLst>
                <a:ext uri="{FF2B5EF4-FFF2-40B4-BE49-F238E27FC236}">
                  <a16:creationId xmlns:a16="http://schemas.microsoft.com/office/drawing/2014/main" id="{F879FEE6-0E19-C62E-71B4-EE962564CD13}"/>
                </a:ext>
              </a:extLst>
            </p:cNvPr>
            <p:cNvSpPr>
              <a:spLocks noChangeArrowheads="1"/>
            </p:cNvSpPr>
            <p:nvPr/>
          </p:nvSpPr>
          <p:spPr bwMode="auto">
            <a:xfrm>
              <a:off x="7893050" y="2054225"/>
              <a:ext cx="846138" cy="83343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Rectangle 152">
              <a:extLst>
                <a:ext uri="{FF2B5EF4-FFF2-40B4-BE49-F238E27FC236}">
                  <a16:creationId xmlns:a16="http://schemas.microsoft.com/office/drawing/2014/main" id="{1FFEE09E-6743-BB3B-FBDB-56FB46CE3EA8}"/>
                </a:ext>
              </a:extLst>
            </p:cNvPr>
            <p:cNvSpPr>
              <a:spLocks noChangeArrowheads="1"/>
            </p:cNvSpPr>
            <p:nvPr/>
          </p:nvSpPr>
          <p:spPr bwMode="auto">
            <a:xfrm>
              <a:off x="8216900" y="2857500"/>
              <a:ext cx="195263"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153">
              <a:extLst>
                <a:ext uri="{FF2B5EF4-FFF2-40B4-BE49-F238E27FC236}">
                  <a16:creationId xmlns:a16="http://schemas.microsoft.com/office/drawing/2014/main" id="{A3E48318-100C-99BD-98CA-CAFCFFBFF920}"/>
                </a:ext>
              </a:extLst>
            </p:cNvPr>
            <p:cNvSpPr>
              <a:spLocks noChangeArrowheads="1"/>
            </p:cNvSpPr>
            <p:nvPr/>
          </p:nvSpPr>
          <p:spPr bwMode="auto">
            <a:xfrm>
              <a:off x="8216900" y="2857500"/>
              <a:ext cx="1952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154">
              <a:extLst>
                <a:ext uri="{FF2B5EF4-FFF2-40B4-BE49-F238E27FC236}">
                  <a16:creationId xmlns:a16="http://schemas.microsoft.com/office/drawing/2014/main" id="{1148CC84-4936-6DB9-BA46-846591BFC61A}"/>
                </a:ext>
              </a:extLst>
            </p:cNvPr>
            <p:cNvSpPr>
              <a:spLocks noChangeArrowheads="1"/>
            </p:cNvSpPr>
            <p:nvPr/>
          </p:nvSpPr>
          <p:spPr bwMode="auto">
            <a:xfrm>
              <a:off x="7875588" y="2530475"/>
              <a:ext cx="141288"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55">
              <a:extLst>
                <a:ext uri="{FF2B5EF4-FFF2-40B4-BE49-F238E27FC236}">
                  <a16:creationId xmlns:a16="http://schemas.microsoft.com/office/drawing/2014/main" id="{A2E9643B-2E72-FF06-3697-3025498CF3AC}"/>
                </a:ext>
              </a:extLst>
            </p:cNvPr>
            <p:cNvSpPr>
              <a:spLocks noChangeArrowheads="1"/>
            </p:cNvSpPr>
            <p:nvPr/>
          </p:nvSpPr>
          <p:spPr bwMode="auto">
            <a:xfrm>
              <a:off x="8615363" y="2530475"/>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156">
              <a:extLst>
                <a:ext uri="{FF2B5EF4-FFF2-40B4-BE49-F238E27FC236}">
                  <a16:creationId xmlns:a16="http://schemas.microsoft.com/office/drawing/2014/main" id="{C4EB5F0F-2C86-529E-F756-8AE2B5E1E023}"/>
                </a:ext>
              </a:extLst>
            </p:cNvPr>
            <p:cNvSpPr>
              <a:spLocks noChangeArrowheads="1"/>
            </p:cNvSpPr>
            <p:nvPr/>
          </p:nvSpPr>
          <p:spPr bwMode="auto">
            <a:xfrm>
              <a:off x="7927975" y="2166938"/>
              <a:ext cx="773113" cy="773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57">
              <a:extLst>
                <a:ext uri="{FF2B5EF4-FFF2-40B4-BE49-F238E27FC236}">
                  <a16:creationId xmlns:a16="http://schemas.microsoft.com/office/drawing/2014/main" id="{3BA7E9FE-4D90-54D7-1C5D-73B77832A5C7}"/>
                </a:ext>
              </a:extLst>
            </p:cNvPr>
            <p:cNvSpPr>
              <a:spLocks/>
            </p:cNvSpPr>
            <p:nvPr/>
          </p:nvSpPr>
          <p:spPr bwMode="auto">
            <a:xfrm>
              <a:off x="7897813" y="2054225"/>
              <a:ext cx="833438" cy="492125"/>
            </a:xfrm>
            <a:custGeom>
              <a:avLst/>
              <a:gdLst>
                <a:gd name="T0" fmla="*/ 222 w 222"/>
                <a:gd name="T1" fmla="*/ 94 h 131"/>
                <a:gd name="T2" fmla="*/ 119 w 222"/>
                <a:gd name="T3" fmla="*/ 0 h 131"/>
                <a:gd name="T4" fmla="*/ 112 w 222"/>
                <a:gd name="T5" fmla="*/ 0 h 131"/>
                <a:gd name="T6" fmla="*/ 111 w 222"/>
                <a:gd name="T7" fmla="*/ 0 h 131"/>
                <a:gd name="T8" fmla="*/ 110 w 222"/>
                <a:gd name="T9" fmla="*/ 0 h 131"/>
                <a:gd name="T10" fmla="*/ 104 w 222"/>
                <a:gd name="T11" fmla="*/ 0 h 131"/>
                <a:gd name="T12" fmla="*/ 0 w 222"/>
                <a:gd name="T13" fmla="*/ 94 h 131"/>
                <a:gd name="T14" fmla="*/ 46 w 222"/>
                <a:gd name="T15" fmla="*/ 122 h 131"/>
                <a:gd name="T16" fmla="*/ 63 w 222"/>
                <a:gd name="T17" fmla="*/ 84 h 131"/>
                <a:gd name="T18" fmla="*/ 69 w 222"/>
                <a:gd name="T19" fmla="*/ 128 h 131"/>
                <a:gd name="T20" fmla="*/ 85 w 222"/>
                <a:gd name="T21" fmla="*/ 131 h 131"/>
                <a:gd name="T22" fmla="*/ 111 w 222"/>
                <a:gd name="T23" fmla="*/ 77 h 131"/>
                <a:gd name="T24" fmla="*/ 137 w 222"/>
                <a:gd name="T25" fmla="*/ 131 h 131"/>
                <a:gd name="T26" fmla="*/ 222 w 222"/>
                <a:gd name="T27" fmla="*/ 9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31">
                  <a:moveTo>
                    <a:pt x="222" y="94"/>
                  </a:moveTo>
                  <a:cubicBezTo>
                    <a:pt x="215" y="43"/>
                    <a:pt x="172" y="3"/>
                    <a:pt x="119" y="0"/>
                  </a:cubicBezTo>
                  <a:cubicBezTo>
                    <a:pt x="116" y="0"/>
                    <a:pt x="114" y="0"/>
                    <a:pt x="112" y="0"/>
                  </a:cubicBezTo>
                  <a:cubicBezTo>
                    <a:pt x="111" y="0"/>
                    <a:pt x="111" y="0"/>
                    <a:pt x="111" y="0"/>
                  </a:cubicBezTo>
                  <a:cubicBezTo>
                    <a:pt x="110" y="0"/>
                    <a:pt x="110" y="0"/>
                    <a:pt x="110" y="0"/>
                  </a:cubicBezTo>
                  <a:cubicBezTo>
                    <a:pt x="108" y="0"/>
                    <a:pt x="106" y="0"/>
                    <a:pt x="104" y="0"/>
                  </a:cubicBezTo>
                  <a:cubicBezTo>
                    <a:pt x="51" y="3"/>
                    <a:pt x="7" y="43"/>
                    <a:pt x="0" y="94"/>
                  </a:cubicBezTo>
                  <a:cubicBezTo>
                    <a:pt x="11" y="106"/>
                    <a:pt x="27" y="115"/>
                    <a:pt x="46" y="122"/>
                  </a:cubicBezTo>
                  <a:cubicBezTo>
                    <a:pt x="46" y="99"/>
                    <a:pt x="63" y="84"/>
                    <a:pt x="63" y="84"/>
                  </a:cubicBezTo>
                  <a:cubicBezTo>
                    <a:pt x="60" y="100"/>
                    <a:pt x="66" y="121"/>
                    <a:pt x="69" y="128"/>
                  </a:cubicBezTo>
                  <a:cubicBezTo>
                    <a:pt x="74" y="129"/>
                    <a:pt x="80" y="130"/>
                    <a:pt x="85" y="131"/>
                  </a:cubicBezTo>
                  <a:cubicBezTo>
                    <a:pt x="85" y="110"/>
                    <a:pt x="111" y="77"/>
                    <a:pt x="111" y="77"/>
                  </a:cubicBezTo>
                  <a:cubicBezTo>
                    <a:pt x="111" y="77"/>
                    <a:pt x="137" y="110"/>
                    <a:pt x="137" y="131"/>
                  </a:cubicBezTo>
                  <a:cubicBezTo>
                    <a:pt x="173" y="127"/>
                    <a:pt x="204" y="113"/>
                    <a:pt x="222" y="94"/>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58">
              <a:extLst>
                <a:ext uri="{FF2B5EF4-FFF2-40B4-BE49-F238E27FC236}">
                  <a16:creationId xmlns:a16="http://schemas.microsoft.com/office/drawing/2014/main" id="{1BEF6B91-3AB9-A406-9154-23C57520279C}"/>
                </a:ext>
              </a:extLst>
            </p:cNvPr>
            <p:cNvSpPr>
              <a:spLocks/>
            </p:cNvSpPr>
            <p:nvPr/>
          </p:nvSpPr>
          <p:spPr bwMode="auto">
            <a:xfrm>
              <a:off x="8167688" y="3030538"/>
              <a:ext cx="293688" cy="142875"/>
            </a:xfrm>
            <a:custGeom>
              <a:avLst/>
              <a:gdLst>
                <a:gd name="T0" fmla="*/ 39 w 78"/>
                <a:gd name="T1" fmla="*/ 38 h 38"/>
                <a:gd name="T2" fmla="*/ 78 w 78"/>
                <a:gd name="T3" fmla="*/ 0 h 38"/>
                <a:gd name="T4" fmla="*/ 39 w 78"/>
                <a:gd name="T5" fmla="*/ 0 h 38"/>
                <a:gd name="T6" fmla="*/ 0 w 78"/>
                <a:gd name="T7" fmla="*/ 0 h 38"/>
                <a:gd name="T8" fmla="*/ 39 w 78"/>
                <a:gd name="T9" fmla="*/ 38 h 38"/>
              </a:gdLst>
              <a:ahLst/>
              <a:cxnLst>
                <a:cxn ang="0">
                  <a:pos x="T0" y="T1"/>
                </a:cxn>
                <a:cxn ang="0">
                  <a:pos x="T2" y="T3"/>
                </a:cxn>
                <a:cxn ang="0">
                  <a:pos x="T4" y="T5"/>
                </a:cxn>
                <a:cxn ang="0">
                  <a:pos x="T6" y="T7"/>
                </a:cxn>
                <a:cxn ang="0">
                  <a:pos x="T8" y="T9"/>
                </a:cxn>
              </a:cxnLst>
              <a:rect l="0" t="0" r="r" b="b"/>
              <a:pathLst>
                <a:path w="78" h="38">
                  <a:moveTo>
                    <a:pt x="39" y="38"/>
                  </a:moveTo>
                  <a:cubicBezTo>
                    <a:pt x="61" y="38"/>
                    <a:pt x="78" y="21"/>
                    <a:pt x="78" y="0"/>
                  </a:cubicBezTo>
                  <a:cubicBezTo>
                    <a:pt x="39" y="0"/>
                    <a:pt x="39" y="0"/>
                    <a:pt x="39" y="0"/>
                  </a:cubicBezTo>
                  <a:cubicBezTo>
                    <a:pt x="0" y="0"/>
                    <a:pt x="0" y="0"/>
                    <a:pt x="0" y="0"/>
                  </a:cubicBezTo>
                  <a:cubicBezTo>
                    <a:pt x="0" y="21"/>
                    <a:pt x="18" y="38"/>
                    <a:pt x="39"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59">
              <a:extLst>
                <a:ext uri="{FF2B5EF4-FFF2-40B4-BE49-F238E27FC236}">
                  <a16:creationId xmlns:a16="http://schemas.microsoft.com/office/drawing/2014/main" id="{84773CBE-8D95-0C3B-1E80-D6CD8C6982AA}"/>
                </a:ext>
              </a:extLst>
            </p:cNvPr>
            <p:cNvSpPr>
              <a:spLocks/>
            </p:cNvSpPr>
            <p:nvPr/>
          </p:nvSpPr>
          <p:spPr bwMode="auto">
            <a:xfrm>
              <a:off x="7788275" y="3030538"/>
              <a:ext cx="1055688" cy="423863"/>
            </a:xfrm>
            <a:custGeom>
              <a:avLst/>
              <a:gdLst>
                <a:gd name="T0" fmla="*/ 262 w 281"/>
                <a:gd name="T1" fmla="*/ 18 h 113"/>
                <a:gd name="T2" fmla="*/ 218 w 281"/>
                <a:gd name="T3" fmla="*/ 0 h 113"/>
                <a:gd name="T4" fmla="*/ 179 w 281"/>
                <a:gd name="T5" fmla="*/ 0 h 113"/>
                <a:gd name="T6" fmla="*/ 140 w 281"/>
                <a:gd name="T7" fmla="*/ 38 h 113"/>
                <a:gd name="T8" fmla="*/ 101 w 281"/>
                <a:gd name="T9" fmla="*/ 0 h 113"/>
                <a:gd name="T10" fmla="*/ 62 w 281"/>
                <a:gd name="T11" fmla="*/ 0 h 113"/>
                <a:gd name="T12" fmla="*/ 18 w 281"/>
                <a:gd name="T13" fmla="*/ 18 h 113"/>
                <a:gd name="T14" fmla="*/ 0 w 281"/>
                <a:gd name="T15" fmla="*/ 62 h 113"/>
                <a:gd name="T16" fmla="*/ 0 w 281"/>
                <a:gd name="T17" fmla="*/ 109 h 113"/>
                <a:gd name="T18" fmla="*/ 0 w 281"/>
                <a:gd name="T19" fmla="*/ 113 h 113"/>
                <a:gd name="T20" fmla="*/ 281 w 281"/>
                <a:gd name="T21" fmla="*/ 113 h 113"/>
                <a:gd name="T22" fmla="*/ 281 w 281"/>
                <a:gd name="T23" fmla="*/ 109 h 113"/>
                <a:gd name="T24" fmla="*/ 281 w 281"/>
                <a:gd name="T25" fmla="*/ 62 h 113"/>
                <a:gd name="T26" fmla="*/ 262 w 281"/>
                <a:gd name="T27"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113">
                  <a:moveTo>
                    <a:pt x="262" y="18"/>
                  </a:moveTo>
                  <a:cubicBezTo>
                    <a:pt x="251" y="7"/>
                    <a:pt x="236" y="0"/>
                    <a:pt x="218" y="0"/>
                  </a:cubicBezTo>
                  <a:cubicBezTo>
                    <a:pt x="179" y="0"/>
                    <a:pt x="179" y="0"/>
                    <a:pt x="179" y="0"/>
                  </a:cubicBezTo>
                  <a:cubicBezTo>
                    <a:pt x="179" y="21"/>
                    <a:pt x="162" y="38"/>
                    <a:pt x="140" y="38"/>
                  </a:cubicBezTo>
                  <a:cubicBezTo>
                    <a:pt x="119" y="38"/>
                    <a:pt x="101" y="21"/>
                    <a:pt x="101" y="0"/>
                  </a:cubicBezTo>
                  <a:cubicBezTo>
                    <a:pt x="62" y="0"/>
                    <a:pt x="62" y="0"/>
                    <a:pt x="62" y="0"/>
                  </a:cubicBezTo>
                  <a:cubicBezTo>
                    <a:pt x="45" y="0"/>
                    <a:pt x="29"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2" y="18"/>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60">
              <a:extLst>
                <a:ext uri="{FF2B5EF4-FFF2-40B4-BE49-F238E27FC236}">
                  <a16:creationId xmlns:a16="http://schemas.microsoft.com/office/drawing/2014/main" id="{E6A4C754-FD2A-FC0C-6240-7B21F2634A04}"/>
                </a:ext>
              </a:extLst>
            </p:cNvPr>
            <p:cNvSpPr>
              <a:spLocks/>
            </p:cNvSpPr>
            <p:nvPr/>
          </p:nvSpPr>
          <p:spPr bwMode="auto">
            <a:xfrm>
              <a:off x="7788275" y="3030538"/>
              <a:ext cx="439738" cy="423863"/>
            </a:xfrm>
            <a:custGeom>
              <a:avLst/>
              <a:gdLst>
                <a:gd name="T0" fmla="*/ 62 w 117"/>
                <a:gd name="T1" fmla="*/ 0 h 113"/>
                <a:gd name="T2" fmla="*/ 18 w 117"/>
                <a:gd name="T3" fmla="*/ 18 h 113"/>
                <a:gd name="T4" fmla="*/ 0 w 117"/>
                <a:gd name="T5" fmla="*/ 62 h 113"/>
                <a:gd name="T6" fmla="*/ 0 w 117"/>
                <a:gd name="T7" fmla="*/ 109 h 113"/>
                <a:gd name="T8" fmla="*/ 0 w 117"/>
                <a:gd name="T9" fmla="*/ 113 h 113"/>
                <a:gd name="T10" fmla="*/ 117 w 117"/>
                <a:gd name="T11" fmla="*/ 113 h 113"/>
                <a:gd name="T12" fmla="*/ 83 w 117"/>
                <a:gd name="T13" fmla="*/ 0 h 113"/>
                <a:gd name="T14" fmla="*/ 62 w 1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3">
                  <a:moveTo>
                    <a:pt x="62" y="0"/>
                  </a:moveTo>
                  <a:cubicBezTo>
                    <a:pt x="45" y="0"/>
                    <a:pt x="29" y="7"/>
                    <a:pt x="18" y="18"/>
                  </a:cubicBezTo>
                  <a:cubicBezTo>
                    <a:pt x="7" y="29"/>
                    <a:pt x="0" y="45"/>
                    <a:pt x="0" y="62"/>
                  </a:cubicBezTo>
                  <a:cubicBezTo>
                    <a:pt x="0" y="109"/>
                    <a:pt x="0" y="109"/>
                    <a:pt x="0" y="109"/>
                  </a:cubicBezTo>
                  <a:cubicBezTo>
                    <a:pt x="0" y="113"/>
                    <a:pt x="0" y="113"/>
                    <a:pt x="0" y="113"/>
                  </a:cubicBezTo>
                  <a:cubicBezTo>
                    <a:pt x="117" y="113"/>
                    <a:pt x="117" y="113"/>
                    <a:pt x="117" y="113"/>
                  </a:cubicBezTo>
                  <a:cubicBezTo>
                    <a:pt x="83" y="0"/>
                    <a:pt x="83" y="0"/>
                    <a:pt x="83" y="0"/>
                  </a:cubicBezTo>
                  <a:lnTo>
                    <a:pt x="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61">
              <a:extLst>
                <a:ext uri="{FF2B5EF4-FFF2-40B4-BE49-F238E27FC236}">
                  <a16:creationId xmlns:a16="http://schemas.microsoft.com/office/drawing/2014/main" id="{FF91E765-A1FF-DEA0-8361-36648071279C}"/>
                </a:ext>
              </a:extLst>
            </p:cNvPr>
            <p:cNvSpPr>
              <a:spLocks/>
            </p:cNvSpPr>
            <p:nvPr/>
          </p:nvSpPr>
          <p:spPr bwMode="auto">
            <a:xfrm>
              <a:off x="8401050" y="3030538"/>
              <a:ext cx="442913" cy="423863"/>
            </a:xfrm>
            <a:custGeom>
              <a:avLst/>
              <a:gdLst>
                <a:gd name="T0" fmla="*/ 55 w 118"/>
                <a:gd name="T1" fmla="*/ 0 h 113"/>
                <a:gd name="T2" fmla="*/ 99 w 118"/>
                <a:gd name="T3" fmla="*/ 18 h 113"/>
                <a:gd name="T4" fmla="*/ 118 w 118"/>
                <a:gd name="T5" fmla="*/ 62 h 113"/>
                <a:gd name="T6" fmla="*/ 118 w 118"/>
                <a:gd name="T7" fmla="*/ 109 h 113"/>
                <a:gd name="T8" fmla="*/ 118 w 118"/>
                <a:gd name="T9" fmla="*/ 113 h 113"/>
                <a:gd name="T10" fmla="*/ 0 w 118"/>
                <a:gd name="T11" fmla="*/ 113 h 113"/>
                <a:gd name="T12" fmla="*/ 34 w 118"/>
                <a:gd name="T13" fmla="*/ 0 h 113"/>
                <a:gd name="T14" fmla="*/ 55 w 118"/>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13">
                  <a:moveTo>
                    <a:pt x="55" y="0"/>
                  </a:moveTo>
                  <a:cubicBezTo>
                    <a:pt x="73" y="0"/>
                    <a:pt x="88" y="7"/>
                    <a:pt x="99" y="18"/>
                  </a:cubicBezTo>
                  <a:cubicBezTo>
                    <a:pt x="111" y="29"/>
                    <a:pt x="118" y="45"/>
                    <a:pt x="118" y="62"/>
                  </a:cubicBezTo>
                  <a:cubicBezTo>
                    <a:pt x="118" y="109"/>
                    <a:pt x="118" y="109"/>
                    <a:pt x="118" y="109"/>
                  </a:cubicBezTo>
                  <a:cubicBezTo>
                    <a:pt x="118" y="113"/>
                    <a:pt x="118" y="113"/>
                    <a:pt x="118" y="113"/>
                  </a:cubicBezTo>
                  <a:cubicBezTo>
                    <a:pt x="0" y="113"/>
                    <a:pt x="0" y="113"/>
                    <a:pt x="0" y="113"/>
                  </a:cubicBezTo>
                  <a:cubicBezTo>
                    <a:pt x="34" y="0"/>
                    <a:pt x="34" y="0"/>
                    <a:pt x="34" y="0"/>
                  </a:cubicBezTo>
                  <a:cubicBezTo>
                    <a:pt x="55" y="0"/>
                    <a:pt x="55" y="0"/>
                    <a:pt x="55" y="0"/>
                  </a:cubicBezTo>
                </a:path>
              </a:pathLst>
            </a:custGeom>
            <a:solidFill>
              <a:srgbClr val="744F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62">
              <a:extLst>
                <a:ext uri="{FF2B5EF4-FFF2-40B4-BE49-F238E27FC236}">
                  <a16:creationId xmlns:a16="http://schemas.microsoft.com/office/drawing/2014/main" id="{F05A93E7-7015-EA89-B175-F6C4B8449070}"/>
                </a:ext>
              </a:extLst>
            </p:cNvPr>
            <p:cNvSpPr>
              <a:spLocks noEditPoints="1"/>
            </p:cNvSpPr>
            <p:nvPr/>
          </p:nvSpPr>
          <p:spPr bwMode="auto">
            <a:xfrm>
              <a:off x="8313738" y="2054225"/>
              <a:ext cx="444500" cy="547688"/>
            </a:xfrm>
            <a:custGeom>
              <a:avLst/>
              <a:gdLst>
                <a:gd name="T0" fmla="*/ 118 w 118"/>
                <a:gd name="T1" fmla="*/ 146 h 146"/>
                <a:gd name="T2" fmla="*/ 118 w 118"/>
                <a:gd name="T3" fmla="*/ 146 h 146"/>
                <a:gd name="T4" fmla="*/ 118 w 118"/>
                <a:gd name="T5" fmla="*/ 146 h 146"/>
                <a:gd name="T6" fmla="*/ 118 w 118"/>
                <a:gd name="T7" fmla="*/ 146 h 146"/>
                <a:gd name="T8" fmla="*/ 118 w 118"/>
                <a:gd name="T9" fmla="*/ 146 h 146"/>
                <a:gd name="T10" fmla="*/ 118 w 118"/>
                <a:gd name="T11" fmla="*/ 146 h 146"/>
                <a:gd name="T12" fmla="*/ 113 w 118"/>
                <a:gd name="T13" fmla="*/ 111 h 146"/>
                <a:gd name="T14" fmla="*/ 113 w 118"/>
                <a:gd name="T15" fmla="*/ 111 h 146"/>
                <a:gd name="T16" fmla="*/ 113 w 118"/>
                <a:gd name="T17" fmla="*/ 111 h 146"/>
                <a:gd name="T18" fmla="*/ 0 w 118"/>
                <a:gd name="T19" fmla="*/ 0 h 146"/>
                <a:gd name="T20" fmla="*/ 0 w 118"/>
                <a:gd name="T21" fmla="*/ 0 h 146"/>
                <a:gd name="T22" fmla="*/ 0 w 118"/>
                <a:gd name="T23" fmla="*/ 0 h 146"/>
                <a:gd name="T24" fmla="*/ 0 w 118"/>
                <a:gd name="T25" fmla="*/ 0 h 146"/>
                <a:gd name="T26" fmla="*/ 113 w 118"/>
                <a:gd name="T27" fmla="*/ 111 h 146"/>
                <a:gd name="T28" fmla="*/ 113 w 118"/>
                <a:gd name="T29" fmla="*/ 111 h 146"/>
                <a:gd name="T30" fmla="*/ 0 w 118"/>
                <a:gd name="T3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46">
                  <a:moveTo>
                    <a:pt x="118" y="146"/>
                  </a:moveTo>
                  <a:cubicBezTo>
                    <a:pt x="118" y="146"/>
                    <a:pt x="118" y="146"/>
                    <a:pt x="118" y="146"/>
                  </a:cubicBezTo>
                  <a:cubicBezTo>
                    <a:pt x="118" y="146"/>
                    <a:pt x="118" y="146"/>
                    <a:pt x="118" y="146"/>
                  </a:cubicBezTo>
                  <a:moveTo>
                    <a:pt x="118" y="146"/>
                  </a:moveTo>
                  <a:cubicBezTo>
                    <a:pt x="118" y="146"/>
                    <a:pt x="118" y="146"/>
                    <a:pt x="118" y="146"/>
                  </a:cubicBezTo>
                  <a:cubicBezTo>
                    <a:pt x="118" y="146"/>
                    <a:pt x="118" y="146"/>
                    <a:pt x="118" y="146"/>
                  </a:cubicBezTo>
                  <a:moveTo>
                    <a:pt x="113" y="111"/>
                  </a:moveTo>
                  <a:cubicBezTo>
                    <a:pt x="113" y="111"/>
                    <a:pt x="113" y="111"/>
                    <a:pt x="113" y="111"/>
                  </a:cubicBezTo>
                  <a:cubicBezTo>
                    <a:pt x="113" y="111"/>
                    <a:pt x="113" y="111"/>
                    <a:pt x="113" y="111"/>
                  </a:cubicBezTo>
                  <a:moveTo>
                    <a:pt x="0" y="0"/>
                  </a:moveTo>
                  <a:cubicBezTo>
                    <a:pt x="0" y="0"/>
                    <a:pt x="0" y="0"/>
                    <a:pt x="0" y="0"/>
                  </a:cubicBezTo>
                  <a:cubicBezTo>
                    <a:pt x="0" y="0"/>
                    <a:pt x="0" y="0"/>
                    <a:pt x="0" y="0"/>
                  </a:cubicBezTo>
                  <a:cubicBezTo>
                    <a:pt x="0" y="0"/>
                    <a:pt x="0" y="0"/>
                    <a:pt x="0" y="0"/>
                  </a:cubicBezTo>
                  <a:cubicBezTo>
                    <a:pt x="62" y="0"/>
                    <a:pt x="113" y="49"/>
                    <a:pt x="113" y="111"/>
                  </a:cubicBezTo>
                  <a:cubicBezTo>
                    <a:pt x="113" y="111"/>
                    <a:pt x="113" y="111"/>
                    <a:pt x="113" y="111"/>
                  </a:cubicBezTo>
                  <a:cubicBezTo>
                    <a:pt x="113" y="49"/>
                    <a:pt x="62"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63">
              <a:extLst>
                <a:ext uri="{FF2B5EF4-FFF2-40B4-BE49-F238E27FC236}">
                  <a16:creationId xmlns:a16="http://schemas.microsoft.com/office/drawing/2014/main" id="{7CA0B731-7E82-CADA-E23A-2B127363C0C5}"/>
                </a:ext>
              </a:extLst>
            </p:cNvPr>
            <p:cNvSpPr>
              <a:spLocks noEditPoints="1"/>
            </p:cNvSpPr>
            <p:nvPr/>
          </p:nvSpPr>
          <p:spPr bwMode="auto">
            <a:xfrm>
              <a:off x="8313738" y="2054225"/>
              <a:ext cx="425450" cy="619125"/>
            </a:xfrm>
            <a:custGeom>
              <a:avLst/>
              <a:gdLst>
                <a:gd name="T0" fmla="*/ 98 w 113"/>
                <a:gd name="T1" fmla="*/ 165 h 165"/>
                <a:gd name="T2" fmla="*/ 98 w 113"/>
                <a:gd name="T3" fmla="*/ 165 h 165"/>
                <a:gd name="T4" fmla="*/ 98 w 113"/>
                <a:gd name="T5" fmla="*/ 165 h 165"/>
                <a:gd name="T6" fmla="*/ 98 w 113"/>
                <a:gd name="T7" fmla="*/ 165 h 165"/>
                <a:gd name="T8" fmla="*/ 0 w 113"/>
                <a:gd name="T9" fmla="*/ 0 h 165"/>
                <a:gd name="T10" fmla="*/ 1 w 113"/>
                <a:gd name="T11" fmla="*/ 0 h 165"/>
                <a:gd name="T12" fmla="*/ 8 w 113"/>
                <a:gd name="T13" fmla="*/ 0 h 165"/>
                <a:gd name="T14" fmla="*/ 111 w 113"/>
                <a:gd name="T15" fmla="*/ 94 h 165"/>
                <a:gd name="T16" fmla="*/ 99 w 113"/>
                <a:gd name="T17" fmla="*/ 105 h 165"/>
                <a:gd name="T18" fmla="*/ 103 w 113"/>
                <a:gd name="T19" fmla="*/ 128 h 165"/>
                <a:gd name="T20" fmla="*/ 111 w 113"/>
                <a:gd name="T21" fmla="*/ 131 h 165"/>
                <a:gd name="T22" fmla="*/ 113 w 113"/>
                <a:gd name="T23" fmla="*/ 111 h 165"/>
                <a:gd name="T24" fmla="*/ 113 w 113"/>
                <a:gd name="T25" fmla="*/ 111 h 165"/>
                <a:gd name="T26" fmla="*/ 113 w 113"/>
                <a:gd name="T27" fmla="*/ 111 h 165"/>
                <a:gd name="T28" fmla="*/ 0 w 113"/>
                <a:gd name="T29" fmla="*/ 0 h 165"/>
                <a:gd name="T30" fmla="*/ 0 w 113"/>
                <a:gd name="T31" fmla="*/ 0 h 165"/>
                <a:gd name="T32" fmla="*/ 0 w 113"/>
                <a:gd name="T33" fmla="*/ 0 h 165"/>
                <a:gd name="T34" fmla="*/ 0 w 113"/>
                <a:gd name="T35" fmla="*/ 0 h 165"/>
                <a:gd name="T36" fmla="*/ 0 w 113"/>
                <a:gd name="T3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65">
                  <a:moveTo>
                    <a:pt x="98" y="165"/>
                  </a:moveTo>
                  <a:cubicBezTo>
                    <a:pt x="98" y="165"/>
                    <a:pt x="98" y="165"/>
                    <a:pt x="98" y="165"/>
                  </a:cubicBezTo>
                  <a:cubicBezTo>
                    <a:pt x="98" y="165"/>
                    <a:pt x="98" y="165"/>
                    <a:pt x="98" y="165"/>
                  </a:cubicBezTo>
                  <a:cubicBezTo>
                    <a:pt x="98" y="165"/>
                    <a:pt x="98" y="165"/>
                    <a:pt x="98" y="165"/>
                  </a:cubicBezTo>
                  <a:moveTo>
                    <a:pt x="0" y="0"/>
                  </a:moveTo>
                  <a:cubicBezTo>
                    <a:pt x="1" y="0"/>
                    <a:pt x="1" y="0"/>
                    <a:pt x="1" y="0"/>
                  </a:cubicBezTo>
                  <a:cubicBezTo>
                    <a:pt x="3" y="0"/>
                    <a:pt x="5" y="0"/>
                    <a:pt x="8" y="0"/>
                  </a:cubicBezTo>
                  <a:cubicBezTo>
                    <a:pt x="61" y="3"/>
                    <a:pt x="104" y="43"/>
                    <a:pt x="111" y="94"/>
                  </a:cubicBezTo>
                  <a:cubicBezTo>
                    <a:pt x="108" y="98"/>
                    <a:pt x="104" y="101"/>
                    <a:pt x="99" y="105"/>
                  </a:cubicBezTo>
                  <a:cubicBezTo>
                    <a:pt x="101" y="112"/>
                    <a:pt x="103" y="120"/>
                    <a:pt x="103" y="128"/>
                  </a:cubicBezTo>
                  <a:cubicBezTo>
                    <a:pt x="106" y="128"/>
                    <a:pt x="109" y="130"/>
                    <a:pt x="111" y="131"/>
                  </a:cubicBezTo>
                  <a:cubicBezTo>
                    <a:pt x="112" y="125"/>
                    <a:pt x="113" y="118"/>
                    <a:pt x="113" y="111"/>
                  </a:cubicBezTo>
                  <a:cubicBezTo>
                    <a:pt x="113" y="111"/>
                    <a:pt x="113" y="111"/>
                    <a:pt x="113" y="111"/>
                  </a:cubicBezTo>
                  <a:cubicBezTo>
                    <a:pt x="113" y="111"/>
                    <a:pt x="113" y="111"/>
                    <a:pt x="113" y="111"/>
                  </a:cubicBezTo>
                  <a:cubicBezTo>
                    <a:pt x="113" y="49"/>
                    <a:pt x="62" y="0"/>
                    <a:pt x="0" y="0"/>
                  </a:cubicBezTo>
                  <a:moveTo>
                    <a:pt x="0" y="0"/>
                  </a:moveTo>
                  <a:cubicBezTo>
                    <a:pt x="0" y="0"/>
                    <a:pt x="0" y="0"/>
                    <a:pt x="0" y="0"/>
                  </a:cubicBez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64">
              <a:extLst>
                <a:ext uri="{FF2B5EF4-FFF2-40B4-BE49-F238E27FC236}">
                  <a16:creationId xmlns:a16="http://schemas.microsoft.com/office/drawing/2014/main" id="{6481BB09-81F1-966B-A04B-884A7F3C074F}"/>
                </a:ext>
              </a:extLst>
            </p:cNvPr>
            <p:cNvSpPr>
              <a:spLocks/>
            </p:cNvSpPr>
            <p:nvPr/>
          </p:nvSpPr>
          <p:spPr bwMode="auto">
            <a:xfrm>
              <a:off x="8682038" y="2535238"/>
              <a:ext cx="76200" cy="138113"/>
            </a:xfrm>
            <a:custGeom>
              <a:avLst/>
              <a:gdLst>
                <a:gd name="T0" fmla="*/ 5 w 20"/>
                <a:gd name="T1" fmla="*/ 0 h 37"/>
                <a:gd name="T2" fmla="*/ 5 w 20"/>
                <a:gd name="T3" fmla="*/ 5 h 37"/>
                <a:gd name="T4" fmla="*/ 0 w 20"/>
                <a:gd name="T5" fmla="*/ 37 h 37"/>
                <a:gd name="T6" fmla="*/ 0 w 20"/>
                <a:gd name="T7" fmla="*/ 37 h 37"/>
                <a:gd name="T8" fmla="*/ 0 w 20"/>
                <a:gd name="T9" fmla="*/ 37 h 37"/>
                <a:gd name="T10" fmla="*/ 1 w 20"/>
                <a:gd name="T11" fmla="*/ 37 h 37"/>
                <a:gd name="T12" fmla="*/ 20 w 20"/>
                <a:gd name="T13" fmla="*/ 18 h 37"/>
                <a:gd name="T14" fmla="*/ 20 w 20"/>
                <a:gd name="T15" fmla="*/ 18 h 37"/>
                <a:gd name="T16" fmla="*/ 20 w 20"/>
                <a:gd name="T17" fmla="*/ 18 h 37"/>
                <a:gd name="T18" fmla="*/ 20 w 20"/>
                <a:gd name="T19" fmla="*/ 18 h 37"/>
                <a:gd name="T20" fmla="*/ 20 w 20"/>
                <a:gd name="T21" fmla="*/ 18 h 37"/>
                <a:gd name="T22" fmla="*/ 20 w 20"/>
                <a:gd name="T23" fmla="*/ 18 h 37"/>
                <a:gd name="T24" fmla="*/ 13 w 20"/>
                <a:gd name="T25" fmla="*/ 4 h 37"/>
                <a:gd name="T26" fmla="*/ 13 w 20"/>
                <a:gd name="T27" fmla="*/ 3 h 37"/>
                <a:gd name="T28" fmla="*/ 5 w 20"/>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37">
                  <a:moveTo>
                    <a:pt x="5" y="0"/>
                  </a:moveTo>
                  <a:cubicBezTo>
                    <a:pt x="5" y="1"/>
                    <a:pt x="5" y="3"/>
                    <a:pt x="5" y="5"/>
                  </a:cubicBezTo>
                  <a:cubicBezTo>
                    <a:pt x="5" y="16"/>
                    <a:pt x="4" y="27"/>
                    <a:pt x="0" y="37"/>
                  </a:cubicBezTo>
                  <a:cubicBezTo>
                    <a:pt x="0" y="37"/>
                    <a:pt x="0" y="37"/>
                    <a:pt x="0" y="37"/>
                  </a:cubicBezTo>
                  <a:cubicBezTo>
                    <a:pt x="0" y="37"/>
                    <a:pt x="0" y="37"/>
                    <a:pt x="0" y="37"/>
                  </a:cubicBezTo>
                  <a:cubicBezTo>
                    <a:pt x="1" y="37"/>
                    <a:pt x="1" y="37"/>
                    <a:pt x="1" y="37"/>
                  </a:cubicBezTo>
                  <a:cubicBezTo>
                    <a:pt x="11" y="37"/>
                    <a:pt x="20" y="2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2"/>
                    <a:pt x="17" y="7"/>
                    <a:pt x="13" y="4"/>
                  </a:cubicBezTo>
                  <a:cubicBezTo>
                    <a:pt x="13" y="3"/>
                    <a:pt x="13" y="3"/>
                    <a:pt x="13" y="3"/>
                  </a:cubicBezTo>
                  <a:cubicBezTo>
                    <a:pt x="11" y="2"/>
                    <a:pt x="8" y="0"/>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65">
              <a:extLst>
                <a:ext uri="{FF2B5EF4-FFF2-40B4-BE49-F238E27FC236}">
                  <a16:creationId xmlns:a16="http://schemas.microsoft.com/office/drawing/2014/main" id="{80A05525-811A-6F9F-6758-3CE77D9DB878}"/>
                </a:ext>
              </a:extLst>
            </p:cNvPr>
            <p:cNvSpPr>
              <a:spLocks/>
            </p:cNvSpPr>
            <p:nvPr/>
          </p:nvSpPr>
          <p:spPr bwMode="auto">
            <a:xfrm>
              <a:off x="8313738" y="2928938"/>
              <a:ext cx="98425" cy="101600"/>
            </a:xfrm>
            <a:custGeom>
              <a:avLst/>
              <a:gdLst>
                <a:gd name="T0" fmla="*/ 26 w 26"/>
                <a:gd name="T1" fmla="*/ 0 h 27"/>
                <a:gd name="T2" fmla="*/ 0 w 26"/>
                <a:gd name="T3" fmla="*/ 3 h 27"/>
                <a:gd name="T4" fmla="*/ 0 w 26"/>
                <a:gd name="T5" fmla="*/ 27 h 27"/>
                <a:gd name="T6" fmla="*/ 0 w 26"/>
                <a:gd name="T7" fmla="*/ 27 h 27"/>
                <a:gd name="T8" fmla="*/ 26 w 26"/>
                <a:gd name="T9" fmla="*/ 27 h 27"/>
                <a:gd name="T10" fmla="*/ 26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26" y="0"/>
                  </a:moveTo>
                  <a:cubicBezTo>
                    <a:pt x="18" y="2"/>
                    <a:pt x="9" y="3"/>
                    <a:pt x="0" y="3"/>
                  </a:cubicBezTo>
                  <a:cubicBezTo>
                    <a:pt x="0" y="27"/>
                    <a:pt x="0" y="27"/>
                    <a:pt x="0" y="27"/>
                  </a:cubicBezTo>
                  <a:cubicBezTo>
                    <a:pt x="0" y="27"/>
                    <a:pt x="0" y="27"/>
                    <a:pt x="0" y="27"/>
                  </a:cubicBezTo>
                  <a:cubicBezTo>
                    <a:pt x="26" y="27"/>
                    <a:pt x="26" y="27"/>
                    <a:pt x="26" y="27"/>
                  </a:cubicBezTo>
                  <a:cubicBezTo>
                    <a:pt x="26" y="0"/>
                    <a:pt x="26" y="0"/>
                    <a:pt x="26"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66">
              <a:extLst>
                <a:ext uri="{FF2B5EF4-FFF2-40B4-BE49-F238E27FC236}">
                  <a16:creationId xmlns:a16="http://schemas.microsoft.com/office/drawing/2014/main" id="{9D04A2CD-9469-048D-7E80-23B8830F54C2}"/>
                </a:ext>
              </a:extLst>
            </p:cNvPr>
            <p:cNvSpPr>
              <a:spLocks/>
            </p:cNvSpPr>
            <p:nvPr/>
          </p:nvSpPr>
          <p:spPr bwMode="auto">
            <a:xfrm>
              <a:off x="8313738" y="2343150"/>
              <a:ext cx="387350" cy="596900"/>
            </a:xfrm>
            <a:custGeom>
              <a:avLst/>
              <a:gdLst>
                <a:gd name="T0" fmla="*/ 0 w 103"/>
                <a:gd name="T1" fmla="*/ 0 h 159"/>
                <a:gd name="T2" fmla="*/ 0 w 103"/>
                <a:gd name="T3" fmla="*/ 159 h 159"/>
                <a:gd name="T4" fmla="*/ 26 w 103"/>
                <a:gd name="T5" fmla="*/ 156 h 159"/>
                <a:gd name="T6" fmla="*/ 26 w 103"/>
                <a:gd name="T7" fmla="*/ 156 h 159"/>
                <a:gd name="T8" fmla="*/ 26 w 103"/>
                <a:gd name="T9" fmla="*/ 156 h 159"/>
                <a:gd name="T10" fmla="*/ 98 w 103"/>
                <a:gd name="T11" fmla="*/ 88 h 159"/>
                <a:gd name="T12" fmla="*/ 98 w 103"/>
                <a:gd name="T13" fmla="*/ 88 h 159"/>
                <a:gd name="T14" fmla="*/ 98 w 103"/>
                <a:gd name="T15" fmla="*/ 88 h 159"/>
                <a:gd name="T16" fmla="*/ 103 w 103"/>
                <a:gd name="T17" fmla="*/ 56 h 159"/>
                <a:gd name="T18" fmla="*/ 103 w 103"/>
                <a:gd name="T19" fmla="*/ 51 h 159"/>
                <a:gd name="T20" fmla="*/ 99 w 103"/>
                <a:gd name="T21" fmla="*/ 28 h 159"/>
                <a:gd name="T22" fmla="*/ 26 w 103"/>
                <a:gd name="T23" fmla="*/ 54 h 159"/>
                <a:gd name="T24" fmla="*/ 0 w 103"/>
                <a:gd name="T2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9">
                  <a:moveTo>
                    <a:pt x="0" y="0"/>
                  </a:moveTo>
                  <a:cubicBezTo>
                    <a:pt x="0" y="159"/>
                    <a:pt x="0" y="159"/>
                    <a:pt x="0" y="159"/>
                  </a:cubicBezTo>
                  <a:cubicBezTo>
                    <a:pt x="9" y="159"/>
                    <a:pt x="18" y="158"/>
                    <a:pt x="26" y="156"/>
                  </a:cubicBezTo>
                  <a:cubicBezTo>
                    <a:pt x="26" y="156"/>
                    <a:pt x="26" y="156"/>
                    <a:pt x="26" y="156"/>
                  </a:cubicBezTo>
                  <a:cubicBezTo>
                    <a:pt x="26" y="156"/>
                    <a:pt x="26" y="156"/>
                    <a:pt x="26" y="156"/>
                  </a:cubicBezTo>
                  <a:cubicBezTo>
                    <a:pt x="60" y="147"/>
                    <a:pt x="87" y="121"/>
                    <a:pt x="98" y="88"/>
                  </a:cubicBezTo>
                  <a:cubicBezTo>
                    <a:pt x="98" y="88"/>
                    <a:pt x="98" y="88"/>
                    <a:pt x="98" y="88"/>
                  </a:cubicBezTo>
                  <a:cubicBezTo>
                    <a:pt x="98" y="88"/>
                    <a:pt x="98" y="88"/>
                    <a:pt x="98" y="88"/>
                  </a:cubicBezTo>
                  <a:cubicBezTo>
                    <a:pt x="102" y="78"/>
                    <a:pt x="103" y="67"/>
                    <a:pt x="103" y="56"/>
                  </a:cubicBezTo>
                  <a:cubicBezTo>
                    <a:pt x="103" y="54"/>
                    <a:pt x="103" y="52"/>
                    <a:pt x="103" y="51"/>
                  </a:cubicBezTo>
                  <a:cubicBezTo>
                    <a:pt x="103" y="43"/>
                    <a:pt x="101" y="35"/>
                    <a:pt x="99" y="28"/>
                  </a:cubicBezTo>
                  <a:cubicBezTo>
                    <a:pt x="81" y="41"/>
                    <a:pt x="55" y="50"/>
                    <a:pt x="26" y="54"/>
                  </a:cubicBezTo>
                  <a:cubicBezTo>
                    <a:pt x="26" y="33"/>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41" name="Freeform 167">
              <a:extLst>
                <a:ext uri="{FF2B5EF4-FFF2-40B4-BE49-F238E27FC236}">
                  <a16:creationId xmlns:a16="http://schemas.microsoft.com/office/drawing/2014/main" id="{0401B89B-B96B-95EF-4931-D9BFA4846DC8}"/>
                </a:ext>
              </a:extLst>
            </p:cNvPr>
            <p:cNvSpPr>
              <a:spLocks/>
            </p:cNvSpPr>
            <p:nvPr/>
          </p:nvSpPr>
          <p:spPr bwMode="auto">
            <a:xfrm>
              <a:off x="8313738" y="2054225"/>
              <a:ext cx="417513" cy="492125"/>
            </a:xfrm>
            <a:custGeom>
              <a:avLst/>
              <a:gdLst>
                <a:gd name="T0" fmla="*/ 0 w 111"/>
                <a:gd name="T1" fmla="*/ 0 h 131"/>
                <a:gd name="T2" fmla="*/ 0 w 111"/>
                <a:gd name="T3" fmla="*/ 0 h 131"/>
                <a:gd name="T4" fmla="*/ 0 w 111"/>
                <a:gd name="T5" fmla="*/ 0 h 131"/>
                <a:gd name="T6" fmla="*/ 0 w 111"/>
                <a:gd name="T7" fmla="*/ 77 h 131"/>
                <a:gd name="T8" fmla="*/ 26 w 111"/>
                <a:gd name="T9" fmla="*/ 131 h 131"/>
                <a:gd name="T10" fmla="*/ 99 w 111"/>
                <a:gd name="T11" fmla="*/ 105 h 131"/>
                <a:gd name="T12" fmla="*/ 111 w 111"/>
                <a:gd name="T13" fmla="*/ 94 h 131"/>
                <a:gd name="T14" fmla="*/ 8 w 111"/>
                <a:gd name="T15" fmla="*/ 0 h 131"/>
                <a:gd name="T16" fmla="*/ 1 w 111"/>
                <a:gd name="T17" fmla="*/ 0 h 131"/>
                <a:gd name="T18" fmla="*/ 0 w 11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31">
                  <a:moveTo>
                    <a:pt x="0" y="0"/>
                  </a:moveTo>
                  <a:cubicBezTo>
                    <a:pt x="0" y="0"/>
                    <a:pt x="0" y="0"/>
                    <a:pt x="0" y="0"/>
                  </a:cubicBezTo>
                  <a:cubicBezTo>
                    <a:pt x="0" y="0"/>
                    <a:pt x="0" y="0"/>
                    <a:pt x="0" y="0"/>
                  </a:cubicBezTo>
                  <a:cubicBezTo>
                    <a:pt x="0" y="77"/>
                    <a:pt x="0" y="77"/>
                    <a:pt x="0" y="77"/>
                  </a:cubicBezTo>
                  <a:cubicBezTo>
                    <a:pt x="0" y="77"/>
                    <a:pt x="26" y="110"/>
                    <a:pt x="26" y="131"/>
                  </a:cubicBezTo>
                  <a:cubicBezTo>
                    <a:pt x="55" y="127"/>
                    <a:pt x="81" y="118"/>
                    <a:pt x="99" y="105"/>
                  </a:cubicBezTo>
                  <a:cubicBezTo>
                    <a:pt x="104" y="101"/>
                    <a:pt x="108" y="98"/>
                    <a:pt x="111" y="94"/>
                  </a:cubicBezTo>
                  <a:cubicBezTo>
                    <a:pt x="104" y="43"/>
                    <a:pt x="61" y="3"/>
                    <a:pt x="8" y="0"/>
                  </a:cubicBezTo>
                  <a:cubicBezTo>
                    <a:pt x="5" y="0"/>
                    <a:pt x="3" y="0"/>
                    <a:pt x="1" y="0"/>
                  </a:cubicBezTo>
                  <a:cubicBezTo>
                    <a:pt x="0" y="0"/>
                    <a:pt x="0" y="0"/>
                    <a:pt x="0" y="0"/>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68">
              <a:extLst>
                <a:ext uri="{FF2B5EF4-FFF2-40B4-BE49-F238E27FC236}">
                  <a16:creationId xmlns:a16="http://schemas.microsoft.com/office/drawing/2014/main" id="{2DF6AB67-594A-C7ED-F896-5A48814A11FA}"/>
                </a:ext>
              </a:extLst>
            </p:cNvPr>
            <p:cNvSpPr>
              <a:spLocks/>
            </p:cNvSpPr>
            <p:nvPr/>
          </p:nvSpPr>
          <p:spPr bwMode="auto">
            <a:xfrm>
              <a:off x="8313738" y="3030538"/>
              <a:ext cx="147638" cy="142875"/>
            </a:xfrm>
            <a:custGeom>
              <a:avLst/>
              <a:gdLst>
                <a:gd name="T0" fmla="*/ 39 w 39"/>
                <a:gd name="T1" fmla="*/ 0 h 38"/>
                <a:gd name="T2" fmla="*/ 26 w 39"/>
                <a:gd name="T3" fmla="*/ 0 h 38"/>
                <a:gd name="T4" fmla="*/ 0 w 39"/>
                <a:gd name="T5" fmla="*/ 0 h 38"/>
                <a:gd name="T6" fmla="*/ 0 w 39"/>
                <a:gd name="T7" fmla="*/ 0 h 38"/>
                <a:gd name="T8" fmla="*/ 0 w 39"/>
                <a:gd name="T9" fmla="*/ 38 h 38"/>
                <a:gd name="T10" fmla="*/ 0 w 39"/>
                <a:gd name="T11" fmla="*/ 38 h 38"/>
                <a:gd name="T12" fmla="*/ 39 w 3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9" h="38">
                  <a:moveTo>
                    <a:pt x="39" y="0"/>
                  </a:moveTo>
                  <a:cubicBezTo>
                    <a:pt x="26" y="0"/>
                    <a:pt x="26" y="0"/>
                    <a:pt x="26" y="0"/>
                  </a:cubicBezTo>
                  <a:cubicBezTo>
                    <a:pt x="0" y="0"/>
                    <a:pt x="0" y="0"/>
                    <a:pt x="0" y="0"/>
                  </a:cubicBezTo>
                  <a:cubicBezTo>
                    <a:pt x="0" y="0"/>
                    <a:pt x="0" y="0"/>
                    <a:pt x="0" y="0"/>
                  </a:cubicBezTo>
                  <a:cubicBezTo>
                    <a:pt x="0" y="38"/>
                    <a:pt x="0" y="38"/>
                    <a:pt x="0" y="38"/>
                  </a:cubicBezTo>
                  <a:cubicBezTo>
                    <a:pt x="0" y="38"/>
                    <a:pt x="0" y="38"/>
                    <a:pt x="0" y="38"/>
                  </a:cubicBezTo>
                  <a:cubicBezTo>
                    <a:pt x="22" y="38"/>
                    <a:pt x="39" y="21"/>
                    <a:pt x="39"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69">
              <a:extLst>
                <a:ext uri="{FF2B5EF4-FFF2-40B4-BE49-F238E27FC236}">
                  <a16:creationId xmlns:a16="http://schemas.microsoft.com/office/drawing/2014/main" id="{531B2E33-8AE0-8A86-F636-BB90C8E98055}"/>
                </a:ext>
              </a:extLst>
            </p:cNvPr>
            <p:cNvSpPr>
              <a:spLocks noEditPoints="1"/>
            </p:cNvSpPr>
            <p:nvPr/>
          </p:nvSpPr>
          <p:spPr bwMode="auto">
            <a:xfrm>
              <a:off x="8313738" y="3030538"/>
              <a:ext cx="530225" cy="423863"/>
            </a:xfrm>
            <a:custGeom>
              <a:avLst/>
              <a:gdLst>
                <a:gd name="T0" fmla="*/ 57 w 141"/>
                <a:gd name="T1" fmla="*/ 0 h 113"/>
                <a:gd name="T2" fmla="*/ 39 w 141"/>
                <a:gd name="T3" fmla="*/ 0 h 113"/>
                <a:gd name="T4" fmla="*/ 39 w 141"/>
                <a:gd name="T5" fmla="*/ 0 h 113"/>
                <a:gd name="T6" fmla="*/ 0 w 141"/>
                <a:gd name="T7" fmla="*/ 38 h 113"/>
                <a:gd name="T8" fmla="*/ 0 w 141"/>
                <a:gd name="T9" fmla="*/ 38 h 113"/>
                <a:gd name="T10" fmla="*/ 0 w 141"/>
                <a:gd name="T11" fmla="*/ 113 h 113"/>
                <a:gd name="T12" fmla="*/ 23 w 141"/>
                <a:gd name="T13" fmla="*/ 113 h 113"/>
                <a:gd name="T14" fmla="*/ 57 w 141"/>
                <a:gd name="T15" fmla="*/ 0 h 113"/>
                <a:gd name="T16" fmla="*/ 78 w 141"/>
                <a:gd name="T17" fmla="*/ 0 h 113"/>
                <a:gd name="T18" fmla="*/ 78 w 141"/>
                <a:gd name="T19" fmla="*/ 0 h 113"/>
                <a:gd name="T20" fmla="*/ 122 w 141"/>
                <a:gd name="T21" fmla="*/ 18 h 113"/>
                <a:gd name="T22" fmla="*/ 141 w 141"/>
                <a:gd name="T23" fmla="*/ 62 h 113"/>
                <a:gd name="T24" fmla="*/ 141 w 141"/>
                <a:gd name="T25" fmla="*/ 109 h 113"/>
                <a:gd name="T26" fmla="*/ 141 w 141"/>
                <a:gd name="T27" fmla="*/ 113 h 113"/>
                <a:gd name="T28" fmla="*/ 141 w 141"/>
                <a:gd name="T29" fmla="*/ 113 h 113"/>
                <a:gd name="T30" fmla="*/ 141 w 141"/>
                <a:gd name="T31" fmla="*/ 109 h 113"/>
                <a:gd name="T32" fmla="*/ 141 w 141"/>
                <a:gd name="T33" fmla="*/ 62 h 113"/>
                <a:gd name="T34" fmla="*/ 122 w 141"/>
                <a:gd name="T35" fmla="*/ 18 h 113"/>
                <a:gd name="T36" fmla="*/ 78 w 141"/>
                <a:gd name="T3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13">
                  <a:moveTo>
                    <a:pt x="57" y="0"/>
                  </a:moveTo>
                  <a:cubicBezTo>
                    <a:pt x="39" y="0"/>
                    <a:pt x="39" y="0"/>
                    <a:pt x="39" y="0"/>
                  </a:cubicBezTo>
                  <a:cubicBezTo>
                    <a:pt x="39" y="0"/>
                    <a:pt x="39" y="0"/>
                    <a:pt x="39" y="0"/>
                  </a:cubicBezTo>
                  <a:cubicBezTo>
                    <a:pt x="39" y="21"/>
                    <a:pt x="22" y="38"/>
                    <a:pt x="0" y="38"/>
                  </a:cubicBezTo>
                  <a:cubicBezTo>
                    <a:pt x="0" y="38"/>
                    <a:pt x="0" y="38"/>
                    <a:pt x="0" y="38"/>
                  </a:cubicBezTo>
                  <a:cubicBezTo>
                    <a:pt x="0" y="113"/>
                    <a:pt x="0" y="113"/>
                    <a:pt x="0" y="113"/>
                  </a:cubicBezTo>
                  <a:cubicBezTo>
                    <a:pt x="23" y="113"/>
                    <a:pt x="23" y="113"/>
                    <a:pt x="23" y="113"/>
                  </a:cubicBezTo>
                  <a:cubicBezTo>
                    <a:pt x="57" y="0"/>
                    <a:pt x="57" y="0"/>
                    <a:pt x="57" y="0"/>
                  </a:cubicBezTo>
                  <a:moveTo>
                    <a:pt x="78" y="0"/>
                  </a:moveTo>
                  <a:cubicBezTo>
                    <a:pt x="78" y="0"/>
                    <a:pt x="78" y="0"/>
                    <a:pt x="78" y="0"/>
                  </a:cubicBezTo>
                  <a:cubicBezTo>
                    <a:pt x="96" y="0"/>
                    <a:pt x="111" y="7"/>
                    <a:pt x="122" y="18"/>
                  </a:cubicBezTo>
                  <a:cubicBezTo>
                    <a:pt x="134" y="29"/>
                    <a:pt x="141" y="45"/>
                    <a:pt x="141" y="62"/>
                  </a:cubicBezTo>
                  <a:cubicBezTo>
                    <a:pt x="141" y="109"/>
                    <a:pt x="141" y="109"/>
                    <a:pt x="141" y="109"/>
                  </a:cubicBezTo>
                  <a:cubicBezTo>
                    <a:pt x="141" y="113"/>
                    <a:pt x="141" y="113"/>
                    <a:pt x="141" y="113"/>
                  </a:cubicBezTo>
                  <a:cubicBezTo>
                    <a:pt x="141" y="113"/>
                    <a:pt x="141" y="113"/>
                    <a:pt x="141" y="113"/>
                  </a:cubicBezTo>
                  <a:cubicBezTo>
                    <a:pt x="141" y="109"/>
                    <a:pt x="141" y="109"/>
                    <a:pt x="141" y="109"/>
                  </a:cubicBezTo>
                  <a:cubicBezTo>
                    <a:pt x="141" y="62"/>
                    <a:pt x="141" y="62"/>
                    <a:pt x="141" y="62"/>
                  </a:cubicBezTo>
                  <a:cubicBezTo>
                    <a:pt x="141" y="45"/>
                    <a:pt x="134" y="29"/>
                    <a:pt x="122" y="18"/>
                  </a:cubicBezTo>
                  <a:cubicBezTo>
                    <a:pt x="111" y="7"/>
                    <a:pt x="96" y="0"/>
                    <a:pt x="78"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70">
              <a:extLst>
                <a:ext uri="{FF2B5EF4-FFF2-40B4-BE49-F238E27FC236}">
                  <a16:creationId xmlns:a16="http://schemas.microsoft.com/office/drawing/2014/main" id="{BAAA19B3-4A39-271D-6DA7-E73A4CE8C6A5}"/>
                </a:ext>
              </a:extLst>
            </p:cNvPr>
            <p:cNvSpPr>
              <a:spLocks/>
            </p:cNvSpPr>
            <p:nvPr/>
          </p:nvSpPr>
          <p:spPr bwMode="auto">
            <a:xfrm>
              <a:off x="8401050" y="3030538"/>
              <a:ext cx="442913" cy="423863"/>
            </a:xfrm>
            <a:custGeom>
              <a:avLst/>
              <a:gdLst>
                <a:gd name="T0" fmla="*/ 55 w 118"/>
                <a:gd name="T1" fmla="*/ 0 h 113"/>
                <a:gd name="T2" fmla="*/ 34 w 118"/>
                <a:gd name="T3" fmla="*/ 0 h 113"/>
                <a:gd name="T4" fmla="*/ 0 w 118"/>
                <a:gd name="T5" fmla="*/ 113 h 113"/>
                <a:gd name="T6" fmla="*/ 118 w 118"/>
                <a:gd name="T7" fmla="*/ 113 h 113"/>
                <a:gd name="T8" fmla="*/ 118 w 118"/>
                <a:gd name="T9" fmla="*/ 109 h 113"/>
                <a:gd name="T10" fmla="*/ 118 w 118"/>
                <a:gd name="T11" fmla="*/ 62 h 113"/>
                <a:gd name="T12" fmla="*/ 99 w 118"/>
                <a:gd name="T13" fmla="*/ 18 h 113"/>
                <a:gd name="T14" fmla="*/ 55 w 118"/>
                <a:gd name="T15" fmla="*/ 0 h 113"/>
                <a:gd name="T16" fmla="*/ 55 w 118"/>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13">
                  <a:moveTo>
                    <a:pt x="55" y="0"/>
                  </a:moveTo>
                  <a:cubicBezTo>
                    <a:pt x="34" y="0"/>
                    <a:pt x="34" y="0"/>
                    <a:pt x="34" y="0"/>
                  </a:cubicBezTo>
                  <a:cubicBezTo>
                    <a:pt x="0" y="113"/>
                    <a:pt x="0" y="113"/>
                    <a:pt x="0" y="113"/>
                  </a:cubicBezTo>
                  <a:cubicBezTo>
                    <a:pt x="118" y="113"/>
                    <a:pt x="118" y="113"/>
                    <a:pt x="118" y="113"/>
                  </a:cubicBezTo>
                  <a:cubicBezTo>
                    <a:pt x="118" y="109"/>
                    <a:pt x="118" y="109"/>
                    <a:pt x="118" y="109"/>
                  </a:cubicBezTo>
                  <a:cubicBezTo>
                    <a:pt x="118" y="62"/>
                    <a:pt x="118" y="62"/>
                    <a:pt x="118" y="62"/>
                  </a:cubicBezTo>
                  <a:cubicBezTo>
                    <a:pt x="118" y="45"/>
                    <a:pt x="111" y="29"/>
                    <a:pt x="99" y="18"/>
                  </a:cubicBezTo>
                  <a:cubicBezTo>
                    <a:pt x="88" y="7"/>
                    <a:pt x="73" y="0"/>
                    <a:pt x="55" y="0"/>
                  </a:cubicBezTo>
                  <a:cubicBezTo>
                    <a:pt x="55" y="0"/>
                    <a:pt x="55" y="0"/>
                    <a:pt x="55"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0" name="文本框 159">
            <a:extLst>
              <a:ext uri="{FF2B5EF4-FFF2-40B4-BE49-F238E27FC236}">
                <a16:creationId xmlns:a16="http://schemas.microsoft.com/office/drawing/2014/main" id="{F8B51A94-B15D-2B35-1A1B-6D1B223C815B}"/>
              </a:ext>
            </a:extLst>
          </p:cNvPr>
          <p:cNvSpPr txBox="1"/>
          <p:nvPr/>
        </p:nvSpPr>
        <p:spPr>
          <a:xfrm>
            <a:off x="1599323" y="6081228"/>
            <a:ext cx="923330" cy="184666"/>
          </a:xfrm>
          <a:prstGeom prst="rect">
            <a:avLst/>
          </a:prstGeom>
          <a:noFill/>
        </p:spPr>
        <p:txBody>
          <a:bodyPr wrap="none" lIns="0" tIns="0" rIns="0" bIns="0" rtlCol="0">
            <a:spAutoFit/>
          </a:bodyPr>
          <a:lstStyle/>
          <a:p>
            <a:r>
              <a:rPr lang="zh-CN" altLang="en-US" sz="1200" dirty="0">
                <a:solidFill>
                  <a:schemeClr val="accent1"/>
                </a:solidFill>
              </a:rPr>
              <a:t>白酒、滋补品</a:t>
            </a:r>
          </a:p>
        </p:txBody>
      </p:sp>
      <p:sp>
        <p:nvSpPr>
          <p:cNvPr id="162" name="文本框 161">
            <a:extLst>
              <a:ext uri="{FF2B5EF4-FFF2-40B4-BE49-F238E27FC236}">
                <a16:creationId xmlns:a16="http://schemas.microsoft.com/office/drawing/2014/main" id="{231F642D-515C-1D2A-7F9E-074D0410C132}"/>
              </a:ext>
            </a:extLst>
          </p:cNvPr>
          <p:cNvSpPr txBox="1"/>
          <p:nvPr/>
        </p:nvSpPr>
        <p:spPr>
          <a:xfrm>
            <a:off x="1222137" y="4888437"/>
            <a:ext cx="1080424" cy="184666"/>
          </a:xfrm>
          <a:prstGeom prst="rect">
            <a:avLst/>
          </a:prstGeom>
          <a:noFill/>
        </p:spPr>
        <p:txBody>
          <a:bodyPr wrap="none" lIns="0" tIns="0" rIns="0" bIns="0" rtlCol="0">
            <a:spAutoFit/>
          </a:bodyPr>
          <a:lstStyle/>
          <a:p>
            <a:r>
              <a:rPr lang="en-US" altLang="zh-CN" sz="1200" dirty="0">
                <a:solidFill>
                  <a:schemeClr val="accent1"/>
                </a:solidFill>
              </a:rPr>
              <a:t>18</a:t>
            </a:r>
            <a:r>
              <a:rPr lang="zh-CN" altLang="en-US" sz="1200" dirty="0">
                <a:solidFill>
                  <a:schemeClr val="accent1"/>
                </a:solidFill>
              </a:rPr>
              <a:t>岁以上全年龄</a:t>
            </a:r>
          </a:p>
        </p:txBody>
      </p:sp>
      <p:grpSp>
        <p:nvGrpSpPr>
          <p:cNvPr id="79" name="组合 78">
            <a:extLst>
              <a:ext uri="{FF2B5EF4-FFF2-40B4-BE49-F238E27FC236}">
                <a16:creationId xmlns:a16="http://schemas.microsoft.com/office/drawing/2014/main" id="{EB1D89D0-D9E1-0EE0-39C6-CE66480A03E4}"/>
              </a:ext>
            </a:extLst>
          </p:cNvPr>
          <p:cNvGrpSpPr/>
          <p:nvPr/>
        </p:nvGrpSpPr>
        <p:grpSpPr>
          <a:xfrm>
            <a:off x="3812508" y="5269380"/>
            <a:ext cx="550800" cy="687600"/>
            <a:chOff x="3314694" y="2166938"/>
            <a:chExt cx="1055686" cy="1287464"/>
          </a:xfrm>
        </p:grpSpPr>
        <p:sp>
          <p:nvSpPr>
            <p:cNvPr id="80" name="Rectangle 88">
              <a:extLst>
                <a:ext uri="{FF2B5EF4-FFF2-40B4-BE49-F238E27FC236}">
                  <a16:creationId xmlns:a16="http://schemas.microsoft.com/office/drawing/2014/main" id="{60731D32-14CA-7275-5FB1-E1EDBE1AFC40}"/>
                </a:ext>
              </a:extLst>
            </p:cNvPr>
            <p:cNvSpPr>
              <a:spLocks noChangeArrowheads="1"/>
            </p:cNvSpPr>
            <p:nvPr/>
          </p:nvSpPr>
          <p:spPr bwMode="auto">
            <a:xfrm>
              <a:off x="3746493" y="2857501"/>
              <a:ext cx="190499"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89">
              <a:extLst>
                <a:ext uri="{FF2B5EF4-FFF2-40B4-BE49-F238E27FC236}">
                  <a16:creationId xmlns:a16="http://schemas.microsoft.com/office/drawing/2014/main" id="{B7AE88FC-6C4B-22F8-C897-D5DEE65529C5}"/>
                </a:ext>
              </a:extLst>
            </p:cNvPr>
            <p:cNvSpPr>
              <a:spLocks noChangeArrowheads="1"/>
            </p:cNvSpPr>
            <p:nvPr/>
          </p:nvSpPr>
          <p:spPr bwMode="auto">
            <a:xfrm>
              <a:off x="3746493" y="2857501"/>
              <a:ext cx="190499"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90">
              <a:extLst>
                <a:ext uri="{FF2B5EF4-FFF2-40B4-BE49-F238E27FC236}">
                  <a16:creationId xmlns:a16="http://schemas.microsoft.com/office/drawing/2014/main" id="{9C5DA527-E96E-42EA-EAD1-569CFE9C6F12}"/>
                </a:ext>
              </a:extLst>
            </p:cNvPr>
            <p:cNvSpPr>
              <a:spLocks noChangeArrowheads="1"/>
            </p:cNvSpPr>
            <p:nvPr/>
          </p:nvSpPr>
          <p:spPr bwMode="auto">
            <a:xfrm>
              <a:off x="3400418" y="2530476"/>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91">
              <a:extLst>
                <a:ext uri="{FF2B5EF4-FFF2-40B4-BE49-F238E27FC236}">
                  <a16:creationId xmlns:a16="http://schemas.microsoft.com/office/drawing/2014/main" id="{24A87A24-E266-053F-2F18-79D3B7676A3F}"/>
                </a:ext>
              </a:extLst>
            </p:cNvPr>
            <p:cNvSpPr>
              <a:spLocks noChangeArrowheads="1"/>
            </p:cNvSpPr>
            <p:nvPr/>
          </p:nvSpPr>
          <p:spPr bwMode="auto">
            <a:xfrm>
              <a:off x="4140192" y="2530476"/>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92">
              <a:extLst>
                <a:ext uri="{FF2B5EF4-FFF2-40B4-BE49-F238E27FC236}">
                  <a16:creationId xmlns:a16="http://schemas.microsoft.com/office/drawing/2014/main" id="{DB7C1FEA-ED59-0C78-DDF3-8A5608EF30FD}"/>
                </a:ext>
              </a:extLst>
            </p:cNvPr>
            <p:cNvSpPr>
              <a:spLocks noChangeArrowheads="1"/>
            </p:cNvSpPr>
            <p:nvPr/>
          </p:nvSpPr>
          <p:spPr bwMode="auto">
            <a:xfrm>
              <a:off x="3452806" y="2166939"/>
              <a:ext cx="777873" cy="773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3">
              <a:extLst>
                <a:ext uri="{FF2B5EF4-FFF2-40B4-BE49-F238E27FC236}">
                  <a16:creationId xmlns:a16="http://schemas.microsoft.com/office/drawing/2014/main" id="{E59CBF05-AF94-2ABF-28AE-BC0D0E2ED25A}"/>
                </a:ext>
              </a:extLst>
            </p:cNvPr>
            <p:cNvSpPr>
              <a:spLocks noEditPoints="1"/>
            </p:cNvSpPr>
            <p:nvPr/>
          </p:nvSpPr>
          <p:spPr bwMode="auto">
            <a:xfrm>
              <a:off x="3455981" y="2368550"/>
              <a:ext cx="771523" cy="244475"/>
            </a:xfrm>
            <a:custGeom>
              <a:avLst/>
              <a:gdLst>
                <a:gd name="T0" fmla="*/ 204 w 205"/>
                <a:gd name="T1" fmla="*/ 32 h 65"/>
                <a:gd name="T2" fmla="*/ 204 w 205"/>
                <a:gd name="T3" fmla="*/ 32 h 65"/>
                <a:gd name="T4" fmla="*/ 200 w 205"/>
                <a:gd name="T5" fmla="*/ 28 h 65"/>
                <a:gd name="T6" fmla="*/ 196 w 205"/>
                <a:gd name="T7" fmla="*/ 25 h 65"/>
                <a:gd name="T8" fmla="*/ 191 w 205"/>
                <a:gd name="T9" fmla="*/ 21 h 65"/>
                <a:gd name="T10" fmla="*/ 171 w 205"/>
                <a:gd name="T11" fmla="*/ 13 h 65"/>
                <a:gd name="T12" fmla="*/ 163 w 205"/>
                <a:gd name="T13" fmla="*/ 12 h 65"/>
                <a:gd name="T14" fmla="*/ 162 w 205"/>
                <a:gd name="T15" fmla="*/ 12 h 65"/>
                <a:gd name="T16" fmla="*/ 137 w 205"/>
                <a:gd name="T17" fmla="*/ 0 h 65"/>
                <a:gd name="T18" fmla="*/ 109 w 205"/>
                <a:gd name="T19" fmla="*/ 16 h 65"/>
                <a:gd name="T20" fmla="*/ 96 w 205"/>
                <a:gd name="T21" fmla="*/ 16 h 65"/>
                <a:gd name="T22" fmla="*/ 68 w 205"/>
                <a:gd name="T23" fmla="*/ 0 h 65"/>
                <a:gd name="T24" fmla="*/ 43 w 205"/>
                <a:gd name="T25" fmla="*/ 12 h 65"/>
                <a:gd name="T26" fmla="*/ 42 w 205"/>
                <a:gd name="T27" fmla="*/ 12 h 65"/>
                <a:gd name="T28" fmla="*/ 34 w 205"/>
                <a:gd name="T29" fmla="*/ 13 h 65"/>
                <a:gd name="T30" fmla="*/ 14 w 205"/>
                <a:gd name="T31" fmla="*/ 21 h 65"/>
                <a:gd name="T32" fmla="*/ 9 w 205"/>
                <a:gd name="T33" fmla="*/ 25 h 65"/>
                <a:gd name="T34" fmla="*/ 5 w 205"/>
                <a:gd name="T35" fmla="*/ 28 h 65"/>
                <a:gd name="T36" fmla="*/ 1 w 205"/>
                <a:gd name="T37" fmla="*/ 32 h 65"/>
                <a:gd name="T38" fmla="*/ 1 w 205"/>
                <a:gd name="T39" fmla="*/ 32 h 65"/>
                <a:gd name="T40" fmla="*/ 0 w 205"/>
                <a:gd name="T41" fmla="*/ 37 h 65"/>
                <a:gd name="T42" fmla="*/ 4 w 205"/>
                <a:gd name="T43" fmla="*/ 35 h 65"/>
                <a:gd name="T44" fmla="*/ 8 w 205"/>
                <a:gd name="T45" fmla="*/ 32 h 65"/>
                <a:gd name="T46" fmla="*/ 12 w 205"/>
                <a:gd name="T47" fmla="*/ 30 h 65"/>
                <a:gd name="T48" fmla="*/ 17 w 205"/>
                <a:gd name="T49" fmla="*/ 29 h 65"/>
                <a:gd name="T50" fmla="*/ 36 w 205"/>
                <a:gd name="T51" fmla="*/ 27 h 65"/>
                <a:gd name="T52" fmla="*/ 36 w 205"/>
                <a:gd name="T53" fmla="*/ 27 h 65"/>
                <a:gd name="T54" fmla="*/ 36 w 205"/>
                <a:gd name="T55" fmla="*/ 33 h 65"/>
                <a:gd name="T56" fmla="*/ 68 w 205"/>
                <a:gd name="T57" fmla="*/ 65 h 65"/>
                <a:gd name="T58" fmla="*/ 100 w 205"/>
                <a:gd name="T59" fmla="*/ 33 h 65"/>
                <a:gd name="T60" fmla="*/ 99 w 205"/>
                <a:gd name="T61" fmla="*/ 25 h 65"/>
                <a:gd name="T62" fmla="*/ 106 w 205"/>
                <a:gd name="T63" fmla="*/ 25 h 65"/>
                <a:gd name="T64" fmla="*/ 105 w 205"/>
                <a:gd name="T65" fmla="*/ 33 h 65"/>
                <a:gd name="T66" fmla="*/ 137 w 205"/>
                <a:gd name="T67" fmla="*/ 65 h 65"/>
                <a:gd name="T68" fmla="*/ 169 w 205"/>
                <a:gd name="T69" fmla="*/ 33 h 65"/>
                <a:gd name="T70" fmla="*/ 169 w 205"/>
                <a:gd name="T71" fmla="*/ 27 h 65"/>
                <a:gd name="T72" fmla="*/ 169 w 205"/>
                <a:gd name="T73" fmla="*/ 27 h 65"/>
                <a:gd name="T74" fmla="*/ 188 w 205"/>
                <a:gd name="T75" fmla="*/ 29 h 65"/>
                <a:gd name="T76" fmla="*/ 193 w 205"/>
                <a:gd name="T77" fmla="*/ 30 h 65"/>
                <a:gd name="T78" fmla="*/ 197 w 205"/>
                <a:gd name="T79" fmla="*/ 32 h 65"/>
                <a:gd name="T80" fmla="*/ 202 w 205"/>
                <a:gd name="T81" fmla="*/ 35 h 65"/>
                <a:gd name="T82" fmla="*/ 205 w 205"/>
                <a:gd name="T83" fmla="*/ 37 h 65"/>
                <a:gd name="T84" fmla="*/ 204 w 205"/>
                <a:gd name="T85" fmla="*/ 32 h 65"/>
                <a:gd name="T86" fmla="*/ 68 w 205"/>
                <a:gd name="T87" fmla="*/ 57 h 65"/>
                <a:gd name="T88" fmla="*/ 44 w 205"/>
                <a:gd name="T89" fmla="*/ 33 h 65"/>
                <a:gd name="T90" fmla="*/ 68 w 205"/>
                <a:gd name="T91" fmla="*/ 8 h 65"/>
                <a:gd name="T92" fmla="*/ 92 w 205"/>
                <a:gd name="T93" fmla="*/ 33 h 65"/>
                <a:gd name="T94" fmla="*/ 68 w 205"/>
                <a:gd name="T95" fmla="*/ 57 h 65"/>
                <a:gd name="T96" fmla="*/ 137 w 205"/>
                <a:gd name="T97" fmla="*/ 57 h 65"/>
                <a:gd name="T98" fmla="*/ 113 w 205"/>
                <a:gd name="T99" fmla="*/ 33 h 65"/>
                <a:gd name="T100" fmla="*/ 137 w 205"/>
                <a:gd name="T101" fmla="*/ 8 h 65"/>
                <a:gd name="T102" fmla="*/ 161 w 205"/>
                <a:gd name="T103" fmla="*/ 33 h 65"/>
                <a:gd name="T104" fmla="*/ 137 w 205"/>
                <a:gd name="T105"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65">
                  <a:moveTo>
                    <a:pt x="204" y="32"/>
                  </a:moveTo>
                  <a:cubicBezTo>
                    <a:pt x="204" y="32"/>
                    <a:pt x="204" y="32"/>
                    <a:pt x="204" y="32"/>
                  </a:cubicBezTo>
                  <a:cubicBezTo>
                    <a:pt x="203" y="31"/>
                    <a:pt x="202" y="29"/>
                    <a:pt x="200" y="28"/>
                  </a:cubicBezTo>
                  <a:cubicBezTo>
                    <a:pt x="199" y="27"/>
                    <a:pt x="198" y="26"/>
                    <a:pt x="196" y="25"/>
                  </a:cubicBezTo>
                  <a:cubicBezTo>
                    <a:pt x="194" y="23"/>
                    <a:pt x="193" y="22"/>
                    <a:pt x="191" y="21"/>
                  </a:cubicBezTo>
                  <a:cubicBezTo>
                    <a:pt x="184" y="17"/>
                    <a:pt x="177" y="14"/>
                    <a:pt x="171" y="13"/>
                  </a:cubicBezTo>
                  <a:cubicBezTo>
                    <a:pt x="168" y="12"/>
                    <a:pt x="165" y="12"/>
                    <a:pt x="163" y="12"/>
                  </a:cubicBezTo>
                  <a:cubicBezTo>
                    <a:pt x="163" y="12"/>
                    <a:pt x="162" y="12"/>
                    <a:pt x="162" y="12"/>
                  </a:cubicBezTo>
                  <a:cubicBezTo>
                    <a:pt x="156" y="5"/>
                    <a:pt x="147" y="0"/>
                    <a:pt x="137" y="0"/>
                  </a:cubicBezTo>
                  <a:cubicBezTo>
                    <a:pt x="125" y="0"/>
                    <a:pt x="115" y="7"/>
                    <a:pt x="109" y="16"/>
                  </a:cubicBezTo>
                  <a:cubicBezTo>
                    <a:pt x="96" y="16"/>
                    <a:pt x="96" y="16"/>
                    <a:pt x="96" y="16"/>
                  </a:cubicBezTo>
                  <a:cubicBezTo>
                    <a:pt x="90" y="7"/>
                    <a:pt x="80" y="0"/>
                    <a:pt x="68" y="0"/>
                  </a:cubicBezTo>
                  <a:cubicBezTo>
                    <a:pt x="58" y="0"/>
                    <a:pt x="49" y="5"/>
                    <a:pt x="43" y="12"/>
                  </a:cubicBezTo>
                  <a:cubicBezTo>
                    <a:pt x="43" y="12"/>
                    <a:pt x="42" y="12"/>
                    <a:pt x="42" y="12"/>
                  </a:cubicBezTo>
                  <a:cubicBezTo>
                    <a:pt x="40" y="12"/>
                    <a:pt x="37" y="12"/>
                    <a:pt x="34" y="13"/>
                  </a:cubicBezTo>
                  <a:cubicBezTo>
                    <a:pt x="28" y="14"/>
                    <a:pt x="21" y="17"/>
                    <a:pt x="14" y="21"/>
                  </a:cubicBezTo>
                  <a:cubicBezTo>
                    <a:pt x="12" y="22"/>
                    <a:pt x="11" y="23"/>
                    <a:pt x="9" y="25"/>
                  </a:cubicBezTo>
                  <a:cubicBezTo>
                    <a:pt x="8" y="26"/>
                    <a:pt x="6" y="27"/>
                    <a:pt x="5" y="28"/>
                  </a:cubicBezTo>
                  <a:cubicBezTo>
                    <a:pt x="3" y="29"/>
                    <a:pt x="2" y="31"/>
                    <a:pt x="1" y="32"/>
                  </a:cubicBezTo>
                  <a:cubicBezTo>
                    <a:pt x="1" y="32"/>
                    <a:pt x="1" y="32"/>
                    <a:pt x="1" y="32"/>
                  </a:cubicBezTo>
                  <a:cubicBezTo>
                    <a:pt x="1" y="34"/>
                    <a:pt x="0" y="35"/>
                    <a:pt x="0" y="37"/>
                  </a:cubicBezTo>
                  <a:cubicBezTo>
                    <a:pt x="1" y="36"/>
                    <a:pt x="2" y="35"/>
                    <a:pt x="4" y="35"/>
                  </a:cubicBezTo>
                  <a:cubicBezTo>
                    <a:pt x="5" y="34"/>
                    <a:pt x="6" y="33"/>
                    <a:pt x="8" y="32"/>
                  </a:cubicBezTo>
                  <a:cubicBezTo>
                    <a:pt x="9" y="32"/>
                    <a:pt x="11" y="31"/>
                    <a:pt x="12" y="30"/>
                  </a:cubicBezTo>
                  <a:cubicBezTo>
                    <a:pt x="14" y="30"/>
                    <a:pt x="16" y="29"/>
                    <a:pt x="17" y="29"/>
                  </a:cubicBezTo>
                  <a:cubicBezTo>
                    <a:pt x="24" y="27"/>
                    <a:pt x="31" y="26"/>
                    <a:pt x="36" y="27"/>
                  </a:cubicBezTo>
                  <a:cubicBezTo>
                    <a:pt x="36" y="27"/>
                    <a:pt x="36" y="27"/>
                    <a:pt x="36" y="27"/>
                  </a:cubicBezTo>
                  <a:cubicBezTo>
                    <a:pt x="36" y="29"/>
                    <a:pt x="36" y="30"/>
                    <a:pt x="36" y="33"/>
                  </a:cubicBezTo>
                  <a:cubicBezTo>
                    <a:pt x="36" y="50"/>
                    <a:pt x="50" y="65"/>
                    <a:pt x="68" y="65"/>
                  </a:cubicBezTo>
                  <a:cubicBezTo>
                    <a:pt x="86" y="65"/>
                    <a:pt x="100" y="50"/>
                    <a:pt x="100" y="33"/>
                  </a:cubicBezTo>
                  <a:cubicBezTo>
                    <a:pt x="100" y="30"/>
                    <a:pt x="100" y="27"/>
                    <a:pt x="99" y="25"/>
                  </a:cubicBezTo>
                  <a:cubicBezTo>
                    <a:pt x="106" y="25"/>
                    <a:pt x="106" y="25"/>
                    <a:pt x="106" y="25"/>
                  </a:cubicBezTo>
                  <a:cubicBezTo>
                    <a:pt x="105" y="27"/>
                    <a:pt x="105" y="30"/>
                    <a:pt x="105" y="33"/>
                  </a:cubicBezTo>
                  <a:cubicBezTo>
                    <a:pt x="105" y="50"/>
                    <a:pt x="119" y="65"/>
                    <a:pt x="137" y="65"/>
                  </a:cubicBezTo>
                  <a:cubicBezTo>
                    <a:pt x="155" y="65"/>
                    <a:pt x="169" y="50"/>
                    <a:pt x="169" y="33"/>
                  </a:cubicBezTo>
                  <a:cubicBezTo>
                    <a:pt x="169" y="30"/>
                    <a:pt x="169" y="29"/>
                    <a:pt x="169" y="27"/>
                  </a:cubicBezTo>
                  <a:cubicBezTo>
                    <a:pt x="169" y="27"/>
                    <a:pt x="169" y="27"/>
                    <a:pt x="169" y="27"/>
                  </a:cubicBezTo>
                  <a:cubicBezTo>
                    <a:pt x="174" y="26"/>
                    <a:pt x="181" y="27"/>
                    <a:pt x="188" y="29"/>
                  </a:cubicBezTo>
                  <a:cubicBezTo>
                    <a:pt x="190" y="29"/>
                    <a:pt x="191" y="30"/>
                    <a:pt x="193" y="30"/>
                  </a:cubicBezTo>
                  <a:cubicBezTo>
                    <a:pt x="194" y="31"/>
                    <a:pt x="196" y="32"/>
                    <a:pt x="197" y="32"/>
                  </a:cubicBezTo>
                  <a:cubicBezTo>
                    <a:pt x="199" y="33"/>
                    <a:pt x="200" y="34"/>
                    <a:pt x="202" y="35"/>
                  </a:cubicBezTo>
                  <a:cubicBezTo>
                    <a:pt x="203" y="35"/>
                    <a:pt x="204" y="36"/>
                    <a:pt x="205" y="37"/>
                  </a:cubicBezTo>
                  <a:cubicBezTo>
                    <a:pt x="205" y="35"/>
                    <a:pt x="205" y="34"/>
                    <a:pt x="204" y="32"/>
                  </a:cubicBezTo>
                  <a:moveTo>
                    <a:pt x="68" y="57"/>
                  </a:moveTo>
                  <a:cubicBezTo>
                    <a:pt x="55" y="57"/>
                    <a:pt x="44" y="46"/>
                    <a:pt x="44" y="33"/>
                  </a:cubicBezTo>
                  <a:cubicBezTo>
                    <a:pt x="44" y="19"/>
                    <a:pt x="55" y="8"/>
                    <a:pt x="68" y="8"/>
                  </a:cubicBezTo>
                  <a:cubicBezTo>
                    <a:pt x="81" y="8"/>
                    <a:pt x="92" y="19"/>
                    <a:pt x="92" y="33"/>
                  </a:cubicBezTo>
                  <a:cubicBezTo>
                    <a:pt x="92" y="46"/>
                    <a:pt x="81" y="57"/>
                    <a:pt x="68" y="57"/>
                  </a:cubicBezTo>
                  <a:moveTo>
                    <a:pt x="137" y="57"/>
                  </a:moveTo>
                  <a:cubicBezTo>
                    <a:pt x="124" y="57"/>
                    <a:pt x="113" y="46"/>
                    <a:pt x="113" y="33"/>
                  </a:cubicBezTo>
                  <a:cubicBezTo>
                    <a:pt x="113" y="19"/>
                    <a:pt x="124" y="8"/>
                    <a:pt x="137" y="8"/>
                  </a:cubicBezTo>
                  <a:cubicBezTo>
                    <a:pt x="151" y="8"/>
                    <a:pt x="161" y="19"/>
                    <a:pt x="161" y="33"/>
                  </a:cubicBezTo>
                  <a:cubicBezTo>
                    <a:pt x="161" y="46"/>
                    <a:pt x="151" y="57"/>
                    <a:pt x="137" y="57"/>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4">
              <a:extLst>
                <a:ext uri="{FF2B5EF4-FFF2-40B4-BE49-F238E27FC236}">
                  <a16:creationId xmlns:a16="http://schemas.microsoft.com/office/drawing/2014/main" id="{530FF81D-874B-3749-1C48-0D44A2E3514E}"/>
                </a:ext>
              </a:extLst>
            </p:cNvPr>
            <p:cNvSpPr>
              <a:spLocks/>
            </p:cNvSpPr>
            <p:nvPr/>
          </p:nvSpPr>
          <p:spPr bwMode="auto">
            <a:xfrm>
              <a:off x="3314694" y="3030539"/>
              <a:ext cx="1055686" cy="423863"/>
            </a:xfrm>
            <a:custGeom>
              <a:avLst/>
              <a:gdLst>
                <a:gd name="T0" fmla="*/ 263 w 281"/>
                <a:gd name="T1" fmla="*/ 18 h 113"/>
                <a:gd name="T2" fmla="*/ 219 w 281"/>
                <a:gd name="T3" fmla="*/ 0 h 113"/>
                <a:gd name="T4" fmla="*/ 141 w 281"/>
                <a:gd name="T5" fmla="*/ 0 h 113"/>
                <a:gd name="T6" fmla="*/ 62 w 281"/>
                <a:gd name="T7" fmla="*/ 0 h 113"/>
                <a:gd name="T8" fmla="*/ 18 w 281"/>
                <a:gd name="T9" fmla="*/ 18 h 113"/>
                <a:gd name="T10" fmla="*/ 0 w 281"/>
                <a:gd name="T11" fmla="*/ 62 h 113"/>
                <a:gd name="T12" fmla="*/ 0 w 281"/>
                <a:gd name="T13" fmla="*/ 109 h 113"/>
                <a:gd name="T14" fmla="*/ 0 w 281"/>
                <a:gd name="T15" fmla="*/ 113 h 113"/>
                <a:gd name="T16" fmla="*/ 281 w 281"/>
                <a:gd name="T17" fmla="*/ 113 h 113"/>
                <a:gd name="T18" fmla="*/ 281 w 281"/>
                <a:gd name="T19" fmla="*/ 109 h 113"/>
                <a:gd name="T20" fmla="*/ 281 w 281"/>
                <a:gd name="T21" fmla="*/ 62 h 113"/>
                <a:gd name="T22" fmla="*/ 263 w 281"/>
                <a:gd name="T23"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13">
                  <a:moveTo>
                    <a:pt x="263" y="18"/>
                  </a:moveTo>
                  <a:cubicBezTo>
                    <a:pt x="252" y="7"/>
                    <a:pt x="236" y="0"/>
                    <a:pt x="219" y="0"/>
                  </a:cubicBezTo>
                  <a:cubicBezTo>
                    <a:pt x="141" y="0"/>
                    <a:pt x="141" y="0"/>
                    <a:pt x="141" y="0"/>
                  </a:cubicBezTo>
                  <a:cubicBezTo>
                    <a:pt x="62" y="0"/>
                    <a:pt x="62" y="0"/>
                    <a:pt x="62" y="0"/>
                  </a:cubicBezTo>
                  <a:cubicBezTo>
                    <a:pt x="45" y="0"/>
                    <a:pt x="30"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3" y="18"/>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95">
              <a:extLst>
                <a:ext uri="{FF2B5EF4-FFF2-40B4-BE49-F238E27FC236}">
                  <a16:creationId xmlns:a16="http://schemas.microsoft.com/office/drawing/2014/main" id="{9E4DF63B-0ADE-F1AD-7769-A1A90D6F2B60}"/>
                </a:ext>
              </a:extLst>
            </p:cNvPr>
            <p:cNvSpPr>
              <a:spLocks noChangeArrowheads="1"/>
            </p:cNvSpPr>
            <p:nvPr/>
          </p:nvSpPr>
          <p:spPr bwMode="auto">
            <a:xfrm>
              <a:off x="3806818" y="3030539"/>
              <a:ext cx="71438" cy="423863"/>
            </a:xfrm>
            <a:prstGeom prst="rect">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96">
              <a:extLst>
                <a:ext uri="{FF2B5EF4-FFF2-40B4-BE49-F238E27FC236}">
                  <a16:creationId xmlns:a16="http://schemas.microsoft.com/office/drawing/2014/main" id="{CECA1E29-48EC-E124-12E8-BC31D6984A49}"/>
                </a:ext>
              </a:extLst>
            </p:cNvPr>
            <p:cNvSpPr>
              <a:spLocks noChangeArrowheads="1"/>
            </p:cNvSpPr>
            <p:nvPr/>
          </p:nvSpPr>
          <p:spPr bwMode="auto">
            <a:xfrm>
              <a:off x="3806818" y="3030539"/>
              <a:ext cx="71438"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97">
              <a:extLst>
                <a:ext uri="{FF2B5EF4-FFF2-40B4-BE49-F238E27FC236}">
                  <a16:creationId xmlns:a16="http://schemas.microsoft.com/office/drawing/2014/main" id="{24166B5D-0402-4B5D-CD53-F86CDD8BA75D}"/>
                </a:ext>
              </a:extLst>
            </p:cNvPr>
            <p:cNvSpPr>
              <a:spLocks noChangeArrowheads="1"/>
            </p:cNvSpPr>
            <p:nvPr/>
          </p:nvSpPr>
          <p:spPr bwMode="auto">
            <a:xfrm>
              <a:off x="3919531" y="3124201"/>
              <a:ext cx="69850" cy="71438"/>
            </a:xfrm>
            <a:prstGeom prst="ellipse">
              <a:avLst/>
            </a:prstGeom>
            <a:solidFill>
              <a:srgbClr val="D97F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98">
              <a:extLst>
                <a:ext uri="{FF2B5EF4-FFF2-40B4-BE49-F238E27FC236}">
                  <a16:creationId xmlns:a16="http://schemas.microsoft.com/office/drawing/2014/main" id="{07998725-1B2B-1E58-E01A-E77D8B687B21}"/>
                </a:ext>
              </a:extLst>
            </p:cNvPr>
            <p:cNvSpPr>
              <a:spLocks noChangeArrowheads="1"/>
            </p:cNvSpPr>
            <p:nvPr/>
          </p:nvSpPr>
          <p:spPr bwMode="auto">
            <a:xfrm>
              <a:off x="3919531" y="3255964"/>
              <a:ext cx="69850" cy="71438"/>
            </a:xfrm>
            <a:prstGeom prst="ellipse">
              <a:avLst/>
            </a:prstGeom>
            <a:solidFill>
              <a:srgbClr val="D97F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9">
              <a:extLst>
                <a:ext uri="{FF2B5EF4-FFF2-40B4-BE49-F238E27FC236}">
                  <a16:creationId xmlns:a16="http://schemas.microsoft.com/office/drawing/2014/main" id="{C96A9641-BBEB-F6E2-AF7E-94D73AF7A80E}"/>
                </a:ext>
              </a:extLst>
            </p:cNvPr>
            <p:cNvSpPr>
              <a:spLocks/>
            </p:cNvSpPr>
            <p:nvPr/>
          </p:nvSpPr>
          <p:spPr bwMode="auto">
            <a:xfrm>
              <a:off x="3573456" y="2593976"/>
              <a:ext cx="541337" cy="481013"/>
            </a:xfrm>
            <a:custGeom>
              <a:avLst/>
              <a:gdLst>
                <a:gd name="T0" fmla="*/ 72 w 144"/>
                <a:gd name="T1" fmla="*/ 128 h 128"/>
                <a:gd name="T2" fmla="*/ 143 w 144"/>
                <a:gd name="T3" fmla="*/ 63 h 128"/>
                <a:gd name="T4" fmla="*/ 72 w 144"/>
                <a:gd name="T5" fmla="*/ 29 h 128"/>
                <a:gd name="T6" fmla="*/ 0 w 144"/>
                <a:gd name="T7" fmla="*/ 63 h 128"/>
                <a:gd name="T8" fmla="*/ 72 w 144"/>
                <a:gd name="T9" fmla="*/ 128 h 128"/>
              </a:gdLst>
              <a:ahLst/>
              <a:cxnLst>
                <a:cxn ang="0">
                  <a:pos x="T0" y="T1"/>
                </a:cxn>
                <a:cxn ang="0">
                  <a:pos x="T2" y="T3"/>
                </a:cxn>
                <a:cxn ang="0">
                  <a:pos x="T4" y="T5"/>
                </a:cxn>
                <a:cxn ang="0">
                  <a:pos x="T6" y="T7"/>
                </a:cxn>
                <a:cxn ang="0">
                  <a:pos x="T8" y="T9"/>
                </a:cxn>
              </a:cxnLst>
              <a:rect l="0" t="0" r="r" b="b"/>
              <a:pathLst>
                <a:path w="144" h="128">
                  <a:moveTo>
                    <a:pt x="72" y="128"/>
                  </a:moveTo>
                  <a:cubicBezTo>
                    <a:pt x="144" y="100"/>
                    <a:pt x="143" y="63"/>
                    <a:pt x="143" y="63"/>
                  </a:cubicBezTo>
                  <a:cubicBezTo>
                    <a:pt x="130" y="0"/>
                    <a:pt x="72" y="29"/>
                    <a:pt x="72" y="29"/>
                  </a:cubicBezTo>
                  <a:cubicBezTo>
                    <a:pt x="72" y="29"/>
                    <a:pt x="13" y="0"/>
                    <a:pt x="0" y="63"/>
                  </a:cubicBezTo>
                  <a:cubicBezTo>
                    <a:pt x="0" y="63"/>
                    <a:pt x="0" y="100"/>
                    <a:pt x="72" y="128"/>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0">
              <a:extLst>
                <a:ext uri="{FF2B5EF4-FFF2-40B4-BE49-F238E27FC236}">
                  <a16:creationId xmlns:a16="http://schemas.microsoft.com/office/drawing/2014/main" id="{643D3E27-DAC1-6CBA-335B-935AFA26ABDD}"/>
                </a:ext>
              </a:extLst>
            </p:cNvPr>
            <p:cNvSpPr>
              <a:spLocks/>
            </p:cNvSpPr>
            <p:nvPr/>
          </p:nvSpPr>
          <p:spPr bwMode="auto">
            <a:xfrm>
              <a:off x="3716332" y="2760664"/>
              <a:ext cx="250824" cy="82550"/>
            </a:xfrm>
            <a:custGeom>
              <a:avLst/>
              <a:gdLst>
                <a:gd name="T0" fmla="*/ 34 w 67"/>
                <a:gd name="T1" fmla="*/ 6 h 22"/>
                <a:gd name="T2" fmla="*/ 0 w 67"/>
                <a:gd name="T3" fmla="*/ 0 h 22"/>
                <a:gd name="T4" fmla="*/ 34 w 67"/>
                <a:gd name="T5" fmla="*/ 22 h 22"/>
                <a:gd name="T6" fmla="*/ 67 w 67"/>
                <a:gd name="T7" fmla="*/ 0 h 22"/>
                <a:gd name="T8" fmla="*/ 34 w 67"/>
                <a:gd name="T9" fmla="*/ 6 h 22"/>
              </a:gdLst>
              <a:ahLst/>
              <a:cxnLst>
                <a:cxn ang="0">
                  <a:pos x="T0" y="T1"/>
                </a:cxn>
                <a:cxn ang="0">
                  <a:pos x="T2" y="T3"/>
                </a:cxn>
                <a:cxn ang="0">
                  <a:pos x="T4" y="T5"/>
                </a:cxn>
                <a:cxn ang="0">
                  <a:pos x="T6" y="T7"/>
                </a:cxn>
                <a:cxn ang="0">
                  <a:pos x="T8" y="T9"/>
                </a:cxn>
              </a:cxnLst>
              <a:rect l="0" t="0" r="r" b="b"/>
              <a:pathLst>
                <a:path w="67" h="22">
                  <a:moveTo>
                    <a:pt x="34" y="6"/>
                  </a:moveTo>
                  <a:cubicBezTo>
                    <a:pt x="20" y="6"/>
                    <a:pt x="8" y="4"/>
                    <a:pt x="0" y="0"/>
                  </a:cubicBezTo>
                  <a:cubicBezTo>
                    <a:pt x="5" y="12"/>
                    <a:pt x="18" y="22"/>
                    <a:pt x="34" y="22"/>
                  </a:cubicBezTo>
                  <a:cubicBezTo>
                    <a:pt x="49" y="22"/>
                    <a:pt x="62" y="12"/>
                    <a:pt x="67" y="0"/>
                  </a:cubicBezTo>
                  <a:cubicBezTo>
                    <a:pt x="59" y="4"/>
                    <a:pt x="47" y="6"/>
                    <a:pt x="34" y="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1">
              <a:extLst>
                <a:ext uri="{FF2B5EF4-FFF2-40B4-BE49-F238E27FC236}">
                  <a16:creationId xmlns:a16="http://schemas.microsoft.com/office/drawing/2014/main" id="{FD8438A7-A443-C6B8-9AC1-3F5975D58F10}"/>
                </a:ext>
              </a:extLst>
            </p:cNvPr>
            <p:cNvSpPr>
              <a:spLocks noEditPoints="1"/>
            </p:cNvSpPr>
            <p:nvPr/>
          </p:nvSpPr>
          <p:spPr bwMode="auto">
            <a:xfrm>
              <a:off x="3843331" y="2166939"/>
              <a:ext cx="439738" cy="434975"/>
            </a:xfrm>
            <a:custGeom>
              <a:avLst/>
              <a:gdLst>
                <a:gd name="T0" fmla="*/ 117 w 117"/>
                <a:gd name="T1" fmla="*/ 116 h 116"/>
                <a:gd name="T2" fmla="*/ 117 w 117"/>
                <a:gd name="T3" fmla="*/ 116 h 116"/>
                <a:gd name="T4" fmla="*/ 117 w 117"/>
                <a:gd name="T5" fmla="*/ 116 h 116"/>
                <a:gd name="T6" fmla="*/ 117 w 117"/>
                <a:gd name="T7" fmla="*/ 116 h 116"/>
                <a:gd name="T8" fmla="*/ 45 w 117"/>
                <a:gd name="T9" fmla="*/ 10 h 116"/>
                <a:gd name="T10" fmla="*/ 44 w 117"/>
                <a:gd name="T11" fmla="*/ 10 h 116"/>
                <a:gd name="T12" fmla="*/ 44 w 117"/>
                <a:gd name="T13" fmla="*/ 10 h 116"/>
                <a:gd name="T14" fmla="*/ 44 w 117"/>
                <a:gd name="T15" fmla="*/ 10 h 116"/>
                <a:gd name="T16" fmla="*/ 44 w 117"/>
                <a:gd name="T17" fmla="*/ 10 h 116"/>
                <a:gd name="T18" fmla="*/ 43 w 117"/>
                <a:gd name="T19" fmla="*/ 10 h 116"/>
                <a:gd name="T20" fmla="*/ 42 w 117"/>
                <a:gd name="T21" fmla="*/ 9 h 116"/>
                <a:gd name="T22" fmla="*/ 42 w 117"/>
                <a:gd name="T23" fmla="*/ 9 h 116"/>
                <a:gd name="T24" fmla="*/ 42 w 117"/>
                <a:gd name="T25" fmla="*/ 9 h 116"/>
                <a:gd name="T26" fmla="*/ 41 w 117"/>
                <a:gd name="T27" fmla="*/ 9 h 116"/>
                <a:gd name="T28" fmla="*/ 41 w 117"/>
                <a:gd name="T29" fmla="*/ 9 h 116"/>
                <a:gd name="T30" fmla="*/ 41 w 117"/>
                <a:gd name="T31" fmla="*/ 8 h 116"/>
                <a:gd name="T32" fmla="*/ 41 w 117"/>
                <a:gd name="T33" fmla="*/ 8 h 116"/>
                <a:gd name="T34" fmla="*/ 40 w 117"/>
                <a:gd name="T35" fmla="*/ 8 h 116"/>
                <a:gd name="T36" fmla="*/ 40 w 117"/>
                <a:gd name="T37" fmla="*/ 8 h 116"/>
                <a:gd name="T38" fmla="*/ 40 w 117"/>
                <a:gd name="T39" fmla="*/ 8 h 116"/>
                <a:gd name="T40" fmla="*/ 39 w 117"/>
                <a:gd name="T41" fmla="*/ 8 h 116"/>
                <a:gd name="T42" fmla="*/ 39 w 117"/>
                <a:gd name="T43" fmla="*/ 8 h 116"/>
                <a:gd name="T44" fmla="*/ 13 w 117"/>
                <a:gd name="T45" fmla="*/ 1 h 116"/>
                <a:gd name="T46" fmla="*/ 12 w 117"/>
                <a:gd name="T47" fmla="*/ 1 h 116"/>
                <a:gd name="T48" fmla="*/ 12 w 117"/>
                <a:gd name="T49" fmla="*/ 1 h 116"/>
                <a:gd name="T50" fmla="*/ 12 w 117"/>
                <a:gd name="T51" fmla="*/ 1 h 116"/>
                <a:gd name="T52" fmla="*/ 11 w 117"/>
                <a:gd name="T53" fmla="*/ 1 h 116"/>
                <a:gd name="T54" fmla="*/ 11 w 117"/>
                <a:gd name="T55" fmla="*/ 0 h 116"/>
                <a:gd name="T56" fmla="*/ 9 w 117"/>
                <a:gd name="T57" fmla="*/ 0 h 116"/>
                <a:gd name="T58" fmla="*/ 8 w 117"/>
                <a:gd name="T59" fmla="*/ 0 h 116"/>
                <a:gd name="T60" fmla="*/ 8 w 117"/>
                <a:gd name="T61" fmla="*/ 0 h 116"/>
                <a:gd name="T62" fmla="*/ 8 w 117"/>
                <a:gd name="T63" fmla="*/ 0 h 116"/>
                <a:gd name="T64" fmla="*/ 7 w 117"/>
                <a:gd name="T65" fmla="*/ 0 h 116"/>
                <a:gd name="T66" fmla="*/ 7 w 117"/>
                <a:gd name="T67" fmla="*/ 0 h 116"/>
                <a:gd name="T68" fmla="*/ 7 w 117"/>
                <a:gd name="T69" fmla="*/ 0 h 116"/>
                <a:gd name="T70" fmla="*/ 7 w 117"/>
                <a:gd name="T71" fmla="*/ 0 h 116"/>
                <a:gd name="T72" fmla="*/ 6 w 117"/>
                <a:gd name="T73" fmla="*/ 0 h 116"/>
                <a:gd name="T74" fmla="*/ 6 w 117"/>
                <a:gd name="T75" fmla="*/ 0 h 116"/>
                <a:gd name="T76" fmla="*/ 6 w 117"/>
                <a:gd name="T77" fmla="*/ 0 h 116"/>
                <a:gd name="T78" fmla="*/ 5 w 117"/>
                <a:gd name="T79" fmla="*/ 0 h 116"/>
                <a:gd name="T80" fmla="*/ 5 w 117"/>
                <a:gd name="T81" fmla="*/ 0 h 116"/>
                <a:gd name="T82" fmla="*/ 4 w 117"/>
                <a:gd name="T83" fmla="*/ 0 h 116"/>
                <a:gd name="T84" fmla="*/ 4 w 117"/>
                <a:gd name="T85" fmla="*/ 0 h 116"/>
                <a:gd name="T86" fmla="*/ 4 w 117"/>
                <a:gd name="T87" fmla="*/ 0 h 116"/>
                <a:gd name="T88" fmla="*/ 3 w 117"/>
                <a:gd name="T89" fmla="*/ 0 h 116"/>
                <a:gd name="T90" fmla="*/ 3 w 117"/>
                <a:gd name="T91" fmla="*/ 0 h 116"/>
                <a:gd name="T92" fmla="*/ 3 w 117"/>
                <a:gd name="T93" fmla="*/ 0 h 116"/>
                <a:gd name="T94" fmla="*/ 2 w 117"/>
                <a:gd name="T95" fmla="*/ 0 h 116"/>
                <a:gd name="T96" fmla="*/ 2 w 117"/>
                <a:gd name="T97" fmla="*/ 0 h 116"/>
                <a:gd name="T98" fmla="*/ 2 w 117"/>
                <a:gd name="T99" fmla="*/ 0 h 116"/>
                <a:gd name="T100" fmla="*/ 1 w 117"/>
                <a:gd name="T101" fmla="*/ 0 h 116"/>
                <a:gd name="T102" fmla="*/ 1 w 117"/>
                <a:gd name="T103" fmla="*/ 0 h 116"/>
                <a:gd name="T104" fmla="*/ 1 w 117"/>
                <a:gd name="T105" fmla="*/ 0 h 116"/>
                <a:gd name="T106" fmla="*/ 0 w 117"/>
                <a:gd name="T107" fmla="*/ 0 h 116"/>
                <a:gd name="T108" fmla="*/ 0 w 117"/>
                <a:gd name="T10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7" h="116">
                  <a:moveTo>
                    <a:pt x="117" y="116"/>
                  </a:moveTo>
                  <a:cubicBezTo>
                    <a:pt x="117" y="116"/>
                    <a:pt x="117" y="116"/>
                    <a:pt x="117" y="116"/>
                  </a:cubicBez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117" y="116"/>
                  </a:moveTo>
                  <a:cubicBezTo>
                    <a:pt x="117" y="116"/>
                    <a:pt x="117" y="116"/>
                    <a:pt x="117" y="116"/>
                  </a:cubicBezTo>
                  <a:cubicBezTo>
                    <a:pt x="117" y="116"/>
                    <a:pt x="117" y="116"/>
                    <a:pt x="117" y="116"/>
                  </a:cubicBezTo>
                  <a:moveTo>
                    <a:pt x="45" y="10"/>
                  </a:moveTo>
                  <a:cubicBezTo>
                    <a:pt x="45" y="10"/>
                    <a:pt x="45" y="10"/>
                    <a:pt x="45" y="10"/>
                  </a:cubicBezTo>
                  <a:cubicBezTo>
                    <a:pt x="45" y="10"/>
                    <a:pt x="45" y="10"/>
                    <a:pt x="45" y="10"/>
                  </a:cubicBezTo>
                  <a:moveTo>
                    <a:pt x="45" y="10"/>
                  </a:moveTo>
                  <a:cubicBezTo>
                    <a:pt x="45" y="10"/>
                    <a:pt x="45" y="10"/>
                    <a:pt x="45" y="10"/>
                  </a:cubicBezTo>
                  <a:cubicBezTo>
                    <a:pt x="45" y="10"/>
                    <a:pt x="45" y="10"/>
                    <a:pt x="45" y="10"/>
                  </a:cubicBezTo>
                  <a:moveTo>
                    <a:pt x="45" y="10"/>
                  </a:moveTo>
                  <a:cubicBezTo>
                    <a:pt x="45" y="10"/>
                    <a:pt x="45" y="10"/>
                    <a:pt x="45" y="10"/>
                  </a:cubicBezTo>
                  <a:cubicBezTo>
                    <a:pt x="45" y="10"/>
                    <a:pt x="45" y="10"/>
                    <a:pt x="45"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4" y="10"/>
                  </a:moveTo>
                  <a:cubicBezTo>
                    <a:pt x="44" y="10"/>
                    <a:pt x="44" y="10"/>
                    <a:pt x="44" y="10"/>
                  </a:cubicBezTo>
                  <a:cubicBezTo>
                    <a:pt x="44" y="10"/>
                    <a:pt x="44" y="10"/>
                    <a:pt x="44" y="10"/>
                  </a:cubicBezTo>
                  <a:moveTo>
                    <a:pt x="43" y="10"/>
                  </a:moveTo>
                  <a:cubicBezTo>
                    <a:pt x="43" y="10"/>
                    <a:pt x="43" y="10"/>
                    <a:pt x="43" y="10"/>
                  </a:cubicBezTo>
                  <a:cubicBezTo>
                    <a:pt x="43" y="10"/>
                    <a:pt x="43" y="10"/>
                    <a:pt x="43" y="10"/>
                  </a:cubicBezTo>
                  <a:moveTo>
                    <a:pt x="43" y="10"/>
                  </a:moveTo>
                  <a:cubicBezTo>
                    <a:pt x="43" y="10"/>
                    <a:pt x="43" y="10"/>
                    <a:pt x="43" y="10"/>
                  </a:cubicBezTo>
                  <a:cubicBezTo>
                    <a:pt x="43" y="10"/>
                    <a:pt x="43" y="10"/>
                    <a:pt x="43" y="10"/>
                  </a:cubicBezTo>
                  <a:moveTo>
                    <a:pt x="42" y="9"/>
                  </a:moveTo>
                  <a:cubicBezTo>
                    <a:pt x="42" y="9"/>
                    <a:pt x="42" y="9"/>
                    <a:pt x="42" y="9"/>
                  </a:cubicBezTo>
                  <a:cubicBezTo>
                    <a:pt x="42" y="9"/>
                    <a:pt x="42" y="9"/>
                    <a:pt x="42" y="9"/>
                  </a:cubicBezTo>
                  <a:moveTo>
                    <a:pt x="42" y="9"/>
                  </a:moveTo>
                  <a:cubicBezTo>
                    <a:pt x="42" y="9"/>
                    <a:pt x="42" y="9"/>
                    <a:pt x="42" y="9"/>
                  </a:cubicBezTo>
                  <a:cubicBezTo>
                    <a:pt x="42" y="9"/>
                    <a:pt x="42" y="9"/>
                    <a:pt x="42" y="9"/>
                  </a:cubicBezTo>
                  <a:moveTo>
                    <a:pt x="42" y="9"/>
                  </a:moveTo>
                  <a:cubicBezTo>
                    <a:pt x="42" y="9"/>
                    <a:pt x="42" y="9"/>
                    <a:pt x="42" y="9"/>
                  </a:cubicBezTo>
                  <a:cubicBezTo>
                    <a:pt x="42" y="9"/>
                    <a:pt x="42" y="9"/>
                    <a:pt x="42" y="9"/>
                  </a:cubicBezTo>
                  <a:moveTo>
                    <a:pt x="42" y="9"/>
                  </a:moveTo>
                  <a:cubicBezTo>
                    <a:pt x="42" y="9"/>
                    <a:pt x="42" y="9"/>
                    <a:pt x="42" y="9"/>
                  </a:cubicBezTo>
                  <a:cubicBezTo>
                    <a:pt x="42" y="9"/>
                    <a:pt x="42" y="9"/>
                    <a:pt x="42" y="9"/>
                  </a:cubicBezTo>
                  <a:moveTo>
                    <a:pt x="42" y="9"/>
                  </a:moveTo>
                  <a:cubicBezTo>
                    <a:pt x="42" y="9"/>
                    <a:pt x="42" y="9"/>
                    <a:pt x="42" y="9"/>
                  </a:cubicBezTo>
                  <a:cubicBezTo>
                    <a:pt x="42" y="9"/>
                    <a:pt x="42" y="9"/>
                    <a:pt x="42" y="9"/>
                  </a:cubicBezTo>
                  <a:moveTo>
                    <a:pt x="42" y="9"/>
                  </a:moveTo>
                  <a:cubicBezTo>
                    <a:pt x="42" y="9"/>
                    <a:pt x="42" y="9"/>
                    <a:pt x="42" y="9"/>
                  </a:cubicBezTo>
                  <a:cubicBezTo>
                    <a:pt x="42" y="9"/>
                    <a:pt x="42" y="9"/>
                    <a:pt x="42" y="9"/>
                  </a:cubicBezTo>
                  <a:moveTo>
                    <a:pt x="41" y="9"/>
                  </a:moveTo>
                  <a:cubicBezTo>
                    <a:pt x="42" y="9"/>
                    <a:pt x="42" y="9"/>
                    <a:pt x="42" y="9"/>
                  </a:cubicBezTo>
                  <a:cubicBezTo>
                    <a:pt x="42" y="9"/>
                    <a:pt x="42" y="9"/>
                    <a:pt x="41" y="9"/>
                  </a:cubicBezTo>
                  <a:moveTo>
                    <a:pt x="41" y="9"/>
                  </a:moveTo>
                  <a:cubicBezTo>
                    <a:pt x="41" y="9"/>
                    <a:pt x="41" y="9"/>
                    <a:pt x="41" y="9"/>
                  </a:cubicBezTo>
                  <a:cubicBezTo>
                    <a:pt x="41" y="9"/>
                    <a:pt x="41" y="9"/>
                    <a:pt x="41" y="9"/>
                  </a:cubicBezTo>
                  <a:moveTo>
                    <a:pt x="41" y="9"/>
                  </a:moveTo>
                  <a:cubicBezTo>
                    <a:pt x="41" y="9"/>
                    <a:pt x="41" y="9"/>
                    <a:pt x="41" y="9"/>
                  </a:cubicBezTo>
                  <a:cubicBezTo>
                    <a:pt x="41" y="9"/>
                    <a:pt x="41" y="9"/>
                    <a:pt x="41" y="9"/>
                  </a:cubicBezTo>
                  <a:moveTo>
                    <a:pt x="41" y="9"/>
                  </a:moveTo>
                  <a:cubicBezTo>
                    <a:pt x="41" y="9"/>
                    <a:pt x="41" y="9"/>
                    <a:pt x="41" y="9"/>
                  </a:cubicBezTo>
                  <a:cubicBezTo>
                    <a:pt x="41" y="9"/>
                    <a:pt x="41" y="9"/>
                    <a:pt x="41" y="9"/>
                  </a:cubicBezTo>
                  <a:moveTo>
                    <a:pt x="41" y="8"/>
                  </a:moveTo>
                  <a:cubicBezTo>
                    <a:pt x="41" y="9"/>
                    <a:pt x="41" y="9"/>
                    <a:pt x="41" y="9"/>
                  </a:cubicBezTo>
                  <a:cubicBezTo>
                    <a:pt x="41" y="9"/>
                    <a:pt x="41" y="9"/>
                    <a:pt x="41" y="8"/>
                  </a:cubicBezTo>
                  <a:moveTo>
                    <a:pt x="41" y="8"/>
                  </a:moveTo>
                  <a:cubicBezTo>
                    <a:pt x="41" y="8"/>
                    <a:pt x="41" y="8"/>
                    <a:pt x="41" y="8"/>
                  </a:cubicBezTo>
                  <a:cubicBezTo>
                    <a:pt x="41" y="8"/>
                    <a:pt x="41" y="8"/>
                    <a:pt x="41" y="8"/>
                  </a:cubicBezTo>
                  <a:moveTo>
                    <a:pt x="41" y="8"/>
                  </a:moveTo>
                  <a:cubicBezTo>
                    <a:pt x="41" y="8"/>
                    <a:pt x="41" y="8"/>
                    <a:pt x="41" y="8"/>
                  </a:cubicBezTo>
                  <a:cubicBezTo>
                    <a:pt x="41" y="8"/>
                    <a:pt x="41" y="8"/>
                    <a:pt x="41" y="8"/>
                  </a:cubicBezTo>
                  <a:moveTo>
                    <a:pt x="40" y="8"/>
                  </a:moveTo>
                  <a:cubicBezTo>
                    <a:pt x="41" y="8"/>
                    <a:pt x="41" y="8"/>
                    <a:pt x="41" y="8"/>
                  </a:cubicBezTo>
                  <a:cubicBezTo>
                    <a:pt x="41" y="8"/>
                    <a:pt x="41" y="8"/>
                    <a:pt x="40" y="8"/>
                  </a:cubicBezTo>
                  <a:moveTo>
                    <a:pt x="40" y="8"/>
                  </a:moveTo>
                  <a:cubicBezTo>
                    <a:pt x="40" y="8"/>
                    <a:pt x="40" y="8"/>
                    <a:pt x="40" y="8"/>
                  </a:cubicBezTo>
                  <a:cubicBezTo>
                    <a:pt x="40" y="8"/>
                    <a:pt x="40" y="8"/>
                    <a:pt x="40" y="8"/>
                  </a:cubicBezTo>
                  <a:moveTo>
                    <a:pt x="40" y="8"/>
                  </a:moveTo>
                  <a:cubicBezTo>
                    <a:pt x="40" y="8"/>
                    <a:pt x="40" y="8"/>
                    <a:pt x="40" y="8"/>
                  </a:cubicBezTo>
                  <a:cubicBezTo>
                    <a:pt x="40" y="8"/>
                    <a:pt x="40" y="8"/>
                    <a:pt x="40" y="8"/>
                  </a:cubicBezTo>
                  <a:moveTo>
                    <a:pt x="40" y="8"/>
                  </a:moveTo>
                  <a:cubicBezTo>
                    <a:pt x="40" y="8"/>
                    <a:pt x="40" y="8"/>
                    <a:pt x="40" y="8"/>
                  </a:cubicBezTo>
                  <a:cubicBezTo>
                    <a:pt x="40" y="8"/>
                    <a:pt x="40" y="8"/>
                    <a:pt x="40" y="8"/>
                  </a:cubicBezTo>
                  <a:moveTo>
                    <a:pt x="40" y="8"/>
                  </a:moveTo>
                  <a:cubicBezTo>
                    <a:pt x="40" y="8"/>
                    <a:pt x="40" y="8"/>
                    <a:pt x="40" y="8"/>
                  </a:cubicBezTo>
                  <a:cubicBezTo>
                    <a:pt x="40" y="8"/>
                    <a:pt x="40" y="8"/>
                    <a:pt x="40" y="8"/>
                  </a:cubicBezTo>
                  <a:moveTo>
                    <a:pt x="40" y="8"/>
                  </a:moveTo>
                  <a:cubicBezTo>
                    <a:pt x="40" y="8"/>
                    <a:pt x="40" y="8"/>
                    <a:pt x="40" y="8"/>
                  </a:cubicBezTo>
                  <a:cubicBezTo>
                    <a:pt x="40" y="8"/>
                    <a:pt x="40" y="8"/>
                    <a:pt x="40" y="8"/>
                  </a:cubicBezTo>
                  <a:moveTo>
                    <a:pt x="40" y="8"/>
                  </a:moveTo>
                  <a:cubicBezTo>
                    <a:pt x="40" y="8"/>
                    <a:pt x="40" y="8"/>
                    <a:pt x="40" y="8"/>
                  </a:cubicBezTo>
                  <a:cubicBezTo>
                    <a:pt x="40" y="8"/>
                    <a:pt x="40" y="8"/>
                    <a:pt x="40" y="8"/>
                  </a:cubicBezTo>
                  <a:moveTo>
                    <a:pt x="39" y="8"/>
                  </a:moveTo>
                  <a:cubicBezTo>
                    <a:pt x="40" y="8"/>
                    <a:pt x="40" y="8"/>
                    <a:pt x="40" y="8"/>
                  </a:cubicBezTo>
                  <a:cubicBezTo>
                    <a:pt x="40" y="8"/>
                    <a:pt x="40" y="8"/>
                    <a:pt x="39" y="8"/>
                  </a:cubicBezTo>
                  <a:moveTo>
                    <a:pt x="39" y="8"/>
                  </a:moveTo>
                  <a:cubicBezTo>
                    <a:pt x="39" y="8"/>
                    <a:pt x="39" y="8"/>
                    <a:pt x="39" y="8"/>
                  </a:cubicBezTo>
                  <a:cubicBezTo>
                    <a:pt x="39" y="8"/>
                    <a:pt x="39" y="8"/>
                    <a:pt x="39" y="8"/>
                  </a:cubicBezTo>
                  <a:moveTo>
                    <a:pt x="39" y="8"/>
                  </a:moveTo>
                  <a:cubicBezTo>
                    <a:pt x="39" y="8"/>
                    <a:pt x="39" y="8"/>
                    <a:pt x="39" y="8"/>
                  </a:cubicBezTo>
                  <a:cubicBezTo>
                    <a:pt x="39" y="8"/>
                    <a:pt x="39" y="8"/>
                    <a:pt x="39" y="8"/>
                  </a:cubicBezTo>
                  <a:moveTo>
                    <a:pt x="13" y="1"/>
                  </a:moveTo>
                  <a:cubicBezTo>
                    <a:pt x="22" y="2"/>
                    <a:pt x="31" y="4"/>
                    <a:pt x="39" y="8"/>
                  </a:cubicBezTo>
                  <a:cubicBezTo>
                    <a:pt x="31" y="4"/>
                    <a:pt x="22" y="2"/>
                    <a:pt x="13" y="1"/>
                  </a:cubicBezTo>
                  <a:moveTo>
                    <a:pt x="13" y="1"/>
                  </a:moveTo>
                  <a:cubicBezTo>
                    <a:pt x="13" y="1"/>
                    <a:pt x="13" y="1"/>
                    <a:pt x="13" y="1"/>
                  </a:cubicBezTo>
                  <a:cubicBezTo>
                    <a:pt x="13" y="1"/>
                    <a:pt x="13" y="1"/>
                    <a:pt x="13" y="1"/>
                  </a:cubicBezTo>
                  <a:moveTo>
                    <a:pt x="12" y="1"/>
                  </a:moveTo>
                  <a:cubicBezTo>
                    <a:pt x="12" y="1"/>
                    <a:pt x="13" y="1"/>
                    <a:pt x="13" y="1"/>
                  </a:cubicBezTo>
                  <a:cubicBezTo>
                    <a:pt x="13"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2" y="1"/>
                  </a:moveTo>
                  <a:cubicBezTo>
                    <a:pt x="12" y="1"/>
                    <a:pt x="12" y="1"/>
                    <a:pt x="12" y="1"/>
                  </a:cubicBezTo>
                  <a:cubicBezTo>
                    <a:pt x="12" y="1"/>
                    <a:pt x="12" y="1"/>
                    <a:pt x="12" y="1"/>
                  </a:cubicBezTo>
                  <a:moveTo>
                    <a:pt x="11" y="1"/>
                  </a:moveTo>
                  <a:cubicBezTo>
                    <a:pt x="11" y="1"/>
                    <a:pt x="12" y="1"/>
                    <a:pt x="12" y="1"/>
                  </a:cubicBezTo>
                  <a:cubicBezTo>
                    <a:pt x="12" y="1"/>
                    <a:pt x="11" y="1"/>
                    <a:pt x="11" y="1"/>
                  </a:cubicBezTo>
                  <a:moveTo>
                    <a:pt x="11" y="1"/>
                  </a:moveTo>
                  <a:cubicBezTo>
                    <a:pt x="11" y="1"/>
                    <a:pt x="11" y="1"/>
                    <a:pt x="11" y="1"/>
                  </a:cubicBezTo>
                  <a:cubicBezTo>
                    <a:pt x="11" y="1"/>
                    <a:pt x="11" y="1"/>
                    <a:pt x="11" y="1"/>
                  </a:cubicBezTo>
                  <a:moveTo>
                    <a:pt x="11" y="1"/>
                  </a:moveTo>
                  <a:cubicBezTo>
                    <a:pt x="11" y="1"/>
                    <a:pt x="11" y="1"/>
                    <a:pt x="11" y="1"/>
                  </a:cubicBezTo>
                  <a:cubicBezTo>
                    <a:pt x="11" y="1"/>
                    <a:pt x="11" y="1"/>
                    <a:pt x="11" y="1"/>
                  </a:cubicBezTo>
                  <a:moveTo>
                    <a:pt x="11" y="0"/>
                  </a:moveTo>
                  <a:cubicBezTo>
                    <a:pt x="11" y="0"/>
                    <a:pt x="11" y="1"/>
                    <a:pt x="11" y="1"/>
                  </a:cubicBezTo>
                  <a:cubicBezTo>
                    <a:pt x="11" y="1"/>
                    <a:pt x="11" y="0"/>
                    <a:pt x="11" y="0"/>
                  </a:cubicBezTo>
                  <a:moveTo>
                    <a:pt x="11" y="0"/>
                  </a:moveTo>
                  <a:cubicBezTo>
                    <a:pt x="11" y="0"/>
                    <a:pt x="11" y="0"/>
                    <a:pt x="11" y="0"/>
                  </a:cubicBezTo>
                  <a:cubicBezTo>
                    <a:pt x="11" y="0"/>
                    <a:pt x="11" y="0"/>
                    <a:pt x="11" y="0"/>
                  </a:cubicBezTo>
                  <a:moveTo>
                    <a:pt x="9" y="0"/>
                  </a:moveTo>
                  <a:cubicBezTo>
                    <a:pt x="9" y="0"/>
                    <a:pt x="10" y="0"/>
                    <a:pt x="11" y="0"/>
                  </a:cubicBezTo>
                  <a:cubicBezTo>
                    <a:pt x="10" y="0"/>
                    <a:pt x="9"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8" y="0"/>
                  </a:moveTo>
                  <a:cubicBezTo>
                    <a:pt x="8" y="0"/>
                    <a:pt x="8" y="0"/>
                    <a:pt x="8" y="0"/>
                  </a:cubicBezTo>
                  <a:cubicBezTo>
                    <a:pt x="8" y="0"/>
                    <a:pt x="8" y="0"/>
                    <a:pt x="8"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6" y="0"/>
                  </a:moveTo>
                  <a:cubicBezTo>
                    <a:pt x="6" y="0"/>
                    <a:pt x="6" y="0"/>
                    <a:pt x="7"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6" y="0"/>
                  </a:moveTo>
                  <a:cubicBezTo>
                    <a:pt x="6" y="0"/>
                    <a:pt x="6" y="0"/>
                    <a:pt x="6" y="0"/>
                  </a:cubicBezTo>
                  <a:cubicBezTo>
                    <a:pt x="6" y="0"/>
                    <a:pt x="6" y="0"/>
                    <a:pt x="6" y="0"/>
                  </a:cubicBezTo>
                  <a:moveTo>
                    <a:pt x="5" y="0"/>
                  </a:moveTo>
                  <a:cubicBezTo>
                    <a:pt x="5" y="0"/>
                    <a:pt x="6" y="0"/>
                    <a:pt x="6"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4" y="0"/>
                  </a:moveTo>
                  <a:cubicBezTo>
                    <a:pt x="5" y="0"/>
                    <a:pt x="5" y="0"/>
                    <a:pt x="5" y="0"/>
                  </a:cubicBezTo>
                  <a:cubicBezTo>
                    <a:pt x="5" y="0"/>
                    <a:pt x="5"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3" y="0"/>
                  </a:moveTo>
                  <a:cubicBezTo>
                    <a:pt x="3" y="0"/>
                    <a:pt x="3" y="0"/>
                    <a:pt x="4"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2" y="0"/>
                  </a:moveTo>
                  <a:cubicBezTo>
                    <a:pt x="2" y="0"/>
                    <a:pt x="2" y="0"/>
                    <a:pt x="3"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2" y="0"/>
                    <a:pt x="2" y="0"/>
                  </a:cubicBezTo>
                  <a:cubicBezTo>
                    <a:pt x="2"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1" y="0"/>
                    <a:pt x="1" y="0"/>
                    <a:pt x="1" y="0"/>
                  </a:cubicBezTo>
                  <a:cubicBezTo>
                    <a:pt x="1" y="0"/>
                    <a:pt x="1"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2">
              <a:extLst>
                <a:ext uri="{FF2B5EF4-FFF2-40B4-BE49-F238E27FC236}">
                  <a16:creationId xmlns:a16="http://schemas.microsoft.com/office/drawing/2014/main" id="{DC6D2DAD-D5B6-6FF3-5D6F-C58D9A21758A}"/>
                </a:ext>
              </a:extLst>
            </p:cNvPr>
            <p:cNvSpPr>
              <a:spLocks/>
            </p:cNvSpPr>
            <p:nvPr/>
          </p:nvSpPr>
          <p:spPr bwMode="auto">
            <a:xfrm>
              <a:off x="4211631" y="2535239"/>
              <a:ext cx="71438" cy="138113"/>
            </a:xfrm>
            <a:custGeom>
              <a:avLst/>
              <a:gdLst>
                <a:gd name="T0" fmla="*/ 5 w 19"/>
                <a:gd name="T1" fmla="*/ 0 h 37"/>
                <a:gd name="T2" fmla="*/ 5 w 19"/>
                <a:gd name="T3" fmla="*/ 5 h 37"/>
                <a:gd name="T4" fmla="*/ 0 w 19"/>
                <a:gd name="T5" fmla="*/ 37 h 37"/>
                <a:gd name="T6" fmla="*/ 0 w 19"/>
                <a:gd name="T7" fmla="*/ 37 h 37"/>
                <a:gd name="T8" fmla="*/ 19 w 19"/>
                <a:gd name="T9" fmla="*/ 18 h 37"/>
                <a:gd name="T10" fmla="*/ 19 w 19"/>
                <a:gd name="T11" fmla="*/ 18 h 37"/>
                <a:gd name="T12" fmla="*/ 19 w 19"/>
                <a:gd name="T13" fmla="*/ 18 h 37"/>
                <a:gd name="T14" fmla="*/ 19 w 19"/>
                <a:gd name="T15" fmla="*/ 18 h 37"/>
                <a:gd name="T16" fmla="*/ 19 w 19"/>
                <a:gd name="T17" fmla="*/ 18 h 37"/>
                <a:gd name="T18" fmla="*/ 19 w 19"/>
                <a:gd name="T19" fmla="*/ 18 h 37"/>
                <a:gd name="T20" fmla="*/ 19 w 19"/>
                <a:gd name="T21" fmla="*/ 18 h 37"/>
                <a:gd name="T22" fmla="*/ 19 w 19"/>
                <a:gd name="T23" fmla="*/ 18 h 37"/>
                <a:gd name="T24" fmla="*/ 19 w 19"/>
                <a:gd name="T25" fmla="*/ 18 h 37"/>
                <a:gd name="T26" fmla="*/ 19 w 19"/>
                <a:gd name="T27" fmla="*/ 18 h 37"/>
                <a:gd name="T28" fmla="*/ 19 w 19"/>
                <a:gd name="T29" fmla="*/ 18 h 37"/>
                <a:gd name="T30" fmla="*/ 19 w 19"/>
                <a:gd name="T31" fmla="*/ 18 h 37"/>
                <a:gd name="T32" fmla="*/ 19 w 19"/>
                <a:gd name="T33" fmla="*/ 18 h 37"/>
                <a:gd name="T34" fmla="*/ 19 w 19"/>
                <a:gd name="T35" fmla="*/ 18 h 37"/>
                <a:gd name="T36" fmla="*/ 19 w 19"/>
                <a:gd name="T37" fmla="*/ 18 h 37"/>
                <a:gd name="T38" fmla="*/ 19 w 19"/>
                <a:gd name="T39" fmla="*/ 18 h 37"/>
                <a:gd name="T40" fmla="*/ 5 w 19"/>
                <a:gd name="T4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7">
                  <a:moveTo>
                    <a:pt x="5" y="0"/>
                  </a:moveTo>
                  <a:cubicBezTo>
                    <a:pt x="5" y="1"/>
                    <a:pt x="5" y="3"/>
                    <a:pt x="5" y="5"/>
                  </a:cubicBezTo>
                  <a:cubicBezTo>
                    <a:pt x="5" y="16"/>
                    <a:pt x="3" y="27"/>
                    <a:pt x="0" y="37"/>
                  </a:cubicBezTo>
                  <a:cubicBezTo>
                    <a:pt x="0" y="37"/>
                    <a:pt x="0" y="37"/>
                    <a:pt x="0" y="37"/>
                  </a:cubicBezTo>
                  <a:cubicBezTo>
                    <a:pt x="11" y="37"/>
                    <a:pt x="19" y="2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9"/>
                    <a:pt x="13" y="2"/>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3">
              <a:extLst>
                <a:ext uri="{FF2B5EF4-FFF2-40B4-BE49-F238E27FC236}">
                  <a16:creationId xmlns:a16="http://schemas.microsoft.com/office/drawing/2014/main" id="{A6421BF6-7770-1C1D-9070-6C6EFDE9B276}"/>
                </a:ext>
              </a:extLst>
            </p:cNvPr>
            <p:cNvSpPr>
              <a:spLocks noEditPoints="1"/>
            </p:cNvSpPr>
            <p:nvPr/>
          </p:nvSpPr>
          <p:spPr bwMode="auto">
            <a:xfrm>
              <a:off x="3843331" y="2166938"/>
              <a:ext cx="387349" cy="663575"/>
            </a:xfrm>
            <a:custGeom>
              <a:avLst/>
              <a:gdLst>
                <a:gd name="T0" fmla="*/ 58 w 103"/>
                <a:gd name="T1" fmla="*/ 87 h 177"/>
                <a:gd name="T2" fmla="*/ 6 w 103"/>
                <a:gd name="T3" fmla="*/ 70 h 177"/>
                <a:gd name="T4" fmla="*/ 68 w 103"/>
                <a:gd name="T5" fmla="*/ 67 h 177"/>
                <a:gd name="T6" fmla="*/ 101 w 103"/>
                <a:gd name="T7" fmla="*/ 86 h 177"/>
                <a:gd name="T8" fmla="*/ 94 w 103"/>
                <a:gd name="T9" fmla="*/ 86 h 177"/>
                <a:gd name="T10" fmla="*/ 66 w 103"/>
                <a:gd name="T11" fmla="*/ 81 h 177"/>
                <a:gd name="T12" fmla="*/ 2 w 103"/>
                <a:gd name="T13" fmla="*/ 87 h 177"/>
                <a:gd name="T14" fmla="*/ 28 w 103"/>
                <a:gd name="T15" fmla="*/ 136 h 177"/>
                <a:gd name="T16" fmla="*/ 98 w 103"/>
                <a:gd name="T17" fmla="*/ 135 h 177"/>
                <a:gd name="T18" fmla="*/ 103 w 103"/>
                <a:gd name="T19" fmla="*/ 98 h 177"/>
                <a:gd name="T20" fmla="*/ 45 w 103"/>
                <a:gd name="T21" fmla="*/ 10 h 177"/>
                <a:gd name="T22" fmla="*/ 44 w 103"/>
                <a:gd name="T23" fmla="*/ 10 h 177"/>
                <a:gd name="T24" fmla="*/ 44 w 103"/>
                <a:gd name="T25" fmla="*/ 10 h 177"/>
                <a:gd name="T26" fmla="*/ 44 w 103"/>
                <a:gd name="T27" fmla="*/ 10 h 177"/>
                <a:gd name="T28" fmla="*/ 44 w 103"/>
                <a:gd name="T29" fmla="*/ 10 h 177"/>
                <a:gd name="T30" fmla="*/ 43 w 103"/>
                <a:gd name="T31" fmla="*/ 10 h 177"/>
                <a:gd name="T32" fmla="*/ 42 w 103"/>
                <a:gd name="T33" fmla="*/ 9 h 177"/>
                <a:gd name="T34" fmla="*/ 42 w 103"/>
                <a:gd name="T35" fmla="*/ 9 h 177"/>
                <a:gd name="T36" fmla="*/ 42 w 103"/>
                <a:gd name="T37" fmla="*/ 9 h 177"/>
                <a:gd name="T38" fmla="*/ 41 w 103"/>
                <a:gd name="T39" fmla="*/ 9 h 177"/>
                <a:gd name="T40" fmla="*/ 41 w 103"/>
                <a:gd name="T41" fmla="*/ 9 h 177"/>
                <a:gd name="T42" fmla="*/ 41 w 103"/>
                <a:gd name="T43" fmla="*/ 8 h 177"/>
                <a:gd name="T44" fmla="*/ 40 w 103"/>
                <a:gd name="T45" fmla="*/ 8 h 177"/>
                <a:gd name="T46" fmla="*/ 40 w 103"/>
                <a:gd name="T47" fmla="*/ 8 h 177"/>
                <a:gd name="T48" fmla="*/ 40 w 103"/>
                <a:gd name="T49" fmla="*/ 8 h 177"/>
                <a:gd name="T50" fmla="*/ 40 w 103"/>
                <a:gd name="T51" fmla="*/ 8 h 177"/>
                <a:gd name="T52" fmla="*/ 39 w 103"/>
                <a:gd name="T53" fmla="*/ 8 h 177"/>
                <a:gd name="T54" fmla="*/ 13 w 103"/>
                <a:gd name="T55" fmla="*/ 1 h 177"/>
                <a:gd name="T56" fmla="*/ 12 w 103"/>
                <a:gd name="T57" fmla="*/ 1 h 177"/>
                <a:gd name="T58" fmla="*/ 12 w 103"/>
                <a:gd name="T59" fmla="*/ 1 h 177"/>
                <a:gd name="T60" fmla="*/ 12 w 103"/>
                <a:gd name="T61" fmla="*/ 1 h 177"/>
                <a:gd name="T62" fmla="*/ 11 w 103"/>
                <a:gd name="T63" fmla="*/ 1 h 177"/>
                <a:gd name="T64" fmla="*/ 11 w 103"/>
                <a:gd name="T65" fmla="*/ 1 h 177"/>
                <a:gd name="T66" fmla="*/ 11 w 103"/>
                <a:gd name="T67" fmla="*/ 0 h 177"/>
                <a:gd name="T68" fmla="*/ 9 w 103"/>
                <a:gd name="T69" fmla="*/ 0 h 177"/>
                <a:gd name="T70" fmla="*/ 8 w 103"/>
                <a:gd name="T71" fmla="*/ 0 h 177"/>
                <a:gd name="T72" fmla="*/ 8 w 103"/>
                <a:gd name="T73" fmla="*/ 0 h 177"/>
                <a:gd name="T74" fmla="*/ 8 w 103"/>
                <a:gd name="T75" fmla="*/ 0 h 177"/>
                <a:gd name="T76" fmla="*/ 7 w 103"/>
                <a:gd name="T77" fmla="*/ 0 h 177"/>
                <a:gd name="T78" fmla="*/ 7 w 103"/>
                <a:gd name="T79" fmla="*/ 0 h 177"/>
                <a:gd name="T80" fmla="*/ 7 w 103"/>
                <a:gd name="T81" fmla="*/ 0 h 177"/>
                <a:gd name="T82" fmla="*/ 6 w 103"/>
                <a:gd name="T83" fmla="*/ 0 h 177"/>
                <a:gd name="T84" fmla="*/ 6 w 103"/>
                <a:gd name="T85" fmla="*/ 0 h 177"/>
                <a:gd name="T86" fmla="*/ 6 w 103"/>
                <a:gd name="T87" fmla="*/ 0 h 177"/>
                <a:gd name="T88" fmla="*/ 5 w 103"/>
                <a:gd name="T89" fmla="*/ 0 h 177"/>
                <a:gd name="T90" fmla="*/ 5 w 103"/>
                <a:gd name="T91" fmla="*/ 0 h 177"/>
                <a:gd name="T92" fmla="*/ 4 w 103"/>
                <a:gd name="T93" fmla="*/ 0 h 177"/>
                <a:gd name="T94" fmla="*/ 4 w 103"/>
                <a:gd name="T95" fmla="*/ 0 h 177"/>
                <a:gd name="T96" fmla="*/ 4 w 103"/>
                <a:gd name="T97" fmla="*/ 0 h 177"/>
                <a:gd name="T98" fmla="*/ 3 w 103"/>
                <a:gd name="T99" fmla="*/ 0 h 177"/>
                <a:gd name="T100" fmla="*/ 3 w 103"/>
                <a:gd name="T101" fmla="*/ 0 h 177"/>
                <a:gd name="T102" fmla="*/ 3 w 103"/>
                <a:gd name="T103" fmla="*/ 0 h 177"/>
                <a:gd name="T104" fmla="*/ 2 w 103"/>
                <a:gd name="T105" fmla="*/ 0 h 177"/>
                <a:gd name="T106" fmla="*/ 2 w 103"/>
                <a:gd name="T107" fmla="*/ 0 h 177"/>
                <a:gd name="T108" fmla="*/ 2 w 103"/>
                <a:gd name="T109" fmla="*/ 0 h 177"/>
                <a:gd name="T110" fmla="*/ 1 w 103"/>
                <a:gd name="T111" fmla="*/ 0 h 177"/>
                <a:gd name="T112" fmla="*/ 1 w 103"/>
                <a:gd name="T113" fmla="*/ 0 h 177"/>
                <a:gd name="T114" fmla="*/ 1 w 103"/>
                <a:gd name="T115" fmla="*/ 0 h 177"/>
                <a:gd name="T116" fmla="*/ 0 w 103"/>
                <a:gd name="T117" fmla="*/ 0 h 177"/>
                <a:gd name="T118" fmla="*/ 0 w 103"/>
                <a:gd name="T119" fmla="*/ 0 h 177"/>
                <a:gd name="T120" fmla="*/ 0 w 103"/>
                <a:gd name="T121"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77">
                  <a:moveTo>
                    <a:pt x="34" y="62"/>
                  </a:moveTo>
                  <a:cubicBezTo>
                    <a:pt x="21" y="62"/>
                    <a:pt x="10" y="73"/>
                    <a:pt x="10" y="87"/>
                  </a:cubicBezTo>
                  <a:cubicBezTo>
                    <a:pt x="10" y="100"/>
                    <a:pt x="21" y="111"/>
                    <a:pt x="34" y="111"/>
                  </a:cubicBezTo>
                  <a:cubicBezTo>
                    <a:pt x="48" y="111"/>
                    <a:pt x="58" y="100"/>
                    <a:pt x="58" y="87"/>
                  </a:cubicBezTo>
                  <a:cubicBezTo>
                    <a:pt x="58" y="73"/>
                    <a:pt x="48" y="62"/>
                    <a:pt x="34" y="62"/>
                  </a:cubicBezTo>
                  <a:moveTo>
                    <a:pt x="0" y="0"/>
                  </a:moveTo>
                  <a:cubicBezTo>
                    <a:pt x="0" y="70"/>
                    <a:pt x="0" y="70"/>
                    <a:pt x="0" y="70"/>
                  </a:cubicBezTo>
                  <a:cubicBezTo>
                    <a:pt x="6" y="70"/>
                    <a:pt x="6" y="70"/>
                    <a:pt x="6" y="70"/>
                  </a:cubicBezTo>
                  <a:cubicBezTo>
                    <a:pt x="12" y="61"/>
                    <a:pt x="22" y="54"/>
                    <a:pt x="34" y="54"/>
                  </a:cubicBezTo>
                  <a:cubicBezTo>
                    <a:pt x="44" y="54"/>
                    <a:pt x="53" y="59"/>
                    <a:pt x="59" y="66"/>
                  </a:cubicBezTo>
                  <a:cubicBezTo>
                    <a:pt x="59" y="66"/>
                    <a:pt x="60" y="66"/>
                    <a:pt x="60" y="66"/>
                  </a:cubicBezTo>
                  <a:cubicBezTo>
                    <a:pt x="62" y="66"/>
                    <a:pt x="65" y="66"/>
                    <a:pt x="68" y="67"/>
                  </a:cubicBezTo>
                  <a:cubicBezTo>
                    <a:pt x="74" y="68"/>
                    <a:pt x="81" y="71"/>
                    <a:pt x="88" y="75"/>
                  </a:cubicBezTo>
                  <a:cubicBezTo>
                    <a:pt x="90" y="76"/>
                    <a:pt x="91" y="77"/>
                    <a:pt x="93" y="79"/>
                  </a:cubicBezTo>
                  <a:cubicBezTo>
                    <a:pt x="95" y="80"/>
                    <a:pt x="96" y="81"/>
                    <a:pt x="97" y="82"/>
                  </a:cubicBezTo>
                  <a:cubicBezTo>
                    <a:pt x="99" y="83"/>
                    <a:pt x="100" y="85"/>
                    <a:pt x="101" y="86"/>
                  </a:cubicBezTo>
                  <a:cubicBezTo>
                    <a:pt x="101" y="86"/>
                    <a:pt x="101" y="86"/>
                    <a:pt x="101" y="86"/>
                  </a:cubicBezTo>
                  <a:cubicBezTo>
                    <a:pt x="102" y="88"/>
                    <a:pt x="102" y="89"/>
                    <a:pt x="102" y="91"/>
                  </a:cubicBezTo>
                  <a:cubicBezTo>
                    <a:pt x="101" y="90"/>
                    <a:pt x="100" y="89"/>
                    <a:pt x="99" y="89"/>
                  </a:cubicBezTo>
                  <a:cubicBezTo>
                    <a:pt x="97" y="88"/>
                    <a:pt x="96" y="87"/>
                    <a:pt x="94" y="86"/>
                  </a:cubicBezTo>
                  <a:cubicBezTo>
                    <a:pt x="93" y="86"/>
                    <a:pt x="91" y="85"/>
                    <a:pt x="90" y="84"/>
                  </a:cubicBezTo>
                  <a:cubicBezTo>
                    <a:pt x="88" y="84"/>
                    <a:pt x="87" y="83"/>
                    <a:pt x="85" y="83"/>
                  </a:cubicBezTo>
                  <a:cubicBezTo>
                    <a:pt x="79" y="81"/>
                    <a:pt x="74" y="80"/>
                    <a:pt x="69" y="80"/>
                  </a:cubicBezTo>
                  <a:cubicBezTo>
                    <a:pt x="68" y="80"/>
                    <a:pt x="67" y="81"/>
                    <a:pt x="66" y="81"/>
                  </a:cubicBezTo>
                  <a:cubicBezTo>
                    <a:pt x="66" y="81"/>
                    <a:pt x="66" y="81"/>
                    <a:pt x="66" y="81"/>
                  </a:cubicBezTo>
                  <a:cubicBezTo>
                    <a:pt x="66" y="83"/>
                    <a:pt x="66" y="84"/>
                    <a:pt x="66" y="87"/>
                  </a:cubicBezTo>
                  <a:cubicBezTo>
                    <a:pt x="66" y="104"/>
                    <a:pt x="52" y="119"/>
                    <a:pt x="34" y="119"/>
                  </a:cubicBezTo>
                  <a:cubicBezTo>
                    <a:pt x="16" y="119"/>
                    <a:pt x="2" y="104"/>
                    <a:pt x="2" y="87"/>
                  </a:cubicBezTo>
                  <a:cubicBezTo>
                    <a:pt x="2" y="84"/>
                    <a:pt x="2" y="81"/>
                    <a:pt x="3" y="79"/>
                  </a:cubicBezTo>
                  <a:cubicBezTo>
                    <a:pt x="0" y="79"/>
                    <a:pt x="0" y="79"/>
                    <a:pt x="0" y="79"/>
                  </a:cubicBezTo>
                  <a:cubicBezTo>
                    <a:pt x="0" y="143"/>
                    <a:pt x="0" y="143"/>
                    <a:pt x="0" y="143"/>
                  </a:cubicBezTo>
                  <a:cubicBezTo>
                    <a:pt x="0" y="143"/>
                    <a:pt x="13" y="136"/>
                    <a:pt x="28" y="136"/>
                  </a:cubicBezTo>
                  <a:cubicBezTo>
                    <a:pt x="45" y="136"/>
                    <a:pt x="64" y="144"/>
                    <a:pt x="71" y="177"/>
                  </a:cubicBezTo>
                  <a:cubicBezTo>
                    <a:pt x="71" y="177"/>
                    <a:pt x="71" y="177"/>
                    <a:pt x="71" y="177"/>
                  </a:cubicBezTo>
                  <a:cubicBezTo>
                    <a:pt x="71" y="177"/>
                    <a:pt x="71" y="177"/>
                    <a:pt x="71" y="177"/>
                  </a:cubicBezTo>
                  <a:cubicBezTo>
                    <a:pt x="83" y="166"/>
                    <a:pt x="92" y="151"/>
                    <a:pt x="98" y="135"/>
                  </a:cubicBezTo>
                  <a:cubicBezTo>
                    <a:pt x="98" y="135"/>
                    <a:pt x="98" y="135"/>
                    <a:pt x="98" y="135"/>
                  </a:cubicBezTo>
                  <a:cubicBezTo>
                    <a:pt x="101" y="125"/>
                    <a:pt x="103" y="114"/>
                    <a:pt x="103" y="103"/>
                  </a:cubicBezTo>
                  <a:cubicBezTo>
                    <a:pt x="103" y="101"/>
                    <a:pt x="103" y="99"/>
                    <a:pt x="103" y="98"/>
                  </a:cubicBezTo>
                  <a:cubicBezTo>
                    <a:pt x="103" y="98"/>
                    <a:pt x="103" y="98"/>
                    <a:pt x="103" y="98"/>
                  </a:cubicBezTo>
                  <a:cubicBezTo>
                    <a:pt x="101" y="59"/>
                    <a:pt x="78" y="26"/>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3" y="10"/>
                    <a:pt x="43" y="10"/>
                  </a:cubicBezTo>
                  <a:cubicBezTo>
                    <a:pt x="43" y="10"/>
                    <a:pt x="43" y="10"/>
                    <a:pt x="43" y="10"/>
                  </a:cubicBezTo>
                  <a:cubicBezTo>
                    <a:pt x="43" y="10"/>
                    <a:pt x="43" y="10"/>
                    <a:pt x="43" y="10"/>
                  </a:cubicBezTo>
                  <a:cubicBezTo>
                    <a:pt x="43" y="10"/>
                    <a:pt x="43" y="10"/>
                    <a:pt x="43" y="10"/>
                  </a:cubicBezTo>
                  <a:cubicBezTo>
                    <a:pt x="43" y="9"/>
                    <a:pt x="43"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2" y="9"/>
                  </a:cubicBezTo>
                  <a:cubicBezTo>
                    <a:pt x="42" y="9"/>
                    <a:pt x="42" y="9"/>
                    <a:pt x="41" y="9"/>
                  </a:cubicBezTo>
                  <a:cubicBezTo>
                    <a:pt x="41" y="9"/>
                    <a:pt x="41" y="9"/>
                    <a:pt x="41" y="9"/>
                  </a:cubicBezTo>
                  <a:cubicBezTo>
                    <a:pt x="41" y="9"/>
                    <a:pt x="41" y="9"/>
                    <a:pt x="41" y="9"/>
                  </a:cubicBezTo>
                  <a:cubicBezTo>
                    <a:pt x="41" y="9"/>
                    <a:pt x="41" y="9"/>
                    <a:pt x="41" y="9"/>
                  </a:cubicBezTo>
                  <a:cubicBezTo>
                    <a:pt x="41" y="9"/>
                    <a:pt x="41" y="9"/>
                    <a:pt x="41" y="9"/>
                  </a:cubicBezTo>
                  <a:cubicBezTo>
                    <a:pt x="41" y="9"/>
                    <a:pt x="41" y="9"/>
                    <a:pt x="41" y="9"/>
                  </a:cubicBezTo>
                  <a:cubicBezTo>
                    <a:pt x="41" y="9"/>
                    <a:pt x="41" y="9"/>
                    <a:pt x="41" y="9"/>
                  </a:cubicBezTo>
                  <a:cubicBezTo>
                    <a:pt x="41" y="9"/>
                    <a:pt x="41" y="9"/>
                    <a:pt x="41" y="9"/>
                  </a:cubicBezTo>
                  <a:cubicBezTo>
                    <a:pt x="41" y="9"/>
                    <a:pt x="41" y="9"/>
                    <a:pt x="41" y="8"/>
                  </a:cubicBezTo>
                  <a:cubicBezTo>
                    <a:pt x="41" y="8"/>
                    <a:pt x="41" y="8"/>
                    <a:pt x="41" y="8"/>
                  </a:cubicBezTo>
                  <a:cubicBezTo>
                    <a:pt x="41" y="8"/>
                    <a:pt x="41" y="8"/>
                    <a:pt x="41" y="8"/>
                  </a:cubicBezTo>
                  <a:cubicBezTo>
                    <a:pt x="41" y="8"/>
                    <a:pt x="41" y="8"/>
                    <a:pt x="41" y="8"/>
                  </a:cubicBezTo>
                  <a:cubicBezTo>
                    <a:pt x="41" y="8"/>
                    <a:pt x="41" y="8"/>
                    <a:pt x="41" y="8"/>
                  </a:cubicBezTo>
                  <a:cubicBezTo>
                    <a:pt x="41" y="8"/>
                    <a:pt x="41" y="8"/>
                    <a:pt x="41" y="8"/>
                  </a:cubicBezTo>
                  <a:cubicBezTo>
                    <a:pt x="41" y="8"/>
                    <a:pt x="41"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39" y="8"/>
                    <a:pt x="39" y="8"/>
                    <a:pt x="39" y="8"/>
                  </a:cubicBezTo>
                  <a:cubicBezTo>
                    <a:pt x="39" y="8"/>
                    <a:pt x="39" y="8"/>
                    <a:pt x="39" y="8"/>
                  </a:cubicBezTo>
                  <a:cubicBezTo>
                    <a:pt x="39" y="8"/>
                    <a:pt x="39" y="8"/>
                    <a:pt x="39" y="8"/>
                  </a:cubicBezTo>
                  <a:cubicBezTo>
                    <a:pt x="39" y="8"/>
                    <a:pt x="39" y="8"/>
                    <a:pt x="39" y="8"/>
                  </a:cubicBezTo>
                  <a:cubicBezTo>
                    <a:pt x="39" y="8"/>
                    <a:pt x="39" y="8"/>
                    <a:pt x="39" y="8"/>
                  </a:cubicBezTo>
                  <a:cubicBezTo>
                    <a:pt x="31" y="4"/>
                    <a:pt x="22" y="2"/>
                    <a:pt x="13" y="1"/>
                  </a:cubicBezTo>
                  <a:cubicBezTo>
                    <a:pt x="13" y="1"/>
                    <a:pt x="13" y="1"/>
                    <a:pt x="13" y="1"/>
                  </a:cubicBezTo>
                  <a:cubicBezTo>
                    <a:pt x="13" y="1"/>
                    <a:pt x="13" y="1"/>
                    <a:pt x="13" y="1"/>
                  </a:cubicBezTo>
                  <a:cubicBezTo>
                    <a:pt x="13" y="1"/>
                    <a:pt x="13" y="1"/>
                    <a:pt x="13" y="1"/>
                  </a:cubicBezTo>
                  <a:cubicBezTo>
                    <a:pt x="13"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0"/>
                    <a:pt x="11" y="0"/>
                  </a:cubicBezTo>
                  <a:cubicBezTo>
                    <a:pt x="11" y="0"/>
                    <a:pt x="11" y="0"/>
                    <a:pt x="11" y="0"/>
                  </a:cubicBezTo>
                  <a:cubicBezTo>
                    <a:pt x="11" y="0"/>
                    <a:pt x="11" y="0"/>
                    <a:pt x="11" y="0"/>
                  </a:cubicBezTo>
                  <a:cubicBezTo>
                    <a:pt x="11" y="0"/>
                    <a:pt x="11" y="0"/>
                    <a:pt x="11" y="0"/>
                  </a:cubicBezTo>
                  <a:cubicBezTo>
                    <a:pt x="10" y="0"/>
                    <a:pt x="9" y="0"/>
                    <a:pt x="9" y="0"/>
                  </a:cubicBezTo>
                  <a:cubicBezTo>
                    <a:pt x="9" y="0"/>
                    <a:pt x="9" y="0"/>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8" y="0"/>
                  </a:cubicBezTo>
                  <a:cubicBezTo>
                    <a:pt x="8" y="0"/>
                    <a:pt x="8"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4">
              <a:extLst>
                <a:ext uri="{FF2B5EF4-FFF2-40B4-BE49-F238E27FC236}">
                  <a16:creationId xmlns:a16="http://schemas.microsoft.com/office/drawing/2014/main" id="{F52E337B-B7D2-CE3C-B465-83BB4BADAF87}"/>
                </a:ext>
              </a:extLst>
            </p:cNvPr>
            <p:cNvSpPr>
              <a:spLocks noEditPoints="1"/>
            </p:cNvSpPr>
            <p:nvPr/>
          </p:nvSpPr>
          <p:spPr bwMode="auto">
            <a:xfrm>
              <a:off x="3843329" y="2368549"/>
              <a:ext cx="384174" cy="244475"/>
            </a:xfrm>
            <a:custGeom>
              <a:avLst/>
              <a:gdLst>
                <a:gd name="T0" fmla="*/ 34 w 102"/>
                <a:gd name="T1" fmla="*/ 57 h 65"/>
                <a:gd name="T2" fmla="*/ 10 w 102"/>
                <a:gd name="T3" fmla="*/ 33 h 65"/>
                <a:gd name="T4" fmla="*/ 34 w 102"/>
                <a:gd name="T5" fmla="*/ 8 h 65"/>
                <a:gd name="T6" fmla="*/ 58 w 102"/>
                <a:gd name="T7" fmla="*/ 33 h 65"/>
                <a:gd name="T8" fmla="*/ 34 w 102"/>
                <a:gd name="T9" fmla="*/ 57 h 65"/>
                <a:gd name="T10" fmla="*/ 34 w 102"/>
                <a:gd name="T11" fmla="*/ 0 h 65"/>
                <a:gd name="T12" fmla="*/ 6 w 102"/>
                <a:gd name="T13" fmla="*/ 16 h 65"/>
                <a:gd name="T14" fmla="*/ 0 w 102"/>
                <a:gd name="T15" fmla="*/ 16 h 65"/>
                <a:gd name="T16" fmla="*/ 0 w 102"/>
                <a:gd name="T17" fmla="*/ 25 h 65"/>
                <a:gd name="T18" fmla="*/ 3 w 102"/>
                <a:gd name="T19" fmla="*/ 25 h 65"/>
                <a:gd name="T20" fmla="*/ 2 w 102"/>
                <a:gd name="T21" fmla="*/ 33 h 65"/>
                <a:gd name="T22" fmla="*/ 34 w 102"/>
                <a:gd name="T23" fmla="*/ 65 h 65"/>
                <a:gd name="T24" fmla="*/ 66 w 102"/>
                <a:gd name="T25" fmla="*/ 33 h 65"/>
                <a:gd name="T26" fmla="*/ 66 w 102"/>
                <a:gd name="T27" fmla="*/ 27 h 65"/>
                <a:gd name="T28" fmla="*/ 66 w 102"/>
                <a:gd name="T29" fmla="*/ 27 h 65"/>
                <a:gd name="T30" fmla="*/ 69 w 102"/>
                <a:gd name="T31" fmla="*/ 26 h 65"/>
                <a:gd name="T32" fmla="*/ 85 w 102"/>
                <a:gd name="T33" fmla="*/ 29 h 65"/>
                <a:gd name="T34" fmla="*/ 90 w 102"/>
                <a:gd name="T35" fmla="*/ 30 h 65"/>
                <a:gd name="T36" fmla="*/ 94 w 102"/>
                <a:gd name="T37" fmla="*/ 32 h 65"/>
                <a:gd name="T38" fmla="*/ 99 w 102"/>
                <a:gd name="T39" fmla="*/ 35 h 65"/>
                <a:gd name="T40" fmla="*/ 102 w 102"/>
                <a:gd name="T41" fmla="*/ 37 h 65"/>
                <a:gd name="T42" fmla="*/ 101 w 102"/>
                <a:gd name="T43" fmla="*/ 32 h 65"/>
                <a:gd name="T44" fmla="*/ 101 w 102"/>
                <a:gd name="T45" fmla="*/ 32 h 65"/>
                <a:gd name="T46" fmla="*/ 97 w 102"/>
                <a:gd name="T47" fmla="*/ 28 h 65"/>
                <a:gd name="T48" fmla="*/ 93 w 102"/>
                <a:gd name="T49" fmla="*/ 25 h 65"/>
                <a:gd name="T50" fmla="*/ 88 w 102"/>
                <a:gd name="T51" fmla="*/ 21 h 65"/>
                <a:gd name="T52" fmla="*/ 68 w 102"/>
                <a:gd name="T53" fmla="*/ 13 h 65"/>
                <a:gd name="T54" fmla="*/ 60 w 102"/>
                <a:gd name="T55" fmla="*/ 12 h 65"/>
                <a:gd name="T56" fmla="*/ 59 w 102"/>
                <a:gd name="T57" fmla="*/ 12 h 65"/>
                <a:gd name="T58" fmla="*/ 34 w 102"/>
                <a:gd name="T5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65">
                  <a:moveTo>
                    <a:pt x="34" y="57"/>
                  </a:moveTo>
                  <a:cubicBezTo>
                    <a:pt x="21" y="57"/>
                    <a:pt x="10" y="46"/>
                    <a:pt x="10" y="33"/>
                  </a:cubicBezTo>
                  <a:cubicBezTo>
                    <a:pt x="10" y="19"/>
                    <a:pt x="21" y="8"/>
                    <a:pt x="34" y="8"/>
                  </a:cubicBezTo>
                  <a:cubicBezTo>
                    <a:pt x="48" y="8"/>
                    <a:pt x="58" y="19"/>
                    <a:pt x="58" y="33"/>
                  </a:cubicBezTo>
                  <a:cubicBezTo>
                    <a:pt x="58" y="46"/>
                    <a:pt x="48" y="57"/>
                    <a:pt x="34" y="57"/>
                  </a:cubicBezTo>
                  <a:moveTo>
                    <a:pt x="34" y="0"/>
                  </a:moveTo>
                  <a:cubicBezTo>
                    <a:pt x="22" y="0"/>
                    <a:pt x="12" y="7"/>
                    <a:pt x="6" y="16"/>
                  </a:cubicBezTo>
                  <a:cubicBezTo>
                    <a:pt x="0" y="16"/>
                    <a:pt x="0" y="16"/>
                    <a:pt x="0" y="16"/>
                  </a:cubicBezTo>
                  <a:cubicBezTo>
                    <a:pt x="0" y="25"/>
                    <a:pt x="0" y="25"/>
                    <a:pt x="0" y="25"/>
                  </a:cubicBezTo>
                  <a:cubicBezTo>
                    <a:pt x="3" y="25"/>
                    <a:pt x="3" y="25"/>
                    <a:pt x="3" y="25"/>
                  </a:cubicBezTo>
                  <a:cubicBezTo>
                    <a:pt x="2" y="27"/>
                    <a:pt x="2" y="30"/>
                    <a:pt x="2" y="33"/>
                  </a:cubicBezTo>
                  <a:cubicBezTo>
                    <a:pt x="2" y="50"/>
                    <a:pt x="16" y="65"/>
                    <a:pt x="34" y="65"/>
                  </a:cubicBezTo>
                  <a:cubicBezTo>
                    <a:pt x="52" y="65"/>
                    <a:pt x="66" y="50"/>
                    <a:pt x="66" y="33"/>
                  </a:cubicBezTo>
                  <a:cubicBezTo>
                    <a:pt x="66" y="30"/>
                    <a:pt x="66" y="29"/>
                    <a:pt x="66" y="27"/>
                  </a:cubicBezTo>
                  <a:cubicBezTo>
                    <a:pt x="66" y="27"/>
                    <a:pt x="66" y="27"/>
                    <a:pt x="66" y="27"/>
                  </a:cubicBezTo>
                  <a:cubicBezTo>
                    <a:pt x="67" y="27"/>
                    <a:pt x="68" y="26"/>
                    <a:pt x="69" y="26"/>
                  </a:cubicBezTo>
                  <a:cubicBezTo>
                    <a:pt x="74" y="26"/>
                    <a:pt x="79" y="27"/>
                    <a:pt x="85" y="29"/>
                  </a:cubicBezTo>
                  <a:cubicBezTo>
                    <a:pt x="87" y="29"/>
                    <a:pt x="88" y="30"/>
                    <a:pt x="90" y="30"/>
                  </a:cubicBezTo>
                  <a:cubicBezTo>
                    <a:pt x="91" y="31"/>
                    <a:pt x="93" y="32"/>
                    <a:pt x="94" y="32"/>
                  </a:cubicBezTo>
                  <a:cubicBezTo>
                    <a:pt x="96" y="33"/>
                    <a:pt x="97" y="34"/>
                    <a:pt x="99" y="35"/>
                  </a:cubicBezTo>
                  <a:cubicBezTo>
                    <a:pt x="100" y="35"/>
                    <a:pt x="101" y="36"/>
                    <a:pt x="102" y="37"/>
                  </a:cubicBezTo>
                  <a:cubicBezTo>
                    <a:pt x="102" y="35"/>
                    <a:pt x="102" y="34"/>
                    <a:pt x="101" y="32"/>
                  </a:cubicBezTo>
                  <a:cubicBezTo>
                    <a:pt x="101" y="32"/>
                    <a:pt x="101" y="32"/>
                    <a:pt x="101" y="32"/>
                  </a:cubicBezTo>
                  <a:cubicBezTo>
                    <a:pt x="100" y="31"/>
                    <a:pt x="99" y="29"/>
                    <a:pt x="97" y="28"/>
                  </a:cubicBezTo>
                  <a:cubicBezTo>
                    <a:pt x="96" y="27"/>
                    <a:pt x="95" y="26"/>
                    <a:pt x="93" y="25"/>
                  </a:cubicBezTo>
                  <a:cubicBezTo>
                    <a:pt x="91" y="23"/>
                    <a:pt x="90" y="22"/>
                    <a:pt x="88" y="21"/>
                  </a:cubicBezTo>
                  <a:cubicBezTo>
                    <a:pt x="81" y="17"/>
                    <a:pt x="74" y="14"/>
                    <a:pt x="68" y="13"/>
                  </a:cubicBezTo>
                  <a:cubicBezTo>
                    <a:pt x="65" y="12"/>
                    <a:pt x="62" y="12"/>
                    <a:pt x="60" y="12"/>
                  </a:cubicBezTo>
                  <a:cubicBezTo>
                    <a:pt x="60" y="12"/>
                    <a:pt x="59" y="12"/>
                    <a:pt x="59" y="12"/>
                  </a:cubicBezTo>
                  <a:cubicBezTo>
                    <a:pt x="53" y="5"/>
                    <a:pt x="44" y="0"/>
                    <a:pt x="34" y="0"/>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5">
              <a:extLst>
                <a:ext uri="{FF2B5EF4-FFF2-40B4-BE49-F238E27FC236}">
                  <a16:creationId xmlns:a16="http://schemas.microsoft.com/office/drawing/2014/main" id="{5E8098F2-D7B9-F74F-4874-AB78DBAEA1E7}"/>
                </a:ext>
              </a:extLst>
            </p:cNvPr>
            <p:cNvSpPr>
              <a:spLocks noEditPoints="1"/>
            </p:cNvSpPr>
            <p:nvPr/>
          </p:nvSpPr>
          <p:spPr bwMode="auto">
            <a:xfrm>
              <a:off x="3878255" y="3030538"/>
              <a:ext cx="492124" cy="423863"/>
            </a:xfrm>
            <a:custGeom>
              <a:avLst/>
              <a:gdLst>
                <a:gd name="T0" fmla="*/ 20 w 131"/>
                <a:gd name="T1" fmla="*/ 79 h 113"/>
                <a:gd name="T2" fmla="*/ 11 w 131"/>
                <a:gd name="T3" fmla="*/ 69 h 113"/>
                <a:gd name="T4" fmla="*/ 20 w 131"/>
                <a:gd name="T5" fmla="*/ 60 h 113"/>
                <a:gd name="T6" fmla="*/ 30 w 131"/>
                <a:gd name="T7" fmla="*/ 69 h 113"/>
                <a:gd name="T8" fmla="*/ 20 w 131"/>
                <a:gd name="T9" fmla="*/ 79 h 113"/>
                <a:gd name="T10" fmla="*/ 20 w 131"/>
                <a:gd name="T11" fmla="*/ 44 h 113"/>
                <a:gd name="T12" fmla="*/ 11 w 131"/>
                <a:gd name="T13" fmla="*/ 35 h 113"/>
                <a:gd name="T14" fmla="*/ 20 w 131"/>
                <a:gd name="T15" fmla="*/ 25 h 113"/>
                <a:gd name="T16" fmla="*/ 30 w 131"/>
                <a:gd name="T17" fmla="*/ 35 h 113"/>
                <a:gd name="T18" fmla="*/ 20 w 131"/>
                <a:gd name="T19" fmla="*/ 44 h 113"/>
                <a:gd name="T20" fmla="*/ 69 w 131"/>
                <a:gd name="T21" fmla="*/ 0 h 113"/>
                <a:gd name="T22" fmla="*/ 16 w 131"/>
                <a:gd name="T23" fmla="*/ 0 h 113"/>
                <a:gd name="T24" fmla="*/ 0 w 131"/>
                <a:gd name="T25" fmla="*/ 8 h 113"/>
                <a:gd name="T26" fmla="*/ 0 w 131"/>
                <a:gd name="T27" fmla="*/ 113 h 113"/>
                <a:gd name="T28" fmla="*/ 131 w 131"/>
                <a:gd name="T29" fmla="*/ 113 h 113"/>
                <a:gd name="T30" fmla="*/ 131 w 131"/>
                <a:gd name="T31" fmla="*/ 109 h 113"/>
                <a:gd name="T32" fmla="*/ 131 w 131"/>
                <a:gd name="T33" fmla="*/ 62 h 113"/>
                <a:gd name="T34" fmla="*/ 113 w 131"/>
                <a:gd name="T35" fmla="*/ 18 h 113"/>
                <a:gd name="T36" fmla="*/ 69 w 131"/>
                <a:gd name="T3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 h="113">
                  <a:moveTo>
                    <a:pt x="20" y="79"/>
                  </a:moveTo>
                  <a:cubicBezTo>
                    <a:pt x="15" y="79"/>
                    <a:pt x="11" y="74"/>
                    <a:pt x="11" y="69"/>
                  </a:cubicBezTo>
                  <a:cubicBezTo>
                    <a:pt x="11" y="64"/>
                    <a:pt x="15" y="60"/>
                    <a:pt x="20" y="60"/>
                  </a:cubicBezTo>
                  <a:cubicBezTo>
                    <a:pt x="25" y="60"/>
                    <a:pt x="30" y="64"/>
                    <a:pt x="30" y="69"/>
                  </a:cubicBezTo>
                  <a:cubicBezTo>
                    <a:pt x="30" y="74"/>
                    <a:pt x="25" y="79"/>
                    <a:pt x="20" y="79"/>
                  </a:cubicBezTo>
                  <a:moveTo>
                    <a:pt x="20" y="44"/>
                  </a:moveTo>
                  <a:cubicBezTo>
                    <a:pt x="15" y="44"/>
                    <a:pt x="11" y="40"/>
                    <a:pt x="11" y="35"/>
                  </a:cubicBezTo>
                  <a:cubicBezTo>
                    <a:pt x="11" y="30"/>
                    <a:pt x="15" y="25"/>
                    <a:pt x="20" y="25"/>
                  </a:cubicBezTo>
                  <a:cubicBezTo>
                    <a:pt x="25" y="25"/>
                    <a:pt x="30" y="30"/>
                    <a:pt x="30" y="35"/>
                  </a:cubicBezTo>
                  <a:cubicBezTo>
                    <a:pt x="30" y="40"/>
                    <a:pt x="25" y="44"/>
                    <a:pt x="20" y="44"/>
                  </a:cubicBezTo>
                  <a:moveTo>
                    <a:pt x="69" y="0"/>
                  </a:moveTo>
                  <a:cubicBezTo>
                    <a:pt x="16" y="0"/>
                    <a:pt x="16" y="0"/>
                    <a:pt x="16" y="0"/>
                  </a:cubicBezTo>
                  <a:cubicBezTo>
                    <a:pt x="12" y="2"/>
                    <a:pt x="6" y="5"/>
                    <a:pt x="0" y="8"/>
                  </a:cubicBezTo>
                  <a:cubicBezTo>
                    <a:pt x="0" y="113"/>
                    <a:pt x="0" y="113"/>
                    <a:pt x="0" y="113"/>
                  </a:cubicBezTo>
                  <a:cubicBezTo>
                    <a:pt x="131" y="113"/>
                    <a:pt x="131" y="113"/>
                    <a:pt x="131" y="113"/>
                  </a:cubicBezTo>
                  <a:cubicBezTo>
                    <a:pt x="131" y="109"/>
                    <a:pt x="131" y="109"/>
                    <a:pt x="131" y="109"/>
                  </a:cubicBezTo>
                  <a:cubicBezTo>
                    <a:pt x="131" y="62"/>
                    <a:pt x="131" y="62"/>
                    <a:pt x="131" y="62"/>
                  </a:cubicBezTo>
                  <a:cubicBezTo>
                    <a:pt x="131" y="45"/>
                    <a:pt x="124" y="29"/>
                    <a:pt x="113" y="18"/>
                  </a:cubicBezTo>
                  <a:cubicBezTo>
                    <a:pt x="102" y="7"/>
                    <a:pt x="86" y="0"/>
                    <a:pt x="69"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6">
              <a:extLst>
                <a:ext uri="{FF2B5EF4-FFF2-40B4-BE49-F238E27FC236}">
                  <a16:creationId xmlns:a16="http://schemas.microsoft.com/office/drawing/2014/main" id="{0EE873DF-4F38-F30D-8C4F-BB83DB6B64D1}"/>
                </a:ext>
              </a:extLst>
            </p:cNvPr>
            <p:cNvSpPr>
              <a:spLocks/>
            </p:cNvSpPr>
            <p:nvPr/>
          </p:nvSpPr>
          <p:spPr bwMode="auto">
            <a:xfrm>
              <a:off x="3843334" y="3060701"/>
              <a:ext cx="34925" cy="393700"/>
            </a:xfrm>
            <a:custGeom>
              <a:avLst/>
              <a:gdLst>
                <a:gd name="T0" fmla="*/ 9 w 9"/>
                <a:gd name="T1" fmla="*/ 0 h 105"/>
                <a:gd name="T2" fmla="*/ 0 w 9"/>
                <a:gd name="T3" fmla="*/ 4 h 105"/>
                <a:gd name="T4" fmla="*/ 0 w 9"/>
                <a:gd name="T5" fmla="*/ 105 h 105"/>
                <a:gd name="T6" fmla="*/ 9 w 9"/>
                <a:gd name="T7" fmla="*/ 105 h 105"/>
                <a:gd name="T8" fmla="*/ 9 w 9"/>
                <a:gd name="T9" fmla="*/ 0 h 105"/>
              </a:gdLst>
              <a:ahLst/>
              <a:cxnLst>
                <a:cxn ang="0">
                  <a:pos x="T0" y="T1"/>
                </a:cxn>
                <a:cxn ang="0">
                  <a:pos x="T2" y="T3"/>
                </a:cxn>
                <a:cxn ang="0">
                  <a:pos x="T4" y="T5"/>
                </a:cxn>
                <a:cxn ang="0">
                  <a:pos x="T6" y="T7"/>
                </a:cxn>
                <a:cxn ang="0">
                  <a:pos x="T8" y="T9"/>
                </a:cxn>
              </a:cxnLst>
              <a:rect l="0" t="0" r="r" b="b"/>
              <a:pathLst>
                <a:path w="9" h="105">
                  <a:moveTo>
                    <a:pt x="9" y="0"/>
                  </a:moveTo>
                  <a:cubicBezTo>
                    <a:pt x="6" y="1"/>
                    <a:pt x="3" y="2"/>
                    <a:pt x="0" y="4"/>
                  </a:cubicBezTo>
                  <a:cubicBezTo>
                    <a:pt x="0" y="105"/>
                    <a:pt x="0" y="105"/>
                    <a:pt x="0" y="105"/>
                  </a:cubicBezTo>
                  <a:cubicBezTo>
                    <a:pt x="9" y="105"/>
                    <a:pt x="9" y="105"/>
                    <a:pt x="9" y="105"/>
                  </a:cubicBezTo>
                  <a:cubicBezTo>
                    <a:pt x="9" y="0"/>
                    <a:pt x="9" y="0"/>
                    <a:pt x="9"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07">
              <a:extLst>
                <a:ext uri="{FF2B5EF4-FFF2-40B4-BE49-F238E27FC236}">
                  <a16:creationId xmlns:a16="http://schemas.microsoft.com/office/drawing/2014/main" id="{2D08E371-4719-06AE-70D1-06C1CA8F0B3D}"/>
                </a:ext>
              </a:extLst>
            </p:cNvPr>
            <p:cNvSpPr>
              <a:spLocks noChangeArrowheads="1"/>
            </p:cNvSpPr>
            <p:nvPr/>
          </p:nvSpPr>
          <p:spPr bwMode="auto">
            <a:xfrm>
              <a:off x="3919534" y="3124201"/>
              <a:ext cx="69850" cy="71438"/>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08">
              <a:extLst>
                <a:ext uri="{FF2B5EF4-FFF2-40B4-BE49-F238E27FC236}">
                  <a16:creationId xmlns:a16="http://schemas.microsoft.com/office/drawing/2014/main" id="{80F80317-957B-38D7-B007-7BFBED834C2B}"/>
                </a:ext>
              </a:extLst>
            </p:cNvPr>
            <p:cNvSpPr>
              <a:spLocks noChangeArrowheads="1"/>
            </p:cNvSpPr>
            <p:nvPr/>
          </p:nvSpPr>
          <p:spPr bwMode="auto">
            <a:xfrm>
              <a:off x="3919534" y="3255962"/>
              <a:ext cx="69850" cy="71438"/>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9">
              <a:extLst>
                <a:ext uri="{FF2B5EF4-FFF2-40B4-BE49-F238E27FC236}">
                  <a16:creationId xmlns:a16="http://schemas.microsoft.com/office/drawing/2014/main" id="{9C18B9C4-FB76-1884-73B3-F19CD8ED7785}"/>
                </a:ext>
              </a:extLst>
            </p:cNvPr>
            <p:cNvSpPr>
              <a:spLocks/>
            </p:cNvSpPr>
            <p:nvPr/>
          </p:nvSpPr>
          <p:spPr bwMode="auto">
            <a:xfrm>
              <a:off x="3843336" y="2676525"/>
              <a:ext cx="266700" cy="398463"/>
            </a:xfrm>
            <a:custGeom>
              <a:avLst/>
              <a:gdLst>
                <a:gd name="T0" fmla="*/ 28 w 71"/>
                <a:gd name="T1" fmla="*/ 0 h 106"/>
                <a:gd name="T2" fmla="*/ 0 w 71"/>
                <a:gd name="T3" fmla="*/ 7 h 106"/>
                <a:gd name="T4" fmla="*/ 0 w 71"/>
                <a:gd name="T5" fmla="*/ 28 h 106"/>
                <a:gd name="T6" fmla="*/ 33 w 71"/>
                <a:gd name="T7" fmla="*/ 22 h 106"/>
                <a:gd name="T8" fmla="*/ 33 w 71"/>
                <a:gd name="T9" fmla="*/ 22 h 106"/>
                <a:gd name="T10" fmla="*/ 33 w 71"/>
                <a:gd name="T11" fmla="*/ 22 h 106"/>
                <a:gd name="T12" fmla="*/ 0 w 71"/>
                <a:gd name="T13" fmla="*/ 44 h 106"/>
                <a:gd name="T14" fmla="*/ 0 w 71"/>
                <a:gd name="T15" fmla="*/ 44 h 106"/>
                <a:gd name="T16" fmla="*/ 0 w 71"/>
                <a:gd name="T17" fmla="*/ 106 h 106"/>
                <a:gd name="T18" fmla="*/ 9 w 71"/>
                <a:gd name="T19" fmla="*/ 102 h 106"/>
                <a:gd name="T20" fmla="*/ 25 w 71"/>
                <a:gd name="T21" fmla="*/ 94 h 106"/>
                <a:gd name="T22" fmla="*/ 25 w 71"/>
                <a:gd name="T23" fmla="*/ 94 h 106"/>
                <a:gd name="T24" fmla="*/ 25 w 71"/>
                <a:gd name="T25" fmla="*/ 94 h 106"/>
                <a:gd name="T26" fmla="*/ 71 w 71"/>
                <a:gd name="T27" fmla="*/ 41 h 106"/>
                <a:gd name="T28" fmla="*/ 28 w 71"/>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06">
                  <a:moveTo>
                    <a:pt x="28" y="0"/>
                  </a:moveTo>
                  <a:cubicBezTo>
                    <a:pt x="13" y="0"/>
                    <a:pt x="0" y="7"/>
                    <a:pt x="0" y="7"/>
                  </a:cubicBezTo>
                  <a:cubicBezTo>
                    <a:pt x="0" y="28"/>
                    <a:pt x="0" y="28"/>
                    <a:pt x="0" y="28"/>
                  </a:cubicBezTo>
                  <a:cubicBezTo>
                    <a:pt x="13" y="28"/>
                    <a:pt x="25" y="26"/>
                    <a:pt x="33" y="22"/>
                  </a:cubicBezTo>
                  <a:cubicBezTo>
                    <a:pt x="33" y="22"/>
                    <a:pt x="33" y="22"/>
                    <a:pt x="33" y="22"/>
                  </a:cubicBezTo>
                  <a:cubicBezTo>
                    <a:pt x="33" y="22"/>
                    <a:pt x="33" y="22"/>
                    <a:pt x="33" y="22"/>
                  </a:cubicBezTo>
                  <a:cubicBezTo>
                    <a:pt x="28" y="34"/>
                    <a:pt x="15" y="44"/>
                    <a:pt x="0" y="44"/>
                  </a:cubicBezTo>
                  <a:cubicBezTo>
                    <a:pt x="0" y="44"/>
                    <a:pt x="0" y="44"/>
                    <a:pt x="0" y="44"/>
                  </a:cubicBezTo>
                  <a:cubicBezTo>
                    <a:pt x="0" y="106"/>
                    <a:pt x="0" y="106"/>
                    <a:pt x="0" y="106"/>
                  </a:cubicBezTo>
                  <a:cubicBezTo>
                    <a:pt x="3" y="104"/>
                    <a:pt x="6" y="103"/>
                    <a:pt x="9" y="102"/>
                  </a:cubicBezTo>
                  <a:cubicBezTo>
                    <a:pt x="15" y="99"/>
                    <a:pt x="21" y="96"/>
                    <a:pt x="25" y="94"/>
                  </a:cubicBezTo>
                  <a:cubicBezTo>
                    <a:pt x="25" y="94"/>
                    <a:pt x="25" y="94"/>
                    <a:pt x="25" y="94"/>
                  </a:cubicBezTo>
                  <a:cubicBezTo>
                    <a:pt x="25" y="94"/>
                    <a:pt x="25" y="94"/>
                    <a:pt x="25" y="94"/>
                  </a:cubicBezTo>
                  <a:cubicBezTo>
                    <a:pt x="71" y="68"/>
                    <a:pt x="71" y="41"/>
                    <a:pt x="71" y="41"/>
                  </a:cubicBezTo>
                  <a:cubicBezTo>
                    <a:pt x="64" y="8"/>
                    <a:pt x="45" y="0"/>
                    <a:pt x="28" y="0"/>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0">
              <a:extLst>
                <a:ext uri="{FF2B5EF4-FFF2-40B4-BE49-F238E27FC236}">
                  <a16:creationId xmlns:a16="http://schemas.microsoft.com/office/drawing/2014/main" id="{DB30FC37-9BAC-2217-58EB-99ECE6FAB916}"/>
                </a:ext>
              </a:extLst>
            </p:cNvPr>
            <p:cNvSpPr>
              <a:spLocks/>
            </p:cNvSpPr>
            <p:nvPr/>
          </p:nvSpPr>
          <p:spPr bwMode="auto">
            <a:xfrm>
              <a:off x="3843338" y="2760663"/>
              <a:ext cx="123825" cy="82550"/>
            </a:xfrm>
            <a:custGeom>
              <a:avLst/>
              <a:gdLst>
                <a:gd name="T0" fmla="*/ 33 w 33"/>
                <a:gd name="T1" fmla="*/ 0 h 22"/>
                <a:gd name="T2" fmla="*/ 0 w 33"/>
                <a:gd name="T3" fmla="*/ 6 h 22"/>
                <a:gd name="T4" fmla="*/ 0 w 33"/>
                <a:gd name="T5" fmla="*/ 22 h 22"/>
                <a:gd name="T6" fmla="*/ 0 w 33"/>
                <a:gd name="T7" fmla="*/ 22 h 22"/>
                <a:gd name="T8" fmla="*/ 33 w 33"/>
                <a:gd name="T9" fmla="*/ 0 h 22"/>
              </a:gdLst>
              <a:ahLst/>
              <a:cxnLst>
                <a:cxn ang="0">
                  <a:pos x="T0" y="T1"/>
                </a:cxn>
                <a:cxn ang="0">
                  <a:pos x="T2" y="T3"/>
                </a:cxn>
                <a:cxn ang="0">
                  <a:pos x="T4" y="T5"/>
                </a:cxn>
                <a:cxn ang="0">
                  <a:pos x="T6" y="T7"/>
                </a:cxn>
                <a:cxn ang="0">
                  <a:pos x="T8" y="T9"/>
                </a:cxn>
              </a:cxnLst>
              <a:rect l="0" t="0" r="r" b="b"/>
              <a:pathLst>
                <a:path w="33" h="22">
                  <a:moveTo>
                    <a:pt x="33" y="0"/>
                  </a:moveTo>
                  <a:cubicBezTo>
                    <a:pt x="25" y="4"/>
                    <a:pt x="13" y="6"/>
                    <a:pt x="0" y="6"/>
                  </a:cubicBezTo>
                  <a:cubicBezTo>
                    <a:pt x="0" y="22"/>
                    <a:pt x="0" y="22"/>
                    <a:pt x="0" y="22"/>
                  </a:cubicBezTo>
                  <a:cubicBezTo>
                    <a:pt x="0" y="22"/>
                    <a:pt x="0" y="22"/>
                    <a:pt x="0" y="22"/>
                  </a:cubicBezTo>
                  <a:cubicBezTo>
                    <a:pt x="15" y="22"/>
                    <a:pt x="28" y="12"/>
                    <a:pt x="33"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6" name="文本框 165">
            <a:extLst>
              <a:ext uri="{FF2B5EF4-FFF2-40B4-BE49-F238E27FC236}">
                <a16:creationId xmlns:a16="http://schemas.microsoft.com/office/drawing/2014/main" id="{3A2D014B-E489-16D9-0316-DA918B70FC34}"/>
              </a:ext>
            </a:extLst>
          </p:cNvPr>
          <p:cNvSpPr txBox="1"/>
          <p:nvPr/>
        </p:nvSpPr>
        <p:spPr>
          <a:xfrm>
            <a:off x="3626243" y="6077801"/>
            <a:ext cx="923330" cy="184666"/>
          </a:xfrm>
          <a:prstGeom prst="rect">
            <a:avLst/>
          </a:prstGeom>
          <a:noFill/>
        </p:spPr>
        <p:txBody>
          <a:bodyPr wrap="none" lIns="0" tIns="0" rIns="0" bIns="0" rtlCol="0">
            <a:spAutoFit/>
          </a:bodyPr>
          <a:lstStyle/>
          <a:p>
            <a:r>
              <a:rPr lang="zh-CN" altLang="en-US" sz="1200" dirty="0">
                <a:solidFill>
                  <a:schemeClr val="accent1"/>
                </a:solidFill>
              </a:rPr>
              <a:t>糖果、调味品</a:t>
            </a:r>
          </a:p>
        </p:txBody>
      </p:sp>
      <p:sp>
        <p:nvSpPr>
          <p:cNvPr id="168" name="文本框 167">
            <a:extLst>
              <a:ext uri="{FF2B5EF4-FFF2-40B4-BE49-F238E27FC236}">
                <a16:creationId xmlns:a16="http://schemas.microsoft.com/office/drawing/2014/main" id="{6583CAB3-9ED5-BF6D-1881-FF171228220F}"/>
              </a:ext>
            </a:extLst>
          </p:cNvPr>
          <p:cNvSpPr txBox="1"/>
          <p:nvPr/>
        </p:nvSpPr>
        <p:spPr>
          <a:xfrm>
            <a:off x="3244796" y="4888437"/>
            <a:ext cx="649217" cy="184666"/>
          </a:xfrm>
          <a:prstGeom prst="rect">
            <a:avLst/>
          </a:prstGeom>
          <a:noFill/>
        </p:spPr>
        <p:txBody>
          <a:bodyPr wrap="none" lIns="0" tIns="0" rIns="0" bIns="0" rtlCol="0">
            <a:spAutoFit/>
          </a:bodyPr>
          <a:lstStyle/>
          <a:p>
            <a:r>
              <a:rPr lang="en-US" altLang="zh-CN" sz="1200" dirty="0">
                <a:solidFill>
                  <a:schemeClr val="accent1"/>
                </a:solidFill>
              </a:rPr>
              <a:t>41-50</a:t>
            </a:r>
            <a:r>
              <a:rPr lang="zh-CN" altLang="en-US" sz="1200" dirty="0">
                <a:solidFill>
                  <a:schemeClr val="accent1"/>
                </a:solidFill>
              </a:rPr>
              <a:t>岁</a:t>
            </a:r>
            <a:r>
              <a:rPr lang="en-US" altLang="zh-CN" sz="1200" dirty="0">
                <a:solidFill>
                  <a:schemeClr val="accent1"/>
                </a:solidFill>
              </a:rPr>
              <a:t>+</a:t>
            </a:r>
            <a:endParaRPr lang="zh-CN" altLang="en-US" sz="1200" dirty="0">
              <a:solidFill>
                <a:schemeClr val="accent1"/>
              </a:solidFill>
            </a:endParaRPr>
          </a:p>
        </p:txBody>
      </p:sp>
      <p:cxnSp>
        <p:nvCxnSpPr>
          <p:cNvPr id="175" name="直接连接符 174">
            <a:extLst>
              <a:ext uri="{FF2B5EF4-FFF2-40B4-BE49-F238E27FC236}">
                <a16:creationId xmlns:a16="http://schemas.microsoft.com/office/drawing/2014/main" id="{67F48A3B-01DE-7B28-5E50-84D9D97D77AF}"/>
              </a:ext>
            </a:extLst>
          </p:cNvPr>
          <p:cNvCxnSpPr>
            <a:cxnSpLocks/>
          </p:cNvCxnSpPr>
          <p:nvPr/>
        </p:nvCxnSpPr>
        <p:spPr>
          <a:xfrm>
            <a:off x="3075709" y="2735632"/>
            <a:ext cx="0" cy="3713769"/>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5" name="任意多边形: 形状 184">
            <a:extLst>
              <a:ext uri="{FF2B5EF4-FFF2-40B4-BE49-F238E27FC236}">
                <a16:creationId xmlns:a16="http://schemas.microsoft.com/office/drawing/2014/main" id="{4D1E39D5-5B15-4F79-CC53-EC462428296A}"/>
              </a:ext>
            </a:extLst>
          </p:cNvPr>
          <p:cNvSpPr/>
          <p:nvPr/>
        </p:nvSpPr>
        <p:spPr>
          <a:xfrm>
            <a:off x="5084064" y="4681728"/>
            <a:ext cx="1974550" cy="1756518"/>
          </a:xfrm>
          <a:custGeom>
            <a:avLst/>
            <a:gdLst>
              <a:gd name="connsiteX0" fmla="*/ 0 w 1974550"/>
              <a:gd name="connsiteY0" fmla="*/ 0 h 1756518"/>
              <a:gd name="connsiteX1" fmla="*/ 1974550 w 1974550"/>
              <a:gd name="connsiteY1" fmla="*/ 0 h 1756518"/>
              <a:gd name="connsiteX2" fmla="*/ 1974550 w 1974550"/>
              <a:gd name="connsiteY2" fmla="*/ 1695934 h 1756518"/>
              <a:gd name="connsiteX3" fmla="*/ 1913966 w 1974550"/>
              <a:gd name="connsiteY3" fmla="*/ 1756518 h 1756518"/>
              <a:gd name="connsiteX4" fmla="*/ 0 w 1974550"/>
              <a:gd name="connsiteY4" fmla="*/ 1756518 h 1756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550" h="1756518">
                <a:moveTo>
                  <a:pt x="0" y="0"/>
                </a:moveTo>
                <a:lnTo>
                  <a:pt x="1974550" y="0"/>
                </a:lnTo>
                <a:lnTo>
                  <a:pt x="1974550" y="1695934"/>
                </a:lnTo>
                <a:cubicBezTo>
                  <a:pt x="1974550" y="1729394"/>
                  <a:pt x="1947426" y="1756518"/>
                  <a:pt x="1913966" y="1756518"/>
                </a:cubicBezTo>
                <a:lnTo>
                  <a:pt x="0" y="1756518"/>
                </a:lnTo>
                <a:close/>
              </a:path>
            </a:pathLst>
          </a:custGeom>
          <a:gradFill>
            <a:gsLst>
              <a:gs pos="100000">
                <a:schemeClr val="accent1"/>
              </a:gs>
              <a:gs pos="0">
                <a:schemeClr val="accent2"/>
              </a:gs>
            </a:gsLst>
            <a:lin ang="4200000" scaled="0"/>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cxnSp>
        <p:nvCxnSpPr>
          <p:cNvPr id="176" name="直接连接符 175">
            <a:extLst>
              <a:ext uri="{FF2B5EF4-FFF2-40B4-BE49-F238E27FC236}">
                <a16:creationId xmlns:a16="http://schemas.microsoft.com/office/drawing/2014/main" id="{4FFD7202-36CB-1F8F-83A0-5BE4B0892F36}"/>
              </a:ext>
            </a:extLst>
          </p:cNvPr>
          <p:cNvCxnSpPr/>
          <p:nvPr/>
        </p:nvCxnSpPr>
        <p:spPr>
          <a:xfrm>
            <a:off x="5087389" y="2750872"/>
            <a:ext cx="0" cy="3698529"/>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5A9B9DDB-4D1E-1DD0-5BD0-A7E6AFA1DBC2}"/>
              </a:ext>
            </a:extLst>
          </p:cNvPr>
          <p:cNvCxnSpPr>
            <a:cxnSpLocks/>
          </p:cNvCxnSpPr>
          <p:nvPr/>
        </p:nvCxnSpPr>
        <p:spPr>
          <a:xfrm>
            <a:off x="1055688" y="4685689"/>
            <a:ext cx="600551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47" name="组合 146">
            <a:extLst>
              <a:ext uri="{FF2B5EF4-FFF2-40B4-BE49-F238E27FC236}">
                <a16:creationId xmlns:a16="http://schemas.microsoft.com/office/drawing/2014/main" id="{72EA74AC-4C9D-A2CE-96C2-0A79658D8D15}"/>
              </a:ext>
            </a:extLst>
          </p:cNvPr>
          <p:cNvGrpSpPr/>
          <p:nvPr/>
        </p:nvGrpSpPr>
        <p:grpSpPr>
          <a:xfrm>
            <a:off x="1260850" y="1479684"/>
            <a:ext cx="2598788" cy="1064038"/>
            <a:chOff x="976532" y="1177282"/>
            <a:chExt cx="2598788" cy="1064038"/>
          </a:xfrm>
        </p:grpSpPr>
        <p:sp>
          <p:nvSpPr>
            <p:cNvPr id="4" name="文本框 3"/>
            <p:cNvSpPr txBox="1"/>
            <p:nvPr/>
          </p:nvSpPr>
          <p:spPr>
            <a:xfrm>
              <a:off x="976532" y="1177282"/>
              <a:ext cx="2598788" cy="276999"/>
            </a:xfrm>
            <a:prstGeom prst="rect">
              <a:avLst/>
            </a:prstGeom>
            <a:noFill/>
          </p:spPr>
          <p:txBody>
            <a:bodyPr wrap="none" rtlCol="0">
              <a:spAutoFit/>
            </a:bodyPr>
            <a:lstStyle/>
            <a:p>
              <a:r>
                <a:rPr lang="zh-CN" altLang="en-US" sz="1200" dirty="0">
                  <a:solidFill>
                    <a:schemeClr val="bg1"/>
                  </a:solidFill>
                </a:rPr>
                <a:t>女性低年龄购买方面视频</a:t>
              </a:r>
              <a:r>
                <a:rPr lang="en-US" altLang="zh-CN" sz="1200" dirty="0">
                  <a:solidFill>
                    <a:schemeClr val="bg1"/>
                  </a:solidFill>
                </a:rPr>
                <a:t>/</a:t>
              </a:r>
              <a:r>
                <a:rPr lang="zh-CN" altLang="en-US" sz="1200" dirty="0">
                  <a:solidFill>
                    <a:schemeClr val="bg1"/>
                  </a:solidFill>
                </a:rPr>
                <a:t>蛋糕</a:t>
              </a:r>
              <a:r>
                <a:rPr lang="en-US" altLang="zh-CN" sz="1200" dirty="0">
                  <a:solidFill>
                    <a:schemeClr val="bg1"/>
                  </a:solidFill>
                </a:rPr>
                <a:t>/</a:t>
              </a:r>
              <a:r>
                <a:rPr lang="zh-CN" altLang="en-US" sz="1200" dirty="0">
                  <a:solidFill>
                    <a:schemeClr val="bg1"/>
                  </a:solidFill>
                </a:rPr>
                <a:t>肉铺</a:t>
              </a:r>
            </a:p>
          </p:txBody>
        </p:sp>
        <p:sp>
          <p:nvSpPr>
            <p:cNvPr id="5" name="文本框 4"/>
            <p:cNvSpPr txBox="1"/>
            <p:nvPr/>
          </p:nvSpPr>
          <p:spPr>
            <a:xfrm>
              <a:off x="976532" y="1439628"/>
              <a:ext cx="1776448" cy="276999"/>
            </a:xfrm>
            <a:prstGeom prst="rect">
              <a:avLst/>
            </a:prstGeom>
            <a:noFill/>
          </p:spPr>
          <p:txBody>
            <a:bodyPr wrap="none" rtlCol="0">
              <a:spAutoFit/>
            </a:bodyPr>
            <a:lstStyle/>
            <a:p>
              <a:r>
                <a:rPr lang="zh-CN" altLang="en-US" sz="1200" dirty="0">
                  <a:solidFill>
                    <a:schemeClr val="bg1"/>
                  </a:solidFill>
                </a:rPr>
                <a:t>女性中年龄买生鲜</a:t>
              </a:r>
              <a:r>
                <a:rPr lang="en-US" altLang="zh-CN" sz="1200" dirty="0">
                  <a:solidFill>
                    <a:schemeClr val="bg1"/>
                  </a:solidFill>
                </a:rPr>
                <a:t>/</a:t>
              </a:r>
              <a:r>
                <a:rPr lang="zh-CN" altLang="en-US" sz="1200" dirty="0">
                  <a:solidFill>
                    <a:schemeClr val="bg1"/>
                  </a:solidFill>
                </a:rPr>
                <a:t>水果</a:t>
              </a:r>
            </a:p>
          </p:txBody>
        </p:sp>
        <p:sp>
          <p:nvSpPr>
            <p:cNvPr id="6" name="文本框 5"/>
            <p:cNvSpPr txBox="1"/>
            <p:nvPr/>
          </p:nvSpPr>
          <p:spPr>
            <a:xfrm>
              <a:off x="976532" y="1701974"/>
              <a:ext cx="1877437" cy="276999"/>
            </a:xfrm>
            <a:prstGeom prst="rect">
              <a:avLst/>
            </a:prstGeom>
            <a:noFill/>
          </p:spPr>
          <p:txBody>
            <a:bodyPr wrap="none" rtlCol="0">
              <a:spAutoFit/>
            </a:bodyPr>
            <a:lstStyle/>
            <a:p>
              <a:r>
                <a:rPr lang="zh-CN" altLang="en-US" sz="1200" dirty="0">
                  <a:solidFill>
                    <a:schemeClr val="bg1"/>
                  </a:solidFill>
                </a:rPr>
                <a:t>女性高棉铃买糖果调味剂</a:t>
              </a:r>
            </a:p>
          </p:txBody>
        </p:sp>
        <p:sp>
          <p:nvSpPr>
            <p:cNvPr id="7" name="文本框 6"/>
            <p:cNvSpPr txBox="1"/>
            <p:nvPr/>
          </p:nvSpPr>
          <p:spPr>
            <a:xfrm>
              <a:off x="976532" y="1964321"/>
              <a:ext cx="1569660" cy="276999"/>
            </a:xfrm>
            <a:prstGeom prst="rect">
              <a:avLst/>
            </a:prstGeom>
            <a:noFill/>
          </p:spPr>
          <p:txBody>
            <a:bodyPr wrap="none" rtlCol="0">
              <a:spAutoFit/>
            </a:bodyPr>
            <a:lstStyle/>
            <a:p>
              <a:r>
                <a:rPr lang="zh-CN" altLang="en-US" sz="1200" dirty="0">
                  <a:solidFill>
                    <a:schemeClr val="bg1"/>
                  </a:solidFill>
                </a:rPr>
                <a:t>男性购买白酒滋补品</a:t>
              </a:r>
            </a:p>
          </p:txBody>
        </p:sp>
      </p:grpSp>
      <p:pic>
        <p:nvPicPr>
          <p:cNvPr id="193" name="图片 192">
            <a:extLst>
              <a:ext uri="{FF2B5EF4-FFF2-40B4-BE49-F238E27FC236}">
                <a16:creationId xmlns:a16="http://schemas.microsoft.com/office/drawing/2014/main" id="{E9089581-5902-0988-8C76-2FA53CF07E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22521" y="1286257"/>
            <a:ext cx="2130552" cy="1408176"/>
          </a:xfrm>
          <a:prstGeom prst="rect">
            <a:avLst/>
          </a:prstGeom>
        </p:spPr>
      </p:pic>
      <p:pic>
        <p:nvPicPr>
          <p:cNvPr id="194" name="图片 193">
            <a:extLst>
              <a:ext uri="{FF2B5EF4-FFF2-40B4-BE49-F238E27FC236}">
                <a16:creationId xmlns:a16="http://schemas.microsoft.com/office/drawing/2014/main" id="{408A69DE-2314-0BCC-43B2-EB7E0874A4D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27585" y="4687746"/>
            <a:ext cx="1446106" cy="1374061"/>
          </a:xfrm>
          <a:prstGeom prst="rect">
            <a:avLst/>
          </a:prstGeom>
        </p:spPr>
      </p:pic>
      <p:pic>
        <p:nvPicPr>
          <p:cNvPr id="197" name="图片 196">
            <a:extLst>
              <a:ext uri="{FF2B5EF4-FFF2-40B4-BE49-F238E27FC236}">
                <a16:creationId xmlns:a16="http://schemas.microsoft.com/office/drawing/2014/main" id="{56544CD1-B453-ED7A-1348-C9CEBE56E3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96690" y="3429000"/>
            <a:ext cx="4198620" cy="4198618"/>
          </a:xfrm>
          <a:prstGeom prst="rect">
            <a:avLst/>
          </a:prstGeom>
          <a:scene3d>
            <a:camera prst="perspectiveRight" fov="900000">
              <a:rot lat="20694000" lon="2304000" rev="20838000"/>
            </a:camera>
            <a:lightRig rig="threePt" dir="t"/>
          </a:scene3d>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25768176-1D30-CDDE-048B-5A0F4D5D6BF8}"/>
              </a:ext>
            </a:extLst>
          </p:cNvPr>
          <p:cNvSpPr/>
          <p:nvPr/>
        </p:nvSpPr>
        <p:spPr>
          <a:xfrm>
            <a:off x="0" y="0"/>
            <a:ext cx="12192000" cy="6858000"/>
          </a:xfrm>
          <a:prstGeom prst="rect">
            <a:avLst/>
          </a:prstGeom>
          <a:gradFill>
            <a:gsLst>
              <a:gs pos="0">
                <a:schemeClr val="bg1">
                  <a:alpha val="92000"/>
                </a:schemeClr>
              </a:gs>
              <a:gs pos="100000">
                <a:schemeClr val="bg1">
                  <a:alpha val="86000"/>
                </a:schemeClr>
              </a:gs>
            </a:gsLst>
            <a:lin ang="3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10F0F93C-8801-7F9B-C62D-683704F44FA8}"/>
              </a:ext>
            </a:extLst>
          </p:cNvPr>
          <p:cNvSpPr/>
          <p:nvPr/>
        </p:nvSpPr>
        <p:spPr>
          <a:xfrm>
            <a:off x="8202281" y="1903527"/>
            <a:ext cx="2807363" cy="4589630"/>
          </a:xfrm>
          <a:prstGeom prst="roundRect">
            <a:avLst>
              <a:gd name="adj" fmla="val 5219"/>
            </a:avLst>
          </a:prstGeom>
          <a:solidFill>
            <a:schemeClr val="bg1">
              <a:lumMod val="95000"/>
            </a:schemeClr>
          </a:solidFill>
          <a:ln w="25400">
            <a:solidFill>
              <a:schemeClr val="bg1"/>
            </a:solidFill>
          </a:ln>
          <a:effectLst>
            <a:outerShdw blurRad="215900" dist="76200" dir="16200000" sx="99000" sy="99000"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8E5A40BA-6F52-1686-67AF-270A185D52AF}"/>
              </a:ext>
            </a:extLst>
          </p:cNvPr>
          <p:cNvSpPr/>
          <p:nvPr/>
        </p:nvSpPr>
        <p:spPr>
          <a:xfrm>
            <a:off x="8075612" y="1304925"/>
            <a:ext cx="3060701" cy="5003800"/>
          </a:xfrm>
          <a:prstGeom prst="roundRect">
            <a:avLst>
              <a:gd name="adj" fmla="val 3253"/>
            </a:avLst>
          </a:prstGeom>
          <a:solidFill>
            <a:schemeClr val="bg1"/>
          </a:solidFill>
          <a:ln w="25400">
            <a:noFill/>
          </a:ln>
          <a:effectLst>
            <a:outerShdw blurRad="215900" dist="76200" dir="16200000" sx="99000" sy="99000"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80CBECC-6FBB-BEF1-8C68-A2D3A896C32F}"/>
              </a:ext>
            </a:extLst>
          </p:cNvPr>
          <p:cNvSpPr txBox="1"/>
          <p:nvPr/>
        </p:nvSpPr>
        <p:spPr>
          <a:xfrm>
            <a:off x="1055688" y="549275"/>
            <a:ext cx="4813818"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en-US" altLang="zh-CN" sz="3200" dirty="0"/>
              <a:t>30</a:t>
            </a:r>
            <a:r>
              <a:rPr lang="zh-CN" altLang="en-US" sz="3200" dirty="0"/>
              <a:t>岁</a:t>
            </a:r>
            <a:r>
              <a:rPr lang="en-US" altLang="zh-CN" sz="3200" dirty="0"/>
              <a:t>-40</a:t>
            </a:r>
            <a:r>
              <a:rPr lang="zh-CN" altLang="en-US" sz="3200" dirty="0"/>
              <a:t>岁人群消费能力强</a:t>
            </a:r>
          </a:p>
        </p:txBody>
      </p:sp>
      <p:sp>
        <p:nvSpPr>
          <p:cNvPr id="6" name="文本框 5">
            <a:extLst>
              <a:ext uri="{FF2B5EF4-FFF2-40B4-BE49-F238E27FC236}">
                <a16:creationId xmlns:a16="http://schemas.microsoft.com/office/drawing/2014/main" id="{7C3B0C3D-EF82-5828-4F09-24C8C90ADEAE}"/>
              </a:ext>
            </a:extLst>
          </p:cNvPr>
          <p:cNvSpPr txBox="1"/>
          <p:nvPr/>
        </p:nvSpPr>
        <p:spPr>
          <a:xfrm>
            <a:off x="5595275" y="1578850"/>
            <a:ext cx="1231106" cy="246221"/>
          </a:xfrm>
          <a:prstGeom prst="rect">
            <a:avLst/>
          </a:prstGeom>
          <a:noFill/>
        </p:spPr>
        <p:txBody>
          <a:bodyPr wrap="none" lIns="0" tIns="0" rIns="0" bIns="0" rtlCol="0">
            <a:spAutoFit/>
          </a:bodyPr>
          <a:lstStyle/>
          <a:p>
            <a:r>
              <a:rPr lang="zh-CN" altLang="en-US" sz="1600" dirty="0"/>
              <a:t>酒类消费分布</a:t>
            </a:r>
          </a:p>
        </p:txBody>
      </p:sp>
      <p:grpSp>
        <p:nvGrpSpPr>
          <p:cNvPr id="18" name="组合 17">
            <a:extLst>
              <a:ext uri="{FF2B5EF4-FFF2-40B4-BE49-F238E27FC236}">
                <a16:creationId xmlns:a16="http://schemas.microsoft.com/office/drawing/2014/main" id="{396C8A2E-AF21-69F1-9416-855C61BC6957}"/>
              </a:ext>
            </a:extLst>
          </p:cNvPr>
          <p:cNvGrpSpPr/>
          <p:nvPr/>
        </p:nvGrpSpPr>
        <p:grpSpPr>
          <a:xfrm>
            <a:off x="916789" y="1547917"/>
            <a:ext cx="3680435" cy="2199071"/>
            <a:chOff x="1055688" y="1309798"/>
            <a:chExt cx="3680435" cy="2199071"/>
          </a:xfrm>
        </p:grpSpPr>
        <p:graphicFrame>
          <p:nvGraphicFramePr>
            <p:cNvPr id="17" name="图表 16">
              <a:extLst>
                <a:ext uri="{FF2B5EF4-FFF2-40B4-BE49-F238E27FC236}">
                  <a16:creationId xmlns:a16="http://schemas.microsoft.com/office/drawing/2014/main" id="{EB9C2562-BB83-D4E3-13DA-9CE124AA00E9}"/>
                </a:ext>
              </a:extLst>
            </p:cNvPr>
            <p:cNvGraphicFramePr/>
            <p:nvPr>
              <p:extLst>
                <p:ext uri="{D42A27DB-BD31-4B8C-83A1-F6EECF244321}">
                  <p14:modId xmlns:p14="http://schemas.microsoft.com/office/powerpoint/2010/main" val="1258042849"/>
                </p:ext>
              </p:extLst>
            </p:nvPr>
          </p:nvGraphicFramePr>
          <p:xfrm>
            <a:off x="1055688" y="1316038"/>
            <a:ext cx="3680435" cy="2192831"/>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a:extLst>
                <a:ext uri="{FF2B5EF4-FFF2-40B4-BE49-F238E27FC236}">
                  <a16:creationId xmlns:a16="http://schemas.microsoft.com/office/drawing/2014/main" id="{F76882B4-64CC-E894-2518-A5C1F4E3E305}"/>
                </a:ext>
              </a:extLst>
            </p:cNvPr>
            <p:cNvSpPr txBox="1"/>
            <p:nvPr/>
          </p:nvSpPr>
          <p:spPr>
            <a:xfrm>
              <a:off x="1933302" y="1309798"/>
              <a:ext cx="1721625" cy="246221"/>
            </a:xfrm>
            <a:prstGeom prst="rect">
              <a:avLst/>
            </a:prstGeom>
            <a:noFill/>
          </p:spPr>
          <p:txBody>
            <a:bodyPr wrap="none" lIns="0" tIns="0" rIns="0" bIns="0" rtlCol="0">
              <a:spAutoFit/>
            </a:bodyPr>
            <a:lstStyle/>
            <a:p>
              <a:r>
                <a:rPr lang="zh-CN" altLang="en-US" sz="1600" dirty="0">
                  <a:latin typeface="+mn-ea"/>
                </a:rPr>
                <a:t>生鲜</a:t>
              </a:r>
              <a:r>
                <a:rPr lang="en-US" altLang="zh-CN" sz="1600" dirty="0">
                  <a:latin typeface="+mn-ea"/>
                </a:rPr>
                <a:t>/</a:t>
              </a:r>
              <a:r>
                <a:rPr lang="zh-CN" altLang="en-US" sz="1600" dirty="0">
                  <a:latin typeface="+mn-ea"/>
                </a:rPr>
                <a:t>茗茶年龄分布</a:t>
              </a:r>
            </a:p>
          </p:txBody>
        </p:sp>
      </p:grpSp>
      <p:sp>
        <p:nvSpPr>
          <p:cNvPr id="8" name="文本框 7">
            <a:extLst>
              <a:ext uri="{FF2B5EF4-FFF2-40B4-BE49-F238E27FC236}">
                <a16:creationId xmlns:a16="http://schemas.microsoft.com/office/drawing/2014/main" id="{0E650998-A3CE-6783-3013-0988BA7EF6EA}"/>
              </a:ext>
            </a:extLst>
          </p:cNvPr>
          <p:cNvSpPr txBox="1"/>
          <p:nvPr/>
        </p:nvSpPr>
        <p:spPr>
          <a:xfrm>
            <a:off x="5595275" y="4241642"/>
            <a:ext cx="1231106" cy="246221"/>
          </a:xfrm>
          <a:prstGeom prst="rect">
            <a:avLst/>
          </a:prstGeom>
          <a:noFill/>
        </p:spPr>
        <p:txBody>
          <a:bodyPr wrap="none" lIns="0" tIns="0" rIns="0" bIns="0" rtlCol="0">
            <a:spAutoFit/>
          </a:bodyPr>
          <a:lstStyle/>
          <a:p>
            <a:r>
              <a:rPr lang="zh-CN" altLang="en-US" sz="1600" dirty="0"/>
              <a:t>茗茶消费分布</a:t>
            </a:r>
          </a:p>
        </p:txBody>
      </p:sp>
      <mc:AlternateContent xmlns:mc="http://schemas.openxmlformats.org/markup-compatibility/2006" xmlns:cx1="http://schemas.microsoft.com/office/drawing/2015/9/8/chartex">
        <mc:Choice Requires="cx1">
          <p:graphicFrame>
            <p:nvGraphicFramePr>
              <p:cNvPr id="23" name="图表 22">
                <a:extLst>
                  <a:ext uri="{FF2B5EF4-FFF2-40B4-BE49-F238E27FC236}">
                    <a16:creationId xmlns:a16="http://schemas.microsoft.com/office/drawing/2014/main" id="{F1134EFC-5B91-D068-B916-BA60B938E337}"/>
                  </a:ext>
                </a:extLst>
              </p:cNvPr>
              <p:cNvGraphicFramePr/>
              <p:nvPr>
                <p:extLst>
                  <p:ext uri="{D42A27DB-BD31-4B8C-83A1-F6EECF244321}">
                    <p14:modId xmlns:p14="http://schemas.microsoft.com/office/powerpoint/2010/main" val="3255550371"/>
                  </p:ext>
                </p:extLst>
              </p:nvPr>
            </p:nvGraphicFramePr>
            <p:xfrm>
              <a:off x="4914393" y="4458527"/>
              <a:ext cx="2592872" cy="1728581"/>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23" name="图表 22">
                <a:extLst>
                  <a:ext uri="{FF2B5EF4-FFF2-40B4-BE49-F238E27FC236}">
                    <a16:creationId xmlns:a16="http://schemas.microsoft.com/office/drawing/2014/main" id="{F1134EFC-5B91-D068-B916-BA60B938E337}"/>
                  </a:ext>
                </a:extLst>
              </p:cNvPr>
              <p:cNvPicPr>
                <a:picLocks noGrp="1" noRot="1" noChangeAspect="1" noMove="1" noResize="1" noEditPoints="1" noAdjustHandles="1" noChangeArrowheads="1" noChangeShapeType="1"/>
              </p:cNvPicPr>
              <p:nvPr/>
            </p:nvPicPr>
            <p:blipFill>
              <a:blip r:embed="rId6"/>
              <a:stretch>
                <a:fillRect/>
              </a:stretch>
            </p:blipFill>
            <p:spPr>
              <a:xfrm>
                <a:off x="4914393" y="4458527"/>
                <a:ext cx="2592872" cy="1728581"/>
              </a:xfrm>
              <a:prstGeom prst="rect">
                <a:avLst/>
              </a:prstGeom>
            </p:spPr>
          </p:pic>
        </mc:Fallback>
      </mc:AlternateContent>
      <p:grpSp>
        <p:nvGrpSpPr>
          <p:cNvPr id="20" name="组合 19">
            <a:extLst>
              <a:ext uri="{FF2B5EF4-FFF2-40B4-BE49-F238E27FC236}">
                <a16:creationId xmlns:a16="http://schemas.microsoft.com/office/drawing/2014/main" id="{2AEA42F7-DF08-0A74-531F-D8105C6F16D5}"/>
              </a:ext>
            </a:extLst>
          </p:cNvPr>
          <p:cNvGrpSpPr/>
          <p:nvPr/>
        </p:nvGrpSpPr>
        <p:grpSpPr>
          <a:xfrm>
            <a:off x="916789" y="4216853"/>
            <a:ext cx="3680435" cy="2254316"/>
            <a:chOff x="1055688" y="4163845"/>
            <a:chExt cx="3680435" cy="2254316"/>
          </a:xfrm>
        </p:grpSpPr>
        <p:graphicFrame>
          <p:nvGraphicFramePr>
            <p:cNvPr id="19" name="图表 18">
              <a:extLst>
                <a:ext uri="{FF2B5EF4-FFF2-40B4-BE49-F238E27FC236}">
                  <a16:creationId xmlns:a16="http://schemas.microsoft.com/office/drawing/2014/main" id="{BBCA8226-3733-CCA5-06C6-FDA287BA9F38}"/>
                </a:ext>
              </a:extLst>
            </p:cNvPr>
            <p:cNvGraphicFramePr/>
            <p:nvPr>
              <p:extLst>
                <p:ext uri="{D42A27DB-BD31-4B8C-83A1-F6EECF244321}">
                  <p14:modId xmlns:p14="http://schemas.microsoft.com/office/powerpoint/2010/main" val="4101444429"/>
                </p:ext>
              </p:extLst>
            </p:nvPr>
          </p:nvGraphicFramePr>
          <p:xfrm>
            <a:off x="1055688" y="4225330"/>
            <a:ext cx="3680435" cy="2192831"/>
          </p:xfrm>
          <a:graphic>
            <a:graphicData uri="http://schemas.openxmlformats.org/drawingml/2006/chart">
              <c:chart xmlns:c="http://schemas.openxmlformats.org/drawingml/2006/chart" xmlns:r="http://schemas.openxmlformats.org/officeDocument/2006/relationships" r:id="rId7"/>
            </a:graphicData>
          </a:graphic>
        </p:graphicFrame>
        <p:sp>
          <p:nvSpPr>
            <p:cNvPr id="7" name="文本框 6">
              <a:extLst>
                <a:ext uri="{FF2B5EF4-FFF2-40B4-BE49-F238E27FC236}">
                  <a16:creationId xmlns:a16="http://schemas.microsoft.com/office/drawing/2014/main" id="{C268FA72-EFBD-8615-9547-8445F7A0FDA6}"/>
                </a:ext>
              </a:extLst>
            </p:cNvPr>
            <p:cNvSpPr txBox="1"/>
            <p:nvPr/>
          </p:nvSpPr>
          <p:spPr>
            <a:xfrm>
              <a:off x="1817886" y="4163845"/>
              <a:ext cx="1917192" cy="246221"/>
            </a:xfrm>
            <a:prstGeom prst="rect">
              <a:avLst/>
            </a:prstGeom>
            <a:noFill/>
          </p:spPr>
          <p:txBody>
            <a:bodyPr wrap="none" lIns="0" tIns="0" rIns="0" bIns="0" rtlCol="0">
              <a:spAutoFit/>
            </a:bodyPr>
            <a:lstStyle/>
            <a:p>
              <a:r>
                <a:rPr lang="zh-CN" altLang="en-US" sz="1600" dirty="0"/>
                <a:t>生鲜</a:t>
              </a:r>
              <a:r>
                <a:rPr lang="en-US" altLang="zh-CN" sz="1600" dirty="0"/>
                <a:t>/</a:t>
              </a:r>
              <a:r>
                <a:rPr lang="zh-CN" altLang="en-US" sz="1600" dirty="0"/>
                <a:t>茗茶客单价分布</a:t>
              </a:r>
            </a:p>
          </p:txBody>
        </p:sp>
      </p:grpSp>
      <p:cxnSp>
        <p:nvCxnSpPr>
          <p:cNvPr id="28" name="直接连接符 27">
            <a:extLst>
              <a:ext uri="{FF2B5EF4-FFF2-40B4-BE49-F238E27FC236}">
                <a16:creationId xmlns:a16="http://schemas.microsoft.com/office/drawing/2014/main" id="{6A9C589C-CDCA-C57D-9B4A-B75A3EA76F06}"/>
              </a:ext>
            </a:extLst>
          </p:cNvPr>
          <p:cNvCxnSpPr>
            <a:cxnSpLocks/>
          </p:cNvCxnSpPr>
          <p:nvPr/>
        </p:nvCxnSpPr>
        <p:spPr>
          <a:xfrm>
            <a:off x="1055688" y="1312985"/>
            <a:ext cx="6540866"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8AFB1FAC-C60E-331C-8128-EA58365FD633}"/>
              </a:ext>
            </a:extLst>
          </p:cNvPr>
          <p:cNvCxnSpPr>
            <a:cxnSpLocks/>
          </p:cNvCxnSpPr>
          <p:nvPr/>
        </p:nvCxnSpPr>
        <p:spPr>
          <a:xfrm>
            <a:off x="1055688" y="3981920"/>
            <a:ext cx="654086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431D566-6D37-0BAD-5D00-48A3DCFB457D}"/>
              </a:ext>
            </a:extLst>
          </p:cNvPr>
          <p:cNvSpPr txBox="1"/>
          <p:nvPr/>
        </p:nvSpPr>
        <p:spPr>
          <a:xfrm>
            <a:off x="8319929" y="1898320"/>
            <a:ext cx="2572067" cy="802720"/>
          </a:xfrm>
          <a:prstGeom prst="rect">
            <a:avLst/>
          </a:prstGeom>
          <a:noFill/>
        </p:spPr>
        <p:txBody>
          <a:bodyPr wrap="square" lIns="0" tIns="0" rIns="0" bIns="0" rtlCol="0">
            <a:spAutoFit/>
          </a:bodyPr>
          <a:lstStyle/>
          <a:p>
            <a:pPr marL="171450" indent="-171450">
              <a:lnSpc>
                <a:spcPct val="120000"/>
              </a:lnSpc>
              <a:buFont typeface="Wingdings" panose="05000000000000000000" pitchFamily="2" charset="2"/>
              <a:buChar char="n"/>
            </a:pPr>
            <a:r>
              <a:rPr lang="en-US" altLang="zh-CN" sz="1100" dirty="0">
                <a:solidFill>
                  <a:schemeClr val="tx1">
                    <a:lumMod val="75000"/>
                    <a:lumOff val="25000"/>
                  </a:schemeClr>
                </a:solidFill>
              </a:rPr>
              <a:t>20-40</a:t>
            </a:r>
            <a:r>
              <a:rPr lang="zh-CN" altLang="en-US" sz="1100" dirty="0">
                <a:solidFill>
                  <a:schemeClr val="tx1">
                    <a:lumMod val="75000"/>
                    <a:lumOff val="25000"/>
                  </a:schemeClr>
                </a:solidFill>
              </a:rPr>
              <a:t>岁人群占比超过半数，其中</a:t>
            </a:r>
            <a:r>
              <a:rPr lang="en-US" altLang="zh-CN" sz="1100" dirty="0">
                <a:solidFill>
                  <a:schemeClr val="tx1">
                    <a:lumMod val="75000"/>
                    <a:lumOff val="25000"/>
                  </a:schemeClr>
                </a:solidFill>
              </a:rPr>
              <a:t>31-40</a:t>
            </a:r>
            <a:r>
              <a:rPr lang="zh-CN" altLang="en-US" sz="1100" dirty="0">
                <a:solidFill>
                  <a:schemeClr val="tx1">
                    <a:lumMod val="75000"/>
                    <a:lumOff val="25000"/>
                  </a:schemeClr>
                </a:solidFill>
              </a:rPr>
              <a:t>岁人群占比高达</a:t>
            </a:r>
            <a:r>
              <a:rPr lang="en-US" altLang="zh-CN" sz="1100" dirty="0">
                <a:solidFill>
                  <a:schemeClr val="tx1">
                    <a:lumMod val="75000"/>
                    <a:lumOff val="25000"/>
                  </a:schemeClr>
                </a:solidFill>
              </a:rPr>
              <a:t>40.5%</a:t>
            </a:r>
            <a:r>
              <a:rPr lang="zh-CN" altLang="en-US" sz="1100" dirty="0">
                <a:solidFill>
                  <a:schemeClr val="tx1">
                    <a:lumMod val="75000"/>
                    <a:lumOff val="25000"/>
                  </a:schemeClr>
                </a:solidFill>
              </a:rPr>
              <a:t>；</a:t>
            </a:r>
            <a:endParaRPr lang="en-US" altLang="zh-CN" sz="1100" dirty="0">
              <a:solidFill>
                <a:schemeClr val="tx1">
                  <a:lumMod val="75000"/>
                  <a:lumOff val="25000"/>
                </a:schemeClr>
              </a:solidFill>
            </a:endParaRPr>
          </a:p>
          <a:p>
            <a:pPr marL="171450" indent="-171450">
              <a:lnSpc>
                <a:spcPct val="120000"/>
              </a:lnSpc>
              <a:buFont typeface="Wingdings" panose="05000000000000000000" pitchFamily="2" charset="2"/>
              <a:buChar char="n"/>
            </a:pPr>
            <a:r>
              <a:rPr lang="zh-CN" altLang="en-US" sz="1100" dirty="0">
                <a:solidFill>
                  <a:schemeClr val="tx1">
                    <a:lumMod val="75000"/>
                    <a:lumOff val="25000"/>
                  </a:schemeClr>
                </a:solidFill>
              </a:rPr>
              <a:t>女性人群比男性人群来说更多，占比</a:t>
            </a:r>
            <a:r>
              <a:rPr lang="en-US" altLang="zh-CN" sz="1100" dirty="0">
                <a:solidFill>
                  <a:schemeClr val="tx1">
                    <a:lumMod val="75000"/>
                    <a:lumOff val="25000"/>
                  </a:schemeClr>
                </a:solidFill>
              </a:rPr>
              <a:t>58.1%</a:t>
            </a:r>
            <a:endParaRPr lang="zh-CN" altLang="en-US" sz="1100" dirty="0">
              <a:solidFill>
                <a:schemeClr val="tx1">
                  <a:lumMod val="75000"/>
                  <a:lumOff val="25000"/>
                </a:schemeClr>
              </a:solidFill>
            </a:endParaRPr>
          </a:p>
        </p:txBody>
      </p:sp>
      <p:grpSp>
        <p:nvGrpSpPr>
          <p:cNvPr id="37" name="组合 36">
            <a:extLst>
              <a:ext uri="{FF2B5EF4-FFF2-40B4-BE49-F238E27FC236}">
                <a16:creationId xmlns:a16="http://schemas.microsoft.com/office/drawing/2014/main" id="{31BEF147-C69F-6CCD-341D-93289B30B430}"/>
              </a:ext>
            </a:extLst>
          </p:cNvPr>
          <p:cNvGrpSpPr/>
          <p:nvPr/>
        </p:nvGrpSpPr>
        <p:grpSpPr>
          <a:xfrm>
            <a:off x="9168979" y="1475089"/>
            <a:ext cx="873966" cy="323088"/>
            <a:chOff x="9172242" y="965223"/>
            <a:chExt cx="873966" cy="323088"/>
          </a:xfrm>
        </p:grpSpPr>
        <p:sp>
          <p:nvSpPr>
            <p:cNvPr id="36" name="矩形: 圆角 35">
              <a:extLst>
                <a:ext uri="{FF2B5EF4-FFF2-40B4-BE49-F238E27FC236}">
                  <a16:creationId xmlns:a16="http://schemas.microsoft.com/office/drawing/2014/main" id="{D1EEFC90-965B-9495-FD21-A5C196A4552C}"/>
                </a:ext>
              </a:extLst>
            </p:cNvPr>
            <p:cNvSpPr/>
            <p:nvPr/>
          </p:nvSpPr>
          <p:spPr>
            <a:xfrm>
              <a:off x="9172242" y="965223"/>
              <a:ext cx="873966" cy="32308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B308D4B-AA86-5885-9245-B34E5A1FBC88}"/>
                </a:ext>
              </a:extLst>
            </p:cNvPr>
            <p:cNvSpPr txBox="1"/>
            <p:nvPr/>
          </p:nvSpPr>
          <p:spPr>
            <a:xfrm>
              <a:off x="9404041" y="1003657"/>
              <a:ext cx="410369" cy="246221"/>
            </a:xfrm>
            <a:prstGeom prst="rect">
              <a:avLst/>
            </a:prstGeom>
            <a:noFill/>
          </p:spPr>
          <p:txBody>
            <a:bodyPr wrap="none" lIns="0" tIns="0" rIns="0" bIns="0" rtlCol="0">
              <a:spAutoFit/>
            </a:bodyPr>
            <a:lstStyle/>
            <a:p>
              <a:r>
                <a:rPr lang="zh-CN" altLang="en-US" sz="1600" dirty="0">
                  <a:solidFill>
                    <a:schemeClr val="bg1"/>
                  </a:solidFill>
                </a:rPr>
                <a:t>生鲜</a:t>
              </a:r>
            </a:p>
          </p:txBody>
        </p:sp>
      </p:grpSp>
      <p:sp>
        <p:nvSpPr>
          <p:cNvPr id="12" name="文本框 11">
            <a:extLst>
              <a:ext uri="{FF2B5EF4-FFF2-40B4-BE49-F238E27FC236}">
                <a16:creationId xmlns:a16="http://schemas.microsoft.com/office/drawing/2014/main" id="{4D7AD9DA-EB2F-CEFE-F37E-ECEEA6EB6395}"/>
              </a:ext>
            </a:extLst>
          </p:cNvPr>
          <p:cNvSpPr txBox="1"/>
          <p:nvPr/>
        </p:nvSpPr>
        <p:spPr>
          <a:xfrm>
            <a:off x="8319929" y="3203355"/>
            <a:ext cx="2460307" cy="1004186"/>
          </a:xfrm>
          <a:prstGeom prst="rect">
            <a:avLst/>
          </a:prstGeom>
          <a:noFill/>
        </p:spPr>
        <p:txBody>
          <a:bodyPr wrap="square" lIns="0" tIns="0" rIns="0" bIns="0" rtlCol="0">
            <a:spAutoFit/>
          </a:bodyPr>
          <a:lstStyle/>
          <a:p>
            <a:pPr marL="171450" indent="-171450">
              <a:lnSpc>
                <a:spcPct val="120000"/>
              </a:lnSpc>
              <a:buFont typeface="Wingdings" panose="05000000000000000000" pitchFamily="2" charset="2"/>
              <a:buChar char="n"/>
            </a:pPr>
            <a:r>
              <a:rPr lang="zh-CN" altLang="en-US" sz="1100" dirty="0">
                <a:solidFill>
                  <a:schemeClr val="tx1">
                    <a:lumMod val="75000"/>
                    <a:lumOff val="25000"/>
                  </a:schemeClr>
                </a:solidFill>
              </a:rPr>
              <a:t>从品类消费占比看，大家偏爱普洱茶和养生茶，占比分别为</a:t>
            </a:r>
            <a:r>
              <a:rPr lang="en-US" altLang="zh-CN" sz="1100" dirty="0">
                <a:solidFill>
                  <a:schemeClr val="tx1">
                    <a:lumMod val="75000"/>
                    <a:lumOff val="25000"/>
                  </a:schemeClr>
                </a:solidFill>
              </a:rPr>
              <a:t>29.09%</a:t>
            </a:r>
            <a:r>
              <a:rPr lang="zh-CN" altLang="en-US" sz="1100" dirty="0">
                <a:solidFill>
                  <a:schemeClr val="tx1">
                    <a:lumMod val="75000"/>
                    <a:lumOff val="25000"/>
                  </a:schemeClr>
                </a:solidFill>
              </a:rPr>
              <a:t>、</a:t>
            </a:r>
            <a:r>
              <a:rPr lang="en-US" altLang="zh-CN" sz="1100" dirty="0">
                <a:solidFill>
                  <a:schemeClr val="tx1">
                    <a:lumMod val="75000"/>
                    <a:lumOff val="25000"/>
                  </a:schemeClr>
                </a:solidFill>
              </a:rPr>
              <a:t>22.99%</a:t>
            </a:r>
            <a:r>
              <a:rPr lang="zh-CN" altLang="en-US" sz="1100" dirty="0">
                <a:solidFill>
                  <a:schemeClr val="tx1">
                    <a:lumMod val="75000"/>
                    <a:lumOff val="25000"/>
                  </a:schemeClr>
                </a:solidFill>
              </a:rPr>
              <a:t>，其次是红茶和铁观音。</a:t>
            </a:r>
            <a:endParaRPr lang="en-US" altLang="zh-CN" sz="1100" dirty="0">
              <a:solidFill>
                <a:schemeClr val="tx1">
                  <a:lumMod val="75000"/>
                  <a:lumOff val="25000"/>
                </a:schemeClr>
              </a:solidFill>
            </a:endParaRPr>
          </a:p>
          <a:p>
            <a:pPr marL="171450" indent="-171450">
              <a:lnSpc>
                <a:spcPct val="120000"/>
              </a:lnSpc>
              <a:buFont typeface="Wingdings" panose="05000000000000000000" pitchFamily="2" charset="2"/>
              <a:buChar char="n"/>
            </a:pPr>
            <a:r>
              <a:rPr lang="zh-CN" altLang="en-US" sz="1100" dirty="0">
                <a:solidFill>
                  <a:schemeClr val="tx1">
                    <a:lumMod val="75000"/>
                    <a:lumOff val="25000"/>
                  </a:schemeClr>
                </a:solidFill>
              </a:rPr>
              <a:t>消费者男性居多，</a:t>
            </a:r>
            <a:r>
              <a:rPr lang="en-US" altLang="zh-CN" sz="1100" dirty="0">
                <a:solidFill>
                  <a:schemeClr val="tx1">
                    <a:lumMod val="75000"/>
                    <a:lumOff val="25000"/>
                  </a:schemeClr>
                </a:solidFill>
              </a:rPr>
              <a:t>31-40</a:t>
            </a:r>
            <a:r>
              <a:rPr lang="zh-CN" altLang="en-US" sz="1100" dirty="0">
                <a:solidFill>
                  <a:schemeClr val="tx1">
                    <a:lumMod val="75000"/>
                    <a:lumOff val="25000"/>
                  </a:schemeClr>
                </a:solidFill>
              </a:rPr>
              <a:t>岁为主力购买人群，合计占比</a:t>
            </a:r>
            <a:r>
              <a:rPr lang="en-US" altLang="zh-CN" sz="1100" dirty="0">
                <a:solidFill>
                  <a:schemeClr val="tx1">
                    <a:lumMod val="75000"/>
                    <a:lumOff val="25000"/>
                  </a:schemeClr>
                </a:solidFill>
              </a:rPr>
              <a:t>45%</a:t>
            </a:r>
            <a:endParaRPr lang="zh-CN" altLang="en-US" sz="1100" dirty="0">
              <a:solidFill>
                <a:schemeClr val="tx1">
                  <a:lumMod val="75000"/>
                  <a:lumOff val="25000"/>
                </a:schemeClr>
              </a:solidFill>
            </a:endParaRPr>
          </a:p>
        </p:txBody>
      </p:sp>
      <p:grpSp>
        <p:nvGrpSpPr>
          <p:cNvPr id="38" name="组合 37">
            <a:extLst>
              <a:ext uri="{FF2B5EF4-FFF2-40B4-BE49-F238E27FC236}">
                <a16:creationId xmlns:a16="http://schemas.microsoft.com/office/drawing/2014/main" id="{16DDCFDB-D61F-0F14-8661-D0F032EE56FB}"/>
              </a:ext>
            </a:extLst>
          </p:cNvPr>
          <p:cNvGrpSpPr/>
          <p:nvPr/>
        </p:nvGrpSpPr>
        <p:grpSpPr>
          <a:xfrm>
            <a:off x="9168979" y="2788254"/>
            <a:ext cx="873966" cy="323088"/>
            <a:chOff x="9172242" y="965223"/>
            <a:chExt cx="873966" cy="323088"/>
          </a:xfrm>
        </p:grpSpPr>
        <p:sp>
          <p:nvSpPr>
            <p:cNvPr id="39" name="矩形: 圆角 38">
              <a:extLst>
                <a:ext uri="{FF2B5EF4-FFF2-40B4-BE49-F238E27FC236}">
                  <a16:creationId xmlns:a16="http://schemas.microsoft.com/office/drawing/2014/main" id="{6BDFDAF9-18CC-FA1F-CEE6-2DFBFCF61E33}"/>
                </a:ext>
              </a:extLst>
            </p:cNvPr>
            <p:cNvSpPr/>
            <p:nvPr/>
          </p:nvSpPr>
          <p:spPr>
            <a:xfrm>
              <a:off x="9172242" y="965223"/>
              <a:ext cx="873966" cy="32308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472DE8DF-3C10-F400-5090-FDD3A54E4930}"/>
                </a:ext>
              </a:extLst>
            </p:cNvPr>
            <p:cNvSpPr txBox="1"/>
            <p:nvPr/>
          </p:nvSpPr>
          <p:spPr>
            <a:xfrm>
              <a:off x="9404041" y="1003657"/>
              <a:ext cx="410369" cy="246221"/>
            </a:xfrm>
            <a:prstGeom prst="rect">
              <a:avLst/>
            </a:prstGeom>
            <a:noFill/>
          </p:spPr>
          <p:txBody>
            <a:bodyPr wrap="none" lIns="0" tIns="0" rIns="0" bIns="0" rtlCol="0">
              <a:spAutoFit/>
            </a:bodyPr>
            <a:lstStyle/>
            <a:p>
              <a:r>
                <a:rPr lang="zh-CN" altLang="en-US" sz="1600" dirty="0">
                  <a:solidFill>
                    <a:schemeClr val="bg1"/>
                  </a:solidFill>
                </a:rPr>
                <a:t>茗茶</a:t>
              </a:r>
            </a:p>
          </p:txBody>
        </p:sp>
      </p:grpSp>
      <p:sp>
        <p:nvSpPr>
          <p:cNvPr id="14" name="文本框 13">
            <a:extLst>
              <a:ext uri="{FF2B5EF4-FFF2-40B4-BE49-F238E27FC236}">
                <a16:creationId xmlns:a16="http://schemas.microsoft.com/office/drawing/2014/main" id="{1217DB30-027F-0059-AB47-10DE5052C8E1}"/>
              </a:ext>
            </a:extLst>
          </p:cNvPr>
          <p:cNvSpPr txBox="1"/>
          <p:nvPr/>
        </p:nvSpPr>
        <p:spPr>
          <a:xfrm>
            <a:off x="8319929" y="4931243"/>
            <a:ext cx="2409507" cy="1207318"/>
          </a:xfrm>
          <a:prstGeom prst="rect">
            <a:avLst/>
          </a:prstGeom>
          <a:noFill/>
        </p:spPr>
        <p:txBody>
          <a:bodyPr wrap="square" lIns="0" tIns="0" rIns="0" bIns="0" rtlCol="0">
            <a:spAutoFit/>
          </a:bodyPr>
          <a:lstStyle/>
          <a:p>
            <a:pPr marL="171450" indent="-171450">
              <a:lnSpc>
                <a:spcPct val="120000"/>
              </a:lnSpc>
              <a:buFont typeface="Wingdings" panose="05000000000000000000" pitchFamily="2" charset="2"/>
              <a:buChar char="n"/>
            </a:pPr>
            <a:r>
              <a:rPr lang="zh-CN" altLang="en-US" sz="1100" dirty="0">
                <a:solidFill>
                  <a:schemeClr val="tx1">
                    <a:lumMod val="75000"/>
                    <a:lumOff val="25000"/>
                  </a:schemeClr>
                </a:solidFill>
              </a:rPr>
              <a:t>白酒消费占比最大约</a:t>
            </a:r>
            <a:r>
              <a:rPr lang="en-US" altLang="zh-CN" sz="1100" dirty="0">
                <a:solidFill>
                  <a:schemeClr val="tx1">
                    <a:lumMod val="75000"/>
                    <a:lumOff val="25000"/>
                  </a:schemeClr>
                </a:solidFill>
              </a:rPr>
              <a:t>70%</a:t>
            </a:r>
            <a:r>
              <a:rPr lang="zh-CN" altLang="en-US" sz="1100" dirty="0">
                <a:solidFill>
                  <a:schemeClr val="tx1">
                    <a:lumMod val="75000"/>
                    <a:lumOff val="25000"/>
                  </a:schemeClr>
                </a:solidFill>
              </a:rPr>
              <a:t>，啤酒由于运输原因，占比最低，仅仅</a:t>
            </a:r>
            <a:r>
              <a:rPr lang="en-US" altLang="zh-CN" sz="1100" dirty="0">
                <a:solidFill>
                  <a:schemeClr val="tx1">
                    <a:lumMod val="75000"/>
                    <a:lumOff val="25000"/>
                  </a:schemeClr>
                </a:solidFill>
              </a:rPr>
              <a:t>4%</a:t>
            </a:r>
            <a:r>
              <a:rPr lang="zh-CN" altLang="en-US" sz="1100" dirty="0">
                <a:solidFill>
                  <a:schemeClr val="tx1">
                    <a:lumMod val="75000"/>
                    <a:lumOff val="25000"/>
                  </a:schemeClr>
                </a:solidFill>
              </a:rPr>
              <a:t>；</a:t>
            </a:r>
            <a:endParaRPr lang="en-US" altLang="zh-CN" sz="1100" dirty="0">
              <a:solidFill>
                <a:schemeClr val="tx1">
                  <a:lumMod val="75000"/>
                  <a:lumOff val="25000"/>
                </a:schemeClr>
              </a:solidFill>
            </a:endParaRPr>
          </a:p>
          <a:p>
            <a:pPr marL="171450" indent="-171450">
              <a:lnSpc>
                <a:spcPct val="120000"/>
              </a:lnSpc>
              <a:buFont typeface="Wingdings" panose="05000000000000000000" pitchFamily="2" charset="2"/>
              <a:buChar char="n"/>
            </a:pPr>
            <a:r>
              <a:rPr lang="en-US" altLang="zh-CN" sz="1100" dirty="0">
                <a:solidFill>
                  <a:schemeClr val="tx1">
                    <a:lumMod val="75000"/>
                    <a:lumOff val="25000"/>
                  </a:schemeClr>
                </a:solidFill>
              </a:rPr>
              <a:t>31-49</a:t>
            </a:r>
            <a:r>
              <a:rPr lang="zh-CN" altLang="en-US" sz="1100" dirty="0">
                <a:solidFill>
                  <a:schemeClr val="tx1">
                    <a:lumMod val="75000"/>
                    <a:lumOff val="25000"/>
                  </a:schemeClr>
                </a:solidFill>
              </a:rPr>
              <a:t>岁为酒类消费主力消费年龄段，消费能力与社会背景相关。</a:t>
            </a:r>
            <a:endParaRPr lang="en-US" altLang="zh-CN" sz="1100" dirty="0">
              <a:solidFill>
                <a:schemeClr val="tx1">
                  <a:lumMod val="75000"/>
                  <a:lumOff val="25000"/>
                </a:schemeClr>
              </a:solidFill>
            </a:endParaRPr>
          </a:p>
          <a:p>
            <a:pPr marL="171450" indent="-171450">
              <a:lnSpc>
                <a:spcPct val="120000"/>
              </a:lnSpc>
              <a:buFont typeface="Wingdings" panose="05000000000000000000" pitchFamily="2" charset="2"/>
              <a:buChar char="n"/>
            </a:pPr>
            <a:r>
              <a:rPr lang="zh-CN" altLang="en-US" sz="1100" dirty="0">
                <a:solidFill>
                  <a:schemeClr val="tx1">
                    <a:lumMod val="75000"/>
                    <a:lumOff val="25000"/>
                  </a:schemeClr>
                </a:solidFill>
              </a:rPr>
              <a:t>消费人群主要集中在男性群体，男女比例近</a:t>
            </a:r>
            <a:r>
              <a:rPr lang="en-US" altLang="zh-CN" sz="1100" dirty="0">
                <a:solidFill>
                  <a:schemeClr val="tx1">
                    <a:lumMod val="75000"/>
                    <a:lumOff val="25000"/>
                  </a:schemeClr>
                </a:solidFill>
              </a:rPr>
              <a:t>7:3</a:t>
            </a:r>
            <a:endParaRPr lang="zh-CN" altLang="en-US" sz="1100" dirty="0">
              <a:solidFill>
                <a:schemeClr val="tx1">
                  <a:lumMod val="75000"/>
                  <a:lumOff val="25000"/>
                </a:schemeClr>
              </a:solidFill>
            </a:endParaRPr>
          </a:p>
        </p:txBody>
      </p:sp>
      <p:grpSp>
        <p:nvGrpSpPr>
          <p:cNvPr id="41" name="组合 40">
            <a:extLst>
              <a:ext uri="{FF2B5EF4-FFF2-40B4-BE49-F238E27FC236}">
                <a16:creationId xmlns:a16="http://schemas.microsoft.com/office/drawing/2014/main" id="{515F391B-0317-F79A-87D7-55B0AF92D072}"/>
              </a:ext>
            </a:extLst>
          </p:cNvPr>
          <p:cNvGrpSpPr/>
          <p:nvPr/>
        </p:nvGrpSpPr>
        <p:grpSpPr>
          <a:xfrm>
            <a:off x="9168979" y="4499554"/>
            <a:ext cx="873966" cy="323088"/>
            <a:chOff x="9172242" y="965223"/>
            <a:chExt cx="873966" cy="323088"/>
          </a:xfrm>
        </p:grpSpPr>
        <p:sp>
          <p:nvSpPr>
            <p:cNvPr id="42" name="矩形: 圆角 41">
              <a:extLst>
                <a:ext uri="{FF2B5EF4-FFF2-40B4-BE49-F238E27FC236}">
                  <a16:creationId xmlns:a16="http://schemas.microsoft.com/office/drawing/2014/main" id="{9D4D075B-155A-4522-4140-3F08756B30A7}"/>
                </a:ext>
              </a:extLst>
            </p:cNvPr>
            <p:cNvSpPr/>
            <p:nvPr/>
          </p:nvSpPr>
          <p:spPr>
            <a:xfrm>
              <a:off x="9172242" y="965223"/>
              <a:ext cx="873966" cy="32308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BFE99091-86A4-A5D0-885D-9F3D8DA5CB83}"/>
                </a:ext>
              </a:extLst>
            </p:cNvPr>
            <p:cNvSpPr txBox="1"/>
            <p:nvPr/>
          </p:nvSpPr>
          <p:spPr>
            <a:xfrm>
              <a:off x="9404041" y="1003657"/>
              <a:ext cx="410369" cy="246221"/>
            </a:xfrm>
            <a:prstGeom prst="rect">
              <a:avLst/>
            </a:prstGeom>
            <a:noFill/>
          </p:spPr>
          <p:txBody>
            <a:bodyPr wrap="none" lIns="0" tIns="0" rIns="0" bIns="0" rtlCol="0">
              <a:spAutoFit/>
            </a:bodyPr>
            <a:lstStyle/>
            <a:p>
              <a:r>
                <a:rPr lang="zh-CN" altLang="en-US" sz="1600" dirty="0">
                  <a:solidFill>
                    <a:schemeClr val="bg1"/>
                  </a:solidFill>
                </a:rPr>
                <a:t>酒类</a:t>
              </a:r>
            </a:p>
          </p:txBody>
        </p:sp>
      </p:grpSp>
      <p:grpSp>
        <p:nvGrpSpPr>
          <p:cNvPr id="52" name="组合 51">
            <a:extLst>
              <a:ext uri="{FF2B5EF4-FFF2-40B4-BE49-F238E27FC236}">
                <a16:creationId xmlns:a16="http://schemas.microsoft.com/office/drawing/2014/main" id="{30FD3BC8-4FF0-8B3B-196F-93013571FC6B}"/>
              </a:ext>
            </a:extLst>
          </p:cNvPr>
          <p:cNvGrpSpPr/>
          <p:nvPr/>
        </p:nvGrpSpPr>
        <p:grpSpPr>
          <a:xfrm>
            <a:off x="8693822" y="549275"/>
            <a:ext cx="2442491" cy="288924"/>
            <a:chOff x="8693822" y="549275"/>
            <a:chExt cx="2442491" cy="288924"/>
          </a:xfrm>
        </p:grpSpPr>
        <p:grpSp>
          <p:nvGrpSpPr>
            <p:cNvPr id="54" name="组合 53">
              <a:extLst>
                <a:ext uri="{FF2B5EF4-FFF2-40B4-BE49-F238E27FC236}">
                  <a16:creationId xmlns:a16="http://schemas.microsoft.com/office/drawing/2014/main" id="{4E0528BD-11B0-8BCA-8FFA-DA49484463FC}"/>
                </a:ext>
              </a:extLst>
            </p:cNvPr>
            <p:cNvGrpSpPr/>
            <p:nvPr/>
          </p:nvGrpSpPr>
          <p:grpSpPr>
            <a:xfrm>
              <a:off x="8709659" y="792480"/>
              <a:ext cx="2426654" cy="45719"/>
              <a:chOff x="6214426" y="-594360"/>
              <a:chExt cx="2426654" cy="137160"/>
            </a:xfrm>
          </p:grpSpPr>
          <p:sp>
            <p:nvSpPr>
              <p:cNvPr id="59" name="矩形 58">
                <a:extLst>
                  <a:ext uri="{FF2B5EF4-FFF2-40B4-BE49-F238E27FC236}">
                    <a16:creationId xmlns:a16="http://schemas.microsoft.com/office/drawing/2014/main" id="{06A5C53A-9861-B913-0EC5-1E190735F1EE}"/>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CA88B6E1-C22F-7439-9FB1-727AF86A8017}"/>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9D74CA24-6382-5B7B-F6F9-684C89A386D0}"/>
                </a:ext>
              </a:extLst>
            </p:cNvPr>
            <p:cNvGrpSpPr/>
            <p:nvPr/>
          </p:nvGrpSpPr>
          <p:grpSpPr>
            <a:xfrm>
              <a:off x="8693822" y="549275"/>
              <a:ext cx="2442489" cy="215444"/>
              <a:chOff x="8074062" y="549275"/>
              <a:chExt cx="2442489" cy="215444"/>
            </a:xfrm>
          </p:grpSpPr>
          <p:sp>
            <p:nvSpPr>
              <p:cNvPr id="56" name="文本框 55">
                <a:extLst>
                  <a:ext uri="{FF2B5EF4-FFF2-40B4-BE49-F238E27FC236}">
                    <a16:creationId xmlns:a16="http://schemas.microsoft.com/office/drawing/2014/main" id="{2F4AE889-5631-A0C0-713C-38BC70A7FAB8}"/>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57" name="文本框 56">
                <a:extLst>
                  <a:ext uri="{FF2B5EF4-FFF2-40B4-BE49-F238E27FC236}">
                    <a16:creationId xmlns:a16="http://schemas.microsoft.com/office/drawing/2014/main" id="{362D2A0B-3BF5-8840-D602-10AE4D6723AA}"/>
                  </a:ext>
                </a:extLst>
              </p:cNvPr>
              <p:cNvSpPr txBox="1"/>
              <p:nvPr/>
            </p:nvSpPr>
            <p:spPr>
              <a:xfrm>
                <a:off x="10037464" y="549275"/>
                <a:ext cx="479087"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58" name="直接连接符 57">
                <a:extLst>
                  <a:ext uri="{FF2B5EF4-FFF2-40B4-BE49-F238E27FC236}">
                    <a16:creationId xmlns:a16="http://schemas.microsoft.com/office/drawing/2014/main" id="{E91B871E-4D86-8497-F2FF-62792080DE53}"/>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0" name="组合 69">
            <a:extLst>
              <a:ext uri="{FF2B5EF4-FFF2-40B4-BE49-F238E27FC236}">
                <a16:creationId xmlns:a16="http://schemas.microsoft.com/office/drawing/2014/main" id="{551F08DD-B2A2-A386-EA27-C73DBF24C036}"/>
              </a:ext>
            </a:extLst>
          </p:cNvPr>
          <p:cNvGrpSpPr/>
          <p:nvPr/>
        </p:nvGrpSpPr>
        <p:grpSpPr>
          <a:xfrm flipH="1">
            <a:off x="9595499" y="6811200"/>
            <a:ext cx="2626981" cy="46800"/>
            <a:chOff x="0" y="0"/>
            <a:chExt cx="2626981" cy="46800"/>
          </a:xfrm>
        </p:grpSpPr>
        <p:sp>
          <p:nvSpPr>
            <p:cNvPr id="71" name="矩形 70">
              <a:extLst>
                <a:ext uri="{FF2B5EF4-FFF2-40B4-BE49-F238E27FC236}">
                  <a16:creationId xmlns:a16="http://schemas.microsoft.com/office/drawing/2014/main" id="{E3924D78-C03A-BB2F-5C9E-24FFA4744ECD}"/>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64C9D396-687E-B4C6-DF59-2FDBE87DEB79}"/>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mc:AlternateContent xmlns:mc="http://schemas.openxmlformats.org/markup-compatibility/2006" xmlns:cx1="http://schemas.microsoft.com/office/drawing/2015/9/8/chartex">
        <mc:Choice Requires="cx1">
          <p:graphicFrame>
            <p:nvGraphicFramePr>
              <p:cNvPr id="44" name="图表 43">
                <a:extLst>
                  <a:ext uri="{FF2B5EF4-FFF2-40B4-BE49-F238E27FC236}">
                    <a16:creationId xmlns:a16="http://schemas.microsoft.com/office/drawing/2014/main" id="{98F22417-F72A-8398-7C4E-19A694A91CE0}"/>
                  </a:ext>
                </a:extLst>
              </p:cNvPr>
              <p:cNvGraphicFramePr/>
              <p:nvPr>
                <p:extLst>
                  <p:ext uri="{D42A27DB-BD31-4B8C-83A1-F6EECF244321}">
                    <p14:modId xmlns:p14="http://schemas.microsoft.com/office/powerpoint/2010/main" val="161655750"/>
                  </p:ext>
                </p:extLst>
              </p:nvPr>
            </p:nvGraphicFramePr>
            <p:xfrm>
              <a:off x="4944449" y="1843112"/>
              <a:ext cx="2419233" cy="2045982"/>
            </p:xfrm>
            <a:graphic>
              <a:graphicData uri="http://schemas.microsoft.com/office/drawing/2014/chartex">
                <cx:chart xmlns:cx="http://schemas.microsoft.com/office/drawing/2014/chartex" xmlns:r="http://schemas.openxmlformats.org/officeDocument/2006/relationships" r:id="rId8"/>
              </a:graphicData>
            </a:graphic>
          </p:graphicFrame>
        </mc:Choice>
        <mc:Fallback xmlns="">
          <p:pic>
            <p:nvPicPr>
              <p:cNvPr id="44" name="图表 43">
                <a:extLst>
                  <a:ext uri="{FF2B5EF4-FFF2-40B4-BE49-F238E27FC236}">
                    <a16:creationId xmlns:a16="http://schemas.microsoft.com/office/drawing/2014/main" id="{98F22417-F72A-8398-7C4E-19A694A91CE0}"/>
                  </a:ext>
                </a:extLst>
              </p:cNvPr>
              <p:cNvPicPr>
                <a:picLocks noGrp="1" noRot="1" noChangeAspect="1" noMove="1" noResize="1" noEditPoints="1" noAdjustHandles="1" noChangeArrowheads="1" noChangeShapeType="1"/>
              </p:cNvPicPr>
              <p:nvPr/>
            </p:nvPicPr>
            <p:blipFill>
              <a:blip r:embed="rId9"/>
              <a:stretch>
                <a:fillRect/>
              </a:stretch>
            </p:blipFill>
            <p:spPr>
              <a:xfrm>
                <a:off x="4944449" y="1843112"/>
                <a:ext cx="2419233" cy="2045982"/>
              </a:xfrm>
              <a:prstGeom prst="rect">
                <a:avLst/>
              </a:prstGeom>
            </p:spPr>
          </p:pic>
        </mc:Fallback>
      </mc:AlternateContent>
    </p:spTree>
    <p:extLst>
      <p:ext uri="{BB962C8B-B14F-4D97-AF65-F5344CB8AC3E}">
        <p14:creationId xmlns:p14="http://schemas.microsoft.com/office/powerpoint/2010/main" val="3309378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2490D5A9-D586-FFA7-3B1F-F56253D98773}"/>
              </a:ext>
            </a:extLst>
          </p:cNvPr>
          <p:cNvSpPr/>
          <p:nvPr/>
        </p:nvSpPr>
        <p:spPr>
          <a:xfrm>
            <a:off x="0" y="0"/>
            <a:ext cx="12192000" cy="6858000"/>
          </a:xfrm>
          <a:prstGeom prst="rect">
            <a:avLst/>
          </a:prstGeom>
          <a:gradFill flip="none" rotWithShape="1">
            <a:gsLst>
              <a:gs pos="0">
                <a:schemeClr val="bg1">
                  <a:alpha val="87000"/>
                </a:schemeClr>
              </a:gs>
              <a:gs pos="100000">
                <a:schemeClr val="bg1">
                  <a:alpha val="86000"/>
                </a:schemeClr>
              </a:gs>
            </a:gsLst>
            <a:lin ang="5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55688" y="549275"/>
            <a:ext cx="4924425" cy="492443"/>
          </a:xfrm>
          <a:prstGeom prst="rect">
            <a:avLst/>
          </a:prstGeom>
          <a:noFill/>
        </p:spPr>
        <p:txBody>
          <a:bodyPr wrap="none" lIns="0" tIns="0" rIns="0" bIns="0" rtlCol="0">
            <a:spAutoFit/>
          </a:bodyPr>
          <a:lstStyle>
            <a:defPPr>
              <a:defRPr lang="zh-CN"/>
            </a:defPPr>
            <a:lvl1pPr>
              <a:defRPr sz="32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dirty="0"/>
              <a:t>新型城市四大人群消费潜力</a:t>
            </a:r>
          </a:p>
        </p:txBody>
      </p:sp>
      <p:grpSp>
        <p:nvGrpSpPr>
          <p:cNvPr id="31" name="组合 30">
            <a:extLst>
              <a:ext uri="{FF2B5EF4-FFF2-40B4-BE49-F238E27FC236}">
                <a16:creationId xmlns:a16="http://schemas.microsoft.com/office/drawing/2014/main" id="{CA756212-B593-64C2-F270-D15FD695BAE3}"/>
              </a:ext>
            </a:extLst>
          </p:cNvPr>
          <p:cNvGrpSpPr/>
          <p:nvPr/>
        </p:nvGrpSpPr>
        <p:grpSpPr>
          <a:xfrm flipH="1">
            <a:off x="6217920" y="1160939"/>
            <a:ext cx="4918392" cy="1465262"/>
            <a:chOff x="1055689" y="1386459"/>
            <a:chExt cx="4808663" cy="1112901"/>
          </a:xfrm>
        </p:grpSpPr>
        <p:sp>
          <p:nvSpPr>
            <p:cNvPr id="32" name="矩形: 圆角 31">
              <a:extLst>
                <a:ext uri="{FF2B5EF4-FFF2-40B4-BE49-F238E27FC236}">
                  <a16:creationId xmlns:a16="http://schemas.microsoft.com/office/drawing/2014/main" id="{05BDB73A-E138-CB67-3EAC-D0F4A36AD8B5}"/>
                </a:ext>
              </a:extLst>
            </p:cNvPr>
            <p:cNvSpPr/>
            <p:nvPr/>
          </p:nvSpPr>
          <p:spPr>
            <a:xfrm>
              <a:off x="1055689" y="1386459"/>
              <a:ext cx="144965" cy="1112520"/>
            </a:xfrm>
            <a:prstGeom prst="roundRect">
              <a:avLst>
                <a:gd name="adj" fmla="val 333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04373250-5D93-D1A3-E5AD-DAB025E00897}"/>
                </a:ext>
              </a:extLst>
            </p:cNvPr>
            <p:cNvSpPr/>
            <p:nvPr/>
          </p:nvSpPr>
          <p:spPr>
            <a:xfrm>
              <a:off x="1159678" y="1386840"/>
              <a:ext cx="4704674" cy="1112520"/>
            </a:xfrm>
            <a:prstGeom prst="roundRect">
              <a:avLst>
                <a:gd name="adj" fmla="val 2455"/>
              </a:avLst>
            </a:prstGeom>
            <a:solidFill>
              <a:schemeClr val="bg1"/>
            </a:solidFill>
            <a:ln>
              <a:gradFill>
                <a:gsLst>
                  <a:gs pos="59000">
                    <a:schemeClr val="bg1">
                      <a:lumMod val="75000"/>
                    </a:schemeClr>
                  </a:gs>
                  <a:gs pos="0">
                    <a:schemeClr val="bg1">
                      <a:lumMod val="75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矩形: 圆角 75">
            <a:extLst>
              <a:ext uri="{FF2B5EF4-FFF2-40B4-BE49-F238E27FC236}">
                <a16:creationId xmlns:a16="http://schemas.microsoft.com/office/drawing/2014/main" id="{CE6AC808-B288-5A4F-A1A9-16DAFDD10CAC}"/>
              </a:ext>
            </a:extLst>
          </p:cNvPr>
          <p:cNvSpPr/>
          <p:nvPr/>
        </p:nvSpPr>
        <p:spPr>
          <a:xfrm flipH="1">
            <a:off x="10965179" y="2725579"/>
            <a:ext cx="171133" cy="1464760"/>
          </a:xfrm>
          <a:prstGeom prst="roundRect">
            <a:avLst>
              <a:gd name="adj" fmla="val 333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18DE77D6-5B48-4AD9-E5AA-2002428257F8}"/>
              </a:ext>
            </a:extLst>
          </p:cNvPr>
          <p:cNvSpPr/>
          <p:nvPr/>
        </p:nvSpPr>
        <p:spPr>
          <a:xfrm flipH="1">
            <a:off x="6217920" y="2726081"/>
            <a:ext cx="4808220" cy="1464760"/>
          </a:xfrm>
          <a:prstGeom prst="roundRect">
            <a:avLst>
              <a:gd name="adj" fmla="val 2455"/>
            </a:avLst>
          </a:prstGeom>
          <a:solidFill>
            <a:schemeClr val="bg1"/>
          </a:solidFill>
          <a:ln>
            <a:gradFill>
              <a:gsLst>
                <a:gs pos="59000">
                  <a:schemeClr val="bg1">
                    <a:lumMod val="75000"/>
                  </a:schemeClr>
                </a:gs>
                <a:gs pos="0">
                  <a:schemeClr val="bg1">
                    <a:lumMod val="75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圆角 82">
            <a:extLst>
              <a:ext uri="{FF2B5EF4-FFF2-40B4-BE49-F238E27FC236}">
                <a16:creationId xmlns:a16="http://schemas.microsoft.com/office/drawing/2014/main" id="{64A2084F-BC7A-960F-0147-8C467A60DE1C}"/>
              </a:ext>
            </a:extLst>
          </p:cNvPr>
          <p:cNvSpPr/>
          <p:nvPr/>
        </p:nvSpPr>
        <p:spPr>
          <a:xfrm>
            <a:off x="1055688" y="1161190"/>
            <a:ext cx="608520" cy="1464760"/>
          </a:xfrm>
          <a:prstGeom prst="roundRect">
            <a:avLst>
              <a:gd name="adj" fmla="val 831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圆角 83">
            <a:extLst>
              <a:ext uri="{FF2B5EF4-FFF2-40B4-BE49-F238E27FC236}">
                <a16:creationId xmlns:a16="http://schemas.microsoft.com/office/drawing/2014/main" id="{5F1E4F2D-2C13-93B1-51DB-24DBE353212F}"/>
              </a:ext>
            </a:extLst>
          </p:cNvPr>
          <p:cNvSpPr/>
          <p:nvPr/>
        </p:nvSpPr>
        <p:spPr>
          <a:xfrm>
            <a:off x="1163638" y="1161190"/>
            <a:ext cx="4810442" cy="1464760"/>
          </a:xfrm>
          <a:prstGeom prst="roundRect">
            <a:avLst>
              <a:gd name="adj" fmla="val 2455"/>
            </a:avLst>
          </a:prstGeom>
          <a:solidFill>
            <a:schemeClr val="bg1"/>
          </a:solidFill>
          <a:ln>
            <a:gradFill>
              <a:gsLst>
                <a:gs pos="59000">
                  <a:schemeClr val="bg1">
                    <a:lumMod val="75000"/>
                  </a:schemeClr>
                </a:gs>
                <a:gs pos="0">
                  <a:schemeClr val="bg1">
                    <a:lumMod val="75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a16="http://schemas.microsoft.com/office/drawing/2014/main" id="{EA9F6709-1AE5-31A0-B0F3-F737686FC5D1}"/>
              </a:ext>
            </a:extLst>
          </p:cNvPr>
          <p:cNvGrpSpPr/>
          <p:nvPr/>
        </p:nvGrpSpPr>
        <p:grpSpPr>
          <a:xfrm>
            <a:off x="1055688" y="2725579"/>
            <a:ext cx="4918392" cy="1465262"/>
            <a:chOff x="1055688" y="1386459"/>
            <a:chExt cx="4808663" cy="1112901"/>
          </a:xfrm>
        </p:grpSpPr>
        <p:sp>
          <p:nvSpPr>
            <p:cNvPr id="81" name="矩形: 圆角 80">
              <a:extLst>
                <a:ext uri="{FF2B5EF4-FFF2-40B4-BE49-F238E27FC236}">
                  <a16:creationId xmlns:a16="http://schemas.microsoft.com/office/drawing/2014/main" id="{4D3EB046-C46E-A639-820B-A16F5CCF9C5E}"/>
                </a:ext>
              </a:extLst>
            </p:cNvPr>
            <p:cNvSpPr/>
            <p:nvPr/>
          </p:nvSpPr>
          <p:spPr>
            <a:xfrm>
              <a:off x="1055688" y="1386459"/>
              <a:ext cx="197114" cy="1112520"/>
            </a:xfrm>
            <a:prstGeom prst="roundRect">
              <a:avLst>
                <a:gd name="adj" fmla="val 333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5BCBD25D-2602-BE13-15BD-7040FDC7FD75}"/>
                </a:ext>
              </a:extLst>
            </p:cNvPr>
            <p:cNvSpPr/>
            <p:nvPr/>
          </p:nvSpPr>
          <p:spPr>
            <a:xfrm>
              <a:off x="1161230" y="1386840"/>
              <a:ext cx="4703121" cy="1112520"/>
            </a:xfrm>
            <a:prstGeom prst="roundRect">
              <a:avLst>
                <a:gd name="adj" fmla="val 2455"/>
              </a:avLst>
            </a:prstGeom>
            <a:solidFill>
              <a:schemeClr val="bg1"/>
            </a:solidFill>
            <a:ln>
              <a:gradFill>
                <a:gsLst>
                  <a:gs pos="59000">
                    <a:schemeClr val="bg1">
                      <a:lumMod val="75000"/>
                    </a:schemeClr>
                  </a:gs>
                  <a:gs pos="0">
                    <a:schemeClr val="bg1">
                      <a:lumMod val="75000"/>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 name="组合 6">
            <a:extLst>
              <a:ext uri="{FF2B5EF4-FFF2-40B4-BE49-F238E27FC236}">
                <a16:creationId xmlns:a16="http://schemas.microsoft.com/office/drawing/2014/main" id="{2ED8AEA4-8E03-F362-BC3B-CE45C5131275}"/>
              </a:ext>
            </a:extLst>
          </p:cNvPr>
          <p:cNvGrpSpPr/>
          <p:nvPr/>
        </p:nvGrpSpPr>
        <p:grpSpPr>
          <a:xfrm>
            <a:off x="4990455" y="1548914"/>
            <a:ext cx="2211090" cy="2211090"/>
            <a:chOff x="5145006" y="-3237602"/>
            <a:chExt cx="2760504" cy="2760504"/>
          </a:xfrm>
        </p:grpSpPr>
        <p:sp>
          <p:nvSpPr>
            <p:cNvPr id="49" name="圆: 空心 48">
              <a:extLst>
                <a:ext uri="{FF2B5EF4-FFF2-40B4-BE49-F238E27FC236}">
                  <a16:creationId xmlns:a16="http://schemas.microsoft.com/office/drawing/2014/main" id="{0C06F16A-B847-2872-B955-2AD87C44A538}"/>
                </a:ext>
              </a:extLst>
            </p:cNvPr>
            <p:cNvSpPr/>
            <p:nvPr/>
          </p:nvSpPr>
          <p:spPr>
            <a:xfrm>
              <a:off x="5145006" y="-3237602"/>
              <a:ext cx="2760504" cy="2760504"/>
            </a:xfrm>
            <a:prstGeom prst="donut">
              <a:avLst>
                <a:gd name="adj" fmla="val 28472"/>
              </a:avLst>
            </a:prstGeom>
            <a:gradFill>
              <a:gsLst>
                <a:gs pos="81000">
                  <a:schemeClr val="accent1">
                    <a:alpha val="0"/>
                  </a:schemeClr>
                </a:gs>
                <a:gs pos="41000">
                  <a:schemeClr val="bg1"/>
                </a:gs>
              </a:gsLst>
              <a:path path="circle">
                <a:fillToRect l="50000" t="50000" r="50000" b="50000"/>
              </a:path>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09A6E967-9957-AEC2-093E-4D2A20D71548}"/>
                </a:ext>
              </a:extLst>
            </p:cNvPr>
            <p:cNvSpPr/>
            <p:nvPr/>
          </p:nvSpPr>
          <p:spPr>
            <a:xfrm>
              <a:off x="5437413" y="-2945195"/>
              <a:ext cx="2175690" cy="2175690"/>
            </a:xfrm>
            <a:prstGeom prst="ellipse">
              <a:avLst/>
            </a:prstGeom>
            <a:gradFill>
              <a:gsLst>
                <a:gs pos="0">
                  <a:schemeClr val="accent2">
                    <a:lumMod val="60000"/>
                    <a:lumOff val="40000"/>
                  </a:schemeClr>
                </a:gs>
                <a:gs pos="73000">
                  <a:schemeClr val="accent1"/>
                </a:gs>
              </a:gsLst>
              <a:path path="circle">
                <a:fillToRect r="100000" b="100000"/>
              </a:path>
            </a:gradFill>
            <a:ln>
              <a:noFill/>
            </a:ln>
            <a:effectLst>
              <a:outerShdw blurRad="419100" dist="241300" dir="2700000" sx="98000" sy="98000" algn="tl" rotWithShape="0">
                <a:schemeClr val="accent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3E5FE39A-BC28-B828-B492-4CAF903ACA15}"/>
                </a:ext>
              </a:extLst>
            </p:cNvPr>
            <p:cNvSpPr/>
            <p:nvPr/>
          </p:nvSpPr>
          <p:spPr>
            <a:xfrm>
              <a:off x="5744042" y="-2095183"/>
              <a:ext cx="1562433" cy="475666"/>
            </a:xfrm>
            <a:prstGeom prst="roundRect">
              <a:avLst>
                <a:gd name="adj" fmla="val 50000"/>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Medium" panose="020B0600000000000000" pitchFamily="34" charset="-122"/>
                  <a:ea typeface="思源黑体 CN Medium" panose="020B0600000000000000" pitchFamily="34" charset="-122"/>
                </a:rPr>
                <a:t>消费潜力</a:t>
              </a:r>
            </a:p>
          </p:txBody>
        </p:sp>
      </p:grpSp>
      <p:sp>
        <p:nvSpPr>
          <p:cNvPr id="87" name="矩形: 圆角 86">
            <a:extLst>
              <a:ext uri="{FF2B5EF4-FFF2-40B4-BE49-F238E27FC236}">
                <a16:creationId xmlns:a16="http://schemas.microsoft.com/office/drawing/2014/main" id="{B30460D1-2350-B350-D9FB-FBA8B189F838}"/>
              </a:ext>
            </a:extLst>
          </p:cNvPr>
          <p:cNvSpPr/>
          <p:nvPr/>
        </p:nvSpPr>
        <p:spPr>
          <a:xfrm>
            <a:off x="1280160" y="1409871"/>
            <a:ext cx="995680" cy="40290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Medium" panose="020B0600000000000000" pitchFamily="34" charset="-122"/>
                <a:ea typeface="思源黑体 CN Medium" panose="020B0600000000000000" pitchFamily="34" charset="-122"/>
              </a:rPr>
              <a:t>贵妇圈</a:t>
            </a:r>
          </a:p>
        </p:txBody>
      </p:sp>
      <p:sp>
        <p:nvSpPr>
          <p:cNvPr id="88" name="文本框 87">
            <a:extLst>
              <a:ext uri="{FF2B5EF4-FFF2-40B4-BE49-F238E27FC236}">
                <a16:creationId xmlns:a16="http://schemas.microsoft.com/office/drawing/2014/main" id="{DF58C229-564A-1FB4-7C83-C13E000FDA73}"/>
              </a:ext>
            </a:extLst>
          </p:cNvPr>
          <p:cNvSpPr txBox="1"/>
          <p:nvPr/>
        </p:nvSpPr>
        <p:spPr>
          <a:xfrm>
            <a:off x="1280160" y="1875390"/>
            <a:ext cx="3731924" cy="502382"/>
          </a:xfrm>
          <a:prstGeom prst="rect">
            <a:avLst/>
          </a:prstGeom>
          <a:noFill/>
        </p:spPr>
        <p:txBody>
          <a:bodyPr wrap="square" lIns="0" tIns="0" rIns="0" bIns="0" rtlCol="0">
            <a:spAutoFit/>
          </a:bodyPr>
          <a:lstStyle/>
          <a:p>
            <a:pPr>
              <a:lnSpc>
                <a:spcPct val="120000"/>
              </a:lnSpc>
            </a:pPr>
            <a:r>
              <a:rPr lang="en-US" altLang="zh-CN" sz="1400" dirty="0">
                <a:solidFill>
                  <a:schemeClr val="tx1">
                    <a:lumMod val="85000"/>
                    <a:lumOff val="15000"/>
                  </a:schemeClr>
                </a:solidFill>
              </a:rPr>
              <a:t>80</a:t>
            </a:r>
            <a:r>
              <a:rPr lang="zh-CN" altLang="en-US" sz="1400" dirty="0">
                <a:solidFill>
                  <a:schemeClr val="tx1">
                    <a:lumMod val="85000"/>
                    <a:lumOff val="15000"/>
                  </a:schemeClr>
                </a:solidFill>
              </a:rPr>
              <a:t>后占比最高，超过</a:t>
            </a:r>
            <a:r>
              <a:rPr lang="en-US" altLang="zh-CN" sz="1400" dirty="0">
                <a:solidFill>
                  <a:schemeClr val="tx1">
                    <a:lumMod val="85000"/>
                    <a:lumOff val="15000"/>
                  </a:schemeClr>
                </a:solidFill>
              </a:rPr>
              <a:t>40%</a:t>
            </a:r>
            <a:r>
              <a:rPr lang="zh-CN" altLang="en-US" sz="1400" dirty="0">
                <a:solidFill>
                  <a:schemeClr val="tx1">
                    <a:lumMod val="85000"/>
                    <a:lumOff val="15000"/>
                  </a:schemeClr>
                </a:solidFill>
              </a:rPr>
              <a:t>，三线城市人群对比其他城市线占比高，占比近四分之一</a:t>
            </a:r>
          </a:p>
        </p:txBody>
      </p:sp>
      <p:sp>
        <p:nvSpPr>
          <p:cNvPr id="16" name="文本框 15"/>
          <p:cNvSpPr txBox="1"/>
          <p:nvPr/>
        </p:nvSpPr>
        <p:spPr>
          <a:xfrm>
            <a:off x="7315200" y="1871559"/>
            <a:ext cx="3536576" cy="502382"/>
          </a:xfrm>
          <a:prstGeom prst="rect">
            <a:avLst/>
          </a:prstGeom>
          <a:noFill/>
        </p:spPr>
        <p:txBody>
          <a:bodyPr wrap="square" lIns="0" tIns="0" rIns="0" bIns="0" rtlCol="0">
            <a:spAutoFit/>
          </a:bodyPr>
          <a:lstStyle/>
          <a:p>
            <a:pPr algn="r">
              <a:lnSpc>
                <a:spcPct val="120000"/>
              </a:lnSpc>
            </a:pPr>
            <a:r>
              <a:rPr lang="zh-CN" altLang="en-US" sz="1400" dirty="0">
                <a:solidFill>
                  <a:schemeClr val="tx1">
                    <a:lumMod val="85000"/>
                    <a:lumOff val="15000"/>
                  </a:schemeClr>
                </a:solidFill>
              </a:rPr>
              <a:t>年轻化，潜力新线城市特征显著，以女性为主，占比</a:t>
            </a:r>
            <a:r>
              <a:rPr lang="en-US" altLang="zh-CN" sz="1400" dirty="0">
                <a:solidFill>
                  <a:schemeClr val="tx1">
                    <a:lumMod val="85000"/>
                    <a:lumOff val="15000"/>
                  </a:schemeClr>
                </a:solidFill>
              </a:rPr>
              <a:t>90%</a:t>
            </a:r>
            <a:r>
              <a:rPr lang="zh-CN" altLang="en-US" sz="1400" dirty="0">
                <a:solidFill>
                  <a:schemeClr val="tx1">
                    <a:lumMod val="85000"/>
                    <a:lumOff val="15000"/>
                  </a:schemeClr>
                </a:solidFill>
              </a:rPr>
              <a:t>，新线人群占比超</a:t>
            </a:r>
            <a:r>
              <a:rPr lang="en-US" altLang="zh-CN" sz="1400" dirty="0">
                <a:solidFill>
                  <a:schemeClr val="tx1">
                    <a:lumMod val="85000"/>
                    <a:lumOff val="15000"/>
                  </a:schemeClr>
                </a:solidFill>
              </a:rPr>
              <a:t>60%</a:t>
            </a:r>
            <a:endParaRPr lang="zh-CN" altLang="en-US" sz="1400" dirty="0">
              <a:solidFill>
                <a:schemeClr val="tx1">
                  <a:lumMod val="85000"/>
                  <a:lumOff val="15000"/>
                </a:schemeClr>
              </a:solidFill>
            </a:endParaRPr>
          </a:p>
        </p:txBody>
      </p:sp>
      <p:sp>
        <p:nvSpPr>
          <p:cNvPr id="92" name="矩形: 圆角 91">
            <a:extLst>
              <a:ext uri="{FF2B5EF4-FFF2-40B4-BE49-F238E27FC236}">
                <a16:creationId xmlns:a16="http://schemas.microsoft.com/office/drawing/2014/main" id="{2A333B3D-F3E0-B449-2237-9F5A3DB30574}"/>
              </a:ext>
            </a:extLst>
          </p:cNvPr>
          <p:cNvSpPr/>
          <p:nvPr/>
        </p:nvSpPr>
        <p:spPr>
          <a:xfrm>
            <a:off x="9856096" y="1413199"/>
            <a:ext cx="995680" cy="40290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Medium" panose="020B0600000000000000" pitchFamily="34" charset="-122"/>
                <a:ea typeface="思源黑体 CN Medium" panose="020B0600000000000000" pitchFamily="34" charset="-122"/>
              </a:rPr>
              <a:t>颜值控</a:t>
            </a:r>
          </a:p>
        </p:txBody>
      </p:sp>
      <p:grpSp>
        <p:nvGrpSpPr>
          <p:cNvPr id="96" name="组合 95">
            <a:extLst>
              <a:ext uri="{FF2B5EF4-FFF2-40B4-BE49-F238E27FC236}">
                <a16:creationId xmlns:a16="http://schemas.microsoft.com/office/drawing/2014/main" id="{2A8187F6-5123-BC38-06F8-8EB0DFAB1AC6}"/>
              </a:ext>
            </a:extLst>
          </p:cNvPr>
          <p:cNvGrpSpPr/>
          <p:nvPr/>
        </p:nvGrpSpPr>
        <p:grpSpPr>
          <a:xfrm>
            <a:off x="7335520" y="2969946"/>
            <a:ext cx="3516256" cy="702209"/>
            <a:chOff x="7335520" y="1569879"/>
            <a:chExt cx="3516256" cy="702209"/>
          </a:xfrm>
        </p:grpSpPr>
        <p:sp>
          <p:nvSpPr>
            <p:cNvPr id="97" name="文本框 96">
              <a:extLst>
                <a:ext uri="{FF2B5EF4-FFF2-40B4-BE49-F238E27FC236}">
                  <a16:creationId xmlns:a16="http://schemas.microsoft.com/office/drawing/2014/main" id="{08CABF68-2C0E-DE02-F944-BCACFED35C26}"/>
                </a:ext>
              </a:extLst>
            </p:cNvPr>
            <p:cNvSpPr txBox="1"/>
            <p:nvPr/>
          </p:nvSpPr>
          <p:spPr>
            <a:xfrm>
              <a:off x="7335520" y="2028239"/>
              <a:ext cx="3516256" cy="243849"/>
            </a:xfrm>
            <a:prstGeom prst="rect">
              <a:avLst/>
            </a:prstGeom>
            <a:noFill/>
          </p:spPr>
          <p:txBody>
            <a:bodyPr wrap="square" lIns="0" tIns="0" rIns="0" bIns="0" rtlCol="0">
              <a:spAutoFit/>
            </a:bodyPr>
            <a:lstStyle/>
            <a:p>
              <a:pPr>
                <a:lnSpc>
                  <a:spcPct val="120000"/>
                </a:lnSpc>
              </a:pPr>
              <a:r>
                <a:rPr lang="zh-CN" altLang="en-US" sz="1400" dirty="0">
                  <a:solidFill>
                    <a:schemeClr val="tx1">
                      <a:lumMod val="85000"/>
                      <a:lumOff val="15000"/>
                    </a:schemeClr>
                  </a:solidFill>
                </a:rPr>
                <a:t>男性护肤意识崛起，</a:t>
              </a:r>
              <a:r>
                <a:rPr lang="en-US" altLang="zh-CN" sz="1400" dirty="0">
                  <a:solidFill>
                    <a:schemeClr val="tx1">
                      <a:lumMod val="85000"/>
                      <a:lumOff val="15000"/>
                    </a:schemeClr>
                  </a:solidFill>
                </a:rPr>
                <a:t>80</a:t>
              </a:r>
              <a:r>
                <a:rPr lang="zh-CN" altLang="en-US" sz="1400" dirty="0">
                  <a:solidFill>
                    <a:schemeClr val="tx1">
                      <a:lumMod val="85000"/>
                      <a:lumOff val="15000"/>
                    </a:schemeClr>
                  </a:solidFill>
                </a:rPr>
                <a:t>后新线人群为主力军。</a:t>
              </a:r>
            </a:p>
          </p:txBody>
        </p:sp>
        <p:sp>
          <p:nvSpPr>
            <p:cNvPr id="98" name="矩形: 圆角 97">
              <a:extLst>
                <a:ext uri="{FF2B5EF4-FFF2-40B4-BE49-F238E27FC236}">
                  <a16:creationId xmlns:a16="http://schemas.microsoft.com/office/drawing/2014/main" id="{B5BE5903-582D-7046-D5D8-7C871980E816}"/>
                </a:ext>
              </a:extLst>
            </p:cNvPr>
            <p:cNvSpPr/>
            <p:nvPr/>
          </p:nvSpPr>
          <p:spPr>
            <a:xfrm>
              <a:off x="9856096" y="1569879"/>
              <a:ext cx="995680" cy="40290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Medium" panose="020B0600000000000000" pitchFamily="34" charset="-122"/>
                  <a:ea typeface="思源黑体 CN Medium" panose="020B0600000000000000" pitchFamily="34" charset="-122"/>
                </a:rPr>
                <a:t>精致男</a:t>
              </a:r>
            </a:p>
          </p:txBody>
        </p:sp>
      </p:grpSp>
      <p:sp>
        <p:nvSpPr>
          <p:cNvPr id="100" name="矩形: 圆角 99">
            <a:extLst>
              <a:ext uri="{FF2B5EF4-FFF2-40B4-BE49-F238E27FC236}">
                <a16:creationId xmlns:a16="http://schemas.microsoft.com/office/drawing/2014/main" id="{57861DBE-B32D-AC99-51A3-2BA6A241FFC3}"/>
              </a:ext>
            </a:extLst>
          </p:cNvPr>
          <p:cNvSpPr/>
          <p:nvPr/>
        </p:nvSpPr>
        <p:spPr>
          <a:xfrm>
            <a:off x="1280160" y="2974260"/>
            <a:ext cx="995680" cy="40290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Medium" panose="020B0600000000000000" pitchFamily="34" charset="-122"/>
                <a:ea typeface="思源黑体 CN Medium" panose="020B0600000000000000" pitchFamily="34" charset="-122"/>
              </a:rPr>
              <a:t>护肤党</a:t>
            </a:r>
          </a:p>
        </p:txBody>
      </p:sp>
      <p:sp>
        <p:nvSpPr>
          <p:cNvPr id="101" name="文本框 100">
            <a:extLst>
              <a:ext uri="{FF2B5EF4-FFF2-40B4-BE49-F238E27FC236}">
                <a16:creationId xmlns:a16="http://schemas.microsoft.com/office/drawing/2014/main" id="{6EC36173-A6EF-4BFE-5CE7-4289AF3566BF}"/>
              </a:ext>
            </a:extLst>
          </p:cNvPr>
          <p:cNvSpPr txBox="1"/>
          <p:nvPr/>
        </p:nvSpPr>
        <p:spPr>
          <a:xfrm>
            <a:off x="1280160" y="3439779"/>
            <a:ext cx="3731924" cy="502382"/>
          </a:xfrm>
          <a:prstGeom prst="rect">
            <a:avLst/>
          </a:prstGeom>
          <a:noFill/>
        </p:spPr>
        <p:txBody>
          <a:bodyPr wrap="square" lIns="0" tIns="0" rIns="0" bIns="0" rtlCol="0">
            <a:spAutoFit/>
          </a:bodyPr>
          <a:lstStyle/>
          <a:p>
            <a:pPr>
              <a:lnSpc>
                <a:spcPct val="120000"/>
              </a:lnSpc>
            </a:pPr>
            <a:r>
              <a:rPr lang="zh-CN" altLang="en-US" sz="1400" dirty="0">
                <a:solidFill>
                  <a:schemeClr val="tx1">
                    <a:lumMod val="85000"/>
                    <a:lumOff val="15000"/>
                  </a:schemeClr>
                </a:solidFill>
              </a:rPr>
              <a:t>护肤人群已女性为主，占比</a:t>
            </a:r>
            <a:r>
              <a:rPr lang="en-US" altLang="zh-CN" sz="1400" dirty="0">
                <a:solidFill>
                  <a:schemeClr val="tx1">
                    <a:lumMod val="85000"/>
                    <a:lumOff val="15000"/>
                  </a:schemeClr>
                </a:solidFill>
              </a:rPr>
              <a:t>70%</a:t>
            </a:r>
            <a:r>
              <a:rPr lang="zh-CN" altLang="en-US" sz="1400" dirty="0">
                <a:solidFill>
                  <a:schemeClr val="tx1">
                    <a:lumMod val="85000"/>
                    <a:lumOff val="15000"/>
                  </a:schemeClr>
                </a:solidFill>
              </a:rPr>
              <a:t>，</a:t>
            </a:r>
            <a:r>
              <a:rPr lang="en-US" altLang="zh-CN" sz="1400" dirty="0">
                <a:solidFill>
                  <a:schemeClr val="tx1">
                    <a:lumMod val="85000"/>
                    <a:lumOff val="15000"/>
                  </a:schemeClr>
                </a:solidFill>
              </a:rPr>
              <a:t>20-40</a:t>
            </a:r>
            <a:r>
              <a:rPr lang="zh-CN" altLang="en-US" sz="1400" dirty="0">
                <a:solidFill>
                  <a:schemeClr val="tx1">
                    <a:lumMod val="85000"/>
                    <a:lumOff val="15000"/>
                  </a:schemeClr>
                </a:solidFill>
              </a:rPr>
              <a:t>岁为消费主力人群</a:t>
            </a:r>
          </a:p>
        </p:txBody>
      </p:sp>
      <p:grpSp>
        <p:nvGrpSpPr>
          <p:cNvPr id="103" name="组合 102">
            <a:extLst>
              <a:ext uri="{FF2B5EF4-FFF2-40B4-BE49-F238E27FC236}">
                <a16:creationId xmlns:a16="http://schemas.microsoft.com/office/drawing/2014/main" id="{D0DA1AE5-23AD-94DE-1ECE-FC8DAAADB809}"/>
              </a:ext>
            </a:extLst>
          </p:cNvPr>
          <p:cNvGrpSpPr/>
          <p:nvPr/>
        </p:nvGrpSpPr>
        <p:grpSpPr>
          <a:xfrm>
            <a:off x="1069135" y="4405385"/>
            <a:ext cx="4876800" cy="2176125"/>
            <a:chOff x="1055688" y="4651017"/>
            <a:chExt cx="4876800" cy="2176125"/>
          </a:xfrm>
        </p:grpSpPr>
        <p:sp>
          <p:nvSpPr>
            <p:cNvPr id="6" name="文本框 5"/>
            <p:cNvSpPr txBox="1"/>
            <p:nvPr/>
          </p:nvSpPr>
          <p:spPr>
            <a:xfrm>
              <a:off x="2686175" y="4651017"/>
              <a:ext cx="1615827"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差异化人群年龄分布</a:t>
              </a:r>
            </a:p>
          </p:txBody>
        </p:sp>
        <p:graphicFrame>
          <p:nvGraphicFramePr>
            <p:cNvPr id="10" name="图表 9"/>
            <p:cNvGraphicFramePr/>
            <p:nvPr>
              <p:extLst>
                <p:ext uri="{D42A27DB-BD31-4B8C-83A1-F6EECF244321}">
                  <p14:modId xmlns:p14="http://schemas.microsoft.com/office/powerpoint/2010/main" val="4244767519"/>
                </p:ext>
              </p:extLst>
            </p:nvPr>
          </p:nvGraphicFramePr>
          <p:xfrm>
            <a:off x="1055688" y="4739522"/>
            <a:ext cx="4876800" cy="2087620"/>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02" name="组合 101">
            <a:extLst>
              <a:ext uri="{FF2B5EF4-FFF2-40B4-BE49-F238E27FC236}">
                <a16:creationId xmlns:a16="http://schemas.microsoft.com/office/drawing/2014/main" id="{7E959993-CC8B-2FCB-DEF4-3DD9EC8B6670}"/>
              </a:ext>
            </a:extLst>
          </p:cNvPr>
          <p:cNvGrpSpPr/>
          <p:nvPr/>
        </p:nvGrpSpPr>
        <p:grpSpPr>
          <a:xfrm>
            <a:off x="6391253" y="4338876"/>
            <a:ext cx="4876800" cy="2224783"/>
            <a:chOff x="6445041" y="4633217"/>
            <a:chExt cx="4876800" cy="2224783"/>
          </a:xfrm>
        </p:grpSpPr>
        <p:sp>
          <p:nvSpPr>
            <p:cNvPr id="5" name="文本框 4"/>
            <p:cNvSpPr txBox="1"/>
            <p:nvPr/>
          </p:nvSpPr>
          <p:spPr>
            <a:xfrm>
              <a:off x="8075528" y="4633217"/>
              <a:ext cx="1615827" cy="215444"/>
            </a:xfrm>
            <a:prstGeom prst="rect">
              <a:avLst/>
            </a:prstGeom>
            <a:noFill/>
          </p:spPr>
          <p:txBody>
            <a:bodyPr wrap="none" lIns="0" tIns="0" rIns="0" bIns="0" rtlCol="0">
              <a:spAutoFit/>
            </a:bodyPr>
            <a:lstStyle/>
            <a:p>
              <a:r>
                <a:rPr lang="zh-CN" altLang="en-US" sz="1400" dirty="0">
                  <a:solidFill>
                    <a:schemeClr val="tx1">
                      <a:lumMod val="85000"/>
                      <a:lumOff val="15000"/>
                    </a:schemeClr>
                  </a:solidFill>
                </a:rPr>
                <a:t>差异化人群年龄分布</a:t>
              </a:r>
            </a:p>
          </p:txBody>
        </p:sp>
        <p:graphicFrame>
          <p:nvGraphicFramePr>
            <p:cNvPr id="9" name="图表 8"/>
            <p:cNvGraphicFramePr/>
            <p:nvPr>
              <p:extLst>
                <p:ext uri="{D42A27DB-BD31-4B8C-83A1-F6EECF244321}">
                  <p14:modId xmlns:p14="http://schemas.microsoft.com/office/powerpoint/2010/main" val="385921860"/>
                </p:ext>
              </p:extLst>
            </p:nvPr>
          </p:nvGraphicFramePr>
          <p:xfrm>
            <a:off x="6445041" y="4737654"/>
            <a:ext cx="4876800" cy="2120346"/>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12" name="组合 111">
            <a:extLst>
              <a:ext uri="{FF2B5EF4-FFF2-40B4-BE49-F238E27FC236}">
                <a16:creationId xmlns:a16="http://schemas.microsoft.com/office/drawing/2014/main" id="{6A133512-4547-F477-9AFB-5C995A2540B4}"/>
              </a:ext>
            </a:extLst>
          </p:cNvPr>
          <p:cNvGrpSpPr/>
          <p:nvPr/>
        </p:nvGrpSpPr>
        <p:grpSpPr>
          <a:xfrm>
            <a:off x="8693822" y="549275"/>
            <a:ext cx="2442491" cy="288924"/>
            <a:chOff x="8693822" y="549275"/>
            <a:chExt cx="2442491" cy="288924"/>
          </a:xfrm>
        </p:grpSpPr>
        <p:grpSp>
          <p:nvGrpSpPr>
            <p:cNvPr id="113" name="组合 112">
              <a:extLst>
                <a:ext uri="{FF2B5EF4-FFF2-40B4-BE49-F238E27FC236}">
                  <a16:creationId xmlns:a16="http://schemas.microsoft.com/office/drawing/2014/main" id="{94C1EF4C-E11F-7154-7163-0574E5052977}"/>
                </a:ext>
              </a:extLst>
            </p:cNvPr>
            <p:cNvGrpSpPr/>
            <p:nvPr/>
          </p:nvGrpSpPr>
          <p:grpSpPr>
            <a:xfrm>
              <a:off x="8709659" y="792480"/>
              <a:ext cx="2426654" cy="45719"/>
              <a:chOff x="6214426" y="-594360"/>
              <a:chExt cx="2426654" cy="137160"/>
            </a:xfrm>
          </p:grpSpPr>
          <p:sp>
            <p:nvSpPr>
              <p:cNvPr id="118" name="矩形 117">
                <a:extLst>
                  <a:ext uri="{FF2B5EF4-FFF2-40B4-BE49-F238E27FC236}">
                    <a16:creationId xmlns:a16="http://schemas.microsoft.com/office/drawing/2014/main" id="{759D253A-9438-5103-595E-44F359839F3A}"/>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6FC8CBDC-8C77-D9E9-78A2-37120369C2F1}"/>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a:extLst>
                <a:ext uri="{FF2B5EF4-FFF2-40B4-BE49-F238E27FC236}">
                  <a16:creationId xmlns:a16="http://schemas.microsoft.com/office/drawing/2014/main" id="{7174A99A-AE20-0A0D-651B-F6856CF3338C}"/>
                </a:ext>
              </a:extLst>
            </p:cNvPr>
            <p:cNvGrpSpPr/>
            <p:nvPr/>
          </p:nvGrpSpPr>
          <p:grpSpPr>
            <a:xfrm>
              <a:off x="8693822" y="549275"/>
              <a:ext cx="2442489" cy="215444"/>
              <a:chOff x="8074062" y="549275"/>
              <a:chExt cx="2442489" cy="215444"/>
            </a:xfrm>
          </p:grpSpPr>
          <p:sp>
            <p:nvSpPr>
              <p:cNvPr id="115" name="文本框 114">
                <a:extLst>
                  <a:ext uri="{FF2B5EF4-FFF2-40B4-BE49-F238E27FC236}">
                    <a16:creationId xmlns:a16="http://schemas.microsoft.com/office/drawing/2014/main" id="{3D082A05-9149-CDD1-440F-BB2A39E4A79D}"/>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16" name="文本框 115">
                <a:extLst>
                  <a:ext uri="{FF2B5EF4-FFF2-40B4-BE49-F238E27FC236}">
                    <a16:creationId xmlns:a16="http://schemas.microsoft.com/office/drawing/2014/main" id="{B4BF3D7F-3FFF-2C4E-D407-CFEEF474BEB6}"/>
                  </a:ext>
                </a:extLst>
              </p:cNvPr>
              <p:cNvSpPr txBox="1"/>
              <p:nvPr/>
            </p:nvSpPr>
            <p:spPr>
              <a:xfrm>
                <a:off x="10037464" y="549275"/>
                <a:ext cx="479087"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17" name="直接连接符 116">
                <a:extLst>
                  <a:ext uri="{FF2B5EF4-FFF2-40B4-BE49-F238E27FC236}">
                    <a16:creationId xmlns:a16="http://schemas.microsoft.com/office/drawing/2014/main" id="{68136A1D-6754-3E73-8744-0191DC739792}"/>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9" name="组合 128">
            <a:extLst>
              <a:ext uri="{FF2B5EF4-FFF2-40B4-BE49-F238E27FC236}">
                <a16:creationId xmlns:a16="http://schemas.microsoft.com/office/drawing/2014/main" id="{F133A765-CB5A-A430-9F15-56854A9605F7}"/>
              </a:ext>
            </a:extLst>
          </p:cNvPr>
          <p:cNvGrpSpPr/>
          <p:nvPr/>
        </p:nvGrpSpPr>
        <p:grpSpPr>
          <a:xfrm flipH="1">
            <a:off x="9595499" y="6811200"/>
            <a:ext cx="2626981" cy="46800"/>
            <a:chOff x="0" y="0"/>
            <a:chExt cx="2626981" cy="46800"/>
          </a:xfrm>
        </p:grpSpPr>
        <p:sp>
          <p:nvSpPr>
            <p:cNvPr id="130" name="矩形 129">
              <a:extLst>
                <a:ext uri="{FF2B5EF4-FFF2-40B4-BE49-F238E27FC236}">
                  <a16:creationId xmlns:a16="http://schemas.microsoft.com/office/drawing/2014/main" id="{CD4ACC77-A0B5-4BC8-E321-9DCC5CCAC0A7}"/>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a:extLst>
                <a:ext uri="{FF2B5EF4-FFF2-40B4-BE49-F238E27FC236}">
                  <a16:creationId xmlns:a16="http://schemas.microsoft.com/office/drawing/2014/main" id="{423C6D3E-FA73-8C51-C9A7-5DD038899521}"/>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BF07ED6C-135B-5501-DFA8-60CA1B3434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65701" flipH="1">
            <a:off x="4697094" y="-863600"/>
            <a:ext cx="10287849" cy="6858000"/>
          </a:xfrm>
          <a:prstGeom prst="rect">
            <a:avLst/>
          </a:prstGeom>
        </p:spPr>
      </p:pic>
      <p:sp>
        <p:nvSpPr>
          <p:cNvPr id="5" name="文本框 4">
            <a:extLst>
              <a:ext uri="{FF2B5EF4-FFF2-40B4-BE49-F238E27FC236}">
                <a16:creationId xmlns:a16="http://schemas.microsoft.com/office/drawing/2014/main" id="{2F033882-A5B3-E358-E3FA-C7A09ACE98B0}"/>
              </a:ext>
            </a:extLst>
          </p:cNvPr>
          <p:cNvSpPr txBox="1"/>
          <p:nvPr/>
        </p:nvSpPr>
        <p:spPr>
          <a:xfrm>
            <a:off x="8824906" y="5411937"/>
            <a:ext cx="2311407" cy="246221"/>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思源黑体 CN Bold" panose="020B0800000000000000" pitchFamily="34" charset="-122"/>
              </a:rPr>
              <a:t>GO TO THE MARKET</a:t>
            </a:r>
            <a:endParaRPr kumimoji="0" lang="zh-CN" altLang="en-US" sz="1600" b="0" i="0" u="none" strike="noStrike" kern="1200" cap="none" spc="0" normalizeH="0" baseline="0" noProof="0" dirty="0">
              <a:ln>
                <a:noFill/>
              </a:ln>
              <a:solidFill>
                <a:schemeClr val="bg1"/>
              </a:solidFill>
              <a:effectLst/>
              <a:uLnTx/>
              <a:uFillTx/>
              <a:ea typeface="思源黑体 CN Bold" panose="020B0800000000000000" pitchFamily="34" charset="-122"/>
            </a:endParaRPr>
          </a:p>
        </p:txBody>
      </p:sp>
      <p:sp>
        <p:nvSpPr>
          <p:cNvPr id="7" name="矩形 6">
            <a:extLst>
              <a:ext uri="{FF2B5EF4-FFF2-40B4-BE49-F238E27FC236}">
                <a16:creationId xmlns:a16="http://schemas.microsoft.com/office/drawing/2014/main" id="{086D58BC-25FA-F450-5704-18A5816327D7}"/>
              </a:ext>
            </a:extLst>
          </p:cNvPr>
          <p:cNvSpPr/>
          <p:nvPr/>
        </p:nvSpPr>
        <p:spPr>
          <a:xfrm>
            <a:off x="2257835" y="0"/>
            <a:ext cx="1741989" cy="5958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78587C6E-FEE8-BC29-6CF7-0ECA2E75FC3A}"/>
              </a:ext>
            </a:extLst>
          </p:cNvPr>
          <p:cNvSpPr txBox="1"/>
          <p:nvPr/>
        </p:nvSpPr>
        <p:spPr>
          <a:xfrm>
            <a:off x="2149033" y="4404125"/>
            <a:ext cx="3425168" cy="1323439"/>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tabLst/>
              <a:defRPr kumimoji="0" sz="4000" b="1" i="0" u="none" strike="noStrike" cap="none" spc="0" normalizeH="0" baseline="0">
                <a:ln>
                  <a:noFill/>
                </a:ln>
                <a:solidFill>
                  <a:schemeClr val="tx1">
                    <a:lumMod val="85000"/>
                    <a:lumOff val="15000"/>
                    <a:alpha val="22000"/>
                  </a:schemeClr>
                </a:solidFill>
                <a:effectLst/>
                <a:uLnTx/>
                <a:uFillTx/>
                <a:latin typeface="+mj-ea"/>
                <a:ea typeface="+mj-ea"/>
              </a:defRPr>
            </a:lvl1pPr>
          </a:lstStyle>
          <a:p>
            <a:r>
              <a:rPr lang="en-US" altLang="zh-CN" dirty="0"/>
              <a:t>KNOW </a:t>
            </a:r>
          </a:p>
          <a:p>
            <a:r>
              <a:rPr lang="en-US" altLang="zh-CN" dirty="0"/>
              <a:t>THE RULES</a:t>
            </a:r>
            <a:endParaRPr lang="zh-CN" altLang="en-US" dirty="0"/>
          </a:p>
        </p:txBody>
      </p:sp>
      <p:cxnSp>
        <p:nvCxnSpPr>
          <p:cNvPr id="9" name="直接连接符 8">
            <a:extLst>
              <a:ext uri="{FF2B5EF4-FFF2-40B4-BE49-F238E27FC236}">
                <a16:creationId xmlns:a16="http://schemas.microsoft.com/office/drawing/2014/main" id="{0EDBAA58-586E-C608-5D6B-834D28BCCBBC}"/>
              </a:ext>
            </a:extLst>
          </p:cNvPr>
          <p:cNvCxnSpPr>
            <a:stCxn id="7" idx="0"/>
          </p:cNvCxnSpPr>
          <p:nvPr/>
        </p:nvCxnSpPr>
        <p:spPr>
          <a:xfrm>
            <a:off x="3128830" y="0"/>
            <a:ext cx="14468" cy="480349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8C144087-AB75-B113-4081-7861065FE7C3}"/>
              </a:ext>
            </a:extLst>
          </p:cNvPr>
          <p:cNvSpPr txBox="1"/>
          <p:nvPr/>
        </p:nvSpPr>
        <p:spPr>
          <a:xfrm>
            <a:off x="4816208" y="2037274"/>
            <a:ext cx="1253548" cy="1107996"/>
          </a:xfrm>
          <a:prstGeom prst="rect">
            <a:avLst/>
          </a:prstGeom>
          <a:noFill/>
        </p:spPr>
        <p:txBody>
          <a:bodyPr wrap="none" lIns="0" tIns="0" rIns="0" bIns="0" rtlCol="0">
            <a:spAutoFit/>
          </a:bodyPr>
          <a:lstStyle/>
          <a:p>
            <a:r>
              <a:rPr lang="en-US" altLang="zh-CN" sz="7200" dirty="0">
                <a:solidFill>
                  <a:schemeClr val="accent1"/>
                </a:solidFill>
                <a:latin typeface="OPPOSans H" panose="00020600040101010101" pitchFamily="18" charset="-122"/>
                <a:ea typeface="字制区喜脉体" panose="02000603000000000000" pitchFamily="2" charset="-122"/>
              </a:rPr>
              <a:t>04</a:t>
            </a:r>
            <a:endParaRPr lang="zh-CN" altLang="en-US" sz="7200" dirty="0">
              <a:solidFill>
                <a:schemeClr val="accent1"/>
              </a:solidFill>
              <a:latin typeface="OPPOSans H" panose="00020600040101010101" pitchFamily="18" charset="-122"/>
              <a:ea typeface="字制区喜脉体" panose="02000603000000000000" pitchFamily="2" charset="-122"/>
            </a:endParaRPr>
          </a:p>
        </p:txBody>
      </p:sp>
      <p:cxnSp>
        <p:nvCxnSpPr>
          <p:cNvPr id="11" name="直接连接符 10">
            <a:extLst>
              <a:ext uri="{FF2B5EF4-FFF2-40B4-BE49-F238E27FC236}">
                <a16:creationId xmlns:a16="http://schemas.microsoft.com/office/drawing/2014/main" id="{306A48CA-9EB3-B0EA-FD24-1A3D23044CD1}"/>
              </a:ext>
            </a:extLst>
          </p:cNvPr>
          <p:cNvCxnSpPr>
            <a:cxnSpLocks/>
          </p:cNvCxnSpPr>
          <p:nvPr/>
        </p:nvCxnSpPr>
        <p:spPr>
          <a:xfrm flipH="1">
            <a:off x="6403840" y="2591272"/>
            <a:ext cx="163787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253621FC-7CBB-DA68-F5EE-DA9E5CC71601}"/>
              </a:ext>
            </a:extLst>
          </p:cNvPr>
          <p:cNvGrpSpPr/>
          <p:nvPr/>
        </p:nvGrpSpPr>
        <p:grpSpPr>
          <a:xfrm>
            <a:off x="185537" y="6539697"/>
            <a:ext cx="11820925" cy="263838"/>
            <a:chOff x="185537" y="6539697"/>
            <a:chExt cx="11820925" cy="263838"/>
          </a:xfrm>
        </p:grpSpPr>
        <p:sp>
          <p:nvSpPr>
            <p:cNvPr id="13" name="矩形 12">
              <a:extLst>
                <a:ext uri="{FF2B5EF4-FFF2-40B4-BE49-F238E27FC236}">
                  <a16:creationId xmlns:a16="http://schemas.microsoft.com/office/drawing/2014/main" id="{BA5E11E2-0D1D-FF32-9D8C-167C018C7FA5}"/>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id="{4276FE42-3F1F-F0D1-6875-AD7C07864D96}"/>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9122C1E8-149A-95BA-0435-916376875BBE}"/>
                </a:ext>
              </a:extLst>
            </p:cNvPr>
            <p:cNvGrpSpPr/>
            <p:nvPr/>
          </p:nvGrpSpPr>
          <p:grpSpPr>
            <a:xfrm>
              <a:off x="349004" y="6600825"/>
              <a:ext cx="142086" cy="140126"/>
              <a:chOff x="1521570" y="2801079"/>
              <a:chExt cx="306058" cy="301834"/>
            </a:xfrm>
          </p:grpSpPr>
          <p:grpSp>
            <p:nvGrpSpPr>
              <p:cNvPr id="21" name="组合 20">
                <a:extLst>
                  <a:ext uri="{FF2B5EF4-FFF2-40B4-BE49-F238E27FC236}">
                    <a16:creationId xmlns:a16="http://schemas.microsoft.com/office/drawing/2014/main" id="{D81B9BD8-D84B-344B-B665-A2A8DFE453B6}"/>
                  </a:ext>
                </a:extLst>
              </p:cNvPr>
              <p:cNvGrpSpPr/>
              <p:nvPr/>
            </p:nvGrpSpPr>
            <p:grpSpPr>
              <a:xfrm>
                <a:off x="1521570" y="2801079"/>
                <a:ext cx="306058" cy="301834"/>
                <a:chOff x="1055688" y="2799795"/>
                <a:chExt cx="552132" cy="544512"/>
              </a:xfrm>
            </p:grpSpPr>
            <p:sp>
              <p:nvSpPr>
                <p:cNvPr id="23" name="L 形 22">
                  <a:extLst>
                    <a:ext uri="{FF2B5EF4-FFF2-40B4-BE49-F238E27FC236}">
                      <a16:creationId xmlns:a16="http://schemas.microsoft.com/office/drawing/2014/main" id="{9A315C34-62F0-2D07-A961-B79C980B60E0}"/>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L 形 23">
                  <a:extLst>
                    <a:ext uri="{FF2B5EF4-FFF2-40B4-BE49-F238E27FC236}">
                      <a16:creationId xmlns:a16="http://schemas.microsoft.com/office/drawing/2014/main" id="{59562586-D234-54E7-B6E8-B66B9A8F5C10}"/>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a:extLst>
                  <a:ext uri="{FF2B5EF4-FFF2-40B4-BE49-F238E27FC236}">
                    <a16:creationId xmlns:a16="http://schemas.microsoft.com/office/drawing/2014/main" id="{272E9A71-0973-D691-D0A5-4AFFF3A7805F}"/>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0FA43186-C936-51A5-B8EE-DA88A6624A6F}"/>
                </a:ext>
              </a:extLst>
            </p:cNvPr>
            <p:cNvGrpSpPr/>
            <p:nvPr/>
          </p:nvGrpSpPr>
          <p:grpSpPr>
            <a:xfrm>
              <a:off x="11710111" y="6600825"/>
              <a:ext cx="142086" cy="140126"/>
              <a:chOff x="1521570" y="2801079"/>
              <a:chExt cx="306058" cy="301834"/>
            </a:xfrm>
          </p:grpSpPr>
          <p:grpSp>
            <p:nvGrpSpPr>
              <p:cNvPr id="17" name="组合 16">
                <a:extLst>
                  <a:ext uri="{FF2B5EF4-FFF2-40B4-BE49-F238E27FC236}">
                    <a16:creationId xmlns:a16="http://schemas.microsoft.com/office/drawing/2014/main" id="{6AF723D7-67A3-7E04-44EE-7CE9A236BB21}"/>
                  </a:ext>
                </a:extLst>
              </p:cNvPr>
              <p:cNvGrpSpPr/>
              <p:nvPr/>
            </p:nvGrpSpPr>
            <p:grpSpPr>
              <a:xfrm>
                <a:off x="1521570" y="2801079"/>
                <a:ext cx="306058" cy="301834"/>
                <a:chOff x="1055688" y="2799795"/>
                <a:chExt cx="552132" cy="544512"/>
              </a:xfrm>
            </p:grpSpPr>
            <p:sp>
              <p:nvSpPr>
                <p:cNvPr id="19" name="L 形 18">
                  <a:extLst>
                    <a:ext uri="{FF2B5EF4-FFF2-40B4-BE49-F238E27FC236}">
                      <a16:creationId xmlns:a16="http://schemas.microsoft.com/office/drawing/2014/main" id="{9991BB75-6CE7-0705-C47F-E47733435461}"/>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L 形 19">
                  <a:extLst>
                    <a:ext uri="{FF2B5EF4-FFF2-40B4-BE49-F238E27FC236}">
                      <a16:creationId xmlns:a16="http://schemas.microsoft.com/office/drawing/2014/main" id="{E9FAF7D9-52E3-5E42-E083-D6516402DA91}"/>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a:extLst>
                  <a:ext uri="{FF2B5EF4-FFF2-40B4-BE49-F238E27FC236}">
                    <a16:creationId xmlns:a16="http://schemas.microsoft.com/office/drawing/2014/main" id="{FAB7F556-2AF7-5A26-5BE1-04886B718515}"/>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a:extLst>
              <a:ext uri="{FF2B5EF4-FFF2-40B4-BE49-F238E27FC236}">
                <a16:creationId xmlns:a16="http://schemas.microsoft.com/office/drawing/2014/main" id="{EBE7253E-3A4D-2435-4C07-205905C7DAE7}"/>
              </a:ext>
            </a:extLst>
          </p:cNvPr>
          <p:cNvGrpSpPr/>
          <p:nvPr/>
        </p:nvGrpSpPr>
        <p:grpSpPr>
          <a:xfrm>
            <a:off x="2750489" y="5121428"/>
            <a:ext cx="752475" cy="268146"/>
            <a:chOff x="1586962" y="4940580"/>
            <a:chExt cx="752475" cy="268146"/>
          </a:xfrm>
        </p:grpSpPr>
        <p:sp>
          <p:nvSpPr>
            <p:cNvPr id="26" name="矩形 25">
              <a:extLst>
                <a:ext uri="{FF2B5EF4-FFF2-40B4-BE49-F238E27FC236}">
                  <a16:creationId xmlns:a16="http://schemas.microsoft.com/office/drawing/2014/main" id="{9CD19D1B-C450-8664-D841-2CEF25116F3D}"/>
                </a:ext>
              </a:extLst>
            </p:cNvPr>
            <p:cNvSpPr/>
            <p:nvPr/>
          </p:nvSpPr>
          <p:spPr>
            <a:xfrm>
              <a:off x="1586962" y="4940580"/>
              <a:ext cx="752475" cy="268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0967BAA2-4E55-EF39-A37A-276DB63B4BB6}"/>
                </a:ext>
              </a:extLst>
            </p:cNvPr>
            <p:cNvCxnSpPr>
              <a:cxnSpLocks/>
            </p:cNvCxnSpPr>
            <p:nvPr/>
          </p:nvCxnSpPr>
          <p:spPr>
            <a:xfrm>
              <a:off x="1699221" y="5073969"/>
              <a:ext cx="470935" cy="0"/>
            </a:xfrm>
            <a:prstGeom prst="line">
              <a:avLst/>
            </a:prstGeom>
            <a:ln w="15875" cap="rnd">
              <a:solidFill>
                <a:srgbClr val="0E38EF"/>
              </a:solidFill>
              <a:round/>
              <a:tailEnd type="stealth" w="med" len="med"/>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CEBBB320-E1E9-CFA5-52B5-4943473351F5}"/>
              </a:ext>
            </a:extLst>
          </p:cNvPr>
          <p:cNvGrpSpPr/>
          <p:nvPr/>
        </p:nvGrpSpPr>
        <p:grpSpPr>
          <a:xfrm>
            <a:off x="4816208" y="3429000"/>
            <a:ext cx="3332430" cy="615553"/>
            <a:chOff x="4816208" y="3429000"/>
            <a:chExt cx="3332430" cy="615553"/>
          </a:xfrm>
        </p:grpSpPr>
        <p:sp>
          <p:nvSpPr>
            <p:cNvPr id="6" name="文本框 5">
              <a:extLst>
                <a:ext uri="{FF2B5EF4-FFF2-40B4-BE49-F238E27FC236}">
                  <a16:creationId xmlns:a16="http://schemas.microsoft.com/office/drawing/2014/main" id="{DEBFDD41-A391-39E7-5E50-EBF1ADF834AB}"/>
                </a:ext>
              </a:extLst>
            </p:cNvPr>
            <p:cNvSpPr txBox="1"/>
            <p:nvPr/>
          </p:nvSpPr>
          <p:spPr>
            <a:xfrm>
              <a:off x="4816208" y="3429000"/>
              <a:ext cx="1538883" cy="615553"/>
            </a:xfrm>
            <a:prstGeom prst="rect">
              <a:avLst/>
            </a:prstGeom>
            <a:noFill/>
          </p:spPr>
          <p:txBody>
            <a:bodyPr wrap="none" lIns="0" tIns="0" rIns="0" bIns="0"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懂章法</a:t>
              </a:r>
            </a:p>
          </p:txBody>
        </p:sp>
        <p:sp>
          <p:nvSpPr>
            <p:cNvPr id="30" name="文本框 29">
              <a:extLst>
                <a:ext uri="{FF2B5EF4-FFF2-40B4-BE49-F238E27FC236}">
                  <a16:creationId xmlns:a16="http://schemas.microsoft.com/office/drawing/2014/main" id="{C7FA8C61-D904-445B-AA47-F9075A7C16A9}"/>
                </a:ext>
              </a:extLst>
            </p:cNvPr>
            <p:cNvSpPr txBox="1"/>
            <p:nvPr/>
          </p:nvSpPr>
          <p:spPr>
            <a:xfrm>
              <a:off x="6450916" y="3490555"/>
              <a:ext cx="1697722" cy="492443"/>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schemeClr val="tx1">
                      <a:lumMod val="85000"/>
                      <a:lumOff val="15000"/>
                    </a:schemeClr>
                  </a:solidFill>
                  <a:effectLst/>
                  <a:uLnTx/>
                  <a:uFillTx/>
                  <a:latin typeface="+mj-lt"/>
                  <a:ea typeface="思源黑体 CN Bold" panose="020B0800000000000000" pitchFamily="34" charset="-122"/>
                </a:defRPr>
              </a:lvl1pPr>
            </a:lstStyle>
            <a:p>
              <a:r>
                <a:rPr lang="en-US" altLang="zh-CN" dirty="0"/>
                <a:t>KNOW </a:t>
              </a:r>
            </a:p>
            <a:p>
              <a:r>
                <a:rPr lang="en-US" altLang="zh-CN" dirty="0"/>
                <a:t>THE RULES</a:t>
              </a:r>
              <a:endParaRPr lang="zh-CN" altLang="en-US"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矩形 110">
            <a:extLst>
              <a:ext uri="{FF2B5EF4-FFF2-40B4-BE49-F238E27FC236}">
                <a16:creationId xmlns:a16="http://schemas.microsoft.com/office/drawing/2014/main" id="{96E9E13C-6BDB-2C7D-09AB-6FBB149D26B0}"/>
              </a:ext>
            </a:extLst>
          </p:cNvPr>
          <p:cNvSpPr/>
          <p:nvPr/>
        </p:nvSpPr>
        <p:spPr>
          <a:xfrm>
            <a:off x="0" y="0"/>
            <a:ext cx="12192000" cy="6858000"/>
          </a:xfrm>
          <a:prstGeom prst="rect">
            <a:avLst/>
          </a:prstGeom>
          <a:gradFill>
            <a:gsLst>
              <a:gs pos="0">
                <a:schemeClr val="bg1">
                  <a:alpha val="92000"/>
                </a:schemeClr>
              </a:gs>
              <a:gs pos="100000">
                <a:schemeClr val="bg1">
                  <a:alpha val="86000"/>
                </a:schemeClr>
              </a:gs>
            </a:gsLst>
            <a:lin ang="3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20963" y="526125"/>
            <a:ext cx="5334794" cy="492443"/>
          </a:xfrm>
          <a:prstGeom prst="rect">
            <a:avLst/>
          </a:prstGeom>
          <a:noFill/>
        </p:spPr>
        <p:txBody>
          <a:bodyPr wrap="none" lIns="0" tIns="0" rIns="0" bIns="0" rtlCol="0">
            <a:spAutoFit/>
          </a:bodyPr>
          <a:lstStyle>
            <a:defPPr>
              <a:defRPr lang="zh-CN"/>
            </a:defPPr>
            <a:lvl1pPr>
              <a:defRPr sz="32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dirty="0"/>
              <a:t>电商营销平台你的生意加速器</a:t>
            </a:r>
          </a:p>
        </p:txBody>
      </p:sp>
      <p:sp>
        <p:nvSpPr>
          <p:cNvPr id="53" name="矩形: 圆角 52">
            <a:extLst>
              <a:ext uri="{FF2B5EF4-FFF2-40B4-BE49-F238E27FC236}">
                <a16:creationId xmlns:a16="http://schemas.microsoft.com/office/drawing/2014/main" id="{CFBA396B-90BD-BBA8-5C52-0591B986BD98}"/>
              </a:ext>
            </a:extLst>
          </p:cNvPr>
          <p:cNvSpPr/>
          <p:nvPr/>
        </p:nvSpPr>
        <p:spPr>
          <a:xfrm>
            <a:off x="3640340" y="1661552"/>
            <a:ext cx="2340000" cy="1971485"/>
          </a:xfrm>
          <a:prstGeom prst="roundRect">
            <a:avLst>
              <a:gd name="adj" fmla="val 2252"/>
            </a:avLst>
          </a:prstGeom>
          <a:gradFill>
            <a:gsLst>
              <a:gs pos="0">
                <a:schemeClr val="accent2"/>
              </a:gs>
              <a:gs pos="24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矩形: 圆角 53">
            <a:extLst>
              <a:ext uri="{FF2B5EF4-FFF2-40B4-BE49-F238E27FC236}">
                <a16:creationId xmlns:a16="http://schemas.microsoft.com/office/drawing/2014/main" id="{C42F3E75-CA17-354E-B1E1-FC4FA68F264F}"/>
              </a:ext>
            </a:extLst>
          </p:cNvPr>
          <p:cNvSpPr/>
          <p:nvPr/>
        </p:nvSpPr>
        <p:spPr>
          <a:xfrm>
            <a:off x="3640340" y="2146862"/>
            <a:ext cx="2340000" cy="2578659"/>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椭圆 54">
            <a:extLst>
              <a:ext uri="{FF2B5EF4-FFF2-40B4-BE49-F238E27FC236}">
                <a16:creationId xmlns:a16="http://schemas.microsoft.com/office/drawing/2014/main" id="{4E12D324-9A2B-7F83-2AB8-57A960BE2B56}"/>
              </a:ext>
            </a:extLst>
          </p:cNvPr>
          <p:cNvSpPr/>
          <p:nvPr/>
        </p:nvSpPr>
        <p:spPr>
          <a:xfrm>
            <a:off x="4774050" y="1627655"/>
            <a:ext cx="72581" cy="7200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p:cNvSpPr txBox="1"/>
          <p:nvPr/>
        </p:nvSpPr>
        <p:spPr>
          <a:xfrm>
            <a:off x="4347459" y="1787860"/>
            <a:ext cx="925763" cy="252755"/>
          </a:xfrm>
          <a:prstGeom prst="rect">
            <a:avLst/>
          </a:prstGeom>
          <a:noFill/>
        </p:spPr>
        <p:txBody>
          <a:bodyPr wrap="none" lIns="0" tIns="0" rIns="0" bIns="0" rtlCol="0">
            <a:spAutoFit/>
          </a:bodyPr>
          <a:lstStyle>
            <a:defPPr>
              <a:defRPr lang="zh-CN"/>
            </a:defPPr>
            <a:lvl1pPr>
              <a:defRPr sz="1600">
                <a:solidFill>
                  <a:schemeClr val="bg1"/>
                </a:solidFill>
                <a:latin typeface="思源黑体 CN Medium" panose="020B0600000000000000" pitchFamily="34" charset="-122"/>
                <a:ea typeface="思源黑体 CN Medium" panose="020B0600000000000000" pitchFamily="34" charset="-122"/>
              </a:defRPr>
            </a:lvl1pPr>
          </a:lstStyle>
          <a:p>
            <a:r>
              <a:rPr lang="zh-CN" altLang="en-US" sz="1800" dirty="0"/>
              <a:t>投放整合</a:t>
            </a:r>
          </a:p>
        </p:txBody>
      </p:sp>
      <p:grpSp>
        <p:nvGrpSpPr>
          <p:cNvPr id="47" name="组合 46">
            <a:extLst>
              <a:ext uri="{FF2B5EF4-FFF2-40B4-BE49-F238E27FC236}">
                <a16:creationId xmlns:a16="http://schemas.microsoft.com/office/drawing/2014/main" id="{5B426ED4-654C-E188-80AF-83B9A53510C9}"/>
              </a:ext>
            </a:extLst>
          </p:cNvPr>
          <p:cNvGrpSpPr/>
          <p:nvPr/>
        </p:nvGrpSpPr>
        <p:grpSpPr>
          <a:xfrm>
            <a:off x="3820287" y="2473496"/>
            <a:ext cx="1974900" cy="1570596"/>
            <a:chOff x="3813178" y="2027990"/>
            <a:chExt cx="1974900" cy="1570596"/>
          </a:xfrm>
        </p:grpSpPr>
        <p:grpSp>
          <p:nvGrpSpPr>
            <p:cNvPr id="79" name="组合 78">
              <a:extLst>
                <a:ext uri="{FF2B5EF4-FFF2-40B4-BE49-F238E27FC236}">
                  <a16:creationId xmlns:a16="http://schemas.microsoft.com/office/drawing/2014/main" id="{86D1A5CF-6C3E-B582-E6D5-874ACD361417}"/>
                </a:ext>
              </a:extLst>
            </p:cNvPr>
            <p:cNvGrpSpPr/>
            <p:nvPr/>
          </p:nvGrpSpPr>
          <p:grpSpPr>
            <a:xfrm>
              <a:off x="3813180" y="2027990"/>
              <a:ext cx="1651093" cy="460240"/>
              <a:chOff x="3871982" y="2470666"/>
              <a:chExt cx="1646754" cy="504386"/>
            </a:xfrm>
          </p:grpSpPr>
          <p:sp>
            <p:nvSpPr>
              <p:cNvPr id="19" name="文本框 18"/>
              <p:cNvSpPr txBox="1"/>
              <p:nvPr/>
            </p:nvSpPr>
            <p:spPr>
              <a:xfrm>
                <a:off x="3871982" y="2470666"/>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两个统一</a:t>
                </a:r>
              </a:p>
            </p:txBody>
          </p:sp>
          <p:sp>
            <p:nvSpPr>
              <p:cNvPr id="20" name="文本框 19"/>
              <p:cNvSpPr txBox="1"/>
              <p:nvPr/>
            </p:nvSpPr>
            <p:spPr>
              <a:xfrm>
                <a:off x="3871982" y="2738943"/>
                <a:ext cx="1646754"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账户统一 </a:t>
                </a:r>
                <a:r>
                  <a:rPr lang="en-US" altLang="zh-CN" sz="1400" dirty="0">
                    <a:solidFill>
                      <a:schemeClr val="tx1">
                        <a:lumMod val="75000"/>
                        <a:lumOff val="25000"/>
                      </a:schemeClr>
                    </a:solidFill>
                  </a:rPr>
                  <a:t>+ </a:t>
                </a:r>
                <a:r>
                  <a:rPr lang="zh-CN" altLang="en-US" sz="1400" dirty="0">
                    <a:solidFill>
                      <a:schemeClr val="tx1">
                        <a:lumMod val="75000"/>
                        <a:lumOff val="25000"/>
                      </a:schemeClr>
                    </a:solidFill>
                  </a:rPr>
                  <a:t>预算统一</a:t>
                </a:r>
              </a:p>
            </p:txBody>
          </p:sp>
        </p:grpSp>
        <p:grpSp>
          <p:nvGrpSpPr>
            <p:cNvPr id="82" name="组合 81">
              <a:extLst>
                <a:ext uri="{FF2B5EF4-FFF2-40B4-BE49-F238E27FC236}">
                  <a16:creationId xmlns:a16="http://schemas.microsoft.com/office/drawing/2014/main" id="{DA730EE6-1EA3-8463-C12E-2F7CC62A842E}"/>
                </a:ext>
              </a:extLst>
            </p:cNvPr>
            <p:cNvGrpSpPr/>
            <p:nvPr/>
          </p:nvGrpSpPr>
          <p:grpSpPr>
            <a:xfrm>
              <a:off x="3813178" y="2876630"/>
              <a:ext cx="1974900" cy="721956"/>
              <a:chOff x="3871982" y="3400707"/>
              <a:chExt cx="1969710" cy="791206"/>
            </a:xfrm>
          </p:grpSpPr>
          <p:sp>
            <p:nvSpPr>
              <p:cNvPr id="21" name="文本框 20"/>
              <p:cNvSpPr txBox="1"/>
              <p:nvPr/>
            </p:nvSpPr>
            <p:spPr>
              <a:xfrm>
                <a:off x="3871982" y="3400707"/>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推广升级</a:t>
                </a:r>
              </a:p>
            </p:txBody>
          </p:sp>
          <p:sp>
            <p:nvSpPr>
              <p:cNvPr id="22" name="文本框 21"/>
              <p:cNvSpPr txBox="1"/>
              <p:nvPr/>
            </p:nvSpPr>
            <p:spPr>
              <a:xfrm>
                <a:off x="3871982" y="3641343"/>
                <a:ext cx="1969710" cy="550570"/>
              </a:xfrm>
              <a:prstGeom prst="rect">
                <a:avLst/>
              </a:prstGeom>
              <a:noFill/>
            </p:spPr>
            <p:txBody>
              <a:bodyPr wrap="none" lIns="0" tIns="0" rIns="0" bIns="0" rtlCol="0">
                <a:spAutoFit/>
              </a:bodyPr>
              <a:lstStyle/>
              <a:p>
                <a:pPr>
                  <a:lnSpc>
                    <a:spcPct val="120000"/>
                  </a:lnSpc>
                </a:pPr>
                <a:r>
                  <a:rPr lang="zh-CN" altLang="en-US" sz="1400" dirty="0">
                    <a:solidFill>
                      <a:schemeClr val="tx1">
                        <a:lumMod val="75000"/>
                        <a:lumOff val="25000"/>
                      </a:schemeClr>
                    </a:solidFill>
                  </a:rPr>
                  <a:t>速推推广（一键式下单）</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专业推广（定制化下单）</a:t>
                </a:r>
              </a:p>
            </p:txBody>
          </p:sp>
        </p:grpSp>
      </p:grpSp>
      <p:pic>
        <p:nvPicPr>
          <p:cNvPr id="68" name="图片 67">
            <a:extLst>
              <a:ext uri="{FF2B5EF4-FFF2-40B4-BE49-F238E27FC236}">
                <a16:creationId xmlns:a16="http://schemas.microsoft.com/office/drawing/2014/main" id="{00EA5463-8252-A616-E9C1-B1BC827864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70995" y="1662362"/>
            <a:ext cx="601816" cy="476228"/>
          </a:xfrm>
          <a:prstGeom prst="rect">
            <a:avLst/>
          </a:prstGeom>
        </p:spPr>
      </p:pic>
      <p:sp>
        <p:nvSpPr>
          <p:cNvPr id="57" name="矩形: 圆角 56">
            <a:extLst>
              <a:ext uri="{FF2B5EF4-FFF2-40B4-BE49-F238E27FC236}">
                <a16:creationId xmlns:a16="http://schemas.microsoft.com/office/drawing/2014/main" id="{5008BBF8-04C0-717B-26D2-064743FA1026}"/>
              </a:ext>
            </a:extLst>
          </p:cNvPr>
          <p:cNvSpPr/>
          <p:nvPr/>
        </p:nvSpPr>
        <p:spPr>
          <a:xfrm>
            <a:off x="6240062" y="1667635"/>
            <a:ext cx="2340000" cy="1965401"/>
          </a:xfrm>
          <a:prstGeom prst="roundRect">
            <a:avLst>
              <a:gd name="adj" fmla="val 2252"/>
            </a:avLst>
          </a:prstGeom>
          <a:gradFill>
            <a:gsLst>
              <a:gs pos="0">
                <a:schemeClr val="accent2"/>
              </a:gs>
              <a:gs pos="24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id="{E7ACAB04-CC92-ED2C-EE45-AE9048491984}"/>
              </a:ext>
            </a:extLst>
          </p:cNvPr>
          <p:cNvSpPr/>
          <p:nvPr/>
        </p:nvSpPr>
        <p:spPr>
          <a:xfrm>
            <a:off x="6240062" y="2146862"/>
            <a:ext cx="2340000" cy="2578659"/>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81CA769D-589B-6CCE-997B-D69DDA29E6FE}"/>
              </a:ext>
            </a:extLst>
          </p:cNvPr>
          <p:cNvSpPr/>
          <p:nvPr/>
        </p:nvSpPr>
        <p:spPr>
          <a:xfrm>
            <a:off x="7374062" y="1629393"/>
            <a:ext cx="72000" cy="7200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947181" y="1796378"/>
            <a:ext cx="925763" cy="252755"/>
          </a:xfrm>
          <a:prstGeom prst="rect">
            <a:avLst/>
          </a:prstGeom>
          <a:noFill/>
        </p:spPr>
        <p:txBody>
          <a:bodyPr wrap="none" lIns="0" tIns="0" rIns="0" bIns="0" rtlCol="0">
            <a:spAutoFit/>
          </a:bodyPr>
          <a:lstStyle/>
          <a:p>
            <a:r>
              <a:rPr lang="zh-CN" altLang="en-US" dirty="0">
                <a:solidFill>
                  <a:schemeClr val="bg1"/>
                </a:solidFill>
                <a:latin typeface="思源黑体 CN Medium" panose="020B0600000000000000" pitchFamily="34" charset="-122"/>
                <a:ea typeface="思源黑体 CN Medium" panose="020B0600000000000000" pitchFamily="34" charset="-122"/>
              </a:rPr>
              <a:t>沉淀营销</a:t>
            </a:r>
          </a:p>
        </p:txBody>
      </p:sp>
      <p:grpSp>
        <p:nvGrpSpPr>
          <p:cNvPr id="56" name="组合 55">
            <a:extLst>
              <a:ext uri="{FF2B5EF4-FFF2-40B4-BE49-F238E27FC236}">
                <a16:creationId xmlns:a16="http://schemas.microsoft.com/office/drawing/2014/main" id="{C4536F91-1F4D-D4E1-B5E7-B2E3D0939910}"/>
              </a:ext>
            </a:extLst>
          </p:cNvPr>
          <p:cNvGrpSpPr/>
          <p:nvPr/>
        </p:nvGrpSpPr>
        <p:grpSpPr>
          <a:xfrm>
            <a:off x="6645021" y="2481382"/>
            <a:ext cx="1526059" cy="1303801"/>
            <a:chOff x="9207935" y="2034138"/>
            <a:chExt cx="1526059" cy="1303801"/>
          </a:xfrm>
        </p:grpSpPr>
        <p:grpSp>
          <p:nvGrpSpPr>
            <p:cNvPr id="86" name="组合 85">
              <a:extLst>
                <a:ext uri="{FF2B5EF4-FFF2-40B4-BE49-F238E27FC236}">
                  <a16:creationId xmlns:a16="http://schemas.microsoft.com/office/drawing/2014/main" id="{63DDB8B8-042C-7182-0038-5E959FAE7AA2}"/>
                </a:ext>
              </a:extLst>
            </p:cNvPr>
            <p:cNvGrpSpPr/>
            <p:nvPr/>
          </p:nvGrpSpPr>
          <p:grpSpPr>
            <a:xfrm>
              <a:off x="9207935" y="2034138"/>
              <a:ext cx="1526059" cy="458084"/>
              <a:chOff x="6419139" y="2470666"/>
              <a:chExt cx="1522050" cy="502023"/>
            </a:xfrm>
          </p:grpSpPr>
          <p:sp>
            <p:nvSpPr>
              <p:cNvPr id="27" name="文本框 26"/>
              <p:cNvSpPr txBox="1"/>
              <p:nvPr/>
            </p:nvSpPr>
            <p:spPr>
              <a:xfrm>
                <a:off x="6419139" y="2470666"/>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平台账号</a:t>
                </a:r>
              </a:p>
            </p:txBody>
          </p:sp>
          <p:sp>
            <p:nvSpPr>
              <p:cNvPr id="28" name="文本框 27"/>
              <p:cNvSpPr txBox="1"/>
              <p:nvPr/>
            </p:nvSpPr>
            <p:spPr>
              <a:xfrm>
                <a:off x="6419139" y="2736580"/>
                <a:ext cx="1522050"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粉丝数量</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私域流量</a:t>
                </a:r>
              </a:p>
            </p:txBody>
          </p:sp>
        </p:grpSp>
        <p:grpSp>
          <p:nvGrpSpPr>
            <p:cNvPr id="87" name="组合 86">
              <a:extLst>
                <a:ext uri="{FF2B5EF4-FFF2-40B4-BE49-F238E27FC236}">
                  <a16:creationId xmlns:a16="http://schemas.microsoft.com/office/drawing/2014/main" id="{8D2E7FE3-D8C7-52C7-47B7-13A4F1261C90}"/>
                </a:ext>
              </a:extLst>
            </p:cNvPr>
            <p:cNvGrpSpPr/>
            <p:nvPr/>
          </p:nvGrpSpPr>
          <p:grpSpPr>
            <a:xfrm>
              <a:off x="9207938" y="2881231"/>
              <a:ext cx="1436291" cy="456708"/>
              <a:chOff x="6419139" y="3399012"/>
              <a:chExt cx="1432517" cy="500515"/>
            </a:xfrm>
          </p:grpSpPr>
          <p:sp>
            <p:nvSpPr>
              <p:cNvPr id="29" name="文本框 28"/>
              <p:cNvSpPr txBox="1"/>
              <p:nvPr/>
            </p:nvSpPr>
            <p:spPr>
              <a:xfrm>
                <a:off x="6419139" y="3399012"/>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电商小店</a:t>
                </a:r>
              </a:p>
            </p:txBody>
          </p:sp>
          <p:sp>
            <p:nvSpPr>
              <p:cNvPr id="30" name="文本框 29"/>
              <p:cNvSpPr txBox="1"/>
              <p:nvPr/>
            </p:nvSpPr>
            <p:spPr>
              <a:xfrm>
                <a:off x="6419139" y="3663418"/>
                <a:ext cx="1432517"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店铺受众复购用户</a:t>
                </a:r>
              </a:p>
            </p:txBody>
          </p:sp>
        </p:grpSp>
      </p:grpSp>
      <p:pic>
        <p:nvPicPr>
          <p:cNvPr id="69" name="图片 68">
            <a:extLst>
              <a:ext uri="{FF2B5EF4-FFF2-40B4-BE49-F238E27FC236}">
                <a16:creationId xmlns:a16="http://schemas.microsoft.com/office/drawing/2014/main" id="{7A3E1AD6-9B12-D98D-5F61-6A165AB010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70254" y="1676292"/>
            <a:ext cx="601816" cy="457218"/>
          </a:xfrm>
          <a:prstGeom prst="rect">
            <a:avLst/>
          </a:prstGeom>
        </p:spPr>
      </p:pic>
      <p:sp>
        <p:nvSpPr>
          <p:cNvPr id="61" name="矩形: 圆角 60">
            <a:extLst>
              <a:ext uri="{FF2B5EF4-FFF2-40B4-BE49-F238E27FC236}">
                <a16:creationId xmlns:a16="http://schemas.microsoft.com/office/drawing/2014/main" id="{FA0F7D34-744C-1D90-7DF1-D2ACF0E51D44}"/>
              </a:ext>
            </a:extLst>
          </p:cNvPr>
          <p:cNvSpPr/>
          <p:nvPr/>
        </p:nvSpPr>
        <p:spPr>
          <a:xfrm>
            <a:off x="8796312" y="1309830"/>
            <a:ext cx="2340001" cy="1971485"/>
          </a:xfrm>
          <a:prstGeom prst="roundRect">
            <a:avLst>
              <a:gd name="adj" fmla="val 2252"/>
            </a:avLst>
          </a:prstGeom>
          <a:gradFill>
            <a:gsLst>
              <a:gs pos="0">
                <a:schemeClr val="accent2"/>
              </a:gs>
              <a:gs pos="24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id="{DD49485B-1279-E08A-E1F4-358A45F0DB82}"/>
              </a:ext>
            </a:extLst>
          </p:cNvPr>
          <p:cNvSpPr/>
          <p:nvPr/>
        </p:nvSpPr>
        <p:spPr>
          <a:xfrm>
            <a:off x="8796312" y="1795140"/>
            <a:ext cx="2340000" cy="2578659"/>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3" name="椭圆 62">
            <a:extLst>
              <a:ext uri="{FF2B5EF4-FFF2-40B4-BE49-F238E27FC236}">
                <a16:creationId xmlns:a16="http://schemas.microsoft.com/office/drawing/2014/main" id="{17B3960D-4340-DC36-4A65-50B267CEB8B4}"/>
              </a:ext>
            </a:extLst>
          </p:cNvPr>
          <p:cNvSpPr/>
          <p:nvPr/>
        </p:nvSpPr>
        <p:spPr>
          <a:xfrm>
            <a:off x="9930312" y="1275933"/>
            <a:ext cx="72000" cy="7200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503431" y="1436735"/>
            <a:ext cx="925763" cy="252755"/>
          </a:xfrm>
          <a:prstGeom prst="rect">
            <a:avLst/>
          </a:prstGeom>
          <a:noFill/>
        </p:spPr>
        <p:txBody>
          <a:bodyPr wrap="none" lIns="0" tIns="0" rIns="0" bIns="0" rtlCol="0">
            <a:spAutoFit/>
          </a:bodyPr>
          <a:lstStyle/>
          <a:p>
            <a:r>
              <a:rPr lang="zh-CN" altLang="en-US" dirty="0">
                <a:solidFill>
                  <a:schemeClr val="bg1"/>
                </a:solidFill>
                <a:latin typeface="思源黑体 CN Medium" panose="020B0600000000000000" pitchFamily="34" charset="-122"/>
                <a:ea typeface="思源黑体 CN Medium" panose="020B0600000000000000" pitchFamily="34" charset="-122"/>
              </a:rPr>
              <a:t>智能工具</a:t>
            </a:r>
          </a:p>
        </p:txBody>
      </p:sp>
      <p:grpSp>
        <p:nvGrpSpPr>
          <p:cNvPr id="51" name="组合 50">
            <a:extLst>
              <a:ext uri="{FF2B5EF4-FFF2-40B4-BE49-F238E27FC236}">
                <a16:creationId xmlns:a16="http://schemas.microsoft.com/office/drawing/2014/main" id="{19ED5E55-AA30-F2A8-809F-BBC91E26DB2D}"/>
              </a:ext>
            </a:extLst>
          </p:cNvPr>
          <p:cNvGrpSpPr/>
          <p:nvPr/>
        </p:nvGrpSpPr>
        <p:grpSpPr>
          <a:xfrm>
            <a:off x="9113916" y="2118535"/>
            <a:ext cx="1668728" cy="1957755"/>
            <a:chOff x="6542374" y="2024751"/>
            <a:chExt cx="1668728" cy="1957755"/>
          </a:xfrm>
        </p:grpSpPr>
        <p:grpSp>
          <p:nvGrpSpPr>
            <p:cNvPr id="88" name="组合 87">
              <a:extLst>
                <a:ext uri="{FF2B5EF4-FFF2-40B4-BE49-F238E27FC236}">
                  <a16:creationId xmlns:a16="http://schemas.microsoft.com/office/drawing/2014/main" id="{B5AE6378-E6FC-FF1B-8EAC-FA539E12A813}"/>
                </a:ext>
              </a:extLst>
            </p:cNvPr>
            <p:cNvGrpSpPr/>
            <p:nvPr/>
          </p:nvGrpSpPr>
          <p:grpSpPr>
            <a:xfrm>
              <a:off x="6542376" y="2024751"/>
              <a:ext cx="1138132" cy="473381"/>
              <a:chOff x="9105325" y="2470666"/>
              <a:chExt cx="1135141" cy="518787"/>
            </a:xfrm>
          </p:grpSpPr>
          <p:sp>
            <p:nvSpPr>
              <p:cNvPr id="32" name="文本框 31"/>
              <p:cNvSpPr txBox="1"/>
              <p:nvPr/>
            </p:nvSpPr>
            <p:spPr>
              <a:xfrm>
                <a:off x="9105325" y="2470666"/>
                <a:ext cx="867225" cy="246221"/>
              </a:xfrm>
              <a:prstGeom prst="rect">
                <a:avLst/>
              </a:prstGeom>
              <a:noFill/>
            </p:spPr>
            <p:txBody>
              <a:bodyPr wrap="none" lIns="0" tIns="0" rIns="0" bIns="0" rtlCol="0">
                <a:spAutoFit/>
              </a:bodyPr>
              <a:lstStyle/>
              <a:p>
                <a:r>
                  <a:rPr lang="en-US" altLang="zh-CN" sz="1600" dirty="0">
                    <a:solidFill>
                      <a:schemeClr val="tx1">
                        <a:lumMod val="85000"/>
                        <a:lumOff val="15000"/>
                      </a:schemeClr>
                    </a:solidFill>
                  </a:rPr>
                  <a:t>DMP</a:t>
                </a:r>
                <a:r>
                  <a:rPr lang="zh-CN" altLang="en-US" sz="1600" dirty="0">
                    <a:solidFill>
                      <a:schemeClr val="tx1">
                        <a:lumMod val="85000"/>
                        <a:lumOff val="15000"/>
                      </a:schemeClr>
                    </a:solidFill>
                  </a:rPr>
                  <a:t>升级</a:t>
                </a:r>
              </a:p>
            </p:txBody>
          </p:sp>
          <p:sp>
            <p:nvSpPr>
              <p:cNvPr id="33" name="文本框 32"/>
              <p:cNvSpPr txBox="1"/>
              <p:nvPr/>
            </p:nvSpPr>
            <p:spPr>
              <a:xfrm>
                <a:off x="9105325" y="2753344"/>
                <a:ext cx="1135141"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购物意图</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粉丝</a:t>
                </a:r>
              </a:p>
            </p:txBody>
          </p:sp>
        </p:grpSp>
        <p:grpSp>
          <p:nvGrpSpPr>
            <p:cNvPr id="89" name="组合 88">
              <a:extLst>
                <a:ext uri="{FF2B5EF4-FFF2-40B4-BE49-F238E27FC236}">
                  <a16:creationId xmlns:a16="http://schemas.microsoft.com/office/drawing/2014/main" id="{FDDAECC4-061B-9C5B-91E6-54F2D495BCC1}"/>
                </a:ext>
              </a:extLst>
            </p:cNvPr>
            <p:cNvGrpSpPr/>
            <p:nvPr/>
          </p:nvGrpSpPr>
          <p:grpSpPr>
            <a:xfrm>
              <a:off x="6542375" y="2869654"/>
              <a:ext cx="1668727" cy="469849"/>
              <a:chOff x="9123613" y="3396611"/>
              <a:chExt cx="1664343" cy="514917"/>
            </a:xfrm>
          </p:grpSpPr>
          <p:sp>
            <p:nvSpPr>
              <p:cNvPr id="34" name="文本框 33"/>
              <p:cNvSpPr txBox="1"/>
              <p:nvPr/>
            </p:nvSpPr>
            <p:spPr>
              <a:xfrm>
                <a:off x="9123613" y="3396611"/>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智能托管</a:t>
                </a:r>
              </a:p>
            </p:txBody>
          </p:sp>
          <p:sp>
            <p:nvSpPr>
              <p:cNvPr id="35" name="文本框 34"/>
              <p:cNvSpPr txBox="1"/>
              <p:nvPr/>
            </p:nvSpPr>
            <p:spPr>
              <a:xfrm>
                <a:off x="9123613" y="3675419"/>
                <a:ext cx="1664343"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智能定向 自动化调价</a:t>
                </a:r>
              </a:p>
            </p:txBody>
          </p:sp>
        </p:grpSp>
        <p:grpSp>
          <p:nvGrpSpPr>
            <p:cNvPr id="90" name="组合 89">
              <a:extLst>
                <a:ext uri="{FF2B5EF4-FFF2-40B4-BE49-F238E27FC236}">
                  <a16:creationId xmlns:a16="http://schemas.microsoft.com/office/drawing/2014/main" id="{9CFDBF84-15FA-7F60-71BD-679B247F6EE4}"/>
                </a:ext>
              </a:extLst>
            </p:cNvPr>
            <p:cNvGrpSpPr/>
            <p:nvPr/>
          </p:nvGrpSpPr>
          <p:grpSpPr>
            <a:xfrm>
              <a:off x="6542374" y="3504448"/>
              <a:ext cx="1526059" cy="478058"/>
              <a:chOff x="9129709" y="4092295"/>
              <a:chExt cx="1522049" cy="523913"/>
            </a:xfrm>
          </p:grpSpPr>
          <p:sp>
            <p:nvSpPr>
              <p:cNvPr id="36" name="文本框 35"/>
              <p:cNvSpPr txBox="1"/>
              <p:nvPr/>
            </p:nvSpPr>
            <p:spPr>
              <a:xfrm>
                <a:off x="9129709" y="4092295"/>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程序化诚意</a:t>
                </a:r>
              </a:p>
            </p:txBody>
          </p:sp>
          <p:sp>
            <p:nvSpPr>
              <p:cNvPr id="37" name="文本框 36"/>
              <p:cNvSpPr txBox="1"/>
              <p:nvPr/>
            </p:nvSpPr>
            <p:spPr>
              <a:xfrm>
                <a:off x="9129709" y="4380099"/>
                <a:ext cx="1522049" cy="236109"/>
              </a:xfrm>
              <a:prstGeom prst="rect">
                <a:avLst/>
              </a:prstGeom>
              <a:noFill/>
            </p:spPr>
            <p:txBody>
              <a:bodyPr wrap="none" lIns="0" tIns="0" rIns="0" bIns="0" rtlCol="0">
                <a:spAutoFit/>
              </a:bodyPr>
              <a:lstStyle/>
              <a:p>
                <a:r>
                  <a:rPr lang="zh-CN" altLang="en-US" sz="1400" dirty="0">
                    <a:solidFill>
                      <a:schemeClr val="tx1">
                        <a:lumMod val="75000"/>
                        <a:lumOff val="25000"/>
                      </a:schemeClr>
                    </a:solidFill>
                  </a:rPr>
                  <a:t>素材优选</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素材拓量</a:t>
                </a:r>
              </a:p>
            </p:txBody>
          </p:sp>
        </p:grpSp>
      </p:grpSp>
      <p:pic>
        <p:nvPicPr>
          <p:cNvPr id="70" name="图片 69">
            <a:extLst>
              <a:ext uri="{FF2B5EF4-FFF2-40B4-BE49-F238E27FC236}">
                <a16:creationId xmlns:a16="http://schemas.microsoft.com/office/drawing/2014/main" id="{D50E4442-CAFC-0034-86E1-89E3612883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31064" y="1316736"/>
            <a:ext cx="601816" cy="454892"/>
          </a:xfrm>
          <a:prstGeom prst="rect">
            <a:avLst/>
          </a:prstGeom>
        </p:spPr>
      </p:pic>
      <p:sp>
        <p:nvSpPr>
          <p:cNvPr id="45" name="矩形: 圆角 44">
            <a:extLst>
              <a:ext uri="{FF2B5EF4-FFF2-40B4-BE49-F238E27FC236}">
                <a16:creationId xmlns:a16="http://schemas.microsoft.com/office/drawing/2014/main" id="{63856257-C423-5618-49ED-87C8C27E3081}"/>
              </a:ext>
            </a:extLst>
          </p:cNvPr>
          <p:cNvSpPr/>
          <p:nvPr/>
        </p:nvSpPr>
        <p:spPr>
          <a:xfrm>
            <a:off x="1055687" y="1310408"/>
            <a:ext cx="2340003" cy="1956131"/>
          </a:xfrm>
          <a:prstGeom prst="roundRect">
            <a:avLst>
              <a:gd name="adj" fmla="val 2252"/>
            </a:avLst>
          </a:prstGeom>
          <a:gradFill>
            <a:gsLst>
              <a:gs pos="0">
                <a:schemeClr val="accent2"/>
              </a:gs>
              <a:gs pos="24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C554CFB0-6962-0E3A-46C8-0E48EDB38CAB}"/>
              </a:ext>
            </a:extLst>
          </p:cNvPr>
          <p:cNvSpPr/>
          <p:nvPr/>
        </p:nvSpPr>
        <p:spPr>
          <a:xfrm>
            <a:off x="1055687" y="1780365"/>
            <a:ext cx="2340003" cy="2578715"/>
          </a:xfrm>
          <a:prstGeom prst="roundRect">
            <a:avLst>
              <a:gd name="adj" fmla="val 0"/>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BAB528CA-8EAC-9B8F-3EAA-58DB9CFB4BA8}"/>
              </a:ext>
            </a:extLst>
          </p:cNvPr>
          <p:cNvGrpSpPr/>
          <p:nvPr/>
        </p:nvGrpSpPr>
        <p:grpSpPr>
          <a:xfrm>
            <a:off x="1280892" y="2116529"/>
            <a:ext cx="1889593" cy="1959504"/>
            <a:chOff x="1295481" y="2412710"/>
            <a:chExt cx="1542465" cy="1959504"/>
          </a:xfrm>
        </p:grpSpPr>
        <p:grpSp>
          <p:nvGrpSpPr>
            <p:cNvPr id="71" name="组合 70">
              <a:extLst>
                <a:ext uri="{FF2B5EF4-FFF2-40B4-BE49-F238E27FC236}">
                  <a16:creationId xmlns:a16="http://schemas.microsoft.com/office/drawing/2014/main" id="{389BF110-9357-A153-26FF-491BB2B5A6AC}"/>
                </a:ext>
              </a:extLst>
            </p:cNvPr>
            <p:cNvGrpSpPr/>
            <p:nvPr/>
          </p:nvGrpSpPr>
          <p:grpSpPr>
            <a:xfrm>
              <a:off x="1295481" y="2412710"/>
              <a:ext cx="1542465" cy="725494"/>
              <a:chOff x="1253808" y="2470666"/>
              <a:chExt cx="1826588" cy="795082"/>
            </a:xfrm>
          </p:grpSpPr>
          <p:sp>
            <p:nvSpPr>
              <p:cNvPr id="13" name="文本框 12"/>
              <p:cNvSpPr txBox="1"/>
              <p:nvPr/>
            </p:nvSpPr>
            <p:spPr>
              <a:xfrm>
                <a:off x="1253808" y="2470666"/>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路径覆盖</a:t>
                </a:r>
              </a:p>
            </p:txBody>
          </p:sp>
          <p:sp>
            <p:nvSpPr>
              <p:cNvPr id="14" name="文本框 13"/>
              <p:cNvSpPr txBox="1"/>
              <p:nvPr/>
            </p:nvSpPr>
            <p:spPr>
              <a:xfrm>
                <a:off x="1253808" y="2715178"/>
                <a:ext cx="1826588" cy="550570"/>
              </a:xfrm>
              <a:prstGeom prst="rect">
                <a:avLst/>
              </a:prstGeom>
              <a:noFill/>
            </p:spPr>
            <p:txBody>
              <a:bodyPr wrap="square" lIns="0" tIns="0" rIns="0" bIns="0" rtlCol="0">
                <a:spAutoFit/>
              </a:bodyPr>
              <a:lstStyle/>
              <a:p>
                <a:pPr>
                  <a:lnSpc>
                    <a:spcPct val="120000"/>
                  </a:lnSpc>
                </a:pPr>
                <a:r>
                  <a:rPr lang="zh-CN" altLang="en-US" sz="1400" dirty="0">
                    <a:solidFill>
                      <a:schemeClr val="tx1">
                        <a:lumMod val="75000"/>
                        <a:lumOff val="25000"/>
                      </a:schemeClr>
                    </a:solidFill>
                  </a:rPr>
                  <a:t>公域：精选页、同城页私域：关注页</a:t>
                </a:r>
              </a:p>
            </p:txBody>
          </p:sp>
        </p:grpSp>
        <p:grpSp>
          <p:nvGrpSpPr>
            <p:cNvPr id="73" name="组合 72">
              <a:extLst>
                <a:ext uri="{FF2B5EF4-FFF2-40B4-BE49-F238E27FC236}">
                  <a16:creationId xmlns:a16="http://schemas.microsoft.com/office/drawing/2014/main" id="{0ED73D77-3EC6-BE76-45C8-523B8B7120D8}"/>
                </a:ext>
              </a:extLst>
            </p:cNvPr>
            <p:cNvGrpSpPr/>
            <p:nvPr/>
          </p:nvGrpSpPr>
          <p:grpSpPr>
            <a:xfrm>
              <a:off x="1295481" y="3259646"/>
              <a:ext cx="1407971" cy="463688"/>
              <a:chOff x="1253808" y="3441700"/>
              <a:chExt cx="1667320" cy="508164"/>
            </a:xfrm>
          </p:grpSpPr>
          <p:sp>
            <p:nvSpPr>
              <p:cNvPr id="15" name="文本框 14"/>
              <p:cNvSpPr txBox="1"/>
              <p:nvPr/>
            </p:nvSpPr>
            <p:spPr>
              <a:xfrm>
                <a:off x="1253808" y="3441700"/>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能力触达</a:t>
                </a:r>
              </a:p>
            </p:txBody>
          </p:sp>
          <p:sp>
            <p:nvSpPr>
              <p:cNvPr id="16" name="文本框 15"/>
              <p:cNvSpPr txBox="1"/>
              <p:nvPr/>
            </p:nvSpPr>
            <p:spPr>
              <a:xfrm>
                <a:off x="1253808" y="3682625"/>
                <a:ext cx="1667320" cy="267239"/>
              </a:xfrm>
              <a:prstGeom prst="rect">
                <a:avLst/>
              </a:prstGeom>
              <a:noFill/>
            </p:spPr>
            <p:txBody>
              <a:bodyPr wrap="none" lIns="0" tIns="0" rIns="0" bIns="0" rtlCol="0">
                <a:spAutoFit/>
              </a:bodyPr>
              <a:lstStyle/>
              <a:p>
                <a:pPr>
                  <a:lnSpc>
                    <a:spcPct val="120000"/>
                  </a:lnSpc>
                </a:pPr>
                <a:r>
                  <a:rPr lang="zh-CN" altLang="en-US" sz="1400" dirty="0">
                    <a:solidFill>
                      <a:schemeClr val="tx1">
                        <a:lumMod val="75000"/>
                        <a:lumOff val="25000"/>
                      </a:schemeClr>
                    </a:solidFill>
                  </a:rPr>
                  <a:t>短视频推广</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直播推广</a:t>
                </a:r>
              </a:p>
            </p:txBody>
          </p:sp>
        </p:grpSp>
        <p:grpSp>
          <p:nvGrpSpPr>
            <p:cNvPr id="74" name="组合 73">
              <a:extLst>
                <a:ext uri="{FF2B5EF4-FFF2-40B4-BE49-F238E27FC236}">
                  <a16:creationId xmlns:a16="http://schemas.microsoft.com/office/drawing/2014/main" id="{FB1AB0B2-8E2D-20A6-6CB1-C468D890136B}"/>
                </a:ext>
              </a:extLst>
            </p:cNvPr>
            <p:cNvGrpSpPr/>
            <p:nvPr/>
          </p:nvGrpSpPr>
          <p:grpSpPr>
            <a:xfrm>
              <a:off x="1295481" y="3901103"/>
              <a:ext cx="1261417" cy="471111"/>
              <a:chOff x="1253808" y="4101822"/>
              <a:chExt cx="1493771" cy="516299"/>
            </a:xfrm>
          </p:grpSpPr>
          <p:sp>
            <p:nvSpPr>
              <p:cNvPr id="17" name="文本框 16"/>
              <p:cNvSpPr txBox="1"/>
              <p:nvPr/>
            </p:nvSpPr>
            <p:spPr>
              <a:xfrm>
                <a:off x="1253808" y="4101822"/>
                <a:ext cx="820738"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样式升级</a:t>
                </a:r>
              </a:p>
            </p:txBody>
          </p:sp>
          <p:sp>
            <p:nvSpPr>
              <p:cNvPr id="18" name="文本框 17"/>
              <p:cNvSpPr txBox="1"/>
              <p:nvPr/>
            </p:nvSpPr>
            <p:spPr>
              <a:xfrm>
                <a:off x="1253808" y="4350882"/>
                <a:ext cx="1493771" cy="267239"/>
              </a:xfrm>
              <a:prstGeom prst="rect">
                <a:avLst/>
              </a:prstGeom>
              <a:noFill/>
            </p:spPr>
            <p:txBody>
              <a:bodyPr wrap="none" lIns="0" tIns="0" rIns="0" bIns="0" rtlCol="0">
                <a:spAutoFit/>
              </a:bodyPr>
              <a:lstStyle/>
              <a:p>
                <a:pPr>
                  <a:lnSpc>
                    <a:spcPct val="120000"/>
                  </a:lnSpc>
                </a:pPr>
                <a:r>
                  <a:rPr lang="zh-CN" altLang="en-US" sz="1400" dirty="0">
                    <a:solidFill>
                      <a:schemeClr val="tx1">
                        <a:lumMod val="75000"/>
                        <a:lumOff val="25000"/>
                      </a:schemeClr>
                    </a:solidFill>
                  </a:rPr>
                  <a:t>原生种草</a:t>
                </a:r>
                <a:r>
                  <a:rPr lang="en-US" altLang="zh-CN" sz="1400" dirty="0">
                    <a:solidFill>
                      <a:schemeClr val="tx1">
                        <a:lumMod val="75000"/>
                        <a:lumOff val="25000"/>
                      </a:schemeClr>
                    </a:solidFill>
                  </a:rPr>
                  <a:t>+</a:t>
                </a:r>
                <a:r>
                  <a:rPr lang="zh-CN" altLang="en-US" sz="1400" dirty="0">
                    <a:solidFill>
                      <a:schemeClr val="tx1">
                        <a:lumMod val="75000"/>
                        <a:lumOff val="25000"/>
                      </a:schemeClr>
                    </a:solidFill>
                  </a:rPr>
                  <a:t>专业收割</a:t>
                </a:r>
              </a:p>
            </p:txBody>
          </p:sp>
        </p:grpSp>
      </p:grpSp>
      <p:pic>
        <p:nvPicPr>
          <p:cNvPr id="67" name="图片 66">
            <a:extLst>
              <a:ext uri="{FF2B5EF4-FFF2-40B4-BE49-F238E27FC236}">
                <a16:creationId xmlns:a16="http://schemas.microsoft.com/office/drawing/2014/main" id="{86E1DBE1-0F2A-58C1-B189-A9DA45EAE39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747755" y="1295054"/>
            <a:ext cx="640909" cy="478892"/>
          </a:xfrm>
          <a:prstGeom prst="rect">
            <a:avLst/>
          </a:prstGeom>
        </p:spPr>
      </p:pic>
      <p:sp>
        <p:nvSpPr>
          <p:cNvPr id="50" name="椭圆 49">
            <a:extLst>
              <a:ext uri="{FF2B5EF4-FFF2-40B4-BE49-F238E27FC236}">
                <a16:creationId xmlns:a16="http://schemas.microsoft.com/office/drawing/2014/main" id="{F91CF211-A556-AD49-8EE3-78A2884A4822}"/>
              </a:ext>
            </a:extLst>
          </p:cNvPr>
          <p:cNvSpPr/>
          <p:nvPr/>
        </p:nvSpPr>
        <p:spPr>
          <a:xfrm>
            <a:off x="2189688" y="1275933"/>
            <a:ext cx="72000" cy="7200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55743" y="1422874"/>
            <a:ext cx="939890" cy="276999"/>
          </a:xfrm>
          <a:prstGeom prst="rect">
            <a:avLst/>
          </a:prstGeom>
          <a:noFill/>
        </p:spPr>
        <p:txBody>
          <a:bodyPr wrap="square" lIns="0" tIns="0" rIns="0" bIns="0" rtlCol="0">
            <a:spAutoFit/>
          </a:bodyPr>
          <a:lstStyle/>
          <a:p>
            <a:r>
              <a:rPr lang="zh-CN" altLang="en-US" dirty="0">
                <a:solidFill>
                  <a:schemeClr val="bg1"/>
                </a:solidFill>
                <a:latin typeface="思源黑体 CN Medium" panose="020B0600000000000000" pitchFamily="34" charset="-122"/>
                <a:ea typeface="思源黑体 CN Medium" panose="020B0600000000000000" pitchFamily="34" charset="-122"/>
              </a:rPr>
              <a:t>流量荣达</a:t>
            </a:r>
          </a:p>
        </p:txBody>
      </p:sp>
      <p:pic>
        <p:nvPicPr>
          <p:cNvPr id="488" name="图片 487">
            <a:extLst>
              <a:ext uri="{FF2B5EF4-FFF2-40B4-BE49-F238E27FC236}">
                <a16:creationId xmlns:a16="http://schemas.microsoft.com/office/drawing/2014/main" id="{525F383F-0EAD-AF87-A90A-27803CEDCA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4631970"/>
            <a:ext cx="12192000" cy="2882522"/>
          </a:xfrm>
          <a:prstGeom prst="rect">
            <a:avLst/>
          </a:prstGeom>
        </p:spPr>
      </p:pic>
      <p:sp>
        <p:nvSpPr>
          <p:cNvPr id="489" name="椭圆 488">
            <a:extLst>
              <a:ext uri="{FF2B5EF4-FFF2-40B4-BE49-F238E27FC236}">
                <a16:creationId xmlns:a16="http://schemas.microsoft.com/office/drawing/2014/main" id="{375114E6-6F18-006F-61F5-8959415D8434}"/>
              </a:ext>
            </a:extLst>
          </p:cNvPr>
          <p:cNvSpPr/>
          <p:nvPr/>
        </p:nvSpPr>
        <p:spPr>
          <a:xfrm>
            <a:off x="4291262" y="5123970"/>
            <a:ext cx="3609476" cy="676011"/>
          </a:xfrm>
          <a:prstGeom prst="ellipse">
            <a:avLst/>
          </a:prstGeom>
          <a:gradFill flip="none" rotWithShape="1">
            <a:gsLst>
              <a:gs pos="45000">
                <a:schemeClr val="accent1">
                  <a:alpha val="28000"/>
                </a:schemeClr>
              </a:gs>
              <a:gs pos="6000">
                <a:schemeClr val="accent1">
                  <a:lumMod val="20000"/>
                  <a:lumOff val="80000"/>
                  <a:alpha val="34000"/>
                </a:schemeClr>
              </a:gs>
            </a:gsLst>
            <a:lin ang="5400000" scaled="1"/>
            <a:tileRect/>
          </a:gradFill>
          <a:ln w="6350">
            <a:gradFill>
              <a:gsLst>
                <a:gs pos="0">
                  <a:schemeClr val="accent1">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prstTxWarp prst="textNoShape">
              <a:avLst/>
            </a:prstTxWarp>
            <a:noAutofit/>
          </a:bodyPr>
          <a:lstStyle/>
          <a:p>
            <a:pPr marL="0" marR="0" lvl="0" indent="0" algn="ctr" defTabSz="110025" rtl="0" eaLnBrk="1" fontAlgn="auto" latinLnBrk="0" hangingPunct="1">
              <a:lnSpc>
                <a:spcPct val="100000"/>
              </a:lnSpc>
              <a:spcBef>
                <a:spcPts val="0"/>
              </a:spcBef>
              <a:spcAft>
                <a:spcPts val="0"/>
              </a:spcAft>
              <a:buClrTx/>
              <a:buSzTx/>
              <a:buFontTx/>
              <a:buNone/>
              <a:tabLst/>
              <a:defRPr/>
            </a:pPr>
            <a:endParaRPr kumimoji="0" lang="zh-CN" altLang="en-US" sz="433" b="0" i="0" u="none" strike="noStrike" kern="1200" cap="none" spc="0" normalizeH="0" baseline="0" noProof="0" dirty="0">
              <a:ln>
                <a:noFill/>
              </a:ln>
              <a:solidFill>
                <a:prstClr val="white"/>
              </a:solidFill>
              <a:effectLst/>
              <a:uLnTx/>
              <a:uFillTx/>
              <a:latin typeface="OPPOSans B" panose="00020600040101010101" pitchFamily="18" charset="-122"/>
              <a:ea typeface="思源黑体 CN Bold"/>
              <a:cs typeface="+mn-cs"/>
            </a:endParaRPr>
          </a:p>
        </p:txBody>
      </p:sp>
      <p:grpSp>
        <p:nvGrpSpPr>
          <p:cNvPr id="492" name="组合 491">
            <a:extLst>
              <a:ext uri="{FF2B5EF4-FFF2-40B4-BE49-F238E27FC236}">
                <a16:creationId xmlns:a16="http://schemas.microsoft.com/office/drawing/2014/main" id="{EF145A95-2397-8C00-B604-05AE41C5A9E3}"/>
              </a:ext>
            </a:extLst>
          </p:cNvPr>
          <p:cNvGrpSpPr/>
          <p:nvPr/>
        </p:nvGrpSpPr>
        <p:grpSpPr>
          <a:xfrm>
            <a:off x="2567808" y="5320926"/>
            <a:ext cx="7056385" cy="1186330"/>
            <a:chOff x="2567808" y="4852730"/>
            <a:chExt cx="7056385" cy="1186330"/>
          </a:xfrm>
        </p:grpSpPr>
        <p:sp>
          <p:nvSpPr>
            <p:cNvPr id="496" name="矩形 495">
              <a:extLst>
                <a:ext uri="{FF2B5EF4-FFF2-40B4-BE49-F238E27FC236}">
                  <a16:creationId xmlns:a16="http://schemas.microsoft.com/office/drawing/2014/main" id="{B37D12E6-B1FE-F076-127C-1E778CA45B81}"/>
                </a:ext>
              </a:extLst>
            </p:cNvPr>
            <p:cNvSpPr/>
            <p:nvPr/>
          </p:nvSpPr>
          <p:spPr>
            <a:xfrm>
              <a:off x="2567808" y="4852730"/>
              <a:ext cx="7056385" cy="1186330"/>
            </a:xfrm>
            <a:prstGeom prst="rect">
              <a:avLst/>
            </a:prstGeom>
          </p:spPr>
          <p:txBody>
            <a:bodyPr wrap="none">
              <a:prstTxWarp prst="textArchDown">
                <a:avLst>
                  <a:gd name="adj" fmla="val 169885"/>
                </a:avLst>
              </a:prstTxWarp>
              <a:spAutoFit/>
            </a:bodyPr>
            <a:lstStyle/>
            <a:p>
              <a:r>
                <a:rPr lang="zh-CN" altLang="en-US" sz="1600" spc="300" dirty="0">
                  <a:solidFill>
                    <a:schemeClr val="accent1"/>
                  </a:solidFill>
                  <a:latin typeface="思源黑体 CN Medium" panose="020B0600000000000000" pitchFamily="34" charset="-122"/>
                  <a:ea typeface="思源黑体 CN Medium" panose="020B0600000000000000" pitchFamily="34" charset="-122"/>
                </a:rPr>
                <a:t>流量数据</a:t>
              </a:r>
            </a:p>
          </p:txBody>
        </p:sp>
        <p:sp>
          <p:nvSpPr>
            <p:cNvPr id="497" name="矩形 496">
              <a:extLst>
                <a:ext uri="{FF2B5EF4-FFF2-40B4-BE49-F238E27FC236}">
                  <a16:creationId xmlns:a16="http://schemas.microsoft.com/office/drawing/2014/main" id="{07C656DF-6D29-1366-E7BB-780606B758B5}"/>
                </a:ext>
              </a:extLst>
            </p:cNvPr>
            <p:cNvSpPr/>
            <p:nvPr/>
          </p:nvSpPr>
          <p:spPr>
            <a:xfrm>
              <a:off x="2567808" y="4852730"/>
              <a:ext cx="7056385" cy="1186330"/>
            </a:xfrm>
            <a:prstGeom prst="rect">
              <a:avLst/>
            </a:prstGeom>
          </p:spPr>
          <p:txBody>
            <a:bodyPr wrap="none">
              <a:prstTxWarp prst="textArchDown">
                <a:avLst/>
              </a:prstTxWarp>
              <a:spAutoFit/>
            </a:bodyPr>
            <a:lstStyle/>
            <a:p>
              <a:pPr algn="r"/>
              <a:r>
                <a:rPr lang="zh-CN" altLang="en-US" sz="1600" spc="300" dirty="0">
                  <a:solidFill>
                    <a:schemeClr val="accent1"/>
                  </a:solidFill>
                  <a:latin typeface="思源黑体 CN Medium" panose="020B0600000000000000" pitchFamily="34" charset="-122"/>
                  <a:ea typeface="思源黑体 CN Medium" panose="020B0600000000000000" pitchFamily="34" charset="-122"/>
                </a:rPr>
                <a:t>转化回传</a:t>
              </a:r>
            </a:p>
          </p:txBody>
        </p:sp>
      </p:grpSp>
      <p:grpSp>
        <p:nvGrpSpPr>
          <p:cNvPr id="493" name="组合 492">
            <a:extLst>
              <a:ext uri="{FF2B5EF4-FFF2-40B4-BE49-F238E27FC236}">
                <a16:creationId xmlns:a16="http://schemas.microsoft.com/office/drawing/2014/main" id="{4E32EBB9-BD00-06FD-0CE5-F1AF39462243}"/>
              </a:ext>
            </a:extLst>
          </p:cNvPr>
          <p:cNvGrpSpPr/>
          <p:nvPr/>
        </p:nvGrpSpPr>
        <p:grpSpPr>
          <a:xfrm>
            <a:off x="2567808" y="5298614"/>
            <a:ext cx="7056385" cy="1257563"/>
            <a:chOff x="2567808" y="4830418"/>
            <a:chExt cx="7056385" cy="1257563"/>
          </a:xfrm>
        </p:grpSpPr>
        <p:sp>
          <p:nvSpPr>
            <p:cNvPr id="494" name="矩形 493">
              <a:extLst>
                <a:ext uri="{FF2B5EF4-FFF2-40B4-BE49-F238E27FC236}">
                  <a16:creationId xmlns:a16="http://schemas.microsoft.com/office/drawing/2014/main" id="{66C6D8F6-0C6D-8924-7DC5-8F63D52EC4D3}"/>
                </a:ext>
              </a:extLst>
            </p:cNvPr>
            <p:cNvSpPr/>
            <p:nvPr/>
          </p:nvSpPr>
          <p:spPr>
            <a:xfrm>
              <a:off x="2567808" y="4830418"/>
              <a:ext cx="7056385" cy="1257563"/>
            </a:xfrm>
            <a:prstGeom prst="rect">
              <a:avLst/>
            </a:prstGeom>
          </p:spPr>
          <p:txBody>
            <a:bodyPr wrap="none">
              <a:prstTxWarp prst="textArchDown">
                <a:avLst>
                  <a:gd name="adj" fmla="val 3811479"/>
                </a:avLst>
              </a:prstTxWarp>
              <a:spAutoFit/>
            </a:bodyPr>
            <a:lstStyle/>
            <a:p>
              <a:r>
                <a:rPr lang="zh-CN" altLang="en-US" sz="1600" spc="300" dirty="0">
                  <a:solidFill>
                    <a:schemeClr val="accent1"/>
                  </a:solidFill>
                  <a:latin typeface="思源黑体 CN Medium" panose="020B0600000000000000" pitchFamily="34" charset="-122"/>
                  <a:ea typeface="思源黑体 CN Medium" panose="020B0600000000000000" pitchFamily="34" charset="-122"/>
                </a:rPr>
                <a:t>主播信息</a:t>
              </a:r>
            </a:p>
          </p:txBody>
        </p:sp>
        <p:sp>
          <p:nvSpPr>
            <p:cNvPr id="495" name="矩形 494">
              <a:extLst>
                <a:ext uri="{FF2B5EF4-FFF2-40B4-BE49-F238E27FC236}">
                  <a16:creationId xmlns:a16="http://schemas.microsoft.com/office/drawing/2014/main" id="{1D35BB52-3F9A-9D00-20F8-EBDC153E9F55}"/>
                </a:ext>
              </a:extLst>
            </p:cNvPr>
            <p:cNvSpPr/>
            <p:nvPr/>
          </p:nvSpPr>
          <p:spPr>
            <a:xfrm>
              <a:off x="2567808" y="4830418"/>
              <a:ext cx="7056385" cy="1257563"/>
            </a:xfrm>
            <a:prstGeom prst="rect">
              <a:avLst/>
            </a:prstGeom>
          </p:spPr>
          <p:txBody>
            <a:bodyPr wrap="none">
              <a:prstTxWarp prst="textArchDown">
                <a:avLst>
                  <a:gd name="adj" fmla="val 6164340"/>
                </a:avLst>
              </a:prstTxWarp>
              <a:spAutoFit/>
            </a:bodyPr>
            <a:lstStyle/>
            <a:p>
              <a:r>
                <a:rPr lang="zh-CN" altLang="en-US" spc="300" dirty="0">
                  <a:solidFill>
                    <a:schemeClr val="accent1"/>
                  </a:solidFill>
                  <a:latin typeface="思源黑体 CN Medium" panose="020B0600000000000000" pitchFamily="34" charset="-122"/>
                  <a:ea typeface="思源黑体 CN Medium" panose="020B0600000000000000" pitchFamily="34" charset="-122"/>
                </a:rPr>
                <a:t>电商数据</a:t>
              </a:r>
            </a:p>
          </p:txBody>
        </p:sp>
      </p:grpSp>
      <p:sp>
        <p:nvSpPr>
          <p:cNvPr id="482" name="文本框 481">
            <a:extLst>
              <a:ext uri="{FF2B5EF4-FFF2-40B4-BE49-F238E27FC236}">
                <a16:creationId xmlns:a16="http://schemas.microsoft.com/office/drawing/2014/main" id="{74403836-3B3B-894A-A34F-F7E5D0D60215}"/>
              </a:ext>
            </a:extLst>
          </p:cNvPr>
          <p:cNvSpPr txBox="1"/>
          <p:nvPr/>
        </p:nvSpPr>
        <p:spPr>
          <a:xfrm>
            <a:off x="4907526" y="5372177"/>
            <a:ext cx="2376949" cy="276999"/>
          </a:xfrm>
          <a:prstGeom prst="rect">
            <a:avLst/>
          </a:prstGeom>
          <a:noFill/>
        </p:spPr>
        <p:txBody>
          <a:bodyPr wrap="square" lIns="0" tIns="0" rIns="0" bIns="0" rtlCol="0">
            <a:spAutoFit/>
          </a:bodyPr>
          <a:lstStyle>
            <a:defPPr>
              <a:defRPr lang="zh-CN"/>
            </a:defPPr>
            <a:lvl1pPr algn="ctr">
              <a:defRPr>
                <a:solidFill>
                  <a:schemeClr val="accent1">
                    <a:lumMod val="20000"/>
                    <a:lumOff val="80000"/>
                  </a:schemeClr>
                </a:solidFill>
                <a:latin typeface="+mj-ea"/>
                <a:ea typeface="+mj-ea"/>
              </a:defRPr>
            </a:lvl1pPr>
          </a:lstStyle>
          <a:p>
            <a:pPr algn="dist"/>
            <a:r>
              <a:rPr lang="zh-CN" altLang="en-US" dirty="0">
                <a:solidFill>
                  <a:schemeClr val="accent1"/>
                </a:solidFill>
                <a:effectLst>
                  <a:reflection blurRad="88900" stA="55000" endA="300" endPos="45500" dist="38100" dir="5400000" sy="-100000" algn="bl" rotWithShape="0"/>
                </a:effectLst>
                <a:latin typeface="思源黑体 CN Medium" panose="020B0600000000000000" pitchFamily="34" charset="-122"/>
                <a:ea typeface="思源黑体 CN Medium" panose="020B0600000000000000" pitchFamily="34" charset="-122"/>
              </a:rPr>
              <a:t>流量</a:t>
            </a:r>
            <a:r>
              <a:rPr lang="en-US" altLang="zh-CN" dirty="0">
                <a:solidFill>
                  <a:schemeClr val="accent1"/>
                </a:solidFill>
                <a:effectLst>
                  <a:reflection blurRad="88900" stA="55000" endA="300" endPos="45500" dist="38100" dir="5400000" sy="-100000" algn="bl" rotWithShape="0"/>
                </a:effectLst>
                <a:latin typeface="思源黑体 CN Medium" panose="020B0600000000000000" pitchFamily="34" charset="-122"/>
                <a:ea typeface="思源黑体 CN Medium" panose="020B0600000000000000" pitchFamily="34" charset="-122"/>
              </a:rPr>
              <a:t>+</a:t>
            </a:r>
            <a:r>
              <a:rPr lang="zh-CN" altLang="en-US" dirty="0">
                <a:solidFill>
                  <a:schemeClr val="accent1"/>
                </a:solidFill>
                <a:effectLst>
                  <a:reflection blurRad="88900" stA="55000" endA="300" endPos="45500" dist="38100" dir="5400000" sy="-100000" algn="bl" rotWithShape="0"/>
                </a:effectLst>
                <a:latin typeface="思源黑体 CN Medium" panose="020B0600000000000000" pitchFamily="34" charset="-122"/>
                <a:ea typeface="思源黑体 CN Medium" panose="020B0600000000000000" pitchFamily="34" charset="-122"/>
              </a:rPr>
              <a:t>留存</a:t>
            </a:r>
            <a:r>
              <a:rPr lang="en-US" altLang="zh-CN" dirty="0">
                <a:solidFill>
                  <a:schemeClr val="accent1"/>
                </a:solidFill>
                <a:effectLst>
                  <a:reflection blurRad="88900" stA="55000" endA="300" endPos="45500" dist="38100" dir="5400000" sy="-100000" algn="bl" rotWithShape="0"/>
                </a:effectLst>
                <a:latin typeface="思源黑体 CN Medium" panose="020B0600000000000000" pitchFamily="34" charset="-122"/>
                <a:ea typeface="思源黑体 CN Medium" panose="020B0600000000000000" pitchFamily="34" charset="-122"/>
              </a:rPr>
              <a:t>+</a:t>
            </a:r>
            <a:r>
              <a:rPr lang="zh-CN" altLang="en-US" dirty="0">
                <a:solidFill>
                  <a:schemeClr val="accent1"/>
                </a:solidFill>
                <a:effectLst>
                  <a:reflection blurRad="88900" stA="55000" endA="300" endPos="45500" dist="38100" dir="5400000" sy="-100000" algn="bl" rotWithShape="0"/>
                </a:effectLst>
                <a:latin typeface="思源黑体 CN Medium" panose="020B0600000000000000" pitchFamily="34" charset="-122"/>
                <a:ea typeface="思源黑体 CN Medium" panose="020B0600000000000000" pitchFamily="34" charset="-122"/>
              </a:rPr>
              <a:t>智能整合</a:t>
            </a:r>
          </a:p>
        </p:txBody>
      </p:sp>
      <p:grpSp>
        <p:nvGrpSpPr>
          <p:cNvPr id="506" name="组合 505">
            <a:extLst>
              <a:ext uri="{FF2B5EF4-FFF2-40B4-BE49-F238E27FC236}">
                <a16:creationId xmlns:a16="http://schemas.microsoft.com/office/drawing/2014/main" id="{5EAA032D-FDEE-8654-845A-FB76E71247CD}"/>
              </a:ext>
            </a:extLst>
          </p:cNvPr>
          <p:cNvGrpSpPr/>
          <p:nvPr/>
        </p:nvGrpSpPr>
        <p:grpSpPr>
          <a:xfrm>
            <a:off x="8693822" y="549275"/>
            <a:ext cx="2442491" cy="288924"/>
            <a:chOff x="8693822" y="549275"/>
            <a:chExt cx="2442491" cy="288924"/>
          </a:xfrm>
        </p:grpSpPr>
        <p:grpSp>
          <p:nvGrpSpPr>
            <p:cNvPr id="507" name="组合 506">
              <a:extLst>
                <a:ext uri="{FF2B5EF4-FFF2-40B4-BE49-F238E27FC236}">
                  <a16:creationId xmlns:a16="http://schemas.microsoft.com/office/drawing/2014/main" id="{4BF5C722-BD6F-582F-E82D-87CDFF4ECCF6}"/>
                </a:ext>
              </a:extLst>
            </p:cNvPr>
            <p:cNvGrpSpPr/>
            <p:nvPr/>
          </p:nvGrpSpPr>
          <p:grpSpPr>
            <a:xfrm>
              <a:off x="8709659" y="792480"/>
              <a:ext cx="2426654" cy="45719"/>
              <a:chOff x="6214426" y="-594360"/>
              <a:chExt cx="2426654" cy="137160"/>
            </a:xfrm>
          </p:grpSpPr>
          <p:sp>
            <p:nvSpPr>
              <p:cNvPr id="512" name="矩形 511">
                <a:extLst>
                  <a:ext uri="{FF2B5EF4-FFF2-40B4-BE49-F238E27FC236}">
                    <a16:creationId xmlns:a16="http://schemas.microsoft.com/office/drawing/2014/main" id="{105E428B-18CD-1E25-A786-DB04E6D15152}"/>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矩形 512">
                <a:extLst>
                  <a:ext uri="{FF2B5EF4-FFF2-40B4-BE49-F238E27FC236}">
                    <a16:creationId xmlns:a16="http://schemas.microsoft.com/office/drawing/2014/main" id="{70D28928-1F46-DE46-C9F1-D46D2C69F95D}"/>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8" name="组合 507">
              <a:extLst>
                <a:ext uri="{FF2B5EF4-FFF2-40B4-BE49-F238E27FC236}">
                  <a16:creationId xmlns:a16="http://schemas.microsoft.com/office/drawing/2014/main" id="{94C0A290-8E85-F1BC-9E11-F331A1F3403A}"/>
                </a:ext>
              </a:extLst>
            </p:cNvPr>
            <p:cNvGrpSpPr/>
            <p:nvPr/>
          </p:nvGrpSpPr>
          <p:grpSpPr>
            <a:xfrm>
              <a:off x="8693822" y="549275"/>
              <a:ext cx="2439057" cy="215444"/>
              <a:chOff x="8074062" y="549275"/>
              <a:chExt cx="2439057" cy="215444"/>
            </a:xfrm>
          </p:grpSpPr>
          <p:sp>
            <p:nvSpPr>
              <p:cNvPr id="509" name="文本框 508">
                <a:extLst>
                  <a:ext uri="{FF2B5EF4-FFF2-40B4-BE49-F238E27FC236}">
                    <a16:creationId xmlns:a16="http://schemas.microsoft.com/office/drawing/2014/main" id="{875C9BAF-1F6E-8A4D-873C-154885B57B9B}"/>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510" name="文本框 509">
                <a:extLst>
                  <a:ext uri="{FF2B5EF4-FFF2-40B4-BE49-F238E27FC236}">
                    <a16:creationId xmlns:a16="http://schemas.microsoft.com/office/drawing/2014/main" id="{7155B0BA-2DBB-2AAA-DAA4-0BE73758DF62}"/>
                  </a:ext>
                </a:extLst>
              </p:cNvPr>
              <p:cNvSpPr txBox="1"/>
              <p:nvPr/>
            </p:nvSpPr>
            <p:spPr>
              <a:xfrm>
                <a:off x="10037464" y="549275"/>
                <a:ext cx="475655"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511" name="直接连接符 510">
                <a:extLst>
                  <a:ext uri="{FF2B5EF4-FFF2-40B4-BE49-F238E27FC236}">
                    <a16:creationId xmlns:a16="http://schemas.microsoft.com/office/drawing/2014/main" id="{4EF4D4B1-7D11-8D10-D6BD-5EC95D4E9B95}"/>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00" name="矩形 199">
            <a:extLst>
              <a:ext uri="{FF2B5EF4-FFF2-40B4-BE49-F238E27FC236}">
                <a16:creationId xmlns:a16="http://schemas.microsoft.com/office/drawing/2014/main" id="{5B17053F-5813-61B4-E2A8-ED98E02891A4}"/>
              </a:ext>
            </a:extLst>
          </p:cNvPr>
          <p:cNvSpPr/>
          <p:nvPr/>
        </p:nvSpPr>
        <p:spPr>
          <a:xfrm>
            <a:off x="0" y="0"/>
            <a:ext cx="12192000" cy="6858000"/>
          </a:xfrm>
          <a:prstGeom prst="rect">
            <a:avLst/>
          </a:prstGeom>
          <a:gradFill>
            <a:gsLst>
              <a:gs pos="2000">
                <a:schemeClr val="bg1">
                  <a:alpha val="80000"/>
                </a:schemeClr>
              </a:gs>
              <a:gs pos="100000">
                <a:schemeClr val="bg1">
                  <a:alpha val="87000"/>
                </a:schemeClr>
              </a:gs>
            </a:gsLst>
            <a:lin ang="3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文本框 206">
            <a:extLst>
              <a:ext uri="{FF2B5EF4-FFF2-40B4-BE49-F238E27FC236}">
                <a16:creationId xmlns:a16="http://schemas.microsoft.com/office/drawing/2014/main" id="{B302F6C8-55F1-2DF0-7D16-919565CF17C3}"/>
              </a:ext>
            </a:extLst>
          </p:cNvPr>
          <p:cNvSpPr txBox="1"/>
          <p:nvPr/>
        </p:nvSpPr>
        <p:spPr>
          <a:xfrm>
            <a:off x="8214569" y="1115986"/>
            <a:ext cx="405560"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08" name="文本框 207">
            <a:extLst>
              <a:ext uri="{FF2B5EF4-FFF2-40B4-BE49-F238E27FC236}">
                <a16:creationId xmlns:a16="http://schemas.microsoft.com/office/drawing/2014/main" id="{CBAC51A7-2602-FDE2-9B2E-FD55DD6167CD}"/>
              </a:ext>
            </a:extLst>
          </p:cNvPr>
          <p:cNvSpPr txBox="1"/>
          <p:nvPr/>
        </p:nvSpPr>
        <p:spPr>
          <a:xfrm>
            <a:off x="9010130" y="1182026"/>
            <a:ext cx="923330" cy="276999"/>
          </a:xfrm>
          <a:prstGeom prst="rect">
            <a:avLst/>
          </a:prstGeom>
          <a:noFill/>
        </p:spPr>
        <p:txBody>
          <a:bodyPr wrap="none" lIns="0" tIns="0" rIns="0" bIns="0" rtlCol="0">
            <a:spAutoFit/>
          </a:bodyPr>
          <a:lstStyle/>
          <a:p>
            <a:r>
              <a:rPr lang="zh-CN" altLang="en-US" dirty="0">
                <a:solidFill>
                  <a:schemeClr val="accent1"/>
                </a:solidFill>
                <a:latin typeface="思源黑体 CN Medium" panose="020B0600000000000000" pitchFamily="34" charset="-122"/>
                <a:ea typeface="思源黑体 CN Medium" panose="020B0600000000000000" pitchFamily="34" charset="-122"/>
              </a:rPr>
              <a:t>定向策略</a:t>
            </a:r>
          </a:p>
        </p:txBody>
      </p:sp>
      <p:sp>
        <p:nvSpPr>
          <p:cNvPr id="204" name="文本框 203">
            <a:extLst>
              <a:ext uri="{FF2B5EF4-FFF2-40B4-BE49-F238E27FC236}">
                <a16:creationId xmlns:a16="http://schemas.microsoft.com/office/drawing/2014/main" id="{52270DC1-E045-D322-37BF-AF6CA8D9ECE0}"/>
              </a:ext>
            </a:extLst>
          </p:cNvPr>
          <p:cNvSpPr txBox="1"/>
          <p:nvPr/>
        </p:nvSpPr>
        <p:spPr>
          <a:xfrm>
            <a:off x="4606980" y="1115986"/>
            <a:ext cx="405560"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05" name="文本框 204">
            <a:extLst>
              <a:ext uri="{FF2B5EF4-FFF2-40B4-BE49-F238E27FC236}">
                <a16:creationId xmlns:a16="http://schemas.microsoft.com/office/drawing/2014/main" id="{51B13195-447B-A67E-9F3B-BB117A5963B9}"/>
              </a:ext>
            </a:extLst>
          </p:cNvPr>
          <p:cNvSpPr txBox="1"/>
          <p:nvPr/>
        </p:nvSpPr>
        <p:spPr>
          <a:xfrm>
            <a:off x="5402541" y="1182026"/>
            <a:ext cx="923330" cy="276999"/>
          </a:xfrm>
          <a:prstGeom prst="rect">
            <a:avLst/>
          </a:prstGeom>
          <a:noFill/>
        </p:spPr>
        <p:txBody>
          <a:bodyPr wrap="none" lIns="0" tIns="0" rIns="0" bIns="0" rtlCol="0">
            <a:spAutoFit/>
          </a:bodyPr>
          <a:lstStyle/>
          <a:p>
            <a:r>
              <a:rPr lang="zh-CN" altLang="en-US" dirty="0">
                <a:solidFill>
                  <a:schemeClr val="accent1"/>
                </a:solidFill>
                <a:latin typeface="思源黑体 CN Medium" panose="020B0600000000000000" pitchFamily="34" charset="-122"/>
                <a:ea typeface="思源黑体 CN Medium" panose="020B0600000000000000" pitchFamily="34" charset="-122"/>
              </a:rPr>
              <a:t>优选扩量</a:t>
            </a:r>
          </a:p>
        </p:txBody>
      </p:sp>
      <p:sp>
        <p:nvSpPr>
          <p:cNvPr id="4" name="文本框 3"/>
          <p:cNvSpPr txBox="1"/>
          <p:nvPr/>
        </p:nvSpPr>
        <p:spPr>
          <a:xfrm>
            <a:off x="1044113" y="549275"/>
            <a:ext cx="4103688" cy="492443"/>
          </a:xfrm>
          <a:prstGeom prst="rect">
            <a:avLst/>
          </a:prstGeom>
          <a:noFill/>
        </p:spPr>
        <p:txBody>
          <a:bodyPr wrap="none" lIns="0" tIns="0" rIns="0" bIns="0" rtlCol="0">
            <a:spAutoFit/>
          </a:bodyPr>
          <a:lstStyle>
            <a:defPPr>
              <a:defRPr lang="zh-CN"/>
            </a:defPPr>
            <a:lvl1pPr>
              <a:defRPr sz="32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dirty="0"/>
              <a:t>全面升级工具服务能力</a:t>
            </a:r>
          </a:p>
        </p:txBody>
      </p:sp>
      <p:sp>
        <p:nvSpPr>
          <p:cNvPr id="201" name="文本框 200">
            <a:extLst>
              <a:ext uri="{FF2B5EF4-FFF2-40B4-BE49-F238E27FC236}">
                <a16:creationId xmlns:a16="http://schemas.microsoft.com/office/drawing/2014/main" id="{E969AB8E-66BD-960F-138B-C9F5BF0EC51D}"/>
              </a:ext>
            </a:extLst>
          </p:cNvPr>
          <p:cNvSpPr txBox="1"/>
          <p:nvPr/>
        </p:nvSpPr>
        <p:spPr>
          <a:xfrm>
            <a:off x="1685159" y="1115986"/>
            <a:ext cx="405560"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文本框 4"/>
          <p:cNvSpPr txBox="1"/>
          <p:nvPr/>
        </p:nvSpPr>
        <p:spPr>
          <a:xfrm>
            <a:off x="2348640" y="1182026"/>
            <a:ext cx="923330" cy="276999"/>
          </a:xfrm>
          <a:prstGeom prst="rect">
            <a:avLst/>
          </a:prstGeom>
          <a:noFill/>
        </p:spPr>
        <p:txBody>
          <a:bodyPr wrap="none" lIns="0" tIns="0" rIns="0" bIns="0" rtlCol="0">
            <a:spAutoFit/>
          </a:bodyPr>
          <a:lstStyle/>
          <a:p>
            <a:r>
              <a:rPr lang="zh-CN" altLang="en-US" dirty="0">
                <a:solidFill>
                  <a:schemeClr val="accent1"/>
                </a:solidFill>
                <a:latin typeface="思源黑体 CN Medium" panose="020B0600000000000000" pitchFamily="34" charset="-122"/>
                <a:ea typeface="思源黑体 CN Medium" panose="020B0600000000000000" pitchFamily="34" charset="-122"/>
              </a:rPr>
              <a:t>加速探索</a:t>
            </a:r>
          </a:p>
        </p:txBody>
      </p:sp>
      <p:sp>
        <p:nvSpPr>
          <p:cNvPr id="52" name="矩形: 圆角 51">
            <a:extLst>
              <a:ext uri="{FF2B5EF4-FFF2-40B4-BE49-F238E27FC236}">
                <a16:creationId xmlns:a16="http://schemas.microsoft.com/office/drawing/2014/main" id="{28850A01-AA93-9F4B-25DC-8D26323FAF76}"/>
              </a:ext>
            </a:extLst>
          </p:cNvPr>
          <p:cNvSpPr/>
          <p:nvPr/>
        </p:nvSpPr>
        <p:spPr>
          <a:xfrm>
            <a:off x="1055688" y="1570526"/>
            <a:ext cx="2845753" cy="3212123"/>
          </a:xfrm>
          <a:prstGeom prst="roundRect">
            <a:avLst>
              <a:gd name="adj" fmla="val 2878"/>
            </a:avLst>
          </a:prstGeom>
          <a:gradFill>
            <a:gsLst>
              <a:gs pos="28000">
                <a:schemeClr val="bg1"/>
              </a:gs>
              <a:gs pos="100000">
                <a:srgbClr val="FFFFFF">
                  <a:alpha val="0"/>
                </a:srgbClr>
              </a:gs>
            </a:gsLst>
            <a:lin ang="5400000" scaled="0"/>
          </a:grad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A4F6D4BE-7DC7-BB3A-371B-5BAB9A87F8D7}"/>
              </a:ext>
            </a:extLst>
          </p:cNvPr>
          <p:cNvSpPr/>
          <p:nvPr/>
        </p:nvSpPr>
        <p:spPr>
          <a:xfrm>
            <a:off x="4042625" y="1570526"/>
            <a:ext cx="2847600" cy="3212123"/>
          </a:xfrm>
          <a:prstGeom prst="roundRect">
            <a:avLst>
              <a:gd name="adj" fmla="val 2492"/>
            </a:avLst>
          </a:prstGeom>
          <a:gradFill>
            <a:gsLst>
              <a:gs pos="33000">
                <a:schemeClr val="bg1"/>
              </a:gs>
              <a:gs pos="100000">
                <a:srgbClr val="FFFFFF">
                  <a:alpha val="0"/>
                </a:srgbClr>
              </a:gs>
            </a:gsLst>
            <a:lin ang="5400000" scaled="0"/>
          </a:grad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2" name="组合 161">
            <a:extLst>
              <a:ext uri="{FF2B5EF4-FFF2-40B4-BE49-F238E27FC236}">
                <a16:creationId xmlns:a16="http://schemas.microsoft.com/office/drawing/2014/main" id="{09E3EE25-DF67-6651-6C64-DA8DA50CA2FE}"/>
              </a:ext>
            </a:extLst>
          </p:cNvPr>
          <p:cNvGrpSpPr/>
          <p:nvPr/>
        </p:nvGrpSpPr>
        <p:grpSpPr>
          <a:xfrm>
            <a:off x="1208088" y="1813281"/>
            <a:ext cx="2540952" cy="1969339"/>
            <a:chOff x="1285459" y="1717691"/>
            <a:chExt cx="2540952" cy="1969339"/>
          </a:xfrm>
        </p:grpSpPr>
        <p:grpSp>
          <p:nvGrpSpPr>
            <p:cNvPr id="74" name="组合 73">
              <a:extLst>
                <a:ext uri="{FF2B5EF4-FFF2-40B4-BE49-F238E27FC236}">
                  <a16:creationId xmlns:a16="http://schemas.microsoft.com/office/drawing/2014/main" id="{EB6E25C7-AF33-37DA-B920-47DF16C67001}"/>
                </a:ext>
              </a:extLst>
            </p:cNvPr>
            <p:cNvGrpSpPr/>
            <p:nvPr/>
          </p:nvGrpSpPr>
          <p:grpSpPr>
            <a:xfrm>
              <a:off x="1285459" y="2192616"/>
              <a:ext cx="2540952" cy="1494414"/>
              <a:chOff x="1285459" y="2476006"/>
              <a:chExt cx="2540952" cy="1494414"/>
            </a:xfrm>
          </p:grpSpPr>
          <p:grpSp>
            <p:nvGrpSpPr>
              <p:cNvPr id="59" name="组合 58">
                <a:extLst>
                  <a:ext uri="{FF2B5EF4-FFF2-40B4-BE49-F238E27FC236}">
                    <a16:creationId xmlns:a16="http://schemas.microsoft.com/office/drawing/2014/main" id="{AECE7060-1331-A900-156B-71AAD78A7B8C}"/>
                  </a:ext>
                </a:extLst>
              </p:cNvPr>
              <p:cNvGrpSpPr/>
              <p:nvPr/>
            </p:nvGrpSpPr>
            <p:grpSpPr>
              <a:xfrm>
                <a:off x="1285459" y="2476006"/>
                <a:ext cx="2506612" cy="781385"/>
                <a:chOff x="1055688" y="2488198"/>
                <a:chExt cx="2506612" cy="781385"/>
              </a:xfrm>
            </p:grpSpPr>
            <p:sp>
              <p:nvSpPr>
                <p:cNvPr id="9" name="文本框 4"/>
                <p:cNvSpPr txBox="1"/>
                <p:nvPr/>
              </p:nvSpPr>
              <p:spPr>
                <a:xfrm>
                  <a:off x="1055688" y="2488198"/>
                  <a:ext cx="718145" cy="184666"/>
                </a:xfrm>
                <a:prstGeom prst="rect">
                  <a:avLst/>
                </a:prstGeom>
                <a:noFill/>
              </p:spPr>
              <p:txBody>
                <a:bodyPr wrap="none" lIns="0" tIns="0" rIns="0" bIns="0" rtlCol="0">
                  <a:spAutoFit/>
                </a:bodyPr>
                <a:lstStyle/>
                <a:p>
                  <a:r>
                    <a:rPr lang="en-US" altLang="zh-CN" sz="1200" dirty="0">
                      <a:solidFill>
                        <a:schemeClr val="tx1">
                          <a:lumMod val="85000"/>
                          <a:lumOff val="15000"/>
                        </a:schemeClr>
                      </a:solidFill>
                    </a:rPr>
                    <a:t>1.</a:t>
                  </a:r>
                  <a:r>
                    <a:rPr lang="zh-CN" altLang="en-US" sz="1200" dirty="0">
                      <a:solidFill>
                        <a:schemeClr val="tx1">
                          <a:lumMod val="85000"/>
                          <a:lumOff val="15000"/>
                        </a:schemeClr>
                      </a:solidFill>
                    </a:rPr>
                    <a:t>缓解衰退</a:t>
                  </a:r>
                </a:p>
              </p:txBody>
            </p:sp>
            <p:sp>
              <p:nvSpPr>
                <p:cNvPr id="10" name="文本框 4"/>
                <p:cNvSpPr txBox="1"/>
                <p:nvPr/>
              </p:nvSpPr>
              <p:spPr>
                <a:xfrm>
                  <a:off x="1055688" y="2698849"/>
                  <a:ext cx="2506612" cy="570734"/>
                </a:xfrm>
                <a:prstGeom prst="rect">
                  <a:avLst/>
                </a:prstGeom>
                <a:noFill/>
              </p:spPr>
              <p:txBody>
                <a:bodyPr wrap="square" lIns="0" tIns="0" rIns="0" bIns="0" rtlCol="0">
                  <a:spAutoFit/>
                </a:bodyPr>
                <a:lstStyle/>
                <a:p>
                  <a:pPr>
                    <a:lnSpc>
                      <a:spcPct val="120000"/>
                    </a:lnSpc>
                  </a:pPr>
                  <a:r>
                    <a:rPr lang="zh-CN" altLang="en-US" sz="1050" dirty="0">
                      <a:solidFill>
                        <a:schemeClr val="tx1">
                          <a:lumMod val="75000"/>
                          <a:lumOff val="25000"/>
                        </a:schemeClr>
                      </a:solidFill>
                    </a:rPr>
                    <a:t>对在学习期内有一定的转化，但尚未度过学习期流量就开始减少的广告组，可以重新起量。</a:t>
                  </a:r>
                </a:p>
              </p:txBody>
            </p:sp>
          </p:grpSp>
          <p:grpSp>
            <p:nvGrpSpPr>
              <p:cNvPr id="60" name="组合 59">
                <a:extLst>
                  <a:ext uri="{FF2B5EF4-FFF2-40B4-BE49-F238E27FC236}">
                    <a16:creationId xmlns:a16="http://schemas.microsoft.com/office/drawing/2014/main" id="{862ABB0E-8A34-F4D0-7BC0-5E7C74F792FE}"/>
                  </a:ext>
                </a:extLst>
              </p:cNvPr>
              <p:cNvGrpSpPr/>
              <p:nvPr/>
            </p:nvGrpSpPr>
            <p:grpSpPr>
              <a:xfrm>
                <a:off x="1285459" y="3384970"/>
                <a:ext cx="2540952" cy="585450"/>
                <a:chOff x="1055688" y="3480098"/>
                <a:chExt cx="2540952" cy="585450"/>
              </a:xfrm>
            </p:grpSpPr>
            <p:sp>
              <p:nvSpPr>
                <p:cNvPr id="11" name="文本框 4"/>
                <p:cNvSpPr txBox="1"/>
                <p:nvPr/>
              </p:nvSpPr>
              <p:spPr>
                <a:xfrm>
                  <a:off x="1055688" y="3480098"/>
                  <a:ext cx="750205" cy="184666"/>
                </a:xfrm>
                <a:prstGeom prst="rect">
                  <a:avLst/>
                </a:prstGeom>
                <a:noFill/>
              </p:spPr>
              <p:txBody>
                <a:bodyPr wrap="none" lIns="0" tIns="0" rIns="0" bIns="0" rtlCol="0">
                  <a:spAutoFit/>
                </a:bodyPr>
                <a:lstStyle/>
                <a:p>
                  <a:r>
                    <a:rPr lang="en-US" altLang="zh-CN" sz="1200" dirty="0">
                      <a:solidFill>
                        <a:schemeClr val="tx1">
                          <a:lumMod val="85000"/>
                          <a:lumOff val="15000"/>
                        </a:schemeClr>
                      </a:solidFill>
                    </a:rPr>
                    <a:t>2.</a:t>
                  </a:r>
                  <a:r>
                    <a:rPr lang="zh-CN" altLang="en-US" sz="1200" dirty="0">
                      <a:solidFill>
                        <a:schemeClr val="tx1">
                          <a:lumMod val="85000"/>
                          <a:lumOff val="15000"/>
                        </a:schemeClr>
                      </a:solidFill>
                    </a:rPr>
                    <a:t>提效跑量</a:t>
                  </a:r>
                </a:p>
              </p:txBody>
            </p:sp>
            <p:sp>
              <p:nvSpPr>
                <p:cNvPr id="12" name="文本框 4"/>
                <p:cNvSpPr txBox="1"/>
                <p:nvPr/>
              </p:nvSpPr>
              <p:spPr>
                <a:xfrm>
                  <a:off x="1055688" y="3688714"/>
                  <a:ext cx="2540952" cy="376834"/>
                </a:xfrm>
                <a:prstGeom prst="rect">
                  <a:avLst/>
                </a:prstGeom>
                <a:noFill/>
              </p:spPr>
              <p:txBody>
                <a:bodyPr wrap="square" lIns="0" tIns="0" rIns="0" bIns="0" rtlCol="0">
                  <a:spAutoFit/>
                </a:bodyPr>
                <a:lstStyle/>
                <a:p>
                  <a:pPr>
                    <a:lnSpc>
                      <a:spcPct val="120000"/>
                    </a:lnSpc>
                  </a:pPr>
                  <a:r>
                    <a:rPr lang="zh-CN" altLang="en-US" sz="1050" dirty="0">
                      <a:solidFill>
                        <a:schemeClr val="tx1">
                          <a:lumMod val="75000"/>
                          <a:lumOff val="25000"/>
                        </a:schemeClr>
                      </a:solidFill>
                    </a:rPr>
                    <a:t>无需人工调整出价，只设置探索预算即可</a:t>
                  </a:r>
                  <a:endParaRPr lang="en-US" altLang="zh-CN" sz="1050" dirty="0">
                    <a:solidFill>
                      <a:schemeClr val="tx1">
                        <a:lumMod val="75000"/>
                        <a:lumOff val="25000"/>
                      </a:schemeClr>
                    </a:solidFill>
                  </a:endParaRPr>
                </a:p>
                <a:p>
                  <a:pPr>
                    <a:lnSpc>
                      <a:spcPct val="120000"/>
                    </a:lnSpc>
                  </a:pPr>
                  <a:r>
                    <a:rPr lang="zh-CN" altLang="en-US" sz="1050" dirty="0">
                      <a:solidFill>
                        <a:schemeClr val="tx1">
                          <a:lumMod val="75000"/>
                          <a:lumOff val="25000"/>
                        </a:schemeClr>
                      </a:solidFill>
                    </a:rPr>
                    <a:t>找准时机调整出价幅度</a:t>
                  </a:r>
                  <a:r>
                    <a:rPr lang="en-US" altLang="zh-CN" sz="1050" dirty="0">
                      <a:solidFill>
                        <a:schemeClr val="tx1">
                          <a:lumMod val="75000"/>
                          <a:lumOff val="25000"/>
                        </a:schemeClr>
                      </a:solidFill>
                    </a:rPr>
                    <a:t>,</a:t>
                  </a:r>
                  <a:r>
                    <a:rPr lang="zh-CN" altLang="en-US" sz="1050" dirty="0">
                      <a:solidFill>
                        <a:schemeClr val="tx1">
                          <a:lumMod val="75000"/>
                          <a:lumOff val="25000"/>
                        </a:schemeClr>
                      </a:solidFill>
                    </a:rPr>
                    <a:t>节省优化时间成本。</a:t>
                  </a:r>
                </a:p>
              </p:txBody>
            </p:sp>
          </p:grpSp>
        </p:grpSp>
        <p:sp>
          <p:nvSpPr>
            <p:cNvPr id="57" name="矩形: 圆角 56">
              <a:extLst>
                <a:ext uri="{FF2B5EF4-FFF2-40B4-BE49-F238E27FC236}">
                  <a16:creationId xmlns:a16="http://schemas.microsoft.com/office/drawing/2014/main" id="{86125325-003A-8337-408D-8D32802445F4}"/>
                </a:ext>
              </a:extLst>
            </p:cNvPr>
            <p:cNvSpPr/>
            <p:nvPr/>
          </p:nvSpPr>
          <p:spPr>
            <a:xfrm>
              <a:off x="1285459" y="1717691"/>
              <a:ext cx="817661" cy="36307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优势</a:t>
              </a:r>
            </a:p>
          </p:txBody>
        </p:sp>
      </p:grpSp>
      <p:grpSp>
        <p:nvGrpSpPr>
          <p:cNvPr id="163" name="组合 162">
            <a:extLst>
              <a:ext uri="{FF2B5EF4-FFF2-40B4-BE49-F238E27FC236}">
                <a16:creationId xmlns:a16="http://schemas.microsoft.com/office/drawing/2014/main" id="{DD061D20-BC31-8B3A-B161-04A189024C37}"/>
              </a:ext>
            </a:extLst>
          </p:cNvPr>
          <p:cNvGrpSpPr/>
          <p:nvPr/>
        </p:nvGrpSpPr>
        <p:grpSpPr>
          <a:xfrm>
            <a:off x="4241500" y="1813281"/>
            <a:ext cx="2449851" cy="2545452"/>
            <a:chOff x="4384537" y="1717691"/>
            <a:chExt cx="2449851" cy="2545452"/>
          </a:xfrm>
        </p:grpSpPr>
        <p:sp>
          <p:nvSpPr>
            <p:cNvPr id="63" name="矩形: 圆角 62">
              <a:extLst>
                <a:ext uri="{FF2B5EF4-FFF2-40B4-BE49-F238E27FC236}">
                  <a16:creationId xmlns:a16="http://schemas.microsoft.com/office/drawing/2014/main" id="{F5E1A543-3F63-43CF-ADF8-8D8A6CAC4FDF}"/>
                </a:ext>
              </a:extLst>
            </p:cNvPr>
            <p:cNvSpPr/>
            <p:nvPr/>
          </p:nvSpPr>
          <p:spPr>
            <a:xfrm>
              <a:off x="4384537" y="1717691"/>
              <a:ext cx="817200" cy="36307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优势</a:t>
              </a:r>
            </a:p>
          </p:txBody>
        </p:sp>
        <p:grpSp>
          <p:nvGrpSpPr>
            <p:cNvPr id="73" name="组合 72">
              <a:extLst>
                <a:ext uri="{FF2B5EF4-FFF2-40B4-BE49-F238E27FC236}">
                  <a16:creationId xmlns:a16="http://schemas.microsoft.com/office/drawing/2014/main" id="{486AACCB-8FC6-9226-33DA-BF9E6C73D380}"/>
                </a:ext>
              </a:extLst>
            </p:cNvPr>
            <p:cNvGrpSpPr/>
            <p:nvPr/>
          </p:nvGrpSpPr>
          <p:grpSpPr>
            <a:xfrm>
              <a:off x="4384537" y="2192616"/>
              <a:ext cx="2449851" cy="2070527"/>
              <a:chOff x="4582897" y="2476006"/>
              <a:chExt cx="2449851" cy="2070527"/>
            </a:xfrm>
          </p:grpSpPr>
          <p:grpSp>
            <p:nvGrpSpPr>
              <p:cNvPr id="64" name="组合 63">
                <a:extLst>
                  <a:ext uri="{FF2B5EF4-FFF2-40B4-BE49-F238E27FC236}">
                    <a16:creationId xmlns:a16="http://schemas.microsoft.com/office/drawing/2014/main" id="{1A2D672C-A2ED-A904-8E24-D0EEC9490DAC}"/>
                  </a:ext>
                </a:extLst>
              </p:cNvPr>
              <p:cNvGrpSpPr/>
              <p:nvPr/>
            </p:nvGrpSpPr>
            <p:grpSpPr>
              <a:xfrm>
                <a:off x="4623238" y="2476006"/>
                <a:ext cx="2397318" cy="773765"/>
                <a:chOff x="1055688" y="2488198"/>
                <a:chExt cx="2397318" cy="773765"/>
              </a:xfrm>
            </p:grpSpPr>
            <p:sp>
              <p:nvSpPr>
                <p:cNvPr id="65" name="文本框 4">
                  <a:extLst>
                    <a:ext uri="{FF2B5EF4-FFF2-40B4-BE49-F238E27FC236}">
                      <a16:creationId xmlns:a16="http://schemas.microsoft.com/office/drawing/2014/main" id="{DC56D5C9-CF79-9F52-0BD4-D8C4BDFD8E62}"/>
                    </a:ext>
                  </a:extLst>
                </p:cNvPr>
                <p:cNvSpPr txBox="1"/>
                <p:nvPr/>
              </p:nvSpPr>
              <p:spPr>
                <a:xfrm>
                  <a:off x="1055688" y="2488198"/>
                  <a:ext cx="718145" cy="184666"/>
                </a:xfrm>
                <a:prstGeom prst="rect">
                  <a:avLst/>
                </a:prstGeom>
                <a:noFill/>
              </p:spPr>
              <p:txBody>
                <a:bodyPr wrap="none" lIns="0" tIns="0" rIns="0" bIns="0" rtlCol="0">
                  <a:spAutoFit/>
                </a:bodyPr>
                <a:lstStyle/>
                <a:p>
                  <a:r>
                    <a:rPr lang="en-US" altLang="zh-CN" sz="1200" dirty="0">
                      <a:solidFill>
                        <a:schemeClr val="tx1">
                          <a:lumMod val="85000"/>
                          <a:lumOff val="15000"/>
                        </a:schemeClr>
                      </a:solidFill>
                    </a:rPr>
                    <a:t>1.</a:t>
                  </a:r>
                  <a:r>
                    <a:rPr lang="zh-CN" altLang="en-US" sz="1200" dirty="0">
                      <a:solidFill>
                        <a:schemeClr val="tx1">
                          <a:lumMod val="85000"/>
                          <a:lumOff val="15000"/>
                        </a:schemeClr>
                      </a:solidFill>
                    </a:rPr>
                    <a:t>适用客户</a:t>
                  </a:r>
                </a:p>
              </p:txBody>
            </p:sp>
            <p:sp>
              <p:nvSpPr>
                <p:cNvPr id="66" name="文本框 4">
                  <a:extLst>
                    <a:ext uri="{FF2B5EF4-FFF2-40B4-BE49-F238E27FC236}">
                      <a16:creationId xmlns:a16="http://schemas.microsoft.com/office/drawing/2014/main" id="{7302A195-8FE9-118B-27D9-2909E494A49A}"/>
                    </a:ext>
                  </a:extLst>
                </p:cNvPr>
                <p:cNvSpPr txBox="1"/>
                <p:nvPr/>
              </p:nvSpPr>
              <p:spPr>
                <a:xfrm>
                  <a:off x="1055688" y="2691229"/>
                  <a:ext cx="2397318" cy="570734"/>
                </a:xfrm>
                <a:prstGeom prst="rect">
                  <a:avLst/>
                </a:prstGeom>
                <a:noFill/>
              </p:spPr>
              <p:txBody>
                <a:bodyPr wrap="square" lIns="0" tIns="0" rIns="0" bIns="0" rtlCol="0">
                  <a:spAutoFit/>
                </a:bodyPr>
                <a:lstStyle/>
                <a:p>
                  <a:pPr>
                    <a:lnSpc>
                      <a:spcPct val="120000"/>
                    </a:lnSpc>
                  </a:pPr>
                  <a:r>
                    <a:rPr lang="zh-CN" altLang="en-US" sz="1050" dirty="0">
                      <a:solidFill>
                        <a:schemeClr val="tx1">
                          <a:lumMod val="75000"/>
                          <a:lumOff val="25000"/>
                        </a:schemeClr>
                      </a:solidFill>
                    </a:rPr>
                    <a:t>大预算活动，需提升广告组消耗量级；</a:t>
                  </a:r>
                  <a:endParaRPr lang="en-US" altLang="zh-CN" sz="1050" dirty="0">
                    <a:solidFill>
                      <a:schemeClr val="tx1">
                        <a:lumMod val="75000"/>
                        <a:lumOff val="25000"/>
                      </a:schemeClr>
                    </a:solidFill>
                  </a:endParaRPr>
                </a:p>
                <a:p>
                  <a:pPr>
                    <a:lnSpc>
                      <a:spcPct val="120000"/>
                    </a:lnSpc>
                  </a:pPr>
                  <a:r>
                    <a:rPr lang="zh-CN" altLang="en-US" sz="1050" dirty="0">
                      <a:solidFill>
                        <a:schemeClr val="tx1">
                          <a:lumMod val="75000"/>
                          <a:lumOff val="25000"/>
                        </a:schemeClr>
                      </a:solidFill>
                    </a:rPr>
                    <a:t>高转化人群较少需提供精准推广能力；</a:t>
                  </a:r>
                  <a:endParaRPr lang="en-US" altLang="zh-CN" sz="1050" dirty="0">
                    <a:solidFill>
                      <a:schemeClr val="tx1">
                        <a:lumMod val="75000"/>
                        <a:lumOff val="25000"/>
                      </a:schemeClr>
                    </a:solidFill>
                  </a:endParaRPr>
                </a:p>
                <a:p>
                  <a:pPr>
                    <a:lnSpc>
                      <a:spcPct val="120000"/>
                    </a:lnSpc>
                  </a:pPr>
                  <a:r>
                    <a:rPr lang="zh-CN" altLang="en-US" sz="1050" dirty="0">
                      <a:solidFill>
                        <a:schemeClr val="tx1">
                          <a:lumMod val="75000"/>
                          <a:lumOff val="25000"/>
                        </a:schemeClr>
                      </a:solidFill>
                    </a:rPr>
                    <a:t>测试成本有限，需借助算法智能扩量。</a:t>
                  </a:r>
                </a:p>
              </p:txBody>
            </p:sp>
          </p:grpSp>
          <p:grpSp>
            <p:nvGrpSpPr>
              <p:cNvPr id="67" name="组合 66">
                <a:extLst>
                  <a:ext uri="{FF2B5EF4-FFF2-40B4-BE49-F238E27FC236}">
                    <a16:creationId xmlns:a16="http://schemas.microsoft.com/office/drawing/2014/main" id="{93BC1890-F649-BB2C-DA86-52AE687C03C9}"/>
                  </a:ext>
                </a:extLst>
              </p:cNvPr>
              <p:cNvGrpSpPr/>
              <p:nvPr/>
            </p:nvGrpSpPr>
            <p:grpSpPr>
              <a:xfrm>
                <a:off x="4582897" y="3384970"/>
                <a:ext cx="2449851" cy="1161563"/>
                <a:chOff x="1055688" y="2488198"/>
                <a:chExt cx="2449851" cy="1161563"/>
              </a:xfrm>
            </p:grpSpPr>
            <p:sp>
              <p:nvSpPr>
                <p:cNvPr id="68" name="文本框 4">
                  <a:extLst>
                    <a:ext uri="{FF2B5EF4-FFF2-40B4-BE49-F238E27FC236}">
                      <a16:creationId xmlns:a16="http://schemas.microsoft.com/office/drawing/2014/main" id="{3217DC64-1991-5783-841B-D60CBEE477DB}"/>
                    </a:ext>
                  </a:extLst>
                </p:cNvPr>
                <p:cNvSpPr txBox="1"/>
                <p:nvPr/>
              </p:nvSpPr>
              <p:spPr>
                <a:xfrm>
                  <a:off x="1055688" y="2488198"/>
                  <a:ext cx="750205" cy="184666"/>
                </a:xfrm>
                <a:prstGeom prst="rect">
                  <a:avLst/>
                </a:prstGeom>
                <a:noFill/>
              </p:spPr>
              <p:txBody>
                <a:bodyPr wrap="none" lIns="0" tIns="0" rIns="0" bIns="0" rtlCol="0">
                  <a:spAutoFit/>
                </a:bodyPr>
                <a:lstStyle/>
                <a:p>
                  <a:r>
                    <a:rPr lang="en-US" altLang="zh-CN" sz="1200" dirty="0">
                      <a:solidFill>
                        <a:schemeClr val="tx1">
                          <a:lumMod val="85000"/>
                          <a:lumOff val="15000"/>
                        </a:schemeClr>
                      </a:solidFill>
                    </a:rPr>
                    <a:t>2.</a:t>
                  </a:r>
                  <a:r>
                    <a:rPr lang="zh-CN" altLang="en-US" sz="1200" dirty="0">
                      <a:solidFill>
                        <a:schemeClr val="tx1">
                          <a:lumMod val="85000"/>
                          <a:lumOff val="15000"/>
                        </a:schemeClr>
                      </a:solidFill>
                    </a:rPr>
                    <a:t>投放案例</a:t>
                  </a:r>
                </a:p>
              </p:txBody>
            </p:sp>
            <p:sp>
              <p:nvSpPr>
                <p:cNvPr id="69" name="文本框 4">
                  <a:extLst>
                    <a:ext uri="{FF2B5EF4-FFF2-40B4-BE49-F238E27FC236}">
                      <a16:creationId xmlns:a16="http://schemas.microsoft.com/office/drawing/2014/main" id="{F79AC5C2-6E35-EFBC-048B-C841696C2285}"/>
                    </a:ext>
                  </a:extLst>
                </p:cNvPr>
                <p:cNvSpPr txBox="1"/>
                <p:nvPr/>
              </p:nvSpPr>
              <p:spPr>
                <a:xfrm>
                  <a:off x="1055688" y="2691229"/>
                  <a:ext cx="2449851" cy="958532"/>
                </a:xfrm>
                <a:prstGeom prst="rect">
                  <a:avLst/>
                </a:prstGeom>
                <a:noFill/>
              </p:spPr>
              <p:txBody>
                <a:bodyPr wrap="square" lIns="0" tIns="0" rIns="0" bIns="0" rtlCol="0">
                  <a:spAutoFit/>
                </a:bodyPr>
                <a:lstStyle/>
                <a:p>
                  <a:pPr>
                    <a:lnSpc>
                      <a:spcPct val="120000"/>
                    </a:lnSpc>
                  </a:pPr>
                  <a:r>
                    <a:rPr lang="zh-CN" altLang="en-US" sz="1050" dirty="0">
                      <a:solidFill>
                        <a:schemeClr val="tx1">
                          <a:lumMod val="75000"/>
                          <a:lumOff val="25000"/>
                        </a:schemeClr>
                      </a:solidFill>
                    </a:rPr>
                    <a:t>客户情况：综合直播多转化目标投放，拉新，转化双向发力。</a:t>
                  </a:r>
                  <a:endParaRPr lang="en-US" altLang="zh-CN" sz="1050" dirty="0">
                    <a:solidFill>
                      <a:schemeClr val="tx1">
                        <a:lumMod val="75000"/>
                        <a:lumOff val="25000"/>
                      </a:schemeClr>
                    </a:solidFill>
                  </a:endParaRPr>
                </a:p>
                <a:p>
                  <a:pPr>
                    <a:lnSpc>
                      <a:spcPct val="120000"/>
                    </a:lnSpc>
                  </a:pPr>
                  <a:r>
                    <a:rPr lang="zh-CN" altLang="en-US" sz="1050" dirty="0">
                      <a:solidFill>
                        <a:schemeClr val="tx1">
                          <a:lumMod val="75000"/>
                          <a:lumOff val="25000"/>
                        </a:schemeClr>
                      </a:solidFill>
                    </a:rPr>
                    <a:t>投放效果：使用</a:t>
                  </a:r>
                  <a:r>
                    <a:rPr lang="en-US" altLang="zh-CN" sz="1050" dirty="0">
                      <a:solidFill>
                        <a:schemeClr val="tx1">
                          <a:lumMod val="75000"/>
                          <a:lumOff val="25000"/>
                        </a:schemeClr>
                      </a:solidFill>
                    </a:rPr>
                    <a:t>[</a:t>
                  </a:r>
                  <a:r>
                    <a:rPr lang="zh-CN" altLang="en-US" sz="1050" dirty="0">
                      <a:solidFill>
                        <a:schemeClr val="tx1">
                          <a:lumMod val="75000"/>
                          <a:lumOff val="25000"/>
                        </a:schemeClr>
                      </a:solidFill>
                    </a:rPr>
                    <a:t>优选扩量</a:t>
                  </a:r>
                  <a:r>
                    <a:rPr lang="en-US" altLang="zh-CN" sz="1050" dirty="0">
                      <a:solidFill>
                        <a:schemeClr val="tx1">
                          <a:lumMod val="75000"/>
                          <a:lumOff val="25000"/>
                        </a:schemeClr>
                      </a:solidFill>
                    </a:rPr>
                    <a:t>]</a:t>
                  </a:r>
                  <a:r>
                    <a:rPr lang="zh-CN" altLang="en-US" sz="1050" dirty="0">
                      <a:solidFill>
                        <a:schemeClr val="tx1">
                          <a:lumMod val="75000"/>
                          <a:lumOff val="25000"/>
                        </a:schemeClr>
                      </a:solidFill>
                    </a:rPr>
                    <a:t>功能，助力消耗提升</a:t>
                  </a:r>
                  <a:r>
                    <a:rPr lang="en-US" altLang="zh-CN" sz="1050" dirty="0">
                      <a:solidFill>
                        <a:schemeClr val="tx1">
                          <a:lumMod val="75000"/>
                          <a:lumOff val="25000"/>
                        </a:schemeClr>
                      </a:solidFill>
                    </a:rPr>
                    <a:t>15%</a:t>
                  </a:r>
                  <a:r>
                    <a:rPr lang="zh-CN" altLang="en-US" sz="1050" dirty="0">
                      <a:solidFill>
                        <a:schemeClr val="tx1">
                          <a:lumMod val="75000"/>
                          <a:lumOff val="25000"/>
                        </a:schemeClr>
                      </a:solidFill>
                    </a:rPr>
                    <a:t>，</a:t>
                  </a:r>
                  <a:r>
                    <a:rPr lang="en-US" altLang="zh-CN" sz="1050" dirty="0">
                      <a:solidFill>
                        <a:schemeClr val="tx1">
                          <a:lumMod val="75000"/>
                          <a:lumOff val="25000"/>
                        </a:schemeClr>
                      </a:solidFill>
                    </a:rPr>
                    <a:t>ROI</a:t>
                  </a:r>
                  <a:r>
                    <a:rPr lang="zh-CN" altLang="en-US" sz="1050" dirty="0">
                      <a:solidFill>
                        <a:schemeClr val="tx1">
                          <a:lumMod val="75000"/>
                          <a:lumOff val="25000"/>
                        </a:schemeClr>
                      </a:solidFill>
                    </a:rPr>
                    <a:t>仅下降</a:t>
                  </a:r>
                  <a:r>
                    <a:rPr lang="en-US" altLang="zh-CN" sz="1050" dirty="0">
                      <a:solidFill>
                        <a:schemeClr val="tx1">
                          <a:lumMod val="75000"/>
                          <a:lumOff val="25000"/>
                        </a:schemeClr>
                      </a:solidFill>
                    </a:rPr>
                    <a:t>7%</a:t>
                  </a:r>
                  <a:r>
                    <a:rPr lang="zh-CN" altLang="en-US" sz="1050" dirty="0">
                      <a:solidFill>
                        <a:schemeClr val="tx1">
                          <a:lumMod val="75000"/>
                          <a:lumOff val="25000"/>
                        </a:schemeClr>
                      </a:solidFill>
                    </a:rPr>
                    <a:t>，在基本维</a:t>
                  </a:r>
                  <a:r>
                    <a:rPr lang="en-US" altLang="zh-CN" sz="1050" dirty="0">
                      <a:solidFill>
                        <a:schemeClr val="tx1">
                          <a:lumMod val="75000"/>
                          <a:lumOff val="25000"/>
                        </a:schemeClr>
                      </a:solidFill>
                    </a:rPr>
                    <a:t>POI</a:t>
                  </a:r>
                  <a:r>
                    <a:rPr lang="zh-CN" altLang="en-US" sz="1050" dirty="0">
                      <a:solidFill>
                        <a:schemeClr val="tx1">
                          <a:lumMod val="75000"/>
                          <a:lumOff val="25000"/>
                        </a:schemeClr>
                      </a:solidFill>
                    </a:rPr>
                    <a:t>的情况下，大力度提升消耗量级。</a:t>
                  </a:r>
                  <a:endParaRPr lang="en-US" altLang="zh-CN" sz="1050" dirty="0">
                    <a:solidFill>
                      <a:schemeClr val="tx1">
                        <a:lumMod val="75000"/>
                        <a:lumOff val="25000"/>
                      </a:schemeClr>
                    </a:solidFill>
                  </a:endParaRPr>
                </a:p>
              </p:txBody>
            </p:sp>
          </p:grpSp>
        </p:grpSp>
      </p:grpSp>
      <p:sp>
        <p:nvSpPr>
          <p:cNvPr id="54" name="矩形: 圆角 53">
            <a:extLst>
              <a:ext uri="{FF2B5EF4-FFF2-40B4-BE49-F238E27FC236}">
                <a16:creationId xmlns:a16="http://schemas.microsoft.com/office/drawing/2014/main" id="{17E82E75-17A0-D81F-EA48-BDECE90F4F81}"/>
              </a:ext>
            </a:extLst>
          </p:cNvPr>
          <p:cNvSpPr/>
          <p:nvPr/>
        </p:nvSpPr>
        <p:spPr>
          <a:xfrm>
            <a:off x="7032746" y="1570526"/>
            <a:ext cx="4082537" cy="3212123"/>
          </a:xfrm>
          <a:prstGeom prst="roundRect">
            <a:avLst>
              <a:gd name="adj" fmla="val 2032"/>
            </a:avLst>
          </a:prstGeom>
          <a:gradFill>
            <a:gsLst>
              <a:gs pos="33000">
                <a:schemeClr val="bg1"/>
              </a:gs>
              <a:gs pos="100000">
                <a:srgbClr val="FFFFFF">
                  <a:alpha val="0"/>
                </a:srgbClr>
              </a:gs>
            </a:gsLst>
            <a:lin ang="5400000" scaled="0"/>
          </a:grad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圆角 157">
            <a:extLst>
              <a:ext uri="{FF2B5EF4-FFF2-40B4-BE49-F238E27FC236}">
                <a16:creationId xmlns:a16="http://schemas.microsoft.com/office/drawing/2014/main" id="{046563A6-0B79-73A0-52B4-0D7AE7AC3A77}"/>
              </a:ext>
            </a:extLst>
          </p:cNvPr>
          <p:cNvSpPr/>
          <p:nvPr/>
        </p:nvSpPr>
        <p:spPr>
          <a:xfrm>
            <a:off x="1055688" y="4559246"/>
            <a:ext cx="2845753" cy="1749479"/>
          </a:xfrm>
          <a:prstGeom prst="roundRect">
            <a:avLst>
              <a:gd name="adj" fmla="val 0"/>
            </a:avLst>
          </a:prstGeom>
          <a:blipFill dpi="0" rotWithShape="1">
            <a:blip r:embed="rId3"/>
            <a:srcRect/>
            <a:tile tx="0" ty="0" sx="100000" sy="100000" flip="none" algn="tl"/>
          </a:blip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矩形: 圆角 177">
            <a:extLst>
              <a:ext uri="{FF2B5EF4-FFF2-40B4-BE49-F238E27FC236}">
                <a16:creationId xmlns:a16="http://schemas.microsoft.com/office/drawing/2014/main" id="{C5AA8859-9705-5343-3584-744FD9A75A49}"/>
              </a:ext>
            </a:extLst>
          </p:cNvPr>
          <p:cNvSpPr/>
          <p:nvPr/>
        </p:nvSpPr>
        <p:spPr>
          <a:xfrm>
            <a:off x="1055688" y="4559246"/>
            <a:ext cx="2845753" cy="1749479"/>
          </a:xfrm>
          <a:prstGeom prst="roundRect">
            <a:avLst>
              <a:gd name="adj" fmla="val 0"/>
            </a:avLst>
          </a:prstGeom>
          <a:gradFill>
            <a:gsLst>
              <a:gs pos="2000">
                <a:schemeClr val="accent2">
                  <a:alpha val="98000"/>
                </a:schemeClr>
              </a:gs>
              <a:gs pos="100000">
                <a:schemeClr val="accent1">
                  <a:alpha val="84000"/>
                </a:schemeClr>
              </a:gs>
            </a:gsLst>
            <a:lin ang="3600000" scaled="0"/>
          </a:gradFill>
          <a:ln>
            <a:noFill/>
          </a:ln>
          <a:effectLst>
            <a:outerShdw blurRad="165100" dist="76200" dir="10800000" sx="99000" sy="99000" algn="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9" name="矩形: 圆角 158">
            <a:extLst>
              <a:ext uri="{FF2B5EF4-FFF2-40B4-BE49-F238E27FC236}">
                <a16:creationId xmlns:a16="http://schemas.microsoft.com/office/drawing/2014/main" id="{19D54F06-4688-BEAE-F795-FE15A7D5E329}"/>
              </a:ext>
            </a:extLst>
          </p:cNvPr>
          <p:cNvSpPr/>
          <p:nvPr/>
        </p:nvSpPr>
        <p:spPr>
          <a:xfrm>
            <a:off x="4048966" y="4559246"/>
            <a:ext cx="2845753" cy="1749479"/>
          </a:xfrm>
          <a:prstGeom prst="roundRect">
            <a:avLst>
              <a:gd name="adj" fmla="val 0"/>
            </a:avLst>
          </a:prstGeom>
          <a:blipFill dpi="0" rotWithShape="1">
            <a:blip r:embed="rId3"/>
            <a:srcRect/>
            <a:tile tx="0" ty="0" sx="100000" sy="100000" flip="none" algn="tl"/>
          </a:blip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矩形: 圆角 178">
            <a:extLst>
              <a:ext uri="{FF2B5EF4-FFF2-40B4-BE49-F238E27FC236}">
                <a16:creationId xmlns:a16="http://schemas.microsoft.com/office/drawing/2014/main" id="{DE9501DB-88A2-E500-B667-F47532A58308}"/>
              </a:ext>
            </a:extLst>
          </p:cNvPr>
          <p:cNvSpPr/>
          <p:nvPr/>
        </p:nvSpPr>
        <p:spPr>
          <a:xfrm>
            <a:off x="4048966" y="4559246"/>
            <a:ext cx="2845753" cy="1749479"/>
          </a:xfrm>
          <a:prstGeom prst="roundRect">
            <a:avLst>
              <a:gd name="adj" fmla="val 0"/>
            </a:avLst>
          </a:prstGeom>
          <a:gradFill>
            <a:gsLst>
              <a:gs pos="2000">
                <a:schemeClr val="accent2">
                  <a:alpha val="98000"/>
                </a:schemeClr>
              </a:gs>
              <a:gs pos="100000">
                <a:schemeClr val="accent1">
                  <a:alpha val="84000"/>
                </a:schemeClr>
              </a:gs>
            </a:gsLst>
            <a:lin ang="3600000" scaled="0"/>
          </a:gradFill>
          <a:ln>
            <a:noFill/>
          </a:ln>
          <a:effectLst>
            <a:outerShdw blurRad="165100" dist="76200" dir="10800000" sx="99000" sy="99000" algn="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a:extLst>
              <a:ext uri="{FF2B5EF4-FFF2-40B4-BE49-F238E27FC236}">
                <a16:creationId xmlns:a16="http://schemas.microsoft.com/office/drawing/2014/main" id="{9BFE0BC2-00B3-1D5B-3EA3-94258B951F37}"/>
              </a:ext>
            </a:extLst>
          </p:cNvPr>
          <p:cNvSpPr txBox="1"/>
          <p:nvPr/>
        </p:nvSpPr>
        <p:spPr>
          <a:xfrm>
            <a:off x="1209358" y="4790738"/>
            <a:ext cx="820738" cy="278731"/>
          </a:xfrm>
          <a:prstGeom prst="rect">
            <a:avLst/>
          </a:prstGeom>
          <a:noFill/>
        </p:spPr>
        <p:txBody>
          <a:bodyPr wrap="none" lIns="0" tIns="0" rIns="0" bIns="0" rtlCol="0">
            <a:spAutoFit/>
          </a:bodyPr>
          <a:lstStyle/>
          <a:p>
            <a:pPr>
              <a:lnSpc>
                <a:spcPct val="12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节日专区</a:t>
            </a:r>
          </a:p>
        </p:txBody>
      </p:sp>
      <p:sp>
        <p:nvSpPr>
          <p:cNvPr id="152" name="文本框 151">
            <a:extLst>
              <a:ext uri="{FF2B5EF4-FFF2-40B4-BE49-F238E27FC236}">
                <a16:creationId xmlns:a16="http://schemas.microsoft.com/office/drawing/2014/main" id="{D859758B-13C5-96EC-AAAD-CE0E72D0756D}"/>
              </a:ext>
            </a:extLst>
          </p:cNvPr>
          <p:cNvSpPr txBox="1"/>
          <p:nvPr/>
        </p:nvSpPr>
        <p:spPr>
          <a:xfrm>
            <a:off x="1209359" y="5136178"/>
            <a:ext cx="2521814" cy="652230"/>
          </a:xfrm>
          <a:prstGeom prst="rect">
            <a:avLst/>
          </a:prstGeom>
          <a:noFill/>
        </p:spPr>
        <p:txBody>
          <a:bodyPr wrap="square" lIns="0" tIns="0" rIns="0" bIns="0" rtlCol="0">
            <a:spAutoFit/>
          </a:bodyPr>
          <a:lstStyle/>
          <a:p>
            <a:pPr>
              <a:lnSpc>
                <a:spcPct val="120000"/>
              </a:lnSpc>
            </a:pPr>
            <a:r>
              <a:rPr lang="zh-CN" altLang="en-US" sz="1200" dirty="0">
                <a:solidFill>
                  <a:schemeClr val="bg1"/>
                </a:solidFill>
              </a:rPr>
              <a:t>包含往期大促高转化。高购买力高频购买多种促销用户定向人群助力广告主在大促投放的精准定向，高效转化。</a:t>
            </a:r>
          </a:p>
        </p:txBody>
      </p:sp>
      <p:sp>
        <p:nvSpPr>
          <p:cNvPr id="160" name="矩形: 圆角 159">
            <a:extLst>
              <a:ext uri="{FF2B5EF4-FFF2-40B4-BE49-F238E27FC236}">
                <a16:creationId xmlns:a16="http://schemas.microsoft.com/office/drawing/2014/main" id="{597CE45E-4281-20DE-4589-4815D85A8F9D}"/>
              </a:ext>
            </a:extLst>
          </p:cNvPr>
          <p:cNvSpPr/>
          <p:nvPr/>
        </p:nvSpPr>
        <p:spPr>
          <a:xfrm>
            <a:off x="7043261" y="4557566"/>
            <a:ext cx="4082537" cy="1751159"/>
          </a:xfrm>
          <a:prstGeom prst="roundRect">
            <a:avLst>
              <a:gd name="adj" fmla="val 0"/>
            </a:avLst>
          </a:prstGeom>
          <a:blipFill dpi="0" rotWithShape="1">
            <a:blip r:embed="rId4"/>
            <a:srcRect/>
            <a:tile tx="0" ty="0" sx="100000" sy="100000" flip="none" algn="tl"/>
          </a:blipFill>
          <a:ln>
            <a:noFill/>
          </a:ln>
          <a:effectLst>
            <a:outerShdw blurRad="215900" dist="114300" dir="10800000" sx="98000" sy="98000" algn="r"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80" name="矩形: 圆角 179">
            <a:extLst>
              <a:ext uri="{FF2B5EF4-FFF2-40B4-BE49-F238E27FC236}">
                <a16:creationId xmlns:a16="http://schemas.microsoft.com/office/drawing/2014/main" id="{053D3B3B-2D79-C81B-3B7A-BE8A64AAABA2}"/>
              </a:ext>
            </a:extLst>
          </p:cNvPr>
          <p:cNvSpPr/>
          <p:nvPr/>
        </p:nvSpPr>
        <p:spPr>
          <a:xfrm>
            <a:off x="7036187" y="4559246"/>
            <a:ext cx="4096684" cy="1749479"/>
          </a:xfrm>
          <a:prstGeom prst="roundRect">
            <a:avLst>
              <a:gd name="adj" fmla="val 0"/>
            </a:avLst>
          </a:prstGeom>
          <a:gradFill>
            <a:gsLst>
              <a:gs pos="2000">
                <a:schemeClr val="accent2">
                  <a:alpha val="98000"/>
                </a:schemeClr>
              </a:gs>
              <a:gs pos="100000">
                <a:schemeClr val="accent1">
                  <a:alpha val="84000"/>
                </a:schemeClr>
              </a:gs>
            </a:gsLst>
            <a:lin ang="3600000" scaled="0"/>
          </a:gradFill>
          <a:ln>
            <a:noFill/>
          </a:ln>
          <a:effectLst>
            <a:outerShdw blurRad="165100" dist="76200" dir="10800000" sx="99000" sy="99000" algn="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表格 22"/>
          <p:cNvGraphicFramePr>
            <a:graphicFrameLocks noGrp="1"/>
          </p:cNvGraphicFramePr>
          <p:nvPr>
            <p:extLst>
              <p:ext uri="{D42A27DB-BD31-4B8C-83A1-F6EECF244321}">
                <p14:modId xmlns:p14="http://schemas.microsoft.com/office/powerpoint/2010/main" val="1638467394"/>
              </p:ext>
            </p:extLst>
          </p:nvPr>
        </p:nvGraphicFramePr>
        <p:xfrm>
          <a:off x="7273127" y="4686007"/>
          <a:ext cx="3629688" cy="1481439"/>
        </p:xfrm>
        <a:graphic>
          <a:graphicData uri="http://schemas.openxmlformats.org/drawingml/2006/table">
            <a:tbl>
              <a:tblPr firstRow="1" bandRow="1">
                <a:tableStyleId>{5A111915-BE36-4E01-A7E5-04B1672EAD32}</a:tableStyleId>
              </a:tblPr>
              <a:tblGrid>
                <a:gridCol w="343011">
                  <a:extLst>
                    <a:ext uri="{9D8B030D-6E8A-4147-A177-3AD203B41FA5}">
                      <a16:colId xmlns:a16="http://schemas.microsoft.com/office/drawing/2014/main" val="696932577"/>
                    </a:ext>
                  </a:extLst>
                </a:gridCol>
                <a:gridCol w="1654646">
                  <a:extLst>
                    <a:ext uri="{9D8B030D-6E8A-4147-A177-3AD203B41FA5}">
                      <a16:colId xmlns:a16="http://schemas.microsoft.com/office/drawing/2014/main" val="20000"/>
                    </a:ext>
                  </a:extLst>
                </a:gridCol>
                <a:gridCol w="868102">
                  <a:extLst>
                    <a:ext uri="{9D8B030D-6E8A-4147-A177-3AD203B41FA5}">
                      <a16:colId xmlns:a16="http://schemas.microsoft.com/office/drawing/2014/main" val="20001"/>
                    </a:ext>
                  </a:extLst>
                </a:gridCol>
                <a:gridCol w="763929">
                  <a:extLst>
                    <a:ext uri="{9D8B030D-6E8A-4147-A177-3AD203B41FA5}">
                      <a16:colId xmlns:a16="http://schemas.microsoft.com/office/drawing/2014/main" val="20002"/>
                    </a:ext>
                  </a:extLst>
                </a:gridCol>
              </a:tblGrid>
              <a:tr h="161897">
                <a:tc rowSpan="6">
                  <a:txBody>
                    <a:bodyPr/>
                    <a:lstStyle/>
                    <a:p>
                      <a:pPr algn="ctr"/>
                      <a:r>
                        <a:rPr lang="zh-CN" altLang="en-US" sz="1000" dirty="0">
                          <a:solidFill>
                            <a:schemeClr val="bg1"/>
                          </a:solidFill>
                        </a:rPr>
                        <a:t>跑量产品差异点</a:t>
                      </a:r>
                    </a:p>
                  </a:txBody>
                  <a:tcPr marL="73798" marR="73798" marT="36899" marB="36899"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000" dirty="0">
                          <a:solidFill>
                            <a:schemeClr val="bg1"/>
                          </a:solidFill>
                        </a:rPr>
                        <a:t>场景</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000" dirty="0">
                          <a:solidFill>
                            <a:schemeClr val="bg1"/>
                          </a:solidFill>
                        </a:rPr>
                        <a:t>No </a:t>
                      </a:r>
                      <a:r>
                        <a:rPr lang="en-US" altLang="zh-CN" sz="1000" dirty="0" err="1">
                          <a:solidFill>
                            <a:schemeClr val="bg1"/>
                          </a:solidFill>
                        </a:rPr>
                        <a:t>bld</a:t>
                      </a:r>
                      <a:r>
                        <a:rPr lang="zh-CN" altLang="en-US" sz="1000" dirty="0">
                          <a:solidFill>
                            <a:schemeClr val="bg1"/>
                          </a:solidFill>
                        </a:rPr>
                        <a:t>出价</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000" dirty="0">
                          <a:solidFill>
                            <a:schemeClr val="bg1"/>
                          </a:solidFill>
                        </a:rPr>
                        <a:t>加速探索</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61897">
                <a:tc vMerge="1">
                  <a:txBody>
                    <a:bodyPr/>
                    <a:lstStyle/>
                    <a:p>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主要作用周期</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冷启期稳定期</a:t>
                      </a:r>
                      <a:r>
                        <a:rPr lang="en-US" altLang="zh-CN" sz="900" dirty="0">
                          <a:solidFill>
                            <a:schemeClr val="bg1"/>
                          </a:solidFill>
                        </a:rPr>
                        <a:t>   </a:t>
                      </a:r>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全生命周期</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2695">
                <a:tc vMerge="1">
                  <a:txBody>
                    <a:bodyPr/>
                    <a:lstStyle/>
                    <a:p>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是否提高冷启通过率</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2695">
                <a:tc vMerge="1">
                  <a:txBody>
                    <a:bodyPr/>
                    <a:lstStyle/>
                    <a:p>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是否帮助跑量（消耗）</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vMerge="1">
                  <a:txBody>
                    <a:bodyPr/>
                    <a:lstStyle/>
                    <a:p>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是否支持自定义期望消耗速度</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a:solidFill>
                            <a:schemeClr val="bg1"/>
                          </a:solidFill>
                        </a:rPr>
                        <a:t>×</a:t>
                      </a:r>
                      <a:endParaRPr lang="zh-CN" altLang="en-US" sz="10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2695">
                <a:tc vMerge="1">
                  <a:txBody>
                    <a:bodyPr/>
                    <a:lstStyle/>
                    <a:p>
                      <a:endParaRPr lang="zh-CN" altLang="en-US" sz="9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900" dirty="0">
                          <a:solidFill>
                            <a:schemeClr val="bg1"/>
                          </a:solidFill>
                        </a:rPr>
                        <a:t>是否适用濒危计划在激活</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a:solidFill>
                            <a:schemeClr val="bg1"/>
                          </a:solidFill>
                        </a:rPr>
                        <a:t>×</a:t>
                      </a:r>
                      <a:endParaRPr lang="zh-CN" altLang="en-US" sz="1000" dirty="0">
                        <a:solidFill>
                          <a:schemeClr val="bg1"/>
                        </a:solidFill>
                      </a:endParaRP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a:solidFill>
                            <a:schemeClr val="bg1"/>
                          </a:solidFill>
                        </a:rPr>
                        <a:t>√</a:t>
                      </a:r>
                    </a:p>
                  </a:txBody>
                  <a:tcPr marL="73798" marR="73798" marT="36899" marB="36899">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161" name="矩形: 圆角 160">
            <a:extLst>
              <a:ext uri="{FF2B5EF4-FFF2-40B4-BE49-F238E27FC236}">
                <a16:creationId xmlns:a16="http://schemas.microsoft.com/office/drawing/2014/main" id="{435728D3-7A80-B933-F2B1-65F925FF58EC}"/>
              </a:ext>
            </a:extLst>
          </p:cNvPr>
          <p:cNvSpPr/>
          <p:nvPr/>
        </p:nvSpPr>
        <p:spPr>
          <a:xfrm>
            <a:off x="7195684" y="1813281"/>
            <a:ext cx="3756660" cy="36307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店铺私域→相似店铺→品牌行为→品类行为</a:t>
            </a:r>
          </a:p>
        </p:txBody>
      </p:sp>
      <p:sp>
        <p:nvSpPr>
          <p:cNvPr id="116" name="任意多边形: 形状 115">
            <a:extLst>
              <a:ext uri="{FF2B5EF4-FFF2-40B4-BE49-F238E27FC236}">
                <a16:creationId xmlns:a16="http://schemas.microsoft.com/office/drawing/2014/main" id="{60D6EF24-C190-DD67-F60A-63BE3C764490}"/>
              </a:ext>
            </a:extLst>
          </p:cNvPr>
          <p:cNvSpPr/>
          <p:nvPr/>
        </p:nvSpPr>
        <p:spPr>
          <a:xfrm>
            <a:off x="8322610" y="2281657"/>
            <a:ext cx="1064409" cy="2060182"/>
          </a:xfrm>
          <a:custGeom>
            <a:avLst/>
            <a:gdLst>
              <a:gd name="connsiteX0" fmla="*/ 2304823 w 2304822"/>
              <a:gd name="connsiteY0" fmla="*/ 4439817 h 5418355"/>
              <a:gd name="connsiteX1" fmla="*/ 1221152 w 2304822"/>
              <a:gd name="connsiteY1" fmla="*/ 5418355 h 5418355"/>
              <a:gd name="connsiteX2" fmla="*/ 0 w 2304822"/>
              <a:gd name="connsiteY2" fmla="*/ 0 h 5418355"/>
            </a:gdLst>
            <a:ahLst/>
            <a:cxnLst>
              <a:cxn ang="0">
                <a:pos x="connsiteX0" y="connsiteY0"/>
              </a:cxn>
              <a:cxn ang="0">
                <a:pos x="connsiteX1" y="connsiteY1"/>
              </a:cxn>
              <a:cxn ang="0">
                <a:pos x="connsiteX2" y="connsiteY2"/>
              </a:cxn>
            </a:cxnLst>
            <a:rect l="l" t="t" r="r" b="b"/>
            <a:pathLst>
              <a:path w="2304822" h="5418355">
                <a:moveTo>
                  <a:pt x="2304823" y="4439817"/>
                </a:moveTo>
                <a:lnTo>
                  <a:pt x="1221152" y="5418355"/>
                </a:lnTo>
                <a:lnTo>
                  <a:pt x="0" y="0"/>
                </a:lnTo>
                <a:close/>
              </a:path>
            </a:pathLst>
          </a:custGeom>
          <a:gradFill flip="none" rotWithShape="1">
            <a:gsLst>
              <a:gs pos="0">
                <a:schemeClr val="accent1"/>
              </a:gs>
              <a:gs pos="100000">
                <a:schemeClr val="accent3">
                  <a:alpha val="80000"/>
                </a:schemeClr>
              </a:gs>
            </a:gsLst>
            <a:lin ang="4200000" scaled="0"/>
            <a:tileRect/>
          </a:gradFill>
          <a:ln w="80840" cap="flat">
            <a:noFill/>
            <a:prstDash val="solid"/>
            <a:miter/>
          </a:ln>
        </p:spPr>
        <p:txBody>
          <a:bodyPr rtlCol="0" anchor="ctr"/>
          <a:lstStyle/>
          <a:p>
            <a:endParaRPr lang="zh-CN" altLang="en-US" sz="800"/>
          </a:p>
        </p:txBody>
      </p:sp>
      <p:sp>
        <p:nvSpPr>
          <p:cNvPr id="117" name="任意多边形: 形状 116">
            <a:extLst>
              <a:ext uri="{FF2B5EF4-FFF2-40B4-BE49-F238E27FC236}">
                <a16:creationId xmlns:a16="http://schemas.microsoft.com/office/drawing/2014/main" id="{60788823-A65D-A425-401E-4C54B824AC39}"/>
              </a:ext>
            </a:extLst>
          </p:cNvPr>
          <p:cNvSpPr/>
          <p:nvPr/>
        </p:nvSpPr>
        <p:spPr>
          <a:xfrm>
            <a:off x="7813308" y="2281657"/>
            <a:ext cx="1079348" cy="2072481"/>
          </a:xfrm>
          <a:custGeom>
            <a:avLst/>
            <a:gdLst>
              <a:gd name="connsiteX0" fmla="*/ 1116019 w 2337171"/>
              <a:gd name="connsiteY0" fmla="*/ 0 h 5450703"/>
              <a:gd name="connsiteX1" fmla="*/ 2337171 w 2337171"/>
              <a:gd name="connsiteY1" fmla="*/ 5418355 h 5450703"/>
              <a:gd name="connsiteX2" fmla="*/ 0 w 2337171"/>
              <a:gd name="connsiteY2" fmla="*/ 5450704 h 5450703"/>
            </a:gdLst>
            <a:ahLst/>
            <a:cxnLst>
              <a:cxn ang="0">
                <a:pos x="connsiteX0" y="connsiteY0"/>
              </a:cxn>
              <a:cxn ang="0">
                <a:pos x="connsiteX1" y="connsiteY1"/>
              </a:cxn>
              <a:cxn ang="0">
                <a:pos x="connsiteX2" y="connsiteY2"/>
              </a:cxn>
            </a:cxnLst>
            <a:rect l="l" t="t" r="r" b="b"/>
            <a:pathLst>
              <a:path w="2337171" h="5450703">
                <a:moveTo>
                  <a:pt x="1116019" y="0"/>
                </a:moveTo>
                <a:lnTo>
                  <a:pt x="2337171" y="5418355"/>
                </a:lnTo>
                <a:lnTo>
                  <a:pt x="0" y="5450704"/>
                </a:lnTo>
                <a:close/>
              </a:path>
            </a:pathLst>
          </a:custGeom>
          <a:gradFill flip="none" rotWithShape="1">
            <a:gsLst>
              <a:gs pos="0">
                <a:schemeClr val="accent2"/>
              </a:gs>
              <a:gs pos="100000">
                <a:schemeClr val="accent1"/>
              </a:gs>
            </a:gsLst>
            <a:lin ang="5400000" scaled="1"/>
            <a:tileRect/>
          </a:gradFill>
          <a:ln w="80840" cap="flat">
            <a:noFill/>
            <a:prstDash val="solid"/>
            <a:miter/>
          </a:ln>
        </p:spPr>
        <p:txBody>
          <a:bodyPr rtlCol="0" anchor="ctr"/>
          <a:lstStyle/>
          <a:p>
            <a:endParaRPr lang="zh-CN" altLang="en-US" sz="800"/>
          </a:p>
        </p:txBody>
      </p:sp>
      <p:sp>
        <p:nvSpPr>
          <p:cNvPr id="118" name="任意多边形: 形状 117">
            <a:extLst>
              <a:ext uri="{FF2B5EF4-FFF2-40B4-BE49-F238E27FC236}">
                <a16:creationId xmlns:a16="http://schemas.microsoft.com/office/drawing/2014/main" id="{4AF96613-206F-77AB-3508-91177B07A60A}"/>
              </a:ext>
            </a:extLst>
          </p:cNvPr>
          <p:cNvSpPr/>
          <p:nvPr/>
        </p:nvSpPr>
        <p:spPr>
          <a:xfrm>
            <a:off x="7234419" y="2281657"/>
            <a:ext cx="1094287" cy="2072481"/>
          </a:xfrm>
          <a:custGeom>
            <a:avLst/>
            <a:gdLst>
              <a:gd name="connsiteX0" fmla="*/ 2369520 w 2369519"/>
              <a:gd name="connsiteY0" fmla="*/ 0 h 5450703"/>
              <a:gd name="connsiteX1" fmla="*/ 1253500 w 2369519"/>
              <a:gd name="connsiteY1" fmla="*/ 5450704 h 5450703"/>
              <a:gd name="connsiteX2" fmla="*/ 0 w 2369519"/>
              <a:gd name="connsiteY2" fmla="*/ 4504513 h 5450703"/>
            </a:gdLst>
            <a:ahLst/>
            <a:cxnLst>
              <a:cxn ang="0">
                <a:pos x="connsiteX0" y="connsiteY0"/>
              </a:cxn>
              <a:cxn ang="0">
                <a:pos x="connsiteX1" y="connsiteY1"/>
              </a:cxn>
              <a:cxn ang="0">
                <a:pos x="connsiteX2" y="connsiteY2"/>
              </a:cxn>
            </a:cxnLst>
            <a:rect l="l" t="t" r="r" b="b"/>
            <a:pathLst>
              <a:path w="2369519" h="5450703">
                <a:moveTo>
                  <a:pt x="2369520" y="0"/>
                </a:moveTo>
                <a:lnTo>
                  <a:pt x="1253500" y="5450704"/>
                </a:lnTo>
                <a:lnTo>
                  <a:pt x="0" y="4504513"/>
                </a:lnTo>
                <a:close/>
              </a:path>
            </a:pathLst>
          </a:custGeom>
          <a:gradFill flip="none" rotWithShape="1">
            <a:gsLst>
              <a:gs pos="100000">
                <a:schemeClr val="accent1">
                  <a:alpha val="80000"/>
                </a:schemeClr>
              </a:gs>
              <a:gs pos="0">
                <a:schemeClr val="accent2">
                  <a:alpha val="50000"/>
                </a:schemeClr>
              </a:gs>
            </a:gsLst>
            <a:lin ang="7800000" scaled="0"/>
            <a:tileRect/>
          </a:gradFill>
          <a:ln w="80840" cap="flat">
            <a:noFill/>
            <a:prstDash val="solid"/>
            <a:miter/>
          </a:ln>
        </p:spPr>
        <p:txBody>
          <a:bodyPr rtlCol="0" anchor="ctr"/>
          <a:lstStyle/>
          <a:p>
            <a:endParaRPr lang="zh-CN" altLang="en-US" sz="800"/>
          </a:p>
        </p:txBody>
      </p:sp>
      <p:grpSp>
        <p:nvGrpSpPr>
          <p:cNvPr id="94" name="组合 93">
            <a:extLst>
              <a:ext uri="{FF2B5EF4-FFF2-40B4-BE49-F238E27FC236}">
                <a16:creationId xmlns:a16="http://schemas.microsoft.com/office/drawing/2014/main" id="{0088ED2E-21F3-890C-90E2-163D7380D67E}"/>
              </a:ext>
            </a:extLst>
          </p:cNvPr>
          <p:cNvGrpSpPr/>
          <p:nvPr/>
        </p:nvGrpSpPr>
        <p:grpSpPr>
          <a:xfrm>
            <a:off x="7451564" y="3635179"/>
            <a:ext cx="1732102" cy="308405"/>
            <a:chOff x="2932290" y="4349880"/>
            <a:chExt cx="6255459" cy="859497"/>
          </a:xfrm>
        </p:grpSpPr>
        <p:cxnSp>
          <p:nvCxnSpPr>
            <p:cNvPr id="113" name="直接连接符 112">
              <a:extLst>
                <a:ext uri="{FF2B5EF4-FFF2-40B4-BE49-F238E27FC236}">
                  <a16:creationId xmlns:a16="http://schemas.microsoft.com/office/drawing/2014/main" id="{1C26F3FE-9A84-EF89-10EF-65B825F6738B}"/>
                </a:ext>
              </a:extLst>
            </p:cNvPr>
            <p:cNvCxnSpPr>
              <a:cxnSpLocks/>
            </p:cNvCxnSpPr>
            <p:nvPr/>
          </p:nvCxnSpPr>
          <p:spPr>
            <a:xfrm>
              <a:off x="2932290" y="4404886"/>
              <a:ext cx="1677502" cy="804491"/>
            </a:xfrm>
            <a:prstGeom prst="line">
              <a:avLst/>
            </a:prstGeom>
            <a:ln w="15875" cap="rnd">
              <a:solidFill>
                <a:schemeClr val="bg1"/>
              </a:solidFill>
              <a:round/>
            </a:ln>
          </p:spPr>
          <p:style>
            <a:lnRef idx="1">
              <a:schemeClr val="dk1"/>
            </a:lnRef>
            <a:fillRef idx="0">
              <a:schemeClr val="dk1"/>
            </a:fillRef>
            <a:effectRef idx="0">
              <a:schemeClr val="dk1"/>
            </a:effectRef>
            <a:fontRef idx="minor">
              <a:schemeClr val="tx1"/>
            </a:fontRef>
          </p:style>
        </p:cxnSp>
        <p:cxnSp>
          <p:nvCxnSpPr>
            <p:cNvPr id="114" name="直接连接符 113">
              <a:extLst>
                <a:ext uri="{FF2B5EF4-FFF2-40B4-BE49-F238E27FC236}">
                  <a16:creationId xmlns:a16="http://schemas.microsoft.com/office/drawing/2014/main" id="{57D5C9E6-3034-157C-0A4C-2396B8411914}"/>
                </a:ext>
              </a:extLst>
            </p:cNvPr>
            <p:cNvCxnSpPr>
              <a:cxnSpLocks/>
            </p:cNvCxnSpPr>
            <p:nvPr/>
          </p:nvCxnSpPr>
          <p:spPr>
            <a:xfrm flipV="1">
              <a:off x="4609792" y="5181872"/>
              <a:ext cx="3127729" cy="27504"/>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92B1BA60-E797-7327-FAEE-E81CB5ADCE69}"/>
                </a:ext>
              </a:extLst>
            </p:cNvPr>
            <p:cNvCxnSpPr>
              <a:cxnSpLocks/>
            </p:cNvCxnSpPr>
            <p:nvPr/>
          </p:nvCxnSpPr>
          <p:spPr>
            <a:xfrm flipV="1">
              <a:off x="7737521" y="4349880"/>
              <a:ext cx="1450228" cy="831992"/>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5" name="组合 94">
            <a:extLst>
              <a:ext uri="{FF2B5EF4-FFF2-40B4-BE49-F238E27FC236}">
                <a16:creationId xmlns:a16="http://schemas.microsoft.com/office/drawing/2014/main" id="{456FEA12-7EB4-102B-99E8-F2D5774A9102}"/>
              </a:ext>
            </a:extLst>
          </p:cNvPr>
          <p:cNvGrpSpPr/>
          <p:nvPr/>
        </p:nvGrpSpPr>
        <p:grpSpPr>
          <a:xfrm>
            <a:off x="7665177" y="3305055"/>
            <a:ext cx="1304877" cy="232337"/>
            <a:chOff x="2932290" y="4349880"/>
            <a:chExt cx="6255459" cy="859497"/>
          </a:xfrm>
        </p:grpSpPr>
        <p:cxnSp>
          <p:nvCxnSpPr>
            <p:cNvPr id="110" name="直接连接符 109">
              <a:extLst>
                <a:ext uri="{FF2B5EF4-FFF2-40B4-BE49-F238E27FC236}">
                  <a16:creationId xmlns:a16="http://schemas.microsoft.com/office/drawing/2014/main" id="{B9A88581-3F3E-B27C-835A-2B502CD8194A}"/>
                </a:ext>
              </a:extLst>
            </p:cNvPr>
            <p:cNvCxnSpPr>
              <a:cxnSpLocks/>
            </p:cNvCxnSpPr>
            <p:nvPr/>
          </p:nvCxnSpPr>
          <p:spPr>
            <a:xfrm>
              <a:off x="2932290" y="4404886"/>
              <a:ext cx="1677502" cy="804491"/>
            </a:xfrm>
            <a:prstGeom prst="line">
              <a:avLst/>
            </a:prstGeom>
            <a:ln w="15875" cap="rnd">
              <a:solidFill>
                <a:schemeClr val="bg1"/>
              </a:solidFill>
              <a:round/>
            </a:ln>
          </p:spPr>
          <p:style>
            <a:lnRef idx="1">
              <a:schemeClr val="dk1"/>
            </a:lnRef>
            <a:fillRef idx="0">
              <a:schemeClr val="dk1"/>
            </a:fillRef>
            <a:effectRef idx="0">
              <a:schemeClr val="dk1"/>
            </a:effectRef>
            <a:fontRef idx="minor">
              <a:schemeClr val="tx1"/>
            </a:fontRef>
          </p:style>
        </p:cxnSp>
        <p:cxnSp>
          <p:nvCxnSpPr>
            <p:cNvPr id="111" name="直接连接符 110">
              <a:extLst>
                <a:ext uri="{FF2B5EF4-FFF2-40B4-BE49-F238E27FC236}">
                  <a16:creationId xmlns:a16="http://schemas.microsoft.com/office/drawing/2014/main" id="{4E0B59DE-786F-26CC-AF45-9DDEF29CA21A}"/>
                </a:ext>
              </a:extLst>
            </p:cNvPr>
            <p:cNvCxnSpPr>
              <a:cxnSpLocks/>
            </p:cNvCxnSpPr>
            <p:nvPr/>
          </p:nvCxnSpPr>
          <p:spPr>
            <a:xfrm flipV="1">
              <a:off x="4609792" y="5181872"/>
              <a:ext cx="3127729" cy="27504"/>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C648FC21-00EB-ED0B-A548-A9A9CDDC0907}"/>
                </a:ext>
              </a:extLst>
            </p:cNvPr>
            <p:cNvCxnSpPr>
              <a:cxnSpLocks/>
            </p:cNvCxnSpPr>
            <p:nvPr/>
          </p:nvCxnSpPr>
          <p:spPr>
            <a:xfrm flipV="1">
              <a:off x="7737521" y="4349880"/>
              <a:ext cx="1450228" cy="831992"/>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6" name="组合 95">
            <a:extLst>
              <a:ext uri="{FF2B5EF4-FFF2-40B4-BE49-F238E27FC236}">
                <a16:creationId xmlns:a16="http://schemas.microsoft.com/office/drawing/2014/main" id="{38A4C937-9BA3-116B-E305-3E5653C217A6}"/>
              </a:ext>
            </a:extLst>
          </p:cNvPr>
          <p:cNvGrpSpPr/>
          <p:nvPr/>
        </p:nvGrpSpPr>
        <p:grpSpPr>
          <a:xfrm>
            <a:off x="7882200" y="2975177"/>
            <a:ext cx="883490" cy="157307"/>
            <a:chOff x="2932290" y="4349880"/>
            <a:chExt cx="6255459" cy="859497"/>
          </a:xfrm>
        </p:grpSpPr>
        <p:cxnSp>
          <p:nvCxnSpPr>
            <p:cNvPr id="107" name="直接连接符 106">
              <a:extLst>
                <a:ext uri="{FF2B5EF4-FFF2-40B4-BE49-F238E27FC236}">
                  <a16:creationId xmlns:a16="http://schemas.microsoft.com/office/drawing/2014/main" id="{C44F75BC-C1DC-BC62-C4FA-6D60B94E45E9}"/>
                </a:ext>
              </a:extLst>
            </p:cNvPr>
            <p:cNvCxnSpPr>
              <a:cxnSpLocks/>
            </p:cNvCxnSpPr>
            <p:nvPr/>
          </p:nvCxnSpPr>
          <p:spPr>
            <a:xfrm>
              <a:off x="2932290" y="4404886"/>
              <a:ext cx="1677502" cy="804491"/>
            </a:xfrm>
            <a:prstGeom prst="line">
              <a:avLst/>
            </a:prstGeom>
            <a:ln w="15875" cap="rnd">
              <a:solidFill>
                <a:schemeClr val="bg1"/>
              </a:solidFill>
              <a:round/>
            </a:ln>
          </p:spPr>
          <p:style>
            <a:lnRef idx="1">
              <a:schemeClr val="dk1"/>
            </a:lnRef>
            <a:fillRef idx="0">
              <a:schemeClr val="dk1"/>
            </a:fillRef>
            <a:effectRef idx="0">
              <a:schemeClr val="dk1"/>
            </a:effectRef>
            <a:fontRef idx="minor">
              <a:schemeClr val="tx1"/>
            </a:fontRef>
          </p:style>
        </p:cxnSp>
        <p:cxnSp>
          <p:nvCxnSpPr>
            <p:cNvPr id="108" name="直接连接符 107">
              <a:extLst>
                <a:ext uri="{FF2B5EF4-FFF2-40B4-BE49-F238E27FC236}">
                  <a16:creationId xmlns:a16="http://schemas.microsoft.com/office/drawing/2014/main" id="{A0587B4B-3D2C-2010-D0BA-408635132552}"/>
                </a:ext>
              </a:extLst>
            </p:cNvPr>
            <p:cNvCxnSpPr>
              <a:cxnSpLocks/>
            </p:cNvCxnSpPr>
            <p:nvPr/>
          </p:nvCxnSpPr>
          <p:spPr>
            <a:xfrm flipV="1">
              <a:off x="4609792" y="5181872"/>
              <a:ext cx="3127729" cy="27504"/>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C9680838-B0D1-13E8-0982-719C2B3459E6}"/>
                </a:ext>
              </a:extLst>
            </p:cNvPr>
            <p:cNvCxnSpPr>
              <a:cxnSpLocks/>
            </p:cNvCxnSpPr>
            <p:nvPr/>
          </p:nvCxnSpPr>
          <p:spPr>
            <a:xfrm flipV="1">
              <a:off x="7737521" y="4349880"/>
              <a:ext cx="1450228" cy="831992"/>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7" name="文本框 96">
            <a:extLst>
              <a:ext uri="{FF2B5EF4-FFF2-40B4-BE49-F238E27FC236}">
                <a16:creationId xmlns:a16="http://schemas.microsoft.com/office/drawing/2014/main" id="{E9F13A90-C808-E27E-EB0E-D57C07520571}"/>
              </a:ext>
            </a:extLst>
          </p:cNvPr>
          <p:cNvSpPr txBox="1"/>
          <p:nvPr/>
        </p:nvSpPr>
        <p:spPr>
          <a:xfrm>
            <a:off x="8079381" y="2768196"/>
            <a:ext cx="547203" cy="153888"/>
          </a:xfrm>
          <a:prstGeom prst="rect">
            <a:avLst/>
          </a:prstGeom>
          <a:noFill/>
        </p:spPr>
        <p:txBody>
          <a:bodyPr wrap="square" lIns="0" tIns="0" rIns="0" bIns="0" rtlCol="0">
            <a:spAutoFit/>
          </a:bodyPr>
          <a:lstStyle/>
          <a:p>
            <a:pPr algn="ctr"/>
            <a:r>
              <a:rPr lang="zh-CN" altLang="en-US" sz="1000" dirty="0">
                <a:solidFill>
                  <a:schemeClr val="bg1"/>
                </a:solidFill>
                <a:latin typeface="+mn-ea"/>
              </a:rPr>
              <a:t>私域流量</a:t>
            </a:r>
          </a:p>
        </p:txBody>
      </p:sp>
      <p:sp>
        <p:nvSpPr>
          <p:cNvPr id="98" name="文本框 97">
            <a:extLst>
              <a:ext uri="{FF2B5EF4-FFF2-40B4-BE49-F238E27FC236}">
                <a16:creationId xmlns:a16="http://schemas.microsoft.com/office/drawing/2014/main" id="{829CE96E-B68F-57F1-1D32-86DD4467730B}"/>
              </a:ext>
            </a:extLst>
          </p:cNvPr>
          <p:cNvSpPr txBox="1"/>
          <p:nvPr/>
        </p:nvSpPr>
        <p:spPr>
          <a:xfrm>
            <a:off x="8079381" y="3240954"/>
            <a:ext cx="547203" cy="153888"/>
          </a:xfrm>
          <a:prstGeom prst="rect">
            <a:avLst/>
          </a:prstGeom>
          <a:noFill/>
        </p:spPr>
        <p:txBody>
          <a:bodyPr wrap="square" lIns="0" tIns="0" rIns="0" bIns="0" rtlCol="0">
            <a:spAutoFit/>
          </a:bodyPr>
          <a:lstStyle/>
          <a:p>
            <a:pPr algn="ctr"/>
            <a:r>
              <a:rPr lang="zh-CN" altLang="en-US" sz="1000" dirty="0">
                <a:solidFill>
                  <a:schemeClr val="bg1"/>
                </a:solidFill>
                <a:latin typeface="+mn-ea"/>
              </a:rPr>
              <a:t>精准流量</a:t>
            </a:r>
          </a:p>
        </p:txBody>
      </p:sp>
      <p:sp>
        <p:nvSpPr>
          <p:cNvPr id="99" name="文本框 98">
            <a:extLst>
              <a:ext uri="{FF2B5EF4-FFF2-40B4-BE49-F238E27FC236}">
                <a16:creationId xmlns:a16="http://schemas.microsoft.com/office/drawing/2014/main" id="{5F0B5518-DB7F-A1DA-7B4C-B3DE40070189}"/>
              </a:ext>
            </a:extLst>
          </p:cNvPr>
          <p:cNvSpPr txBox="1"/>
          <p:nvPr/>
        </p:nvSpPr>
        <p:spPr>
          <a:xfrm>
            <a:off x="8079381" y="3658466"/>
            <a:ext cx="547203" cy="153888"/>
          </a:xfrm>
          <a:prstGeom prst="rect">
            <a:avLst/>
          </a:prstGeom>
          <a:noFill/>
        </p:spPr>
        <p:txBody>
          <a:bodyPr wrap="square" lIns="0" tIns="0" rIns="0" bIns="0" rtlCol="0">
            <a:spAutoFit/>
          </a:bodyPr>
          <a:lstStyle/>
          <a:p>
            <a:pPr algn="ctr"/>
            <a:r>
              <a:rPr lang="zh-CN" altLang="en-US" sz="1000" dirty="0">
                <a:solidFill>
                  <a:schemeClr val="bg1"/>
                </a:solidFill>
                <a:latin typeface="+mn-ea"/>
              </a:rPr>
              <a:t>普通流量</a:t>
            </a:r>
          </a:p>
        </p:txBody>
      </p:sp>
      <p:sp>
        <p:nvSpPr>
          <p:cNvPr id="100" name="文本框 99">
            <a:extLst>
              <a:ext uri="{FF2B5EF4-FFF2-40B4-BE49-F238E27FC236}">
                <a16:creationId xmlns:a16="http://schemas.microsoft.com/office/drawing/2014/main" id="{CED1562C-ED01-1565-84EB-4C0454435F9C}"/>
              </a:ext>
            </a:extLst>
          </p:cNvPr>
          <p:cNvSpPr txBox="1"/>
          <p:nvPr/>
        </p:nvSpPr>
        <p:spPr>
          <a:xfrm>
            <a:off x="8087910" y="4069946"/>
            <a:ext cx="530144" cy="153888"/>
          </a:xfrm>
          <a:prstGeom prst="rect">
            <a:avLst/>
          </a:prstGeom>
          <a:noFill/>
        </p:spPr>
        <p:txBody>
          <a:bodyPr wrap="square" lIns="0" tIns="0" rIns="0" bIns="0" rtlCol="0">
            <a:spAutoFit/>
          </a:bodyPr>
          <a:lstStyle/>
          <a:p>
            <a:pPr algn="ctr"/>
            <a:r>
              <a:rPr lang="zh-CN" altLang="en-US" sz="1000" dirty="0">
                <a:solidFill>
                  <a:schemeClr val="bg1"/>
                </a:solidFill>
                <a:latin typeface="+mn-ea"/>
              </a:rPr>
              <a:t>剩余流量</a:t>
            </a:r>
          </a:p>
        </p:txBody>
      </p:sp>
      <p:grpSp>
        <p:nvGrpSpPr>
          <p:cNvPr id="170" name="组合 169">
            <a:extLst>
              <a:ext uri="{FF2B5EF4-FFF2-40B4-BE49-F238E27FC236}">
                <a16:creationId xmlns:a16="http://schemas.microsoft.com/office/drawing/2014/main" id="{3935A0FF-0687-993E-D150-501AAF674165}"/>
              </a:ext>
            </a:extLst>
          </p:cNvPr>
          <p:cNvGrpSpPr/>
          <p:nvPr/>
        </p:nvGrpSpPr>
        <p:grpSpPr>
          <a:xfrm>
            <a:off x="8758268" y="2594037"/>
            <a:ext cx="2155341" cy="197805"/>
            <a:chOff x="8843812" y="2452727"/>
            <a:chExt cx="2155341" cy="197805"/>
          </a:xfrm>
        </p:grpSpPr>
        <p:sp>
          <p:nvSpPr>
            <p:cNvPr id="30" name="文本框 6"/>
            <p:cNvSpPr txBox="1"/>
            <p:nvPr/>
          </p:nvSpPr>
          <p:spPr>
            <a:xfrm>
              <a:off x="9099594" y="2452727"/>
              <a:ext cx="1899559" cy="184666"/>
            </a:xfrm>
            <a:prstGeom prst="rect">
              <a:avLst/>
            </a:prstGeom>
            <a:noFill/>
          </p:spPr>
          <p:txBody>
            <a:bodyPr wrap="none" lIns="0" tIns="0" rIns="0" bIns="0" rtlCol="0">
              <a:spAutoFit/>
            </a:bodyPr>
            <a:lstStyle/>
            <a:p>
              <a:r>
                <a:rPr lang="zh-CN" altLang="en-US" sz="1200" dirty="0"/>
                <a:t>私域人群（粉丝</a:t>
              </a:r>
              <a:r>
                <a:rPr lang="en-US" altLang="zh-CN" sz="1200" dirty="0"/>
                <a:t>/</a:t>
              </a:r>
              <a:r>
                <a:rPr lang="zh-CN" altLang="en-US" sz="1200" dirty="0"/>
                <a:t>互动用户）</a:t>
              </a:r>
            </a:p>
          </p:txBody>
        </p:sp>
        <p:grpSp>
          <p:nvGrpSpPr>
            <p:cNvPr id="125" name="组合 124">
              <a:extLst>
                <a:ext uri="{FF2B5EF4-FFF2-40B4-BE49-F238E27FC236}">
                  <a16:creationId xmlns:a16="http://schemas.microsoft.com/office/drawing/2014/main" id="{6AF96F9D-5DA7-7A4E-8CF0-D6FB3230C022}"/>
                </a:ext>
              </a:extLst>
            </p:cNvPr>
            <p:cNvGrpSpPr/>
            <p:nvPr/>
          </p:nvGrpSpPr>
          <p:grpSpPr>
            <a:xfrm>
              <a:off x="8843812" y="2567384"/>
              <a:ext cx="914400" cy="83148"/>
              <a:chOff x="9772605" y="5414010"/>
              <a:chExt cx="914400" cy="83148"/>
            </a:xfrm>
          </p:grpSpPr>
          <p:cxnSp>
            <p:nvCxnSpPr>
              <p:cNvPr id="121" name="直接连接符 120">
                <a:extLst>
                  <a:ext uri="{FF2B5EF4-FFF2-40B4-BE49-F238E27FC236}">
                    <a16:creationId xmlns:a16="http://schemas.microsoft.com/office/drawing/2014/main" id="{AD0950B6-A0ED-8203-BC41-5F1FDCFF41AC}"/>
                  </a:ext>
                </a:extLst>
              </p:cNvPr>
              <p:cNvCxnSpPr>
                <a:cxnSpLocks/>
              </p:cNvCxnSpPr>
              <p:nvPr/>
            </p:nvCxnSpPr>
            <p:spPr>
              <a:xfrm>
                <a:off x="9772605" y="5497158"/>
                <a:ext cx="914400"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BB13AA2F-3F95-B0EC-E28A-C61A0853A61A}"/>
                  </a:ext>
                </a:extLst>
              </p:cNvPr>
              <p:cNvCxnSpPr>
                <a:cxnSpLocks/>
              </p:cNvCxnSpPr>
              <p:nvPr/>
            </p:nvCxnSpPr>
            <p:spPr>
              <a:xfrm flipV="1">
                <a:off x="9772605" y="5414010"/>
                <a:ext cx="201975" cy="8279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68" name="组合 167">
            <a:extLst>
              <a:ext uri="{FF2B5EF4-FFF2-40B4-BE49-F238E27FC236}">
                <a16:creationId xmlns:a16="http://schemas.microsoft.com/office/drawing/2014/main" id="{0B18057C-6F43-BCD3-4A79-D8B4587AA822}"/>
              </a:ext>
            </a:extLst>
          </p:cNvPr>
          <p:cNvGrpSpPr/>
          <p:nvPr/>
        </p:nvGrpSpPr>
        <p:grpSpPr>
          <a:xfrm>
            <a:off x="9220548" y="3301524"/>
            <a:ext cx="914400" cy="212238"/>
            <a:chOff x="9311172" y="3156268"/>
            <a:chExt cx="914400" cy="212238"/>
          </a:xfrm>
        </p:grpSpPr>
        <p:sp>
          <p:nvSpPr>
            <p:cNvPr id="33" name="文本框 6"/>
            <p:cNvSpPr txBox="1"/>
            <p:nvPr/>
          </p:nvSpPr>
          <p:spPr>
            <a:xfrm>
              <a:off x="9552984" y="3156268"/>
              <a:ext cx="615553" cy="184666"/>
            </a:xfrm>
            <a:prstGeom prst="rect">
              <a:avLst/>
            </a:prstGeom>
            <a:noFill/>
          </p:spPr>
          <p:txBody>
            <a:bodyPr wrap="none" lIns="0" tIns="0" rIns="0" bIns="0" rtlCol="0">
              <a:spAutoFit/>
            </a:bodyPr>
            <a:lstStyle/>
            <a:p>
              <a:r>
                <a:rPr lang="zh-CN" altLang="en-US" sz="1200" dirty="0"/>
                <a:t>基础定向</a:t>
              </a:r>
            </a:p>
          </p:txBody>
        </p:sp>
        <p:grpSp>
          <p:nvGrpSpPr>
            <p:cNvPr id="127" name="组合 126">
              <a:extLst>
                <a:ext uri="{FF2B5EF4-FFF2-40B4-BE49-F238E27FC236}">
                  <a16:creationId xmlns:a16="http://schemas.microsoft.com/office/drawing/2014/main" id="{B1AC6421-5AB7-21D5-93AC-AF90632E8AFC}"/>
                </a:ext>
              </a:extLst>
            </p:cNvPr>
            <p:cNvGrpSpPr/>
            <p:nvPr/>
          </p:nvGrpSpPr>
          <p:grpSpPr>
            <a:xfrm>
              <a:off x="9311172" y="3285358"/>
              <a:ext cx="914400" cy="83148"/>
              <a:chOff x="9772605" y="5414010"/>
              <a:chExt cx="914400" cy="83148"/>
            </a:xfrm>
          </p:grpSpPr>
          <p:cxnSp>
            <p:nvCxnSpPr>
              <p:cNvPr id="128" name="直接连接符 127">
                <a:extLst>
                  <a:ext uri="{FF2B5EF4-FFF2-40B4-BE49-F238E27FC236}">
                    <a16:creationId xmlns:a16="http://schemas.microsoft.com/office/drawing/2014/main" id="{538EA709-BD94-BC05-BB4A-6783126DD046}"/>
                  </a:ext>
                </a:extLst>
              </p:cNvPr>
              <p:cNvCxnSpPr>
                <a:cxnSpLocks/>
              </p:cNvCxnSpPr>
              <p:nvPr/>
            </p:nvCxnSpPr>
            <p:spPr>
              <a:xfrm>
                <a:off x="9772605" y="5497158"/>
                <a:ext cx="914400"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48680068-DDAA-3EE6-B6B3-8C79C7565DDA}"/>
                  </a:ext>
                </a:extLst>
              </p:cNvPr>
              <p:cNvCxnSpPr>
                <a:cxnSpLocks/>
              </p:cNvCxnSpPr>
              <p:nvPr/>
            </p:nvCxnSpPr>
            <p:spPr>
              <a:xfrm flipV="1">
                <a:off x="9772605" y="5414010"/>
                <a:ext cx="201975" cy="8279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67" name="组合 166">
            <a:extLst>
              <a:ext uri="{FF2B5EF4-FFF2-40B4-BE49-F238E27FC236}">
                <a16:creationId xmlns:a16="http://schemas.microsoft.com/office/drawing/2014/main" id="{945B7DBD-6F80-6AC4-48F0-FB22692B5306}"/>
              </a:ext>
            </a:extLst>
          </p:cNvPr>
          <p:cNvGrpSpPr/>
          <p:nvPr/>
        </p:nvGrpSpPr>
        <p:grpSpPr>
          <a:xfrm>
            <a:off x="9437718" y="3664841"/>
            <a:ext cx="1004903" cy="203961"/>
            <a:chOff x="9505482" y="3523531"/>
            <a:chExt cx="1004903" cy="203961"/>
          </a:xfrm>
        </p:grpSpPr>
        <p:sp>
          <p:nvSpPr>
            <p:cNvPr id="34" name="文本框 6"/>
            <p:cNvSpPr txBox="1"/>
            <p:nvPr/>
          </p:nvSpPr>
          <p:spPr>
            <a:xfrm>
              <a:off x="9740944" y="3523531"/>
              <a:ext cx="769441" cy="184666"/>
            </a:xfrm>
            <a:prstGeom prst="rect">
              <a:avLst/>
            </a:prstGeom>
            <a:noFill/>
          </p:spPr>
          <p:txBody>
            <a:bodyPr wrap="none" lIns="0" tIns="0" rIns="0" bIns="0" rtlCol="0">
              <a:spAutoFit/>
            </a:bodyPr>
            <a:lstStyle/>
            <a:p>
              <a:r>
                <a:rPr lang="zh-CN" altLang="en-US" sz="1200" dirty="0"/>
                <a:t>不设置定向</a:t>
              </a:r>
            </a:p>
          </p:txBody>
        </p:sp>
        <p:grpSp>
          <p:nvGrpSpPr>
            <p:cNvPr id="130" name="组合 129">
              <a:extLst>
                <a:ext uri="{FF2B5EF4-FFF2-40B4-BE49-F238E27FC236}">
                  <a16:creationId xmlns:a16="http://schemas.microsoft.com/office/drawing/2014/main" id="{B7CC2072-6267-74A9-64B2-BF4B8D106812}"/>
                </a:ext>
              </a:extLst>
            </p:cNvPr>
            <p:cNvGrpSpPr/>
            <p:nvPr/>
          </p:nvGrpSpPr>
          <p:grpSpPr>
            <a:xfrm>
              <a:off x="9505482" y="3644344"/>
              <a:ext cx="914400" cy="83148"/>
              <a:chOff x="9772605" y="5414010"/>
              <a:chExt cx="914400" cy="83148"/>
            </a:xfrm>
          </p:grpSpPr>
          <p:cxnSp>
            <p:nvCxnSpPr>
              <p:cNvPr id="131" name="直接连接符 130">
                <a:extLst>
                  <a:ext uri="{FF2B5EF4-FFF2-40B4-BE49-F238E27FC236}">
                    <a16:creationId xmlns:a16="http://schemas.microsoft.com/office/drawing/2014/main" id="{BAA3D38A-1CC8-93C2-D58F-4ED39681CC18}"/>
                  </a:ext>
                </a:extLst>
              </p:cNvPr>
              <p:cNvCxnSpPr>
                <a:cxnSpLocks/>
              </p:cNvCxnSpPr>
              <p:nvPr/>
            </p:nvCxnSpPr>
            <p:spPr>
              <a:xfrm>
                <a:off x="9772605" y="5497158"/>
                <a:ext cx="914400"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D54A889E-6FE1-4FF2-1772-15D028D82BCA}"/>
                  </a:ext>
                </a:extLst>
              </p:cNvPr>
              <p:cNvCxnSpPr>
                <a:cxnSpLocks/>
              </p:cNvCxnSpPr>
              <p:nvPr/>
            </p:nvCxnSpPr>
            <p:spPr>
              <a:xfrm flipV="1">
                <a:off x="9772605" y="5414010"/>
                <a:ext cx="201975" cy="8279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69" name="组合 168">
            <a:extLst>
              <a:ext uri="{FF2B5EF4-FFF2-40B4-BE49-F238E27FC236}">
                <a16:creationId xmlns:a16="http://schemas.microsoft.com/office/drawing/2014/main" id="{BB191250-80F2-B048-C7F8-6903A31AF235}"/>
              </a:ext>
            </a:extLst>
          </p:cNvPr>
          <p:cNvGrpSpPr/>
          <p:nvPr/>
        </p:nvGrpSpPr>
        <p:grpSpPr>
          <a:xfrm>
            <a:off x="8990678" y="2942922"/>
            <a:ext cx="1621727" cy="207522"/>
            <a:chOff x="9078762" y="2801997"/>
            <a:chExt cx="1621727" cy="207522"/>
          </a:xfrm>
        </p:grpSpPr>
        <p:sp>
          <p:nvSpPr>
            <p:cNvPr id="31" name="文本框 6"/>
            <p:cNvSpPr txBox="1"/>
            <p:nvPr/>
          </p:nvSpPr>
          <p:spPr>
            <a:xfrm>
              <a:off x="9315494" y="2801997"/>
              <a:ext cx="1384995" cy="184666"/>
            </a:xfrm>
            <a:prstGeom prst="rect">
              <a:avLst/>
            </a:prstGeom>
            <a:noFill/>
          </p:spPr>
          <p:txBody>
            <a:bodyPr wrap="none" lIns="0" tIns="0" rIns="0" bIns="0" rtlCol="0">
              <a:spAutoFit/>
            </a:bodyPr>
            <a:lstStyle/>
            <a:p>
              <a:r>
                <a:rPr lang="zh-CN" altLang="en-US" sz="1200" dirty="0"/>
                <a:t>品类人群、竞品人群</a:t>
              </a:r>
            </a:p>
          </p:txBody>
        </p:sp>
        <p:grpSp>
          <p:nvGrpSpPr>
            <p:cNvPr id="134" name="组合 133">
              <a:extLst>
                <a:ext uri="{FF2B5EF4-FFF2-40B4-BE49-F238E27FC236}">
                  <a16:creationId xmlns:a16="http://schemas.microsoft.com/office/drawing/2014/main" id="{90B92AA1-487F-0E3A-298A-A6B821BF92FA}"/>
                </a:ext>
              </a:extLst>
            </p:cNvPr>
            <p:cNvGrpSpPr/>
            <p:nvPr/>
          </p:nvGrpSpPr>
          <p:grpSpPr>
            <a:xfrm>
              <a:off x="9078762" y="2926371"/>
              <a:ext cx="914400" cy="83148"/>
              <a:chOff x="9772605" y="5414010"/>
              <a:chExt cx="914400" cy="83148"/>
            </a:xfrm>
          </p:grpSpPr>
          <p:cxnSp>
            <p:nvCxnSpPr>
              <p:cNvPr id="135" name="直接连接符 134">
                <a:extLst>
                  <a:ext uri="{FF2B5EF4-FFF2-40B4-BE49-F238E27FC236}">
                    <a16:creationId xmlns:a16="http://schemas.microsoft.com/office/drawing/2014/main" id="{1B5884A3-AADF-688A-7BE4-C04036EF67C8}"/>
                  </a:ext>
                </a:extLst>
              </p:cNvPr>
              <p:cNvCxnSpPr>
                <a:cxnSpLocks/>
              </p:cNvCxnSpPr>
              <p:nvPr/>
            </p:nvCxnSpPr>
            <p:spPr>
              <a:xfrm>
                <a:off x="9772605" y="5497158"/>
                <a:ext cx="914400"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E98114E8-BEDF-469C-C796-E21708238E56}"/>
                  </a:ext>
                </a:extLst>
              </p:cNvPr>
              <p:cNvCxnSpPr>
                <a:cxnSpLocks/>
              </p:cNvCxnSpPr>
              <p:nvPr/>
            </p:nvCxnSpPr>
            <p:spPr>
              <a:xfrm flipV="1">
                <a:off x="9772605" y="5414010"/>
                <a:ext cx="201975" cy="8279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1" name="文本框 4"/>
          <p:cNvSpPr txBox="1"/>
          <p:nvPr/>
        </p:nvSpPr>
        <p:spPr>
          <a:xfrm>
            <a:off x="4252891" y="4790738"/>
            <a:ext cx="820738" cy="278731"/>
          </a:xfrm>
          <a:prstGeom prst="rect">
            <a:avLst/>
          </a:prstGeom>
          <a:noFill/>
        </p:spPr>
        <p:txBody>
          <a:bodyPr wrap="none" lIns="0" tIns="0" rIns="0" bIns="0" rtlCol="0">
            <a:spAutoFit/>
          </a:bodyPr>
          <a:lstStyle/>
          <a:p>
            <a:pPr>
              <a:lnSpc>
                <a:spcPct val="12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消耗量级</a:t>
            </a:r>
          </a:p>
        </p:txBody>
      </p:sp>
      <p:sp>
        <p:nvSpPr>
          <p:cNvPr id="22" name="文本框 4"/>
          <p:cNvSpPr txBox="1"/>
          <p:nvPr/>
        </p:nvSpPr>
        <p:spPr>
          <a:xfrm>
            <a:off x="5316630" y="5365125"/>
            <a:ext cx="1384995" cy="652230"/>
          </a:xfrm>
          <a:prstGeom prst="rect">
            <a:avLst/>
          </a:prstGeom>
          <a:noFill/>
        </p:spPr>
        <p:txBody>
          <a:bodyPr wrap="none" lIns="0" tIns="0" rIns="0" bIns="0" rtlCol="0">
            <a:spAutoFit/>
          </a:bodyPr>
          <a:lstStyle/>
          <a:p>
            <a:pPr>
              <a:lnSpc>
                <a:spcPct val="120000"/>
              </a:lnSpc>
            </a:pPr>
            <a:r>
              <a:rPr lang="zh-CN" altLang="en-US" sz="1200" dirty="0">
                <a:solidFill>
                  <a:schemeClr val="bg1"/>
                </a:solidFill>
              </a:rPr>
              <a:t>注：以上仅代表历史</a:t>
            </a:r>
            <a:endParaRPr lang="en-US" altLang="zh-CN" sz="1200" dirty="0">
              <a:solidFill>
                <a:schemeClr val="bg1"/>
              </a:solidFill>
            </a:endParaRPr>
          </a:p>
          <a:p>
            <a:pPr>
              <a:lnSpc>
                <a:spcPct val="120000"/>
              </a:lnSpc>
            </a:pPr>
            <a:r>
              <a:rPr lang="zh-CN" altLang="en-US" sz="1200" dirty="0">
                <a:solidFill>
                  <a:schemeClr val="bg1"/>
                </a:solidFill>
              </a:rPr>
              <a:t>测试数据，但客户表</a:t>
            </a:r>
            <a:endParaRPr lang="en-US" altLang="zh-CN" sz="1200" dirty="0">
              <a:solidFill>
                <a:schemeClr val="bg1"/>
              </a:solidFill>
            </a:endParaRPr>
          </a:p>
          <a:p>
            <a:pPr>
              <a:lnSpc>
                <a:spcPct val="120000"/>
              </a:lnSpc>
            </a:pPr>
            <a:r>
              <a:rPr lang="zh-CN" altLang="en-US" sz="1200" dirty="0">
                <a:solidFill>
                  <a:schemeClr val="bg1"/>
                </a:solidFill>
              </a:rPr>
              <a:t>现以实际效果为准。</a:t>
            </a:r>
          </a:p>
        </p:txBody>
      </p:sp>
      <p:grpSp>
        <p:nvGrpSpPr>
          <p:cNvPr id="198" name="组合 197">
            <a:extLst>
              <a:ext uri="{FF2B5EF4-FFF2-40B4-BE49-F238E27FC236}">
                <a16:creationId xmlns:a16="http://schemas.microsoft.com/office/drawing/2014/main" id="{3AB6E15A-8FE0-DE39-7F76-EBA957DC1425}"/>
              </a:ext>
            </a:extLst>
          </p:cNvPr>
          <p:cNvGrpSpPr/>
          <p:nvPr/>
        </p:nvGrpSpPr>
        <p:grpSpPr>
          <a:xfrm>
            <a:off x="4252891" y="5179011"/>
            <a:ext cx="1001972" cy="1014386"/>
            <a:chOff x="4213918" y="5262831"/>
            <a:chExt cx="1001972" cy="1014386"/>
          </a:xfrm>
        </p:grpSpPr>
        <p:grpSp>
          <p:nvGrpSpPr>
            <p:cNvPr id="194" name="组合 193">
              <a:extLst>
                <a:ext uri="{FF2B5EF4-FFF2-40B4-BE49-F238E27FC236}">
                  <a16:creationId xmlns:a16="http://schemas.microsoft.com/office/drawing/2014/main" id="{65B1B4B7-5888-41F8-4850-52B3F39EBF0B}"/>
                </a:ext>
              </a:extLst>
            </p:cNvPr>
            <p:cNvGrpSpPr/>
            <p:nvPr/>
          </p:nvGrpSpPr>
          <p:grpSpPr>
            <a:xfrm>
              <a:off x="4213918" y="5295739"/>
              <a:ext cx="1001972" cy="981478"/>
              <a:chOff x="4213918" y="5295739"/>
              <a:chExt cx="1001972" cy="981478"/>
            </a:xfrm>
          </p:grpSpPr>
          <p:cxnSp>
            <p:nvCxnSpPr>
              <p:cNvPr id="186" name="直接连接符 185">
                <a:extLst>
                  <a:ext uri="{FF2B5EF4-FFF2-40B4-BE49-F238E27FC236}">
                    <a16:creationId xmlns:a16="http://schemas.microsoft.com/office/drawing/2014/main" id="{6EFC9EAE-A188-E4D9-4ED7-5EC292500360}"/>
                  </a:ext>
                </a:extLst>
              </p:cNvPr>
              <p:cNvCxnSpPr>
                <a:cxnSpLocks/>
              </p:cNvCxnSpPr>
              <p:nvPr/>
            </p:nvCxnSpPr>
            <p:spPr>
              <a:xfrm>
                <a:off x="4213918" y="6064887"/>
                <a:ext cx="100197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3" name="组合 192">
                <a:extLst>
                  <a:ext uri="{FF2B5EF4-FFF2-40B4-BE49-F238E27FC236}">
                    <a16:creationId xmlns:a16="http://schemas.microsoft.com/office/drawing/2014/main" id="{0E945138-F9E1-870D-5D1D-36C415C16D8A}"/>
                  </a:ext>
                </a:extLst>
              </p:cNvPr>
              <p:cNvGrpSpPr/>
              <p:nvPr/>
            </p:nvGrpSpPr>
            <p:grpSpPr>
              <a:xfrm>
                <a:off x="4350725" y="5295739"/>
                <a:ext cx="728358" cy="981478"/>
                <a:chOff x="4377511" y="5295739"/>
                <a:chExt cx="728358" cy="981478"/>
              </a:xfrm>
            </p:grpSpPr>
            <p:grpSp>
              <p:nvGrpSpPr>
                <p:cNvPr id="192" name="组合 191">
                  <a:extLst>
                    <a:ext uri="{FF2B5EF4-FFF2-40B4-BE49-F238E27FC236}">
                      <a16:creationId xmlns:a16="http://schemas.microsoft.com/office/drawing/2014/main" id="{8C2F5DA6-E3DF-963B-5CEF-A61541208286}"/>
                    </a:ext>
                  </a:extLst>
                </p:cNvPr>
                <p:cNvGrpSpPr/>
                <p:nvPr/>
              </p:nvGrpSpPr>
              <p:grpSpPr>
                <a:xfrm>
                  <a:off x="4431465" y="5295739"/>
                  <a:ext cx="674404" cy="769148"/>
                  <a:chOff x="4431465" y="5295739"/>
                  <a:chExt cx="674404" cy="769148"/>
                </a:xfrm>
              </p:grpSpPr>
              <p:sp>
                <p:nvSpPr>
                  <p:cNvPr id="184" name="矩形 183">
                    <a:extLst>
                      <a:ext uri="{FF2B5EF4-FFF2-40B4-BE49-F238E27FC236}">
                        <a16:creationId xmlns:a16="http://schemas.microsoft.com/office/drawing/2014/main" id="{FB764A6B-AE66-C5B9-BF73-222673827950}"/>
                      </a:ext>
                    </a:extLst>
                  </p:cNvPr>
                  <p:cNvSpPr/>
                  <p:nvPr/>
                </p:nvSpPr>
                <p:spPr>
                  <a:xfrm>
                    <a:off x="4431465" y="5669280"/>
                    <a:ext cx="254220" cy="395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184">
                    <a:extLst>
                      <a:ext uri="{FF2B5EF4-FFF2-40B4-BE49-F238E27FC236}">
                        <a16:creationId xmlns:a16="http://schemas.microsoft.com/office/drawing/2014/main" id="{84A7B3EA-6374-0592-CC8B-B813307356F7}"/>
                      </a:ext>
                    </a:extLst>
                  </p:cNvPr>
                  <p:cNvSpPr/>
                  <p:nvPr/>
                </p:nvSpPr>
                <p:spPr>
                  <a:xfrm>
                    <a:off x="4851649" y="5295739"/>
                    <a:ext cx="254220" cy="769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7" name="文本框 186">
                  <a:extLst>
                    <a:ext uri="{FF2B5EF4-FFF2-40B4-BE49-F238E27FC236}">
                      <a16:creationId xmlns:a16="http://schemas.microsoft.com/office/drawing/2014/main" id="{EB988E6F-22FC-A6A4-2672-96925F2CC511}"/>
                    </a:ext>
                  </a:extLst>
                </p:cNvPr>
                <p:cNvSpPr txBox="1"/>
                <p:nvPr/>
              </p:nvSpPr>
              <p:spPr>
                <a:xfrm>
                  <a:off x="4377511" y="6121642"/>
                  <a:ext cx="362129" cy="152158"/>
                </a:xfrm>
                <a:prstGeom prst="rect">
                  <a:avLst/>
                </a:prstGeom>
                <a:noFill/>
              </p:spPr>
              <p:txBody>
                <a:bodyPr wrap="square" lIns="0" tIns="0" rIns="0" bIns="0" rtlCol="0">
                  <a:spAutoFit/>
                </a:bodyPr>
                <a:lstStyle/>
                <a:p>
                  <a:pPr>
                    <a:lnSpc>
                      <a:spcPct val="120000"/>
                    </a:lnSpc>
                  </a:pPr>
                  <a:r>
                    <a:rPr lang="zh-CN" altLang="en-US" sz="900" dirty="0">
                      <a:solidFill>
                        <a:schemeClr val="bg1"/>
                      </a:solidFill>
                      <a:latin typeface="+mn-ea"/>
                    </a:rPr>
                    <a:t>未扩量</a:t>
                  </a:r>
                </a:p>
              </p:txBody>
            </p:sp>
            <p:sp>
              <p:nvSpPr>
                <p:cNvPr id="188" name="文本框 187">
                  <a:extLst>
                    <a:ext uri="{FF2B5EF4-FFF2-40B4-BE49-F238E27FC236}">
                      <a16:creationId xmlns:a16="http://schemas.microsoft.com/office/drawing/2014/main" id="{C8C59784-ABDB-993F-AC4E-95097505C36E}"/>
                    </a:ext>
                  </a:extLst>
                </p:cNvPr>
                <p:cNvSpPr txBox="1"/>
                <p:nvPr/>
              </p:nvSpPr>
              <p:spPr>
                <a:xfrm>
                  <a:off x="4859519" y="6125059"/>
                  <a:ext cx="238481" cy="152158"/>
                </a:xfrm>
                <a:prstGeom prst="rect">
                  <a:avLst/>
                </a:prstGeom>
                <a:noFill/>
              </p:spPr>
              <p:txBody>
                <a:bodyPr wrap="square" lIns="0" tIns="0" rIns="0" bIns="0" rtlCol="0">
                  <a:spAutoFit/>
                </a:bodyPr>
                <a:lstStyle/>
                <a:p>
                  <a:pPr>
                    <a:lnSpc>
                      <a:spcPct val="120000"/>
                    </a:lnSpc>
                  </a:pPr>
                  <a:r>
                    <a:rPr lang="zh-CN" altLang="en-US" sz="900" dirty="0">
                      <a:solidFill>
                        <a:schemeClr val="bg1"/>
                      </a:solidFill>
                      <a:latin typeface="+mn-ea"/>
                    </a:rPr>
                    <a:t>扩量</a:t>
                  </a:r>
                </a:p>
              </p:txBody>
            </p:sp>
          </p:grpSp>
        </p:grpSp>
        <p:sp>
          <p:nvSpPr>
            <p:cNvPr id="189" name="文本框 188">
              <a:extLst>
                <a:ext uri="{FF2B5EF4-FFF2-40B4-BE49-F238E27FC236}">
                  <a16:creationId xmlns:a16="http://schemas.microsoft.com/office/drawing/2014/main" id="{CE2D298D-43E0-9DDF-9356-6B53FC584BED}"/>
                </a:ext>
              </a:extLst>
            </p:cNvPr>
            <p:cNvSpPr txBox="1"/>
            <p:nvPr/>
          </p:nvSpPr>
          <p:spPr>
            <a:xfrm>
              <a:off x="4382858" y="5269509"/>
              <a:ext cx="293282" cy="158120"/>
            </a:xfrm>
            <a:prstGeom prst="rect">
              <a:avLst/>
            </a:prstGeom>
            <a:noFill/>
          </p:spPr>
          <p:txBody>
            <a:bodyPr wrap="square" lIns="0" tIns="0" rIns="0" bIns="0" rtlCol="0">
              <a:spAutoFit/>
            </a:bodyPr>
            <a:lstStyle/>
            <a:p>
              <a:pPr>
                <a:lnSpc>
                  <a:spcPct val="120000"/>
                </a:lnSpc>
              </a:pPr>
              <a:r>
                <a:rPr lang="en-US" altLang="zh-CN" sz="900" dirty="0">
                  <a:solidFill>
                    <a:schemeClr val="bg1"/>
                  </a:solidFill>
                </a:rPr>
                <a:t>15%</a:t>
              </a:r>
              <a:endParaRPr lang="zh-CN" altLang="en-US" sz="900" dirty="0">
                <a:solidFill>
                  <a:schemeClr val="bg1"/>
                </a:solidFill>
              </a:endParaRPr>
            </a:p>
          </p:txBody>
        </p:sp>
        <p:grpSp>
          <p:nvGrpSpPr>
            <p:cNvPr id="195" name="组合 194">
              <a:extLst>
                <a:ext uri="{FF2B5EF4-FFF2-40B4-BE49-F238E27FC236}">
                  <a16:creationId xmlns:a16="http://schemas.microsoft.com/office/drawing/2014/main" id="{836BFF3B-4A58-8F69-3B3A-BCB837FC1785}"/>
                </a:ext>
              </a:extLst>
            </p:cNvPr>
            <p:cNvGrpSpPr/>
            <p:nvPr/>
          </p:nvGrpSpPr>
          <p:grpSpPr>
            <a:xfrm rot="17327679">
              <a:off x="4428844" y="5231542"/>
              <a:ext cx="350095" cy="412673"/>
              <a:chOff x="8960353" y="2925763"/>
              <a:chExt cx="1023435" cy="1206371"/>
            </a:xfrm>
          </p:grpSpPr>
          <p:sp>
            <p:nvSpPr>
              <p:cNvPr id="196" name="弧形 195">
                <a:extLst>
                  <a:ext uri="{FF2B5EF4-FFF2-40B4-BE49-F238E27FC236}">
                    <a16:creationId xmlns:a16="http://schemas.microsoft.com/office/drawing/2014/main" id="{79797EE4-4D00-F609-35E7-7BEDBB3A93F7}"/>
                  </a:ext>
                </a:extLst>
              </p:cNvPr>
              <p:cNvSpPr/>
              <p:nvPr/>
            </p:nvSpPr>
            <p:spPr>
              <a:xfrm>
                <a:off x="8960353" y="3532695"/>
                <a:ext cx="1002347" cy="599439"/>
              </a:xfrm>
              <a:prstGeom prst="arc">
                <a:avLst/>
              </a:prstGeom>
              <a:ln w="12700">
                <a:solidFill>
                  <a:schemeClr val="bg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7" name="弧形 196">
                <a:extLst>
                  <a:ext uri="{FF2B5EF4-FFF2-40B4-BE49-F238E27FC236}">
                    <a16:creationId xmlns:a16="http://schemas.microsoft.com/office/drawing/2014/main" id="{7FC1F9DF-8F76-C0AC-2944-7F484BCE32B3}"/>
                  </a:ext>
                </a:extLst>
              </p:cNvPr>
              <p:cNvSpPr/>
              <p:nvPr/>
            </p:nvSpPr>
            <p:spPr>
              <a:xfrm flipH="1" flipV="1">
                <a:off x="8981440" y="2925763"/>
                <a:ext cx="1002348" cy="599440"/>
              </a:xfrm>
              <a:prstGeom prst="arc">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217" name="组合 216">
            <a:extLst>
              <a:ext uri="{FF2B5EF4-FFF2-40B4-BE49-F238E27FC236}">
                <a16:creationId xmlns:a16="http://schemas.microsoft.com/office/drawing/2014/main" id="{2AFA013F-65D0-72F4-3E61-8FD0B43CC99C}"/>
              </a:ext>
            </a:extLst>
          </p:cNvPr>
          <p:cNvGrpSpPr/>
          <p:nvPr/>
        </p:nvGrpSpPr>
        <p:grpSpPr>
          <a:xfrm>
            <a:off x="8693822" y="549275"/>
            <a:ext cx="2442491" cy="288924"/>
            <a:chOff x="8693822" y="549275"/>
            <a:chExt cx="2442491" cy="288924"/>
          </a:xfrm>
        </p:grpSpPr>
        <p:grpSp>
          <p:nvGrpSpPr>
            <p:cNvPr id="218" name="组合 217">
              <a:extLst>
                <a:ext uri="{FF2B5EF4-FFF2-40B4-BE49-F238E27FC236}">
                  <a16:creationId xmlns:a16="http://schemas.microsoft.com/office/drawing/2014/main" id="{18213491-173F-0440-788B-9C6C04B191AA}"/>
                </a:ext>
              </a:extLst>
            </p:cNvPr>
            <p:cNvGrpSpPr/>
            <p:nvPr/>
          </p:nvGrpSpPr>
          <p:grpSpPr>
            <a:xfrm>
              <a:off x="8709659" y="792480"/>
              <a:ext cx="2426654" cy="45719"/>
              <a:chOff x="6214426" y="-594360"/>
              <a:chExt cx="2426654" cy="137160"/>
            </a:xfrm>
          </p:grpSpPr>
          <p:sp>
            <p:nvSpPr>
              <p:cNvPr id="223" name="矩形 222">
                <a:extLst>
                  <a:ext uri="{FF2B5EF4-FFF2-40B4-BE49-F238E27FC236}">
                    <a16:creationId xmlns:a16="http://schemas.microsoft.com/office/drawing/2014/main" id="{D327097F-3E6F-DD8A-4682-6D26171BB563}"/>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矩形 223">
                <a:extLst>
                  <a:ext uri="{FF2B5EF4-FFF2-40B4-BE49-F238E27FC236}">
                    <a16:creationId xmlns:a16="http://schemas.microsoft.com/office/drawing/2014/main" id="{B08574FA-819C-F84D-6049-57F0226791B0}"/>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9" name="组合 218">
              <a:extLst>
                <a:ext uri="{FF2B5EF4-FFF2-40B4-BE49-F238E27FC236}">
                  <a16:creationId xmlns:a16="http://schemas.microsoft.com/office/drawing/2014/main" id="{998B1242-B0D3-7F58-AA2A-26A7B8C03012}"/>
                </a:ext>
              </a:extLst>
            </p:cNvPr>
            <p:cNvGrpSpPr/>
            <p:nvPr/>
          </p:nvGrpSpPr>
          <p:grpSpPr>
            <a:xfrm>
              <a:off x="8693822" y="549275"/>
              <a:ext cx="2431975" cy="215444"/>
              <a:chOff x="8074062" y="549275"/>
              <a:chExt cx="2431975" cy="215444"/>
            </a:xfrm>
          </p:grpSpPr>
          <p:sp>
            <p:nvSpPr>
              <p:cNvPr id="220" name="文本框 219">
                <a:extLst>
                  <a:ext uri="{FF2B5EF4-FFF2-40B4-BE49-F238E27FC236}">
                    <a16:creationId xmlns:a16="http://schemas.microsoft.com/office/drawing/2014/main" id="{99247ADC-FC6B-46A4-3AE8-6CA2B8FA4292}"/>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221" name="文本框 220">
                <a:extLst>
                  <a:ext uri="{FF2B5EF4-FFF2-40B4-BE49-F238E27FC236}">
                    <a16:creationId xmlns:a16="http://schemas.microsoft.com/office/drawing/2014/main" id="{A09FD3CB-E2BF-5A7D-6E0A-38625E915F48}"/>
                  </a:ext>
                </a:extLst>
              </p:cNvPr>
              <p:cNvSpPr txBox="1"/>
              <p:nvPr/>
            </p:nvSpPr>
            <p:spPr>
              <a:xfrm>
                <a:off x="10037464" y="549275"/>
                <a:ext cx="468573"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222" name="直接连接符 221">
                <a:extLst>
                  <a:ext uri="{FF2B5EF4-FFF2-40B4-BE49-F238E27FC236}">
                    <a16:creationId xmlns:a16="http://schemas.microsoft.com/office/drawing/2014/main" id="{888C8BFD-8107-9832-0299-46F93AF4B3C4}"/>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34" name="组合 233">
            <a:extLst>
              <a:ext uri="{FF2B5EF4-FFF2-40B4-BE49-F238E27FC236}">
                <a16:creationId xmlns:a16="http://schemas.microsoft.com/office/drawing/2014/main" id="{6F299ABE-8E7E-0E44-1090-3ED4904D1F9D}"/>
              </a:ext>
            </a:extLst>
          </p:cNvPr>
          <p:cNvGrpSpPr/>
          <p:nvPr/>
        </p:nvGrpSpPr>
        <p:grpSpPr>
          <a:xfrm flipH="1">
            <a:off x="9595499" y="6811200"/>
            <a:ext cx="2626981" cy="46800"/>
            <a:chOff x="0" y="0"/>
            <a:chExt cx="2626981" cy="46800"/>
          </a:xfrm>
        </p:grpSpPr>
        <p:sp>
          <p:nvSpPr>
            <p:cNvPr id="235" name="矩形 234">
              <a:extLst>
                <a:ext uri="{FF2B5EF4-FFF2-40B4-BE49-F238E27FC236}">
                  <a16:creationId xmlns:a16="http://schemas.microsoft.com/office/drawing/2014/main" id="{0319E279-F331-73E7-0C15-E8CCDB31DD6C}"/>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圆角 235">
              <a:extLst>
                <a:ext uri="{FF2B5EF4-FFF2-40B4-BE49-F238E27FC236}">
                  <a16:creationId xmlns:a16="http://schemas.microsoft.com/office/drawing/2014/main" id="{2CAB41C0-D99D-C214-89B8-3A3189B2D899}"/>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9" name="文本框 118">
            <a:extLst>
              <a:ext uri="{FF2B5EF4-FFF2-40B4-BE49-F238E27FC236}">
                <a16:creationId xmlns:a16="http://schemas.microsoft.com/office/drawing/2014/main" id="{6637297E-73CA-5A35-F21D-8033AD197BB6}"/>
              </a:ext>
            </a:extLst>
          </p:cNvPr>
          <p:cNvSpPr txBox="1"/>
          <p:nvPr/>
        </p:nvSpPr>
        <p:spPr>
          <a:xfrm>
            <a:off x="2057176" y="1115986"/>
            <a:ext cx="294953"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20" name="文本框 119">
            <a:extLst>
              <a:ext uri="{FF2B5EF4-FFF2-40B4-BE49-F238E27FC236}">
                <a16:creationId xmlns:a16="http://schemas.microsoft.com/office/drawing/2014/main" id="{ABC35C7F-B682-341F-A110-48DFD5D3D2C7}"/>
              </a:ext>
            </a:extLst>
          </p:cNvPr>
          <p:cNvSpPr txBox="1"/>
          <p:nvPr/>
        </p:nvSpPr>
        <p:spPr>
          <a:xfrm>
            <a:off x="4999986" y="1115986"/>
            <a:ext cx="405560"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23" name="文本框 122">
            <a:extLst>
              <a:ext uri="{FF2B5EF4-FFF2-40B4-BE49-F238E27FC236}">
                <a16:creationId xmlns:a16="http://schemas.microsoft.com/office/drawing/2014/main" id="{93CACFED-A339-7524-1C53-646C4B5E6568}"/>
              </a:ext>
            </a:extLst>
          </p:cNvPr>
          <p:cNvSpPr txBox="1"/>
          <p:nvPr/>
        </p:nvSpPr>
        <p:spPr>
          <a:xfrm>
            <a:off x="8585118" y="1115986"/>
            <a:ext cx="405560" cy="738664"/>
          </a:xfrm>
          <a:prstGeom prst="rect">
            <a:avLst/>
          </a:prstGeom>
          <a:noFill/>
        </p:spPr>
        <p:txBody>
          <a:bodyPr wrap="none" lIns="0" tIns="0" rIns="0" bIns="0" rtlCol="0">
            <a:spAutoFit/>
          </a:bodyPr>
          <a:lstStyle/>
          <a:p>
            <a:r>
              <a:rPr lang="en-US" altLang="zh-CN"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48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244396E7-9CCE-C595-5DB6-5D26BBFF9090}"/>
              </a:ext>
            </a:extLst>
          </p:cNvPr>
          <p:cNvSpPr/>
          <p:nvPr/>
        </p:nvSpPr>
        <p:spPr>
          <a:xfrm>
            <a:off x="0" y="0"/>
            <a:ext cx="12192000" cy="6858000"/>
          </a:xfrm>
          <a:prstGeom prst="rect">
            <a:avLst/>
          </a:prstGeom>
          <a:gradFill>
            <a:gsLst>
              <a:gs pos="0">
                <a:schemeClr val="bg1"/>
              </a:gs>
              <a:gs pos="32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91E56CDC-8295-1E9C-9FD2-909A7CA1FD76}"/>
              </a:ext>
            </a:extLst>
          </p:cNvPr>
          <p:cNvSpPr/>
          <p:nvPr/>
        </p:nvSpPr>
        <p:spPr>
          <a:xfrm>
            <a:off x="1055688" y="0"/>
            <a:ext cx="5277877" cy="6858000"/>
          </a:xfrm>
          <a:prstGeom prst="rect">
            <a:avLst/>
          </a:prstGeom>
          <a:gradFill>
            <a:gsLst>
              <a:gs pos="28000">
                <a:schemeClr val="bg1"/>
              </a:gs>
              <a:gs pos="100000">
                <a:schemeClr val="bg1">
                  <a:alpha val="42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197DFBFF-709B-7F6D-A06B-DB3E6BDE9B36}"/>
              </a:ext>
            </a:extLst>
          </p:cNvPr>
          <p:cNvSpPr txBox="1"/>
          <p:nvPr/>
        </p:nvSpPr>
        <p:spPr>
          <a:xfrm>
            <a:off x="934665" y="468593"/>
            <a:ext cx="1210588" cy="707886"/>
          </a:xfrm>
          <a:prstGeom prst="rect">
            <a:avLst/>
          </a:prstGeom>
          <a:noFill/>
        </p:spPr>
        <p:txBody>
          <a:bodyPr wrap="none" rtlCol="0">
            <a:spAutoFit/>
          </a:bodyPr>
          <a:lstStyle/>
          <a:p>
            <a:r>
              <a:rPr lang="zh-CN" altLang="en-US" sz="4000" dirty="0">
                <a:solidFill>
                  <a:schemeClr val="accent1"/>
                </a:solidFill>
                <a:latin typeface="思源黑体 CN Bold" panose="020B0800000000000000" pitchFamily="34" charset="-122"/>
                <a:ea typeface="思源黑体 CN Bold" panose="020B0800000000000000" pitchFamily="34" charset="-122"/>
              </a:rPr>
              <a:t>前言</a:t>
            </a:r>
          </a:p>
        </p:txBody>
      </p:sp>
      <p:sp>
        <p:nvSpPr>
          <p:cNvPr id="5" name="文本框 4"/>
          <p:cNvSpPr txBox="1"/>
          <p:nvPr/>
        </p:nvSpPr>
        <p:spPr>
          <a:xfrm>
            <a:off x="1069509" y="2128452"/>
            <a:ext cx="4966200" cy="929229"/>
          </a:xfrm>
          <a:prstGeom prst="rect">
            <a:avLst/>
          </a:prstGeom>
          <a:noFill/>
        </p:spPr>
        <p:txBody>
          <a:bodyPr wrap="square" lIns="0" tIns="0" rIns="0" bIns="0" rtlCol="0">
            <a:spAutoFit/>
          </a:bodyPr>
          <a:lstStyle/>
          <a:p>
            <a:pPr fontAlgn="auto">
              <a:lnSpc>
                <a:spcPct val="130000"/>
              </a:lnSpc>
            </a:pPr>
            <a:r>
              <a:rPr lang="zh-CN" altLang="en-US" sz="1600" dirty="0">
                <a:solidFill>
                  <a:schemeClr val="tx1">
                    <a:lumMod val="85000"/>
                    <a:lumOff val="15000"/>
                  </a:schemeClr>
                </a:solidFill>
                <a:latin typeface="+mn-ea"/>
                <a:cs typeface="思源黑体 CN Medium" panose="020B0600000000000000" charset="-122"/>
              </a:rPr>
              <a:t>随着疫情常态化，</a:t>
            </a:r>
            <a:r>
              <a:rPr lang="en-US" altLang="zh-CN" sz="1600" dirty="0">
                <a:solidFill>
                  <a:schemeClr val="tx1">
                    <a:lumMod val="85000"/>
                    <a:lumOff val="15000"/>
                  </a:schemeClr>
                </a:solidFill>
                <a:latin typeface="+mn-ea"/>
                <a:cs typeface="思源黑体 CN Medium" panose="020B0600000000000000" charset="-122"/>
              </a:rPr>
              <a:t>“</a:t>
            </a:r>
            <a:r>
              <a:rPr lang="zh-CN" altLang="en-US" sz="1600" dirty="0">
                <a:solidFill>
                  <a:schemeClr val="tx1">
                    <a:lumMod val="85000"/>
                    <a:lumOff val="15000"/>
                  </a:schemeClr>
                </a:solidFill>
                <a:latin typeface="+mn-ea"/>
                <a:cs typeface="思源黑体 CN Medium" panose="020B0600000000000000" charset="-122"/>
              </a:rPr>
              <a:t>云逛街</a:t>
            </a:r>
            <a:r>
              <a:rPr lang="en-US" altLang="zh-CN" sz="1600" dirty="0">
                <a:solidFill>
                  <a:schemeClr val="tx1">
                    <a:lumMod val="85000"/>
                    <a:lumOff val="15000"/>
                  </a:schemeClr>
                </a:solidFill>
                <a:latin typeface="+mn-ea"/>
                <a:cs typeface="思源黑体 CN Medium" panose="020B0600000000000000" charset="-122"/>
              </a:rPr>
              <a:t>”</a:t>
            </a:r>
            <a:r>
              <a:rPr lang="zh-CN" altLang="en-US" sz="1600" dirty="0">
                <a:solidFill>
                  <a:schemeClr val="tx1">
                    <a:lumMod val="85000"/>
                    <a:lumOff val="15000"/>
                  </a:schemeClr>
                </a:solidFill>
                <a:latin typeface="+mn-ea"/>
                <a:cs typeface="思源黑体 CN Medium" panose="020B0600000000000000" charset="-122"/>
              </a:rPr>
              <a:t>逐步成为疫情中主流的消费方式，以直播带货为代表的社交电商崛起，信任经济正在高速发展，电商平台的优势进一步凸显。</a:t>
            </a:r>
          </a:p>
        </p:txBody>
      </p:sp>
      <p:sp>
        <p:nvSpPr>
          <p:cNvPr id="6" name="文本框 5"/>
          <p:cNvSpPr txBox="1"/>
          <p:nvPr/>
        </p:nvSpPr>
        <p:spPr>
          <a:xfrm>
            <a:off x="1069509" y="4493443"/>
            <a:ext cx="4951377" cy="929229"/>
          </a:xfrm>
          <a:prstGeom prst="rect">
            <a:avLst/>
          </a:prstGeom>
          <a:noFill/>
        </p:spPr>
        <p:txBody>
          <a:bodyPr wrap="square" lIns="0" tIns="0" rIns="0" bIns="0" rtlCol="0">
            <a:spAutoFit/>
          </a:bodyPr>
          <a:lstStyle/>
          <a:p>
            <a:pPr fontAlgn="auto">
              <a:lnSpc>
                <a:spcPct val="130000"/>
              </a:lnSpc>
            </a:pPr>
            <a:r>
              <a:rPr lang="zh-CN" altLang="en-US" sz="1600" dirty="0">
                <a:solidFill>
                  <a:schemeClr val="tx1">
                    <a:lumMod val="85000"/>
                    <a:lumOff val="15000"/>
                  </a:schemeClr>
                </a:solidFill>
                <a:latin typeface="+mn-ea"/>
                <a:cs typeface="思源黑体 CN Medium" panose="020B0600000000000000" charset="-122"/>
              </a:rPr>
              <a:t>本次报告内容基于</a:t>
            </a:r>
            <a:r>
              <a:rPr lang="en-US" altLang="zh-CN" sz="1600" dirty="0">
                <a:solidFill>
                  <a:schemeClr val="tx1">
                    <a:lumMod val="85000"/>
                    <a:lumOff val="15000"/>
                  </a:schemeClr>
                </a:solidFill>
                <a:latin typeface="+mn-ea"/>
                <a:cs typeface="思源黑体 CN Medium" panose="020B0600000000000000" charset="-122"/>
              </a:rPr>
              <a:t>20XX</a:t>
            </a:r>
            <a:r>
              <a:rPr lang="zh-CN" altLang="en-US" sz="1600" dirty="0">
                <a:solidFill>
                  <a:schemeClr val="tx1">
                    <a:lumMod val="85000"/>
                    <a:lumOff val="15000"/>
                  </a:schemeClr>
                </a:solidFill>
                <a:latin typeface="+mn-ea"/>
                <a:cs typeface="思源黑体 CN Medium" panose="020B0600000000000000" charset="-122"/>
              </a:rPr>
              <a:t>年过往数据进行趋势洞察，出于隐私及数据安全的考虑，本报告部分数据经过脱敏及指数化处理。相关人群，货品偏好分析启示虎年第一季度。</a:t>
            </a:r>
          </a:p>
        </p:txBody>
      </p:sp>
      <p:sp>
        <p:nvSpPr>
          <p:cNvPr id="71" name="矩形: 圆角 70">
            <a:extLst>
              <a:ext uri="{FF2B5EF4-FFF2-40B4-BE49-F238E27FC236}">
                <a16:creationId xmlns:a16="http://schemas.microsoft.com/office/drawing/2014/main" id="{7FB1C351-9534-E79E-3850-0B40D227DB6A}"/>
              </a:ext>
            </a:extLst>
          </p:cNvPr>
          <p:cNvSpPr/>
          <p:nvPr/>
        </p:nvSpPr>
        <p:spPr>
          <a:xfrm>
            <a:off x="1069509" y="1435329"/>
            <a:ext cx="1761185" cy="594360"/>
          </a:xfrm>
          <a:prstGeom prst="roundRect">
            <a:avLst>
              <a:gd name="adj" fmla="val 35674"/>
            </a:avLst>
          </a:prstGeom>
          <a:solidFill>
            <a:schemeClr val="bg1"/>
          </a:solidFill>
          <a:ln>
            <a:noFill/>
          </a:ln>
          <a:effectLst>
            <a:outerShdw blurRad="203200" dist="101600" dir="13500000" sx="96000" sy="96000" algn="br"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20000"/>
              </a:lnSpc>
            </a:pPr>
            <a:r>
              <a:rPr lang="en-US" altLang="zh-CN" sz="2000" dirty="0">
                <a:solidFill>
                  <a:schemeClr val="accent1"/>
                </a:solidFill>
                <a:latin typeface="思源黑体 CN Bold" panose="020B0800000000000000" pitchFamily="34" charset="-122"/>
                <a:ea typeface="思源黑体 CN Bold" panose="020B0800000000000000" pitchFamily="34" charset="-122"/>
                <a:cs typeface="思源黑体 CN Medium" panose="020B0600000000000000" charset="-122"/>
              </a:rPr>
              <a:t>01 </a:t>
            </a:r>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Medium" panose="020B0600000000000000" charset="-122"/>
              </a:rPr>
              <a:t>内容简介</a:t>
            </a:r>
          </a:p>
        </p:txBody>
      </p:sp>
      <p:sp>
        <p:nvSpPr>
          <p:cNvPr id="72" name="矩形: 圆角 71">
            <a:extLst>
              <a:ext uri="{FF2B5EF4-FFF2-40B4-BE49-F238E27FC236}">
                <a16:creationId xmlns:a16="http://schemas.microsoft.com/office/drawing/2014/main" id="{517EF96F-5349-54B5-4079-7EEA29ED4B4B}"/>
              </a:ext>
            </a:extLst>
          </p:cNvPr>
          <p:cNvSpPr/>
          <p:nvPr/>
        </p:nvSpPr>
        <p:spPr>
          <a:xfrm>
            <a:off x="1069509" y="3789758"/>
            <a:ext cx="1761185" cy="594360"/>
          </a:xfrm>
          <a:prstGeom prst="roundRect">
            <a:avLst>
              <a:gd name="adj" fmla="val 35674"/>
            </a:avLst>
          </a:prstGeom>
          <a:solidFill>
            <a:schemeClr val="bg1"/>
          </a:solidFill>
          <a:ln>
            <a:noFill/>
          </a:ln>
          <a:effectLst>
            <a:outerShdw blurRad="203200" dist="101600" dir="13500000" sx="96000" sy="96000" algn="br"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20000"/>
              </a:lnSpc>
            </a:pPr>
            <a:r>
              <a:rPr lang="en-US" altLang="zh-CN" sz="2000" dirty="0">
                <a:solidFill>
                  <a:schemeClr val="accent1"/>
                </a:solidFill>
                <a:latin typeface="思源黑体 CN Bold" panose="020B0800000000000000" pitchFamily="34" charset="-122"/>
                <a:ea typeface="思源黑体 CN Bold" panose="020B0800000000000000" pitchFamily="34" charset="-122"/>
                <a:cs typeface="思源黑体 CN Medium" panose="020B0600000000000000" charset="-122"/>
              </a:rPr>
              <a:t>02 </a:t>
            </a:r>
            <a:r>
              <a:rPr lang="zh-CN" altLang="en-US" sz="2000" dirty="0">
                <a:solidFill>
                  <a:schemeClr val="accent1"/>
                </a:solidFill>
                <a:latin typeface="思源黑体 CN Bold" panose="020B0800000000000000" pitchFamily="34" charset="-122"/>
                <a:ea typeface="思源黑体 CN Bold" panose="020B0800000000000000" pitchFamily="34" charset="-122"/>
                <a:cs typeface="思源黑体 CN Medium" panose="020B0600000000000000" charset="-122"/>
              </a:rPr>
              <a:t>数据来源</a:t>
            </a:r>
          </a:p>
        </p:txBody>
      </p:sp>
      <p:grpSp>
        <p:nvGrpSpPr>
          <p:cNvPr id="28" name="组合 27">
            <a:extLst>
              <a:ext uri="{FF2B5EF4-FFF2-40B4-BE49-F238E27FC236}">
                <a16:creationId xmlns:a16="http://schemas.microsoft.com/office/drawing/2014/main" id="{84BA738E-3E42-E6A1-DACD-B6552ABDF27B}"/>
              </a:ext>
            </a:extLst>
          </p:cNvPr>
          <p:cNvGrpSpPr/>
          <p:nvPr/>
        </p:nvGrpSpPr>
        <p:grpSpPr>
          <a:xfrm>
            <a:off x="8693822" y="5107828"/>
            <a:ext cx="2442491" cy="288924"/>
            <a:chOff x="8693822" y="549275"/>
            <a:chExt cx="2442491" cy="288924"/>
          </a:xfrm>
        </p:grpSpPr>
        <p:grpSp>
          <p:nvGrpSpPr>
            <p:cNvPr id="29" name="组合 28">
              <a:extLst>
                <a:ext uri="{FF2B5EF4-FFF2-40B4-BE49-F238E27FC236}">
                  <a16:creationId xmlns:a16="http://schemas.microsoft.com/office/drawing/2014/main" id="{DE8BBE40-A1BF-D4B5-5B47-6EE3365300EB}"/>
                </a:ext>
              </a:extLst>
            </p:cNvPr>
            <p:cNvGrpSpPr/>
            <p:nvPr/>
          </p:nvGrpSpPr>
          <p:grpSpPr>
            <a:xfrm>
              <a:off x="8709659" y="792480"/>
              <a:ext cx="2426654" cy="45719"/>
              <a:chOff x="6214426" y="-594360"/>
              <a:chExt cx="2426654" cy="137160"/>
            </a:xfrm>
          </p:grpSpPr>
          <p:sp>
            <p:nvSpPr>
              <p:cNvPr id="34" name="矩形 33">
                <a:extLst>
                  <a:ext uri="{FF2B5EF4-FFF2-40B4-BE49-F238E27FC236}">
                    <a16:creationId xmlns:a16="http://schemas.microsoft.com/office/drawing/2014/main" id="{C9DF0AF4-2713-B459-ED69-56350A8028B3}"/>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183D7ED1-3B27-D9F8-9492-1A380F115A7C}"/>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CCEB36DA-C101-68D4-566B-A8506AC7A544}"/>
                </a:ext>
              </a:extLst>
            </p:cNvPr>
            <p:cNvGrpSpPr/>
            <p:nvPr/>
          </p:nvGrpSpPr>
          <p:grpSpPr>
            <a:xfrm>
              <a:off x="8693822" y="549275"/>
              <a:ext cx="2442489" cy="215444"/>
              <a:chOff x="8074062" y="549275"/>
              <a:chExt cx="2442489" cy="215444"/>
            </a:xfrm>
          </p:grpSpPr>
          <p:sp>
            <p:nvSpPr>
              <p:cNvPr id="31" name="文本框 30">
                <a:extLst>
                  <a:ext uri="{FF2B5EF4-FFF2-40B4-BE49-F238E27FC236}">
                    <a16:creationId xmlns:a16="http://schemas.microsoft.com/office/drawing/2014/main" id="{A3ACA3C0-2D7B-9C94-407E-834F5375EDBF}"/>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32" name="文本框 31">
                <a:extLst>
                  <a:ext uri="{FF2B5EF4-FFF2-40B4-BE49-F238E27FC236}">
                    <a16:creationId xmlns:a16="http://schemas.microsoft.com/office/drawing/2014/main" id="{4A5E47D8-469B-54E7-BA18-F923CD2D7025}"/>
                  </a:ext>
                </a:extLst>
              </p:cNvPr>
              <p:cNvSpPr txBox="1"/>
              <p:nvPr/>
            </p:nvSpPr>
            <p:spPr>
              <a:xfrm>
                <a:off x="10037464" y="549275"/>
                <a:ext cx="479087"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33" name="直接连接符 32">
                <a:extLst>
                  <a:ext uri="{FF2B5EF4-FFF2-40B4-BE49-F238E27FC236}">
                    <a16:creationId xmlns:a16="http://schemas.microsoft.com/office/drawing/2014/main" id="{EC7AA13E-F5BB-CF0B-9D0F-35E86AE1C03F}"/>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5" name="组合 24">
            <a:extLst>
              <a:ext uri="{FF2B5EF4-FFF2-40B4-BE49-F238E27FC236}">
                <a16:creationId xmlns:a16="http://schemas.microsoft.com/office/drawing/2014/main" id="{D61A0840-D896-5AC4-71CF-236FAE610107}"/>
              </a:ext>
            </a:extLst>
          </p:cNvPr>
          <p:cNvGrpSpPr/>
          <p:nvPr/>
        </p:nvGrpSpPr>
        <p:grpSpPr>
          <a:xfrm>
            <a:off x="-22860" y="0"/>
            <a:ext cx="2626981" cy="46800"/>
            <a:chOff x="0" y="0"/>
            <a:chExt cx="2626981" cy="46800"/>
          </a:xfrm>
        </p:grpSpPr>
        <p:sp>
          <p:nvSpPr>
            <p:cNvPr id="38" name="矩形 37">
              <a:extLst>
                <a:ext uri="{FF2B5EF4-FFF2-40B4-BE49-F238E27FC236}">
                  <a16:creationId xmlns:a16="http://schemas.microsoft.com/office/drawing/2014/main" id="{9866B36E-75EC-DAB2-6F28-35DEC6987E33}"/>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784EC790-54CA-DB83-AA89-D2C6D4FC50CC}"/>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E8F263CC-E644-68D1-EAA2-30A5DDE3486C}"/>
              </a:ext>
            </a:extLst>
          </p:cNvPr>
          <p:cNvGrpSpPr/>
          <p:nvPr/>
        </p:nvGrpSpPr>
        <p:grpSpPr>
          <a:xfrm>
            <a:off x="1032379" y="1391921"/>
            <a:ext cx="3499763" cy="4914900"/>
            <a:chOff x="1001899" y="1391921"/>
            <a:chExt cx="3499763" cy="4914900"/>
          </a:xfrm>
        </p:grpSpPr>
        <p:sp>
          <p:nvSpPr>
            <p:cNvPr id="8" name="矩形 7">
              <a:extLst>
                <a:ext uri="{FF2B5EF4-FFF2-40B4-BE49-F238E27FC236}">
                  <a16:creationId xmlns:a16="http://schemas.microsoft.com/office/drawing/2014/main" id="{8DE0D6BA-4BF5-1CCA-F5F0-E6781E5A9013}"/>
                </a:ext>
              </a:extLst>
            </p:cNvPr>
            <p:cNvSpPr/>
            <p:nvPr/>
          </p:nvSpPr>
          <p:spPr>
            <a:xfrm>
              <a:off x="1055688" y="1391921"/>
              <a:ext cx="3445974" cy="4914900"/>
            </a:xfrm>
            <a:prstGeom prst="rect">
              <a:avLst/>
            </a:prstGeom>
            <a:solidFill>
              <a:schemeClr val="bg1"/>
            </a:solidFill>
            <a:ln w="15875">
              <a:solidFill>
                <a:schemeClr val="bg1">
                  <a:lumMod val="85000"/>
                </a:schemeClr>
              </a:solidFill>
            </a:ln>
            <a:effectLst>
              <a:outerShdw blurRad="114300" dist="88900" dir="2700000" sx="99000" sy="99000" algn="tl"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x</a:t>
              </a:r>
              <a:endParaRPr lang="zh-CN" altLang="en-US" dirty="0"/>
            </a:p>
          </p:txBody>
        </p:sp>
        <p:grpSp>
          <p:nvGrpSpPr>
            <p:cNvPr id="94" name="组合 93">
              <a:extLst>
                <a:ext uri="{FF2B5EF4-FFF2-40B4-BE49-F238E27FC236}">
                  <a16:creationId xmlns:a16="http://schemas.microsoft.com/office/drawing/2014/main" id="{4136097B-3080-B90D-1116-C341F647F3BB}"/>
                </a:ext>
              </a:extLst>
            </p:cNvPr>
            <p:cNvGrpSpPr/>
            <p:nvPr/>
          </p:nvGrpSpPr>
          <p:grpSpPr>
            <a:xfrm>
              <a:off x="1001899" y="2315046"/>
              <a:ext cx="84661" cy="3222634"/>
              <a:chOff x="1001899" y="2360766"/>
              <a:chExt cx="84661" cy="3222634"/>
            </a:xfrm>
          </p:grpSpPr>
          <p:grpSp>
            <p:nvGrpSpPr>
              <p:cNvPr id="86" name="组合 85">
                <a:extLst>
                  <a:ext uri="{FF2B5EF4-FFF2-40B4-BE49-F238E27FC236}">
                    <a16:creationId xmlns:a16="http://schemas.microsoft.com/office/drawing/2014/main" id="{FA81120C-1389-7C8B-C586-779A5AE2C580}"/>
                  </a:ext>
                </a:extLst>
              </p:cNvPr>
              <p:cNvGrpSpPr/>
              <p:nvPr/>
            </p:nvGrpSpPr>
            <p:grpSpPr>
              <a:xfrm>
                <a:off x="1001899" y="2360766"/>
                <a:ext cx="84661" cy="107578"/>
                <a:chOff x="1001899" y="2420470"/>
                <a:chExt cx="84661" cy="107578"/>
              </a:xfrm>
            </p:grpSpPr>
            <p:sp>
              <p:nvSpPr>
                <p:cNvPr id="85" name="任意多边形: 形状 84">
                  <a:extLst>
                    <a:ext uri="{FF2B5EF4-FFF2-40B4-BE49-F238E27FC236}">
                      <a16:creationId xmlns:a16="http://schemas.microsoft.com/office/drawing/2014/main" id="{50B21674-2281-4249-59B0-65E64A5F0A8E}"/>
                    </a:ext>
                  </a:extLst>
                </p:cNvPr>
                <p:cNvSpPr/>
                <p:nvPr/>
              </p:nvSpPr>
              <p:spPr>
                <a:xfrm>
                  <a:off x="1001899" y="2420470"/>
                  <a:ext cx="53789" cy="107578"/>
                </a:xfrm>
                <a:custGeom>
                  <a:avLst/>
                  <a:gdLst>
                    <a:gd name="connsiteX0" fmla="*/ 53789 w 53789"/>
                    <a:gd name="connsiteY0" fmla="*/ 0 h 107578"/>
                    <a:gd name="connsiteX1" fmla="*/ 53789 w 53789"/>
                    <a:gd name="connsiteY1" fmla="*/ 107578 h 107578"/>
                    <a:gd name="connsiteX2" fmla="*/ 0 w 53789"/>
                    <a:gd name="connsiteY2" fmla="*/ 53789 h 107578"/>
                    <a:gd name="connsiteX3" fmla="*/ 53789 w 53789"/>
                    <a:gd name="connsiteY3" fmla="*/ 0 h 107578"/>
                  </a:gdLst>
                  <a:ahLst/>
                  <a:cxnLst>
                    <a:cxn ang="0">
                      <a:pos x="connsiteX0" y="connsiteY0"/>
                    </a:cxn>
                    <a:cxn ang="0">
                      <a:pos x="connsiteX1" y="connsiteY1"/>
                    </a:cxn>
                    <a:cxn ang="0">
                      <a:pos x="connsiteX2" y="connsiteY2"/>
                    </a:cxn>
                    <a:cxn ang="0">
                      <a:pos x="connsiteX3" y="connsiteY3"/>
                    </a:cxn>
                  </a:cxnLst>
                  <a:rect l="l" t="t" r="r" b="b"/>
                  <a:pathLst>
                    <a:path w="53789" h="107578">
                      <a:moveTo>
                        <a:pt x="53789" y="0"/>
                      </a:moveTo>
                      <a:lnTo>
                        <a:pt x="53789" y="107578"/>
                      </a:lnTo>
                      <a:cubicBezTo>
                        <a:pt x="24082" y="107578"/>
                        <a:pt x="0" y="83496"/>
                        <a:pt x="0" y="53789"/>
                      </a:cubicBezTo>
                      <a:cubicBezTo>
                        <a:pt x="0" y="24082"/>
                        <a:pt x="24082" y="0"/>
                        <a:pt x="53789" y="0"/>
                      </a:cubicBezTo>
                      <a:close/>
                    </a:path>
                  </a:pathLst>
                </a:custGeom>
                <a:solidFill>
                  <a:schemeClr val="bg1"/>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椭圆 83">
                  <a:extLst>
                    <a:ext uri="{FF2B5EF4-FFF2-40B4-BE49-F238E27FC236}">
                      <a16:creationId xmlns:a16="http://schemas.microsoft.com/office/drawing/2014/main" id="{70C4AFF7-92C9-7688-AA8F-4929205F7B30}"/>
                    </a:ext>
                  </a:extLst>
                </p:cNvPr>
                <p:cNvSpPr/>
                <p:nvPr/>
              </p:nvSpPr>
              <p:spPr>
                <a:xfrm>
                  <a:off x="1024816" y="2443387"/>
                  <a:ext cx="61744" cy="6174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CBBCC1C4-FACB-158F-6781-D394C44B2F4C}"/>
                  </a:ext>
                </a:extLst>
              </p:cNvPr>
              <p:cNvGrpSpPr/>
              <p:nvPr/>
            </p:nvGrpSpPr>
            <p:grpSpPr>
              <a:xfrm>
                <a:off x="1001899" y="3918294"/>
                <a:ext cx="84661" cy="107578"/>
                <a:chOff x="1001899" y="2420470"/>
                <a:chExt cx="84661" cy="107578"/>
              </a:xfrm>
            </p:grpSpPr>
            <p:sp>
              <p:nvSpPr>
                <p:cNvPr id="88" name="任意多边形: 形状 87">
                  <a:extLst>
                    <a:ext uri="{FF2B5EF4-FFF2-40B4-BE49-F238E27FC236}">
                      <a16:creationId xmlns:a16="http://schemas.microsoft.com/office/drawing/2014/main" id="{CD8A603F-B3AE-A91C-EAA0-F01FA2C5F2EF}"/>
                    </a:ext>
                  </a:extLst>
                </p:cNvPr>
                <p:cNvSpPr/>
                <p:nvPr/>
              </p:nvSpPr>
              <p:spPr>
                <a:xfrm>
                  <a:off x="1001899" y="2420470"/>
                  <a:ext cx="53789" cy="107578"/>
                </a:xfrm>
                <a:custGeom>
                  <a:avLst/>
                  <a:gdLst>
                    <a:gd name="connsiteX0" fmla="*/ 53789 w 53789"/>
                    <a:gd name="connsiteY0" fmla="*/ 0 h 107578"/>
                    <a:gd name="connsiteX1" fmla="*/ 53789 w 53789"/>
                    <a:gd name="connsiteY1" fmla="*/ 107578 h 107578"/>
                    <a:gd name="connsiteX2" fmla="*/ 0 w 53789"/>
                    <a:gd name="connsiteY2" fmla="*/ 53789 h 107578"/>
                    <a:gd name="connsiteX3" fmla="*/ 53789 w 53789"/>
                    <a:gd name="connsiteY3" fmla="*/ 0 h 107578"/>
                  </a:gdLst>
                  <a:ahLst/>
                  <a:cxnLst>
                    <a:cxn ang="0">
                      <a:pos x="connsiteX0" y="connsiteY0"/>
                    </a:cxn>
                    <a:cxn ang="0">
                      <a:pos x="connsiteX1" y="connsiteY1"/>
                    </a:cxn>
                    <a:cxn ang="0">
                      <a:pos x="connsiteX2" y="connsiteY2"/>
                    </a:cxn>
                    <a:cxn ang="0">
                      <a:pos x="connsiteX3" y="connsiteY3"/>
                    </a:cxn>
                  </a:cxnLst>
                  <a:rect l="l" t="t" r="r" b="b"/>
                  <a:pathLst>
                    <a:path w="53789" h="107578">
                      <a:moveTo>
                        <a:pt x="53789" y="0"/>
                      </a:moveTo>
                      <a:lnTo>
                        <a:pt x="53789" y="107578"/>
                      </a:lnTo>
                      <a:cubicBezTo>
                        <a:pt x="24082" y="107578"/>
                        <a:pt x="0" y="83496"/>
                        <a:pt x="0" y="53789"/>
                      </a:cubicBezTo>
                      <a:cubicBezTo>
                        <a:pt x="0" y="24082"/>
                        <a:pt x="24082" y="0"/>
                        <a:pt x="53789" y="0"/>
                      </a:cubicBezTo>
                      <a:close/>
                    </a:path>
                  </a:pathLst>
                </a:custGeom>
                <a:solidFill>
                  <a:schemeClr val="bg1"/>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椭圆 88">
                  <a:extLst>
                    <a:ext uri="{FF2B5EF4-FFF2-40B4-BE49-F238E27FC236}">
                      <a16:creationId xmlns:a16="http://schemas.microsoft.com/office/drawing/2014/main" id="{0858A716-D7E7-663F-CB9A-0211D8A5A376}"/>
                    </a:ext>
                  </a:extLst>
                </p:cNvPr>
                <p:cNvSpPr/>
                <p:nvPr/>
              </p:nvSpPr>
              <p:spPr>
                <a:xfrm>
                  <a:off x="1024816" y="2443387"/>
                  <a:ext cx="61744" cy="6174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1020F3C0-BFA6-1495-C07D-E37CC56CEF1A}"/>
                  </a:ext>
                </a:extLst>
              </p:cNvPr>
              <p:cNvGrpSpPr/>
              <p:nvPr/>
            </p:nvGrpSpPr>
            <p:grpSpPr>
              <a:xfrm>
                <a:off x="1001899" y="5475822"/>
                <a:ext cx="84661" cy="107578"/>
                <a:chOff x="1001899" y="2420470"/>
                <a:chExt cx="84661" cy="107578"/>
              </a:xfrm>
            </p:grpSpPr>
            <p:sp>
              <p:nvSpPr>
                <p:cNvPr id="91" name="任意多边形: 形状 90">
                  <a:extLst>
                    <a:ext uri="{FF2B5EF4-FFF2-40B4-BE49-F238E27FC236}">
                      <a16:creationId xmlns:a16="http://schemas.microsoft.com/office/drawing/2014/main" id="{900ACAF9-F72F-4587-41B0-94FA72E4F0CD}"/>
                    </a:ext>
                  </a:extLst>
                </p:cNvPr>
                <p:cNvSpPr/>
                <p:nvPr/>
              </p:nvSpPr>
              <p:spPr>
                <a:xfrm>
                  <a:off x="1001899" y="2420470"/>
                  <a:ext cx="53789" cy="107578"/>
                </a:xfrm>
                <a:custGeom>
                  <a:avLst/>
                  <a:gdLst>
                    <a:gd name="connsiteX0" fmla="*/ 53789 w 53789"/>
                    <a:gd name="connsiteY0" fmla="*/ 0 h 107578"/>
                    <a:gd name="connsiteX1" fmla="*/ 53789 w 53789"/>
                    <a:gd name="connsiteY1" fmla="*/ 107578 h 107578"/>
                    <a:gd name="connsiteX2" fmla="*/ 0 w 53789"/>
                    <a:gd name="connsiteY2" fmla="*/ 53789 h 107578"/>
                    <a:gd name="connsiteX3" fmla="*/ 53789 w 53789"/>
                    <a:gd name="connsiteY3" fmla="*/ 0 h 107578"/>
                  </a:gdLst>
                  <a:ahLst/>
                  <a:cxnLst>
                    <a:cxn ang="0">
                      <a:pos x="connsiteX0" y="connsiteY0"/>
                    </a:cxn>
                    <a:cxn ang="0">
                      <a:pos x="connsiteX1" y="connsiteY1"/>
                    </a:cxn>
                    <a:cxn ang="0">
                      <a:pos x="connsiteX2" y="connsiteY2"/>
                    </a:cxn>
                    <a:cxn ang="0">
                      <a:pos x="connsiteX3" y="connsiteY3"/>
                    </a:cxn>
                  </a:cxnLst>
                  <a:rect l="l" t="t" r="r" b="b"/>
                  <a:pathLst>
                    <a:path w="53789" h="107578">
                      <a:moveTo>
                        <a:pt x="53789" y="0"/>
                      </a:moveTo>
                      <a:lnTo>
                        <a:pt x="53789" y="107578"/>
                      </a:lnTo>
                      <a:cubicBezTo>
                        <a:pt x="24082" y="107578"/>
                        <a:pt x="0" y="83496"/>
                        <a:pt x="0" y="53789"/>
                      </a:cubicBezTo>
                      <a:cubicBezTo>
                        <a:pt x="0" y="24082"/>
                        <a:pt x="24082" y="0"/>
                        <a:pt x="53789" y="0"/>
                      </a:cubicBezTo>
                      <a:close/>
                    </a:path>
                  </a:pathLst>
                </a:custGeom>
                <a:solidFill>
                  <a:schemeClr val="bg1"/>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椭圆 91">
                  <a:extLst>
                    <a:ext uri="{FF2B5EF4-FFF2-40B4-BE49-F238E27FC236}">
                      <a16:creationId xmlns:a16="http://schemas.microsoft.com/office/drawing/2014/main" id="{2C14A1E8-A6F7-2863-31A1-0384033D4A24}"/>
                    </a:ext>
                  </a:extLst>
                </p:cNvPr>
                <p:cNvSpPr/>
                <p:nvPr/>
              </p:nvSpPr>
              <p:spPr>
                <a:xfrm>
                  <a:off x="1024816" y="2443387"/>
                  <a:ext cx="61744" cy="61744"/>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16" name="组合 115">
            <a:extLst>
              <a:ext uri="{FF2B5EF4-FFF2-40B4-BE49-F238E27FC236}">
                <a16:creationId xmlns:a16="http://schemas.microsoft.com/office/drawing/2014/main" id="{972A8F40-7A1D-CB6B-A0DA-FC714E2957E5}"/>
              </a:ext>
            </a:extLst>
          </p:cNvPr>
          <p:cNvGrpSpPr/>
          <p:nvPr/>
        </p:nvGrpSpPr>
        <p:grpSpPr>
          <a:xfrm>
            <a:off x="5096347" y="4287964"/>
            <a:ext cx="6048441" cy="2020761"/>
            <a:chOff x="5096347" y="4287964"/>
            <a:chExt cx="6048441" cy="2020761"/>
          </a:xfrm>
        </p:grpSpPr>
        <p:sp>
          <p:nvSpPr>
            <p:cNvPr id="113" name="矩形 112">
              <a:extLst>
                <a:ext uri="{FF2B5EF4-FFF2-40B4-BE49-F238E27FC236}">
                  <a16:creationId xmlns:a16="http://schemas.microsoft.com/office/drawing/2014/main" id="{AA6F89D9-5A9F-9F16-7F4A-176C5D2017D3}"/>
                </a:ext>
              </a:extLst>
            </p:cNvPr>
            <p:cNvSpPr/>
            <p:nvPr/>
          </p:nvSpPr>
          <p:spPr>
            <a:xfrm>
              <a:off x="5096347" y="4297679"/>
              <a:ext cx="6039966" cy="1997211"/>
            </a:xfrm>
            <a:prstGeom prst="rect">
              <a:avLst/>
            </a:prstGeom>
            <a:solidFill>
              <a:schemeClr val="bg1"/>
            </a:solidFill>
            <a:ln w="15875">
              <a:solidFill>
                <a:schemeClr val="bg1">
                  <a:lumMod val="85000"/>
                </a:schemeClr>
              </a:solidFill>
            </a:ln>
            <a:effectLst>
              <a:outerShdw blurRad="114300" dist="88900" dir="2700000" sx="99000" sy="99000" algn="tl"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a:extLst>
                <a:ext uri="{FF2B5EF4-FFF2-40B4-BE49-F238E27FC236}">
                  <a16:creationId xmlns:a16="http://schemas.microsoft.com/office/drawing/2014/main" id="{47269F95-8DF6-40D1-C18F-73A7748BEE02}"/>
                </a:ext>
              </a:extLst>
            </p:cNvPr>
            <p:cNvGrpSpPr/>
            <p:nvPr/>
          </p:nvGrpSpPr>
          <p:grpSpPr>
            <a:xfrm>
              <a:off x="11053226" y="4287964"/>
              <a:ext cx="91562" cy="2020761"/>
              <a:chOff x="11053226" y="4287964"/>
              <a:chExt cx="91562" cy="2020761"/>
            </a:xfrm>
          </p:grpSpPr>
          <p:sp>
            <p:nvSpPr>
              <p:cNvPr id="114" name="L 形 113">
                <a:extLst>
                  <a:ext uri="{FF2B5EF4-FFF2-40B4-BE49-F238E27FC236}">
                    <a16:creationId xmlns:a16="http://schemas.microsoft.com/office/drawing/2014/main" id="{14BCAB48-76CD-E0C8-4137-8A95BF673729}"/>
                  </a:ext>
                </a:extLst>
              </p:cNvPr>
              <p:cNvSpPr/>
              <p:nvPr/>
            </p:nvSpPr>
            <p:spPr>
              <a:xfrm flipH="1" flipV="1">
                <a:off x="11053226" y="4287964"/>
                <a:ext cx="91562" cy="90488"/>
              </a:xfrm>
              <a:prstGeom prst="corner">
                <a:avLst>
                  <a:gd name="adj1" fmla="val 26863"/>
                  <a:gd name="adj2" fmla="val 234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L 形 111">
                <a:extLst>
                  <a:ext uri="{FF2B5EF4-FFF2-40B4-BE49-F238E27FC236}">
                    <a16:creationId xmlns:a16="http://schemas.microsoft.com/office/drawing/2014/main" id="{60ACB216-7AA4-1469-A49F-F62A2E93FCF5}"/>
                  </a:ext>
                </a:extLst>
              </p:cNvPr>
              <p:cNvSpPr/>
              <p:nvPr/>
            </p:nvSpPr>
            <p:spPr>
              <a:xfrm flipH="1">
                <a:off x="11053226" y="6218237"/>
                <a:ext cx="91562" cy="90488"/>
              </a:xfrm>
              <a:prstGeom prst="corner">
                <a:avLst>
                  <a:gd name="adj1" fmla="val 26863"/>
                  <a:gd name="adj2" fmla="val 234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4" name="直接连接符 123">
            <a:extLst>
              <a:ext uri="{FF2B5EF4-FFF2-40B4-BE49-F238E27FC236}">
                <a16:creationId xmlns:a16="http://schemas.microsoft.com/office/drawing/2014/main" id="{345BAEBE-1588-BCC3-92A0-E6D6153E57EA}"/>
              </a:ext>
            </a:extLst>
          </p:cNvPr>
          <p:cNvCxnSpPr>
            <a:cxnSpLocks/>
          </p:cNvCxnSpPr>
          <p:nvPr/>
        </p:nvCxnSpPr>
        <p:spPr>
          <a:xfrm flipV="1">
            <a:off x="2510614" y="2475230"/>
            <a:ext cx="0" cy="240030"/>
          </a:xfrm>
          <a:prstGeom prst="line">
            <a:avLst/>
          </a:prstGeom>
          <a:ln>
            <a:gradFill>
              <a:gsLst>
                <a:gs pos="0">
                  <a:schemeClr val="accent1"/>
                </a:gs>
                <a:gs pos="100000">
                  <a:schemeClr val="accent1">
                    <a:alpha val="0"/>
                  </a:schemeClr>
                </a:gs>
              </a:gsLst>
              <a:lin ang="5400000" scaled="0"/>
            </a:gradFill>
            <a:prstDash val="dash"/>
          </a:ln>
        </p:spPr>
        <p:style>
          <a:lnRef idx="1">
            <a:schemeClr val="accent1"/>
          </a:lnRef>
          <a:fillRef idx="0">
            <a:schemeClr val="accent1"/>
          </a:fillRef>
          <a:effectRef idx="0">
            <a:schemeClr val="accent1"/>
          </a:effectRef>
          <a:fontRef idx="minor">
            <a:schemeClr val="tx1"/>
          </a:fontRef>
        </p:style>
      </p:cxnSp>
      <p:sp>
        <p:nvSpPr>
          <p:cNvPr id="10" name="L 形 9">
            <a:extLst>
              <a:ext uri="{FF2B5EF4-FFF2-40B4-BE49-F238E27FC236}">
                <a16:creationId xmlns:a16="http://schemas.microsoft.com/office/drawing/2014/main" id="{AF8A64D4-07A4-F457-2303-709C4EA974F2}"/>
              </a:ext>
            </a:extLst>
          </p:cNvPr>
          <p:cNvSpPr/>
          <p:nvPr/>
        </p:nvSpPr>
        <p:spPr>
          <a:xfrm flipH="1" flipV="1">
            <a:off x="4449112" y="1382077"/>
            <a:ext cx="91562" cy="90488"/>
          </a:xfrm>
          <a:prstGeom prst="corner">
            <a:avLst>
              <a:gd name="adj1" fmla="val 26863"/>
              <a:gd name="adj2" fmla="val 234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L 形 28">
            <a:extLst>
              <a:ext uri="{FF2B5EF4-FFF2-40B4-BE49-F238E27FC236}">
                <a16:creationId xmlns:a16="http://schemas.microsoft.com/office/drawing/2014/main" id="{26D79F39-FA77-A90C-1BA0-0BF17DB08820}"/>
              </a:ext>
            </a:extLst>
          </p:cNvPr>
          <p:cNvSpPr/>
          <p:nvPr/>
        </p:nvSpPr>
        <p:spPr>
          <a:xfrm flipH="1">
            <a:off x="4433872" y="6216332"/>
            <a:ext cx="91562" cy="90488"/>
          </a:xfrm>
          <a:prstGeom prst="corner">
            <a:avLst>
              <a:gd name="adj1" fmla="val 26863"/>
              <a:gd name="adj2" fmla="val 234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55688" y="518737"/>
            <a:ext cx="2872581" cy="492443"/>
          </a:xfrm>
          <a:prstGeom prst="rect">
            <a:avLst/>
          </a:prstGeom>
          <a:noFill/>
        </p:spPr>
        <p:txBody>
          <a:bodyPr wrap="none" lIns="0" tIns="0" rIns="0" bIns="0" rtlCol="0">
            <a:spAutoFit/>
          </a:bodyPr>
          <a:lstStyle>
            <a:defPPr>
              <a:defRPr lang="zh-CN"/>
            </a:defPPr>
            <a:lvl1pPr>
              <a:defRPr sz="32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dirty="0"/>
              <a:t>往期年货节案例</a:t>
            </a:r>
          </a:p>
        </p:txBody>
      </p:sp>
      <p:sp>
        <p:nvSpPr>
          <p:cNvPr id="24" name="TextBox 23"/>
          <p:cNvSpPr txBox="1"/>
          <p:nvPr/>
        </p:nvSpPr>
        <p:spPr>
          <a:xfrm>
            <a:off x="5538295" y="4509348"/>
            <a:ext cx="1077218" cy="243849"/>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粉丝性别比列</a:t>
            </a:r>
          </a:p>
        </p:txBody>
      </p:sp>
      <p:sp>
        <p:nvSpPr>
          <p:cNvPr id="27" name="TextBox 26"/>
          <p:cNvSpPr txBox="1"/>
          <p:nvPr/>
        </p:nvSpPr>
        <p:spPr>
          <a:xfrm>
            <a:off x="7075070" y="5021943"/>
            <a:ext cx="3843235" cy="502382"/>
          </a:xfrm>
          <a:prstGeom prst="rect">
            <a:avLst/>
          </a:prstGeom>
          <a:noFill/>
        </p:spPr>
        <p:txBody>
          <a:bodyPr wrap="square" lIns="0" tIns="0" rIns="0" bIns="0" rtlCol="0">
            <a:spAutoFit/>
          </a:bodyPr>
          <a:lstStyle/>
          <a:p>
            <a:pPr>
              <a:lnSpc>
                <a:spcPct val="120000"/>
              </a:lnSpc>
            </a:pPr>
            <a:r>
              <a:rPr lang="zh-CN" altLang="en-US" sz="1400" dirty="0">
                <a:solidFill>
                  <a:schemeClr val="tx1">
                    <a:lumMod val="85000"/>
                    <a:lumOff val="15000"/>
                  </a:schemeClr>
                </a:solidFill>
              </a:rPr>
              <a:t>女性粉丝为主，年龄侧重在</a:t>
            </a:r>
            <a:r>
              <a:rPr lang="en-US" altLang="zh-CN" sz="1400" dirty="0">
                <a:solidFill>
                  <a:schemeClr val="tx1">
                    <a:lumMod val="85000"/>
                    <a:lumOff val="15000"/>
                  </a:schemeClr>
                </a:solidFill>
              </a:rPr>
              <a:t>18-35</a:t>
            </a:r>
            <a:r>
              <a:rPr lang="zh-CN" altLang="en-US" sz="1400" dirty="0">
                <a:solidFill>
                  <a:schemeClr val="tx1">
                    <a:lumMod val="85000"/>
                    <a:lumOff val="15000"/>
                  </a:schemeClr>
                </a:solidFill>
              </a:rPr>
              <a:t>，占比</a:t>
            </a:r>
            <a:r>
              <a:rPr lang="en-US" altLang="zh-CN" sz="1400" dirty="0">
                <a:solidFill>
                  <a:schemeClr val="tx1">
                    <a:lumMod val="85000"/>
                    <a:lumOff val="15000"/>
                  </a:schemeClr>
                </a:solidFill>
              </a:rPr>
              <a:t>73.63%</a:t>
            </a:r>
          </a:p>
          <a:p>
            <a:pPr>
              <a:lnSpc>
                <a:spcPct val="120000"/>
              </a:lnSpc>
            </a:pPr>
            <a:r>
              <a:rPr lang="zh-CN" altLang="en-US" sz="1400" dirty="0">
                <a:solidFill>
                  <a:schemeClr val="tx1">
                    <a:lumMod val="85000"/>
                    <a:lumOff val="15000"/>
                  </a:schemeClr>
                </a:solidFill>
              </a:rPr>
              <a:t>针对较年轻化的女粉丝群体，不断调整产品侧率。</a:t>
            </a:r>
          </a:p>
        </p:txBody>
      </p:sp>
      <p:sp>
        <p:nvSpPr>
          <p:cNvPr id="28" name="TextBox 27"/>
          <p:cNvSpPr txBox="1"/>
          <p:nvPr/>
        </p:nvSpPr>
        <p:spPr>
          <a:xfrm>
            <a:off x="7109570" y="5678757"/>
            <a:ext cx="3808735" cy="502382"/>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产品侧率：低价引流拼</a:t>
            </a:r>
            <a:r>
              <a:rPr lang="en-US" altLang="zh-CN" sz="1400" dirty="0">
                <a:solidFill>
                  <a:schemeClr val="tx1">
                    <a:lumMod val="85000"/>
                    <a:lumOff val="15000"/>
                  </a:schemeClr>
                </a:solidFill>
              </a:rPr>
              <a:t>+</a:t>
            </a:r>
            <a:r>
              <a:rPr lang="zh-CN" altLang="en-US" sz="1400" dirty="0">
                <a:solidFill>
                  <a:schemeClr val="tx1">
                    <a:lumMod val="85000"/>
                    <a:lumOff val="15000"/>
                  </a:schemeClr>
                </a:solidFill>
              </a:rPr>
              <a:t>产品礼包组合</a:t>
            </a:r>
            <a:r>
              <a:rPr lang="en-US" altLang="zh-CN" sz="1400" dirty="0">
                <a:solidFill>
                  <a:schemeClr val="tx1">
                    <a:lumMod val="85000"/>
                    <a:lumOff val="15000"/>
                  </a:schemeClr>
                </a:solidFill>
              </a:rPr>
              <a:t>+</a:t>
            </a:r>
            <a:r>
              <a:rPr lang="zh-CN" altLang="en-US" sz="1400" dirty="0">
                <a:solidFill>
                  <a:schemeClr val="tx1">
                    <a:lumMod val="85000"/>
                    <a:lumOff val="15000"/>
                  </a:schemeClr>
                </a:solidFill>
              </a:rPr>
              <a:t>重麻重辣</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单品</a:t>
            </a:r>
          </a:p>
        </p:txBody>
      </p:sp>
      <p:sp>
        <p:nvSpPr>
          <p:cNvPr id="9" name="矩形: 圆角 8">
            <a:extLst>
              <a:ext uri="{FF2B5EF4-FFF2-40B4-BE49-F238E27FC236}">
                <a16:creationId xmlns:a16="http://schemas.microsoft.com/office/drawing/2014/main" id="{5BE032FB-EA4F-3C43-2BF6-8391CB65D545}"/>
              </a:ext>
            </a:extLst>
          </p:cNvPr>
          <p:cNvSpPr/>
          <p:nvPr/>
        </p:nvSpPr>
        <p:spPr>
          <a:xfrm>
            <a:off x="1738526" y="1557338"/>
            <a:ext cx="2080298" cy="4514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达人分销冲销量</a:t>
            </a:r>
          </a:p>
        </p:txBody>
      </p:sp>
      <p:graphicFrame>
        <p:nvGraphicFramePr>
          <p:cNvPr id="33" name="图表 32">
            <a:extLst>
              <a:ext uri="{FF2B5EF4-FFF2-40B4-BE49-F238E27FC236}">
                <a16:creationId xmlns:a16="http://schemas.microsoft.com/office/drawing/2014/main" id="{219FF6FB-A8FC-FF0B-3729-9376E825AC64}"/>
              </a:ext>
            </a:extLst>
          </p:cNvPr>
          <p:cNvGraphicFramePr/>
          <p:nvPr>
            <p:extLst>
              <p:ext uri="{D42A27DB-BD31-4B8C-83A1-F6EECF244321}">
                <p14:modId xmlns:p14="http://schemas.microsoft.com/office/powerpoint/2010/main" val="354966435"/>
              </p:ext>
            </p:extLst>
          </p:nvPr>
        </p:nvGraphicFramePr>
        <p:xfrm>
          <a:off x="1105073" y="2520950"/>
          <a:ext cx="3337169" cy="2224780"/>
        </p:xfrm>
        <a:graphic>
          <a:graphicData uri="http://schemas.openxmlformats.org/drawingml/2006/chart">
            <c:chart xmlns:c="http://schemas.openxmlformats.org/drawingml/2006/chart" xmlns:r="http://schemas.openxmlformats.org/officeDocument/2006/relationships" r:id="rId4"/>
          </a:graphicData>
        </a:graphic>
      </p:graphicFrame>
      <p:grpSp>
        <p:nvGrpSpPr>
          <p:cNvPr id="40" name="组合 39">
            <a:extLst>
              <a:ext uri="{FF2B5EF4-FFF2-40B4-BE49-F238E27FC236}">
                <a16:creationId xmlns:a16="http://schemas.microsoft.com/office/drawing/2014/main" id="{27503647-3CC2-AE05-DA3C-F3B58B2310EF}"/>
              </a:ext>
            </a:extLst>
          </p:cNvPr>
          <p:cNvGrpSpPr/>
          <p:nvPr/>
        </p:nvGrpSpPr>
        <p:grpSpPr>
          <a:xfrm>
            <a:off x="2143513" y="3264372"/>
            <a:ext cx="1248615" cy="729943"/>
            <a:chOff x="2112369" y="3000177"/>
            <a:chExt cx="1248615" cy="729943"/>
          </a:xfrm>
        </p:grpSpPr>
        <p:grpSp>
          <p:nvGrpSpPr>
            <p:cNvPr id="38" name="组合 37">
              <a:extLst>
                <a:ext uri="{FF2B5EF4-FFF2-40B4-BE49-F238E27FC236}">
                  <a16:creationId xmlns:a16="http://schemas.microsoft.com/office/drawing/2014/main" id="{7FB8E05F-2DF6-3AD9-D272-A19BEAF7500A}"/>
                </a:ext>
              </a:extLst>
            </p:cNvPr>
            <p:cNvGrpSpPr/>
            <p:nvPr/>
          </p:nvGrpSpPr>
          <p:grpSpPr>
            <a:xfrm>
              <a:off x="2112369" y="3280510"/>
              <a:ext cx="958218" cy="169277"/>
              <a:chOff x="2112369" y="3271153"/>
              <a:chExt cx="958218" cy="169277"/>
            </a:xfrm>
          </p:grpSpPr>
          <p:sp>
            <p:nvSpPr>
              <p:cNvPr id="15" name="TextBox 14"/>
              <p:cNvSpPr txBox="1"/>
              <p:nvPr/>
            </p:nvSpPr>
            <p:spPr>
              <a:xfrm>
                <a:off x="2112369" y="3271153"/>
                <a:ext cx="423193" cy="169277"/>
              </a:xfrm>
              <a:prstGeom prst="rect">
                <a:avLst/>
              </a:prstGeom>
              <a:noFill/>
            </p:spPr>
            <p:txBody>
              <a:bodyPr wrap="none" lIns="0" tIns="0" rIns="0" bIns="0" rtlCol="0">
                <a:spAutoFit/>
              </a:bodyPr>
              <a:lstStyle/>
              <a:p>
                <a:r>
                  <a:rPr lang="zh-CN" altLang="en-US" sz="1100" dirty="0">
                    <a:solidFill>
                      <a:schemeClr val="tx1">
                        <a:lumMod val="85000"/>
                        <a:lumOff val="15000"/>
                      </a:schemeClr>
                    </a:solidFill>
                  </a:rPr>
                  <a:t>直播数</a:t>
                </a:r>
              </a:p>
            </p:txBody>
          </p:sp>
          <p:sp>
            <p:nvSpPr>
              <p:cNvPr id="16" name="TextBox 15"/>
              <p:cNvSpPr txBox="1"/>
              <p:nvPr/>
            </p:nvSpPr>
            <p:spPr>
              <a:xfrm>
                <a:off x="2592892" y="3271153"/>
                <a:ext cx="477695" cy="169277"/>
              </a:xfrm>
              <a:prstGeom prst="rect">
                <a:avLst/>
              </a:prstGeom>
              <a:noFill/>
            </p:spPr>
            <p:txBody>
              <a:bodyPr wrap="none" lIns="0" tIns="0" rIns="0" bIns="0" rtlCol="0">
                <a:spAutoFit/>
              </a:bodyPr>
              <a:lstStyle/>
              <a:p>
                <a:r>
                  <a:rPr lang="en-US" altLang="zh-CN" sz="1100" dirty="0">
                    <a:solidFill>
                      <a:schemeClr val="accent1"/>
                    </a:solidFill>
                    <a:latin typeface="+mj-lt"/>
                  </a:rPr>
                  <a:t>1145</a:t>
                </a:r>
                <a:r>
                  <a:rPr lang="zh-CN" altLang="en-US" sz="1100" dirty="0">
                    <a:solidFill>
                      <a:schemeClr val="tx1">
                        <a:lumMod val="85000"/>
                        <a:lumOff val="15000"/>
                      </a:schemeClr>
                    </a:solidFill>
                  </a:rPr>
                  <a:t>场</a:t>
                </a:r>
              </a:p>
            </p:txBody>
          </p:sp>
        </p:grpSp>
        <p:grpSp>
          <p:nvGrpSpPr>
            <p:cNvPr id="39" name="组合 38">
              <a:extLst>
                <a:ext uri="{FF2B5EF4-FFF2-40B4-BE49-F238E27FC236}">
                  <a16:creationId xmlns:a16="http://schemas.microsoft.com/office/drawing/2014/main" id="{A47FE15E-D162-F61F-AD2E-E6B2F8730C44}"/>
                </a:ext>
              </a:extLst>
            </p:cNvPr>
            <p:cNvGrpSpPr/>
            <p:nvPr/>
          </p:nvGrpSpPr>
          <p:grpSpPr>
            <a:xfrm>
              <a:off x="2112369" y="3560843"/>
              <a:ext cx="1248615" cy="169277"/>
              <a:chOff x="2112369" y="3560843"/>
              <a:chExt cx="1248615" cy="169277"/>
            </a:xfrm>
          </p:grpSpPr>
          <p:sp>
            <p:nvSpPr>
              <p:cNvPr id="17" name="TextBox 16"/>
              <p:cNvSpPr txBox="1"/>
              <p:nvPr/>
            </p:nvSpPr>
            <p:spPr>
              <a:xfrm>
                <a:off x="2112369" y="3560843"/>
                <a:ext cx="796693" cy="169277"/>
              </a:xfrm>
              <a:prstGeom prst="rect">
                <a:avLst/>
              </a:prstGeom>
              <a:noFill/>
            </p:spPr>
            <p:txBody>
              <a:bodyPr wrap="none" lIns="0" tIns="0" rIns="0" bIns="0" rtlCol="0">
                <a:spAutoFit/>
              </a:bodyPr>
              <a:lstStyle/>
              <a:p>
                <a:r>
                  <a:rPr lang="zh-CN" altLang="en-US" sz="1100" dirty="0">
                    <a:solidFill>
                      <a:schemeClr val="tx1">
                        <a:lumMod val="85000"/>
                        <a:lumOff val="15000"/>
                      </a:schemeClr>
                    </a:solidFill>
                  </a:rPr>
                  <a:t>总支持</a:t>
                </a:r>
                <a:r>
                  <a:rPr lang="en-US" altLang="zh-CN" sz="1100" dirty="0" err="1">
                    <a:solidFill>
                      <a:schemeClr val="tx1">
                        <a:lumMod val="85000"/>
                        <a:lumOff val="15000"/>
                      </a:schemeClr>
                    </a:solidFill>
                  </a:rPr>
                  <a:t>GMW</a:t>
                </a:r>
                <a:endParaRPr lang="zh-CN" altLang="en-US" sz="1100" dirty="0">
                  <a:solidFill>
                    <a:schemeClr val="tx1">
                      <a:lumMod val="85000"/>
                      <a:lumOff val="15000"/>
                    </a:schemeClr>
                  </a:solidFill>
                </a:endParaRPr>
              </a:p>
            </p:txBody>
          </p:sp>
          <p:sp>
            <p:nvSpPr>
              <p:cNvPr id="18" name="TextBox 17"/>
              <p:cNvSpPr txBox="1"/>
              <p:nvPr/>
            </p:nvSpPr>
            <p:spPr>
              <a:xfrm>
                <a:off x="2984278" y="3560843"/>
                <a:ext cx="376706" cy="169277"/>
              </a:xfrm>
              <a:prstGeom prst="rect">
                <a:avLst/>
              </a:prstGeom>
              <a:noFill/>
            </p:spPr>
            <p:txBody>
              <a:bodyPr wrap="none" lIns="0" tIns="0" rIns="0" bIns="0" rtlCol="0">
                <a:spAutoFit/>
              </a:bodyPr>
              <a:lstStyle/>
              <a:p>
                <a:r>
                  <a:rPr lang="en-US" altLang="zh-CN" sz="1100" dirty="0">
                    <a:solidFill>
                      <a:schemeClr val="accent1"/>
                    </a:solidFill>
                    <a:latin typeface="+mj-lt"/>
                  </a:rPr>
                  <a:t>5.9</a:t>
                </a:r>
                <a:r>
                  <a:rPr lang="zh-CN" altLang="en-US" sz="1100" dirty="0">
                    <a:solidFill>
                      <a:schemeClr val="tx1">
                        <a:lumMod val="85000"/>
                        <a:lumOff val="15000"/>
                      </a:schemeClr>
                    </a:solidFill>
                  </a:rPr>
                  <a:t>亿</a:t>
                </a:r>
              </a:p>
            </p:txBody>
          </p:sp>
        </p:grpSp>
        <p:grpSp>
          <p:nvGrpSpPr>
            <p:cNvPr id="37" name="组合 36">
              <a:extLst>
                <a:ext uri="{FF2B5EF4-FFF2-40B4-BE49-F238E27FC236}">
                  <a16:creationId xmlns:a16="http://schemas.microsoft.com/office/drawing/2014/main" id="{9CDEE3BE-A9D4-1FBC-639E-9C8FD51F5BC9}"/>
                </a:ext>
              </a:extLst>
            </p:cNvPr>
            <p:cNvGrpSpPr/>
            <p:nvPr/>
          </p:nvGrpSpPr>
          <p:grpSpPr>
            <a:xfrm>
              <a:off x="2112369" y="3000177"/>
              <a:ext cx="1056976" cy="169277"/>
              <a:chOff x="2112369" y="3000177"/>
              <a:chExt cx="1056976" cy="169277"/>
            </a:xfrm>
          </p:grpSpPr>
          <p:sp>
            <p:nvSpPr>
              <p:cNvPr id="14" name="TextBox 13"/>
              <p:cNvSpPr txBox="1"/>
              <p:nvPr/>
            </p:nvSpPr>
            <p:spPr>
              <a:xfrm>
                <a:off x="2112369" y="3000177"/>
                <a:ext cx="705321" cy="169277"/>
              </a:xfrm>
              <a:prstGeom prst="rect">
                <a:avLst/>
              </a:prstGeom>
              <a:noFill/>
            </p:spPr>
            <p:txBody>
              <a:bodyPr wrap="none" lIns="0" tIns="0" rIns="0" bIns="0" rtlCol="0">
                <a:spAutoFit/>
              </a:bodyPr>
              <a:lstStyle/>
              <a:p>
                <a:r>
                  <a:rPr lang="zh-CN" altLang="en-US" sz="1100" dirty="0">
                    <a:solidFill>
                      <a:schemeClr val="tx1">
                        <a:lumMod val="85000"/>
                        <a:lumOff val="15000"/>
                      </a:schemeClr>
                    </a:solidFill>
                  </a:rPr>
                  <a:t>总主播数量</a:t>
                </a:r>
              </a:p>
            </p:txBody>
          </p:sp>
          <p:sp>
            <p:nvSpPr>
              <p:cNvPr id="36" name="TextBox 13">
                <a:extLst>
                  <a:ext uri="{FF2B5EF4-FFF2-40B4-BE49-F238E27FC236}">
                    <a16:creationId xmlns:a16="http://schemas.microsoft.com/office/drawing/2014/main" id="{CA072184-2C6F-5305-DD50-5C832F2214FF}"/>
                  </a:ext>
                </a:extLst>
              </p:cNvPr>
              <p:cNvSpPr txBox="1"/>
              <p:nvPr/>
            </p:nvSpPr>
            <p:spPr>
              <a:xfrm>
                <a:off x="2904849" y="3000177"/>
                <a:ext cx="264496" cy="169277"/>
              </a:xfrm>
              <a:prstGeom prst="rect">
                <a:avLst/>
              </a:prstGeom>
              <a:noFill/>
            </p:spPr>
            <p:txBody>
              <a:bodyPr wrap="none" lIns="0" tIns="0" rIns="0" bIns="0" rtlCol="0">
                <a:spAutoFit/>
              </a:bodyPr>
              <a:lstStyle/>
              <a:p>
                <a:r>
                  <a:rPr lang="en-US" altLang="zh-CN" sz="1100" dirty="0">
                    <a:solidFill>
                      <a:schemeClr val="accent1"/>
                    </a:solidFill>
                    <a:latin typeface="+mj-lt"/>
                  </a:rPr>
                  <a:t>261</a:t>
                </a:r>
                <a:endParaRPr lang="zh-CN" altLang="en-US" sz="1100" dirty="0">
                  <a:solidFill>
                    <a:schemeClr val="accent1"/>
                  </a:solidFill>
                  <a:latin typeface="+mj-lt"/>
                </a:endParaRPr>
              </a:p>
            </p:txBody>
          </p:sp>
        </p:grpSp>
      </p:grpSp>
      <p:sp>
        <p:nvSpPr>
          <p:cNvPr id="43" name="文本框 42">
            <a:extLst>
              <a:ext uri="{FF2B5EF4-FFF2-40B4-BE49-F238E27FC236}">
                <a16:creationId xmlns:a16="http://schemas.microsoft.com/office/drawing/2014/main" id="{E9D2DBB5-7BF3-52B1-75D1-6816CFCFD062}"/>
              </a:ext>
            </a:extLst>
          </p:cNvPr>
          <p:cNvSpPr txBox="1"/>
          <p:nvPr/>
        </p:nvSpPr>
        <p:spPr>
          <a:xfrm>
            <a:off x="2072033" y="2151618"/>
            <a:ext cx="877163" cy="369332"/>
          </a:xfrm>
          <a:prstGeom prst="rect">
            <a:avLst/>
          </a:prstGeom>
          <a:noFill/>
        </p:spPr>
        <p:txBody>
          <a:bodyPr wrap="none" rtlCol="0">
            <a:spAutoFit/>
          </a:bodyPr>
          <a:lstStyle/>
          <a:p>
            <a:pPr algn="ctr"/>
            <a:r>
              <a:rPr lang="zh-CN" altLang="en-US" sz="900" dirty="0">
                <a:solidFill>
                  <a:schemeClr val="tx1">
                    <a:lumMod val="65000"/>
                    <a:lumOff val="35000"/>
                  </a:schemeClr>
                </a:solidFill>
              </a:rPr>
              <a:t>超级头部主播</a:t>
            </a:r>
            <a:endParaRPr lang="en-US" altLang="zh-CN" sz="900" dirty="0">
              <a:solidFill>
                <a:schemeClr val="tx1">
                  <a:lumMod val="65000"/>
                  <a:lumOff val="35000"/>
                </a:schemeClr>
              </a:solidFill>
            </a:endParaRPr>
          </a:p>
          <a:p>
            <a:pPr algn="ctr"/>
            <a:r>
              <a:rPr lang="en-US" altLang="zh-CN" sz="900" dirty="0">
                <a:solidFill>
                  <a:schemeClr val="tx1">
                    <a:lumMod val="65000"/>
                    <a:lumOff val="35000"/>
                  </a:schemeClr>
                </a:solidFill>
              </a:rPr>
              <a:t>6%</a:t>
            </a:r>
            <a:endParaRPr lang="zh-CN" altLang="en-US" sz="900" dirty="0">
              <a:solidFill>
                <a:schemeClr val="tx1">
                  <a:lumMod val="65000"/>
                  <a:lumOff val="35000"/>
                </a:schemeClr>
              </a:solidFill>
            </a:endParaRPr>
          </a:p>
        </p:txBody>
      </p:sp>
      <p:sp>
        <p:nvSpPr>
          <p:cNvPr id="44" name="文本框 43">
            <a:extLst>
              <a:ext uri="{FF2B5EF4-FFF2-40B4-BE49-F238E27FC236}">
                <a16:creationId xmlns:a16="http://schemas.microsoft.com/office/drawing/2014/main" id="{DB291F2C-A5EC-5D72-FCA6-B4005CD58F7F}"/>
              </a:ext>
            </a:extLst>
          </p:cNvPr>
          <p:cNvSpPr txBox="1"/>
          <p:nvPr/>
        </p:nvSpPr>
        <p:spPr>
          <a:xfrm>
            <a:off x="1251042" y="2823954"/>
            <a:ext cx="646331" cy="369332"/>
          </a:xfrm>
          <a:prstGeom prst="rect">
            <a:avLst/>
          </a:prstGeom>
          <a:noFill/>
        </p:spPr>
        <p:txBody>
          <a:bodyPr wrap="none" rtlCol="0">
            <a:spAutoFit/>
          </a:bodyPr>
          <a:lstStyle/>
          <a:p>
            <a:pPr algn="ctr"/>
            <a:r>
              <a:rPr lang="zh-CN" altLang="en-US" sz="900" dirty="0">
                <a:solidFill>
                  <a:schemeClr val="tx1">
                    <a:lumMod val="65000"/>
                    <a:lumOff val="35000"/>
                  </a:schemeClr>
                </a:solidFill>
              </a:rPr>
              <a:t>头部主播</a:t>
            </a:r>
            <a:endParaRPr lang="en-US" altLang="zh-CN" sz="900" dirty="0">
              <a:solidFill>
                <a:schemeClr val="tx1">
                  <a:lumMod val="65000"/>
                  <a:lumOff val="35000"/>
                </a:schemeClr>
              </a:solidFill>
            </a:endParaRPr>
          </a:p>
          <a:p>
            <a:pPr algn="ctr"/>
            <a:r>
              <a:rPr lang="en-US" altLang="zh-CN" sz="900" dirty="0">
                <a:solidFill>
                  <a:schemeClr val="tx1">
                    <a:lumMod val="65000"/>
                    <a:lumOff val="35000"/>
                  </a:schemeClr>
                </a:solidFill>
              </a:rPr>
              <a:t>15%</a:t>
            </a:r>
            <a:endParaRPr lang="zh-CN" altLang="en-US" sz="900" dirty="0">
              <a:solidFill>
                <a:schemeClr val="tx1">
                  <a:lumMod val="65000"/>
                  <a:lumOff val="35000"/>
                </a:schemeClr>
              </a:solidFill>
            </a:endParaRPr>
          </a:p>
        </p:txBody>
      </p:sp>
      <p:sp>
        <p:nvSpPr>
          <p:cNvPr id="45" name="文本框 44">
            <a:extLst>
              <a:ext uri="{FF2B5EF4-FFF2-40B4-BE49-F238E27FC236}">
                <a16:creationId xmlns:a16="http://schemas.microsoft.com/office/drawing/2014/main" id="{D5D0B7E9-336E-2817-16B9-A01E76B95445}"/>
              </a:ext>
            </a:extLst>
          </p:cNvPr>
          <p:cNvSpPr txBox="1"/>
          <p:nvPr/>
        </p:nvSpPr>
        <p:spPr>
          <a:xfrm>
            <a:off x="1157143" y="3916958"/>
            <a:ext cx="646331" cy="369332"/>
          </a:xfrm>
          <a:prstGeom prst="rect">
            <a:avLst/>
          </a:prstGeom>
          <a:noFill/>
        </p:spPr>
        <p:txBody>
          <a:bodyPr wrap="none" rtlCol="0">
            <a:spAutoFit/>
          </a:bodyPr>
          <a:lstStyle/>
          <a:p>
            <a:pPr algn="ctr"/>
            <a:r>
              <a:rPr lang="zh-CN" altLang="en-US" sz="900" dirty="0">
                <a:solidFill>
                  <a:schemeClr val="tx1">
                    <a:lumMod val="65000"/>
                    <a:lumOff val="35000"/>
                  </a:schemeClr>
                </a:solidFill>
              </a:rPr>
              <a:t>腰部主播</a:t>
            </a:r>
            <a:endParaRPr lang="en-US" altLang="zh-CN" sz="900" dirty="0">
              <a:solidFill>
                <a:schemeClr val="tx1">
                  <a:lumMod val="65000"/>
                  <a:lumOff val="35000"/>
                </a:schemeClr>
              </a:solidFill>
            </a:endParaRPr>
          </a:p>
          <a:p>
            <a:pPr algn="ctr"/>
            <a:r>
              <a:rPr lang="en-US" altLang="zh-CN" sz="900" dirty="0">
                <a:solidFill>
                  <a:schemeClr val="tx1">
                    <a:lumMod val="65000"/>
                    <a:lumOff val="35000"/>
                  </a:schemeClr>
                </a:solidFill>
              </a:rPr>
              <a:t>19%</a:t>
            </a:r>
            <a:endParaRPr lang="zh-CN" altLang="en-US" sz="900" dirty="0">
              <a:solidFill>
                <a:schemeClr val="tx1">
                  <a:lumMod val="65000"/>
                  <a:lumOff val="35000"/>
                </a:schemeClr>
              </a:solidFill>
            </a:endParaRPr>
          </a:p>
        </p:txBody>
      </p:sp>
      <p:sp>
        <p:nvSpPr>
          <p:cNvPr id="46" name="文本框 45">
            <a:extLst>
              <a:ext uri="{FF2B5EF4-FFF2-40B4-BE49-F238E27FC236}">
                <a16:creationId xmlns:a16="http://schemas.microsoft.com/office/drawing/2014/main" id="{4397541E-300E-05BB-5D86-D89E785D1775}"/>
              </a:ext>
            </a:extLst>
          </p:cNvPr>
          <p:cNvSpPr txBox="1"/>
          <p:nvPr/>
        </p:nvSpPr>
        <p:spPr>
          <a:xfrm>
            <a:off x="3827802" y="3395028"/>
            <a:ext cx="646331" cy="369332"/>
          </a:xfrm>
          <a:prstGeom prst="rect">
            <a:avLst/>
          </a:prstGeom>
          <a:noFill/>
        </p:spPr>
        <p:txBody>
          <a:bodyPr wrap="none" rtlCol="0">
            <a:spAutoFit/>
          </a:bodyPr>
          <a:lstStyle/>
          <a:p>
            <a:pPr algn="ctr"/>
            <a:r>
              <a:rPr lang="zh-CN" altLang="en-US" sz="900" dirty="0">
                <a:solidFill>
                  <a:schemeClr val="tx1">
                    <a:lumMod val="65000"/>
                    <a:lumOff val="35000"/>
                  </a:schemeClr>
                </a:solidFill>
              </a:rPr>
              <a:t>尾部主播</a:t>
            </a:r>
            <a:endParaRPr lang="en-US" altLang="zh-CN" sz="900" dirty="0">
              <a:solidFill>
                <a:schemeClr val="tx1">
                  <a:lumMod val="65000"/>
                  <a:lumOff val="35000"/>
                </a:schemeClr>
              </a:solidFill>
            </a:endParaRPr>
          </a:p>
          <a:p>
            <a:pPr algn="ctr"/>
            <a:r>
              <a:rPr lang="en-US" altLang="zh-CN" sz="900" dirty="0">
                <a:solidFill>
                  <a:schemeClr val="tx1">
                    <a:lumMod val="65000"/>
                    <a:lumOff val="35000"/>
                  </a:schemeClr>
                </a:solidFill>
              </a:rPr>
              <a:t>60%</a:t>
            </a:r>
            <a:endParaRPr lang="zh-CN" altLang="en-US" sz="900" dirty="0">
              <a:solidFill>
                <a:schemeClr val="tx1">
                  <a:lumMod val="65000"/>
                  <a:lumOff val="35000"/>
                </a:schemeClr>
              </a:solidFill>
            </a:endParaRPr>
          </a:p>
        </p:txBody>
      </p:sp>
      <p:grpSp>
        <p:nvGrpSpPr>
          <p:cNvPr id="74" name="组合 73">
            <a:extLst>
              <a:ext uri="{FF2B5EF4-FFF2-40B4-BE49-F238E27FC236}">
                <a16:creationId xmlns:a16="http://schemas.microsoft.com/office/drawing/2014/main" id="{3CA1C39B-1D13-C044-1DA8-C1EFAC77B5C0}"/>
              </a:ext>
            </a:extLst>
          </p:cNvPr>
          <p:cNvGrpSpPr/>
          <p:nvPr/>
        </p:nvGrpSpPr>
        <p:grpSpPr>
          <a:xfrm>
            <a:off x="1387235" y="4801994"/>
            <a:ext cx="2804737" cy="1355601"/>
            <a:chOff x="1431086" y="4629274"/>
            <a:chExt cx="2804737" cy="1355601"/>
          </a:xfrm>
        </p:grpSpPr>
        <p:sp>
          <p:nvSpPr>
            <p:cNvPr id="13" name="TextBox 12"/>
            <p:cNvSpPr txBox="1"/>
            <p:nvPr/>
          </p:nvSpPr>
          <p:spPr>
            <a:xfrm>
              <a:off x="1431086" y="4972547"/>
              <a:ext cx="2804737" cy="1012328"/>
            </a:xfrm>
            <a:prstGeom prst="rect">
              <a:avLst/>
            </a:prstGeom>
            <a:noFill/>
          </p:spPr>
          <p:txBody>
            <a:bodyPr wrap="square" lIns="0" tIns="0" rIns="0" bIns="0" rtlCol="0">
              <a:spAutoFit/>
            </a:bodyPr>
            <a:lstStyle/>
            <a:p>
              <a:pPr>
                <a:lnSpc>
                  <a:spcPct val="120000"/>
                </a:lnSpc>
              </a:pPr>
              <a:r>
                <a:rPr lang="zh-CN" altLang="en-US" sz="1400" dirty="0">
                  <a:solidFill>
                    <a:schemeClr val="tx1">
                      <a:lumMod val="85000"/>
                      <a:lumOff val="15000"/>
                    </a:schemeClr>
                  </a:solidFill>
                  <a:latin typeface="+mn-ea"/>
                </a:rPr>
                <a:t>领先开启品牌自播，通过直播，短视频内容，为小店导流。形成内容种草，直播及小店的经营闭环，最终实现销售爆发！</a:t>
              </a:r>
            </a:p>
          </p:txBody>
        </p:sp>
        <p:grpSp>
          <p:nvGrpSpPr>
            <p:cNvPr id="73" name="组合 72">
              <a:extLst>
                <a:ext uri="{FF2B5EF4-FFF2-40B4-BE49-F238E27FC236}">
                  <a16:creationId xmlns:a16="http://schemas.microsoft.com/office/drawing/2014/main" id="{2E2E2DF7-CD52-501B-9B8E-292D65182F01}"/>
                </a:ext>
              </a:extLst>
            </p:cNvPr>
            <p:cNvGrpSpPr/>
            <p:nvPr/>
          </p:nvGrpSpPr>
          <p:grpSpPr>
            <a:xfrm>
              <a:off x="1431086" y="4629274"/>
              <a:ext cx="1617185" cy="276701"/>
              <a:chOff x="1431087" y="4614034"/>
              <a:chExt cx="1617185" cy="276701"/>
            </a:xfrm>
          </p:grpSpPr>
          <p:sp>
            <p:nvSpPr>
              <p:cNvPr id="12" name="TextBox 11"/>
              <p:cNvSpPr txBox="1"/>
              <p:nvPr/>
            </p:nvSpPr>
            <p:spPr>
              <a:xfrm>
                <a:off x="1817166" y="4644514"/>
                <a:ext cx="1231106"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领先开启自播</a:t>
                </a:r>
              </a:p>
            </p:txBody>
          </p:sp>
          <p:sp>
            <p:nvSpPr>
              <p:cNvPr id="72" name="team-leader_75811">
                <a:extLst>
                  <a:ext uri="{FF2B5EF4-FFF2-40B4-BE49-F238E27FC236}">
                    <a16:creationId xmlns:a16="http://schemas.microsoft.com/office/drawing/2014/main" id="{06739CB1-1896-A5E9-46C1-7DADE250487B}"/>
                  </a:ext>
                </a:extLst>
              </p:cNvPr>
              <p:cNvSpPr/>
              <p:nvPr/>
            </p:nvSpPr>
            <p:spPr>
              <a:xfrm>
                <a:off x="1431087" y="4614034"/>
                <a:ext cx="351994" cy="247704"/>
              </a:xfrm>
              <a:custGeom>
                <a:avLst/>
                <a:gdLst>
                  <a:gd name="connsiteX0" fmla="*/ 517289 w 609071"/>
                  <a:gd name="connsiteY0" fmla="*/ 176413 h 428614"/>
                  <a:gd name="connsiteX1" fmla="*/ 567947 w 609071"/>
                  <a:gd name="connsiteY1" fmla="*/ 176413 h 428614"/>
                  <a:gd name="connsiteX2" fmla="*/ 580853 w 609071"/>
                  <a:gd name="connsiteY2" fmla="*/ 184828 h 428614"/>
                  <a:gd name="connsiteX3" fmla="*/ 607895 w 609071"/>
                  <a:gd name="connsiteY3" fmla="*/ 247325 h 428614"/>
                  <a:gd name="connsiteX4" fmla="*/ 608070 w 609071"/>
                  <a:gd name="connsiteY4" fmla="*/ 258107 h 428614"/>
                  <a:gd name="connsiteX5" fmla="*/ 600608 w 609071"/>
                  <a:gd name="connsiteY5" fmla="*/ 265820 h 428614"/>
                  <a:gd name="connsiteX6" fmla="*/ 595076 w 609071"/>
                  <a:gd name="connsiteY6" fmla="*/ 266960 h 428614"/>
                  <a:gd name="connsiteX7" fmla="*/ 582170 w 609071"/>
                  <a:gd name="connsiteY7" fmla="*/ 258457 h 428614"/>
                  <a:gd name="connsiteX8" fmla="*/ 576464 w 609071"/>
                  <a:gd name="connsiteY8" fmla="*/ 245309 h 428614"/>
                  <a:gd name="connsiteX9" fmla="*/ 576464 w 609071"/>
                  <a:gd name="connsiteY9" fmla="*/ 366359 h 428614"/>
                  <a:gd name="connsiteX10" fmla="*/ 561012 w 609071"/>
                  <a:gd name="connsiteY10" fmla="*/ 381787 h 428614"/>
                  <a:gd name="connsiteX11" fmla="*/ 545559 w 609071"/>
                  <a:gd name="connsiteY11" fmla="*/ 366359 h 428614"/>
                  <a:gd name="connsiteX12" fmla="*/ 545559 w 609071"/>
                  <a:gd name="connsiteY12" fmla="*/ 287033 h 428614"/>
                  <a:gd name="connsiteX13" fmla="*/ 538975 w 609071"/>
                  <a:gd name="connsiteY13" fmla="*/ 287033 h 428614"/>
                  <a:gd name="connsiteX14" fmla="*/ 538975 w 609071"/>
                  <a:gd name="connsiteY14" fmla="*/ 366359 h 428614"/>
                  <a:gd name="connsiteX15" fmla="*/ 523523 w 609071"/>
                  <a:gd name="connsiteY15" fmla="*/ 381787 h 428614"/>
                  <a:gd name="connsiteX16" fmla="*/ 508071 w 609071"/>
                  <a:gd name="connsiteY16" fmla="*/ 366359 h 428614"/>
                  <a:gd name="connsiteX17" fmla="*/ 508071 w 609071"/>
                  <a:gd name="connsiteY17" fmla="*/ 282737 h 428614"/>
                  <a:gd name="connsiteX18" fmla="*/ 505349 w 609071"/>
                  <a:gd name="connsiteY18" fmla="*/ 278442 h 428614"/>
                  <a:gd name="connsiteX19" fmla="*/ 499028 w 609071"/>
                  <a:gd name="connsiteY19" fmla="*/ 263892 h 428614"/>
                  <a:gd name="connsiteX20" fmla="*/ 498940 w 609071"/>
                  <a:gd name="connsiteY20" fmla="*/ 263892 h 428614"/>
                  <a:gd name="connsiteX21" fmla="*/ 498940 w 609071"/>
                  <a:gd name="connsiteY21" fmla="*/ 399756 h 428614"/>
                  <a:gd name="connsiteX22" fmla="*/ 481556 w 609071"/>
                  <a:gd name="connsiteY22" fmla="*/ 417111 h 428614"/>
                  <a:gd name="connsiteX23" fmla="*/ 464173 w 609071"/>
                  <a:gd name="connsiteY23" fmla="*/ 399756 h 428614"/>
                  <a:gd name="connsiteX24" fmla="*/ 464173 w 609071"/>
                  <a:gd name="connsiteY24" fmla="*/ 309647 h 428614"/>
                  <a:gd name="connsiteX25" fmla="*/ 456798 w 609071"/>
                  <a:gd name="connsiteY25" fmla="*/ 309647 h 428614"/>
                  <a:gd name="connsiteX26" fmla="*/ 456798 w 609071"/>
                  <a:gd name="connsiteY26" fmla="*/ 399756 h 428614"/>
                  <a:gd name="connsiteX27" fmla="*/ 439414 w 609071"/>
                  <a:gd name="connsiteY27" fmla="*/ 417111 h 428614"/>
                  <a:gd name="connsiteX28" fmla="*/ 422030 w 609071"/>
                  <a:gd name="connsiteY28" fmla="*/ 399756 h 428614"/>
                  <a:gd name="connsiteX29" fmla="*/ 421943 w 609071"/>
                  <a:gd name="connsiteY29" fmla="*/ 268362 h 428614"/>
                  <a:gd name="connsiteX30" fmla="*/ 417641 w 609071"/>
                  <a:gd name="connsiteY30" fmla="*/ 278442 h 428614"/>
                  <a:gd name="connsiteX31" fmla="*/ 403154 w 609071"/>
                  <a:gd name="connsiteY31" fmla="*/ 287997 h 428614"/>
                  <a:gd name="connsiteX32" fmla="*/ 396833 w 609071"/>
                  <a:gd name="connsiteY32" fmla="*/ 286682 h 428614"/>
                  <a:gd name="connsiteX33" fmla="*/ 388405 w 609071"/>
                  <a:gd name="connsiteY33" fmla="*/ 278004 h 428614"/>
                  <a:gd name="connsiteX34" fmla="*/ 388580 w 609071"/>
                  <a:gd name="connsiteY34" fmla="*/ 265908 h 428614"/>
                  <a:gd name="connsiteX35" fmla="*/ 419045 w 609071"/>
                  <a:gd name="connsiteY35" fmla="*/ 195609 h 428614"/>
                  <a:gd name="connsiteX36" fmla="*/ 433268 w 609071"/>
                  <a:gd name="connsiteY36" fmla="*/ 186143 h 428614"/>
                  <a:gd name="connsiteX37" fmla="*/ 489370 w 609071"/>
                  <a:gd name="connsiteY37" fmla="*/ 186143 h 428614"/>
                  <a:gd name="connsiteX38" fmla="*/ 501486 w 609071"/>
                  <a:gd name="connsiteY38" fmla="*/ 191753 h 428614"/>
                  <a:gd name="connsiteX39" fmla="*/ 504383 w 609071"/>
                  <a:gd name="connsiteY39" fmla="*/ 184828 h 428614"/>
                  <a:gd name="connsiteX40" fmla="*/ 517289 w 609071"/>
                  <a:gd name="connsiteY40" fmla="*/ 176413 h 428614"/>
                  <a:gd name="connsiteX41" fmla="*/ 41089 w 609071"/>
                  <a:gd name="connsiteY41" fmla="*/ 176413 h 428614"/>
                  <a:gd name="connsiteX42" fmla="*/ 91747 w 609071"/>
                  <a:gd name="connsiteY42" fmla="*/ 176413 h 428614"/>
                  <a:gd name="connsiteX43" fmla="*/ 104653 w 609071"/>
                  <a:gd name="connsiteY43" fmla="*/ 184828 h 428614"/>
                  <a:gd name="connsiteX44" fmla="*/ 107638 w 609071"/>
                  <a:gd name="connsiteY44" fmla="*/ 191753 h 428614"/>
                  <a:gd name="connsiteX45" fmla="*/ 119754 w 609071"/>
                  <a:gd name="connsiteY45" fmla="*/ 186143 h 428614"/>
                  <a:gd name="connsiteX46" fmla="*/ 175856 w 609071"/>
                  <a:gd name="connsiteY46" fmla="*/ 186143 h 428614"/>
                  <a:gd name="connsiteX47" fmla="*/ 190079 w 609071"/>
                  <a:gd name="connsiteY47" fmla="*/ 195609 h 428614"/>
                  <a:gd name="connsiteX48" fmla="*/ 220456 w 609071"/>
                  <a:gd name="connsiteY48" fmla="*/ 265908 h 428614"/>
                  <a:gd name="connsiteX49" fmla="*/ 220632 w 609071"/>
                  <a:gd name="connsiteY49" fmla="*/ 278004 h 428614"/>
                  <a:gd name="connsiteX50" fmla="*/ 212291 w 609071"/>
                  <a:gd name="connsiteY50" fmla="*/ 286682 h 428614"/>
                  <a:gd name="connsiteX51" fmla="*/ 205970 w 609071"/>
                  <a:gd name="connsiteY51" fmla="*/ 287997 h 428614"/>
                  <a:gd name="connsiteX52" fmla="*/ 191483 w 609071"/>
                  <a:gd name="connsiteY52" fmla="*/ 278442 h 428614"/>
                  <a:gd name="connsiteX53" fmla="*/ 187094 w 609071"/>
                  <a:gd name="connsiteY53" fmla="*/ 268362 h 428614"/>
                  <a:gd name="connsiteX54" fmla="*/ 187094 w 609071"/>
                  <a:gd name="connsiteY54" fmla="*/ 399756 h 428614"/>
                  <a:gd name="connsiteX55" fmla="*/ 169710 w 609071"/>
                  <a:gd name="connsiteY55" fmla="*/ 417111 h 428614"/>
                  <a:gd name="connsiteX56" fmla="*/ 152326 w 609071"/>
                  <a:gd name="connsiteY56" fmla="*/ 399756 h 428614"/>
                  <a:gd name="connsiteX57" fmla="*/ 152326 w 609071"/>
                  <a:gd name="connsiteY57" fmla="*/ 309647 h 428614"/>
                  <a:gd name="connsiteX58" fmla="*/ 144951 w 609071"/>
                  <a:gd name="connsiteY58" fmla="*/ 309647 h 428614"/>
                  <a:gd name="connsiteX59" fmla="*/ 144951 w 609071"/>
                  <a:gd name="connsiteY59" fmla="*/ 399756 h 428614"/>
                  <a:gd name="connsiteX60" fmla="*/ 127568 w 609071"/>
                  <a:gd name="connsiteY60" fmla="*/ 417111 h 428614"/>
                  <a:gd name="connsiteX61" fmla="*/ 110184 w 609071"/>
                  <a:gd name="connsiteY61" fmla="*/ 399756 h 428614"/>
                  <a:gd name="connsiteX62" fmla="*/ 110184 w 609071"/>
                  <a:gd name="connsiteY62" fmla="*/ 263892 h 428614"/>
                  <a:gd name="connsiteX63" fmla="*/ 110096 w 609071"/>
                  <a:gd name="connsiteY63" fmla="*/ 263892 h 428614"/>
                  <a:gd name="connsiteX64" fmla="*/ 103775 w 609071"/>
                  <a:gd name="connsiteY64" fmla="*/ 278442 h 428614"/>
                  <a:gd name="connsiteX65" fmla="*/ 101053 w 609071"/>
                  <a:gd name="connsiteY65" fmla="*/ 282737 h 428614"/>
                  <a:gd name="connsiteX66" fmla="*/ 101053 w 609071"/>
                  <a:gd name="connsiteY66" fmla="*/ 366359 h 428614"/>
                  <a:gd name="connsiteX67" fmla="*/ 85514 w 609071"/>
                  <a:gd name="connsiteY67" fmla="*/ 381787 h 428614"/>
                  <a:gd name="connsiteX68" fmla="*/ 70061 w 609071"/>
                  <a:gd name="connsiteY68" fmla="*/ 366359 h 428614"/>
                  <a:gd name="connsiteX69" fmla="*/ 70061 w 609071"/>
                  <a:gd name="connsiteY69" fmla="*/ 287033 h 428614"/>
                  <a:gd name="connsiteX70" fmla="*/ 63565 w 609071"/>
                  <a:gd name="connsiteY70" fmla="*/ 287033 h 428614"/>
                  <a:gd name="connsiteX71" fmla="*/ 63565 w 609071"/>
                  <a:gd name="connsiteY71" fmla="*/ 366359 h 428614"/>
                  <a:gd name="connsiteX72" fmla="*/ 48112 w 609071"/>
                  <a:gd name="connsiteY72" fmla="*/ 381787 h 428614"/>
                  <a:gd name="connsiteX73" fmla="*/ 32660 w 609071"/>
                  <a:gd name="connsiteY73" fmla="*/ 366359 h 428614"/>
                  <a:gd name="connsiteX74" fmla="*/ 32660 w 609071"/>
                  <a:gd name="connsiteY74" fmla="*/ 245309 h 428614"/>
                  <a:gd name="connsiteX75" fmla="*/ 26954 w 609071"/>
                  <a:gd name="connsiteY75" fmla="*/ 258457 h 428614"/>
                  <a:gd name="connsiteX76" fmla="*/ 14048 w 609071"/>
                  <a:gd name="connsiteY76" fmla="*/ 266960 h 428614"/>
                  <a:gd name="connsiteX77" fmla="*/ 8516 w 609071"/>
                  <a:gd name="connsiteY77" fmla="*/ 265820 h 428614"/>
                  <a:gd name="connsiteX78" fmla="*/ 966 w 609071"/>
                  <a:gd name="connsiteY78" fmla="*/ 258107 h 428614"/>
                  <a:gd name="connsiteX79" fmla="*/ 1142 w 609071"/>
                  <a:gd name="connsiteY79" fmla="*/ 247325 h 428614"/>
                  <a:gd name="connsiteX80" fmla="*/ 28271 w 609071"/>
                  <a:gd name="connsiteY80" fmla="*/ 184828 h 428614"/>
                  <a:gd name="connsiteX81" fmla="*/ 41089 w 609071"/>
                  <a:gd name="connsiteY81" fmla="*/ 176413 h 428614"/>
                  <a:gd name="connsiteX82" fmla="*/ 458889 w 609071"/>
                  <a:gd name="connsiteY82" fmla="*/ 100908 h 428614"/>
                  <a:gd name="connsiteX83" fmla="*/ 498688 w 609071"/>
                  <a:gd name="connsiteY83" fmla="*/ 140637 h 428614"/>
                  <a:gd name="connsiteX84" fmla="*/ 458889 w 609071"/>
                  <a:gd name="connsiteY84" fmla="*/ 180366 h 428614"/>
                  <a:gd name="connsiteX85" fmla="*/ 419090 w 609071"/>
                  <a:gd name="connsiteY85" fmla="*/ 140637 h 428614"/>
                  <a:gd name="connsiteX86" fmla="*/ 458889 w 609071"/>
                  <a:gd name="connsiteY86" fmla="*/ 100908 h 428614"/>
                  <a:gd name="connsiteX87" fmla="*/ 150165 w 609071"/>
                  <a:gd name="connsiteY87" fmla="*/ 100908 h 428614"/>
                  <a:gd name="connsiteX88" fmla="*/ 189964 w 609071"/>
                  <a:gd name="connsiteY88" fmla="*/ 140637 h 428614"/>
                  <a:gd name="connsiteX89" fmla="*/ 150165 w 609071"/>
                  <a:gd name="connsiteY89" fmla="*/ 180366 h 428614"/>
                  <a:gd name="connsiteX90" fmla="*/ 110366 w 609071"/>
                  <a:gd name="connsiteY90" fmla="*/ 140637 h 428614"/>
                  <a:gd name="connsiteX91" fmla="*/ 150165 w 609071"/>
                  <a:gd name="connsiteY91" fmla="*/ 100908 h 428614"/>
                  <a:gd name="connsiteX92" fmla="*/ 540886 w 609071"/>
                  <a:gd name="connsiteY92" fmla="*/ 100626 h 428614"/>
                  <a:gd name="connsiteX93" fmla="*/ 576240 w 609071"/>
                  <a:gd name="connsiteY93" fmla="*/ 135944 h 428614"/>
                  <a:gd name="connsiteX94" fmla="*/ 540886 w 609071"/>
                  <a:gd name="connsiteY94" fmla="*/ 171262 h 428614"/>
                  <a:gd name="connsiteX95" fmla="*/ 505532 w 609071"/>
                  <a:gd name="connsiteY95" fmla="*/ 135944 h 428614"/>
                  <a:gd name="connsiteX96" fmla="*/ 540886 w 609071"/>
                  <a:gd name="connsiteY96" fmla="*/ 100626 h 428614"/>
                  <a:gd name="connsiteX97" fmla="*/ 68204 w 609071"/>
                  <a:gd name="connsiteY97" fmla="*/ 100626 h 428614"/>
                  <a:gd name="connsiteX98" fmla="*/ 103593 w 609071"/>
                  <a:gd name="connsiteY98" fmla="*/ 135944 h 428614"/>
                  <a:gd name="connsiteX99" fmla="*/ 68204 w 609071"/>
                  <a:gd name="connsiteY99" fmla="*/ 171262 h 428614"/>
                  <a:gd name="connsiteX100" fmla="*/ 32815 w 609071"/>
                  <a:gd name="connsiteY100" fmla="*/ 135944 h 428614"/>
                  <a:gd name="connsiteX101" fmla="*/ 68204 w 609071"/>
                  <a:gd name="connsiteY101" fmla="*/ 100626 h 428614"/>
                  <a:gd name="connsiteX102" fmla="*/ 302198 w 609071"/>
                  <a:gd name="connsiteY102" fmla="*/ 1905 h 428614"/>
                  <a:gd name="connsiteX103" fmla="*/ 354522 w 609071"/>
                  <a:gd name="connsiteY103" fmla="*/ 54159 h 428614"/>
                  <a:gd name="connsiteX104" fmla="*/ 302198 w 609071"/>
                  <a:gd name="connsiteY104" fmla="*/ 106413 h 428614"/>
                  <a:gd name="connsiteX105" fmla="*/ 249874 w 609071"/>
                  <a:gd name="connsiteY105" fmla="*/ 54159 h 428614"/>
                  <a:gd name="connsiteX106" fmla="*/ 302198 w 609071"/>
                  <a:gd name="connsiteY106" fmla="*/ 1905 h 428614"/>
                  <a:gd name="connsiteX107" fmla="*/ 186292 w 609071"/>
                  <a:gd name="connsiteY107" fmla="*/ 0 h 428614"/>
                  <a:gd name="connsiteX108" fmla="*/ 208506 w 609071"/>
                  <a:gd name="connsiteY108" fmla="*/ 19984 h 428614"/>
                  <a:gd name="connsiteX109" fmla="*/ 217901 w 609071"/>
                  <a:gd name="connsiteY109" fmla="*/ 70910 h 428614"/>
                  <a:gd name="connsiteX110" fmla="*/ 266016 w 609071"/>
                  <a:gd name="connsiteY110" fmla="*/ 117277 h 428614"/>
                  <a:gd name="connsiteX111" fmla="*/ 343107 w 609071"/>
                  <a:gd name="connsiteY111" fmla="*/ 117277 h 428614"/>
                  <a:gd name="connsiteX112" fmla="*/ 391134 w 609071"/>
                  <a:gd name="connsiteY112" fmla="*/ 70910 h 428614"/>
                  <a:gd name="connsiteX113" fmla="*/ 400617 w 609071"/>
                  <a:gd name="connsiteY113" fmla="*/ 19984 h 428614"/>
                  <a:gd name="connsiteX114" fmla="*/ 422831 w 609071"/>
                  <a:gd name="connsiteY114" fmla="*/ 0 h 428614"/>
                  <a:gd name="connsiteX115" fmla="*/ 425026 w 609071"/>
                  <a:gd name="connsiteY115" fmla="*/ 88 h 428614"/>
                  <a:gd name="connsiteX116" fmla="*/ 444957 w 609071"/>
                  <a:gd name="connsiteY116" fmla="*/ 24455 h 428614"/>
                  <a:gd name="connsiteX117" fmla="*/ 430645 w 609071"/>
                  <a:gd name="connsiteY117" fmla="*/ 91420 h 428614"/>
                  <a:gd name="connsiteX118" fmla="*/ 387359 w 609071"/>
                  <a:gd name="connsiteY118" fmla="*/ 137174 h 428614"/>
                  <a:gd name="connsiteX119" fmla="*/ 355750 w 609071"/>
                  <a:gd name="connsiteY119" fmla="*/ 165310 h 428614"/>
                  <a:gd name="connsiteX120" fmla="*/ 355838 w 609071"/>
                  <a:gd name="connsiteY120" fmla="*/ 405474 h 428614"/>
                  <a:gd name="connsiteX121" fmla="*/ 332746 w 609071"/>
                  <a:gd name="connsiteY121" fmla="*/ 428614 h 428614"/>
                  <a:gd name="connsiteX122" fmla="*/ 309566 w 609071"/>
                  <a:gd name="connsiteY122" fmla="*/ 405474 h 428614"/>
                  <a:gd name="connsiteX123" fmla="*/ 309566 w 609071"/>
                  <a:gd name="connsiteY123" fmla="*/ 277328 h 428614"/>
                  <a:gd name="connsiteX124" fmla="*/ 294903 w 609071"/>
                  <a:gd name="connsiteY124" fmla="*/ 277328 h 428614"/>
                  <a:gd name="connsiteX125" fmla="*/ 294903 w 609071"/>
                  <a:gd name="connsiteY125" fmla="*/ 405474 h 428614"/>
                  <a:gd name="connsiteX126" fmla="*/ 271724 w 609071"/>
                  <a:gd name="connsiteY126" fmla="*/ 428614 h 428614"/>
                  <a:gd name="connsiteX127" fmla="*/ 248544 w 609071"/>
                  <a:gd name="connsiteY127" fmla="*/ 405474 h 428614"/>
                  <a:gd name="connsiteX128" fmla="*/ 248544 w 609071"/>
                  <a:gd name="connsiteY128" fmla="*/ 161191 h 428614"/>
                  <a:gd name="connsiteX129" fmla="*/ 221764 w 609071"/>
                  <a:gd name="connsiteY129" fmla="*/ 137174 h 428614"/>
                  <a:gd name="connsiteX130" fmla="*/ 178390 w 609071"/>
                  <a:gd name="connsiteY130" fmla="*/ 91420 h 428614"/>
                  <a:gd name="connsiteX131" fmla="*/ 164166 w 609071"/>
                  <a:gd name="connsiteY131" fmla="*/ 24455 h 428614"/>
                  <a:gd name="connsiteX132" fmla="*/ 184097 w 609071"/>
                  <a:gd name="connsiteY132" fmla="*/ 88 h 428614"/>
                  <a:gd name="connsiteX133" fmla="*/ 186292 w 609071"/>
                  <a:gd name="connsiteY133" fmla="*/ 0 h 42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609071" h="428614">
                    <a:moveTo>
                      <a:pt x="517289" y="176413"/>
                    </a:moveTo>
                    <a:lnTo>
                      <a:pt x="567947" y="176413"/>
                    </a:lnTo>
                    <a:cubicBezTo>
                      <a:pt x="573566" y="176413"/>
                      <a:pt x="578659" y="179744"/>
                      <a:pt x="580853" y="184828"/>
                    </a:cubicBezTo>
                    <a:lnTo>
                      <a:pt x="607895" y="247325"/>
                    </a:lnTo>
                    <a:cubicBezTo>
                      <a:pt x="609387" y="250744"/>
                      <a:pt x="609475" y="254601"/>
                      <a:pt x="608070" y="258107"/>
                    </a:cubicBezTo>
                    <a:cubicBezTo>
                      <a:pt x="606753" y="261525"/>
                      <a:pt x="604032" y="264330"/>
                      <a:pt x="600608" y="265820"/>
                    </a:cubicBezTo>
                    <a:cubicBezTo>
                      <a:pt x="598852" y="266521"/>
                      <a:pt x="597008" y="266960"/>
                      <a:pt x="595076" y="266960"/>
                    </a:cubicBezTo>
                    <a:cubicBezTo>
                      <a:pt x="589457" y="266960"/>
                      <a:pt x="584365" y="263629"/>
                      <a:pt x="582170" y="258457"/>
                    </a:cubicBezTo>
                    <a:lnTo>
                      <a:pt x="576464" y="245309"/>
                    </a:lnTo>
                    <a:lnTo>
                      <a:pt x="576464" y="366359"/>
                    </a:lnTo>
                    <a:cubicBezTo>
                      <a:pt x="576464" y="374862"/>
                      <a:pt x="569528" y="381787"/>
                      <a:pt x="561012" y="381787"/>
                    </a:cubicBezTo>
                    <a:cubicBezTo>
                      <a:pt x="552495" y="381787"/>
                      <a:pt x="545559" y="374862"/>
                      <a:pt x="545559" y="366359"/>
                    </a:cubicBezTo>
                    <a:lnTo>
                      <a:pt x="545559" y="287033"/>
                    </a:lnTo>
                    <a:lnTo>
                      <a:pt x="538975" y="287033"/>
                    </a:lnTo>
                    <a:lnTo>
                      <a:pt x="538975" y="366359"/>
                    </a:lnTo>
                    <a:cubicBezTo>
                      <a:pt x="538975" y="374862"/>
                      <a:pt x="532039" y="381787"/>
                      <a:pt x="523523" y="381787"/>
                    </a:cubicBezTo>
                    <a:cubicBezTo>
                      <a:pt x="515006" y="381787"/>
                      <a:pt x="508071" y="374862"/>
                      <a:pt x="508071" y="366359"/>
                    </a:cubicBezTo>
                    <a:lnTo>
                      <a:pt x="508071" y="282737"/>
                    </a:lnTo>
                    <a:cubicBezTo>
                      <a:pt x="506929" y="281510"/>
                      <a:pt x="506051" y="280020"/>
                      <a:pt x="505349" y="278442"/>
                    </a:cubicBezTo>
                    <a:lnTo>
                      <a:pt x="499028" y="263892"/>
                    </a:lnTo>
                    <a:cubicBezTo>
                      <a:pt x="498940" y="263892"/>
                      <a:pt x="498940" y="263892"/>
                      <a:pt x="498940" y="263892"/>
                    </a:cubicBezTo>
                    <a:lnTo>
                      <a:pt x="498940" y="399756"/>
                    </a:lnTo>
                    <a:cubicBezTo>
                      <a:pt x="498940" y="409310"/>
                      <a:pt x="491126" y="417111"/>
                      <a:pt x="481556" y="417111"/>
                    </a:cubicBezTo>
                    <a:cubicBezTo>
                      <a:pt x="471986" y="417111"/>
                      <a:pt x="464173" y="409310"/>
                      <a:pt x="464173" y="399756"/>
                    </a:cubicBezTo>
                    <a:lnTo>
                      <a:pt x="464173" y="309647"/>
                    </a:lnTo>
                    <a:lnTo>
                      <a:pt x="456798" y="309647"/>
                    </a:lnTo>
                    <a:lnTo>
                      <a:pt x="456798" y="399756"/>
                    </a:lnTo>
                    <a:cubicBezTo>
                      <a:pt x="456798" y="409310"/>
                      <a:pt x="448984" y="417111"/>
                      <a:pt x="439414" y="417111"/>
                    </a:cubicBezTo>
                    <a:cubicBezTo>
                      <a:pt x="429844" y="417111"/>
                      <a:pt x="422030" y="409310"/>
                      <a:pt x="422030" y="399756"/>
                    </a:cubicBezTo>
                    <a:lnTo>
                      <a:pt x="421943" y="268362"/>
                    </a:lnTo>
                    <a:lnTo>
                      <a:pt x="417641" y="278442"/>
                    </a:lnTo>
                    <a:cubicBezTo>
                      <a:pt x="415095" y="284228"/>
                      <a:pt x="409388" y="287997"/>
                      <a:pt x="403154" y="287997"/>
                    </a:cubicBezTo>
                    <a:cubicBezTo>
                      <a:pt x="400959" y="287997"/>
                      <a:pt x="398852" y="287558"/>
                      <a:pt x="396833" y="286682"/>
                    </a:cubicBezTo>
                    <a:cubicBezTo>
                      <a:pt x="392970" y="285016"/>
                      <a:pt x="389985" y="281949"/>
                      <a:pt x="388405" y="278004"/>
                    </a:cubicBezTo>
                    <a:cubicBezTo>
                      <a:pt x="386912" y="274060"/>
                      <a:pt x="386912" y="269765"/>
                      <a:pt x="388580" y="265908"/>
                    </a:cubicBezTo>
                    <a:lnTo>
                      <a:pt x="419045" y="195609"/>
                    </a:lnTo>
                    <a:cubicBezTo>
                      <a:pt x="421504" y="189912"/>
                      <a:pt x="426420" y="186143"/>
                      <a:pt x="433268" y="186143"/>
                    </a:cubicBezTo>
                    <a:cubicBezTo>
                      <a:pt x="433356" y="186143"/>
                      <a:pt x="489282" y="186143"/>
                      <a:pt x="489370" y="186143"/>
                    </a:cubicBezTo>
                    <a:cubicBezTo>
                      <a:pt x="494111" y="186143"/>
                      <a:pt x="498501" y="188246"/>
                      <a:pt x="501486" y="191753"/>
                    </a:cubicBezTo>
                    <a:lnTo>
                      <a:pt x="504383" y="184828"/>
                    </a:lnTo>
                    <a:cubicBezTo>
                      <a:pt x="506666" y="179744"/>
                      <a:pt x="511670" y="176413"/>
                      <a:pt x="517289" y="176413"/>
                    </a:cubicBezTo>
                    <a:close/>
                    <a:moveTo>
                      <a:pt x="41089" y="176413"/>
                    </a:moveTo>
                    <a:lnTo>
                      <a:pt x="91747" y="176413"/>
                    </a:lnTo>
                    <a:cubicBezTo>
                      <a:pt x="97366" y="176413"/>
                      <a:pt x="102458" y="179744"/>
                      <a:pt x="104653" y="184828"/>
                    </a:cubicBezTo>
                    <a:lnTo>
                      <a:pt x="107638" y="191753"/>
                    </a:lnTo>
                    <a:cubicBezTo>
                      <a:pt x="110623" y="188246"/>
                      <a:pt x="115013" y="186143"/>
                      <a:pt x="119754" y="186143"/>
                    </a:cubicBezTo>
                    <a:cubicBezTo>
                      <a:pt x="119842" y="186143"/>
                      <a:pt x="175768" y="186143"/>
                      <a:pt x="175856" y="186143"/>
                    </a:cubicBezTo>
                    <a:cubicBezTo>
                      <a:pt x="182001" y="186318"/>
                      <a:pt x="187533" y="189912"/>
                      <a:pt x="190079" y="195609"/>
                    </a:cubicBezTo>
                    <a:lnTo>
                      <a:pt x="220456" y="265908"/>
                    </a:lnTo>
                    <a:cubicBezTo>
                      <a:pt x="222124" y="269765"/>
                      <a:pt x="222212" y="274060"/>
                      <a:pt x="220632" y="278004"/>
                    </a:cubicBezTo>
                    <a:cubicBezTo>
                      <a:pt x="219139" y="281949"/>
                      <a:pt x="216154" y="285016"/>
                      <a:pt x="212291" y="286682"/>
                    </a:cubicBezTo>
                    <a:cubicBezTo>
                      <a:pt x="210272" y="287558"/>
                      <a:pt x="208165" y="287997"/>
                      <a:pt x="205970" y="287997"/>
                    </a:cubicBezTo>
                    <a:cubicBezTo>
                      <a:pt x="199648" y="287997"/>
                      <a:pt x="194029" y="284228"/>
                      <a:pt x="191483" y="278442"/>
                    </a:cubicBezTo>
                    <a:lnTo>
                      <a:pt x="187094" y="268362"/>
                    </a:lnTo>
                    <a:lnTo>
                      <a:pt x="187094" y="399756"/>
                    </a:lnTo>
                    <a:cubicBezTo>
                      <a:pt x="187094" y="409310"/>
                      <a:pt x="179280" y="417111"/>
                      <a:pt x="169710" y="417111"/>
                    </a:cubicBezTo>
                    <a:cubicBezTo>
                      <a:pt x="160052" y="417111"/>
                      <a:pt x="152326" y="409310"/>
                      <a:pt x="152326" y="399756"/>
                    </a:cubicBezTo>
                    <a:lnTo>
                      <a:pt x="152326" y="309647"/>
                    </a:lnTo>
                    <a:lnTo>
                      <a:pt x="144951" y="309647"/>
                    </a:lnTo>
                    <a:lnTo>
                      <a:pt x="144951" y="399756"/>
                    </a:lnTo>
                    <a:cubicBezTo>
                      <a:pt x="144951" y="409310"/>
                      <a:pt x="137138" y="417111"/>
                      <a:pt x="127568" y="417111"/>
                    </a:cubicBezTo>
                    <a:cubicBezTo>
                      <a:pt x="117998" y="417111"/>
                      <a:pt x="110184" y="409310"/>
                      <a:pt x="110184" y="399756"/>
                    </a:cubicBezTo>
                    <a:lnTo>
                      <a:pt x="110184" y="263892"/>
                    </a:lnTo>
                    <a:cubicBezTo>
                      <a:pt x="110096" y="263892"/>
                      <a:pt x="110096" y="263892"/>
                      <a:pt x="110096" y="263892"/>
                    </a:cubicBezTo>
                    <a:lnTo>
                      <a:pt x="103775" y="278442"/>
                    </a:lnTo>
                    <a:cubicBezTo>
                      <a:pt x="103073" y="280020"/>
                      <a:pt x="102107" y="281510"/>
                      <a:pt x="101053" y="282737"/>
                    </a:cubicBezTo>
                    <a:lnTo>
                      <a:pt x="101053" y="366359"/>
                    </a:lnTo>
                    <a:cubicBezTo>
                      <a:pt x="101053" y="374862"/>
                      <a:pt x="94030" y="381787"/>
                      <a:pt x="85514" y="381787"/>
                    </a:cubicBezTo>
                    <a:cubicBezTo>
                      <a:pt x="76997" y="381787"/>
                      <a:pt x="70061" y="374862"/>
                      <a:pt x="70061" y="366359"/>
                    </a:cubicBezTo>
                    <a:lnTo>
                      <a:pt x="70061" y="287033"/>
                    </a:lnTo>
                    <a:lnTo>
                      <a:pt x="63565" y="287033"/>
                    </a:lnTo>
                    <a:lnTo>
                      <a:pt x="63565" y="366359"/>
                    </a:lnTo>
                    <a:cubicBezTo>
                      <a:pt x="63565" y="374862"/>
                      <a:pt x="56629" y="381787"/>
                      <a:pt x="48112" y="381787"/>
                    </a:cubicBezTo>
                    <a:cubicBezTo>
                      <a:pt x="39596" y="381787"/>
                      <a:pt x="32660" y="374862"/>
                      <a:pt x="32660" y="366359"/>
                    </a:cubicBezTo>
                    <a:lnTo>
                      <a:pt x="32660" y="245309"/>
                    </a:lnTo>
                    <a:lnTo>
                      <a:pt x="26954" y="258457"/>
                    </a:lnTo>
                    <a:cubicBezTo>
                      <a:pt x="24671" y="263629"/>
                      <a:pt x="19667" y="266960"/>
                      <a:pt x="14048" y="266960"/>
                    </a:cubicBezTo>
                    <a:cubicBezTo>
                      <a:pt x="12116" y="266960"/>
                      <a:pt x="10272" y="266521"/>
                      <a:pt x="8516" y="265820"/>
                    </a:cubicBezTo>
                    <a:cubicBezTo>
                      <a:pt x="5005" y="264330"/>
                      <a:pt x="2371" y="261525"/>
                      <a:pt x="966" y="258107"/>
                    </a:cubicBezTo>
                    <a:cubicBezTo>
                      <a:pt x="-351" y="254601"/>
                      <a:pt x="-351" y="250744"/>
                      <a:pt x="1142" y="247325"/>
                    </a:cubicBezTo>
                    <a:lnTo>
                      <a:pt x="28271" y="184828"/>
                    </a:lnTo>
                    <a:cubicBezTo>
                      <a:pt x="30465" y="179744"/>
                      <a:pt x="34241" y="176413"/>
                      <a:pt x="41089" y="176413"/>
                    </a:cubicBezTo>
                    <a:close/>
                    <a:moveTo>
                      <a:pt x="458889" y="100908"/>
                    </a:moveTo>
                    <a:cubicBezTo>
                      <a:pt x="480869" y="100908"/>
                      <a:pt x="498688" y="118695"/>
                      <a:pt x="498688" y="140637"/>
                    </a:cubicBezTo>
                    <a:cubicBezTo>
                      <a:pt x="498688" y="162579"/>
                      <a:pt x="480869" y="180366"/>
                      <a:pt x="458889" y="180366"/>
                    </a:cubicBezTo>
                    <a:cubicBezTo>
                      <a:pt x="436909" y="180366"/>
                      <a:pt x="419090" y="162579"/>
                      <a:pt x="419090" y="140637"/>
                    </a:cubicBezTo>
                    <a:cubicBezTo>
                      <a:pt x="419090" y="118695"/>
                      <a:pt x="436909" y="100908"/>
                      <a:pt x="458889" y="100908"/>
                    </a:cubicBezTo>
                    <a:close/>
                    <a:moveTo>
                      <a:pt x="150165" y="100908"/>
                    </a:moveTo>
                    <a:cubicBezTo>
                      <a:pt x="172145" y="100908"/>
                      <a:pt x="189964" y="118695"/>
                      <a:pt x="189964" y="140637"/>
                    </a:cubicBezTo>
                    <a:cubicBezTo>
                      <a:pt x="189964" y="162579"/>
                      <a:pt x="172145" y="180366"/>
                      <a:pt x="150165" y="180366"/>
                    </a:cubicBezTo>
                    <a:cubicBezTo>
                      <a:pt x="128185" y="180366"/>
                      <a:pt x="110366" y="162579"/>
                      <a:pt x="110366" y="140637"/>
                    </a:cubicBezTo>
                    <a:cubicBezTo>
                      <a:pt x="110366" y="118695"/>
                      <a:pt x="128185" y="100908"/>
                      <a:pt x="150165" y="100908"/>
                    </a:cubicBezTo>
                    <a:close/>
                    <a:moveTo>
                      <a:pt x="540886" y="100626"/>
                    </a:moveTo>
                    <a:cubicBezTo>
                      <a:pt x="560411" y="100626"/>
                      <a:pt x="576240" y="116438"/>
                      <a:pt x="576240" y="135944"/>
                    </a:cubicBezTo>
                    <a:cubicBezTo>
                      <a:pt x="576240" y="155450"/>
                      <a:pt x="560411" y="171262"/>
                      <a:pt x="540886" y="171262"/>
                    </a:cubicBezTo>
                    <a:cubicBezTo>
                      <a:pt x="521361" y="171262"/>
                      <a:pt x="505532" y="155450"/>
                      <a:pt x="505532" y="135944"/>
                    </a:cubicBezTo>
                    <a:cubicBezTo>
                      <a:pt x="505532" y="116438"/>
                      <a:pt x="521361" y="100626"/>
                      <a:pt x="540886" y="100626"/>
                    </a:cubicBezTo>
                    <a:close/>
                    <a:moveTo>
                      <a:pt x="68204" y="100626"/>
                    </a:moveTo>
                    <a:cubicBezTo>
                      <a:pt x="87749" y="100626"/>
                      <a:pt x="103593" y="116438"/>
                      <a:pt x="103593" y="135944"/>
                    </a:cubicBezTo>
                    <a:cubicBezTo>
                      <a:pt x="103593" y="155450"/>
                      <a:pt x="87749" y="171262"/>
                      <a:pt x="68204" y="171262"/>
                    </a:cubicBezTo>
                    <a:cubicBezTo>
                      <a:pt x="48659" y="171262"/>
                      <a:pt x="32815" y="155450"/>
                      <a:pt x="32815" y="135944"/>
                    </a:cubicBezTo>
                    <a:cubicBezTo>
                      <a:pt x="32815" y="116438"/>
                      <a:pt x="48659" y="100626"/>
                      <a:pt x="68204" y="100626"/>
                    </a:cubicBezTo>
                    <a:close/>
                    <a:moveTo>
                      <a:pt x="302198" y="1905"/>
                    </a:moveTo>
                    <a:cubicBezTo>
                      <a:pt x="331096" y="1905"/>
                      <a:pt x="354522" y="25300"/>
                      <a:pt x="354522" y="54159"/>
                    </a:cubicBezTo>
                    <a:cubicBezTo>
                      <a:pt x="354522" y="83018"/>
                      <a:pt x="331096" y="106413"/>
                      <a:pt x="302198" y="106413"/>
                    </a:cubicBezTo>
                    <a:cubicBezTo>
                      <a:pt x="273300" y="106413"/>
                      <a:pt x="249874" y="83018"/>
                      <a:pt x="249874" y="54159"/>
                    </a:cubicBezTo>
                    <a:cubicBezTo>
                      <a:pt x="249874" y="25300"/>
                      <a:pt x="273300" y="1905"/>
                      <a:pt x="302198" y="1905"/>
                    </a:cubicBezTo>
                    <a:close/>
                    <a:moveTo>
                      <a:pt x="186292" y="0"/>
                    </a:moveTo>
                    <a:cubicBezTo>
                      <a:pt x="197794" y="0"/>
                      <a:pt x="207277" y="8590"/>
                      <a:pt x="208506" y="19984"/>
                    </a:cubicBezTo>
                    <a:cubicBezTo>
                      <a:pt x="210350" y="38742"/>
                      <a:pt x="214477" y="63372"/>
                      <a:pt x="217901" y="70910"/>
                    </a:cubicBezTo>
                    <a:cubicBezTo>
                      <a:pt x="222291" y="77133"/>
                      <a:pt x="243627" y="97293"/>
                      <a:pt x="266016" y="117277"/>
                    </a:cubicBezTo>
                    <a:lnTo>
                      <a:pt x="343107" y="117277"/>
                    </a:lnTo>
                    <a:cubicBezTo>
                      <a:pt x="365496" y="97293"/>
                      <a:pt x="386832" y="77133"/>
                      <a:pt x="391134" y="70910"/>
                    </a:cubicBezTo>
                    <a:cubicBezTo>
                      <a:pt x="394646" y="63372"/>
                      <a:pt x="398773" y="38654"/>
                      <a:pt x="400617" y="19984"/>
                    </a:cubicBezTo>
                    <a:cubicBezTo>
                      <a:pt x="401758" y="8590"/>
                      <a:pt x="411329" y="0"/>
                      <a:pt x="422831" y="0"/>
                    </a:cubicBezTo>
                    <a:cubicBezTo>
                      <a:pt x="423533" y="0"/>
                      <a:pt x="424236" y="88"/>
                      <a:pt x="425026" y="88"/>
                    </a:cubicBezTo>
                    <a:cubicBezTo>
                      <a:pt x="437230" y="1315"/>
                      <a:pt x="446186" y="12271"/>
                      <a:pt x="444957" y="24455"/>
                    </a:cubicBezTo>
                    <a:cubicBezTo>
                      <a:pt x="444167" y="32518"/>
                      <a:pt x="439601" y="73714"/>
                      <a:pt x="430645" y="91420"/>
                    </a:cubicBezTo>
                    <a:cubicBezTo>
                      <a:pt x="428626" y="95452"/>
                      <a:pt x="424850" y="102990"/>
                      <a:pt x="387359" y="137174"/>
                    </a:cubicBezTo>
                    <a:cubicBezTo>
                      <a:pt x="373925" y="149533"/>
                      <a:pt x="361106" y="160665"/>
                      <a:pt x="355750" y="165310"/>
                    </a:cubicBezTo>
                    <a:lnTo>
                      <a:pt x="355838" y="405474"/>
                    </a:lnTo>
                    <a:cubicBezTo>
                      <a:pt x="355838" y="418184"/>
                      <a:pt x="345477" y="428614"/>
                      <a:pt x="332746" y="428614"/>
                    </a:cubicBezTo>
                    <a:cubicBezTo>
                      <a:pt x="319927" y="428614"/>
                      <a:pt x="309566" y="418184"/>
                      <a:pt x="309566" y="405474"/>
                    </a:cubicBezTo>
                    <a:lnTo>
                      <a:pt x="309566" y="277328"/>
                    </a:lnTo>
                    <a:lnTo>
                      <a:pt x="294903" y="277328"/>
                    </a:lnTo>
                    <a:lnTo>
                      <a:pt x="294903" y="405474"/>
                    </a:lnTo>
                    <a:cubicBezTo>
                      <a:pt x="294903" y="418184"/>
                      <a:pt x="284543" y="428614"/>
                      <a:pt x="271724" y="428614"/>
                    </a:cubicBezTo>
                    <a:cubicBezTo>
                      <a:pt x="258992" y="428614"/>
                      <a:pt x="248544" y="418184"/>
                      <a:pt x="248544" y="405474"/>
                    </a:cubicBezTo>
                    <a:lnTo>
                      <a:pt x="248544" y="161191"/>
                    </a:lnTo>
                    <a:cubicBezTo>
                      <a:pt x="242134" y="155493"/>
                      <a:pt x="232125" y="146728"/>
                      <a:pt x="221764" y="137174"/>
                    </a:cubicBezTo>
                    <a:cubicBezTo>
                      <a:pt x="184273" y="102990"/>
                      <a:pt x="180410" y="95452"/>
                      <a:pt x="178390" y="91420"/>
                    </a:cubicBezTo>
                    <a:cubicBezTo>
                      <a:pt x="169434" y="73714"/>
                      <a:pt x="164956" y="32518"/>
                      <a:pt x="164166" y="24455"/>
                    </a:cubicBezTo>
                    <a:cubicBezTo>
                      <a:pt x="162937" y="12271"/>
                      <a:pt x="171893" y="1315"/>
                      <a:pt x="184097" y="88"/>
                    </a:cubicBezTo>
                    <a:cubicBezTo>
                      <a:pt x="184800" y="88"/>
                      <a:pt x="185590" y="0"/>
                      <a:pt x="186292" y="0"/>
                    </a:cubicBezTo>
                    <a:close/>
                  </a:path>
                </a:pathLst>
              </a:cu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17" name="矩形: 圆角 116">
            <a:extLst>
              <a:ext uri="{FF2B5EF4-FFF2-40B4-BE49-F238E27FC236}">
                <a16:creationId xmlns:a16="http://schemas.microsoft.com/office/drawing/2014/main" id="{97CF823E-9379-7E4D-A380-6E8C8DEDEB3D}"/>
              </a:ext>
            </a:extLst>
          </p:cNvPr>
          <p:cNvSpPr/>
          <p:nvPr/>
        </p:nvSpPr>
        <p:spPr>
          <a:xfrm>
            <a:off x="8038305" y="4473258"/>
            <a:ext cx="2880000" cy="4514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rPr>
              <a:t>客群运营，粉丝积累至</a:t>
            </a:r>
            <a:r>
              <a:rPr lang="en-US" altLang="zh-CN" sz="1600" dirty="0">
                <a:solidFill>
                  <a:schemeClr val="bg1"/>
                </a:solidFill>
              </a:rPr>
              <a:t>77W</a:t>
            </a:r>
            <a:endParaRPr lang="zh-CN" altLang="en-US" sz="1600" dirty="0">
              <a:solidFill>
                <a:schemeClr val="bg1"/>
              </a:solidFill>
            </a:endParaRPr>
          </a:p>
        </p:txBody>
      </p:sp>
      <p:cxnSp>
        <p:nvCxnSpPr>
          <p:cNvPr id="118" name="直接连接符 117">
            <a:extLst>
              <a:ext uri="{FF2B5EF4-FFF2-40B4-BE49-F238E27FC236}">
                <a16:creationId xmlns:a16="http://schemas.microsoft.com/office/drawing/2014/main" id="{F5B65168-6C8D-FDBF-2325-9DBF8B8635CA}"/>
              </a:ext>
            </a:extLst>
          </p:cNvPr>
          <p:cNvCxnSpPr>
            <a:cxnSpLocks/>
          </p:cNvCxnSpPr>
          <p:nvPr/>
        </p:nvCxnSpPr>
        <p:spPr>
          <a:xfrm>
            <a:off x="7091680" y="5601541"/>
            <a:ext cx="3783584"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nvGrpSpPr>
          <p:cNvPr id="161" name="组合 160">
            <a:extLst>
              <a:ext uri="{FF2B5EF4-FFF2-40B4-BE49-F238E27FC236}">
                <a16:creationId xmlns:a16="http://schemas.microsoft.com/office/drawing/2014/main" id="{D51025C6-8839-8DEC-72AC-FF68A50E8917}"/>
              </a:ext>
            </a:extLst>
          </p:cNvPr>
          <p:cNvGrpSpPr/>
          <p:nvPr/>
        </p:nvGrpSpPr>
        <p:grpSpPr>
          <a:xfrm>
            <a:off x="8693822" y="549275"/>
            <a:ext cx="2442491" cy="288924"/>
            <a:chOff x="8693822" y="549275"/>
            <a:chExt cx="2442491" cy="288924"/>
          </a:xfrm>
        </p:grpSpPr>
        <p:grpSp>
          <p:nvGrpSpPr>
            <p:cNvPr id="162" name="组合 161">
              <a:extLst>
                <a:ext uri="{FF2B5EF4-FFF2-40B4-BE49-F238E27FC236}">
                  <a16:creationId xmlns:a16="http://schemas.microsoft.com/office/drawing/2014/main" id="{0A26EFF7-C64E-99D7-5106-5722582D28CF}"/>
                </a:ext>
              </a:extLst>
            </p:cNvPr>
            <p:cNvGrpSpPr/>
            <p:nvPr/>
          </p:nvGrpSpPr>
          <p:grpSpPr>
            <a:xfrm>
              <a:off x="8709659" y="792480"/>
              <a:ext cx="2426654" cy="45719"/>
              <a:chOff x="6214426" y="-594360"/>
              <a:chExt cx="2426654" cy="137160"/>
            </a:xfrm>
          </p:grpSpPr>
          <p:sp>
            <p:nvSpPr>
              <p:cNvPr id="167" name="矩形 166">
                <a:extLst>
                  <a:ext uri="{FF2B5EF4-FFF2-40B4-BE49-F238E27FC236}">
                    <a16:creationId xmlns:a16="http://schemas.microsoft.com/office/drawing/2014/main" id="{1680F0F5-64D3-83B2-6B5C-4088C9416B87}"/>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a:extLst>
                  <a:ext uri="{FF2B5EF4-FFF2-40B4-BE49-F238E27FC236}">
                    <a16:creationId xmlns:a16="http://schemas.microsoft.com/office/drawing/2014/main" id="{049B85E7-0051-1D25-ECF6-137FDBBAB9D9}"/>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a:extLst>
                <a:ext uri="{FF2B5EF4-FFF2-40B4-BE49-F238E27FC236}">
                  <a16:creationId xmlns:a16="http://schemas.microsoft.com/office/drawing/2014/main" id="{E5041679-60D9-4A8C-B811-D1FD7416C343}"/>
                </a:ext>
              </a:extLst>
            </p:cNvPr>
            <p:cNvGrpSpPr/>
            <p:nvPr/>
          </p:nvGrpSpPr>
          <p:grpSpPr>
            <a:xfrm>
              <a:off x="8693822" y="549275"/>
              <a:ext cx="2442489" cy="215444"/>
              <a:chOff x="8074062" y="549275"/>
              <a:chExt cx="2442489" cy="215444"/>
            </a:xfrm>
          </p:grpSpPr>
          <p:sp>
            <p:nvSpPr>
              <p:cNvPr id="164" name="文本框 163">
                <a:extLst>
                  <a:ext uri="{FF2B5EF4-FFF2-40B4-BE49-F238E27FC236}">
                    <a16:creationId xmlns:a16="http://schemas.microsoft.com/office/drawing/2014/main" id="{29AA0B1A-483D-E102-0D90-1F4526CDE151}"/>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65" name="文本框 164">
                <a:extLst>
                  <a:ext uri="{FF2B5EF4-FFF2-40B4-BE49-F238E27FC236}">
                    <a16:creationId xmlns:a16="http://schemas.microsoft.com/office/drawing/2014/main" id="{13396DEE-886A-84A7-5C17-2F2764205EA2}"/>
                  </a:ext>
                </a:extLst>
              </p:cNvPr>
              <p:cNvSpPr txBox="1"/>
              <p:nvPr/>
            </p:nvSpPr>
            <p:spPr>
              <a:xfrm>
                <a:off x="10037464" y="549275"/>
                <a:ext cx="479087"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66" name="直接连接符 165">
                <a:extLst>
                  <a:ext uri="{FF2B5EF4-FFF2-40B4-BE49-F238E27FC236}">
                    <a16:creationId xmlns:a16="http://schemas.microsoft.com/office/drawing/2014/main" id="{1E7CD9D7-2863-DAB8-588B-8603DADB60E1}"/>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8" name="组合 177">
            <a:extLst>
              <a:ext uri="{FF2B5EF4-FFF2-40B4-BE49-F238E27FC236}">
                <a16:creationId xmlns:a16="http://schemas.microsoft.com/office/drawing/2014/main" id="{E658C042-4E99-BEC6-4F3E-26F2467E99BC}"/>
              </a:ext>
            </a:extLst>
          </p:cNvPr>
          <p:cNvGrpSpPr/>
          <p:nvPr/>
        </p:nvGrpSpPr>
        <p:grpSpPr>
          <a:xfrm flipH="1">
            <a:off x="9595499" y="6811200"/>
            <a:ext cx="2626981" cy="46800"/>
            <a:chOff x="0" y="0"/>
            <a:chExt cx="2626981" cy="46800"/>
          </a:xfrm>
        </p:grpSpPr>
        <p:sp>
          <p:nvSpPr>
            <p:cNvPr id="179" name="矩形 178">
              <a:extLst>
                <a:ext uri="{FF2B5EF4-FFF2-40B4-BE49-F238E27FC236}">
                  <a16:creationId xmlns:a16="http://schemas.microsoft.com/office/drawing/2014/main" id="{B6E26ECD-0E11-5438-D4DD-72E5E021C4E1}"/>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矩形: 圆角 179">
              <a:extLst>
                <a:ext uri="{FF2B5EF4-FFF2-40B4-BE49-F238E27FC236}">
                  <a16:creationId xmlns:a16="http://schemas.microsoft.com/office/drawing/2014/main" id="{2AD67C44-5026-EF17-379D-7F1D47D6FFE8}"/>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9" name="矩形: 圆角 98">
            <a:extLst>
              <a:ext uri="{FF2B5EF4-FFF2-40B4-BE49-F238E27FC236}">
                <a16:creationId xmlns:a16="http://schemas.microsoft.com/office/drawing/2014/main" id="{EAF73080-7FD7-734D-0A00-A35DF57AB77A}"/>
              </a:ext>
            </a:extLst>
          </p:cNvPr>
          <p:cNvSpPr/>
          <p:nvPr/>
        </p:nvSpPr>
        <p:spPr>
          <a:xfrm>
            <a:off x="5096347" y="1412875"/>
            <a:ext cx="2880000" cy="4514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600" dirty="0">
                <a:solidFill>
                  <a:schemeClr val="bg1"/>
                </a:solidFill>
              </a:rPr>
              <a:t>IP</a:t>
            </a:r>
            <a:r>
              <a:rPr lang="zh-CN" altLang="en-US" sz="1600" dirty="0">
                <a:solidFill>
                  <a:schemeClr val="bg1"/>
                </a:solidFill>
              </a:rPr>
              <a:t>合作礼盒</a:t>
            </a:r>
            <a:r>
              <a:rPr lang="en-US" altLang="zh-CN" sz="1600" dirty="0">
                <a:solidFill>
                  <a:schemeClr val="bg1"/>
                </a:solidFill>
              </a:rPr>
              <a:t>+</a:t>
            </a:r>
            <a:r>
              <a:rPr lang="zh-CN" altLang="en-US" sz="1600" dirty="0">
                <a:solidFill>
                  <a:schemeClr val="bg1"/>
                </a:solidFill>
              </a:rPr>
              <a:t>流量直播间</a:t>
            </a:r>
          </a:p>
        </p:txBody>
      </p:sp>
      <p:pic>
        <p:nvPicPr>
          <p:cNvPr id="184" name="图片 183">
            <a:extLst>
              <a:ext uri="{FF2B5EF4-FFF2-40B4-BE49-F238E27FC236}">
                <a16:creationId xmlns:a16="http://schemas.microsoft.com/office/drawing/2014/main" id="{958E3CE2-A99A-12AF-8F6E-305F253D0CB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7792144" y="909144"/>
            <a:ext cx="3676451" cy="3676451"/>
          </a:xfrm>
          <a:prstGeom prst="rect">
            <a:avLst/>
          </a:prstGeom>
        </p:spPr>
      </p:pic>
      <p:sp>
        <p:nvSpPr>
          <p:cNvPr id="78" name="矩形 77">
            <a:extLst>
              <a:ext uri="{FF2B5EF4-FFF2-40B4-BE49-F238E27FC236}">
                <a16:creationId xmlns:a16="http://schemas.microsoft.com/office/drawing/2014/main" id="{1FCB9BB8-7F62-8566-DCA8-813EAACD21D6}"/>
              </a:ext>
            </a:extLst>
          </p:cNvPr>
          <p:cNvSpPr/>
          <p:nvPr/>
        </p:nvSpPr>
        <p:spPr>
          <a:xfrm>
            <a:off x="5096347" y="1989569"/>
            <a:ext cx="6039966" cy="925036"/>
          </a:xfrm>
          <a:prstGeom prst="rect">
            <a:avLst/>
          </a:prstGeom>
          <a:gradFill>
            <a:gsLst>
              <a:gs pos="85000">
                <a:schemeClr val="bg1">
                  <a:alpha val="0"/>
                </a:schemeClr>
              </a:gs>
              <a:gs pos="62000">
                <a:schemeClr val="bg1"/>
              </a:gs>
            </a:gsLst>
            <a:lin ang="0" scaled="0"/>
          </a:gradFill>
          <a:ln w="15875">
            <a:gradFill>
              <a:gsLst>
                <a:gs pos="0">
                  <a:schemeClr val="bg1">
                    <a:lumMod val="85000"/>
                  </a:schemeClr>
                </a:gs>
                <a:gs pos="100000">
                  <a:schemeClr val="bg1">
                    <a:lumMod val="85000"/>
                    <a:alpha val="0"/>
                  </a:schemeClr>
                </a:gs>
              </a:gsLst>
              <a:lin ang="0" scaled="0"/>
            </a:gradFill>
          </a:ln>
          <a:effectLst>
            <a:outerShdw blurRad="114300" dist="88900" dir="2700000" sx="99000" sy="99000" algn="tl"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a:extLst>
              <a:ext uri="{FF2B5EF4-FFF2-40B4-BE49-F238E27FC236}">
                <a16:creationId xmlns:a16="http://schemas.microsoft.com/office/drawing/2014/main" id="{7CC06877-DD0D-5517-7AE3-B2D47A950829}"/>
              </a:ext>
            </a:extLst>
          </p:cNvPr>
          <p:cNvSpPr/>
          <p:nvPr/>
        </p:nvSpPr>
        <p:spPr>
          <a:xfrm>
            <a:off x="5096347" y="3176588"/>
            <a:ext cx="6039966" cy="925036"/>
          </a:xfrm>
          <a:prstGeom prst="rect">
            <a:avLst/>
          </a:prstGeom>
          <a:gradFill>
            <a:gsLst>
              <a:gs pos="85000">
                <a:schemeClr val="bg1">
                  <a:alpha val="0"/>
                </a:schemeClr>
              </a:gs>
              <a:gs pos="62000">
                <a:schemeClr val="bg1"/>
              </a:gs>
            </a:gsLst>
            <a:lin ang="0" scaled="0"/>
          </a:gradFill>
          <a:ln w="15875">
            <a:gradFill>
              <a:gsLst>
                <a:gs pos="0">
                  <a:schemeClr val="bg1">
                    <a:lumMod val="85000"/>
                  </a:schemeClr>
                </a:gs>
                <a:gs pos="100000">
                  <a:schemeClr val="bg1">
                    <a:lumMod val="85000"/>
                    <a:alpha val="0"/>
                  </a:schemeClr>
                </a:gs>
              </a:gsLst>
              <a:lin ang="0" scaled="0"/>
            </a:gradFill>
          </a:ln>
          <a:effectLst>
            <a:outerShdw blurRad="114300" dist="88900" dir="2700000" sx="99000" sy="99000" algn="tl"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296345" y="2071630"/>
            <a:ext cx="4129336" cy="760914"/>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“四海求凰”，“福气礼盒”，不同系列，</a:t>
            </a:r>
            <a:r>
              <a:rPr lang="en-US" altLang="zh-CN" sz="1400" dirty="0">
                <a:solidFill>
                  <a:schemeClr val="tx1">
                    <a:lumMod val="85000"/>
                    <a:lumOff val="15000"/>
                  </a:schemeClr>
                </a:solidFill>
              </a:rPr>
              <a:t>40</a:t>
            </a:r>
            <a:r>
              <a:rPr lang="zh-CN" altLang="en-US" sz="1400" dirty="0">
                <a:solidFill>
                  <a:schemeClr val="tx1">
                    <a:lumMod val="85000"/>
                    <a:lumOff val="15000"/>
                  </a:schemeClr>
                </a:solidFill>
              </a:rPr>
              <a:t>余款</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进店零食组合，搭配，包括肉类，果敢，布丁，素食</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坚果等上百款产品组合，价格从</a:t>
            </a:r>
            <a:r>
              <a:rPr lang="en-US" altLang="zh-CN" sz="1400" dirty="0">
                <a:solidFill>
                  <a:schemeClr val="tx1">
                    <a:lumMod val="85000"/>
                    <a:lumOff val="15000"/>
                  </a:schemeClr>
                </a:solidFill>
              </a:rPr>
              <a:t>69</a:t>
            </a:r>
            <a:r>
              <a:rPr lang="zh-CN" altLang="en-US" sz="1400" dirty="0">
                <a:solidFill>
                  <a:schemeClr val="tx1">
                    <a:lumMod val="85000"/>
                    <a:lumOff val="15000"/>
                  </a:schemeClr>
                </a:solidFill>
              </a:rPr>
              <a:t>元到</a:t>
            </a:r>
            <a:r>
              <a:rPr lang="en-US" altLang="zh-CN" sz="1400" dirty="0">
                <a:solidFill>
                  <a:schemeClr val="tx1">
                    <a:lumMod val="85000"/>
                    <a:lumOff val="15000"/>
                  </a:schemeClr>
                </a:solidFill>
              </a:rPr>
              <a:t>398</a:t>
            </a:r>
            <a:r>
              <a:rPr lang="zh-CN" altLang="en-US" sz="1400" dirty="0">
                <a:solidFill>
                  <a:schemeClr val="tx1">
                    <a:lumMod val="85000"/>
                    <a:lumOff val="15000"/>
                  </a:schemeClr>
                </a:solidFill>
              </a:rPr>
              <a:t>元。</a:t>
            </a:r>
          </a:p>
        </p:txBody>
      </p:sp>
      <p:sp>
        <p:nvSpPr>
          <p:cNvPr id="22" name="TextBox 21"/>
          <p:cNvSpPr txBox="1"/>
          <p:nvPr/>
        </p:nvSpPr>
        <p:spPr>
          <a:xfrm>
            <a:off x="5296345" y="3387915"/>
            <a:ext cx="4129336" cy="502382"/>
          </a:xfrm>
          <a:prstGeom prst="rect">
            <a:avLst/>
          </a:prstGeom>
          <a:noFill/>
        </p:spPr>
        <p:txBody>
          <a:bodyPr wrap="none" lIns="0" tIns="0" rIns="0" bIns="0" rtlCol="0">
            <a:spAutoFit/>
          </a:bodyPr>
          <a:lstStyle/>
          <a:p>
            <a:pPr>
              <a:lnSpc>
                <a:spcPct val="120000"/>
              </a:lnSpc>
            </a:pPr>
            <a:r>
              <a:rPr lang="zh-CN" altLang="en-US" sz="1400" dirty="0">
                <a:solidFill>
                  <a:schemeClr val="tx1">
                    <a:lumMod val="85000"/>
                    <a:lumOff val="15000"/>
                  </a:schemeClr>
                </a:solidFill>
              </a:rPr>
              <a:t>突出直播节日气氛，配合节日营销话术，更容易引导</a:t>
            </a:r>
            <a:endParaRPr lang="en-US" altLang="zh-CN" sz="1400" dirty="0">
              <a:solidFill>
                <a:schemeClr val="tx1">
                  <a:lumMod val="85000"/>
                  <a:lumOff val="15000"/>
                </a:schemeClr>
              </a:solidFill>
            </a:endParaRPr>
          </a:p>
          <a:p>
            <a:pPr>
              <a:lnSpc>
                <a:spcPct val="120000"/>
              </a:lnSpc>
            </a:pPr>
            <a:r>
              <a:rPr lang="zh-CN" altLang="en-US" sz="1400" dirty="0">
                <a:solidFill>
                  <a:schemeClr val="tx1">
                    <a:lumMod val="85000"/>
                    <a:lumOff val="15000"/>
                  </a:schemeClr>
                </a:solidFill>
              </a:rPr>
              <a:t>消费者下单购买囤货。</a:t>
            </a:r>
          </a:p>
        </p:txBody>
      </p:sp>
      <p:cxnSp>
        <p:nvCxnSpPr>
          <p:cNvPr id="101" name="直接连接符 100">
            <a:extLst>
              <a:ext uri="{FF2B5EF4-FFF2-40B4-BE49-F238E27FC236}">
                <a16:creationId xmlns:a16="http://schemas.microsoft.com/office/drawing/2014/main" id="{2051B5CA-1C58-DCC2-BA06-311F0A893D1D}"/>
              </a:ext>
            </a:extLst>
          </p:cNvPr>
          <p:cNvCxnSpPr>
            <a:cxnSpLocks/>
          </p:cNvCxnSpPr>
          <p:nvPr/>
        </p:nvCxnSpPr>
        <p:spPr>
          <a:xfrm>
            <a:off x="5116010" y="3045596"/>
            <a:ext cx="4266630" cy="0"/>
          </a:xfrm>
          <a:prstGeom prst="line">
            <a:avLst/>
          </a:prstGeom>
          <a:ln w="12700">
            <a:gradFill>
              <a:gsLst>
                <a:gs pos="0">
                  <a:schemeClr val="accent1"/>
                </a:gs>
                <a:gs pos="71000">
                  <a:schemeClr val="accent1">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grpSp>
        <p:nvGrpSpPr>
          <p:cNvPr id="238" name="组合 237">
            <a:extLst>
              <a:ext uri="{FF2B5EF4-FFF2-40B4-BE49-F238E27FC236}">
                <a16:creationId xmlns:a16="http://schemas.microsoft.com/office/drawing/2014/main" id="{55813A9C-8CF1-317C-09BE-5213C6C5C091}"/>
              </a:ext>
            </a:extLst>
          </p:cNvPr>
          <p:cNvGrpSpPr/>
          <p:nvPr/>
        </p:nvGrpSpPr>
        <p:grpSpPr>
          <a:xfrm>
            <a:off x="5473763" y="5029122"/>
            <a:ext cx="1206283" cy="1100216"/>
            <a:chOff x="5473763" y="5029122"/>
            <a:chExt cx="1206283" cy="1100216"/>
          </a:xfrm>
        </p:grpSpPr>
        <p:sp>
          <p:nvSpPr>
            <p:cNvPr id="25" name="TextBox 24"/>
            <p:cNvSpPr txBox="1"/>
            <p:nvPr/>
          </p:nvSpPr>
          <p:spPr>
            <a:xfrm>
              <a:off x="5515125" y="5920306"/>
              <a:ext cx="468077" cy="209032"/>
            </a:xfrm>
            <a:prstGeom prst="rect">
              <a:avLst/>
            </a:prstGeom>
            <a:noFill/>
          </p:spPr>
          <p:txBody>
            <a:bodyPr wrap="none" lIns="0" tIns="0" rIns="0" bIns="0" rtlCol="0">
              <a:spAutoFit/>
            </a:bodyPr>
            <a:lstStyle/>
            <a:p>
              <a:pPr>
                <a:lnSpc>
                  <a:spcPct val="120000"/>
                </a:lnSpc>
              </a:pPr>
              <a:r>
                <a:rPr lang="zh-CN" altLang="en-US" sz="1200" dirty="0">
                  <a:solidFill>
                    <a:schemeClr val="tx1">
                      <a:lumMod val="85000"/>
                      <a:lumOff val="15000"/>
                    </a:schemeClr>
                  </a:solidFill>
                </a:rPr>
                <a:t>男</a:t>
              </a:r>
              <a:r>
                <a:rPr lang="en-US" altLang="zh-CN" sz="1200" dirty="0">
                  <a:solidFill>
                    <a:schemeClr val="tx1">
                      <a:lumMod val="85000"/>
                      <a:lumOff val="15000"/>
                    </a:schemeClr>
                  </a:solidFill>
                </a:rPr>
                <a:t>39%</a:t>
              </a:r>
              <a:endParaRPr lang="zh-CN" altLang="en-US" sz="1200" dirty="0">
                <a:solidFill>
                  <a:schemeClr val="tx1">
                    <a:lumMod val="85000"/>
                    <a:lumOff val="15000"/>
                  </a:schemeClr>
                </a:solidFill>
              </a:endParaRPr>
            </a:p>
          </p:txBody>
        </p:sp>
        <p:sp>
          <p:nvSpPr>
            <p:cNvPr id="26" name="TextBox 25"/>
            <p:cNvSpPr txBox="1"/>
            <p:nvPr/>
          </p:nvSpPr>
          <p:spPr>
            <a:xfrm>
              <a:off x="6187515" y="5910146"/>
              <a:ext cx="436017" cy="209032"/>
            </a:xfrm>
            <a:prstGeom prst="rect">
              <a:avLst/>
            </a:prstGeom>
            <a:noFill/>
          </p:spPr>
          <p:txBody>
            <a:bodyPr wrap="none" lIns="0" tIns="0" rIns="0" bIns="0" rtlCol="0">
              <a:spAutoFit/>
            </a:bodyPr>
            <a:lstStyle/>
            <a:p>
              <a:pPr>
                <a:lnSpc>
                  <a:spcPct val="120000"/>
                </a:lnSpc>
              </a:pPr>
              <a:r>
                <a:rPr lang="zh-CN" altLang="en-US" sz="1200" dirty="0">
                  <a:solidFill>
                    <a:schemeClr val="tx1">
                      <a:lumMod val="85000"/>
                      <a:lumOff val="15000"/>
                    </a:schemeClr>
                  </a:solidFill>
                </a:rPr>
                <a:t>女</a:t>
              </a:r>
              <a:r>
                <a:rPr lang="en-US" altLang="zh-CN" sz="1200" dirty="0">
                  <a:solidFill>
                    <a:schemeClr val="tx1">
                      <a:lumMod val="85000"/>
                      <a:lumOff val="15000"/>
                    </a:schemeClr>
                  </a:solidFill>
                </a:rPr>
                <a:t>61%</a:t>
              </a:r>
              <a:endParaRPr lang="zh-CN" altLang="en-US" sz="1200" dirty="0">
                <a:solidFill>
                  <a:schemeClr val="tx1">
                    <a:lumMod val="85000"/>
                    <a:lumOff val="15000"/>
                  </a:schemeClr>
                </a:solidFill>
              </a:endParaRPr>
            </a:p>
          </p:txBody>
        </p:sp>
        <p:grpSp>
          <p:nvGrpSpPr>
            <p:cNvPr id="190" name="组合 189">
              <a:extLst>
                <a:ext uri="{FF2B5EF4-FFF2-40B4-BE49-F238E27FC236}">
                  <a16:creationId xmlns:a16="http://schemas.microsoft.com/office/drawing/2014/main" id="{C29CEB46-1308-59F6-8B39-DE5AB6AD67B7}"/>
                </a:ext>
              </a:extLst>
            </p:cNvPr>
            <p:cNvGrpSpPr/>
            <p:nvPr/>
          </p:nvGrpSpPr>
          <p:grpSpPr>
            <a:xfrm>
              <a:off x="6131000" y="5029122"/>
              <a:ext cx="549046" cy="689132"/>
              <a:chOff x="3213100" y="5408613"/>
              <a:chExt cx="1157288" cy="1452563"/>
            </a:xfrm>
          </p:grpSpPr>
          <p:sp>
            <p:nvSpPr>
              <p:cNvPr id="192" name="Freeform 250">
                <a:extLst>
                  <a:ext uri="{FF2B5EF4-FFF2-40B4-BE49-F238E27FC236}">
                    <a16:creationId xmlns:a16="http://schemas.microsoft.com/office/drawing/2014/main" id="{9CE45CF1-F953-F604-1B7B-D58D6DCB5A21}"/>
                  </a:ext>
                </a:extLst>
              </p:cNvPr>
              <p:cNvSpPr>
                <a:spLocks/>
              </p:cNvSpPr>
              <p:nvPr/>
            </p:nvSpPr>
            <p:spPr bwMode="auto">
              <a:xfrm>
                <a:off x="3328988" y="5461000"/>
                <a:ext cx="1025525" cy="1020763"/>
              </a:xfrm>
              <a:custGeom>
                <a:avLst/>
                <a:gdLst>
                  <a:gd name="T0" fmla="*/ 57 w 273"/>
                  <a:gd name="T1" fmla="*/ 272 h 272"/>
                  <a:gd name="T2" fmla="*/ 216 w 273"/>
                  <a:gd name="T3" fmla="*/ 272 h 272"/>
                  <a:gd name="T4" fmla="*/ 273 w 273"/>
                  <a:gd name="T5" fmla="*/ 154 h 272"/>
                  <a:gd name="T6" fmla="*/ 273 w 273"/>
                  <a:gd name="T7" fmla="*/ 151 h 272"/>
                  <a:gd name="T8" fmla="*/ 273 w 273"/>
                  <a:gd name="T9" fmla="*/ 136 h 272"/>
                  <a:gd name="T10" fmla="*/ 137 w 273"/>
                  <a:gd name="T11" fmla="*/ 0 h 272"/>
                  <a:gd name="T12" fmla="*/ 0 w 273"/>
                  <a:gd name="T13" fmla="*/ 136 h 272"/>
                  <a:gd name="T14" fmla="*/ 0 w 273"/>
                  <a:gd name="T15" fmla="*/ 151 h 272"/>
                  <a:gd name="T16" fmla="*/ 0 w 273"/>
                  <a:gd name="T17" fmla="*/ 154 h 272"/>
                  <a:gd name="T18" fmla="*/ 57 w 273"/>
                  <a:gd name="T19"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2">
                    <a:moveTo>
                      <a:pt x="57" y="272"/>
                    </a:moveTo>
                    <a:cubicBezTo>
                      <a:pt x="216" y="272"/>
                      <a:pt x="216" y="272"/>
                      <a:pt x="216" y="272"/>
                    </a:cubicBezTo>
                    <a:cubicBezTo>
                      <a:pt x="266" y="228"/>
                      <a:pt x="272" y="171"/>
                      <a:pt x="273" y="154"/>
                    </a:cubicBezTo>
                    <a:cubicBezTo>
                      <a:pt x="273" y="153"/>
                      <a:pt x="273" y="151"/>
                      <a:pt x="273" y="151"/>
                    </a:cubicBezTo>
                    <a:cubicBezTo>
                      <a:pt x="273" y="136"/>
                      <a:pt x="273" y="136"/>
                      <a:pt x="273" y="136"/>
                    </a:cubicBezTo>
                    <a:cubicBezTo>
                      <a:pt x="273" y="61"/>
                      <a:pt x="212" y="0"/>
                      <a:pt x="137" y="0"/>
                    </a:cubicBezTo>
                    <a:cubicBezTo>
                      <a:pt x="61" y="0"/>
                      <a:pt x="0" y="61"/>
                      <a:pt x="0" y="136"/>
                    </a:cubicBezTo>
                    <a:cubicBezTo>
                      <a:pt x="0" y="151"/>
                      <a:pt x="0" y="151"/>
                      <a:pt x="0" y="151"/>
                    </a:cubicBezTo>
                    <a:cubicBezTo>
                      <a:pt x="0" y="151"/>
                      <a:pt x="0" y="153"/>
                      <a:pt x="0" y="154"/>
                    </a:cubicBezTo>
                    <a:cubicBezTo>
                      <a:pt x="1" y="171"/>
                      <a:pt x="7" y="228"/>
                      <a:pt x="57" y="272"/>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51">
                <a:extLst>
                  <a:ext uri="{FF2B5EF4-FFF2-40B4-BE49-F238E27FC236}">
                    <a16:creationId xmlns:a16="http://schemas.microsoft.com/office/drawing/2014/main" id="{BD865607-03A1-DA5B-047F-AE7F05B5CE5B}"/>
                  </a:ext>
                </a:extLst>
              </p:cNvPr>
              <p:cNvSpPr>
                <a:spLocks/>
              </p:cNvSpPr>
              <p:nvPr/>
            </p:nvSpPr>
            <p:spPr bwMode="auto">
              <a:xfrm>
                <a:off x="3314700" y="6437313"/>
                <a:ext cx="1055688" cy="423863"/>
              </a:xfrm>
              <a:custGeom>
                <a:avLst/>
                <a:gdLst>
                  <a:gd name="T0" fmla="*/ 263 w 281"/>
                  <a:gd name="T1" fmla="*/ 18 h 113"/>
                  <a:gd name="T2" fmla="*/ 219 w 281"/>
                  <a:gd name="T3" fmla="*/ 0 h 113"/>
                  <a:gd name="T4" fmla="*/ 141 w 281"/>
                  <a:gd name="T5" fmla="*/ 0 h 113"/>
                  <a:gd name="T6" fmla="*/ 62 w 281"/>
                  <a:gd name="T7" fmla="*/ 0 h 113"/>
                  <a:gd name="T8" fmla="*/ 18 w 281"/>
                  <a:gd name="T9" fmla="*/ 18 h 113"/>
                  <a:gd name="T10" fmla="*/ 0 w 281"/>
                  <a:gd name="T11" fmla="*/ 62 h 113"/>
                  <a:gd name="T12" fmla="*/ 0 w 281"/>
                  <a:gd name="T13" fmla="*/ 109 h 113"/>
                  <a:gd name="T14" fmla="*/ 0 w 281"/>
                  <a:gd name="T15" fmla="*/ 113 h 113"/>
                  <a:gd name="T16" fmla="*/ 281 w 281"/>
                  <a:gd name="T17" fmla="*/ 113 h 113"/>
                  <a:gd name="T18" fmla="*/ 281 w 281"/>
                  <a:gd name="T19" fmla="*/ 109 h 113"/>
                  <a:gd name="T20" fmla="*/ 281 w 281"/>
                  <a:gd name="T21" fmla="*/ 62 h 113"/>
                  <a:gd name="T22" fmla="*/ 263 w 281"/>
                  <a:gd name="T23"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13">
                    <a:moveTo>
                      <a:pt x="263" y="18"/>
                    </a:moveTo>
                    <a:cubicBezTo>
                      <a:pt x="252" y="7"/>
                      <a:pt x="236" y="0"/>
                      <a:pt x="219" y="0"/>
                    </a:cubicBezTo>
                    <a:cubicBezTo>
                      <a:pt x="141" y="0"/>
                      <a:pt x="141" y="0"/>
                      <a:pt x="141" y="0"/>
                    </a:cubicBezTo>
                    <a:cubicBezTo>
                      <a:pt x="62" y="0"/>
                      <a:pt x="62" y="0"/>
                      <a:pt x="62" y="0"/>
                    </a:cubicBezTo>
                    <a:cubicBezTo>
                      <a:pt x="45" y="0"/>
                      <a:pt x="30"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3" y="18"/>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Rectangle 252">
                <a:extLst>
                  <a:ext uri="{FF2B5EF4-FFF2-40B4-BE49-F238E27FC236}">
                    <a16:creationId xmlns:a16="http://schemas.microsoft.com/office/drawing/2014/main" id="{DC6D128C-0C58-A8BE-36BC-9FF58FE71977}"/>
                  </a:ext>
                </a:extLst>
              </p:cNvPr>
              <p:cNvSpPr>
                <a:spLocks noChangeArrowheads="1"/>
              </p:cNvSpPr>
              <p:nvPr/>
            </p:nvSpPr>
            <p:spPr bwMode="auto">
              <a:xfrm>
                <a:off x="3746500" y="6264275"/>
                <a:ext cx="190500"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253">
                <a:extLst>
                  <a:ext uri="{FF2B5EF4-FFF2-40B4-BE49-F238E27FC236}">
                    <a16:creationId xmlns:a16="http://schemas.microsoft.com/office/drawing/2014/main" id="{2A0608E1-0493-0FD0-A66D-F0CEF9A2A57F}"/>
                  </a:ext>
                </a:extLst>
              </p:cNvPr>
              <p:cNvSpPr>
                <a:spLocks noChangeArrowheads="1"/>
              </p:cNvSpPr>
              <p:nvPr/>
            </p:nvSpPr>
            <p:spPr bwMode="auto">
              <a:xfrm>
                <a:off x="3746500" y="6264275"/>
                <a:ext cx="1905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Oval 254">
                <a:extLst>
                  <a:ext uri="{FF2B5EF4-FFF2-40B4-BE49-F238E27FC236}">
                    <a16:creationId xmlns:a16="http://schemas.microsoft.com/office/drawing/2014/main" id="{34BAC815-92AE-C7F8-6FEE-0B8A2CE1CE73}"/>
                  </a:ext>
                </a:extLst>
              </p:cNvPr>
              <p:cNvSpPr>
                <a:spLocks noChangeArrowheads="1"/>
              </p:cNvSpPr>
              <p:nvPr/>
            </p:nvSpPr>
            <p:spPr bwMode="auto">
              <a:xfrm>
                <a:off x="3400425"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255">
                <a:extLst>
                  <a:ext uri="{FF2B5EF4-FFF2-40B4-BE49-F238E27FC236}">
                    <a16:creationId xmlns:a16="http://schemas.microsoft.com/office/drawing/2014/main" id="{C3F318EC-B5E6-854C-88ED-0B4E69124652}"/>
                  </a:ext>
                </a:extLst>
              </p:cNvPr>
              <p:cNvSpPr>
                <a:spLocks noChangeArrowheads="1"/>
              </p:cNvSpPr>
              <p:nvPr/>
            </p:nvSpPr>
            <p:spPr bwMode="auto">
              <a:xfrm>
                <a:off x="4140200" y="5937250"/>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Oval 256">
                <a:extLst>
                  <a:ext uri="{FF2B5EF4-FFF2-40B4-BE49-F238E27FC236}">
                    <a16:creationId xmlns:a16="http://schemas.microsoft.com/office/drawing/2014/main" id="{3B529D00-6AFA-79E0-50F1-F7FF08074FEF}"/>
                  </a:ext>
                </a:extLst>
              </p:cNvPr>
              <p:cNvSpPr>
                <a:spLocks noChangeArrowheads="1"/>
              </p:cNvSpPr>
              <p:nvPr/>
            </p:nvSpPr>
            <p:spPr bwMode="auto">
              <a:xfrm>
                <a:off x="3452813" y="5573713"/>
                <a:ext cx="777875" cy="773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57">
                <a:extLst>
                  <a:ext uri="{FF2B5EF4-FFF2-40B4-BE49-F238E27FC236}">
                    <a16:creationId xmlns:a16="http://schemas.microsoft.com/office/drawing/2014/main" id="{10A88788-0801-3A65-F902-909756463DB2}"/>
                  </a:ext>
                </a:extLst>
              </p:cNvPr>
              <p:cNvSpPr>
                <a:spLocks/>
              </p:cNvSpPr>
              <p:nvPr/>
            </p:nvSpPr>
            <p:spPr bwMode="auto">
              <a:xfrm>
                <a:off x="3332163" y="5461000"/>
                <a:ext cx="1022350" cy="481013"/>
              </a:xfrm>
              <a:custGeom>
                <a:avLst/>
                <a:gdLst>
                  <a:gd name="T0" fmla="*/ 136 w 272"/>
                  <a:gd name="T1" fmla="*/ 0 h 128"/>
                  <a:gd name="T2" fmla="*/ 136 w 272"/>
                  <a:gd name="T3" fmla="*/ 0 h 128"/>
                  <a:gd name="T4" fmla="*/ 135 w 272"/>
                  <a:gd name="T5" fmla="*/ 0 h 128"/>
                  <a:gd name="T6" fmla="*/ 0 w 272"/>
                  <a:gd name="T7" fmla="*/ 128 h 128"/>
                  <a:gd name="T8" fmla="*/ 32 w 272"/>
                  <a:gd name="T9" fmla="*/ 128 h 128"/>
                  <a:gd name="T10" fmla="*/ 136 w 272"/>
                  <a:gd name="T11" fmla="*/ 70 h 128"/>
                  <a:gd name="T12" fmla="*/ 239 w 272"/>
                  <a:gd name="T13" fmla="*/ 128 h 128"/>
                  <a:gd name="T14" fmla="*/ 272 w 272"/>
                  <a:gd name="T15" fmla="*/ 128 h 128"/>
                  <a:gd name="T16" fmla="*/ 136 w 272"/>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28">
                    <a:moveTo>
                      <a:pt x="136" y="0"/>
                    </a:moveTo>
                    <a:cubicBezTo>
                      <a:pt x="136" y="0"/>
                      <a:pt x="136" y="0"/>
                      <a:pt x="136" y="0"/>
                    </a:cubicBezTo>
                    <a:cubicBezTo>
                      <a:pt x="135" y="0"/>
                      <a:pt x="135" y="0"/>
                      <a:pt x="135" y="0"/>
                    </a:cubicBezTo>
                    <a:cubicBezTo>
                      <a:pt x="63" y="0"/>
                      <a:pt x="4" y="56"/>
                      <a:pt x="0" y="128"/>
                    </a:cubicBezTo>
                    <a:cubicBezTo>
                      <a:pt x="32" y="128"/>
                      <a:pt x="32" y="128"/>
                      <a:pt x="32" y="128"/>
                    </a:cubicBezTo>
                    <a:cubicBezTo>
                      <a:pt x="92" y="128"/>
                      <a:pt x="136" y="70"/>
                      <a:pt x="136" y="70"/>
                    </a:cubicBezTo>
                    <a:cubicBezTo>
                      <a:pt x="136" y="70"/>
                      <a:pt x="179" y="128"/>
                      <a:pt x="239" y="128"/>
                    </a:cubicBezTo>
                    <a:cubicBezTo>
                      <a:pt x="272" y="128"/>
                      <a:pt x="272" y="128"/>
                      <a:pt x="272" y="128"/>
                    </a:cubicBezTo>
                    <a:cubicBezTo>
                      <a:pt x="267" y="56"/>
                      <a:pt x="208" y="0"/>
                      <a:pt x="136"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58">
                <a:extLst>
                  <a:ext uri="{FF2B5EF4-FFF2-40B4-BE49-F238E27FC236}">
                    <a16:creationId xmlns:a16="http://schemas.microsoft.com/office/drawing/2014/main" id="{2F1097C8-D801-070A-090B-BA09C6B0BEC2}"/>
                  </a:ext>
                </a:extLst>
              </p:cNvPr>
              <p:cNvSpPr>
                <a:spLocks/>
              </p:cNvSpPr>
              <p:nvPr/>
            </p:nvSpPr>
            <p:spPr bwMode="auto">
              <a:xfrm>
                <a:off x="3213100" y="5645150"/>
                <a:ext cx="273050" cy="292100"/>
              </a:xfrm>
              <a:custGeom>
                <a:avLst/>
                <a:gdLst>
                  <a:gd name="T0" fmla="*/ 62 w 73"/>
                  <a:gd name="T1" fmla="*/ 6 h 78"/>
                  <a:gd name="T2" fmla="*/ 3 w 73"/>
                  <a:gd name="T3" fmla="*/ 20 h 78"/>
                  <a:gd name="T4" fmla="*/ 2 w 73"/>
                  <a:gd name="T5" fmla="*/ 31 h 78"/>
                  <a:gd name="T6" fmla="*/ 38 w 73"/>
                  <a:gd name="T7" fmla="*/ 73 h 78"/>
                  <a:gd name="T8" fmla="*/ 49 w 73"/>
                  <a:gd name="T9" fmla="*/ 75 h 78"/>
                  <a:gd name="T10" fmla="*/ 73 w 73"/>
                  <a:gd name="T11" fmla="*/ 19 h 78"/>
                  <a:gd name="T12" fmla="*/ 62 w 73"/>
                  <a:gd name="T13" fmla="*/ 6 h 78"/>
                </a:gdLst>
                <a:ahLst/>
                <a:cxnLst>
                  <a:cxn ang="0">
                    <a:pos x="T0" y="T1"/>
                  </a:cxn>
                  <a:cxn ang="0">
                    <a:pos x="T2" y="T3"/>
                  </a:cxn>
                  <a:cxn ang="0">
                    <a:pos x="T4" y="T5"/>
                  </a:cxn>
                  <a:cxn ang="0">
                    <a:pos x="T6" y="T7"/>
                  </a:cxn>
                  <a:cxn ang="0">
                    <a:pos x="T8" y="T9"/>
                  </a:cxn>
                  <a:cxn ang="0">
                    <a:pos x="T10" y="T11"/>
                  </a:cxn>
                  <a:cxn ang="0">
                    <a:pos x="T12" y="T13"/>
                  </a:cxn>
                </a:cxnLst>
                <a:rect l="0" t="0" r="r" b="b"/>
                <a:pathLst>
                  <a:path w="73" h="78">
                    <a:moveTo>
                      <a:pt x="62" y="6"/>
                    </a:moveTo>
                    <a:cubicBezTo>
                      <a:pt x="62" y="6"/>
                      <a:pt x="27" y="0"/>
                      <a:pt x="3" y="20"/>
                    </a:cubicBezTo>
                    <a:cubicBezTo>
                      <a:pt x="0" y="23"/>
                      <a:pt x="0" y="28"/>
                      <a:pt x="2" y="31"/>
                    </a:cubicBezTo>
                    <a:cubicBezTo>
                      <a:pt x="38" y="73"/>
                      <a:pt x="38" y="73"/>
                      <a:pt x="38" y="73"/>
                    </a:cubicBezTo>
                    <a:cubicBezTo>
                      <a:pt x="40" y="77"/>
                      <a:pt x="46" y="78"/>
                      <a:pt x="49" y="75"/>
                    </a:cubicBezTo>
                    <a:cubicBezTo>
                      <a:pt x="73" y="54"/>
                      <a:pt x="73" y="19"/>
                      <a:pt x="73" y="19"/>
                    </a:cubicBezTo>
                    <a:lnTo>
                      <a:pt x="62" y="6"/>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59">
                <a:extLst>
                  <a:ext uri="{FF2B5EF4-FFF2-40B4-BE49-F238E27FC236}">
                    <a16:creationId xmlns:a16="http://schemas.microsoft.com/office/drawing/2014/main" id="{22B97BA9-0F48-1993-8BFF-1441F3FE9179}"/>
                  </a:ext>
                </a:extLst>
              </p:cNvPr>
              <p:cNvSpPr>
                <a:spLocks/>
              </p:cNvSpPr>
              <p:nvPr/>
            </p:nvSpPr>
            <p:spPr bwMode="auto">
              <a:xfrm>
                <a:off x="3490913" y="5408613"/>
                <a:ext cx="277813" cy="292100"/>
              </a:xfrm>
              <a:custGeom>
                <a:avLst/>
                <a:gdLst>
                  <a:gd name="T0" fmla="*/ 0 w 74"/>
                  <a:gd name="T1" fmla="*/ 58 h 78"/>
                  <a:gd name="T2" fmla="*/ 24 w 74"/>
                  <a:gd name="T3" fmla="*/ 3 h 78"/>
                  <a:gd name="T4" fmla="*/ 36 w 74"/>
                  <a:gd name="T5" fmla="*/ 4 h 78"/>
                  <a:gd name="T6" fmla="*/ 71 w 74"/>
                  <a:gd name="T7" fmla="*/ 46 h 78"/>
                  <a:gd name="T8" fmla="*/ 70 w 74"/>
                  <a:gd name="T9" fmla="*/ 58 h 78"/>
                  <a:gd name="T10" fmla="*/ 12 w 74"/>
                  <a:gd name="T11" fmla="*/ 72 h 78"/>
                  <a:gd name="T12" fmla="*/ 0 w 74"/>
                  <a:gd name="T13" fmla="*/ 58 h 78"/>
                </a:gdLst>
                <a:ahLst/>
                <a:cxnLst>
                  <a:cxn ang="0">
                    <a:pos x="T0" y="T1"/>
                  </a:cxn>
                  <a:cxn ang="0">
                    <a:pos x="T2" y="T3"/>
                  </a:cxn>
                  <a:cxn ang="0">
                    <a:pos x="T4" y="T5"/>
                  </a:cxn>
                  <a:cxn ang="0">
                    <a:pos x="T6" y="T7"/>
                  </a:cxn>
                  <a:cxn ang="0">
                    <a:pos x="T8" y="T9"/>
                  </a:cxn>
                  <a:cxn ang="0">
                    <a:pos x="T10" y="T11"/>
                  </a:cxn>
                  <a:cxn ang="0">
                    <a:pos x="T12" y="T13"/>
                  </a:cxn>
                </a:cxnLst>
                <a:rect l="0" t="0" r="r" b="b"/>
                <a:pathLst>
                  <a:path w="74" h="78">
                    <a:moveTo>
                      <a:pt x="0" y="58"/>
                    </a:moveTo>
                    <a:cubicBezTo>
                      <a:pt x="0" y="58"/>
                      <a:pt x="1" y="23"/>
                      <a:pt x="24" y="3"/>
                    </a:cubicBezTo>
                    <a:cubicBezTo>
                      <a:pt x="28" y="0"/>
                      <a:pt x="33" y="1"/>
                      <a:pt x="36" y="4"/>
                    </a:cubicBezTo>
                    <a:cubicBezTo>
                      <a:pt x="71" y="46"/>
                      <a:pt x="71" y="46"/>
                      <a:pt x="71" y="46"/>
                    </a:cubicBezTo>
                    <a:cubicBezTo>
                      <a:pt x="74" y="50"/>
                      <a:pt x="74" y="55"/>
                      <a:pt x="70" y="58"/>
                    </a:cubicBezTo>
                    <a:cubicBezTo>
                      <a:pt x="46" y="78"/>
                      <a:pt x="12" y="72"/>
                      <a:pt x="12" y="72"/>
                    </a:cubicBezTo>
                    <a:lnTo>
                      <a:pt x="0" y="58"/>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60">
                <a:extLst>
                  <a:ext uri="{FF2B5EF4-FFF2-40B4-BE49-F238E27FC236}">
                    <a16:creationId xmlns:a16="http://schemas.microsoft.com/office/drawing/2014/main" id="{A0CA2AE3-5B00-8142-7985-5E599A652928}"/>
                  </a:ext>
                </a:extLst>
              </p:cNvPr>
              <p:cNvSpPr>
                <a:spLocks/>
              </p:cNvSpPr>
              <p:nvPr/>
            </p:nvSpPr>
            <p:spPr bwMode="auto">
              <a:xfrm>
                <a:off x="3414713" y="5599113"/>
                <a:ext cx="147638" cy="147638"/>
              </a:xfrm>
              <a:custGeom>
                <a:avLst/>
                <a:gdLst>
                  <a:gd name="T0" fmla="*/ 33 w 39"/>
                  <a:gd name="T1" fmla="*/ 8 h 39"/>
                  <a:gd name="T2" fmla="*/ 31 w 39"/>
                  <a:gd name="T3" fmla="*/ 33 h 39"/>
                  <a:gd name="T4" fmla="*/ 6 w 39"/>
                  <a:gd name="T5" fmla="*/ 30 h 39"/>
                  <a:gd name="T6" fmla="*/ 9 w 39"/>
                  <a:gd name="T7" fmla="*/ 6 h 39"/>
                  <a:gd name="T8" fmla="*/ 33 w 39"/>
                  <a:gd name="T9" fmla="*/ 8 h 39"/>
                </a:gdLst>
                <a:ahLst/>
                <a:cxnLst>
                  <a:cxn ang="0">
                    <a:pos x="T0" y="T1"/>
                  </a:cxn>
                  <a:cxn ang="0">
                    <a:pos x="T2" y="T3"/>
                  </a:cxn>
                  <a:cxn ang="0">
                    <a:pos x="T4" y="T5"/>
                  </a:cxn>
                  <a:cxn ang="0">
                    <a:pos x="T6" y="T7"/>
                  </a:cxn>
                  <a:cxn ang="0">
                    <a:pos x="T8" y="T9"/>
                  </a:cxn>
                </a:cxnLst>
                <a:rect l="0" t="0" r="r" b="b"/>
                <a:pathLst>
                  <a:path w="39" h="39">
                    <a:moveTo>
                      <a:pt x="33" y="8"/>
                    </a:moveTo>
                    <a:cubicBezTo>
                      <a:pt x="39" y="16"/>
                      <a:pt x="38" y="26"/>
                      <a:pt x="31" y="33"/>
                    </a:cubicBezTo>
                    <a:cubicBezTo>
                      <a:pt x="23" y="39"/>
                      <a:pt x="13" y="38"/>
                      <a:pt x="6" y="30"/>
                    </a:cubicBezTo>
                    <a:cubicBezTo>
                      <a:pt x="0" y="23"/>
                      <a:pt x="1" y="12"/>
                      <a:pt x="9" y="6"/>
                    </a:cubicBezTo>
                    <a:cubicBezTo>
                      <a:pt x="16" y="0"/>
                      <a:pt x="27" y="1"/>
                      <a:pt x="33" y="8"/>
                    </a:cubicBez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61">
                <a:extLst>
                  <a:ext uri="{FF2B5EF4-FFF2-40B4-BE49-F238E27FC236}">
                    <a16:creationId xmlns:a16="http://schemas.microsoft.com/office/drawing/2014/main" id="{5F8649F4-0801-8B68-6626-B79B6D8D23F5}"/>
                  </a:ext>
                </a:extLst>
              </p:cNvPr>
              <p:cNvSpPr>
                <a:spLocks/>
              </p:cNvSpPr>
              <p:nvPr/>
            </p:nvSpPr>
            <p:spPr bwMode="auto">
              <a:xfrm>
                <a:off x="3494088" y="6437313"/>
                <a:ext cx="695325" cy="423863"/>
              </a:xfrm>
              <a:custGeom>
                <a:avLst/>
                <a:gdLst>
                  <a:gd name="T0" fmla="*/ 171 w 185"/>
                  <a:gd name="T1" fmla="*/ 0 h 113"/>
                  <a:gd name="T2" fmla="*/ 158 w 185"/>
                  <a:gd name="T3" fmla="*/ 0 h 113"/>
                  <a:gd name="T4" fmla="*/ 158 w 185"/>
                  <a:gd name="T5" fmla="*/ 48 h 113"/>
                  <a:gd name="T6" fmla="*/ 27 w 185"/>
                  <a:gd name="T7" fmla="*/ 48 h 113"/>
                  <a:gd name="T8" fmla="*/ 27 w 185"/>
                  <a:gd name="T9" fmla="*/ 0 h 113"/>
                  <a:gd name="T10" fmla="*/ 14 w 185"/>
                  <a:gd name="T11" fmla="*/ 0 h 113"/>
                  <a:gd name="T12" fmla="*/ 0 w 185"/>
                  <a:gd name="T13" fmla="*/ 1 h 113"/>
                  <a:gd name="T14" fmla="*/ 0 w 185"/>
                  <a:gd name="T15" fmla="*/ 113 h 113"/>
                  <a:gd name="T16" fmla="*/ 185 w 185"/>
                  <a:gd name="T17" fmla="*/ 113 h 113"/>
                  <a:gd name="T18" fmla="*/ 185 w 185"/>
                  <a:gd name="T19" fmla="*/ 1 h 113"/>
                  <a:gd name="T20" fmla="*/ 171 w 185"/>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13">
                    <a:moveTo>
                      <a:pt x="171" y="0"/>
                    </a:moveTo>
                    <a:cubicBezTo>
                      <a:pt x="158" y="0"/>
                      <a:pt x="158" y="0"/>
                      <a:pt x="158" y="0"/>
                    </a:cubicBezTo>
                    <a:cubicBezTo>
                      <a:pt x="158" y="48"/>
                      <a:pt x="158" y="48"/>
                      <a:pt x="158" y="48"/>
                    </a:cubicBezTo>
                    <a:cubicBezTo>
                      <a:pt x="27" y="48"/>
                      <a:pt x="27" y="48"/>
                      <a:pt x="27" y="48"/>
                    </a:cubicBezTo>
                    <a:cubicBezTo>
                      <a:pt x="27" y="0"/>
                      <a:pt x="27" y="0"/>
                      <a:pt x="27" y="0"/>
                    </a:cubicBezTo>
                    <a:cubicBezTo>
                      <a:pt x="14" y="0"/>
                      <a:pt x="14" y="0"/>
                      <a:pt x="14" y="0"/>
                    </a:cubicBezTo>
                    <a:cubicBezTo>
                      <a:pt x="10" y="0"/>
                      <a:pt x="5" y="0"/>
                      <a:pt x="0" y="1"/>
                    </a:cubicBezTo>
                    <a:cubicBezTo>
                      <a:pt x="0" y="113"/>
                      <a:pt x="0" y="113"/>
                      <a:pt x="0" y="113"/>
                    </a:cubicBezTo>
                    <a:cubicBezTo>
                      <a:pt x="185" y="113"/>
                      <a:pt x="185" y="113"/>
                      <a:pt x="185" y="113"/>
                    </a:cubicBezTo>
                    <a:cubicBezTo>
                      <a:pt x="185" y="1"/>
                      <a:pt x="185" y="1"/>
                      <a:pt x="185" y="1"/>
                    </a:cubicBezTo>
                    <a:cubicBezTo>
                      <a:pt x="180" y="0"/>
                      <a:pt x="176" y="0"/>
                      <a:pt x="171"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04" name="Freeform 262">
                <a:extLst>
                  <a:ext uri="{FF2B5EF4-FFF2-40B4-BE49-F238E27FC236}">
                    <a16:creationId xmlns:a16="http://schemas.microsoft.com/office/drawing/2014/main" id="{80744A47-DE4A-941A-9CCF-08850EF69A97}"/>
                  </a:ext>
                </a:extLst>
              </p:cNvPr>
              <p:cNvSpPr>
                <a:spLocks/>
              </p:cNvSpPr>
              <p:nvPr/>
            </p:nvSpPr>
            <p:spPr bwMode="auto">
              <a:xfrm>
                <a:off x="3854450"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63">
                <a:extLst>
                  <a:ext uri="{FF2B5EF4-FFF2-40B4-BE49-F238E27FC236}">
                    <a16:creationId xmlns:a16="http://schemas.microsoft.com/office/drawing/2014/main" id="{0EFEEB24-77CC-152E-F0CF-2AD0AB79A510}"/>
                  </a:ext>
                </a:extLst>
              </p:cNvPr>
              <p:cNvSpPr>
                <a:spLocks/>
              </p:cNvSpPr>
              <p:nvPr/>
            </p:nvSpPr>
            <p:spPr bwMode="auto">
              <a:xfrm>
                <a:off x="3859213"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64">
                <a:extLst>
                  <a:ext uri="{FF2B5EF4-FFF2-40B4-BE49-F238E27FC236}">
                    <a16:creationId xmlns:a16="http://schemas.microsoft.com/office/drawing/2014/main" id="{20BD3F51-F5AC-4EB3-B036-755DCD2EB9C6}"/>
                  </a:ext>
                </a:extLst>
              </p:cNvPr>
              <p:cNvSpPr>
                <a:spLocks/>
              </p:cNvSpPr>
              <p:nvPr/>
            </p:nvSpPr>
            <p:spPr bwMode="auto">
              <a:xfrm>
                <a:off x="3859213" y="5461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65">
                <a:extLst>
                  <a:ext uri="{FF2B5EF4-FFF2-40B4-BE49-F238E27FC236}">
                    <a16:creationId xmlns:a16="http://schemas.microsoft.com/office/drawing/2014/main" id="{F195BD9A-E0EA-A00A-2416-138BB62E4830}"/>
                  </a:ext>
                </a:extLst>
              </p:cNvPr>
              <p:cNvSpPr>
                <a:spLocks noEditPoints="1"/>
              </p:cNvSpPr>
              <p:nvPr/>
            </p:nvSpPr>
            <p:spPr bwMode="auto">
              <a:xfrm>
                <a:off x="4302125" y="6038850"/>
                <a:ext cx="52388" cy="466725"/>
              </a:xfrm>
              <a:custGeom>
                <a:avLst/>
                <a:gdLst>
                  <a:gd name="T0" fmla="*/ 0 w 14"/>
                  <a:gd name="T1" fmla="*/ 124 h 124"/>
                  <a:gd name="T2" fmla="*/ 0 w 14"/>
                  <a:gd name="T3" fmla="*/ 124 h 124"/>
                  <a:gd name="T4" fmla="*/ 0 w 14"/>
                  <a:gd name="T5" fmla="*/ 124 h 124"/>
                  <a:gd name="T6" fmla="*/ 14 w 14"/>
                  <a:gd name="T7" fmla="*/ 2 h 124"/>
                  <a:gd name="T8" fmla="*/ 14 w 14"/>
                  <a:gd name="T9" fmla="*/ 2 h 124"/>
                  <a:gd name="T10" fmla="*/ 14 w 14"/>
                  <a:gd name="T11" fmla="*/ 2 h 124"/>
                  <a:gd name="T12" fmla="*/ 14 w 14"/>
                  <a:gd name="T13" fmla="*/ 0 h 124"/>
                  <a:gd name="T14" fmla="*/ 14 w 14"/>
                  <a:gd name="T15" fmla="*/ 2 h 124"/>
                  <a:gd name="T16" fmla="*/ 14 w 14"/>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4">
                    <a:moveTo>
                      <a:pt x="0" y="124"/>
                    </a:moveTo>
                    <a:cubicBezTo>
                      <a:pt x="0" y="124"/>
                      <a:pt x="0" y="124"/>
                      <a:pt x="0" y="124"/>
                    </a:cubicBezTo>
                    <a:cubicBezTo>
                      <a:pt x="0" y="124"/>
                      <a:pt x="0" y="124"/>
                      <a:pt x="0" y="124"/>
                    </a:cubicBezTo>
                    <a:moveTo>
                      <a:pt x="14" y="2"/>
                    </a:moveTo>
                    <a:cubicBezTo>
                      <a:pt x="14" y="2"/>
                      <a:pt x="14" y="2"/>
                      <a:pt x="14" y="2"/>
                    </a:cubicBezTo>
                    <a:cubicBezTo>
                      <a:pt x="14" y="2"/>
                      <a:pt x="14" y="2"/>
                      <a:pt x="14" y="2"/>
                    </a:cubicBezTo>
                    <a:moveTo>
                      <a:pt x="14" y="0"/>
                    </a:moveTo>
                    <a:cubicBezTo>
                      <a:pt x="14" y="0"/>
                      <a:pt x="14" y="1"/>
                      <a:pt x="14" y="2"/>
                    </a:cubicBezTo>
                    <a:cubicBezTo>
                      <a:pt x="14" y="1"/>
                      <a:pt x="14" y="0"/>
                      <a:pt x="14"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66">
                <a:extLst>
                  <a:ext uri="{FF2B5EF4-FFF2-40B4-BE49-F238E27FC236}">
                    <a16:creationId xmlns:a16="http://schemas.microsoft.com/office/drawing/2014/main" id="{0BCE3189-2A95-3913-6537-72123A89DDD4}"/>
                  </a:ext>
                </a:extLst>
              </p:cNvPr>
              <p:cNvSpPr>
                <a:spLocks/>
              </p:cNvSpPr>
              <p:nvPr/>
            </p:nvSpPr>
            <p:spPr bwMode="auto">
              <a:xfrm>
                <a:off x="3859213" y="5461000"/>
                <a:ext cx="495300" cy="979488"/>
              </a:xfrm>
              <a:custGeom>
                <a:avLst/>
                <a:gdLst>
                  <a:gd name="T0" fmla="*/ 0 w 132"/>
                  <a:gd name="T1" fmla="*/ 0 h 261"/>
                  <a:gd name="T2" fmla="*/ 132 w 132"/>
                  <a:gd name="T3" fmla="*/ 128 h 261"/>
                  <a:gd name="T4" fmla="*/ 99 w 132"/>
                  <a:gd name="T5" fmla="*/ 128 h 261"/>
                  <a:gd name="T6" fmla="*/ 113 w 132"/>
                  <a:gd name="T7" fmla="*/ 146 h 261"/>
                  <a:gd name="T8" fmla="*/ 94 w 132"/>
                  <a:gd name="T9" fmla="*/ 165 h 261"/>
                  <a:gd name="T10" fmla="*/ 94 w 132"/>
                  <a:gd name="T11" fmla="*/ 165 h 261"/>
                  <a:gd name="T12" fmla="*/ 21 w 132"/>
                  <a:gd name="T13" fmla="*/ 233 h 261"/>
                  <a:gd name="T14" fmla="*/ 21 w 132"/>
                  <a:gd name="T15" fmla="*/ 260 h 261"/>
                  <a:gd name="T16" fmla="*/ 61 w 132"/>
                  <a:gd name="T17" fmla="*/ 260 h 261"/>
                  <a:gd name="T18" fmla="*/ 74 w 132"/>
                  <a:gd name="T19" fmla="*/ 260 h 261"/>
                  <a:gd name="T20" fmla="*/ 74 w 132"/>
                  <a:gd name="T21" fmla="*/ 260 h 261"/>
                  <a:gd name="T22" fmla="*/ 86 w 132"/>
                  <a:gd name="T23" fmla="*/ 261 h 261"/>
                  <a:gd name="T24" fmla="*/ 132 w 132"/>
                  <a:gd name="T25" fmla="*/ 156 h 261"/>
                  <a:gd name="T26" fmla="*/ 132 w 132"/>
                  <a:gd name="T27" fmla="*/ 156 h 261"/>
                  <a:gd name="T28" fmla="*/ 132 w 132"/>
                  <a:gd name="T29" fmla="*/ 156 h 261"/>
                  <a:gd name="T30" fmla="*/ 132 w 132"/>
                  <a:gd name="T31" fmla="*/ 154 h 261"/>
                  <a:gd name="T32" fmla="*/ 132 w 132"/>
                  <a:gd name="T33" fmla="*/ 154 h 261"/>
                  <a:gd name="T34" fmla="*/ 132 w 132"/>
                  <a:gd name="T35" fmla="*/ 151 h 261"/>
                  <a:gd name="T36" fmla="*/ 132 w 132"/>
                  <a:gd name="T37" fmla="*/ 136 h 261"/>
                  <a:gd name="T38" fmla="*/ 0 w 132"/>
                  <a:gd name="T3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261">
                    <a:moveTo>
                      <a:pt x="0" y="0"/>
                    </a:moveTo>
                    <a:cubicBezTo>
                      <a:pt x="70" y="2"/>
                      <a:pt x="127" y="58"/>
                      <a:pt x="132" y="128"/>
                    </a:cubicBezTo>
                    <a:cubicBezTo>
                      <a:pt x="99" y="128"/>
                      <a:pt x="99" y="128"/>
                      <a:pt x="99" y="128"/>
                    </a:cubicBezTo>
                    <a:cubicBezTo>
                      <a:pt x="107" y="130"/>
                      <a:pt x="113" y="137"/>
                      <a:pt x="113" y="146"/>
                    </a:cubicBezTo>
                    <a:cubicBezTo>
                      <a:pt x="113" y="157"/>
                      <a:pt x="105" y="165"/>
                      <a:pt x="94" y="165"/>
                    </a:cubicBezTo>
                    <a:cubicBezTo>
                      <a:pt x="94" y="165"/>
                      <a:pt x="94" y="165"/>
                      <a:pt x="94" y="165"/>
                    </a:cubicBezTo>
                    <a:cubicBezTo>
                      <a:pt x="83" y="198"/>
                      <a:pt x="56" y="224"/>
                      <a:pt x="21" y="233"/>
                    </a:cubicBezTo>
                    <a:cubicBezTo>
                      <a:pt x="21" y="260"/>
                      <a:pt x="21" y="260"/>
                      <a:pt x="21" y="260"/>
                    </a:cubicBezTo>
                    <a:cubicBezTo>
                      <a:pt x="61" y="260"/>
                      <a:pt x="61" y="260"/>
                      <a:pt x="61" y="260"/>
                    </a:cubicBezTo>
                    <a:cubicBezTo>
                      <a:pt x="74" y="260"/>
                      <a:pt x="74" y="260"/>
                      <a:pt x="74" y="260"/>
                    </a:cubicBezTo>
                    <a:cubicBezTo>
                      <a:pt x="74" y="260"/>
                      <a:pt x="74" y="260"/>
                      <a:pt x="74" y="260"/>
                    </a:cubicBezTo>
                    <a:cubicBezTo>
                      <a:pt x="78" y="260"/>
                      <a:pt x="82" y="260"/>
                      <a:pt x="86" y="261"/>
                    </a:cubicBezTo>
                    <a:cubicBezTo>
                      <a:pt x="124" y="220"/>
                      <a:pt x="130" y="173"/>
                      <a:pt x="132" y="156"/>
                    </a:cubicBezTo>
                    <a:cubicBezTo>
                      <a:pt x="132" y="156"/>
                      <a:pt x="132" y="156"/>
                      <a:pt x="132" y="156"/>
                    </a:cubicBezTo>
                    <a:cubicBezTo>
                      <a:pt x="132" y="156"/>
                      <a:pt x="132" y="156"/>
                      <a:pt x="132" y="156"/>
                    </a:cubicBezTo>
                    <a:cubicBezTo>
                      <a:pt x="132" y="155"/>
                      <a:pt x="132" y="154"/>
                      <a:pt x="132" y="154"/>
                    </a:cubicBezTo>
                    <a:cubicBezTo>
                      <a:pt x="132" y="154"/>
                      <a:pt x="132" y="154"/>
                      <a:pt x="132" y="154"/>
                    </a:cubicBezTo>
                    <a:cubicBezTo>
                      <a:pt x="132" y="153"/>
                      <a:pt x="132" y="151"/>
                      <a:pt x="132" y="151"/>
                    </a:cubicBezTo>
                    <a:cubicBezTo>
                      <a:pt x="132" y="136"/>
                      <a:pt x="132" y="136"/>
                      <a:pt x="132" y="136"/>
                    </a:cubicBezTo>
                    <a:cubicBezTo>
                      <a:pt x="132" y="62"/>
                      <a:pt x="73" y="2"/>
                      <a:pt x="0"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67">
                <a:extLst>
                  <a:ext uri="{FF2B5EF4-FFF2-40B4-BE49-F238E27FC236}">
                    <a16:creationId xmlns:a16="http://schemas.microsoft.com/office/drawing/2014/main" id="{DCA0A4A1-1A7C-88AC-2B05-7C9C4C20DD7A}"/>
                  </a:ext>
                </a:extLst>
              </p:cNvPr>
              <p:cNvSpPr>
                <a:spLocks noEditPoints="1"/>
              </p:cNvSpPr>
              <p:nvPr/>
            </p:nvSpPr>
            <p:spPr bwMode="auto">
              <a:xfrm>
                <a:off x="3843338" y="6437313"/>
                <a:ext cx="527050" cy="423863"/>
              </a:xfrm>
              <a:custGeom>
                <a:avLst/>
                <a:gdLst>
                  <a:gd name="T0" fmla="*/ 65 w 140"/>
                  <a:gd name="T1" fmla="*/ 0 h 113"/>
                  <a:gd name="T2" fmla="*/ 25 w 140"/>
                  <a:gd name="T3" fmla="*/ 0 h 113"/>
                  <a:gd name="T4" fmla="*/ 25 w 140"/>
                  <a:gd name="T5" fmla="*/ 25 h 113"/>
                  <a:gd name="T6" fmla="*/ 0 w 140"/>
                  <a:gd name="T7" fmla="*/ 25 h 113"/>
                  <a:gd name="T8" fmla="*/ 0 w 140"/>
                  <a:gd name="T9" fmla="*/ 48 h 113"/>
                  <a:gd name="T10" fmla="*/ 65 w 140"/>
                  <a:gd name="T11" fmla="*/ 48 h 113"/>
                  <a:gd name="T12" fmla="*/ 65 w 140"/>
                  <a:gd name="T13" fmla="*/ 0 h 113"/>
                  <a:gd name="T14" fmla="*/ 78 w 140"/>
                  <a:gd name="T15" fmla="*/ 0 h 113"/>
                  <a:gd name="T16" fmla="*/ 92 w 140"/>
                  <a:gd name="T17" fmla="*/ 1 h 113"/>
                  <a:gd name="T18" fmla="*/ 92 w 140"/>
                  <a:gd name="T19" fmla="*/ 113 h 113"/>
                  <a:gd name="T20" fmla="*/ 140 w 140"/>
                  <a:gd name="T21" fmla="*/ 113 h 113"/>
                  <a:gd name="T22" fmla="*/ 140 w 140"/>
                  <a:gd name="T23" fmla="*/ 109 h 113"/>
                  <a:gd name="T24" fmla="*/ 140 w 140"/>
                  <a:gd name="T25" fmla="*/ 62 h 113"/>
                  <a:gd name="T26" fmla="*/ 122 w 140"/>
                  <a:gd name="T27" fmla="*/ 18 h 113"/>
                  <a:gd name="T28" fmla="*/ 122 w 140"/>
                  <a:gd name="T29" fmla="*/ 18 h 113"/>
                  <a:gd name="T30" fmla="*/ 122 w 140"/>
                  <a:gd name="T31" fmla="*/ 18 h 113"/>
                  <a:gd name="T32" fmla="*/ 122 w 140"/>
                  <a:gd name="T33" fmla="*/ 18 h 113"/>
                  <a:gd name="T34" fmla="*/ 90 w 140"/>
                  <a:gd name="T35" fmla="*/ 1 h 113"/>
                  <a:gd name="T36" fmla="*/ 90 w 140"/>
                  <a:gd name="T37" fmla="*/ 1 h 113"/>
                  <a:gd name="T38" fmla="*/ 78 w 140"/>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13">
                    <a:moveTo>
                      <a:pt x="65" y="0"/>
                    </a:moveTo>
                    <a:cubicBezTo>
                      <a:pt x="25" y="0"/>
                      <a:pt x="25" y="0"/>
                      <a:pt x="25" y="0"/>
                    </a:cubicBezTo>
                    <a:cubicBezTo>
                      <a:pt x="25" y="25"/>
                      <a:pt x="25" y="25"/>
                      <a:pt x="25" y="25"/>
                    </a:cubicBezTo>
                    <a:cubicBezTo>
                      <a:pt x="0" y="25"/>
                      <a:pt x="0" y="25"/>
                      <a:pt x="0" y="25"/>
                    </a:cubicBezTo>
                    <a:cubicBezTo>
                      <a:pt x="0" y="48"/>
                      <a:pt x="0" y="48"/>
                      <a:pt x="0" y="48"/>
                    </a:cubicBezTo>
                    <a:cubicBezTo>
                      <a:pt x="65" y="48"/>
                      <a:pt x="65" y="48"/>
                      <a:pt x="65" y="48"/>
                    </a:cubicBezTo>
                    <a:cubicBezTo>
                      <a:pt x="65" y="0"/>
                      <a:pt x="65" y="0"/>
                      <a:pt x="65" y="0"/>
                    </a:cubicBezTo>
                    <a:moveTo>
                      <a:pt x="78" y="0"/>
                    </a:moveTo>
                    <a:cubicBezTo>
                      <a:pt x="83" y="0"/>
                      <a:pt x="87" y="0"/>
                      <a:pt x="92" y="1"/>
                    </a:cubicBezTo>
                    <a:cubicBezTo>
                      <a:pt x="92" y="113"/>
                      <a:pt x="92" y="113"/>
                      <a:pt x="92" y="113"/>
                    </a:cubicBezTo>
                    <a:cubicBezTo>
                      <a:pt x="140" y="113"/>
                      <a:pt x="140" y="113"/>
                      <a:pt x="140" y="113"/>
                    </a:cubicBezTo>
                    <a:cubicBezTo>
                      <a:pt x="140" y="109"/>
                      <a:pt x="140" y="109"/>
                      <a:pt x="140" y="109"/>
                    </a:cubicBezTo>
                    <a:cubicBezTo>
                      <a:pt x="140" y="62"/>
                      <a:pt x="140" y="62"/>
                      <a:pt x="140" y="62"/>
                    </a:cubicBezTo>
                    <a:cubicBezTo>
                      <a:pt x="140" y="45"/>
                      <a:pt x="133" y="29"/>
                      <a:pt x="122" y="18"/>
                    </a:cubicBezTo>
                    <a:cubicBezTo>
                      <a:pt x="122" y="18"/>
                      <a:pt x="122" y="18"/>
                      <a:pt x="122" y="18"/>
                    </a:cubicBezTo>
                    <a:cubicBezTo>
                      <a:pt x="122" y="18"/>
                      <a:pt x="122" y="18"/>
                      <a:pt x="122" y="18"/>
                    </a:cubicBezTo>
                    <a:cubicBezTo>
                      <a:pt x="122" y="18"/>
                      <a:pt x="122" y="18"/>
                      <a:pt x="122" y="18"/>
                    </a:cubicBezTo>
                    <a:cubicBezTo>
                      <a:pt x="113" y="9"/>
                      <a:pt x="102" y="3"/>
                      <a:pt x="90" y="1"/>
                    </a:cubicBezTo>
                    <a:cubicBezTo>
                      <a:pt x="90" y="1"/>
                      <a:pt x="90" y="1"/>
                      <a:pt x="90" y="1"/>
                    </a:cubicBezTo>
                    <a:cubicBezTo>
                      <a:pt x="86" y="0"/>
                      <a:pt x="82" y="0"/>
                      <a:pt x="78"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68">
                <a:extLst>
                  <a:ext uri="{FF2B5EF4-FFF2-40B4-BE49-F238E27FC236}">
                    <a16:creationId xmlns:a16="http://schemas.microsoft.com/office/drawing/2014/main" id="{925CF6E1-C58B-5482-F461-F0325A9916CD}"/>
                  </a:ext>
                </a:extLst>
              </p:cNvPr>
              <p:cNvSpPr>
                <a:spLocks/>
              </p:cNvSpPr>
              <p:nvPr/>
            </p:nvSpPr>
            <p:spPr bwMode="auto">
              <a:xfrm>
                <a:off x="3843338" y="6335713"/>
                <a:ext cx="93663" cy="195263"/>
              </a:xfrm>
              <a:custGeom>
                <a:avLst/>
                <a:gdLst>
                  <a:gd name="T0" fmla="*/ 25 w 25"/>
                  <a:gd name="T1" fmla="*/ 0 h 52"/>
                  <a:gd name="T2" fmla="*/ 0 w 25"/>
                  <a:gd name="T3" fmla="*/ 3 h 52"/>
                  <a:gd name="T4" fmla="*/ 0 w 25"/>
                  <a:gd name="T5" fmla="*/ 52 h 52"/>
                  <a:gd name="T6" fmla="*/ 25 w 25"/>
                  <a:gd name="T7" fmla="*/ 52 h 52"/>
                  <a:gd name="T8" fmla="*/ 25 w 25"/>
                  <a:gd name="T9" fmla="*/ 27 h 52"/>
                  <a:gd name="T10" fmla="*/ 25 w 25"/>
                  <a:gd name="T11" fmla="*/ 0 h 52"/>
                </a:gdLst>
                <a:ahLst/>
                <a:cxnLst>
                  <a:cxn ang="0">
                    <a:pos x="T0" y="T1"/>
                  </a:cxn>
                  <a:cxn ang="0">
                    <a:pos x="T2" y="T3"/>
                  </a:cxn>
                  <a:cxn ang="0">
                    <a:pos x="T4" y="T5"/>
                  </a:cxn>
                  <a:cxn ang="0">
                    <a:pos x="T6" y="T7"/>
                  </a:cxn>
                  <a:cxn ang="0">
                    <a:pos x="T8" y="T9"/>
                  </a:cxn>
                  <a:cxn ang="0">
                    <a:pos x="T10" y="T11"/>
                  </a:cxn>
                </a:cxnLst>
                <a:rect l="0" t="0" r="r" b="b"/>
                <a:pathLst>
                  <a:path w="25" h="52">
                    <a:moveTo>
                      <a:pt x="25" y="0"/>
                    </a:moveTo>
                    <a:cubicBezTo>
                      <a:pt x="17" y="2"/>
                      <a:pt x="8" y="3"/>
                      <a:pt x="0" y="3"/>
                    </a:cubicBezTo>
                    <a:cubicBezTo>
                      <a:pt x="0" y="52"/>
                      <a:pt x="0" y="52"/>
                      <a:pt x="0" y="52"/>
                    </a:cubicBezTo>
                    <a:cubicBezTo>
                      <a:pt x="25" y="52"/>
                      <a:pt x="25" y="52"/>
                      <a:pt x="25" y="52"/>
                    </a:cubicBezTo>
                    <a:cubicBezTo>
                      <a:pt x="25" y="27"/>
                      <a:pt x="25" y="27"/>
                      <a:pt x="25" y="27"/>
                    </a:cubicBezTo>
                    <a:cubicBezTo>
                      <a:pt x="25" y="0"/>
                      <a:pt x="25" y="0"/>
                      <a:pt x="2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69">
                <a:extLst>
                  <a:ext uri="{FF2B5EF4-FFF2-40B4-BE49-F238E27FC236}">
                    <a16:creationId xmlns:a16="http://schemas.microsoft.com/office/drawing/2014/main" id="{A0938DF7-B36A-91B4-79CC-819B572448E8}"/>
                  </a:ext>
                </a:extLst>
              </p:cNvPr>
              <p:cNvSpPr>
                <a:spLocks/>
              </p:cNvSpPr>
              <p:nvPr/>
            </p:nvSpPr>
            <p:spPr bwMode="auto">
              <a:xfrm>
                <a:off x="4211638" y="5942013"/>
                <a:ext cx="71438" cy="138113"/>
              </a:xfrm>
              <a:custGeom>
                <a:avLst/>
                <a:gdLst>
                  <a:gd name="T0" fmla="*/ 5 w 19"/>
                  <a:gd name="T1" fmla="*/ 0 h 37"/>
                  <a:gd name="T2" fmla="*/ 5 w 19"/>
                  <a:gd name="T3" fmla="*/ 5 h 37"/>
                  <a:gd name="T4" fmla="*/ 0 w 19"/>
                  <a:gd name="T5" fmla="*/ 37 h 37"/>
                  <a:gd name="T6" fmla="*/ 0 w 19"/>
                  <a:gd name="T7" fmla="*/ 37 h 37"/>
                  <a:gd name="T8" fmla="*/ 19 w 19"/>
                  <a:gd name="T9" fmla="*/ 18 h 37"/>
                  <a:gd name="T10" fmla="*/ 5 w 19"/>
                  <a:gd name="T11" fmla="*/ 0 h 37"/>
                  <a:gd name="T12" fmla="*/ 5 w 19"/>
                  <a:gd name="T13" fmla="*/ 0 h 37"/>
                  <a:gd name="T14" fmla="*/ 5 w 19"/>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7">
                    <a:moveTo>
                      <a:pt x="5" y="0"/>
                    </a:moveTo>
                    <a:cubicBezTo>
                      <a:pt x="5" y="2"/>
                      <a:pt x="5" y="3"/>
                      <a:pt x="5" y="5"/>
                    </a:cubicBezTo>
                    <a:cubicBezTo>
                      <a:pt x="5" y="16"/>
                      <a:pt x="3" y="27"/>
                      <a:pt x="0" y="37"/>
                    </a:cubicBezTo>
                    <a:cubicBezTo>
                      <a:pt x="0" y="37"/>
                      <a:pt x="0" y="37"/>
                      <a:pt x="0" y="37"/>
                    </a:cubicBezTo>
                    <a:cubicBezTo>
                      <a:pt x="11" y="37"/>
                      <a:pt x="19" y="29"/>
                      <a:pt x="19" y="18"/>
                    </a:cubicBezTo>
                    <a:cubicBezTo>
                      <a:pt x="19" y="9"/>
                      <a:pt x="13" y="2"/>
                      <a:pt x="5" y="0"/>
                    </a:cubicBezTo>
                    <a:cubicBezTo>
                      <a:pt x="5" y="0"/>
                      <a:pt x="5" y="0"/>
                      <a:pt x="5" y="0"/>
                    </a:cubicBezTo>
                    <a:cubicBezTo>
                      <a:pt x="5" y="0"/>
                      <a:pt x="5" y="0"/>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70">
                <a:extLst>
                  <a:ext uri="{FF2B5EF4-FFF2-40B4-BE49-F238E27FC236}">
                    <a16:creationId xmlns:a16="http://schemas.microsoft.com/office/drawing/2014/main" id="{F9E9D58F-DD72-2BDD-CA4A-F2DE7543E00A}"/>
                  </a:ext>
                </a:extLst>
              </p:cNvPr>
              <p:cNvSpPr>
                <a:spLocks/>
              </p:cNvSpPr>
              <p:nvPr/>
            </p:nvSpPr>
            <p:spPr bwMode="auto">
              <a:xfrm>
                <a:off x="3843338" y="5722938"/>
                <a:ext cx="387350" cy="623888"/>
              </a:xfrm>
              <a:custGeom>
                <a:avLst/>
                <a:gdLst>
                  <a:gd name="T0" fmla="*/ 0 w 103"/>
                  <a:gd name="T1" fmla="*/ 0 h 166"/>
                  <a:gd name="T2" fmla="*/ 0 w 103"/>
                  <a:gd name="T3" fmla="*/ 166 h 166"/>
                  <a:gd name="T4" fmla="*/ 25 w 103"/>
                  <a:gd name="T5" fmla="*/ 163 h 166"/>
                  <a:gd name="T6" fmla="*/ 98 w 103"/>
                  <a:gd name="T7" fmla="*/ 95 h 166"/>
                  <a:gd name="T8" fmla="*/ 103 w 103"/>
                  <a:gd name="T9" fmla="*/ 63 h 166"/>
                  <a:gd name="T10" fmla="*/ 103 w 103"/>
                  <a:gd name="T11" fmla="*/ 58 h 166"/>
                  <a:gd name="T12" fmla="*/ 0 w 103"/>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103" h="166">
                    <a:moveTo>
                      <a:pt x="0" y="0"/>
                    </a:moveTo>
                    <a:cubicBezTo>
                      <a:pt x="0" y="166"/>
                      <a:pt x="0" y="166"/>
                      <a:pt x="0" y="166"/>
                    </a:cubicBezTo>
                    <a:cubicBezTo>
                      <a:pt x="8" y="166"/>
                      <a:pt x="17" y="165"/>
                      <a:pt x="25" y="163"/>
                    </a:cubicBezTo>
                    <a:cubicBezTo>
                      <a:pt x="60" y="154"/>
                      <a:pt x="87" y="128"/>
                      <a:pt x="98" y="95"/>
                    </a:cubicBezTo>
                    <a:cubicBezTo>
                      <a:pt x="101" y="85"/>
                      <a:pt x="103" y="74"/>
                      <a:pt x="103" y="63"/>
                    </a:cubicBezTo>
                    <a:cubicBezTo>
                      <a:pt x="103" y="61"/>
                      <a:pt x="103" y="60"/>
                      <a:pt x="103" y="58"/>
                    </a:cubicBezTo>
                    <a:cubicBezTo>
                      <a:pt x="43" y="58"/>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71">
                <a:extLst>
                  <a:ext uri="{FF2B5EF4-FFF2-40B4-BE49-F238E27FC236}">
                    <a16:creationId xmlns:a16="http://schemas.microsoft.com/office/drawing/2014/main" id="{C5828CA1-1AD1-1E73-D309-BF98E5CB35B3}"/>
                  </a:ext>
                </a:extLst>
              </p:cNvPr>
              <p:cNvSpPr>
                <a:spLocks/>
              </p:cNvSpPr>
              <p:nvPr/>
            </p:nvSpPr>
            <p:spPr bwMode="auto">
              <a:xfrm>
                <a:off x="3843338" y="5461000"/>
                <a:ext cx="511175" cy="481013"/>
              </a:xfrm>
              <a:custGeom>
                <a:avLst/>
                <a:gdLst>
                  <a:gd name="T0" fmla="*/ 0 w 136"/>
                  <a:gd name="T1" fmla="*/ 0 h 128"/>
                  <a:gd name="T2" fmla="*/ 0 w 136"/>
                  <a:gd name="T3" fmla="*/ 0 h 128"/>
                  <a:gd name="T4" fmla="*/ 0 w 136"/>
                  <a:gd name="T5" fmla="*/ 70 h 128"/>
                  <a:gd name="T6" fmla="*/ 103 w 136"/>
                  <a:gd name="T7" fmla="*/ 128 h 128"/>
                  <a:gd name="T8" fmla="*/ 103 w 136"/>
                  <a:gd name="T9" fmla="*/ 128 h 128"/>
                  <a:gd name="T10" fmla="*/ 103 w 136"/>
                  <a:gd name="T11" fmla="*/ 128 h 128"/>
                  <a:gd name="T12" fmla="*/ 136 w 136"/>
                  <a:gd name="T13" fmla="*/ 128 h 128"/>
                  <a:gd name="T14" fmla="*/ 4 w 136"/>
                  <a:gd name="T15" fmla="*/ 0 h 128"/>
                  <a:gd name="T16" fmla="*/ 4 w 136"/>
                  <a:gd name="T17" fmla="*/ 0 h 128"/>
                  <a:gd name="T18" fmla="*/ 4 w 136"/>
                  <a:gd name="T19" fmla="*/ 0 h 128"/>
                  <a:gd name="T20" fmla="*/ 4 w 136"/>
                  <a:gd name="T21" fmla="*/ 0 h 128"/>
                  <a:gd name="T22" fmla="*/ 4 w 136"/>
                  <a:gd name="T23" fmla="*/ 0 h 128"/>
                  <a:gd name="T24" fmla="*/ 4 w 136"/>
                  <a:gd name="T25" fmla="*/ 0 h 128"/>
                  <a:gd name="T26" fmla="*/ 4 w 136"/>
                  <a:gd name="T27" fmla="*/ 0 h 128"/>
                  <a:gd name="T28" fmla="*/ 4 w 136"/>
                  <a:gd name="T29" fmla="*/ 0 h 128"/>
                  <a:gd name="T30" fmla="*/ 4 w 136"/>
                  <a:gd name="T31" fmla="*/ 0 h 128"/>
                  <a:gd name="T32" fmla="*/ 4 w 136"/>
                  <a:gd name="T33" fmla="*/ 0 h 128"/>
                  <a:gd name="T34" fmla="*/ 3 w 136"/>
                  <a:gd name="T35" fmla="*/ 0 h 128"/>
                  <a:gd name="T36" fmla="*/ 3 w 136"/>
                  <a:gd name="T37" fmla="*/ 0 h 128"/>
                  <a:gd name="T38" fmla="*/ 3 w 136"/>
                  <a:gd name="T39" fmla="*/ 0 h 128"/>
                  <a:gd name="T40" fmla="*/ 3 w 136"/>
                  <a:gd name="T41" fmla="*/ 0 h 128"/>
                  <a:gd name="T42" fmla="*/ 0 w 136"/>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8">
                    <a:moveTo>
                      <a:pt x="0" y="0"/>
                    </a:moveTo>
                    <a:cubicBezTo>
                      <a:pt x="0" y="0"/>
                      <a:pt x="0" y="0"/>
                      <a:pt x="0" y="0"/>
                    </a:cubicBezTo>
                    <a:cubicBezTo>
                      <a:pt x="0" y="70"/>
                      <a:pt x="0" y="70"/>
                      <a:pt x="0" y="70"/>
                    </a:cubicBezTo>
                    <a:cubicBezTo>
                      <a:pt x="0" y="70"/>
                      <a:pt x="43" y="128"/>
                      <a:pt x="103" y="128"/>
                    </a:cubicBezTo>
                    <a:cubicBezTo>
                      <a:pt x="103" y="128"/>
                      <a:pt x="103" y="128"/>
                      <a:pt x="103" y="128"/>
                    </a:cubicBezTo>
                    <a:cubicBezTo>
                      <a:pt x="103" y="128"/>
                      <a:pt x="103" y="128"/>
                      <a:pt x="103" y="128"/>
                    </a:cubicBezTo>
                    <a:cubicBezTo>
                      <a:pt x="136" y="128"/>
                      <a:pt x="136" y="128"/>
                      <a:pt x="136" y="128"/>
                    </a:cubicBezTo>
                    <a:cubicBezTo>
                      <a:pt x="131" y="58"/>
                      <a:pt x="74" y="2"/>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2" y="0"/>
                      <a:pt x="1" y="0"/>
                      <a:pt x="0" y="0"/>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72">
                <a:extLst>
                  <a:ext uri="{FF2B5EF4-FFF2-40B4-BE49-F238E27FC236}">
                    <a16:creationId xmlns:a16="http://schemas.microsoft.com/office/drawing/2014/main" id="{9D1109F8-9AAD-A210-11D4-242978E42EC8}"/>
                  </a:ext>
                </a:extLst>
              </p:cNvPr>
              <p:cNvSpPr>
                <a:spLocks/>
              </p:cNvSpPr>
              <p:nvPr/>
            </p:nvSpPr>
            <p:spPr bwMode="auto">
              <a:xfrm>
                <a:off x="3843338" y="6437313"/>
                <a:ext cx="346075" cy="423863"/>
              </a:xfrm>
              <a:custGeom>
                <a:avLst/>
                <a:gdLst>
                  <a:gd name="T0" fmla="*/ 78 w 92"/>
                  <a:gd name="T1" fmla="*/ 0 h 113"/>
                  <a:gd name="T2" fmla="*/ 65 w 92"/>
                  <a:gd name="T3" fmla="*/ 0 h 113"/>
                  <a:gd name="T4" fmla="*/ 65 w 92"/>
                  <a:gd name="T5" fmla="*/ 48 h 113"/>
                  <a:gd name="T6" fmla="*/ 0 w 92"/>
                  <a:gd name="T7" fmla="*/ 48 h 113"/>
                  <a:gd name="T8" fmla="*/ 0 w 92"/>
                  <a:gd name="T9" fmla="*/ 113 h 113"/>
                  <a:gd name="T10" fmla="*/ 92 w 92"/>
                  <a:gd name="T11" fmla="*/ 113 h 113"/>
                  <a:gd name="T12" fmla="*/ 92 w 92"/>
                  <a:gd name="T13" fmla="*/ 1 h 113"/>
                  <a:gd name="T14" fmla="*/ 78 w 92"/>
                  <a:gd name="T15" fmla="*/ 0 h 113"/>
                  <a:gd name="T16" fmla="*/ 78 w 92"/>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13">
                    <a:moveTo>
                      <a:pt x="78" y="0"/>
                    </a:moveTo>
                    <a:cubicBezTo>
                      <a:pt x="65" y="0"/>
                      <a:pt x="65" y="0"/>
                      <a:pt x="65" y="0"/>
                    </a:cubicBezTo>
                    <a:cubicBezTo>
                      <a:pt x="65" y="48"/>
                      <a:pt x="65" y="48"/>
                      <a:pt x="65" y="48"/>
                    </a:cubicBezTo>
                    <a:cubicBezTo>
                      <a:pt x="0" y="48"/>
                      <a:pt x="0" y="48"/>
                      <a:pt x="0" y="48"/>
                    </a:cubicBezTo>
                    <a:cubicBezTo>
                      <a:pt x="0" y="113"/>
                      <a:pt x="0" y="113"/>
                      <a:pt x="0" y="113"/>
                    </a:cubicBezTo>
                    <a:cubicBezTo>
                      <a:pt x="92" y="113"/>
                      <a:pt x="92" y="113"/>
                      <a:pt x="92" y="113"/>
                    </a:cubicBezTo>
                    <a:cubicBezTo>
                      <a:pt x="92" y="1"/>
                      <a:pt x="92" y="1"/>
                      <a:pt x="92" y="1"/>
                    </a:cubicBezTo>
                    <a:cubicBezTo>
                      <a:pt x="87" y="0"/>
                      <a:pt x="83" y="0"/>
                      <a:pt x="78" y="0"/>
                    </a:cubicBezTo>
                    <a:cubicBezTo>
                      <a:pt x="78" y="0"/>
                      <a:pt x="78" y="0"/>
                      <a:pt x="78"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6" name="组合 215">
              <a:extLst>
                <a:ext uri="{FF2B5EF4-FFF2-40B4-BE49-F238E27FC236}">
                  <a16:creationId xmlns:a16="http://schemas.microsoft.com/office/drawing/2014/main" id="{474EAE54-C23A-7627-E4CA-A28E52C8F6FC}"/>
                </a:ext>
              </a:extLst>
            </p:cNvPr>
            <p:cNvGrpSpPr/>
            <p:nvPr/>
          </p:nvGrpSpPr>
          <p:grpSpPr>
            <a:xfrm>
              <a:off x="5473763" y="5029888"/>
              <a:ext cx="550800" cy="687600"/>
              <a:chOff x="7788275" y="2054225"/>
              <a:chExt cx="1055688" cy="1400176"/>
            </a:xfrm>
          </p:grpSpPr>
          <p:sp>
            <p:nvSpPr>
              <p:cNvPr id="218" name="Oval 151">
                <a:extLst>
                  <a:ext uri="{FF2B5EF4-FFF2-40B4-BE49-F238E27FC236}">
                    <a16:creationId xmlns:a16="http://schemas.microsoft.com/office/drawing/2014/main" id="{77A1E08E-5216-62D0-C221-200F29AC1CE4}"/>
                  </a:ext>
                </a:extLst>
              </p:cNvPr>
              <p:cNvSpPr>
                <a:spLocks noChangeArrowheads="1"/>
              </p:cNvSpPr>
              <p:nvPr/>
            </p:nvSpPr>
            <p:spPr bwMode="auto">
              <a:xfrm>
                <a:off x="7893050" y="2054225"/>
                <a:ext cx="846138" cy="833438"/>
              </a:xfrm>
              <a:prstGeom prst="ellipse">
                <a:avLst/>
              </a:pr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152">
                <a:extLst>
                  <a:ext uri="{FF2B5EF4-FFF2-40B4-BE49-F238E27FC236}">
                    <a16:creationId xmlns:a16="http://schemas.microsoft.com/office/drawing/2014/main" id="{AF80A973-50FD-FB60-307C-E440CC691E88}"/>
                  </a:ext>
                </a:extLst>
              </p:cNvPr>
              <p:cNvSpPr>
                <a:spLocks noChangeArrowheads="1"/>
              </p:cNvSpPr>
              <p:nvPr/>
            </p:nvSpPr>
            <p:spPr bwMode="auto">
              <a:xfrm>
                <a:off x="8216900" y="2857500"/>
                <a:ext cx="195263" cy="26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Rectangle 153">
                <a:extLst>
                  <a:ext uri="{FF2B5EF4-FFF2-40B4-BE49-F238E27FC236}">
                    <a16:creationId xmlns:a16="http://schemas.microsoft.com/office/drawing/2014/main" id="{0AEFF770-8F45-F0F6-9F8A-F25BFB854D2A}"/>
                  </a:ext>
                </a:extLst>
              </p:cNvPr>
              <p:cNvSpPr>
                <a:spLocks noChangeArrowheads="1"/>
              </p:cNvSpPr>
              <p:nvPr/>
            </p:nvSpPr>
            <p:spPr bwMode="auto">
              <a:xfrm>
                <a:off x="8216900" y="2857500"/>
                <a:ext cx="195263"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154">
                <a:extLst>
                  <a:ext uri="{FF2B5EF4-FFF2-40B4-BE49-F238E27FC236}">
                    <a16:creationId xmlns:a16="http://schemas.microsoft.com/office/drawing/2014/main" id="{ADF963CA-2863-1D59-4BBD-0A0F20AF7332}"/>
                  </a:ext>
                </a:extLst>
              </p:cNvPr>
              <p:cNvSpPr>
                <a:spLocks noChangeArrowheads="1"/>
              </p:cNvSpPr>
              <p:nvPr/>
            </p:nvSpPr>
            <p:spPr bwMode="auto">
              <a:xfrm>
                <a:off x="7875588" y="2530475"/>
                <a:ext cx="141288"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Oval 155">
                <a:extLst>
                  <a:ext uri="{FF2B5EF4-FFF2-40B4-BE49-F238E27FC236}">
                    <a16:creationId xmlns:a16="http://schemas.microsoft.com/office/drawing/2014/main" id="{47BA4C38-7284-9AD5-F0BD-CC73D112BE21}"/>
                  </a:ext>
                </a:extLst>
              </p:cNvPr>
              <p:cNvSpPr>
                <a:spLocks noChangeArrowheads="1"/>
              </p:cNvSpPr>
              <p:nvPr/>
            </p:nvSpPr>
            <p:spPr bwMode="auto">
              <a:xfrm>
                <a:off x="8615363" y="2530475"/>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156">
                <a:extLst>
                  <a:ext uri="{FF2B5EF4-FFF2-40B4-BE49-F238E27FC236}">
                    <a16:creationId xmlns:a16="http://schemas.microsoft.com/office/drawing/2014/main" id="{C07CF522-FDE1-E79A-6930-263D8AE8CA51}"/>
                  </a:ext>
                </a:extLst>
              </p:cNvPr>
              <p:cNvSpPr>
                <a:spLocks noChangeArrowheads="1"/>
              </p:cNvSpPr>
              <p:nvPr/>
            </p:nvSpPr>
            <p:spPr bwMode="auto">
              <a:xfrm>
                <a:off x="7927975" y="2166938"/>
                <a:ext cx="773113" cy="773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57">
                <a:extLst>
                  <a:ext uri="{FF2B5EF4-FFF2-40B4-BE49-F238E27FC236}">
                    <a16:creationId xmlns:a16="http://schemas.microsoft.com/office/drawing/2014/main" id="{525847BB-1197-B83F-D397-C6A2BEC9AA49}"/>
                  </a:ext>
                </a:extLst>
              </p:cNvPr>
              <p:cNvSpPr>
                <a:spLocks/>
              </p:cNvSpPr>
              <p:nvPr/>
            </p:nvSpPr>
            <p:spPr bwMode="auto">
              <a:xfrm>
                <a:off x="7897813" y="2054225"/>
                <a:ext cx="833438" cy="492125"/>
              </a:xfrm>
              <a:custGeom>
                <a:avLst/>
                <a:gdLst>
                  <a:gd name="T0" fmla="*/ 222 w 222"/>
                  <a:gd name="T1" fmla="*/ 94 h 131"/>
                  <a:gd name="T2" fmla="*/ 119 w 222"/>
                  <a:gd name="T3" fmla="*/ 0 h 131"/>
                  <a:gd name="T4" fmla="*/ 112 w 222"/>
                  <a:gd name="T5" fmla="*/ 0 h 131"/>
                  <a:gd name="T6" fmla="*/ 111 w 222"/>
                  <a:gd name="T7" fmla="*/ 0 h 131"/>
                  <a:gd name="T8" fmla="*/ 110 w 222"/>
                  <a:gd name="T9" fmla="*/ 0 h 131"/>
                  <a:gd name="T10" fmla="*/ 104 w 222"/>
                  <a:gd name="T11" fmla="*/ 0 h 131"/>
                  <a:gd name="T12" fmla="*/ 0 w 222"/>
                  <a:gd name="T13" fmla="*/ 94 h 131"/>
                  <a:gd name="T14" fmla="*/ 46 w 222"/>
                  <a:gd name="T15" fmla="*/ 122 h 131"/>
                  <a:gd name="T16" fmla="*/ 63 w 222"/>
                  <a:gd name="T17" fmla="*/ 84 h 131"/>
                  <a:gd name="T18" fmla="*/ 69 w 222"/>
                  <a:gd name="T19" fmla="*/ 128 h 131"/>
                  <a:gd name="T20" fmla="*/ 85 w 222"/>
                  <a:gd name="T21" fmla="*/ 131 h 131"/>
                  <a:gd name="T22" fmla="*/ 111 w 222"/>
                  <a:gd name="T23" fmla="*/ 77 h 131"/>
                  <a:gd name="T24" fmla="*/ 137 w 222"/>
                  <a:gd name="T25" fmla="*/ 131 h 131"/>
                  <a:gd name="T26" fmla="*/ 222 w 222"/>
                  <a:gd name="T27" fmla="*/ 9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31">
                    <a:moveTo>
                      <a:pt x="222" y="94"/>
                    </a:moveTo>
                    <a:cubicBezTo>
                      <a:pt x="215" y="43"/>
                      <a:pt x="172" y="3"/>
                      <a:pt x="119" y="0"/>
                    </a:cubicBezTo>
                    <a:cubicBezTo>
                      <a:pt x="116" y="0"/>
                      <a:pt x="114" y="0"/>
                      <a:pt x="112" y="0"/>
                    </a:cubicBezTo>
                    <a:cubicBezTo>
                      <a:pt x="111" y="0"/>
                      <a:pt x="111" y="0"/>
                      <a:pt x="111" y="0"/>
                    </a:cubicBezTo>
                    <a:cubicBezTo>
                      <a:pt x="110" y="0"/>
                      <a:pt x="110" y="0"/>
                      <a:pt x="110" y="0"/>
                    </a:cubicBezTo>
                    <a:cubicBezTo>
                      <a:pt x="108" y="0"/>
                      <a:pt x="106" y="0"/>
                      <a:pt x="104" y="0"/>
                    </a:cubicBezTo>
                    <a:cubicBezTo>
                      <a:pt x="51" y="3"/>
                      <a:pt x="7" y="43"/>
                      <a:pt x="0" y="94"/>
                    </a:cubicBezTo>
                    <a:cubicBezTo>
                      <a:pt x="11" y="106"/>
                      <a:pt x="27" y="115"/>
                      <a:pt x="46" y="122"/>
                    </a:cubicBezTo>
                    <a:cubicBezTo>
                      <a:pt x="46" y="99"/>
                      <a:pt x="63" y="84"/>
                      <a:pt x="63" y="84"/>
                    </a:cubicBezTo>
                    <a:cubicBezTo>
                      <a:pt x="60" y="100"/>
                      <a:pt x="66" y="121"/>
                      <a:pt x="69" y="128"/>
                    </a:cubicBezTo>
                    <a:cubicBezTo>
                      <a:pt x="74" y="129"/>
                      <a:pt x="80" y="130"/>
                      <a:pt x="85" y="131"/>
                    </a:cubicBezTo>
                    <a:cubicBezTo>
                      <a:pt x="85" y="110"/>
                      <a:pt x="111" y="77"/>
                      <a:pt x="111" y="77"/>
                    </a:cubicBezTo>
                    <a:cubicBezTo>
                      <a:pt x="111" y="77"/>
                      <a:pt x="137" y="110"/>
                      <a:pt x="137" y="131"/>
                    </a:cubicBezTo>
                    <a:cubicBezTo>
                      <a:pt x="173" y="127"/>
                      <a:pt x="204" y="113"/>
                      <a:pt x="222" y="94"/>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58">
                <a:extLst>
                  <a:ext uri="{FF2B5EF4-FFF2-40B4-BE49-F238E27FC236}">
                    <a16:creationId xmlns:a16="http://schemas.microsoft.com/office/drawing/2014/main" id="{9C731F3D-BF04-C47A-63D0-84C042945A40}"/>
                  </a:ext>
                </a:extLst>
              </p:cNvPr>
              <p:cNvSpPr>
                <a:spLocks/>
              </p:cNvSpPr>
              <p:nvPr/>
            </p:nvSpPr>
            <p:spPr bwMode="auto">
              <a:xfrm>
                <a:off x="8167688" y="3030538"/>
                <a:ext cx="293688" cy="142875"/>
              </a:xfrm>
              <a:custGeom>
                <a:avLst/>
                <a:gdLst>
                  <a:gd name="T0" fmla="*/ 39 w 78"/>
                  <a:gd name="T1" fmla="*/ 38 h 38"/>
                  <a:gd name="T2" fmla="*/ 78 w 78"/>
                  <a:gd name="T3" fmla="*/ 0 h 38"/>
                  <a:gd name="T4" fmla="*/ 39 w 78"/>
                  <a:gd name="T5" fmla="*/ 0 h 38"/>
                  <a:gd name="T6" fmla="*/ 0 w 78"/>
                  <a:gd name="T7" fmla="*/ 0 h 38"/>
                  <a:gd name="T8" fmla="*/ 39 w 78"/>
                  <a:gd name="T9" fmla="*/ 38 h 38"/>
                </a:gdLst>
                <a:ahLst/>
                <a:cxnLst>
                  <a:cxn ang="0">
                    <a:pos x="T0" y="T1"/>
                  </a:cxn>
                  <a:cxn ang="0">
                    <a:pos x="T2" y="T3"/>
                  </a:cxn>
                  <a:cxn ang="0">
                    <a:pos x="T4" y="T5"/>
                  </a:cxn>
                  <a:cxn ang="0">
                    <a:pos x="T6" y="T7"/>
                  </a:cxn>
                  <a:cxn ang="0">
                    <a:pos x="T8" y="T9"/>
                  </a:cxn>
                </a:cxnLst>
                <a:rect l="0" t="0" r="r" b="b"/>
                <a:pathLst>
                  <a:path w="78" h="38">
                    <a:moveTo>
                      <a:pt x="39" y="38"/>
                    </a:moveTo>
                    <a:cubicBezTo>
                      <a:pt x="61" y="38"/>
                      <a:pt x="78" y="21"/>
                      <a:pt x="78" y="0"/>
                    </a:cubicBezTo>
                    <a:cubicBezTo>
                      <a:pt x="39" y="0"/>
                      <a:pt x="39" y="0"/>
                      <a:pt x="39" y="0"/>
                    </a:cubicBezTo>
                    <a:cubicBezTo>
                      <a:pt x="0" y="0"/>
                      <a:pt x="0" y="0"/>
                      <a:pt x="0" y="0"/>
                    </a:cubicBezTo>
                    <a:cubicBezTo>
                      <a:pt x="0" y="21"/>
                      <a:pt x="18" y="38"/>
                      <a:pt x="39" y="3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59">
                <a:extLst>
                  <a:ext uri="{FF2B5EF4-FFF2-40B4-BE49-F238E27FC236}">
                    <a16:creationId xmlns:a16="http://schemas.microsoft.com/office/drawing/2014/main" id="{DA915D23-A7C4-460F-6747-6FCCE5B46687}"/>
                  </a:ext>
                </a:extLst>
              </p:cNvPr>
              <p:cNvSpPr>
                <a:spLocks/>
              </p:cNvSpPr>
              <p:nvPr/>
            </p:nvSpPr>
            <p:spPr bwMode="auto">
              <a:xfrm>
                <a:off x="7788275" y="3030538"/>
                <a:ext cx="1055688" cy="423863"/>
              </a:xfrm>
              <a:custGeom>
                <a:avLst/>
                <a:gdLst>
                  <a:gd name="T0" fmla="*/ 262 w 281"/>
                  <a:gd name="T1" fmla="*/ 18 h 113"/>
                  <a:gd name="T2" fmla="*/ 218 w 281"/>
                  <a:gd name="T3" fmla="*/ 0 h 113"/>
                  <a:gd name="T4" fmla="*/ 179 w 281"/>
                  <a:gd name="T5" fmla="*/ 0 h 113"/>
                  <a:gd name="T6" fmla="*/ 140 w 281"/>
                  <a:gd name="T7" fmla="*/ 38 h 113"/>
                  <a:gd name="T8" fmla="*/ 101 w 281"/>
                  <a:gd name="T9" fmla="*/ 0 h 113"/>
                  <a:gd name="T10" fmla="*/ 62 w 281"/>
                  <a:gd name="T11" fmla="*/ 0 h 113"/>
                  <a:gd name="T12" fmla="*/ 18 w 281"/>
                  <a:gd name="T13" fmla="*/ 18 h 113"/>
                  <a:gd name="T14" fmla="*/ 0 w 281"/>
                  <a:gd name="T15" fmla="*/ 62 h 113"/>
                  <a:gd name="T16" fmla="*/ 0 w 281"/>
                  <a:gd name="T17" fmla="*/ 109 h 113"/>
                  <a:gd name="T18" fmla="*/ 0 w 281"/>
                  <a:gd name="T19" fmla="*/ 113 h 113"/>
                  <a:gd name="T20" fmla="*/ 281 w 281"/>
                  <a:gd name="T21" fmla="*/ 113 h 113"/>
                  <a:gd name="T22" fmla="*/ 281 w 281"/>
                  <a:gd name="T23" fmla="*/ 109 h 113"/>
                  <a:gd name="T24" fmla="*/ 281 w 281"/>
                  <a:gd name="T25" fmla="*/ 62 h 113"/>
                  <a:gd name="T26" fmla="*/ 262 w 281"/>
                  <a:gd name="T27" fmla="*/ 1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113">
                    <a:moveTo>
                      <a:pt x="262" y="18"/>
                    </a:moveTo>
                    <a:cubicBezTo>
                      <a:pt x="251" y="7"/>
                      <a:pt x="236" y="0"/>
                      <a:pt x="218" y="0"/>
                    </a:cubicBezTo>
                    <a:cubicBezTo>
                      <a:pt x="179" y="0"/>
                      <a:pt x="179" y="0"/>
                      <a:pt x="179" y="0"/>
                    </a:cubicBezTo>
                    <a:cubicBezTo>
                      <a:pt x="179" y="21"/>
                      <a:pt x="162" y="38"/>
                      <a:pt x="140" y="38"/>
                    </a:cubicBezTo>
                    <a:cubicBezTo>
                      <a:pt x="119" y="38"/>
                      <a:pt x="101" y="21"/>
                      <a:pt x="101" y="0"/>
                    </a:cubicBezTo>
                    <a:cubicBezTo>
                      <a:pt x="62" y="0"/>
                      <a:pt x="62" y="0"/>
                      <a:pt x="62" y="0"/>
                    </a:cubicBezTo>
                    <a:cubicBezTo>
                      <a:pt x="45" y="0"/>
                      <a:pt x="29" y="7"/>
                      <a:pt x="18" y="18"/>
                    </a:cubicBezTo>
                    <a:cubicBezTo>
                      <a:pt x="7" y="29"/>
                      <a:pt x="0" y="45"/>
                      <a:pt x="0" y="62"/>
                    </a:cubicBezTo>
                    <a:cubicBezTo>
                      <a:pt x="0" y="109"/>
                      <a:pt x="0" y="109"/>
                      <a:pt x="0" y="109"/>
                    </a:cubicBezTo>
                    <a:cubicBezTo>
                      <a:pt x="0" y="113"/>
                      <a:pt x="0" y="113"/>
                      <a:pt x="0" y="113"/>
                    </a:cubicBezTo>
                    <a:cubicBezTo>
                      <a:pt x="281" y="113"/>
                      <a:pt x="281" y="113"/>
                      <a:pt x="281" y="113"/>
                    </a:cubicBezTo>
                    <a:cubicBezTo>
                      <a:pt x="281" y="109"/>
                      <a:pt x="281" y="109"/>
                      <a:pt x="281" y="109"/>
                    </a:cubicBezTo>
                    <a:cubicBezTo>
                      <a:pt x="281" y="62"/>
                      <a:pt x="281" y="62"/>
                      <a:pt x="281" y="62"/>
                    </a:cubicBezTo>
                    <a:cubicBezTo>
                      <a:pt x="281" y="45"/>
                      <a:pt x="274" y="29"/>
                      <a:pt x="262" y="18"/>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60">
                <a:extLst>
                  <a:ext uri="{FF2B5EF4-FFF2-40B4-BE49-F238E27FC236}">
                    <a16:creationId xmlns:a16="http://schemas.microsoft.com/office/drawing/2014/main" id="{393D3627-DA37-9563-9B8A-051DF5547C78}"/>
                  </a:ext>
                </a:extLst>
              </p:cNvPr>
              <p:cNvSpPr>
                <a:spLocks/>
              </p:cNvSpPr>
              <p:nvPr/>
            </p:nvSpPr>
            <p:spPr bwMode="auto">
              <a:xfrm>
                <a:off x="7788275" y="3030538"/>
                <a:ext cx="439738" cy="423863"/>
              </a:xfrm>
              <a:custGeom>
                <a:avLst/>
                <a:gdLst>
                  <a:gd name="T0" fmla="*/ 62 w 117"/>
                  <a:gd name="T1" fmla="*/ 0 h 113"/>
                  <a:gd name="T2" fmla="*/ 18 w 117"/>
                  <a:gd name="T3" fmla="*/ 18 h 113"/>
                  <a:gd name="T4" fmla="*/ 0 w 117"/>
                  <a:gd name="T5" fmla="*/ 62 h 113"/>
                  <a:gd name="T6" fmla="*/ 0 w 117"/>
                  <a:gd name="T7" fmla="*/ 109 h 113"/>
                  <a:gd name="T8" fmla="*/ 0 w 117"/>
                  <a:gd name="T9" fmla="*/ 113 h 113"/>
                  <a:gd name="T10" fmla="*/ 117 w 117"/>
                  <a:gd name="T11" fmla="*/ 113 h 113"/>
                  <a:gd name="T12" fmla="*/ 83 w 117"/>
                  <a:gd name="T13" fmla="*/ 0 h 113"/>
                  <a:gd name="T14" fmla="*/ 62 w 1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3">
                    <a:moveTo>
                      <a:pt x="62" y="0"/>
                    </a:moveTo>
                    <a:cubicBezTo>
                      <a:pt x="45" y="0"/>
                      <a:pt x="29" y="7"/>
                      <a:pt x="18" y="18"/>
                    </a:cubicBezTo>
                    <a:cubicBezTo>
                      <a:pt x="7" y="29"/>
                      <a:pt x="0" y="45"/>
                      <a:pt x="0" y="62"/>
                    </a:cubicBezTo>
                    <a:cubicBezTo>
                      <a:pt x="0" y="109"/>
                      <a:pt x="0" y="109"/>
                      <a:pt x="0" y="109"/>
                    </a:cubicBezTo>
                    <a:cubicBezTo>
                      <a:pt x="0" y="113"/>
                      <a:pt x="0" y="113"/>
                      <a:pt x="0" y="113"/>
                    </a:cubicBezTo>
                    <a:cubicBezTo>
                      <a:pt x="117" y="113"/>
                      <a:pt x="117" y="113"/>
                      <a:pt x="117" y="113"/>
                    </a:cubicBezTo>
                    <a:cubicBezTo>
                      <a:pt x="83" y="0"/>
                      <a:pt x="83" y="0"/>
                      <a:pt x="83" y="0"/>
                    </a:cubicBezTo>
                    <a:lnTo>
                      <a:pt x="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61">
                <a:extLst>
                  <a:ext uri="{FF2B5EF4-FFF2-40B4-BE49-F238E27FC236}">
                    <a16:creationId xmlns:a16="http://schemas.microsoft.com/office/drawing/2014/main" id="{C7F04034-5F77-08AA-776E-7B277FAE2437}"/>
                  </a:ext>
                </a:extLst>
              </p:cNvPr>
              <p:cNvSpPr>
                <a:spLocks/>
              </p:cNvSpPr>
              <p:nvPr/>
            </p:nvSpPr>
            <p:spPr bwMode="auto">
              <a:xfrm>
                <a:off x="8401050" y="3030538"/>
                <a:ext cx="442913" cy="423863"/>
              </a:xfrm>
              <a:custGeom>
                <a:avLst/>
                <a:gdLst>
                  <a:gd name="T0" fmla="*/ 55 w 118"/>
                  <a:gd name="T1" fmla="*/ 0 h 113"/>
                  <a:gd name="T2" fmla="*/ 99 w 118"/>
                  <a:gd name="T3" fmla="*/ 18 h 113"/>
                  <a:gd name="T4" fmla="*/ 118 w 118"/>
                  <a:gd name="T5" fmla="*/ 62 h 113"/>
                  <a:gd name="T6" fmla="*/ 118 w 118"/>
                  <a:gd name="T7" fmla="*/ 109 h 113"/>
                  <a:gd name="T8" fmla="*/ 118 w 118"/>
                  <a:gd name="T9" fmla="*/ 113 h 113"/>
                  <a:gd name="T10" fmla="*/ 0 w 118"/>
                  <a:gd name="T11" fmla="*/ 113 h 113"/>
                  <a:gd name="T12" fmla="*/ 34 w 118"/>
                  <a:gd name="T13" fmla="*/ 0 h 113"/>
                  <a:gd name="T14" fmla="*/ 55 w 118"/>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13">
                    <a:moveTo>
                      <a:pt x="55" y="0"/>
                    </a:moveTo>
                    <a:cubicBezTo>
                      <a:pt x="73" y="0"/>
                      <a:pt x="88" y="7"/>
                      <a:pt x="99" y="18"/>
                    </a:cubicBezTo>
                    <a:cubicBezTo>
                      <a:pt x="111" y="29"/>
                      <a:pt x="118" y="45"/>
                      <a:pt x="118" y="62"/>
                    </a:cubicBezTo>
                    <a:cubicBezTo>
                      <a:pt x="118" y="109"/>
                      <a:pt x="118" y="109"/>
                      <a:pt x="118" y="109"/>
                    </a:cubicBezTo>
                    <a:cubicBezTo>
                      <a:pt x="118" y="113"/>
                      <a:pt x="118" y="113"/>
                      <a:pt x="118" y="113"/>
                    </a:cubicBezTo>
                    <a:cubicBezTo>
                      <a:pt x="0" y="113"/>
                      <a:pt x="0" y="113"/>
                      <a:pt x="0" y="113"/>
                    </a:cubicBezTo>
                    <a:cubicBezTo>
                      <a:pt x="34" y="0"/>
                      <a:pt x="34" y="0"/>
                      <a:pt x="34" y="0"/>
                    </a:cubicBezTo>
                    <a:cubicBezTo>
                      <a:pt x="55" y="0"/>
                      <a:pt x="55" y="0"/>
                      <a:pt x="55" y="0"/>
                    </a:cubicBezTo>
                  </a:path>
                </a:pathLst>
              </a:custGeom>
              <a:solidFill>
                <a:srgbClr val="744F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62">
                <a:extLst>
                  <a:ext uri="{FF2B5EF4-FFF2-40B4-BE49-F238E27FC236}">
                    <a16:creationId xmlns:a16="http://schemas.microsoft.com/office/drawing/2014/main" id="{99466784-68C7-B10C-C5DA-ED03F26A58A6}"/>
                  </a:ext>
                </a:extLst>
              </p:cNvPr>
              <p:cNvSpPr>
                <a:spLocks noEditPoints="1"/>
              </p:cNvSpPr>
              <p:nvPr/>
            </p:nvSpPr>
            <p:spPr bwMode="auto">
              <a:xfrm>
                <a:off x="8313738" y="2054225"/>
                <a:ext cx="444500" cy="547688"/>
              </a:xfrm>
              <a:custGeom>
                <a:avLst/>
                <a:gdLst>
                  <a:gd name="T0" fmla="*/ 118 w 118"/>
                  <a:gd name="T1" fmla="*/ 146 h 146"/>
                  <a:gd name="T2" fmla="*/ 118 w 118"/>
                  <a:gd name="T3" fmla="*/ 146 h 146"/>
                  <a:gd name="T4" fmla="*/ 118 w 118"/>
                  <a:gd name="T5" fmla="*/ 146 h 146"/>
                  <a:gd name="T6" fmla="*/ 118 w 118"/>
                  <a:gd name="T7" fmla="*/ 146 h 146"/>
                  <a:gd name="T8" fmla="*/ 118 w 118"/>
                  <a:gd name="T9" fmla="*/ 146 h 146"/>
                  <a:gd name="T10" fmla="*/ 118 w 118"/>
                  <a:gd name="T11" fmla="*/ 146 h 146"/>
                  <a:gd name="T12" fmla="*/ 113 w 118"/>
                  <a:gd name="T13" fmla="*/ 111 h 146"/>
                  <a:gd name="T14" fmla="*/ 113 w 118"/>
                  <a:gd name="T15" fmla="*/ 111 h 146"/>
                  <a:gd name="T16" fmla="*/ 113 w 118"/>
                  <a:gd name="T17" fmla="*/ 111 h 146"/>
                  <a:gd name="T18" fmla="*/ 0 w 118"/>
                  <a:gd name="T19" fmla="*/ 0 h 146"/>
                  <a:gd name="T20" fmla="*/ 0 w 118"/>
                  <a:gd name="T21" fmla="*/ 0 h 146"/>
                  <a:gd name="T22" fmla="*/ 0 w 118"/>
                  <a:gd name="T23" fmla="*/ 0 h 146"/>
                  <a:gd name="T24" fmla="*/ 0 w 118"/>
                  <a:gd name="T25" fmla="*/ 0 h 146"/>
                  <a:gd name="T26" fmla="*/ 113 w 118"/>
                  <a:gd name="T27" fmla="*/ 111 h 146"/>
                  <a:gd name="T28" fmla="*/ 113 w 118"/>
                  <a:gd name="T29" fmla="*/ 111 h 146"/>
                  <a:gd name="T30" fmla="*/ 0 w 118"/>
                  <a:gd name="T3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46">
                    <a:moveTo>
                      <a:pt x="118" y="146"/>
                    </a:moveTo>
                    <a:cubicBezTo>
                      <a:pt x="118" y="146"/>
                      <a:pt x="118" y="146"/>
                      <a:pt x="118" y="146"/>
                    </a:cubicBezTo>
                    <a:cubicBezTo>
                      <a:pt x="118" y="146"/>
                      <a:pt x="118" y="146"/>
                      <a:pt x="118" y="146"/>
                    </a:cubicBezTo>
                    <a:moveTo>
                      <a:pt x="118" y="146"/>
                    </a:moveTo>
                    <a:cubicBezTo>
                      <a:pt x="118" y="146"/>
                      <a:pt x="118" y="146"/>
                      <a:pt x="118" y="146"/>
                    </a:cubicBezTo>
                    <a:cubicBezTo>
                      <a:pt x="118" y="146"/>
                      <a:pt x="118" y="146"/>
                      <a:pt x="118" y="146"/>
                    </a:cubicBezTo>
                    <a:moveTo>
                      <a:pt x="113" y="111"/>
                    </a:moveTo>
                    <a:cubicBezTo>
                      <a:pt x="113" y="111"/>
                      <a:pt x="113" y="111"/>
                      <a:pt x="113" y="111"/>
                    </a:cubicBezTo>
                    <a:cubicBezTo>
                      <a:pt x="113" y="111"/>
                      <a:pt x="113" y="111"/>
                      <a:pt x="113" y="111"/>
                    </a:cubicBezTo>
                    <a:moveTo>
                      <a:pt x="0" y="0"/>
                    </a:moveTo>
                    <a:cubicBezTo>
                      <a:pt x="0" y="0"/>
                      <a:pt x="0" y="0"/>
                      <a:pt x="0" y="0"/>
                    </a:cubicBezTo>
                    <a:cubicBezTo>
                      <a:pt x="0" y="0"/>
                      <a:pt x="0" y="0"/>
                      <a:pt x="0" y="0"/>
                    </a:cubicBezTo>
                    <a:cubicBezTo>
                      <a:pt x="0" y="0"/>
                      <a:pt x="0" y="0"/>
                      <a:pt x="0" y="0"/>
                    </a:cubicBezTo>
                    <a:cubicBezTo>
                      <a:pt x="62" y="0"/>
                      <a:pt x="113" y="49"/>
                      <a:pt x="113" y="111"/>
                    </a:cubicBezTo>
                    <a:cubicBezTo>
                      <a:pt x="113" y="111"/>
                      <a:pt x="113" y="111"/>
                      <a:pt x="113" y="111"/>
                    </a:cubicBezTo>
                    <a:cubicBezTo>
                      <a:pt x="113" y="49"/>
                      <a:pt x="62"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63">
                <a:extLst>
                  <a:ext uri="{FF2B5EF4-FFF2-40B4-BE49-F238E27FC236}">
                    <a16:creationId xmlns:a16="http://schemas.microsoft.com/office/drawing/2014/main" id="{D600A87E-598E-253C-CE4F-8EF95BC27252}"/>
                  </a:ext>
                </a:extLst>
              </p:cNvPr>
              <p:cNvSpPr>
                <a:spLocks noEditPoints="1"/>
              </p:cNvSpPr>
              <p:nvPr/>
            </p:nvSpPr>
            <p:spPr bwMode="auto">
              <a:xfrm>
                <a:off x="8313738" y="2054225"/>
                <a:ext cx="425450" cy="619125"/>
              </a:xfrm>
              <a:custGeom>
                <a:avLst/>
                <a:gdLst>
                  <a:gd name="T0" fmla="*/ 98 w 113"/>
                  <a:gd name="T1" fmla="*/ 165 h 165"/>
                  <a:gd name="T2" fmla="*/ 98 w 113"/>
                  <a:gd name="T3" fmla="*/ 165 h 165"/>
                  <a:gd name="T4" fmla="*/ 98 w 113"/>
                  <a:gd name="T5" fmla="*/ 165 h 165"/>
                  <a:gd name="T6" fmla="*/ 98 w 113"/>
                  <a:gd name="T7" fmla="*/ 165 h 165"/>
                  <a:gd name="T8" fmla="*/ 0 w 113"/>
                  <a:gd name="T9" fmla="*/ 0 h 165"/>
                  <a:gd name="T10" fmla="*/ 1 w 113"/>
                  <a:gd name="T11" fmla="*/ 0 h 165"/>
                  <a:gd name="T12" fmla="*/ 8 w 113"/>
                  <a:gd name="T13" fmla="*/ 0 h 165"/>
                  <a:gd name="T14" fmla="*/ 111 w 113"/>
                  <a:gd name="T15" fmla="*/ 94 h 165"/>
                  <a:gd name="T16" fmla="*/ 99 w 113"/>
                  <a:gd name="T17" fmla="*/ 105 h 165"/>
                  <a:gd name="T18" fmla="*/ 103 w 113"/>
                  <a:gd name="T19" fmla="*/ 128 h 165"/>
                  <a:gd name="T20" fmla="*/ 111 w 113"/>
                  <a:gd name="T21" fmla="*/ 131 h 165"/>
                  <a:gd name="T22" fmla="*/ 113 w 113"/>
                  <a:gd name="T23" fmla="*/ 111 h 165"/>
                  <a:gd name="T24" fmla="*/ 113 w 113"/>
                  <a:gd name="T25" fmla="*/ 111 h 165"/>
                  <a:gd name="T26" fmla="*/ 113 w 113"/>
                  <a:gd name="T27" fmla="*/ 111 h 165"/>
                  <a:gd name="T28" fmla="*/ 0 w 113"/>
                  <a:gd name="T29" fmla="*/ 0 h 165"/>
                  <a:gd name="T30" fmla="*/ 0 w 113"/>
                  <a:gd name="T31" fmla="*/ 0 h 165"/>
                  <a:gd name="T32" fmla="*/ 0 w 113"/>
                  <a:gd name="T33" fmla="*/ 0 h 165"/>
                  <a:gd name="T34" fmla="*/ 0 w 113"/>
                  <a:gd name="T35" fmla="*/ 0 h 165"/>
                  <a:gd name="T36" fmla="*/ 0 w 113"/>
                  <a:gd name="T3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65">
                    <a:moveTo>
                      <a:pt x="98" y="165"/>
                    </a:moveTo>
                    <a:cubicBezTo>
                      <a:pt x="98" y="165"/>
                      <a:pt x="98" y="165"/>
                      <a:pt x="98" y="165"/>
                    </a:cubicBezTo>
                    <a:cubicBezTo>
                      <a:pt x="98" y="165"/>
                      <a:pt x="98" y="165"/>
                      <a:pt x="98" y="165"/>
                    </a:cubicBezTo>
                    <a:cubicBezTo>
                      <a:pt x="98" y="165"/>
                      <a:pt x="98" y="165"/>
                      <a:pt x="98" y="165"/>
                    </a:cubicBezTo>
                    <a:moveTo>
                      <a:pt x="0" y="0"/>
                    </a:moveTo>
                    <a:cubicBezTo>
                      <a:pt x="1" y="0"/>
                      <a:pt x="1" y="0"/>
                      <a:pt x="1" y="0"/>
                    </a:cubicBezTo>
                    <a:cubicBezTo>
                      <a:pt x="3" y="0"/>
                      <a:pt x="5" y="0"/>
                      <a:pt x="8" y="0"/>
                    </a:cubicBezTo>
                    <a:cubicBezTo>
                      <a:pt x="61" y="3"/>
                      <a:pt x="104" y="43"/>
                      <a:pt x="111" y="94"/>
                    </a:cubicBezTo>
                    <a:cubicBezTo>
                      <a:pt x="108" y="98"/>
                      <a:pt x="104" y="101"/>
                      <a:pt x="99" y="105"/>
                    </a:cubicBezTo>
                    <a:cubicBezTo>
                      <a:pt x="101" y="112"/>
                      <a:pt x="103" y="120"/>
                      <a:pt x="103" y="128"/>
                    </a:cubicBezTo>
                    <a:cubicBezTo>
                      <a:pt x="106" y="128"/>
                      <a:pt x="109" y="130"/>
                      <a:pt x="111" y="131"/>
                    </a:cubicBezTo>
                    <a:cubicBezTo>
                      <a:pt x="112" y="125"/>
                      <a:pt x="113" y="118"/>
                      <a:pt x="113" y="111"/>
                    </a:cubicBezTo>
                    <a:cubicBezTo>
                      <a:pt x="113" y="111"/>
                      <a:pt x="113" y="111"/>
                      <a:pt x="113" y="111"/>
                    </a:cubicBezTo>
                    <a:cubicBezTo>
                      <a:pt x="113" y="111"/>
                      <a:pt x="113" y="111"/>
                      <a:pt x="113" y="111"/>
                    </a:cubicBezTo>
                    <a:cubicBezTo>
                      <a:pt x="113" y="49"/>
                      <a:pt x="62" y="0"/>
                      <a:pt x="0" y="0"/>
                    </a:cubicBezTo>
                    <a:moveTo>
                      <a:pt x="0" y="0"/>
                    </a:moveTo>
                    <a:cubicBezTo>
                      <a:pt x="0" y="0"/>
                      <a:pt x="0" y="0"/>
                      <a:pt x="0" y="0"/>
                    </a:cubicBezTo>
                    <a:cubicBezTo>
                      <a:pt x="0" y="0"/>
                      <a:pt x="0" y="0"/>
                      <a:pt x="0" y="0"/>
                    </a:cubicBezTo>
                    <a:cubicBezTo>
                      <a:pt x="0" y="0"/>
                      <a:pt x="0" y="0"/>
                      <a:pt x="0" y="0"/>
                    </a:cubicBezTo>
                  </a:path>
                </a:pathLst>
              </a:custGeom>
              <a:solidFill>
                <a:srgbClr val="5F41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64">
                <a:extLst>
                  <a:ext uri="{FF2B5EF4-FFF2-40B4-BE49-F238E27FC236}">
                    <a16:creationId xmlns:a16="http://schemas.microsoft.com/office/drawing/2014/main" id="{6CBF63DD-1753-83E0-441B-401E1FC277E3}"/>
                  </a:ext>
                </a:extLst>
              </p:cNvPr>
              <p:cNvSpPr>
                <a:spLocks/>
              </p:cNvSpPr>
              <p:nvPr/>
            </p:nvSpPr>
            <p:spPr bwMode="auto">
              <a:xfrm>
                <a:off x="8682038" y="2535238"/>
                <a:ext cx="76200" cy="138113"/>
              </a:xfrm>
              <a:custGeom>
                <a:avLst/>
                <a:gdLst>
                  <a:gd name="T0" fmla="*/ 5 w 20"/>
                  <a:gd name="T1" fmla="*/ 0 h 37"/>
                  <a:gd name="T2" fmla="*/ 5 w 20"/>
                  <a:gd name="T3" fmla="*/ 5 h 37"/>
                  <a:gd name="T4" fmla="*/ 0 w 20"/>
                  <a:gd name="T5" fmla="*/ 37 h 37"/>
                  <a:gd name="T6" fmla="*/ 0 w 20"/>
                  <a:gd name="T7" fmla="*/ 37 h 37"/>
                  <a:gd name="T8" fmla="*/ 0 w 20"/>
                  <a:gd name="T9" fmla="*/ 37 h 37"/>
                  <a:gd name="T10" fmla="*/ 1 w 20"/>
                  <a:gd name="T11" fmla="*/ 37 h 37"/>
                  <a:gd name="T12" fmla="*/ 20 w 20"/>
                  <a:gd name="T13" fmla="*/ 18 h 37"/>
                  <a:gd name="T14" fmla="*/ 20 w 20"/>
                  <a:gd name="T15" fmla="*/ 18 h 37"/>
                  <a:gd name="T16" fmla="*/ 20 w 20"/>
                  <a:gd name="T17" fmla="*/ 18 h 37"/>
                  <a:gd name="T18" fmla="*/ 20 w 20"/>
                  <a:gd name="T19" fmla="*/ 18 h 37"/>
                  <a:gd name="T20" fmla="*/ 20 w 20"/>
                  <a:gd name="T21" fmla="*/ 18 h 37"/>
                  <a:gd name="T22" fmla="*/ 20 w 20"/>
                  <a:gd name="T23" fmla="*/ 18 h 37"/>
                  <a:gd name="T24" fmla="*/ 13 w 20"/>
                  <a:gd name="T25" fmla="*/ 4 h 37"/>
                  <a:gd name="T26" fmla="*/ 13 w 20"/>
                  <a:gd name="T27" fmla="*/ 3 h 37"/>
                  <a:gd name="T28" fmla="*/ 5 w 20"/>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37">
                    <a:moveTo>
                      <a:pt x="5" y="0"/>
                    </a:moveTo>
                    <a:cubicBezTo>
                      <a:pt x="5" y="1"/>
                      <a:pt x="5" y="3"/>
                      <a:pt x="5" y="5"/>
                    </a:cubicBezTo>
                    <a:cubicBezTo>
                      <a:pt x="5" y="16"/>
                      <a:pt x="4" y="27"/>
                      <a:pt x="0" y="37"/>
                    </a:cubicBezTo>
                    <a:cubicBezTo>
                      <a:pt x="0" y="37"/>
                      <a:pt x="0" y="37"/>
                      <a:pt x="0" y="37"/>
                    </a:cubicBezTo>
                    <a:cubicBezTo>
                      <a:pt x="0" y="37"/>
                      <a:pt x="0" y="37"/>
                      <a:pt x="0" y="37"/>
                    </a:cubicBezTo>
                    <a:cubicBezTo>
                      <a:pt x="1" y="37"/>
                      <a:pt x="1" y="37"/>
                      <a:pt x="1" y="37"/>
                    </a:cubicBezTo>
                    <a:cubicBezTo>
                      <a:pt x="11" y="37"/>
                      <a:pt x="20" y="2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2"/>
                      <a:pt x="17" y="7"/>
                      <a:pt x="13" y="4"/>
                    </a:cubicBezTo>
                    <a:cubicBezTo>
                      <a:pt x="13" y="3"/>
                      <a:pt x="13" y="3"/>
                      <a:pt x="13" y="3"/>
                    </a:cubicBezTo>
                    <a:cubicBezTo>
                      <a:pt x="11" y="2"/>
                      <a:pt x="8" y="0"/>
                      <a:pt x="5"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65">
                <a:extLst>
                  <a:ext uri="{FF2B5EF4-FFF2-40B4-BE49-F238E27FC236}">
                    <a16:creationId xmlns:a16="http://schemas.microsoft.com/office/drawing/2014/main" id="{730E1E47-BACD-5BD5-A1CD-CE99414FFBBC}"/>
                  </a:ext>
                </a:extLst>
              </p:cNvPr>
              <p:cNvSpPr>
                <a:spLocks/>
              </p:cNvSpPr>
              <p:nvPr/>
            </p:nvSpPr>
            <p:spPr bwMode="auto">
              <a:xfrm>
                <a:off x="8313738" y="2928938"/>
                <a:ext cx="98425" cy="101600"/>
              </a:xfrm>
              <a:custGeom>
                <a:avLst/>
                <a:gdLst>
                  <a:gd name="T0" fmla="*/ 26 w 26"/>
                  <a:gd name="T1" fmla="*/ 0 h 27"/>
                  <a:gd name="T2" fmla="*/ 0 w 26"/>
                  <a:gd name="T3" fmla="*/ 3 h 27"/>
                  <a:gd name="T4" fmla="*/ 0 w 26"/>
                  <a:gd name="T5" fmla="*/ 27 h 27"/>
                  <a:gd name="T6" fmla="*/ 0 w 26"/>
                  <a:gd name="T7" fmla="*/ 27 h 27"/>
                  <a:gd name="T8" fmla="*/ 26 w 26"/>
                  <a:gd name="T9" fmla="*/ 27 h 27"/>
                  <a:gd name="T10" fmla="*/ 26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26" y="0"/>
                    </a:moveTo>
                    <a:cubicBezTo>
                      <a:pt x="18" y="2"/>
                      <a:pt x="9" y="3"/>
                      <a:pt x="0" y="3"/>
                    </a:cubicBezTo>
                    <a:cubicBezTo>
                      <a:pt x="0" y="27"/>
                      <a:pt x="0" y="27"/>
                      <a:pt x="0" y="27"/>
                    </a:cubicBezTo>
                    <a:cubicBezTo>
                      <a:pt x="0" y="27"/>
                      <a:pt x="0" y="27"/>
                      <a:pt x="0" y="27"/>
                    </a:cubicBezTo>
                    <a:cubicBezTo>
                      <a:pt x="26" y="27"/>
                      <a:pt x="26" y="27"/>
                      <a:pt x="26" y="27"/>
                    </a:cubicBezTo>
                    <a:cubicBezTo>
                      <a:pt x="26" y="0"/>
                      <a:pt x="26" y="0"/>
                      <a:pt x="26"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66">
                <a:extLst>
                  <a:ext uri="{FF2B5EF4-FFF2-40B4-BE49-F238E27FC236}">
                    <a16:creationId xmlns:a16="http://schemas.microsoft.com/office/drawing/2014/main" id="{182DD4F1-5164-4B86-8B68-7D42741913D5}"/>
                  </a:ext>
                </a:extLst>
              </p:cNvPr>
              <p:cNvSpPr>
                <a:spLocks/>
              </p:cNvSpPr>
              <p:nvPr/>
            </p:nvSpPr>
            <p:spPr bwMode="auto">
              <a:xfrm>
                <a:off x="8313738" y="2343150"/>
                <a:ext cx="387350" cy="596900"/>
              </a:xfrm>
              <a:custGeom>
                <a:avLst/>
                <a:gdLst>
                  <a:gd name="T0" fmla="*/ 0 w 103"/>
                  <a:gd name="T1" fmla="*/ 0 h 159"/>
                  <a:gd name="T2" fmla="*/ 0 w 103"/>
                  <a:gd name="T3" fmla="*/ 159 h 159"/>
                  <a:gd name="T4" fmla="*/ 26 w 103"/>
                  <a:gd name="T5" fmla="*/ 156 h 159"/>
                  <a:gd name="T6" fmla="*/ 26 w 103"/>
                  <a:gd name="T7" fmla="*/ 156 h 159"/>
                  <a:gd name="T8" fmla="*/ 26 w 103"/>
                  <a:gd name="T9" fmla="*/ 156 h 159"/>
                  <a:gd name="T10" fmla="*/ 98 w 103"/>
                  <a:gd name="T11" fmla="*/ 88 h 159"/>
                  <a:gd name="T12" fmla="*/ 98 w 103"/>
                  <a:gd name="T13" fmla="*/ 88 h 159"/>
                  <a:gd name="T14" fmla="*/ 98 w 103"/>
                  <a:gd name="T15" fmla="*/ 88 h 159"/>
                  <a:gd name="T16" fmla="*/ 103 w 103"/>
                  <a:gd name="T17" fmla="*/ 56 h 159"/>
                  <a:gd name="T18" fmla="*/ 103 w 103"/>
                  <a:gd name="T19" fmla="*/ 51 h 159"/>
                  <a:gd name="T20" fmla="*/ 99 w 103"/>
                  <a:gd name="T21" fmla="*/ 28 h 159"/>
                  <a:gd name="T22" fmla="*/ 26 w 103"/>
                  <a:gd name="T23" fmla="*/ 54 h 159"/>
                  <a:gd name="T24" fmla="*/ 0 w 103"/>
                  <a:gd name="T2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9">
                    <a:moveTo>
                      <a:pt x="0" y="0"/>
                    </a:moveTo>
                    <a:cubicBezTo>
                      <a:pt x="0" y="159"/>
                      <a:pt x="0" y="159"/>
                      <a:pt x="0" y="159"/>
                    </a:cubicBezTo>
                    <a:cubicBezTo>
                      <a:pt x="9" y="159"/>
                      <a:pt x="18" y="158"/>
                      <a:pt x="26" y="156"/>
                    </a:cubicBezTo>
                    <a:cubicBezTo>
                      <a:pt x="26" y="156"/>
                      <a:pt x="26" y="156"/>
                      <a:pt x="26" y="156"/>
                    </a:cubicBezTo>
                    <a:cubicBezTo>
                      <a:pt x="26" y="156"/>
                      <a:pt x="26" y="156"/>
                      <a:pt x="26" y="156"/>
                    </a:cubicBezTo>
                    <a:cubicBezTo>
                      <a:pt x="60" y="147"/>
                      <a:pt x="87" y="121"/>
                      <a:pt x="98" y="88"/>
                    </a:cubicBezTo>
                    <a:cubicBezTo>
                      <a:pt x="98" y="88"/>
                      <a:pt x="98" y="88"/>
                      <a:pt x="98" y="88"/>
                    </a:cubicBezTo>
                    <a:cubicBezTo>
                      <a:pt x="98" y="88"/>
                      <a:pt x="98" y="88"/>
                      <a:pt x="98" y="88"/>
                    </a:cubicBezTo>
                    <a:cubicBezTo>
                      <a:pt x="102" y="78"/>
                      <a:pt x="103" y="67"/>
                      <a:pt x="103" y="56"/>
                    </a:cubicBezTo>
                    <a:cubicBezTo>
                      <a:pt x="103" y="54"/>
                      <a:pt x="103" y="52"/>
                      <a:pt x="103" y="51"/>
                    </a:cubicBezTo>
                    <a:cubicBezTo>
                      <a:pt x="103" y="43"/>
                      <a:pt x="101" y="35"/>
                      <a:pt x="99" y="28"/>
                    </a:cubicBezTo>
                    <a:cubicBezTo>
                      <a:pt x="81" y="41"/>
                      <a:pt x="55" y="50"/>
                      <a:pt x="26" y="54"/>
                    </a:cubicBezTo>
                    <a:cubicBezTo>
                      <a:pt x="26" y="33"/>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34" name="Freeform 167">
                <a:extLst>
                  <a:ext uri="{FF2B5EF4-FFF2-40B4-BE49-F238E27FC236}">
                    <a16:creationId xmlns:a16="http://schemas.microsoft.com/office/drawing/2014/main" id="{6C4BFB9C-B5C7-F28A-E342-D3B1B67936F3}"/>
                  </a:ext>
                </a:extLst>
              </p:cNvPr>
              <p:cNvSpPr>
                <a:spLocks/>
              </p:cNvSpPr>
              <p:nvPr/>
            </p:nvSpPr>
            <p:spPr bwMode="auto">
              <a:xfrm>
                <a:off x="8313738" y="2054225"/>
                <a:ext cx="417513" cy="492125"/>
              </a:xfrm>
              <a:custGeom>
                <a:avLst/>
                <a:gdLst>
                  <a:gd name="T0" fmla="*/ 0 w 111"/>
                  <a:gd name="T1" fmla="*/ 0 h 131"/>
                  <a:gd name="T2" fmla="*/ 0 w 111"/>
                  <a:gd name="T3" fmla="*/ 0 h 131"/>
                  <a:gd name="T4" fmla="*/ 0 w 111"/>
                  <a:gd name="T5" fmla="*/ 0 h 131"/>
                  <a:gd name="T6" fmla="*/ 0 w 111"/>
                  <a:gd name="T7" fmla="*/ 77 h 131"/>
                  <a:gd name="T8" fmla="*/ 26 w 111"/>
                  <a:gd name="T9" fmla="*/ 131 h 131"/>
                  <a:gd name="T10" fmla="*/ 99 w 111"/>
                  <a:gd name="T11" fmla="*/ 105 h 131"/>
                  <a:gd name="T12" fmla="*/ 111 w 111"/>
                  <a:gd name="T13" fmla="*/ 94 h 131"/>
                  <a:gd name="T14" fmla="*/ 8 w 111"/>
                  <a:gd name="T15" fmla="*/ 0 h 131"/>
                  <a:gd name="T16" fmla="*/ 1 w 111"/>
                  <a:gd name="T17" fmla="*/ 0 h 131"/>
                  <a:gd name="T18" fmla="*/ 0 w 111"/>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31">
                    <a:moveTo>
                      <a:pt x="0" y="0"/>
                    </a:moveTo>
                    <a:cubicBezTo>
                      <a:pt x="0" y="0"/>
                      <a:pt x="0" y="0"/>
                      <a:pt x="0" y="0"/>
                    </a:cubicBezTo>
                    <a:cubicBezTo>
                      <a:pt x="0" y="0"/>
                      <a:pt x="0" y="0"/>
                      <a:pt x="0" y="0"/>
                    </a:cubicBezTo>
                    <a:cubicBezTo>
                      <a:pt x="0" y="77"/>
                      <a:pt x="0" y="77"/>
                      <a:pt x="0" y="77"/>
                    </a:cubicBezTo>
                    <a:cubicBezTo>
                      <a:pt x="0" y="77"/>
                      <a:pt x="26" y="110"/>
                      <a:pt x="26" y="131"/>
                    </a:cubicBezTo>
                    <a:cubicBezTo>
                      <a:pt x="55" y="127"/>
                      <a:pt x="81" y="118"/>
                      <a:pt x="99" y="105"/>
                    </a:cubicBezTo>
                    <a:cubicBezTo>
                      <a:pt x="104" y="101"/>
                      <a:pt x="108" y="98"/>
                      <a:pt x="111" y="94"/>
                    </a:cubicBezTo>
                    <a:cubicBezTo>
                      <a:pt x="104" y="43"/>
                      <a:pt x="61" y="3"/>
                      <a:pt x="8" y="0"/>
                    </a:cubicBezTo>
                    <a:cubicBezTo>
                      <a:pt x="5" y="0"/>
                      <a:pt x="3" y="0"/>
                      <a:pt x="1" y="0"/>
                    </a:cubicBezTo>
                    <a:cubicBezTo>
                      <a:pt x="0" y="0"/>
                      <a:pt x="0" y="0"/>
                      <a:pt x="0" y="0"/>
                    </a:cubicBezTo>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68">
                <a:extLst>
                  <a:ext uri="{FF2B5EF4-FFF2-40B4-BE49-F238E27FC236}">
                    <a16:creationId xmlns:a16="http://schemas.microsoft.com/office/drawing/2014/main" id="{79F899F3-4024-4688-63BF-57B712BB1963}"/>
                  </a:ext>
                </a:extLst>
              </p:cNvPr>
              <p:cNvSpPr>
                <a:spLocks/>
              </p:cNvSpPr>
              <p:nvPr/>
            </p:nvSpPr>
            <p:spPr bwMode="auto">
              <a:xfrm>
                <a:off x="8313738" y="3030538"/>
                <a:ext cx="147638" cy="142875"/>
              </a:xfrm>
              <a:custGeom>
                <a:avLst/>
                <a:gdLst>
                  <a:gd name="T0" fmla="*/ 39 w 39"/>
                  <a:gd name="T1" fmla="*/ 0 h 38"/>
                  <a:gd name="T2" fmla="*/ 26 w 39"/>
                  <a:gd name="T3" fmla="*/ 0 h 38"/>
                  <a:gd name="T4" fmla="*/ 0 w 39"/>
                  <a:gd name="T5" fmla="*/ 0 h 38"/>
                  <a:gd name="T6" fmla="*/ 0 w 39"/>
                  <a:gd name="T7" fmla="*/ 0 h 38"/>
                  <a:gd name="T8" fmla="*/ 0 w 39"/>
                  <a:gd name="T9" fmla="*/ 38 h 38"/>
                  <a:gd name="T10" fmla="*/ 0 w 39"/>
                  <a:gd name="T11" fmla="*/ 38 h 38"/>
                  <a:gd name="T12" fmla="*/ 39 w 39"/>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9" h="38">
                    <a:moveTo>
                      <a:pt x="39" y="0"/>
                    </a:moveTo>
                    <a:cubicBezTo>
                      <a:pt x="26" y="0"/>
                      <a:pt x="26" y="0"/>
                      <a:pt x="26" y="0"/>
                    </a:cubicBezTo>
                    <a:cubicBezTo>
                      <a:pt x="0" y="0"/>
                      <a:pt x="0" y="0"/>
                      <a:pt x="0" y="0"/>
                    </a:cubicBezTo>
                    <a:cubicBezTo>
                      <a:pt x="0" y="0"/>
                      <a:pt x="0" y="0"/>
                      <a:pt x="0" y="0"/>
                    </a:cubicBezTo>
                    <a:cubicBezTo>
                      <a:pt x="0" y="38"/>
                      <a:pt x="0" y="38"/>
                      <a:pt x="0" y="38"/>
                    </a:cubicBezTo>
                    <a:cubicBezTo>
                      <a:pt x="0" y="38"/>
                      <a:pt x="0" y="38"/>
                      <a:pt x="0" y="38"/>
                    </a:cubicBezTo>
                    <a:cubicBezTo>
                      <a:pt x="22" y="38"/>
                      <a:pt x="39" y="21"/>
                      <a:pt x="39"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69">
                <a:extLst>
                  <a:ext uri="{FF2B5EF4-FFF2-40B4-BE49-F238E27FC236}">
                    <a16:creationId xmlns:a16="http://schemas.microsoft.com/office/drawing/2014/main" id="{2F5A9D70-BA16-3853-6F47-152E78C8A766}"/>
                  </a:ext>
                </a:extLst>
              </p:cNvPr>
              <p:cNvSpPr>
                <a:spLocks noEditPoints="1"/>
              </p:cNvSpPr>
              <p:nvPr/>
            </p:nvSpPr>
            <p:spPr bwMode="auto">
              <a:xfrm>
                <a:off x="8313738" y="3030538"/>
                <a:ext cx="530225" cy="423863"/>
              </a:xfrm>
              <a:custGeom>
                <a:avLst/>
                <a:gdLst>
                  <a:gd name="T0" fmla="*/ 57 w 141"/>
                  <a:gd name="T1" fmla="*/ 0 h 113"/>
                  <a:gd name="T2" fmla="*/ 39 w 141"/>
                  <a:gd name="T3" fmla="*/ 0 h 113"/>
                  <a:gd name="T4" fmla="*/ 39 w 141"/>
                  <a:gd name="T5" fmla="*/ 0 h 113"/>
                  <a:gd name="T6" fmla="*/ 0 w 141"/>
                  <a:gd name="T7" fmla="*/ 38 h 113"/>
                  <a:gd name="T8" fmla="*/ 0 w 141"/>
                  <a:gd name="T9" fmla="*/ 38 h 113"/>
                  <a:gd name="T10" fmla="*/ 0 w 141"/>
                  <a:gd name="T11" fmla="*/ 113 h 113"/>
                  <a:gd name="T12" fmla="*/ 23 w 141"/>
                  <a:gd name="T13" fmla="*/ 113 h 113"/>
                  <a:gd name="T14" fmla="*/ 57 w 141"/>
                  <a:gd name="T15" fmla="*/ 0 h 113"/>
                  <a:gd name="T16" fmla="*/ 78 w 141"/>
                  <a:gd name="T17" fmla="*/ 0 h 113"/>
                  <a:gd name="T18" fmla="*/ 78 w 141"/>
                  <a:gd name="T19" fmla="*/ 0 h 113"/>
                  <a:gd name="T20" fmla="*/ 122 w 141"/>
                  <a:gd name="T21" fmla="*/ 18 h 113"/>
                  <a:gd name="T22" fmla="*/ 141 w 141"/>
                  <a:gd name="T23" fmla="*/ 62 h 113"/>
                  <a:gd name="T24" fmla="*/ 141 w 141"/>
                  <a:gd name="T25" fmla="*/ 109 h 113"/>
                  <a:gd name="T26" fmla="*/ 141 w 141"/>
                  <a:gd name="T27" fmla="*/ 113 h 113"/>
                  <a:gd name="T28" fmla="*/ 141 w 141"/>
                  <a:gd name="T29" fmla="*/ 113 h 113"/>
                  <a:gd name="T30" fmla="*/ 141 w 141"/>
                  <a:gd name="T31" fmla="*/ 109 h 113"/>
                  <a:gd name="T32" fmla="*/ 141 w 141"/>
                  <a:gd name="T33" fmla="*/ 62 h 113"/>
                  <a:gd name="T34" fmla="*/ 122 w 141"/>
                  <a:gd name="T35" fmla="*/ 18 h 113"/>
                  <a:gd name="T36" fmla="*/ 78 w 141"/>
                  <a:gd name="T3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13">
                    <a:moveTo>
                      <a:pt x="57" y="0"/>
                    </a:moveTo>
                    <a:cubicBezTo>
                      <a:pt x="39" y="0"/>
                      <a:pt x="39" y="0"/>
                      <a:pt x="39" y="0"/>
                    </a:cubicBezTo>
                    <a:cubicBezTo>
                      <a:pt x="39" y="0"/>
                      <a:pt x="39" y="0"/>
                      <a:pt x="39" y="0"/>
                    </a:cubicBezTo>
                    <a:cubicBezTo>
                      <a:pt x="39" y="21"/>
                      <a:pt x="22" y="38"/>
                      <a:pt x="0" y="38"/>
                    </a:cubicBezTo>
                    <a:cubicBezTo>
                      <a:pt x="0" y="38"/>
                      <a:pt x="0" y="38"/>
                      <a:pt x="0" y="38"/>
                    </a:cubicBezTo>
                    <a:cubicBezTo>
                      <a:pt x="0" y="113"/>
                      <a:pt x="0" y="113"/>
                      <a:pt x="0" y="113"/>
                    </a:cubicBezTo>
                    <a:cubicBezTo>
                      <a:pt x="23" y="113"/>
                      <a:pt x="23" y="113"/>
                      <a:pt x="23" y="113"/>
                    </a:cubicBezTo>
                    <a:cubicBezTo>
                      <a:pt x="57" y="0"/>
                      <a:pt x="57" y="0"/>
                      <a:pt x="57" y="0"/>
                    </a:cubicBezTo>
                    <a:moveTo>
                      <a:pt x="78" y="0"/>
                    </a:moveTo>
                    <a:cubicBezTo>
                      <a:pt x="78" y="0"/>
                      <a:pt x="78" y="0"/>
                      <a:pt x="78" y="0"/>
                    </a:cubicBezTo>
                    <a:cubicBezTo>
                      <a:pt x="96" y="0"/>
                      <a:pt x="111" y="7"/>
                      <a:pt x="122" y="18"/>
                    </a:cubicBezTo>
                    <a:cubicBezTo>
                      <a:pt x="134" y="29"/>
                      <a:pt x="141" y="45"/>
                      <a:pt x="141" y="62"/>
                    </a:cubicBezTo>
                    <a:cubicBezTo>
                      <a:pt x="141" y="109"/>
                      <a:pt x="141" y="109"/>
                      <a:pt x="141" y="109"/>
                    </a:cubicBezTo>
                    <a:cubicBezTo>
                      <a:pt x="141" y="113"/>
                      <a:pt x="141" y="113"/>
                      <a:pt x="141" y="113"/>
                    </a:cubicBezTo>
                    <a:cubicBezTo>
                      <a:pt x="141" y="113"/>
                      <a:pt x="141" y="113"/>
                      <a:pt x="141" y="113"/>
                    </a:cubicBezTo>
                    <a:cubicBezTo>
                      <a:pt x="141" y="109"/>
                      <a:pt x="141" y="109"/>
                      <a:pt x="141" y="109"/>
                    </a:cubicBezTo>
                    <a:cubicBezTo>
                      <a:pt x="141" y="62"/>
                      <a:pt x="141" y="62"/>
                      <a:pt x="141" y="62"/>
                    </a:cubicBezTo>
                    <a:cubicBezTo>
                      <a:pt x="141" y="45"/>
                      <a:pt x="134" y="29"/>
                      <a:pt x="122" y="18"/>
                    </a:cubicBezTo>
                    <a:cubicBezTo>
                      <a:pt x="111" y="7"/>
                      <a:pt x="96" y="0"/>
                      <a:pt x="78"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70">
                <a:extLst>
                  <a:ext uri="{FF2B5EF4-FFF2-40B4-BE49-F238E27FC236}">
                    <a16:creationId xmlns:a16="http://schemas.microsoft.com/office/drawing/2014/main" id="{EF94D8A1-019A-11D1-23C6-4557D2BFB080}"/>
                  </a:ext>
                </a:extLst>
              </p:cNvPr>
              <p:cNvSpPr>
                <a:spLocks/>
              </p:cNvSpPr>
              <p:nvPr/>
            </p:nvSpPr>
            <p:spPr bwMode="auto">
              <a:xfrm>
                <a:off x="8401050" y="3030538"/>
                <a:ext cx="442913" cy="423863"/>
              </a:xfrm>
              <a:custGeom>
                <a:avLst/>
                <a:gdLst>
                  <a:gd name="T0" fmla="*/ 55 w 118"/>
                  <a:gd name="T1" fmla="*/ 0 h 113"/>
                  <a:gd name="T2" fmla="*/ 34 w 118"/>
                  <a:gd name="T3" fmla="*/ 0 h 113"/>
                  <a:gd name="T4" fmla="*/ 0 w 118"/>
                  <a:gd name="T5" fmla="*/ 113 h 113"/>
                  <a:gd name="T6" fmla="*/ 118 w 118"/>
                  <a:gd name="T7" fmla="*/ 113 h 113"/>
                  <a:gd name="T8" fmla="*/ 118 w 118"/>
                  <a:gd name="T9" fmla="*/ 109 h 113"/>
                  <a:gd name="T10" fmla="*/ 118 w 118"/>
                  <a:gd name="T11" fmla="*/ 62 h 113"/>
                  <a:gd name="T12" fmla="*/ 99 w 118"/>
                  <a:gd name="T13" fmla="*/ 18 h 113"/>
                  <a:gd name="T14" fmla="*/ 55 w 118"/>
                  <a:gd name="T15" fmla="*/ 0 h 113"/>
                  <a:gd name="T16" fmla="*/ 55 w 118"/>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13">
                    <a:moveTo>
                      <a:pt x="55" y="0"/>
                    </a:moveTo>
                    <a:cubicBezTo>
                      <a:pt x="34" y="0"/>
                      <a:pt x="34" y="0"/>
                      <a:pt x="34" y="0"/>
                    </a:cubicBezTo>
                    <a:cubicBezTo>
                      <a:pt x="0" y="113"/>
                      <a:pt x="0" y="113"/>
                      <a:pt x="0" y="113"/>
                    </a:cubicBezTo>
                    <a:cubicBezTo>
                      <a:pt x="118" y="113"/>
                      <a:pt x="118" y="113"/>
                      <a:pt x="118" y="113"/>
                    </a:cubicBezTo>
                    <a:cubicBezTo>
                      <a:pt x="118" y="109"/>
                      <a:pt x="118" y="109"/>
                      <a:pt x="118" y="109"/>
                    </a:cubicBezTo>
                    <a:cubicBezTo>
                      <a:pt x="118" y="62"/>
                      <a:pt x="118" y="62"/>
                      <a:pt x="118" y="62"/>
                    </a:cubicBezTo>
                    <a:cubicBezTo>
                      <a:pt x="118" y="45"/>
                      <a:pt x="111" y="29"/>
                      <a:pt x="99" y="18"/>
                    </a:cubicBezTo>
                    <a:cubicBezTo>
                      <a:pt x="88" y="7"/>
                      <a:pt x="73" y="0"/>
                      <a:pt x="55" y="0"/>
                    </a:cubicBezTo>
                    <a:cubicBezTo>
                      <a:pt x="55" y="0"/>
                      <a:pt x="55" y="0"/>
                      <a:pt x="55"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20" name="直接连接符 119">
            <a:extLst>
              <a:ext uri="{FF2B5EF4-FFF2-40B4-BE49-F238E27FC236}">
                <a16:creationId xmlns:a16="http://schemas.microsoft.com/office/drawing/2014/main" id="{6CF4F2A0-4FF6-03CB-5850-D4C8F7E0FCCE}"/>
              </a:ext>
            </a:extLst>
          </p:cNvPr>
          <p:cNvCxnSpPr>
            <a:cxnSpLocks/>
          </p:cNvCxnSpPr>
          <p:nvPr/>
        </p:nvCxnSpPr>
        <p:spPr>
          <a:xfrm>
            <a:off x="3710940" y="3579694"/>
            <a:ext cx="295765" cy="0"/>
          </a:xfrm>
          <a:prstGeom prst="line">
            <a:avLst/>
          </a:prstGeom>
          <a:ln>
            <a:gradFill>
              <a:gsLst>
                <a:gs pos="0">
                  <a:schemeClr val="accent1"/>
                </a:gs>
                <a:gs pos="100000">
                  <a:schemeClr val="accent1">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ABAB6AAA-2CE8-FB7A-C551-22A3A0278089}"/>
              </a:ext>
            </a:extLst>
          </p:cNvPr>
          <p:cNvCxnSpPr>
            <a:cxnSpLocks/>
          </p:cNvCxnSpPr>
          <p:nvPr/>
        </p:nvCxnSpPr>
        <p:spPr>
          <a:xfrm flipH="1">
            <a:off x="1623454" y="4101624"/>
            <a:ext cx="295765" cy="0"/>
          </a:xfrm>
          <a:prstGeom prst="line">
            <a:avLst/>
          </a:prstGeom>
          <a:ln>
            <a:gradFill>
              <a:gsLst>
                <a:gs pos="0">
                  <a:schemeClr val="accent1"/>
                </a:gs>
                <a:gs pos="100000">
                  <a:schemeClr val="accent1">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824B56C6-A43C-681D-61E3-A7B48C1AC210}"/>
              </a:ext>
            </a:extLst>
          </p:cNvPr>
          <p:cNvCxnSpPr>
            <a:cxnSpLocks/>
          </p:cNvCxnSpPr>
          <p:nvPr/>
        </p:nvCxnSpPr>
        <p:spPr>
          <a:xfrm flipH="1">
            <a:off x="1738526" y="3008620"/>
            <a:ext cx="295765" cy="0"/>
          </a:xfrm>
          <a:prstGeom prst="line">
            <a:avLst/>
          </a:prstGeom>
          <a:ln>
            <a:gradFill>
              <a:gsLst>
                <a:gs pos="0">
                  <a:schemeClr val="accent1"/>
                </a:gs>
                <a:gs pos="100000">
                  <a:schemeClr val="accent1">
                    <a:alpha val="0"/>
                  </a:schemeClr>
                </a:gs>
              </a:gsLst>
              <a:lin ang="0" scaled="0"/>
            </a:gra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D8D8F3D-81D2-D33D-DFBE-83E5C98545CD}"/>
              </a:ext>
            </a:extLst>
          </p:cNvPr>
          <p:cNvSpPr/>
          <p:nvPr/>
        </p:nvSpPr>
        <p:spPr>
          <a:xfrm>
            <a:off x="0" y="0"/>
            <a:ext cx="12192000" cy="6858000"/>
          </a:xfrm>
          <a:prstGeom prst="rect">
            <a:avLst/>
          </a:prstGeom>
          <a:gradFill>
            <a:gsLst>
              <a:gs pos="0">
                <a:schemeClr val="bg1">
                  <a:alpha val="11000"/>
                </a:schemeClr>
              </a:gs>
              <a:gs pos="100000">
                <a:schemeClr val="bg1">
                  <a:alpha val="81000"/>
                </a:schemeClr>
              </a:gs>
            </a:gsLst>
            <a:lin ang="3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id="{AFABD238-1811-D31D-753A-5E82960209F5}"/>
              </a:ext>
            </a:extLst>
          </p:cNvPr>
          <p:cNvGrpSpPr/>
          <p:nvPr/>
        </p:nvGrpSpPr>
        <p:grpSpPr>
          <a:xfrm>
            <a:off x="3547379" y="2247328"/>
            <a:ext cx="5097242" cy="1613472"/>
            <a:chOff x="3446683" y="3671332"/>
            <a:chExt cx="5097242" cy="1613472"/>
          </a:xfrm>
        </p:grpSpPr>
        <p:sp>
          <p:nvSpPr>
            <p:cNvPr id="9" name="文本框 8">
              <a:extLst>
                <a:ext uri="{FF2B5EF4-FFF2-40B4-BE49-F238E27FC236}">
                  <a16:creationId xmlns:a16="http://schemas.microsoft.com/office/drawing/2014/main" id="{3229D43E-8A00-474E-157D-77E28EFF5210}"/>
                </a:ext>
              </a:extLst>
            </p:cNvPr>
            <p:cNvSpPr txBox="1"/>
            <p:nvPr/>
          </p:nvSpPr>
          <p:spPr>
            <a:xfrm>
              <a:off x="3446683" y="3671332"/>
              <a:ext cx="5097242" cy="1477328"/>
            </a:xfrm>
            <a:prstGeom prst="rect">
              <a:avLst/>
            </a:prstGeom>
            <a:noFill/>
          </p:spPr>
          <p:txBody>
            <a:bodyPr wrap="square" lIns="0" tIns="0" rIns="0" bIns="0" rtlCol="0">
              <a:spAutoFit/>
            </a:bodyPr>
            <a:lstStyle>
              <a:defPPr>
                <a:defRPr lang="zh-CN"/>
              </a:defPPr>
              <a:lvl1pPr>
                <a:defRPr sz="8000">
                  <a:ln>
                    <a:gradFill>
                      <a:gsLst>
                        <a:gs pos="0">
                          <a:schemeClr val="accent1"/>
                        </a:gs>
                        <a:gs pos="100000">
                          <a:schemeClr val="accent2">
                            <a:alpha val="0"/>
                          </a:schemeClr>
                        </a:gs>
                      </a:gsLst>
                      <a:lin ang="5400000" scaled="1"/>
                    </a:gradFill>
                  </a:ln>
                  <a:noFill/>
                  <a:latin typeface="思源黑体 CN Heavy" panose="020B0A00000000000000" pitchFamily="34" charset="-122"/>
                  <a:ea typeface="思源黑体 CN Heavy" panose="020B0A00000000000000" pitchFamily="34" charset="-122"/>
                  <a:cs typeface="思源黑体 CN Heavy" panose="020B0A00000000000000" charset="-122"/>
                </a:defRPr>
              </a:lvl1pPr>
            </a:lstStyle>
            <a:p>
              <a:r>
                <a:rPr lang="en-US" altLang="zh-CN" sz="9600" dirty="0">
                  <a:ln>
                    <a:gradFill>
                      <a:gsLst>
                        <a:gs pos="0">
                          <a:schemeClr val="accent1"/>
                        </a:gs>
                        <a:gs pos="51000">
                          <a:schemeClr val="accent2">
                            <a:alpha val="0"/>
                          </a:schemeClr>
                        </a:gs>
                      </a:gsLst>
                      <a:lin ang="5400000" scaled="1"/>
                    </a:gradFill>
                  </a:ln>
                </a:rPr>
                <a:t>THANKS</a:t>
              </a:r>
              <a:endParaRPr lang="zh-CN" altLang="en-US" sz="9600" dirty="0">
                <a:ln>
                  <a:gradFill>
                    <a:gsLst>
                      <a:gs pos="0">
                        <a:schemeClr val="accent1"/>
                      </a:gs>
                      <a:gs pos="51000">
                        <a:schemeClr val="accent2">
                          <a:alpha val="0"/>
                        </a:schemeClr>
                      </a:gs>
                    </a:gsLst>
                    <a:lin ang="5400000" scaled="1"/>
                  </a:gradFill>
                </a:ln>
              </a:endParaRPr>
            </a:p>
          </p:txBody>
        </p:sp>
        <p:sp>
          <p:nvSpPr>
            <p:cNvPr id="10" name="文本框 9">
              <a:extLst>
                <a:ext uri="{FF2B5EF4-FFF2-40B4-BE49-F238E27FC236}">
                  <a16:creationId xmlns:a16="http://schemas.microsoft.com/office/drawing/2014/main" id="{875A12F4-3EDF-AEFC-E581-D812F7C5D692}"/>
                </a:ext>
              </a:extLst>
            </p:cNvPr>
            <p:cNvSpPr txBox="1"/>
            <p:nvPr/>
          </p:nvSpPr>
          <p:spPr>
            <a:xfrm>
              <a:off x="3446683" y="3807476"/>
              <a:ext cx="5097242" cy="1477328"/>
            </a:xfrm>
            <a:prstGeom prst="rect">
              <a:avLst/>
            </a:prstGeom>
            <a:noFill/>
          </p:spPr>
          <p:txBody>
            <a:bodyPr wrap="square" lIns="0" tIns="0" rIns="0" bIns="0" rtlCol="0">
              <a:spAutoFit/>
            </a:bodyPr>
            <a:lstStyle>
              <a:defPPr>
                <a:defRPr lang="zh-CN"/>
              </a:defPPr>
              <a:lvl1pPr>
                <a:defRPr sz="8000">
                  <a:ln>
                    <a:gradFill>
                      <a:gsLst>
                        <a:gs pos="0">
                          <a:schemeClr val="accent1"/>
                        </a:gs>
                        <a:gs pos="100000">
                          <a:schemeClr val="accent2">
                            <a:alpha val="0"/>
                          </a:schemeClr>
                        </a:gs>
                      </a:gsLst>
                      <a:lin ang="5400000" scaled="1"/>
                    </a:gradFill>
                  </a:ln>
                  <a:noFill/>
                  <a:latin typeface="思源黑体 CN Heavy" panose="020B0A00000000000000" pitchFamily="34" charset="-122"/>
                  <a:ea typeface="思源黑体 CN Heavy" panose="020B0A00000000000000" pitchFamily="34" charset="-122"/>
                  <a:cs typeface="思源黑体 CN Heavy" panose="020B0A00000000000000" charset="-122"/>
                </a:defRPr>
              </a:lvl1pPr>
            </a:lstStyle>
            <a:p>
              <a:r>
                <a:rPr lang="en-US" altLang="zh-CN" sz="9600" dirty="0">
                  <a:ln>
                    <a:noFill/>
                  </a:ln>
                  <a:solidFill>
                    <a:schemeClr val="accent3"/>
                  </a:solidFill>
                </a:rPr>
                <a:t>THANKS</a:t>
              </a:r>
              <a:endParaRPr lang="zh-CN" altLang="en-US" sz="9600" dirty="0">
                <a:ln>
                  <a:noFill/>
                </a:ln>
                <a:solidFill>
                  <a:schemeClr val="accent3"/>
                </a:solidFill>
              </a:endParaRPr>
            </a:p>
          </p:txBody>
        </p:sp>
      </p:grpSp>
      <p:sp>
        <p:nvSpPr>
          <p:cNvPr id="7" name="文本框 6">
            <a:extLst>
              <a:ext uri="{FF2B5EF4-FFF2-40B4-BE49-F238E27FC236}">
                <a16:creationId xmlns:a16="http://schemas.microsoft.com/office/drawing/2014/main" id="{29A0BD12-2FAB-DB8A-9986-3E5F852DAB00}"/>
              </a:ext>
            </a:extLst>
          </p:cNvPr>
          <p:cNvSpPr txBox="1"/>
          <p:nvPr/>
        </p:nvSpPr>
        <p:spPr>
          <a:xfrm>
            <a:off x="4318562" y="3795712"/>
            <a:ext cx="3554877" cy="276999"/>
          </a:xfrm>
          <a:prstGeom prst="rect">
            <a:avLst/>
          </a:prstGeom>
          <a:noFill/>
        </p:spPr>
        <p:txBody>
          <a:bodyPr wrap="square" lIns="0" tIns="0" rIns="0" bIns="0" rtlCol="0">
            <a:spAutoFit/>
          </a:bodyPr>
          <a:lstStyle>
            <a:defPPr>
              <a:defRPr lang="zh-CN"/>
            </a:defPPr>
            <a:lvl1pPr>
              <a:defRPr sz="8000">
                <a:ln>
                  <a:gradFill>
                    <a:gsLst>
                      <a:gs pos="0">
                        <a:schemeClr val="accent1"/>
                      </a:gs>
                      <a:gs pos="100000">
                        <a:schemeClr val="accent2">
                          <a:alpha val="0"/>
                        </a:schemeClr>
                      </a:gs>
                    </a:gsLst>
                    <a:lin ang="5400000" scaled="1"/>
                  </a:gradFill>
                </a:ln>
                <a:noFill/>
                <a:latin typeface="思源黑体 CN Heavy" panose="020B0A00000000000000" pitchFamily="34" charset="-122"/>
                <a:ea typeface="思源黑体 CN Heavy" panose="020B0A00000000000000" pitchFamily="34" charset="-122"/>
                <a:cs typeface="思源黑体 CN Heavy" panose="020B0A00000000000000" charset="-122"/>
              </a:defRPr>
            </a:lvl1pPr>
          </a:lstStyle>
          <a:p>
            <a:pPr algn="dist"/>
            <a:r>
              <a:rPr lang="zh-CN" altLang="en-US" sz="1800" spc="600" dirty="0">
                <a:ln>
                  <a:noFill/>
                </a:ln>
                <a:solidFill>
                  <a:schemeClr val="accent3"/>
                </a:solidFill>
                <a:latin typeface="+mn-ea"/>
                <a:ea typeface="+mn-ea"/>
              </a:rPr>
              <a:t>新市井过节，地道中国节</a:t>
            </a:r>
          </a:p>
        </p:txBody>
      </p:sp>
      <p:grpSp>
        <p:nvGrpSpPr>
          <p:cNvPr id="8" name="组合 7">
            <a:extLst>
              <a:ext uri="{FF2B5EF4-FFF2-40B4-BE49-F238E27FC236}">
                <a16:creationId xmlns:a16="http://schemas.microsoft.com/office/drawing/2014/main" id="{5FE7D4F6-4A65-2A2E-C53E-9548DDF15A6A}"/>
              </a:ext>
            </a:extLst>
          </p:cNvPr>
          <p:cNvGrpSpPr/>
          <p:nvPr/>
        </p:nvGrpSpPr>
        <p:grpSpPr>
          <a:xfrm>
            <a:off x="8693822" y="5360241"/>
            <a:ext cx="2442491" cy="288924"/>
            <a:chOff x="8693822" y="549275"/>
            <a:chExt cx="2442491" cy="288924"/>
          </a:xfrm>
        </p:grpSpPr>
        <p:grpSp>
          <p:nvGrpSpPr>
            <p:cNvPr id="11" name="组合 10">
              <a:extLst>
                <a:ext uri="{FF2B5EF4-FFF2-40B4-BE49-F238E27FC236}">
                  <a16:creationId xmlns:a16="http://schemas.microsoft.com/office/drawing/2014/main" id="{A60C57E9-9C5C-E23F-EAC2-E035096FC79D}"/>
                </a:ext>
              </a:extLst>
            </p:cNvPr>
            <p:cNvGrpSpPr/>
            <p:nvPr/>
          </p:nvGrpSpPr>
          <p:grpSpPr>
            <a:xfrm>
              <a:off x="8709659" y="792480"/>
              <a:ext cx="2426654" cy="45719"/>
              <a:chOff x="6214426" y="-594360"/>
              <a:chExt cx="2426654" cy="137160"/>
            </a:xfrm>
          </p:grpSpPr>
          <p:sp>
            <p:nvSpPr>
              <p:cNvPr id="16" name="矩形 15">
                <a:extLst>
                  <a:ext uri="{FF2B5EF4-FFF2-40B4-BE49-F238E27FC236}">
                    <a16:creationId xmlns:a16="http://schemas.microsoft.com/office/drawing/2014/main" id="{02BA8B35-C576-F1AD-63CD-07EBA3BBD840}"/>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C9A6EE0-F02D-CBA5-97C0-C2D9A6E4167A}"/>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0A9FE049-27C7-09EC-CD9E-A2E60AE938E9}"/>
                </a:ext>
              </a:extLst>
            </p:cNvPr>
            <p:cNvGrpSpPr/>
            <p:nvPr/>
          </p:nvGrpSpPr>
          <p:grpSpPr>
            <a:xfrm>
              <a:off x="8693822" y="549275"/>
              <a:ext cx="2442491" cy="215444"/>
              <a:chOff x="8074062" y="549275"/>
              <a:chExt cx="2442491" cy="215444"/>
            </a:xfrm>
          </p:grpSpPr>
          <p:sp>
            <p:nvSpPr>
              <p:cNvPr id="13" name="文本框 12">
                <a:extLst>
                  <a:ext uri="{FF2B5EF4-FFF2-40B4-BE49-F238E27FC236}">
                    <a16:creationId xmlns:a16="http://schemas.microsoft.com/office/drawing/2014/main" id="{D6617083-66B5-EE1F-EFD7-ECFD45643981}"/>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4" name="文本框 13">
                <a:extLst>
                  <a:ext uri="{FF2B5EF4-FFF2-40B4-BE49-F238E27FC236}">
                    <a16:creationId xmlns:a16="http://schemas.microsoft.com/office/drawing/2014/main" id="{B7D1341A-A9AB-8049-6EF0-83A33C78CDE7}"/>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5" name="直接连接符 14">
                <a:extLst>
                  <a:ext uri="{FF2B5EF4-FFF2-40B4-BE49-F238E27FC236}">
                    <a16:creationId xmlns:a16="http://schemas.microsoft.com/office/drawing/2014/main" id="{63616919-7D62-7165-FEEE-6FAC1B76E8E3}"/>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R" panose="00020600040101010101" pitchFamily="18" charset="-122"/>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OPPOSans H"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Regular" panose="020B0500000000000000" pitchFamily="34" charset="-122"/>
                <a:ea typeface="思源黑体 CN Regular" panose="020B05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Regular" panose="020B05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Regular" panose="020B0500000000000000" pitchFamily="34" charset="-122"/>
              <a:ea typeface="思源黑体 CN Regular" panose="020B05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六白</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LIU BAI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309417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spc="100" dirty="0">
                <a:gradFill>
                  <a:gsLst>
                    <a:gs pos="0">
                      <a:prstClr val="white"/>
                    </a:gs>
                    <a:gs pos="100000">
                      <a:srgbClr val="00FFFF"/>
                    </a:gs>
                  </a:gsLst>
                  <a:lin ang="2700000" scaled="1"/>
                </a:gradFill>
                <a:latin typeface="Bahnschrift SemiLight"/>
                <a:ea typeface="OPPOSans R"/>
              </a:rPr>
              <a:t>一个等待上岸的</a:t>
            </a:r>
            <a:r>
              <a:rPr lang="en-US" altLang="zh-CN" sz="1600" spc="100" dirty="0" err="1">
                <a:gradFill>
                  <a:gsLst>
                    <a:gs pos="0">
                      <a:prstClr val="white"/>
                    </a:gs>
                    <a:gs pos="100000">
                      <a:srgbClr val="00FFFF"/>
                    </a:gs>
                  </a:gsLst>
                  <a:lin ang="2700000" scaled="1"/>
                </a:gradFill>
                <a:latin typeface="Bahnschrift SemiLight"/>
                <a:ea typeface="OPPOSans R"/>
              </a:rPr>
              <a:t>PPTer</a:t>
            </a:r>
            <a:r>
              <a:rPr lang="zh-CN" altLang="en-US" sz="1600" spc="100" dirty="0">
                <a:gradFill>
                  <a:gsLst>
                    <a:gs pos="0">
                      <a:prstClr val="white"/>
                    </a:gs>
                    <a:gs pos="100000">
                      <a:srgbClr val="00FFFF"/>
                    </a:gs>
                  </a:gsLst>
                  <a:lin ang="2700000" scaled="1"/>
                </a:gradFill>
                <a:latin typeface="Bahnschrift SemiLight"/>
                <a:ea typeface="OPPOSans R"/>
              </a:rPr>
              <a:t>，</a:t>
            </a:r>
            <a:r>
              <a:rPr lang="en-US" altLang="zh-CN" sz="1600" spc="100" dirty="0">
                <a:gradFill>
                  <a:gsLst>
                    <a:gs pos="0">
                      <a:prstClr val="white"/>
                    </a:gs>
                    <a:gs pos="100000">
                      <a:srgbClr val="00FFFF"/>
                    </a:gs>
                  </a:gsLst>
                  <a:lin ang="2700000" scaled="1"/>
                </a:gradFill>
                <a:latin typeface="Bahnschrift SemiLight"/>
                <a:ea typeface="OPPOSans R"/>
              </a:rPr>
              <a:t>32</a:t>
            </a:r>
            <a:r>
              <a:rPr lang="zh-CN" altLang="en-US" sz="1600" spc="100" dirty="0">
                <a:gradFill>
                  <a:gsLst>
                    <a:gs pos="0">
                      <a:prstClr val="white"/>
                    </a:gs>
                    <a:gs pos="100000">
                      <a:srgbClr val="00FFFF"/>
                    </a:gs>
                  </a:gsLst>
                  <a:lin ang="2700000" scaled="1"/>
                </a:gradFill>
                <a:latin typeface="Bahnschrift SemiLight"/>
                <a:ea typeface="OPPOSans R"/>
              </a:rPr>
              <a:t>！</a:t>
            </a:r>
            <a:endParaRPr kumimoji="0" lang="zh-CN" altLang="en-US" sz="16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45363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lang="en-US" altLang="zh-CN" sz="1400" spc="100" dirty="0">
                <a:solidFill>
                  <a:srgbClr val="00FFFF"/>
                </a:solidFill>
                <a:latin typeface="OPPOSans H"/>
                <a:ea typeface="OPPOSans H"/>
              </a:rPr>
              <a:t>:</a:t>
            </a:r>
            <a:r>
              <a:rPr lang="en-US" altLang="zh-CN" sz="1400" spc="100" dirty="0" err="1">
                <a:solidFill>
                  <a:srgbClr val="00FFFF"/>
                </a:solidFill>
                <a:latin typeface="OPPOSans H"/>
                <a:ea typeface="OPPOSans H"/>
              </a:rPr>
              <a:t>Capricom_qiqizi</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3478577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B2B2CCF-5490-42A9-73BE-280F83E99D7C}"/>
              </a:ext>
            </a:extLst>
          </p:cNvPr>
          <p:cNvSpPr/>
          <p:nvPr/>
        </p:nvSpPr>
        <p:spPr>
          <a:xfrm>
            <a:off x="1137861" y="5014381"/>
            <a:ext cx="3820277" cy="933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六白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E43405D-B0F5-DE21-668B-E711533C0E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52043" y="4514879"/>
            <a:ext cx="1572527" cy="360120"/>
          </a:xfrm>
          <a:prstGeom prst="rect">
            <a:avLst/>
          </a:prstGeom>
        </p:spPr>
      </p:pic>
    </p:spTree>
    <p:extLst>
      <p:ext uri="{BB962C8B-B14F-4D97-AF65-F5344CB8AC3E}">
        <p14:creationId xmlns:p14="http://schemas.microsoft.com/office/powerpoint/2010/main" val="578206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图片 262">
            <a:extLst>
              <a:ext uri="{FF2B5EF4-FFF2-40B4-BE49-F238E27FC236}">
                <a16:creationId xmlns:a16="http://schemas.microsoft.com/office/drawing/2014/main" id="{25FCCCE3-3E88-192D-689C-183AADB04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1"/>
            <a:ext cx="12192000" cy="6858000"/>
          </a:xfrm>
          <a:prstGeom prst="rect">
            <a:avLst/>
          </a:prstGeom>
        </p:spPr>
      </p:pic>
      <p:sp>
        <p:nvSpPr>
          <p:cNvPr id="264" name="矩形 263">
            <a:extLst>
              <a:ext uri="{FF2B5EF4-FFF2-40B4-BE49-F238E27FC236}">
                <a16:creationId xmlns:a16="http://schemas.microsoft.com/office/drawing/2014/main" id="{5FBB246A-A770-5ED1-4B7D-9B0A13229ABC}"/>
              </a:ext>
            </a:extLst>
          </p:cNvPr>
          <p:cNvSpPr/>
          <p:nvPr/>
        </p:nvSpPr>
        <p:spPr>
          <a:xfrm>
            <a:off x="0" y="0"/>
            <a:ext cx="12192000" cy="6858000"/>
          </a:xfrm>
          <a:prstGeom prst="rect">
            <a:avLst/>
          </a:prstGeom>
          <a:gradFill>
            <a:gsLst>
              <a:gs pos="52000">
                <a:schemeClr val="bg1"/>
              </a:gs>
              <a:gs pos="77000">
                <a:schemeClr val="bg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矩形 223">
            <a:extLst>
              <a:ext uri="{FF2B5EF4-FFF2-40B4-BE49-F238E27FC236}">
                <a16:creationId xmlns:a16="http://schemas.microsoft.com/office/drawing/2014/main" id="{2A4FE4E9-92CB-F39B-1787-90D749060763}"/>
              </a:ext>
            </a:extLst>
          </p:cNvPr>
          <p:cNvSpPr/>
          <p:nvPr/>
        </p:nvSpPr>
        <p:spPr>
          <a:xfrm>
            <a:off x="4383741" y="814808"/>
            <a:ext cx="7808259" cy="961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0" name="组合 229">
            <a:extLst>
              <a:ext uri="{FF2B5EF4-FFF2-40B4-BE49-F238E27FC236}">
                <a16:creationId xmlns:a16="http://schemas.microsoft.com/office/drawing/2014/main" id="{CA5B978C-492A-1907-4396-82BC1DA87EAF}"/>
              </a:ext>
            </a:extLst>
          </p:cNvPr>
          <p:cNvGrpSpPr/>
          <p:nvPr/>
        </p:nvGrpSpPr>
        <p:grpSpPr>
          <a:xfrm>
            <a:off x="6096000" y="1020124"/>
            <a:ext cx="3616375" cy="550743"/>
            <a:chOff x="4970707" y="1326499"/>
            <a:chExt cx="3616375" cy="550743"/>
          </a:xfrm>
        </p:grpSpPr>
        <p:sp>
          <p:nvSpPr>
            <p:cNvPr id="228" name="文本框 227">
              <a:extLst>
                <a:ext uri="{FF2B5EF4-FFF2-40B4-BE49-F238E27FC236}">
                  <a16:creationId xmlns:a16="http://schemas.microsoft.com/office/drawing/2014/main" id="{BE7A6450-2B87-64DE-C37B-5A15C80E0B75}"/>
                </a:ext>
              </a:extLst>
            </p:cNvPr>
            <p:cNvSpPr txBox="1"/>
            <p:nvPr/>
          </p:nvSpPr>
          <p:spPr>
            <a:xfrm>
              <a:off x="4970707" y="1326499"/>
              <a:ext cx="3616375" cy="276999"/>
            </a:xfrm>
            <a:prstGeom prst="rect">
              <a:avLst/>
            </a:prstGeom>
            <a:noFill/>
          </p:spPr>
          <p:txBody>
            <a:bodyPr wrap="none" lIns="0" tIns="0" rIns="0" bIns="0" rtlCol="0">
              <a:spAutoFit/>
            </a:bodyPr>
            <a:lstStyle/>
            <a:p>
              <a:r>
                <a:rPr lang="en-US" altLang="zh-CN" kern="2900" dirty="0">
                  <a:solidFill>
                    <a:schemeClr val="bg1"/>
                  </a:solidFill>
                  <a:uFillTx/>
                  <a:latin typeface="OPPOSans M" panose="00020600040101010101" pitchFamily="18" charset="-122"/>
                  <a:ea typeface="OPPOSans M" panose="00020600040101010101" pitchFamily="18" charset="-122"/>
                  <a:cs typeface="OPPOSans M" panose="00020600040101010101" pitchFamily="18" charset="-122"/>
                  <a:sym typeface="+mn-ea"/>
                </a:rPr>
                <a:t>20XX</a:t>
              </a:r>
              <a:r>
                <a:rPr lang="zh-CN" altLang="en-US" kern="2900" dirty="0">
                  <a:solidFill>
                    <a:schemeClr val="bg1"/>
                  </a:solidFill>
                  <a:uFillTx/>
                  <a:latin typeface="+mn-ea"/>
                  <a:cs typeface="思源黑体 CN Medium" panose="020B0600000000000000" charset="-122"/>
                  <a:sym typeface="+mn-ea"/>
                </a:rPr>
                <a:t>年第一季度</a:t>
              </a:r>
              <a:r>
                <a:rPr lang="zh-CN" altLang="en-US" kern="1900" dirty="0">
                  <a:solidFill>
                    <a:schemeClr val="bg1"/>
                  </a:solidFill>
                  <a:uFillTx/>
                  <a:latin typeface="+mn-ea"/>
                  <a:cs typeface="思源黑体 CN Medium" panose="020B0600000000000000" charset="-122"/>
                </a:rPr>
                <a:t>电商营销趋势报告</a:t>
              </a:r>
            </a:p>
          </p:txBody>
        </p:sp>
        <p:sp>
          <p:nvSpPr>
            <p:cNvPr id="229" name="文本框 228">
              <a:extLst>
                <a:ext uri="{FF2B5EF4-FFF2-40B4-BE49-F238E27FC236}">
                  <a16:creationId xmlns:a16="http://schemas.microsoft.com/office/drawing/2014/main" id="{2E16B9CD-EB2B-C2ED-8B54-876AAB105078}"/>
                </a:ext>
              </a:extLst>
            </p:cNvPr>
            <p:cNvSpPr txBox="1"/>
            <p:nvPr/>
          </p:nvSpPr>
          <p:spPr>
            <a:xfrm>
              <a:off x="4970707" y="1692576"/>
              <a:ext cx="2497479" cy="184666"/>
            </a:xfrm>
            <a:prstGeom prst="rect">
              <a:avLst/>
            </a:prstGeom>
            <a:noFill/>
          </p:spPr>
          <p:txBody>
            <a:bodyPr wrap="none" lIns="0" tIns="0" rIns="0" bIns="0" rtlCol="0">
              <a:spAutoFit/>
            </a:bodyPr>
            <a:lstStyle/>
            <a:p>
              <a:r>
                <a:rPr lang="en-US" altLang="zh-CN" sz="1200" kern="2900" dirty="0">
                  <a:solidFill>
                    <a:schemeClr val="bg1"/>
                  </a:solidFill>
                  <a:uFillTx/>
                  <a:cs typeface="思源黑体 CN Medium" panose="020B0600000000000000" charset="-122"/>
                  <a:sym typeface="+mn-ea"/>
                </a:rPr>
                <a:t>E-COMMERCE MARKETING TREND</a:t>
              </a:r>
              <a:endParaRPr lang="zh-CN" altLang="en-US" sz="1200" kern="1900" dirty="0">
                <a:solidFill>
                  <a:schemeClr val="bg1"/>
                </a:solidFill>
                <a:uFillTx/>
                <a:cs typeface="思源黑体 CN Medium" panose="020B0600000000000000" charset="-122"/>
              </a:endParaRPr>
            </a:p>
          </p:txBody>
        </p:sp>
      </p:grpSp>
      <p:sp>
        <p:nvSpPr>
          <p:cNvPr id="213" name="文本框 212">
            <a:extLst>
              <a:ext uri="{FF2B5EF4-FFF2-40B4-BE49-F238E27FC236}">
                <a16:creationId xmlns:a16="http://schemas.microsoft.com/office/drawing/2014/main" id="{EEA50F6D-831C-CFAC-E010-B720207DBEB5}"/>
              </a:ext>
            </a:extLst>
          </p:cNvPr>
          <p:cNvSpPr txBox="1"/>
          <p:nvPr/>
        </p:nvSpPr>
        <p:spPr>
          <a:xfrm>
            <a:off x="6842760" y="2309129"/>
            <a:ext cx="1541079" cy="4924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pitchFamily="34" charset="-122"/>
                <a:ea typeface="思源黑体 CN Medium" panose="020B0600000000000000" pitchFamily="34" charset="-122"/>
              </a:rPr>
              <a:t>逛集市</a:t>
            </a:r>
          </a:p>
        </p:txBody>
      </p:sp>
      <p:sp>
        <p:nvSpPr>
          <p:cNvPr id="241" name="文本框 240">
            <a:extLst>
              <a:ext uri="{FF2B5EF4-FFF2-40B4-BE49-F238E27FC236}">
                <a16:creationId xmlns:a16="http://schemas.microsoft.com/office/drawing/2014/main" id="{7202EE5E-8F12-A262-5B01-79272387641A}"/>
              </a:ext>
            </a:extLst>
          </p:cNvPr>
          <p:cNvSpPr txBox="1"/>
          <p:nvPr/>
        </p:nvSpPr>
        <p:spPr>
          <a:xfrm>
            <a:off x="6842760" y="3351298"/>
            <a:ext cx="1541079" cy="4924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pitchFamily="34" charset="-122"/>
                <a:ea typeface="思源黑体 CN Medium" panose="020B0600000000000000" pitchFamily="34" charset="-122"/>
              </a:rPr>
              <a:t>品质购</a:t>
            </a:r>
          </a:p>
        </p:txBody>
      </p:sp>
      <p:sp>
        <p:nvSpPr>
          <p:cNvPr id="248" name="文本框 247">
            <a:extLst>
              <a:ext uri="{FF2B5EF4-FFF2-40B4-BE49-F238E27FC236}">
                <a16:creationId xmlns:a16="http://schemas.microsoft.com/office/drawing/2014/main" id="{F3777218-F3F1-576E-06E1-1EA1D85E065C}"/>
              </a:ext>
            </a:extLst>
          </p:cNvPr>
          <p:cNvSpPr txBox="1"/>
          <p:nvPr/>
        </p:nvSpPr>
        <p:spPr>
          <a:xfrm>
            <a:off x="6842760" y="4393467"/>
            <a:ext cx="1541079" cy="4924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pitchFamily="34" charset="-122"/>
                <a:ea typeface="思源黑体 CN Medium" panose="020B0600000000000000" pitchFamily="34" charset="-122"/>
              </a:rPr>
              <a:t>置好物</a:t>
            </a:r>
          </a:p>
        </p:txBody>
      </p:sp>
      <p:sp>
        <p:nvSpPr>
          <p:cNvPr id="255" name="文本框 254">
            <a:extLst>
              <a:ext uri="{FF2B5EF4-FFF2-40B4-BE49-F238E27FC236}">
                <a16:creationId xmlns:a16="http://schemas.microsoft.com/office/drawing/2014/main" id="{8A39A7C1-0BD9-BD5B-791C-BC5C6CCE2DEF}"/>
              </a:ext>
            </a:extLst>
          </p:cNvPr>
          <p:cNvSpPr txBox="1"/>
          <p:nvPr/>
        </p:nvSpPr>
        <p:spPr>
          <a:xfrm>
            <a:off x="6842760" y="5435635"/>
            <a:ext cx="1541079" cy="4924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tx1">
                    <a:lumMod val="85000"/>
                    <a:lumOff val="15000"/>
                  </a:schemeClr>
                </a:solidFill>
                <a:effectLst/>
                <a:uLnTx/>
                <a:uFillTx/>
                <a:latin typeface="思源黑体 CN Medium" panose="020B0600000000000000" pitchFamily="34" charset="-122"/>
                <a:ea typeface="思源黑体 CN Medium" panose="020B0600000000000000" pitchFamily="34" charset="-122"/>
              </a:rPr>
              <a:t>懂章法</a:t>
            </a:r>
          </a:p>
        </p:txBody>
      </p:sp>
      <p:sp>
        <p:nvSpPr>
          <p:cNvPr id="202" name="矩形 201">
            <a:extLst>
              <a:ext uri="{FF2B5EF4-FFF2-40B4-BE49-F238E27FC236}">
                <a16:creationId xmlns:a16="http://schemas.microsoft.com/office/drawing/2014/main" id="{AFFD443E-31C3-F444-107F-F88FB8DF99A4}"/>
              </a:ext>
            </a:extLst>
          </p:cNvPr>
          <p:cNvSpPr/>
          <p:nvPr/>
        </p:nvSpPr>
        <p:spPr>
          <a:xfrm>
            <a:off x="4424431" y="0"/>
            <a:ext cx="308934" cy="6858000"/>
          </a:xfrm>
          <a:prstGeom prst="rect">
            <a:avLst/>
          </a:prstGeom>
          <a:solidFill>
            <a:schemeClr val="accent1">
              <a:lumMod val="50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1" name="图片 200">
            <a:extLst>
              <a:ext uri="{FF2B5EF4-FFF2-40B4-BE49-F238E27FC236}">
                <a16:creationId xmlns:a16="http://schemas.microsoft.com/office/drawing/2014/main" id="{5A122133-A6E8-7BC4-CBCD-CD321339E48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4578096" cy="6858000"/>
          </a:xfrm>
          <a:prstGeom prst="rect">
            <a:avLst/>
          </a:prstGeom>
        </p:spPr>
      </p:pic>
      <p:grpSp>
        <p:nvGrpSpPr>
          <p:cNvPr id="208" name="组合 207">
            <a:extLst>
              <a:ext uri="{FF2B5EF4-FFF2-40B4-BE49-F238E27FC236}">
                <a16:creationId xmlns:a16="http://schemas.microsoft.com/office/drawing/2014/main" id="{F0442A09-5604-E85E-A7B4-DBD8FE64D9DF}"/>
              </a:ext>
            </a:extLst>
          </p:cNvPr>
          <p:cNvGrpSpPr/>
          <p:nvPr/>
        </p:nvGrpSpPr>
        <p:grpSpPr>
          <a:xfrm>
            <a:off x="1171537" y="3013502"/>
            <a:ext cx="2235023" cy="830997"/>
            <a:chOff x="1336955" y="3286126"/>
            <a:chExt cx="2235023" cy="830997"/>
          </a:xfrm>
        </p:grpSpPr>
        <p:sp>
          <p:nvSpPr>
            <p:cNvPr id="203" name="文本框 202">
              <a:extLst>
                <a:ext uri="{FF2B5EF4-FFF2-40B4-BE49-F238E27FC236}">
                  <a16:creationId xmlns:a16="http://schemas.microsoft.com/office/drawing/2014/main" id="{99230D3B-9DF8-5FFA-5F33-A020F14E168F}"/>
                </a:ext>
              </a:extLst>
            </p:cNvPr>
            <p:cNvSpPr txBox="1"/>
            <p:nvPr/>
          </p:nvSpPr>
          <p:spPr>
            <a:xfrm>
              <a:off x="1336955" y="3286126"/>
              <a:ext cx="1384995" cy="830997"/>
            </a:xfrm>
            <a:prstGeom prst="rect">
              <a:avLst/>
            </a:prstGeom>
            <a:noFill/>
          </p:spPr>
          <p:txBody>
            <a:bodyPr wrap="none" lIns="0" tIns="0" rIns="0" bIns="0" rtlCol="0">
              <a:spAutoFit/>
            </a:bodyPr>
            <a:lstStyle/>
            <a:p>
              <a:r>
                <a:rPr lang="zh-CN" altLang="en-US" sz="5400" dirty="0">
                  <a:solidFill>
                    <a:schemeClr val="bg1"/>
                  </a:solidFill>
                  <a:latin typeface="思源黑体 CN Bold" panose="020B0800000000000000" pitchFamily="34" charset="-122"/>
                  <a:ea typeface="思源黑体 CN Bold" panose="020B0800000000000000" pitchFamily="34" charset="-122"/>
                </a:rPr>
                <a:t>目录</a:t>
              </a:r>
            </a:p>
          </p:txBody>
        </p:sp>
        <p:cxnSp>
          <p:nvCxnSpPr>
            <p:cNvPr id="207" name="直接连接符 206">
              <a:extLst>
                <a:ext uri="{FF2B5EF4-FFF2-40B4-BE49-F238E27FC236}">
                  <a16:creationId xmlns:a16="http://schemas.microsoft.com/office/drawing/2014/main" id="{AA02A7DE-8E16-9F4F-F271-C52CF2880269}"/>
                </a:ext>
              </a:extLst>
            </p:cNvPr>
            <p:cNvCxnSpPr>
              <a:cxnSpLocks/>
            </p:cNvCxnSpPr>
            <p:nvPr/>
          </p:nvCxnSpPr>
          <p:spPr>
            <a:xfrm>
              <a:off x="2946400" y="3701624"/>
              <a:ext cx="62557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05B37CCE-BDA3-84B6-CE2D-2A5281D75F8E}"/>
              </a:ext>
            </a:extLst>
          </p:cNvPr>
          <p:cNvGrpSpPr/>
          <p:nvPr/>
        </p:nvGrpSpPr>
        <p:grpSpPr>
          <a:xfrm>
            <a:off x="6108629" y="2137897"/>
            <a:ext cx="492444" cy="834906"/>
            <a:chOff x="6734741" y="2288668"/>
            <a:chExt cx="492444" cy="834906"/>
          </a:xfrm>
        </p:grpSpPr>
        <p:grpSp>
          <p:nvGrpSpPr>
            <p:cNvPr id="10" name="组合 9">
              <a:extLst>
                <a:ext uri="{FF2B5EF4-FFF2-40B4-BE49-F238E27FC236}">
                  <a16:creationId xmlns:a16="http://schemas.microsoft.com/office/drawing/2014/main" id="{36E38B99-2F5B-C4A0-808D-A2A13E185F52}"/>
                </a:ext>
              </a:extLst>
            </p:cNvPr>
            <p:cNvGrpSpPr/>
            <p:nvPr/>
          </p:nvGrpSpPr>
          <p:grpSpPr>
            <a:xfrm>
              <a:off x="6734741" y="2288668"/>
              <a:ext cx="492444" cy="834906"/>
              <a:chOff x="8307321" y="2171875"/>
              <a:chExt cx="492444" cy="834906"/>
            </a:xfrm>
          </p:grpSpPr>
          <p:sp>
            <p:nvSpPr>
              <p:cNvPr id="9" name="直角三角形 8">
                <a:extLst>
                  <a:ext uri="{FF2B5EF4-FFF2-40B4-BE49-F238E27FC236}">
                    <a16:creationId xmlns:a16="http://schemas.microsoft.com/office/drawing/2014/main" id="{AD0B0AFE-1F83-0DBF-8494-B334C216AD19}"/>
                  </a:ext>
                </a:extLst>
              </p:cNvPr>
              <p:cNvSpPr/>
              <p:nvPr/>
            </p:nvSpPr>
            <p:spPr>
              <a:xfrm>
                <a:off x="8634852" y="2171875"/>
                <a:ext cx="164913" cy="16491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a:extLst>
                  <a:ext uri="{FF2B5EF4-FFF2-40B4-BE49-F238E27FC236}">
                    <a16:creationId xmlns:a16="http://schemas.microsoft.com/office/drawing/2014/main" id="{13B42744-F890-A444-4A59-084F7A2A5353}"/>
                  </a:ext>
                </a:extLst>
              </p:cNvPr>
              <p:cNvSpPr/>
              <p:nvPr/>
            </p:nvSpPr>
            <p:spPr>
              <a:xfrm flipH="1" flipV="1">
                <a:off x="8307321" y="2829232"/>
                <a:ext cx="177549" cy="17754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D546A802-62EA-5417-C31E-D5B2B986E119}"/>
                  </a:ext>
                </a:extLst>
              </p:cNvPr>
              <p:cNvSpPr/>
              <p:nvPr/>
            </p:nvSpPr>
            <p:spPr>
              <a:xfrm>
                <a:off x="8307321" y="2336789"/>
                <a:ext cx="492444" cy="4924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2DCCEE51-333A-7B1A-1E7F-5A4B7BAE1FC4}"/>
                </a:ext>
              </a:extLst>
            </p:cNvPr>
            <p:cNvSpPr txBox="1"/>
            <p:nvPr/>
          </p:nvSpPr>
          <p:spPr>
            <a:xfrm>
              <a:off x="6798221" y="2521455"/>
              <a:ext cx="365485" cy="369332"/>
            </a:xfrm>
            <a:prstGeom prst="rect">
              <a:avLst/>
            </a:prstGeom>
            <a:noFill/>
          </p:spPr>
          <p:txBody>
            <a:bodyPr wrap="none" lIns="0" tIns="0" rIns="0" bIns="0" rtlCol="0">
              <a:spAutoFit/>
            </a:bodyPr>
            <a:lstStyle/>
            <a:p>
              <a:r>
                <a:rPr lang="en-US" altLang="zh-CN" sz="2400" dirty="0">
                  <a:solidFill>
                    <a:schemeClr val="bg1"/>
                  </a:solidFill>
                  <a:latin typeface="+mj-lt"/>
                </a:rPr>
                <a:t>01</a:t>
              </a:r>
              <a:endParaRPr lang="zh-CN" altLang="en-US" sz="2400" dirty="0">
                <a:solidFill>
                  <a:schemeClr val="bg1"/>
                </a:solidFill>
                <a:latin typeface="+mj-lt"/>
              </a:endParaRPr>
            </a:p>
          </p:txBody>
        </p:sp>
      </p:grpSp>
      <p:grpSp>
        <p:nvGrpSpPr>
          <p:cNvPr id="40" name="组合 39">
            <a:extLst>
              <a:ext uri="{FF2B5EF4-FFF2-40B4-BE49-F238E27FC236}">
                <a16:creationId xmlns:a16="http://schemas.microsoft.com/office/drawing/2014/main" id="{1C16F9DE-D6F5-B658-2806-139F76F841E8}"/>
              </a:ext>
            </a:extLst>
          </p:cNvPr>
          <p:cNvGrpSpPr/>
          <p:nvPr/>
        </p:nvGrpSpPr>
        <p:grpSpPr>
          <a:xfrm>
            <a:off x="6108629" y="3180066"/>
            <a:ext cx="492444" cy="834906"/>
            <a:chOff x="6734741" y="2288668"/>
            <a:chExt cx="492444" cy="834906"/>
          </a:xfrm>
        </p:grpSpPr>
        <p:grpSp>
          <p:nvGrpSpPr>
            <p:cNvPr id="41" name="组合 40">
              <a:extLst>
                <a:ext uri="{FF2B5EF4-FFF2-40B4-BE49-F238E27FC236}">
                  <a16:creationId xmlns:a16="http://schemas.microsoft.com/office/drawing/2014/main" id="{2ADB7863-2B3D-7AB6-669E-7F880E8A4407}"/>
                </a:ext>
              </a:extLst>
            </p:cNvPr>
            <p:cNvGrpSpPr/>
            <p:nvPr/>
          </p:nvGrpSpPr>
          <p:grpSpPr>
            <a:xfrm>
              <a:off x="6734741" y="2288668"/>
              <a:ext cx="492444" cy="834906"/>
              <a:chOff x="8307321" y="2171875"/>
              <a:chExt cx="492444" cy="834906"/>
            </a:xfrm>
          </p:grpSpPr>
          <p:sp>
            <p:nvSpPr>
              <p:cNvPr id="43" name="直角三角形 42">
                <a:extLst>
                  <a:ext uri="{FF2B5EF4-FFF2-40B4-BE49-F238E27FC236}">
                    <a16:creationId xmlns:a16="http://schemas.microsoft.com/office/drawing/2014/main" id="{C95B129E-542C-AC51-7B3B-8A0FA428423D}"/>
                  </a:ext>
                </a:extLst>
              </p:cNvPr>
              <p:cNvSpPr/>
              <p:nvPr/>
            </p:nvSpPr>
            <p:spPr>
              <a:xfrm>
                <a:off x="8634852" y="2171875"/>
                <a:ext cx="164913" cy="16491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a:extLst>
                  <a:ext uri="{FF2B5EF4-FFF2-40B4-BE49-F238E27FC236}">
                    <a16:creationId xmlns:a16="http://schemas.microsoft.com/office/drawing/2014/main" id="{327CC3BF-C677-43D8-E390-20B0960B5B06}"/>
                  </a:ext>
                </a:extLst>
              </p:cNvPr>
              <p:cNvSpPr/>
              <p:nvPr/>
            </p:nvSpPr>
            <p:spPr>
              <a:xfrm flipH="1" flipV="1">
                <a:off x="8307321" y="2829232"/>
                <a:ext cx="177549" cy="17754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7476B088-9B1A-8485-F27C-361912E7C456}"/>
                  </a:ext>
                </a:extLst>
              </p:cNvPr>
              <p:cNvSpPr/>
              <p:nvPr/>
            </p:nvSpPr>
            <p:spPr>
              <a:xfrm>
                <a:off x="8307321" y="2336789"/>
                <a:ext cx="492444" cy="4924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a:extLst>
                <a:ext uri="{FF2B5EF4-FFF2-40B4-BE49-F238E27FC236}">
                  <a16:creationId xmlns:a16="http://schemas.microsoft.com/office/drawing/2014/main" id="{12DF240C-8C00-2131-AE10-51C0752846B8}"/>
                </a:ext>
              </a:extLst>
            </p:cNvPr>
            <p:cNvSpPr txBox="1"/>
            <p:nvPr/>
          </p:nvSpPr>
          <p:spPr>
            <a:xfrm>
              <a:off x="6772573" y="2521455"/>
              <a:ext cx="416781" cy="369332"/>
            </a:xfrm>
            <a:prstGeom prst="rect">
              <a:avLst/>
            </a:prstGeom>
            <a:noFill/>
          </p:spPr>
          <p:txBody>
            <a:bodyPr wrap="none" lIns="0" tIns="0" rIns="0" bIns="0" rtlCol="0">
              <a:spAutoFit/>
            </a:bodyPr>
            <a:lstStyle/>
            <a:p>
              <a:r>
                <a:rPr lang="en-US" altLang="zh-CN" sz="2400" dirty="0">
                  <a:solidFill>
                    <a:schemeClr val="bg1"/>
                  </a:solidFill>
                  <a:latin typeface="+mj-lt"/>
                </a:rPr>
                <a:t>02</a:t>
              </a:r>
              <a:endParaRPr lang="zh-CN" altLang="en-US" sz="2400" dirty="0">
                <a:solidFill>
                  <a:schemeClr val="bg1"/>
                </a:solidFill>
                <a:latin typeface="+mj-lt"/>
              </a:endParaRPr>
            </a:p>
          </p:txBody>
        </p:sp>
      </p:grpSp>
      <p:grpSp>
        <p:nvGrpSpPr>
          <p:cNvPr id="46" name="组合 45">
            <a:extLst>
              <a:ext uri="{FF2B5EF4-FFF2-40B4-BE49-F238E27FC236}">
                <a16:creationId xmlns:a16="http://schemas.microsoft.com/office/drawing/2014/main" id="{9E3E51AE-0DDE-B8AB-DF32-B72C7D218546}"/>
              </a:ext>
            </a:extLst>
          </p:cNvPr>
          <p:cNvGrpSpPr/>
          <p:nvPr/>
        </p:nvGrpSpPr>
        <p:grpSpPr>
          <a:xfrm>
            <a:off x="6108629" y="4222235"/>
            <a:ext cx="492444" cy="834906"/>
            <a:chOff x="6734741" y="2288668"/>
            <a:chExt cx="492444" cy="834906"/>
          </a:xfrm>
        </p:grpSpPr>
        <p:grpSp>
          <p:nvGrpSpPr>
            <p:cNvPr id="47" name="组合 46">
              <a:extLst>
                <a:ext uri="{FF2B5EF4-FFF2-40B4-BE49-F238E27FC236}">
                  <a16:creationId xmlns:a16="http://schemas.microsoft.com/office/drawing/2014/main" id="{492394B2-D625-C4E2-A8E9-40FB67963630}"/>
                </a:ext>
              </a:extLst>
            </p:cNvPr>
            <p:cNvGrpSpPr/>
            <p:nvPr/>
          </p:nvGrpSpPr>
          <p:grpSpPr>
            <a:xfrm>
              <a:off x="6734741" y="2288668"/>
              <a:ext cx="492444" cy="834906"/>
              <a:chOff x="8307321" y="2171875"/>
              <a:chExt cx="492444" cy="834906"/>
            </a:xfrm>
          </p:grpSpPr>
          <p:sp>
            <p:nvSpPr>
              <p:cNvPr id="49" name="直角三角形 48">
                <a:extLst>
                  <a:ext uri="{FF2B5EF4-FFF2-40B4-BE49-F238E27FC236}">
                    <a16:creationId xmlns:a16="http://schemas.microsoft.com/office/drawing/2014/main" id="{E64312DF-D46E-15EB-9FF7-7691B492257F}"/>
                  </a:ext>
                </a:extLst>
              </p:cNvPr>
              <p:cNvSpPr/>
              <p:nvPr/>
            </p:nvSpPr>
            <p:spPr>
              <a:xfrm>
                <a:off x="8634852" y="2171875"/>
                <a:ext cx="164913" cy="16491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直角三角形 49">
                <a:extLst>
                  <a:ext uri="{FF2B5EF4-FFF2-40B4-BE49-F238E27FC236}">
                    <a16:creationId xmlns:a16="http://schemas.microsoft.com/office/drawing/2014/main" id="{98903C4B-C944-FC9B-9848-97942BA2152B}"/>
                  </a:ext>
                </a:extLst>
              </p:cNvPr>
              <p:cNvSpPr/>
              <p:nvPr/>
            </p:nvSpPr>
            <p:spPr>
              <a:xfrm flipH="1" flipV="1">
                <a:off x="8307321" y="2829232"/>
                <a:ext cx="177549" cy="17754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E634B846-8EC7-89C5-9104-6D21506C32D6}"/>
                  </a:ext>
                </a:extLst>
              </p:cNvPr>
              <p:cNvSpPr/>
              <p:nvPr/>
            </p:nvSpPr>
            <p:spPr>
              <a:xfrm>
                <a:off x="8307321" y="2336789"/>
                <a:ext cx="492444" cy="4924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id="{4C6E415A-AC46-9A42-366E-A427A3668163}"/>
                </a:ext>
              </a:extLst>
            </p:cNvPr>
            <p:cNvSpPr txBox="1"/>
            <p:nvPr/>
          </p:nvSpPr>
          <p:spPr>
            <a:xfrm>
              <a:off x="6772573" y="2521455"/>
              <a:ext cx="416781" cy="369332"/>
            </a:xfrm>
            <a:prstGeom prst="rect">
              <a:avLst/>
            </a:prstGeom>
            <a:noFill/>
          </p:spPr>
          <p:txBody>
            <a:bodyPr wrap="none" lIns="0" tIns="0" rIns="0" bIns="0" rtlCol="0">
              <a:spAutoFit/>
            </a:bodyPr>
            <a:lstStyle/>
            <a:p>
              <a:r>
                <a:rPr lang="en-US" altLang="zh-CN" sz="2400" dirty="0">
                  <a:solidFill>
                    <a:schemeClr val="bg1"/>
                  </a:solidFill>
                  <a:latin typeface="+mj-lt"/>
                </a:rPr>
                <a:t>03</a:t>
              </a:r>
              <a:endParaRPr lang="zh-CN" altLang="en-US" sz="2400" dirty="0">
                <a:solidFill>
                  <a:schemeClr val="bg1"/>
                </a:solidFill>
                <a:latin typeface="+mj-lt"/>
              </a:endParaRPr>
            </a:p>
          </p:txBody>
        </p:sp>
      </p:grpSp>
      <p:grpSp>
        <p:nvGrpSpPr>
          <p:cNvPr id="52" name="组合 51">
            <a:extLst>
              <a:ext uri="{FF2B5EF4-FFF2-40B4-BE49-F238E27FC236}">
                <a16:creationId xmlns:a16="http://schemas.microsoft.com/office/drawing/2014/main" id="{CFC928D7-3946-B295-A4C8-3E3175E614CC}"/>
              </a:ext>
            </a:extLst>
          </p:cNvPr>
          <p:cNvGrpSpPr/>
          <p:nvPr/>
        </p:nvGrpSpPr>
        <p:grpSpPr>
          <a:xfrm>
            <a:off x="6108629" y="5264403"/>
            <a:ext cx="492444" cy="834906"/>
            <a:chOff x="6734741" y="2288668"/>
            <a:chExt cx="492444" cy="834906"/>
          </a:xfrm>
        </p:grpSpPr>
        <p:grpSp>
          <p:nvGrpSpPr>
            <p:cNvPr id="53" name="组合 52">
              <a:extLst>
                <a:ext uri="{FF2B5EF4-FFF2-40B4-BE49-F238E27FC236}">
                  <a16:creationId xmlns:a16="http://schemas.microsoft.com/office/drawing/2014/main" id="{56600024-E129-4F26-B55E-8B547E7B82CF}"/>
                </a:ext>
              </a:extLst>
            </p:cNvPr>
            <p:cNvGrpSpPr/>
            <p:nvPr/>
          </p:nvGrpSpPr>
          <p:grpSpPr>
            <a:xfrm>
              <a:off x="6734741" y="2288668"/>
              <a:ext cx="492444" cy="834906"/>
              <a:chOff x="8307321" y="2171875"/>
              <a:chExt cx="492444" cy="834906"/>
            </a:xfrm>
          </p:grpSpPr>
          <p:sp>
            <p:nvSpPr>
              <p:cNvPr id="55" name="直角三角形 54">
                <a:extLst>
                  <a:ext uri="{FF2B5EF4-FFF2-40B4-BE49-F238E27FC236}">
                    <a16:creationId xmlns:a16="http://schemas.microsoft.com/office/drawing/2014/main" id="{31E1576B-3D5F-42A6-739C-B1FB170E04F9}"/>
                  </a:ext>
                </a:extLst>
              </p:cNvPr>
              <p:cNvSpPr/>
              <p:nvPr/>
            </p:nvSpPr>
            <p:spPr>
              <a:xfrm>
                <a:off x="8634852" y="2171875"/>
                <a:ext cx="164913" cy="16491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直角三角形 55">
                <a:extLst>
                  <a:ext uri="{FF2B5EF4-FFF2-40B4-BE49-F238E27FC236}">
                    <a16:creationId xmlns:a16="http://schemas.microsoft.com/office/drawing/2014/main" id="{F203942F-D0BD-DBBB-EC4B-55BD11B2CD27}"/>
                  </a:ext>
                </a:extLst>
              </p:cNvPr>
              <p:cNvSpPr/>
              <p:nvPr/>
            </p:nvSpPr>
            <p:spPr>
              <a:xfrm flipH="1" flipV="1">
                <a:off x="8307321" y="2829232"/>
                <a:ext cx="177549" cy="17754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79923FB6-2D88-E025-CAB0-6F64D5D8003E}"/>
                  </a:ext>
                </a:extLst>
              </p:cNvPr>
              <p:cNvSpPr/>
              <p:nvPr/>
            </p:nvSpPr>
            <p:spPr>
              <a:xfrm>
                <a:off x="8307321" y="2336789"/>
                <a:ext cx="492444" cy="4924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id="{8F2FAB1F-0C44-7675-FFA5-BD9190A74865}"/>
                </a:ext>
              </a:extLst>
            </p:cNvPr>
            <p:cNvSpPr txBox="1"/>
            <p:nvPr/>
          </p:nvSpPr>
          <p:spPr>
            <a:xfrm>
              <a:off x="6772573" y="2521455"/>
              <a:ext cx="416781" cy="369332"/>
            </a:xfrm>
            <a:prstGeom prst="rect">
              <a:avLst/>
            </a:prstGeom>
            <a:noFill/>
          </p:spPr>
          <p:txBody>
            <a:bodyPr wrap="none" lIns="0" tIns="0" rIns="0" bIns="0" rtlCol="0">
              <a:spAutoFit/>
            </a:bodyPr>
            <a:lstStyle/>
            <a:p>
              <a:r>
                <a:rPr lang="en-US" altLang="zh-CN" sz="2400" dirty="0">
                  <a:solidFill>
                    <a:schemeClr val="bg1"/>
                  </a:solidFill>
                  <a:latin typeface="+mj-lt"/>
                </a:rPr>
                <a:t>04</a:t>
              </a:r>
              <a:endParaRPr lang="zh-CN" altLang="en-US" sz="2400" dirty="0">
                <a:solidFill>
                  <a:schemeClr val="bg1"/>
                </a:solidFill>
                <a:latin typeface="+mj-lt"/>
              </a:endParaRPr>
            </a:p>
          </p:txBody>
        </p:sp>
      </p:grpSp>
    </p:spTree>
    <p:extLst>
      <p:ext uri="{BB962C8B-B14F-4D97-AF65-F5344CB8AC3E}">
        <p14:creationId xmlns:p14="http://schemas.microsoft.com/office/powerpoint/2010/main" val="1923479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2BACF0BB-80E7-D32C-8E47-C49962DC4DBD}"/>
              </a:ext>
            </a:extLst>
          </p:cNvPr>
          <p:cNvSpPr txBox="1"/>
          <p:nvPr/>
        </p:nvSpPr>
        <p:spPr>
          <a:xfrm>
            <a:off x="8824906" y="5411937"/>
            <a:ext cx="2311407" cy="246221"/>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思源黑体 CN Bold" panose="020B0800000000000000" pitchFamily="34" charset="-122"/>
              </a:rPr>
              <a:t>GO TO THE MARKET</a:t>
            </a:r>
            <a:endParaRPr kumimoji="0" lang="zh-CN" altLang="en-US" sz="1600" b="0" i="0" u="none" strike="noStrike" kern="1200" cap="none" spc="0" normalizeH="0" baseline="0" noProof="0" dirty="0">
              <a:ln>
                <a:noFill/>
              </a:ln>
              <a:solidFill>
                <a:schemeClr val="bg1"/>
              </a:solidFill>
              <a:effectLst/>
              <a:uLnTx/>
              <a:uFillTx/>
              <a:ea typeface="思源黑体 CN Bold" panose="020B0800000000000000" pitchFamily="34" charset="-122"/>
            </a:endParaRPr>
          </a:p>
        </p:txBody>
      </p:sp>
      <p:grpSp>
        <p:nvGrpSpPr>
          <p:cNvPr id="28" name="组合 27">
            <a:extLst>
              <a:ext uri="{FF2B5EF4-FFF2-40B4-BE49-F238E27FC236}">
                <a16:creationId xmlns:a16="http://schemas.microsoft.com/office/drawing/2014/main" id="{2530D533-36BC-1C8F-6FA3-96417ACE988E}"/>
              </a:ext>
            </a:extLst>
          </p:cNvPr>
          <p:cNvGrpSpPr/>
          <p:nvPr/>
        </p:nvGrpSpPr>
        <p:grpSpPr>
          <a:xfrm>
            <a:off x="4816208" y="3429000"/>
            <a:ext cx="3211949" cy="615553"/>
            <a:chOff x="6782489" y="3121223"/>
            <a:chExt cx="3211949" cy="615553"/>
          </a:xfrm>
        </p:grpSpPr>
        <p:sp>
          <p:nvSpPr>
            <p:cNvPr id="13" name="文本框 12">
              <a:extLst>
                <a:ext uri="{FF2B5EF4-FFF2-40B4-BE49-F238E27FC236}">
                  <a16:creationId xmlns:a16="http://schemas.microsoft.com/office/drawing/2014/main" id="{7BB0EF5A-876C-E1C8-C992-0C7D2CBD65A7}"/>
                </a:ext>
              </a:extLst>
            </p:cNvPr>
            <p:cNvSpPr txBox="1"/>
            <p:nvPr/>
          </p:nvSpPr>
          <p:spPr>
            <a:xfrm>
              <a:off x="6782489" y="3121223"/>
              <a:ext cx="1538883" cy="615553"/>
            </a:xfrm>
            <a:prstGeom prst="rect">
              <a:avLst/>
            </a:prstGeom>
            <a:noFill/>
          </p:spPr>
          <p:txBody>
            <a:bodyPr wrap="none" lIns="0" tIns="0" rIns="0" bIns="0"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逛集市</a:t>
              </a:r>
            </a:p>
          </p:txBody>
        </p:sp>
        <p:sp>
          <p:nvSpPr>
            <p:cNvPr id="27" name="文本框 26">
              <a:extLst>
                <a:ext uri="{FF2B5EF4-FFF2-40B4-BE49-F238E27FC236}">
                  <a16:creationId xmlns:a16="http://schemas.microsoft.com/office/drawing/2014/main" id="{58F2B3E0-19C6-0A3B-1CB0-7497F0B93795}"/>
                </a:ext>
              </a:extLst>
            </p:cNvPr>
            <p:cNvSpPr txBox="1"/>
            <p:nvPr/>
          </p:nvSpPr>
          <p:spPr>
            <a:xfrm>
              <a:off x="8410874" y="3182778"/>
              <a:ext cx="1583564" cy="4924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mj-lt"/>
                  <a:ea typeface="思源黑体 CN Bold" panose="020B0800000000000000" pitchFamily="34" charset="-122"/>
                </a:rPr>
                <a:t>GO TO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mj-lt"/>
                  <a:ea typeface="思源黑体 CN Bold" panose="020B0800000000000000" pitchFamily="34" charset="-122"/>
                </a:rPr>
                <a:t>THE MARKET</a:t>
              </a: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mj-lt"/>
                <a:ea typeface="思源黑体 CN Bold" panose="020B0800000000000000" pitchFamily="34" charset="-122"/>
              </a:endParaRPr>
            </a:p>
          </p:txBody>
        </p:sp>
      </p:grpSp>
      <p:sp>
        <p:nvSpPr>
          <p:cNvPr id="29" name="矩形 28">
            <a:extLst>
              <a:ext uri="{FF2B5EF4-FFF2-40B4-BE49-F238E27FC236}">
                <a16:creationId xmlns:a16="http://schemas.microsoft.com/office/drawing/2014/main" id="{4DEBC63E-9546-F564-9416-FBAFFB91E3E5}"/>
              </a:ext>
            </a:extLst>
          </p:cNvPr>
          <p:cNvSpPr/>
          <p:nvPr/>
        </p:nvSpPr>
        <p:spPr>
          <a:xfrm>
            <a:off x="2257835" y="0"/>
            <a:ext cx="1741989" cy="5958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8FC6E5D0-744E-5C8B-26A1-B2089A9A16C0}"/>
              </a:ext>
            </a:extLst>
          </p:cNvPr>
          <p:cNvSpPr txBox="1"/>
          <p:nvPr/>
        </p:nvSpPr>
        <p:spPr>
          <a:xfrm>
            <a:off x="2143357" y="4389180"/>
            <a:ext cx="3081998" cy="1323439"/>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tx1">
                    <a:lumMod val="85000"/>
                    <a:lumOff val="15000"/>
                    <a:alpha val="22000"/>
                  </a:schemeClr>
                </a:solidFill>
                <a:effectLst/>
                <a:uLnTx/>
                <a:uFillTx/>
                <a:latin typeface="+mj-ea"/>
                <a:ea typeface="+mj-ea"/>
              </a:rPr>
              <a:t>GO TO THE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tx1">
                    <a:lumMod val="85000"/>
                    <a:lumOff val="15000"/>
                    <a:alpha val="22000"/>
                  </a:schemeClr>
                </a:solidFill>
                <a:effectLst/>
                <a:uLnTx/>
                <a:uFillTx/>
                <a:latin typeface="+mj-ea"/>
                <a:ea typeface="+mj-ea"/>
              </a:rPr>
              <a:t>MARKET</a:t>
            </a:r>
            <a:endParaRPr kumimoji="0" lang="zh-CN" altLang="en-US" sz="4000" b="1" i="0" u="none" strike="noStrike" kern="1200" cap="none" spc="0" normalizeH="0" baseline="0" noProof="0" dirty="0">
              <a:ln>
                <a:noFill/>
              </a:ln>
              <a:solidFill>
                <a:schemeClr val="tx1">
                  <a:lumMod val="85000"/>
                  <a:lumOff val="15000"/>
                  <a:alpha val="22000"/>
                </a:schemeClr>
              </a:solidFill>
              <a:effectLst/>
              <a:uLnTx/>
              <a:uFillTx/>
              <a:latin typeface="+mj-ea"/>
              <a:ea typeface="+mj-ea"/>
            </a:endParaRPr>
          </a:p>
        </p:txBody>
      </p:sp>
      <p:sp>
        <p:nvSpPr>
          <p:cNvPr id="32" name="矩形 31">
            <a:extLst>
              <a:ext uri="{FF2B5EF4-FFF2-40B4-BE49-F238E27FC236}">
                <a16:creationId xmlns:a16="http://schemas.microsoft.com/office/drawing/2014/main" id="{E0B11B2E-E093-1D5D-89A2-727581173CA7}"/>
              </a:ext>
            </a:extLst>
          </p:cNvPr>
          <p:cNvSpPr/>
          <p:nvPr/>
        </p:nvSpPr>
        <p:spPr>
          <a:xfrm>
            <a:off x="2750489" y="5121428"/>
            <a:ext cx="752475" cy="268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0A9C1AEB-465E-E911-E988-B195DA5B89DC}"/>
              </a:ext>
            </a:extLst>
          </p:cNvPr>
          <p:cNvCxnSpPr>
            <a:stCxn id="29" idx="0"/>
          </p:cNvCxnSpPr>
          <p:nvPr/>
        </p:nvCxnSpPr>
        <p:spPr>
          <a:xfrm>
            <a:off x="3128830" y="0"/>
            <a:ext cx="14468" cy="480349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C91AB8A9-620B-004C-B660-C671D71BC493}"/>
              </a:ext>
            </a:extLst>
          </p:cNvPr>
          <p:cNvSpPr txBox="1"/>
          <p:nvPr/>
        </p:nvSpPr>
        <p:spPr>
          <a:xfrm>
            <a:off x="4816208" y="2037274"/>
            <a:ext cx="1098058" cy="1107996"/>
          </a:xfrm>
          <a:prstGeom prst="rect">
            <a:avLst/>
          </a:prstGeom>
          <a:noFill/>
        </p:spPr>
        <p:txBody>
          <a:bodyPr wrap="none" lIns="0" tIns="0" rIns="0" bIns="0" rtlCol="0">
            <a:spAutoFit/>
          </a:bodyPr>
          <a:lstStyle/>
          <a:p>
            <a:r>
              <a:rPr lang="en-US" altLang="zh-CN" sz="7200" dirty="0">
                <a:solidFill>
                  <a:schemeClr val="accent1"/>
                </a:solidFill>
                <a:latin typeface="OPPOSans H" panose="00020600040101010101" pitchFamily="18" charset="-122"/>
                <a:ea typeface="字制区喜脉体" panose="02000603000000000000" pitchFamily="2" charset="-122"/>
              </a:rPr>
              <a:t>01</a:t>
            </a:r>
            <a:endParaRPr lang="zh-CN" altLang="en-US" sz="7200" dirty="0">
              <a:solidFill>
                <a:schemeClr val="accent1"/>
              </a:solidFill>
              <a:latin typeface="OPPOSans H" panose="00020600040101010101" pitchFamily="18" charset="-122"/>
              <a:ea typeface="字制区喜脉体" panose="02000603000000000000" pitchFamily="2" charset="-122"/>
            </a:endParaRPr>
          </a:p>
        </p:txBody>
      </p:sp>
      <p:cxnSp>
        <p:nvCxnSpPr>
          <p:cNvPr id="39" name="直接连接符 38">
            <a:extLst>
              <a:ext uri="{FF2B5EF4-FFF2-40B4-BE49-F238E27FC236}">
                <a16:creationId xmlns:a16="http://schemas.microsoft.com/office/drawing/2014/main" id="{A4860326-02D5-A859-AC42-D80527D447EE}"/>
              </a:ext>
            </a:extLst>
          </p:cNvPr>
          <p:cNvCxnSpPr>
            <a:cxnSpLocks/>
          </p:cNvCxnSpPr>
          <p:nvPr/>
        </p:nvCxnSpPr>
        <p:spPr>
          <a:xfrm flipH="1">
            <a:off x="6403840" y="2591272"/>
            <a:ext cx="163787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6" name="图片 65">
            <a:extLst>
              <a:ext uri="{FF2B5EF4-FFF2-40B4-BE49-F238E27FC236}">
                <a16:creationId xmlns:a16="http://schemas.microsoft.com/office/drawing/2014/main" id="{CDF4124C-AA2A-1D38-8F64-89848DED30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737959" y="719138"/>
            <a:ext cx="5562600" cy="5562600"/>
          </a:xfrm>
          <a:prstGeom prst="rect">
            <a:avLst/>
          </a:prstGeom>
        </p:spPr>
      </p:pic>
      <p:cxnSp>
        <p:nvCxnSpPr>
          <p:cNvPr id="34" name="直接连接符 33">
            <a:extLst>
              <a:ext uri="{FF2B5EF4-FFF2-40B4-BE49-F238E27FC236}">
                <a16:creationId xmlns:a16="http://schemas.microsoft.com/office/drawing/2014/main" id="{E978925F-BCC5-0AEF-B48F-605FF80B78D9}"/>
              </a:ext>
            </a:extLst>
          </p:cNvPr>
          <p:cNvCxnSpPr>
            <a:cxnSpLocks/>
          </p:cNvCxnSpPr>
          <p:nvPr/>
        </p:nvCxnSpPr>
        <p:spPr>
          <a:xfrm>
            <a:off x="2891259" y="5255501"/>
            <a:ext cx="470935" cy="0"/>
          </a:xfrm>
          <a:prstGeom prst="line">
            <a:avLst/>
          </a:prstGeom>
          <a:ln w="15875" cap="rnd">
            <a:solidFill>
              <a:srgbClr val="0E38EF"/>
            </a:solidFill>
            <a:round/>
            <a:tailEnd type="stealth" w="med" len="med"/>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8ECEF215-88C5-842B-C3B9-4AEEB6A8E19B}"/>
              </a:ext>
            </a:extLst>
          </p:cNvPr>
          <p:cNvGrpSpPr/>
          <p:nvPr/>
        </p:nvGrpSpPr>
        <p:grpSpPr>
          <a:xfrm>
            <a:off x="185537" y="6539697"/>
            <a:ext cx="11820925" cy="263838"/>
            <a:chOff x="185537" y="6539697"/>
            <a:chExt cx="11820925" cy="263838"/>
          </a:xfrm>
        </p:grpSpPr>
        <p:sp>
          <p:nvSpPr>
            <p:cNvPr id="61" name="矩形 60">
              <a:extLst>
                <a:ext uri="{FF2B5EF4-FFF2-40B4-BE49-F238E27FC236}">
                  <a16:creationId xmlns:a16="http://schemas.microsoft.com/office/drawing/2014/main" id="{891E104D-22D4-2AD1-110A-C5328EE7C189}"/>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a:extLst>
                <a:ext uri="{FF2B5EF4-FFF2-40B4-BE49-F238E27FC236}">
                  <a16:creationId xmlns:a16="http://schemas.microsoft.com/office/drawing/2014/main" id="{138B64F1-949A-0ABA-682F-CF54C7885415}"/>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3" name="组合 62">
              <a:extLst>
                <a:ext uri="{FF2B5EF4-FFF2-40B4-BE49-F238E27FC236}">
                  <a16:creationId xmlns:a16="http://schemas.microsoft.com/office/drawing/2014/main" id="{40CB6EB0-6F5E-5D30-2BCF-B02E837A29D6}"/>
                </a:ext>
              </a:extLst>
            </p:cNvPr>
            <p:cNvGrpSpPr/>
            <p:nvPr/>
          </p:nvGrpSpPr>
          <p:grpSpPr>
            <a:xfrm>
              <a:off x="349004" y="6600825"/>
              <a:ext cx="142086" cy="140126"/>
              <a:chOff x="1521570" y="2801079"/>
              <a:chExt cx="306058" cy="301834"/>
            </a:xfrm>
          </p:grpSpPr>
          <p:grpSp>
            <p:nvGrpSpPr>
              <p:cNvPr id="71" name="组合 70">
                <a:extLst>
                  <a:ext uri="{FF2B5EF4-FFF2-40B4-BE49-F238E27FC236}">
                    <a16:creationId xmlns:a16="http://schemas.microsoft.com/office/drawing/2014/main" id="{FE4B7A7E-F2F1-BDB0-5F5B-CADBCEA1C67E}"/>
                  </a:ext>
                </a:extLst>
              </p:cNvPr>
              <p:cNvGrpSpPr/>
              <p:nvPr/>
            </p:nvGrpSpPr>
            <p:grpSpPr>
              <a:xfrm>
                <a:off x="1521570" y="2801079"/>
                <a:ext cx="306058" cy="301834"/>
                <a:chOff x="1055688" y="2799795"/>
                <a:chExt cx="552132" cy="544512"/>
              </a:xfrm>
            </p:grpSpPr>
            <p:sp>
              <p:nvSpPr>
                <p:cNvPr id="73" name="L 形 72">
                  <a:extLst>
                    <a:ext uri="{FF2B5EF4-FFF2-40B4-BE49-F238E27FC236}">
                      <a16:creationId xmlns:a16="http://schemas.microsoft.com/office/drawing/2014/main" id="{DF600111-AE7F-3DA2-091C-C26CB0ED5E4E}"/>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L 形 73">
                  <a:extLst>
                    <a:ext uri="{FF2B5EF4-FFF2-40B4-BE49-F238E27FC236}">
                      <a16:creationId xmlns:a16="http://schemas.microsoft.com/office/drawing/2014/main" id="{88099AEC-E8AB-CE65-D697-AE9B9940555F}"/>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a:extLst>
                  <a:ext uri="{FF2B5EF4-FFF2-40B4-BE49-F238E27FC236}">
                    <a16:creationId xmlns:a16="http://schemas.microsoft.com/office/drawing/2014/main" id="{8AEA8DC8-3359-0221-1CBC-6FFD63829FFA}"/>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id="{FC602C8E-0676-6BB2-4134-15F32D73B59D}"/>
                </a:ext>
              </a:extLst>
            </p:cNvPr>
            <p:cNvGrpSpPr/>
            <p:nvPr/>
          </p:nvGrpSpPr>
          <p:grpSpPr>
            <a:xfrm>
              <a:off x="11710111" y="6600825"/>
              <a:ext cx="142086" cy="140126"/>
              <a:chOff x="1521570" y="2801079"/>
              <a:chExt cx="306058" cy="301834"/>
            </a:xfrm>
          </p:grpSpPr>
          <p:grpSp>
            <p:nvGrpSpPr>
              <p:cNvPr id="65" name="组合 64">
                <a:extLst>
                  <a:ext uri="{FF2B5EF4-FFF2-40B4-BE49-F238E27FC236}">
                    <a16:creationId xmlns:a16="http://schemas.microsoft.com/office/drawing/2014/main" id="{6766A858-D53D-C2DD-94A0-8BE566904AEA}"/>
                  </a:ext>
                </a:extLst>
              </p:cNvPr>
              <p:cNvGrpSpPr/>
              <p:nvPr/>
            </p:nvGrpSpPr>
            <p:grpSpPr>
              <a:xfrm>
                <a:off x="1521570" y="2801079"/>
                <a:ext cx="306058" cy="301834"/>
                <a:chOff x="1055688" y="2799795"/>
                <a:chExt cx="552132" cy="544512"/>
              </a:xfrm>
            </p:grpSpPr>
            <p:sp>
              <p:nvSpPr>
                <p:cNvPr id="69" name="L 形 68">
                  <a:extLst>
                    <a:ext uri="{FF2B5EF4-FFF2-40B4-BE49-F238E27FC236}">
                      <a16:creationId xmlns:a16="http://schemas.microsoft.com/office/drawing/2014/main" id="{CD14A09B-6549-44B9-2803-6396FC47BE91}"/>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L 形 69">
                  <a:extLst>
                    <a:ext uri="{FF2B5EF4-FFF2-40B4-BE49-F238E27FC236}">
                      <a16:creationId xmlns:a16="http://schemas.microsoft.com/office/drawing/2014/main" id="{68FD1237-9835-7E16-BBCC-E831F1753D0F}"/>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8" name="直接连接符 67">
                <a:extLst>
                  <a:ext uri="{FF2B5EF4-FFF2-40B4-BE49-F238E27FC236}">
                    <a16:creationId xmlns:a16="http://schemas.microsoft.com/office/drawing/2014/main" id="{52CB1E57-14D5-D540-CB93-E36DE63A9AAB}"/>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15854A3-A14C-B5DA-63DE-6CA1FA89DADF}"/>
              </a:ext>
            </a:extLst>
          </p:cNvPr>
          <p:cNvSpPr/>
          <p:nvPr/>
        </p:nvSpPr>
        <p:spPr>
          <a:xfrm>
            <a:off x="0" y="0"/>
            <a:ext cx="12192000" cy="6858000"/>
          </a:xfrm>
          <a:prstGeom prst="rect">
            <a:avLst/>
          </a:prstGeom>
          <a:solidFill>
            <a:schemeClr val="bg1">
              <a:alpha val="8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32027" y="498780"/>
            <a:ext cx="4103688" cy="492443"/>
          </a:xfrm>
          <a:prstGeom prst="rect">
            <a:avLst/>
          </a:prstGeom>
          <a:noFill/>
        </p:spPr>
        <p:txBody>
          <a:bodyPr wrap="none" lIns="0" tIns="0" rIns="0" bIns="0" rtlCol="0">
            <a:spAutoFit/>
          </a:bodyPr>
          <a:lstStyle/>
          <a:p>
            <a:r>
              <a:rPr lang="zh-CN" altLang="en-US" sz="3200" dirty="0">
                <a:solidFill>
                  <a:schemeClr val="tx1">
                    <a:lumMod val="85000"/>
                    <a:lumOff val="15000"/>
                  </a:schemeClr>
                </a:solidFill>
                <a:latin typeface="思源黑体 CN Bold" panose="020B0800000000000000" pitchFamily="34" charset="-122"/>
                <a:ea typeface="思源黑体 CN Bold" panose="020B0800000000000000" pitchFamily="34" charset="-122"/>
              </a:rPr>
              <a:t>买买买，购物热情高涨</a:t>
            </a:r>
          </a:p>
        </p:txBody>
      </p:sp>
      <p:pic>
        <p:nvPicPr>
          <p:cNvPr id="18" name="图片 17">
            <a:extLst>
              <a:ext uri="{FF2B5EF4-FFF2-40B4-BE49-F238E27FC236}">
                <a16:creationId xmlns:a16="http://schemas.microsoft.com/office/drawing/2014/main" id="{BBAF6D91-7DC7-F1A2-1FBB-63AB2B13AED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6854" y="1482134"/>
            <a:ext cx="2810026" cy="2810026"/>
          </a:xfrm>
          <a:prstGeom prst="rect">
            <a:avLst/>
          </a:prstGeom>
        </p:spPr>
      </p:pic>
      <p:sp>
        <p:nvSpPr>
          <p:cNvPr id="19" name="矩形 18">
            <a:extLst>
              <a:ext uri="{FF2B5EF4-FFF2-40B4-BE49-F238E27FC236}">
                <a16:creationId xmlns:a16="http://schemas.microsoft.com/office/drawing/2014/main" id="{0D30A4AE-DA4B-7C6F-32C5-2C1B19A18261}"/>
              </a:ext>
            </a:extLst>
          </p:cNvPr>
          <p:cNvSpPr/>
          <p:nvPr/>
        </p:nvSpPr>
        <p:spPr>
          <a:xfrm>
            <a:off x="2780322" y="2069078"/>
            <a:ext cx="3452838" cy="2285152"/>
          </a:xfrm>
          <a:prstGeom prst="rect">
            <a:avLst/>
          </a:prstGeom>
          <a:gradFill>
            <a:gsLst>
              <a:gs pos="71000">
                <a:schemeClr val="bg1">
                  <a:alpha val="98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BEFB4166-24F3-5A1C-EA23-21FC2851899B}"/>
              </a:ext>
            </a:extLst>
          </p:cNvPr>
          <p:cNvSpPr/>
          <p:nvPr/>
        </p:nvSpPr>
        <p:spPr>
          <a:xfrm>
            <a:off x="1055689" y="4415770"/>
            <a:ext cx="6061392" cy="1523692"/>
          </a:xfrm>
          <a:prstGeom prst="ellipse">
            <a:avLst/>
          </a:prstGeom>
          <a:noFill/>
          <a:ln w="6350">
            <a:gradFill>
              <a:gsLst>
                <a:gs pos="2600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id="{E1827D62-10E5-3FEE-6479-8B29DDCF4D04}"/>
              </a:ext>
            </a:extLst>
          </p:cNvPr>
          <p:cNvSpPr/>
          <p:nvPr/>
        </p:nvSpPr>
        <p:spPr>
          <a:xfrm>
            <a:off x="1773935" y="4639295"/>
            <a:ext cx="4624900" cy="848099"/>
          </a:xfrm>
          <a:prstGeom prst="ellipse">
            <a:avLst/>
          </a:prstGeom>
          <a:noFill/>
          <a:ln w="6350">
            <a:gradFill>
              <a:gsLst>
                <a:gs pos="26000">
                  <a:schemeClr val="accent1">
                    <a:alpha val="0"/>
                  </a:schemeClr>
                </a:gs>
                <a:gs pos="100000">
                  <a:schemeClr val="accent1">
                    <a:alpha val="89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id="{56B9DD14-65FE-D331-5C46-8045BB5A4BB3}"/>
              </a:ext>
            </a:extLst>
          </p:cNvPr>
          <p:cNvSpPr/>
          <p:nvPr/>
        </p:nvSpPr>
        <p:spPr>
          <a:xfrm>
            <a:off x="2770790" y="4852656"/>
            <a:ext cx="2631190" cy="387353"/>
          </a:xfrm>
          <a:prstGeom prst="ellipse">
            <a:avLst/>
          </a:prstGeom>
          <a:noFill/>
          <a:ln w="6350">
            <a:gradFill>
              <a:gsLst>
                <a:gs pos="26000">
                  <a:schemeClr val="accent1">
                    <a:alpha val="0"/>
                  </a:schemeClr>
                </a:gs>
                <a:gs pos="100000">
                  <a:schemeClr val="accent1">
                    <a:alpha val="87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a16="http://schemas.microsoft.com/office/drawing/2014/main" id="{926E86EC-E7A9-3F8E-0E50-85D2146BF5D6}"/>
              </a:ext>
            </a:extLst>
          </p:cNvPr>
          <p:cNvSpPr/>
          <p:nvPr/>
        </p:nvSpPr>
        <p:spPr>
          <a:xfrm>
            <a:off x="2796272" y="4547856"/>
            <a:ext cx="2631190" cy="387353"/>
          </a:xfrm>
          <a:prstGeom prst="ellipse">
            <a:avLst/>
          </a:prstGeom>
          <a:noFill/>
          <a:ln w="6350">
            <a:gradFill>
              <a:gsLst>
                <a:gs pos="26000">
                  <a:schemeClr val="accent1">
                    <a:alpha val="0"/>
                  </a:schemeClr>
                </a:gs>
                <a:gs pos="100000">
                  <a:schemeClr val="accent1">
                    <a:alpha val="86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3113170" y="4071987"/>
            <a:ext cx="2114361" cy="645946"/>
          </a:xfrm>
          <a:prstGeom prst="rect">
            <a:avLst/>
          </a:prstGeom>
          <a:noFill/>
        </p:spPr>
        <p:txBody>
          <a:bodyPr wrap="none" lIns="0" tIns="0" rIns="0" bIns="0" rtlCol="0">
            <a:spAutoFit/>
          </a:bodyPr>
          <a:lstStyle/>
          <a:p>
            <a:pPr>
              <a:lnSpc>
                <a:spcPct val="120000"/>
              </a:lnSpc>
            </a:pPr>
            <a:r>
              <a:rPr lang="en-US" altLang="zh-CN" dirty="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rPr>
              <a:t>20XX</a:t>
            </a: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年电商</a:t>
            </a:r>
            <a:r>
              <a:rPr lang="en-US" altLang="zh-CN" dirty="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rPr>
              <a:t>QGMV</a:t>
            </a:r>
          </a:p>
          <a:p>
            <a:pPr>
              <a:lnSpc>
                <a:spcPct val="120000"/>
              </a:lnSpc>
            </a:pPr>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同比增长</a:t>
            </a:r>
            <a:r>
              <a:rPr lang="en-US" altLang="zh-CN" dirty="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rPr>
              <a:t>220%</a:t>
            </a:r>
            <a:endParaRPr lang="zh-CN" altLang="en-US" dirty="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5" name="箭头: 上 24">
            <a:extLst>
              <a:ext uri="{FF2B5EF4-FFF2-40B4-BE49-F238E27FC236}">
                <a16:creationId xmlns:a16="http://schemas.microsoft.com/office/drawing/2014/main" id="{204B5B27-5E5D-9698-2570-1A3AD2803EAF}"/>
              </a:ext>
            </a:extLst>
          </p:cNvPr>
          <p:cNvSpPr/>
          <p:nvPr/>
        </p:nvSpPr>
        <p:spPr>
          <a:xfrm>
            <a:off x="4693841" y="4419600"/>
            <a:ext cx="365760" cy="411480"/>
          </a:xfrm>
          <a:prstGeom prst="upArrow">
            <a:avLst>
              <a:gd name="adj1" fmla="val 50000"/>
              <a:gd name="adj2" fmla="val 65625"/>
            </a:avLst>
          </a:prstGeom>
          <a:gradFill>
            <a:gsLst>
              <a:gs pos="100000">
                <a:schemeClr val="accent1">
                  <a:alpha val="0"/>
                </a:scheme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F28E8B06-BEE2-568D-9B14-CB9701D3059F}"/>
              </a:ext>
            </a:extLst>
          </p:cNvPr>
          <p:cNvSpPr txBox="1"/>
          <p:nvPr/>
        </p:nvSpPr>
        <p:spPr>
          <a:xfrm>
            <a:off x="2612683" y="2980701"/>
            <a:ext cx="2621230" cy="1323439"/>
          </a:xfrm>
          <a:prstGeom prst="rect">
            <a:avLst/>
          </a:prstGeom>
          <a:noFill/>
        </p:spPr>
        <p:txBody>
          <a:bodyPr wrap="none" rtlCol="0">
            <a:spAutoFit/>
          </a:bodyPr>
          <a:lstStyle/>
          <a:p>
            <a:r>
              <a:rPr lang="en-US" altLang="zh-CN" sz="8000" dirty="0">
                <a:solidFill>
                  <a:schemeClr val="accent1"/>
                </a:solidFill>
                <a:latin typeface="+mj-lt"/>
              </a:rPr>
              <a:t>1186</a:t>
            </a:r>
            <a:endParaRPr lang="zh-CN" altLang="en-US" sz="8000" dirty="0">
              <a:solidFill>
                <a:schemeClr val="accent1"/>
              </a:solidFill>
              <a:latin typeface="+mj-lt"/>
            </a:endParaRPr>
          </a:p>
        </p:txBody>
      </p:sp>
      <p:sp>
        <p:nvSpPr>
          <p:cNvPr id="5" name="文本框 4"/>
          <p:cNvSpPr txBox="1"/>
          <p:nvPr/>
        </p:nvSpPr>
        <p:spPr>
          <a:xfrm>
            <a:off x="5067645" y="3657661"/>
            <a:ext cx="492443" cy="461665"/>
          </a:xfrm>
          <a:prstGeom prst="rect">
            <a:avLst/>
          </a:prstGeom>
          <a:noFill/>
        </p:spPr>
        <p:txBody>
          <a:bodyPr wrap="none" rtlCol="0">
            <a:spAutoFit/>
          </a:bodyPr>
          <a:lstStyle/>
          <a:p>
            <a:r>
              <a:rPr lang="zh-CN" altLang="en-US" sz="2400" dirty="0">
                <a:solidFill>
                  <a:schemeClr val="accent1"/>
                </a:solidFill>
                <a:latin typeface="思源黑体 CN Medium" panose="020B0600000000000000" pitchFamily="34" charset="-122"/>
                <a:ea typeface="思源黑体 CN Medium" panose="020B0600000000000000" pitchFamily="34" charset="-122"/>
              </a:rPr>
              <a:t>亿</a:t>
            </a:r>
          </a:p>
        </p:txBody>
      </p:sp>
      <p:cxnSp>
        <p:nvCxnSpPr>
          <p:cNvPr id="29" name="直接连接符 28">
            <a:extLst>
              <a:ext uri="{FF2B5EF4-FFF2-40B4-BE49-F238E27FC236}">
                <a16:creationId xmlns:a16="http://schemas.microsoft.com/office/drawing/2014/main" id="{3D7B6D35-FE78-C292-DEFB-282FFDBCDB7A}"/>
              </a:ext>
            </a:extLst>
          </p:cNvPr>
          <p:cNvCxnSpPr/>
          <p:nvPr/>
        </p:nvCxnSpPr>
        <p:spPr>
          <a:xfrm>
            <a:off x="2926240" y="488061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52DDF28-DD3E-2149-1542-094FEAD76D8F}"/>
              </a:ext>
            </a:extLst>
          </p:cNvPr>
          <p:cNvCxnSpPr/>
          <p:nvPr/>
        </p:nvCxnSpPr>
        <p:spPr>
          <a:xfrm>
            <a:off x="3104724" y="490728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B42B463-28C4-01A3-0739-8E88BEDFAC3A}"/>
              </a:ext>
            </a:extLst>
          </p:cNvPr>
          <p:cNvCxnSpPr/>
          <p:nvPr/>
        </p:nvCxnSpPr>
        <p:spPr>
          <a:xfrm>
            <a:off x="3283208" y="493395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7970978-2343-1BF0-3DCA-25DF75311943}"/>
              </a:ext>
            </a:extLst>
          </p:cNvPr>
          <p:cNvCxnSpPr/>
          <p:nvPr/>
        </p:nvCxnSpPr>
        <p:spPr>
          <a:xfrm>
            <a:off x="3461692" y="495300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50E74666-0635-5576-6365-8EF50EAD30D9}"/>
              </a:ext>
            </a:extLst>
          </p:cNvPr>
          <p:cNvCxnSpPr/>
          <p:nvPr/>
        </p:nvCxnSpPr>
        <p:spPr>
          <a:xfrm>
            <a:off x="3640176" y="495681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9033D41-A04C-81C4-BAA4-4E0D747F896D}"/>
              </a:ext>
            </a:extLst>
          </p:cNvPr>
          <p:cNvCxnSpPr/>
          <p:nvPr/>
        </p:nvCxnSpPr>
        <p:spPr>
          <a:xfrm>
            <a:off x="3818660" y="496443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55114D24-6D28-CCE0-610B-8B556C609A69}"/>
              </a:ext>
            </a:extLst>
          </p:cNvPr>
          <p:cNvCxnSpPr/>
          <p:nvPr/>
        </p:nvCxnSpPr>
        <p:spPr>
          <a:xfrm>
            <a:off x="3997144" y="496824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B0E1D56-FB2E-B947-D3B2-BCF1CF413E6D}"/>
              </a:ext>
            </a:extLst>
          </p:cNvPr>
          <p:cNvCxnSpPr/>
          <p:nvPr/>
        </p:nvCxnSpPr>
        <p:spPr>
          <a:xfrm>
            <a:off x="4175628" y="496824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9A01F1D-6A4B-E170-A916-70FD3BBB591B}"/>
              </a:ext>
            </a:extLst>
          </p:cNvPr>
          <p:cNvCxnSpPr/>
          <p:nvPr/>
        </p:nvCxnSpPr>
        <p:spPr>
          <a:xfrm>
            <a:off x="4354112" y="496443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BF60D5A3-0D2A-FF29-6C12-62FDACF15244}"/>
              </a:ext>
            </a:extLst>
          </p:cNvPr>
          <p:cNvCxnSpPr/>
          <p:nvPr/>
        </p:nvCxnSpPr>
        <p:spPr>
          <a:xfrm>
            <a:off x="4532596" y="495681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458D03AB-D198-8196-7E04-C9C3D72084F5}"/>
              </a:ext>
            </a:extLst>
          </p:cNvPr>
          <p:cNvCxnSpPr/>
          <p:nvPr/>
        </p:nvCxnSpPr>
        <p:spPr>
          <a:xfrm>
            <a:off x="4711080" y="495300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A1FD382F-9011-75C5-A36D-4C3E4B4332FF}"/>
              </a:ext>
            </a:extLst>
          </p:cNvPr>
          <p:cNvCxnSpPr/>
          <p:nvPr/>
        </p:nvCxnSpPr>
        <p:spPr>
          <a:xfrm>
            <a:off x="4889564" y="493395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E813F12-D9B4-B14D-E548-0540FC380309}"/>
              </a:ext>
            </a:extLst>
          </p:cNvPr>
          <p:cNvCxnSpPr/>
          <p:nvPr/>
        </p:nvCxnSpPr>
        <p:spPr>
          <a:xfrm>
            <a:off x="5068048" y="490728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1A1CFD4D-0DB4-61A1-53F5-0BE11641330F}"/>
              </a:ext>
            </a:extLst>
          </p:cNvPr>
          <p:cNvCxnSpPr/>
          <p:nvPr/>
        </p:nvCxnSpPr>
        <p:spPr>
          <a:xfrm>
            <a:off x="5246530" y="4880610"/>
            <a:ext cx="0" cy="205740"/>
          </a:xfrm>
          <a:prstGeom prst="line">
            <a:avLst/>
          </a:prstGeom>
          <a:ln>
            <a:gradFill>
              <a:gsLst>
                <a:gs pos="4100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D10DB6A1-FC3E-53A8-0BDB-4C87D70086FA}"/>
              </a:ext>
            </a:extLst>
          </p:cNvPr>
          <p:cNvCxnSpPr/>
          <p:nvPr/>
        </p:nvCxnSpPr>
        <p:spPr>
          <a:xfrm>
            <a:off x="6107574" y="2724934"/>
            <a:ext cx="0" cy="1551008"/>
          </a:xfrm>
          <a:prstGeom prst="line">
            <a:avLst/>
          </a:prstGeom>
          <a:ln w="22225">
            <a:gradFill>
              <a:gsLst>
                <a:gs pos="0">
                  <a:schemeClr val="accent1"/>
                </a:gs>
                <a:gs pos="100000">
                  <a:schemeClr val="accent1">
                    <a:alpha val="0"/>
                  </a:schemeClr>
                </a:gs>
              </a:gsLst>
              <a:lin ang="5400000" scaled="1"/>
            </a:gradFill>
            <a:headEnd type="triangle" w="lg" len="lg"/>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239656D2-B592-BE99-C02D-DF73A4D9277F}"/>
              </a:ext>
            </a:extLst>
          </p:cNvPr>
          <p:cNvCxnSpPr/>
          <p:nvPr/>
        </p:nvCxnSpPr>
        <p:spPr>
          <a:xfrm>
            <a:off x="1773569" y="2724934"/>
            <a:ext cx="0" cy="1551008"/>
          </a:xfrm>
          <a:prstGeom prst="line">
            <a:avLst/>
          </a:prstGeom>
          <a:ln w="22225">
            <a:gradFill>
              <a:gsLst>
                <a:gs pos="0">
                  <a:schemeClr val="accent1"/>
                </a:gs>
                <a:gs pos="100000">
                  <a:schemeClr val="accent1">
                    <a:alpha val="0"/>
                  </a:schemeClr>
                </a:gs>
              </a:gsLst>
              <a:lin ang="5400000" scaled="1"/>
            </a:gradFill>
            <a:headEnd type="triangle" w="lg" len="lg"/>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DCC4FB5-46C3-7F5C-5863-D852B87A2815}"/>
              </a:ext>
            </a:extLst>
          </p:cNvPr>
          <p:cNvCxnSpPr/>
          <p:nvPr/>
        </p:nvCxnSpPr>
        <p:spPr>
          <a:xfrm>
            <a:off x="1305255" y="3569676"/>
            <a:ext cx="0" cy="1551008"/>
          </a:xfrm>
          <a:prstGeom prst="line">
            <a:avLst/>
          </a:prstGeom>
          <a:ln w="22225">
            <a:gradFill>
              <a:gsLst>
                <a:gs pos="0">
                  <a:schemeClr val="accent1"/>
                </a:gs>
                <a:gs pos="100000">
                  <a:schemeClr val="accent1">
                    <a:alpha val="0"/>
                  </a:schemeClr>
                </a:gs>
              </a:gsLst>
              <a:lin ang="5400000" scaled="1"/>
            </a:gradFill>
            <a:headEnd type="triangle" w="lg" len="lg"/>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7ABCA995-7170-BE07-469B-B15D9B1FF971}"/>
              </a:ext>
            </a:extLst>
          </p:cNvPr>
          <p:cNvCxnSpPr/>
          <p:nvPr/>
        </p:nvCxnSpPr>
        <p:spPr>
          <a:xfrm>
            <a:off x="6838549" y="3569676"/>
            <a:ext cx="0" cy="1551008"/>
          </a:xfrm>
          <a:prstGeom prst="line">
            <a:avLst/>
          </a:prstGeom>
          <a:ln w="22225">
            <a:gradFill>
              <a:gsLst>
                <a:gs pos="0">
                  <a:schemeClr val="accent1"/>
                </a:gs>
                <a:gs pos="100000">
                  <a:schemeClr val="accent1">
                    <a:alpha val="0"/>
                  </a:schemeClr>
                </a:gs>
              </a:gsLst>
              <a:lin ang="5400000" scaled="1"/>
            </a:gradFill>
            <a:headEnd type="triangle" w="lg" len="lg"/>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649841" y="1765411"/>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rPr>
              <a:t>总观看时长</a:t>
            </a:r>
          </a:p>
        </p:txBody>
      </p:sp>
      <p:grpSp>
        <p:nvGrpSpPr>
          <p:cNvPr id="52" name="组合 51">
            <a:extLst>
              <a:ext uri="{FF2B5EF4-FFF2-40B4-BE49-F238E27FC236}">
                <a16:creationId xmlns:a16="http://schemas.microsoft.com/office/drawing/2014/main" id="{607E1022-DD3E-95E3-7AEB-456617830DB7}"/>
              </a:ext>
            </a:extLst>
          </p:cNvPr>
          <p:cNvGrpSpPr/>
          <p:nvPr/>
        </p:nvGrpSpPr>
        <p:grpSpPr>
          <a:xfrm>
            <a:off x="7986532" y="2095133"/>
            <a:ext cx="2523281" cy="621778"/>
            <a:chOff x="7986532" y="1006997"/>
            <a:chExt cx="2523281" cy="621778"/>
          </a:xfrm>
        </p:grpSpPr>
        <p:grpSp>
          <p:nvGrpSpPr>
            <p:cNvPr id="49" name="组合 48">
              <a:extLst>
                <a:ext uri="{FF2B5EF4-FFF2-40B4-BE49-F238E27FC236}">
                  <a16:creationId xmlns:a16="http://schemas.microsoft.com/office/drawing/2014/main" id="{6232A23B-E35F-4AC3-933E-7992B4F5D214}"/>
                </a:ext>
              </a:extLst>
            </p:cNvPr>
            <p:cNvGrpSpPr/>
            <p:nvPr/>
          </p:nvGrpSpPr>
          <p:grpSpPr>
            <a:xfrm>
              <a:off x="7986532" y="1006997"/>
              <a:ext cx="2523281" cy="621778"/>
              <a:chOff x="7986532" y="1006997"/>
              <a:chExt cx="2523281" cy="621778"/>
            </a:xfrm>
          </p:grpSpPr>
          <p:sp>
            <p:nvSpPr>
              <p:cNvPr id="28" name="矩形: 圆角 27">
                <a:extLst>
                  <a:ext uri="{FF2B5EF4-FFF2-40B4-BE49-F238E27FC236}">
                    <a16:creationId xmlns:a16="http://schemas.microsoft.com/office/drawing/2014/main" id="{99F06F40-40FD-468C-6B8A-EB627D23A384}"/>
                  </a:ext>
                </a:extLst>
              </p:cNvPr>
              <p:cNvSpPr/>
              <p:nvPr/>
            </p:nvSpPr>
            <p:spPr>
              <a:xfrm>
                <a:off x="7986532" y="1006997"/>
                <a:ext cx="2523281" cy="621778"/>
              </a:xfrm>
              <a:prstGeom prst="roundRect">
                <a:avLst>
                  <a:gd name="adj" fmla="val 13726"/>
                </a:avLst>
              </a:prstGeom>
              <a:gradFill>
                <a:gsLst>
                  <a:gs pos="99000">
                    <a:schemeClr val="accent1">
                      <a:alpha val="10000"/>
                    </a:schemeClr>
                  </a:gs>
                  <a:gs pos="0">
                    <a:schemeClr val="accent2">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圆角 84">
                <a:extLst>
                  <a:ext uri="{FF2B5EF4-FFF2-40B4-BE49-F238E27FC236}">
                    <a16:creationId xmlns:a16="http://schemas.microsoft.com/office/drawing/2014/main" id="{C55B9A35-EA91-D293-FA85-98C6246319DF}"/>
                  </a:ext>
                </a:extLst>
              </p:cNvPr>
              <p:cNvSpPr/>
              <p:nvPr/>
            </p:nvSpPr>
            <p:spPr>
              <a:xfrm>
                <a:off x="8030529" y="1044836"/>
                <a:ext cx="2435287" cy="546100"/>
              </a:xfrm>
              <a:prstGeom prst="roundRect">
                <a:avLst>
                  <a:gd name="adj" fmla="val 13726"/>
                </a:avLst>
              </a:prstGeom>
              <a:gradFill>
                <a:gsLst>
                  <a:gs pos="99000">
                    <a:schemeClr val="accent1"/>
                  </a:gs>
                  <a:gs pos="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矩形: 圆角 87">
              <a:extLst>
                <a:ext uri="{FF2B5EF4-FFF2-40B4-BE49-F238E27FC236}">
                  <a16:creationId xmlns:a16="http://schemas.microsoft.com/office/drawing/2014/main" id="{800A9926-7878-E6F6-CF99-DC6A00DD680D}"/>
                </a:ext>
              </a:extLst>
            </p:cNvPr>
            <p:cNvSpPr/>
            <p:nvPr/>
          </p:nvSpPr>
          <p:spPr>
            <a:xfrm>
              <a:off x="8073136" y="1080396"/>
              <a:ext cx="2350072" cy="474980"/>
            </a:xfrm>
            <a:prstGeom prst="roundRect">
              <a:avLst>
                <a:gd name="adj" fmla="val 13726"/>
              </a:avLst>
            </a:prstGeom>
            <a:solidFill>
              <a:schemeClr val="bg1"/>
            </a:solidFill>
            <a:ln>
              <a:noFill/>
            </a:ln>
            <a:effectLst>
              <a:innerShdw blurRad="50800">
                <a:schemeClr val="accent1">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a:extLst>
              <a:ext uri="{FF2B5EF4-FFF2-40B4-BE49-F238E27FC236}">
                <a16:creationId xmlns:a16="http://schemas.microsoft.com/office/drawing/2014/main" id="{673DE26F-CE8E-5547-A8F0-D03EE0F812CF}"/>
              </a:ext>
            </a:extLst>
          </p:cNvPr>
          <p:cNvGrpSpPr/>
          <p:nvPr/>
        </p:nvGrpSpPr>
        <p:grpSpPr>
          <a:xfrm>
            <a:off x="8863148" y="2221356"/>
            <a:ext cx="770049" cy="369332"/>
            <a:chOff x="8818157" y="2146175"/>
            <a:chExt cx="770049" cy="369332"/>
          </a:xfrm>
        </p:grpSpPr>
        <p:sp>
          <p:nvSpPr>
            <p:cNvPr id="8" name="文本框 7"/>
            <p:cNvSpPr txBox="1"/>
            <p:nvPr/>
          </p:nvSpPr>
          <p:spPr>
            <a:xfrm>
              <a:off x="8818157" y="2146175"/>
              <a:ext cx="509755" cy="369332"/>
            </a:xfrm>
            <a:prstGeom prst="rect">
              <a:avLst/>
            </a:prstGeom>
            <a:noFill/>
          </p:spPr>
          <p:txBody>
            <a:bodyPr wrap="none" lIns="0" tIns="0" rIns="0" bIns="0" rtlCol="0">
              <a:spAutoFit/>
            </a:bodyPr>
            <a:lstStyle/>
            <a:p>
              <a:r>
                <a:rPr lang="en-US" altLang="zh-CN" sz="2400" dirty="0">
                  <a:solidFill>
                    <a:schemeClr val="accent1"/>
                  </a:solidFill>
                  <a:latin typeface="+mj-lt"/>
                </a:rPr>
                <a:t>5.3</a:t>
              </a:r>
              <a:endParaRPr lang="zh-CN" altLang="en-US" sz="2400" dirty="0">
                <a:solidFill>
                  <a:schemeClr val="accent1"/>
                </a:solidFill>
              </a:endParaRPr>
            </a:p>
          </p:txBody>
        </p:sp>
        <p:sp>
          <p:nvSpPr>
            <p:cNvPr id="84" name="文本框 83">
              <a:extLst>
                <a:ext uri="{FF2B5EF4-FFF2-40B4-BE49-F238E27FC236}">
                  <a16:creationId xmlns:a16="http://schemas.microsoft.com/office/drawing/2014/main" id="{35D49656-21D0-6D45-1502-AF8C51A0C1D9}"/>
                </a:ext>
              </a:extLst>
            </p:cNvPr>
            <p:cNvSpPr txBox="1"/>
            <p:nvPr/>
          </p:nvSpPr>
          <p:spPr>
            <a:xfrm>
              <a:off x="9383022" y="2239520"/>
              <a:ext cx="205184" cy="246221"/>
            </a:xfrm>
            <a:prstGeom prst="rect">
              <a:avLst/>
            </a:prstGeom>
            <a:noFill/>
          </p:spPr>
          <p:txBody>
            <a:bodyPr wrap="none" lIns="0" tIns="0" rIns="0" bIns="0" rtlCol="0">
              <a:spAutoFit/>
            </a:bodyPr>
            <a:lstStyle/>
            <a:p>
              <a:r>
                <a:rPr lang="zh-CN" altLang="en-US" sz="1600" dirty="0">
                  <a:solidFill>
                    <a:schemeClr val="accent1"/>
                  </a:solidFill>
                  <a:latin typeface="思源黑体 CN Medium" panose="020B0600000000000000" pitchFamily="34" charset="-122"/>
                  <a:ea typeface="思源黑体 CN Medium" panose="020B0600000000000000" pitchFamily="34" charset="-122"/>
                </a:rPr>
                <a:t>亿</a:t>
              </a:r>
            </a:p>
          </p:txBody>
        </p:sp>
      </p:grpSp>
      <p:sp>
        <p:nvSpPr>
          <p:cNvPr id="72" name="矩形 71">
            <a:extLst>
              <a:ext uri="{FF2B5EF4-FFF2-40B4-BE49-F238E27FC236}">
                <a16:creationId xmlns:a16="http://schemas.microsoft.com/office/drawing/2014/main" id="{45A7BC19-7870-86CB-E725-55CA4568C22E}"/>
              </a:ext>
            </a:extLst>
          </p:cNvPr>
          <p:cNvSpPr/>
          <p:nvPr/>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7D3B18D8-2BDA-410F-B82C-A6A3CE6833D6}"/>
              </a:ext>
            </a:extLst>
          </p:cNvPr>
          <p:cNvCxnSpPr/>
          <p:nvPr/>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id="{DC04102E-4B2B-E21F-28BF-5F79C413525C}"/>
              </a:ext>
            </a:extLst>
          </p:cNvPr>
          <p:cNvGrpSpPr/>
          <p:nvPr/>
        </p:nvGrpSpPr>
        <p:grpSpPr>
          <a:xfrm>
            <a:off x="349004" y="6600825"/>
            <a:ext cx="142086" cy="140126"/>
            <a:chOff x="1521570" y="2801079"/>
            <a:chExt cx="306058" cy="301834"/>
          </a:xfrm>
        </p:grpSpPr>
        <p:grpSp>
          <p:nvGrpSpPr>
            <p:cNvPr id="80" name="组合 79">
              <a:extLst>
                <a:ext uri="{FF2B5EF4-FFF2-40B4-BE49-F238E27FC236}">
                  <a16:creationId xmlns:a16="http://schemas.microsoft.com/office/drawing/2014/main" id="{BF3F79F3-67F1-CE39-93C5-034CEDB4C233}"/>
                </a:ext>
              </a:extLst>
            </p:cNvPr>
            <p:cNvGrpSpPr/>
            <p:nvPr/>
          </p:nvGrpSpPr>
          <p:grpSpPr>
            <a:xfrm>
              <a:off x="1521570" y="2801079"/>
              <a:ext cx="306058" cy="301834"/>
              <a:chOff x="1055688" y="2799795"/>
              <a:chExt cx="552132" cy="544512"/>
            </a:xfrm>
          </p:grpSpPr>
          <p:sp>
            <p:nvSpPr>
              <p:cNvPr id="82" name="L 形 81">
                <a:extLst>
                  <a:ext uri="{FF2B5EF4-FFF2-40B4-BE49-F238E27FC236}">
                    <a16:creationId xmlns:a16="http://schemas.microsoft.com/office/drawing/2014/main" id="{FD04AED6-EECD-CB5B-EE86-A036AC7A2CD3}"/>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L 形 82">
                <a:extLst>
                  <a:ext uri="{FF2B5EF4-FFF2-40B4-BE49-F238E27FC236}">
                    <a16:creationId xmlns:a16="http://schemas.microsoft.com/office/drawing/2014/main" id="{24FC7956-D598-86EE-E194-AC5DDD67ADF7}"/>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1" name="直接连接符 80">
              <a:extLst>
                <a:ext uri="{FF2B5EF4-FFF2-40B4-BE49-F238E27FC236}">
                  <a16:creationId xmlns:a16="http://schemas.microsoft.com/office/drawing/2014/main" id="{AEAB10A8-D070-5280-AB1F-9A2120DB5F73}"/>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id="{ACC204C5-3FA5-19BC-4100-D0D3CA8F857F}"/>
              </a:ext>
            </a:extLst>
          </p:cNvPr>
          <p:cNvGrpSpPr/>
          <p:nvPr/>
        </p:nvGrpSpPr>
        <p:grpSpPr>
          <a:xfrm>
            <a:off x="11710111" y="6600825"/>
            <a:ext cx="142086" cy="140126"/>
            <a:chOff x="1521570" y="2801079"/>
            <a:chExt cx="306058" cy="301834"/>
          </a:xfrm>
        </p:grpSpPr>
        <p:grpSp>
          <p:nvGrpSpPr>
            <p:cNvPr id="76" name="组合 75">
              <a:extLst>
                <a:ext uri="{FF2B5EF4-FFF2-40B4-BE49-F238E27FC236}">
                  <a16:creationId xmlns:a16="http://schemas.microsoft.com/office/drawing/2014/main" id="{ABF2E91F-3B2E-97BC-14B6-C009201DED3E}"/>
                </a:ext>
              </a:extLst>
            </p:cNvPr>
            <p:cNvGrpSpPr/>
            <p:nvPr/>
          </p:nvGrpSpPr>
          <p:grpSpPr>
            <a:xfrm>
              <a:off x="1521570" y="2801079"/>
              <a:ext cx="306058" cy="301834"/>
              <a:chOff x="1055688" y="2799795"/>
              <a:chExt cx="552132" cy="544512"/>
            </a:xfrm>
          </p:grpSpPr>
          <p:sp>
            <p:nvSpPr>
              <p:cNvPr id="78" name="L 形 77">
                <a:extLst>
                  <a:ext uri="{FF2B5EF4-FFF2-40B4-BE49-F238E27FC236}">
                    <a16:creationId xmlns:a16="http://schemas.microsoft.com/office/drawing/2014/main" id="{4B704B42-D56B-AF01-0A52-2A043EBB4377}"/>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L 形 78">
                <a:extLst>
                  <a:ext uri="{FF2B5EF4-FFF2-40B4-BE49-F238E27FC236}">
                    <a16:creationId xmlns:a16="http://schemas.microsoft.com/office/drawing/2014/main" id="{01615D79-2044-9503-2440-EFEDB6DBAEAA}"/>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7" name="直接连接符 76">
              <a:extLst>
                <a:ext uri="{FF2B5EF4-FFF2-40B4-BE49-F238E27FC236}">
                  <a16:creationId xmlns:a16="http://schemas.microsoft.com/office/drawing/2014/main" id="{2867B942-8EF2-3FA3-FED4-B022872682AD}"/>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5" name="文本框 54">
            <a:extLst>
              <a:ext uri="{FF2B5EF4-FFF2-40B4-BE49-F238E27FC236}">
                <a16:creationId xmlns:a16="http://schemas.microsoft.com/office/drawing/2014/main" id="{70828767-BB32-6A63-2B0B-6D79148FD947}"/>
              </a:ext>
            </a:extLst>
          </p:cNvPr>
          <p:cNvSpPr txBox="1"/>
          <p:nvPr/>
        </p:nvSpPr>
        <p:spPr>
          <a:xfrm>
            <a:off x="8160407" y="2891431"/>
            <a:ext cx="2166850" cy="276999"/>
          </a:xfrm>
          <a:prstGeom prst="rect">
            <a:avLst/>
          </a:prstGeom>
          <a:noFill/>
        </p:spPr>
        <p:txBody>
          <a:bodyPr wrap="square" lIns="0" tIns="0" rIns="0" bIns="0" rtlCol="0">
            <a:spAutoFit/>
          </a:bodyPr>
          <a:lstStyle/>
          <a:p>
            <a:r>
              <a:rPr lang="zh-CN" altLang="en-US" dirty="0">
                <a:solidFill>
                  <a:schemeClr val="tx1">
                    <a:lumMod val="85000"/>
                    <a:lumOff val="15000"/>
                  </a:schemeClr>
                </a:solidFill>
              </a:rPr>
              <a:t>电商直播点赞数（次）</a:t>
            </a:r>
          </a:p>
        </p:txBody>
      </p:sp>
      <p:grpSp>
        <p:nvGrpSpPr>
          <p:cNvPr id="95" name="组合 94">
            <a:extLst>
              <a:ext uri="{FF2B5EF4-FFF2-40B4-BE49-F238E27FC236}">
                <a16:creationId xmlns:a16="http://schemas.microsoft.com/office/drawing/2014/main" id="{80330312-1E33-649C-12C1-50680383B03E}"/>
              </a:ext>
            </a:extLst>
          </p:cNvPr>
          <p:cNvGrpSpPr/>
          <p:nvPr/>
        </p:nvGrpSpPr>
        <p:grpSpPr>
          <a:xfrm>
            <a:off x="7986532" y="3237263"/>
            <a:ext cx="2523281" cy="621778"/>
            <a:chOff x="7986532" y="1006997"/>
            <a:chExt cx="2523281" cy="621778"/>
          </a:xfrm>
        </p:grpSpPr>
        <p:grpSp>
          <p:nvGrpSpPr>
            <p:cNvPr id="99" name="组合 98">
              <a:extLst>
                <a:ext uri="{FF2B5EF4-FFF2-40B4-BE49-F238E27FC236}">
                  <a16:creationId xmlns:a16="http://schemas.microsoft.com/office/drawing/2014/main" id="{4280989A-D648-D7A2-9788-B499D3F2CE67}"/>
                </a:ext>
              </a:extLst>
            </p:cNvPr>
            <p:cNvGrpSpPr/>
            <p:nvPr/>
          </p:nvGrpSpPr>
          <p:grpSpPr>
            <a:xfrm>
              <a:off x="7986532" y="1006997"/>
              <a:ext cx="2523281" cy="621778"/>
              <a:chOff x="7986532" y="1006997"/>
              <a:chExt cx="2523281" cy="621778"/>
            </a:xfrm>
          </p:grpSpPr>
          <p:sp>
            <p:nvSpPr>
              <p:cNvPr id="101" name="矩形: 圆角 100">
                <a:extLst>
                  <a:ext uri="{FF2B5EF4-FFF2-40B4-BE49-F238E27FC236}">
                    <a16:creationId xmlns:a16="http://schemas.microsoft.com/office/drawing/2014/main" id="{B122B5AF-328E-A7E5-3A3F-0D6BD6A4CA5E}"/>
                  </a:ext>
                </a:extLst>
              </p:cNvPr>
              <p:cNvSpPr/>
              <p:nvPr/>
            </p:nvSpPr>
            <p:spPr>
              <a:xfrm>
                <a:off x="7986532" y="1006997"/>
                <a:ext cx="2523281" cy="621778"/>
              </a:xfrm>
              <a:prstGeom prst="roundRect">
                <a:avLst>
                  <a:gd name="adj" fmla="val 13726"/>
                </a:avLst>
              </a:prstGeom>
              <a:gradFill>
                <a:gsLst>
                  <a:gs pos="99000">
                    <a:schemeClr val="accent1">
                      <a:alpha val="10000"/>
                    </a:schemeClr>
                  </a:gs>
                  <a:gs pos="0">
                    <a:schemeClr val="accent2">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圆角 101">
                <a:extLst>
                  <a:ext uri="{FF2B5EF4-FFF2-40B4-BE49-F238E27FC236}">
                    <a16:creationId xmlns:a16="http://schemas.microsoft.com/office/drawing/2014/main" id="{DEAB4094-826B-8FF5-9010-4ABC8BC88150}"/>
                  </a:ext>
                </a:extLst>
              </p:cNvPr>
              <p:cNvSpPr/>
              <p:nvPr/>
            </p:nvSpPr>
            <p:spPr>
              <a:xfrm>
                <a:off x="8030529" y="1044836"/>
                <a:ext cx="2435287" cy="546100"/>
              </a:xfrm>
              <a:prstGeom prst="roundRect">
                <a:avLst>
                  <a:gd name="adj" fmla="val 13726"/>
                </a:avLst>
              </a:prstGeom>
              <a:gradFill>
                <a:gsLst>
                  <a:gs pos="99000">
                    <a:schemeClr val="accent1"/>
                  </a:gs>
                  <a:gs pos="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矩形: 圆角 99">
              <a:extLst>
                <a:ext uri="{FF2B5EF4-FFF2-40B4-BE49-F238E27FC236}">
                  <a16:creationId xmlns:a16="http://schemas.microsoft.com/office/drawing/2014/main" id="{9B1895DA-0DEC-A9A7-C957-2ACF05D831EB}"/>
                </a:ext>
              </a:extLst>
            </p:cNvPr>
            <p:cNvSpPr/>
            <p:nvPr/>
          </p:nvSpPr>
          <p:spPr>
            <a:xfrm>
              <a:off x="8073136" y="1080396"/>
              <a:ext cx="2350072" cy="474980"/>
            </a:xfrm>
            <a:prstGeom prst="roundRect">
              <a:avLst>
                <a:gd name="adj" fmla="val 13726"/>
              </a:avLst>
            </a:prstGeom>
            <a:solidFill>
              <a:schemeClr val="bg1"/>
            </a:solidFill>
            <a:ln>
              <a:noFill/>
            </a:ln>
            <a:effectLst>
              <a:innerShdw blurRad="50800">
                <a:schemeClr val="accent1">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a:extLst>
              <a:ext uri="{FF2B5EF4-FFF2-40B4-BE49-F238E27FC236}">
                <a16:creationId xmlns:a16="http://schemas.microsoft.com/office/drawing/2014/main" id="{C56DE17D-0362-2070-4AE8-17C1675E66CB}"/>
              </a:ext>
            </a:extLst>
          </p:cNvPr>
          <p:cNvGrpSpPr/>
          <p:nvPr/>
        </p:nvGrpSpPr>
        <p:grpSpPr>
          <a:xfrm>
            <a:off x="8702493" y="3363486"/>
            <a:ext cx="1091359" cy="369332"/>
            <a:chOff x="8540027" y="2146175"/>
            <a:chExt cx="1091359" cy="369332"/>
          </a:xfrm>
        </p:grpSpPr>
        <p:sp>
          <p:nvSpPr>
            <p:cNvPr id="97" name="文本框 96">
              <a:extLst>
                <a:ext uri="{FF2B5EF4-FFF2-40B4-BE49-F238E27FC236}">
                  <a16:creationId xmlns:a16="http://schemas.microsoft.com/office/drawing/2014/main" id="{5BA9DFF2-034F-B148-1565-0314B4243E1F}"/>
                </a:ext>
              </a:extLst>
            </p:cNvPr>
            <p:cNvSpPr txBox="1"/>
            <p:nvPr/>
          </p:nvSpPr>
          <p:spPr>
            <a:xfrm>
              <a:off x="8540027" y="2146175"/>
              <a:ext cx="823944" cy="369332"/>
            </a:xfrm>
            <a:prstGeom prst="rect">
              <a:avLst/>
            </a:prstGeom>
            <a:noFill/>
          </p:spPr>
          <p:txBody>
            <a:bodyPr wrap="none" lIns="0" tIns="0" rIns="0" bIns="0" rtlCol="0">
              <a:spAutoFit/>
            </a:bodyPr>
            <a:lstStyle/>
            <a:p>
              <a:r>
                <a:rPr lang="en-US" altLang="zh-CN" sz="2400" dirty="0">
                  <a:solidFill>
                    <a:schemeClr val="accent1"/>
                  </a:solidFill>
                  <a:latin typeface="+mj-lt"/>
                </a:rPr>
                <a:t>121.4</a:t>
              </a:r>
              <a:endParaRPr lang="zh-CN" altLang="en-US" sz="2400" dirty="0">
                <a:solidFill>
                  <a:schemeClr val="accent1"/>
                </a:solidFill>
              </a:endParaRPr>
            </a:p>
          </p:txBody>
        </p:sp>
        <p:sp>
          <p:nvSpPr>
            <p:cNvPr id="98" name="文本框 97">
              <a:extLst>
                <a:ext uri="{FF2B5EF4-FFF2-40B4-BE49-F238E27FC236}">
                  <a16:creationId xmlns:a16="http://schemas.microsoft.com/office/drawing/2014/main" id="{9405EE4D-DB8B-3C5E-2AB5-08AAB1424537}"/>
                </a:ext>
              </a:extLst>
            </p:cNvPr>
            <p:cNvSpPr txBox="1"/>
            <p:nvPr/>
          </p:nvSpPr>
          <p:spPr>
            <a:xfrm>
              <a:off x="9426202" y="2239520"/>
              <a:ext cx="205184" cy="246221"/>
            </a:xfrm>
            <a:prstGeom prst="rect">
              <a:avLst/>
            </a:prstGeom>
            <a:noFill/>
          </p:spPr>
          <p:txBody>
            <a:bodyPr wrap="none" lIns="0" tIns="0" rIns="0" bIns="0" rtlCol="0">
              <a:spAutoFit/>
            </a:bodyPr>
            <a:lstStyle/>
            <a:p>
              <a:r>
                <a:rPr lang="zh-CN" altLang="en-US" sz="1600" dirty="0">
                  <a:solidFill>
                    <a:schemeClr val="accent1"/>
                  </a:solidFill>
                  <a:latin typeface="思源黑体 CN Medium" panose="020B0600000000000000" pitchFamily="34" charset="-122"/>
                  <a:ea typeface="思源黑体 CN Medium" panose="020B0600000000000000" pitchFamily="34" charset="-122"/>
                </a:rPr>
                <a:t>亿</a:t>
              </a:r>
            </a:p>
          </p:txBody>
        </p:sp>
      </p:grpSp>
      <p:sp>
        <p:nvSpPr>
          <p:cNvPr id="61" name="文本框 60">
            <a:extLst>
              <a:ext uri="{FF2B5EF4-FFF2-40B4-BE49-F238E27FC236}">
                <a16:creationId xmlns:a16="http://schemas.microsoft.com/office/drawing/2014/main" id="{64F33A07-4831-AA40-498D-C8936575A184}"/>
              </a:ext>
            </a:extLst>
          </p:cNvPr>
          <p:cNvSpPr txBox="1"/>
          <p:nvPr/>
        </p:nvSpPr>
        <p:spPr>
          <a:xfrm>
            <a:off x="8038487" y="4033561"/>
            <a:ext cx="2410690" cy="276999"/>
          </a:xfrm>
          <a:prstGeom prst="rect">
            <a:avLst/>
          </a:prstGeom>
          <a:noFill/>
        </p:spPr>
        <p:txBody>
          <a:bodyPr wrap="square" lIns="0" tIns="0" rIns="0" bIns="0" rtlCol="0">
            <a:spAutoFit/>
          </a:bodyPr>
          <a:lstStyle/>
          <a:p>
            <a:r>
              <a:rPr lang="zh-CN" altLang="en-US" dirty="0">
                <a:solidFill>
                  <a:schemeClr val="tx1">
                    <a:lumMod val="85000"/>
                    <a:lumOff val="15000"/>
                  </a:schemeClr>
                </a:solidFill>
              </a:rPr>
              <a:t>电商直播分享次数（次）</a:t>
            </a:r>
          </a:p>
        </p:txBody>
      </p:sp>
      <p:grpSp>
        <p:nvGrpSpPr>
          <p:cNvPr id="104" name="组合 103">
            <a:extLst>
              <a:ext uri="{FF2B5EF4-FFF2-40B4-BE49-F238E27FC236}">
                <a16:creationId xmlns:a16="http://schemas.microsoft.com/office/drawing/2014/main" id="{7B20281F-400F-A4F1-02E5-D0D51811AE4A}"/>
              </a:ext>
            </a:extLst>
          </p:cNvPr>
          <p:cNvGrpSpPr/>
          <p:nvPr/>
        </p:nvGrpSpPr>
        <p:grpSpPr>
          <a:xfrm>
            <a:off x="7986532" y="4375183"/>
            <a:ext cx="2523281" cy="621778"/>
            <a:chOff x="7986532" y="1006997"/>
            <a:chExt cx="2523281" cy="621778"/>
          </a:xfrm>
        </p:grpSpPr>
        <p:grpSp>
          <p:nvGrpSpPr>
            <p:cNvPr id="108" name="组合 107">
              <a:extLst>
                <a:ext uri="{FF2B5EF4-FFF2-40B4-BE49-F238E27FC236}">
                  <a16:creationId xmlns:a16="http://schemas.microsoft.com/office/drawing/2014/main" id="{724975FA-3499-FB13-E5C1-7E9A0B2AFAEB}"/>
                </a:ext>
              </a:extLst>
            </p:cNvPr>
            <p:cNvGrpSpPr/>
            <p:nvPr/>
          </p:nvGrpSpPr>
          <p:grpSpPr>
            <a:xfrm>
              <a:off x="7986532" y="1006997"/>
              <a:ext cx="2523281" cy="621778"/>
              <a:chOff x="7986532" y="1006997"/>
              <a:chExt cx="2523281" cy="621778"/>
            </a:xfrm>
          </p:grpSpPr>
          <p:sp>
            <p:nvSpPr>
              <p:cNvPr id="110" name="矩形: 圆角 109">
                <a:extLst>
                  <a:ext uri="{FF2B5EF4-FFF2-40B4-BE49-F238E27FC236}">
                    <a16:creationId xmlns:a16="http://schemas.microsoft.com/office/drawing/2014/main" id="{53A42A47-569F-2FCF-96BD-1958D43DBE14}"/>
                  </a:ext>
                </a:extLst>
              </p:cNvPr>
              <p:cNvSpPr/>
              <p:nvPr/>
            </p:nvSpPr>
            <p:spPr>
              <a:xfrm>
                <a:off x="7986532" y="1006997"/>
                <a:ext cx="2523281" cy="621778"/>
              </a:xfrm>
              <a:prstGeom prst="roundRect">
                <a:avLst>
                  <a:gd name="adj" fmla="val 13726"/>
                </a:avLst>
              </a:prstGeom>
              <a:gradFill>
                <a:gsLst>
                  <a:gs pos="99000">
                    <a:schemeClr val="accent1">
                      <a:alpha val="10000"/>
                    </a:schemeClr>
                  </a:gs>
                  <a:gs pos="0">
                    <a:schemeClr val="accent2">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圆角 110">
                <a:extLst>
                  <a:ext uri="{FF2B5EF4-FFF2-40B4-BE49-F238E27FC236}">
                    <a16:creationId xmlns:a16="http://schemas.microsoft.com/office/drawing/2014/main" id="{3EAF32D5-4133-041E-D621-310B9303897D}"/>
                  </a:ext>
                </a:extLst>
              </p:cNvPr>
              <p:cNvSpPr/>
              <p:nvPr/>
            </p:nvSpPr>
            <p:spPr>
              <a:xfrm>
                <a:off x="8030529" y="1044836"/>
                <a:ext cx="2435287" cy="546100"/>
              </a:xfrm>
              <a:prstGeom prst="roundRect">
                <a:avLst>
                  <a:gd name="adj" fmla="val 13726"/>
                </a:avLst>
              </a:prstGeom>
              <a:gradFill>
                <a:gsLst>
                  <a:gs pos="99000">
                    <a:schemeClr val="accent1"/>
                  </a:gs>
                  <a:gs pos="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圆角 108">
              <a:extLst>
                <a:ext uri="{FF2B5EF4-FFF2-40B4-BE49-F238E27FC236}">
                  <a16:creationId xmlns:a16="http://schemas.microsoft.com/office/drawing/2014/main" id="{5BC0D21F-55A4-4BC9-405C-0EFFDCEED0EA}"/>
                </a:ext>
              </a:extLst>
            </p:cNvPr>
            <p:cNvSpPr/>
            <p:nvPr/>
          </p:nvSpPr>
          <p:spPr>
            <a:xfrm>
              <a:off x="8073136" y="1080396"/>
              <a:ext cx="2350072" cy="474980"/>
            </a:xfrm>
            <a:prstGeom prst="roundRect">
              <a:avLst>
                <a:gd name="adj" fmla="val 13726"/>
              </a:avLst>
            </a:prstGeom>
            <a:solidFill>
              <a:schemeClr val="bg1"/>
            </a:solidFill>
            <a:ln>
              <a:noFill/>
            </a:ln>
            <a:effectLst>
              <a:innerShdw blurRad="50800">
                <a:schemeClr val="accent1">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1B464514-831E-A8D6-7FF9-973D6A4B96EC}"/>
              </a:ext>
            </a:extLst>
          </p:cNvPr>
          <p:cNvGrpSpPr/>
          <p:nvPr/>
        </p:nvGrpSpPr>
        <p:grpSpPr>
          <a:xfrm>
            <a:off x="8867593" y="4506486"/>
            <a:ext cx="761159" cy="369332"/>
            <a:chOff x="8585018" y="4517516"/>
            <a:chExt cx="761159" cy="369332"/>
          </a:xfrm>
        </p:grpSpPr>
        <p:sp>
          <p:nvSpPr>
            <p:cNvPr id="106" name="文本框 105">
              <a:extLst>
                <a:ext uri="{FF2B5EF4-FFF2-40B4-BE49-F238E27FC236}">
                  <a16:creationId xmlns:a16="http://schemas.microsoft.com/office/drawing/2014/main" id="{4527D27E-3F66-DCF8-6601-A1F6523FF838}"/>
                </a:ext>
              </a:extLst>
            </p:cNvPr>
            <p:cNvSpPr txBox="1"/>
            <p:nvPr/>
          </p:nvSpPr>
          <p:spPr>
            <a:xfrm>
              <a:off x="8585018" y="4517516"/>
              <a:ext cx="509755" cy="369332"/>
            </a:xfrm>
            <a:prstGeom prst="rect">
              <a:avLst/>
            </a:prstGeom>
            <a:noFill/>
          </p:spPr>
          <p:txBody>
            <a:bodyPr wrap="none" lIns="0" tIns="0" rIns="0" bIns="0" rtlCol="0">
              <a:spAutoFit/>
            </a:bodyPr>
            <a:lstStyle/>
            <a:p>
              <a:r>
                <a:rPr lang="en-US" altLang="zh-CN" sz="2400" dirty="0">
                  <a:solidFill>
                    <a:schemeClr val="accent1"/>
                  </a:solidFill>
                  <a:latin typeface="+mj-lt"/>
                </a:rPr>
                <a:t>2.7</a:t>
              </a:r>
              <a:endParaRPr lang="zh-CN" altLang="en-US" sz="2400" dirty="0">
                <a:solidFill>
                  <a:schemeClr val="accent1"/>
                </a:solidFill>
              </a:endParaRPr>
            </a:p>
          </p:txBody>
        </p:sp>
        <p:sp>
          <p:nvSpPr>
            <p:cNvPr id="107" name="文本框 106">
              <a:extLst>
                <a:ext uri="{FF2B5EF4-FFF2-40B4-BE49-F238E27FC236}">
                  <a16:creationId xmlns:a16="http://schemas.microsoft.com/office/drawing/2014/main" id="{39B3EF21-ACE5-ACB4-74F0-8F092CE9D2E7}"/>
                </a:ext>
              </a:extLst>
            </p:cNvPr>
            <p:cNvSpPr txBox="1"/>
            <p:nvPr/>
          </p:nvSpPr>
          <p:spPr>
            <a:xfrm>
              <a:off x="9140993" y="4610861"/>
              <a:ext cx="205184" cy="246221"/>
            </a:xfrm>
            <a:prstGeom prst="rect">
              <a:avLst/>
            </a:prstGeom>
            <a:noFill/>
          </p:spPr>
          <p:txBody>
            <a:bodyPr wrap="none" lIns="0" tIns="0" rIns="0" bIns="0" rtlCol="0">
              <a:spAutoFit/>
            </a:bodyPr>
            <a:lstStyle/>
            <a:p>
              <a:r>
                <a:rPr lang="zh-CN" altLang="en-US" sz="1600" dirty="0">
                  <a:solidFill>
                    <a:schemeClr val="accent1"/>
                  </a:solidFill>
                  <a:latin typeface="思源黑体 CN Medium" panose="020B0600000000000000" pitchFamily="34" charset="-122"/>
                  <a:ea typeface="思源黑体 CN Medium" panose="020B0600000000000000" pitchFamily="34" charset="-122"/>
                </a:rPr>
                <a:t>亿</a:t>
              </a:r>
            </a:p>
          </p:txBody>
        </p:sp>
      </p:grpSp>
      <p:sp>
        <p:nvSpPr>
          <p:cNvPr id="66" name="文本框 65">
            <a:extLst>
              <a:ext uri="{FF2B5EF4-FFF2-40B4-BE49-F238E27FC236}">
                <a16:creationId xmlns:a16="http://schemas.microsoft.com/office/drawing/2014/main" id="{FD79F0C8-CACB-7E7C-8952-008B3CB97B1A}"/>
              </a:ext>
            </a:extLst>
          </p:cNvPr>
          <p:cNvSpPr txBox="1"/>
          <p:nvPr/>
        </p:nvSpPr>
        <p:spPr>
          <a:xfrm>
            <a:off x="8038487" y="5171482"/>
            <a:ext cx="2410690" cy="276999"/>
          </a:xfrm>
          <a:prstGeom prst="rect">
            <a:avLst/>
          </a:prstGeom>
          <a:noFill/>
        </p:spPr>
        <p:txBody>
          <a:bodyPr wrap="square" lIns="0" tIns="0" rIns="0" bIns="0" rtlCol="0">
            <a:spAutoFit/>
          </a:bodyPr>
          <a:lstStyle/>
          <a:p>
            <a:r>
              <a:rPr lang="zh-CN" altLang="en-US" dirty="0">
                <a:solidFill>
                  <a:schemeClr val="tx1">
                    <a:lumMod val="85000"/>
                    <a:lumOff val="15000"/>
                  </a:schemeClr>
                </a:solidFill>
              </a:rPr>
              <a:t>用户领取品牌卡券（张）</a:t>
            </a:r>
          </a:p>
        </p:txBody>
      </p:sp>
      <p:grpSp>
        <p:nvGrpSpPr>
          <p:cNvPr id="113" name="组合 112">
            <a:extLst>
              <a:ext uri="{FF2B5EF4-FFF2-40B4-BE49-F238E27FC236}">
                <a16:creationId xmlns:a16="http://schemas.microsoft.com/office/drawing/2014/main" id="{E02F5949-2205-B5C7-B5CC-A7549CA6B93B}"/>
              </a:ext>
            </a:extLst>
          </p:cNvPr>
          <p:cNvGrpSpPr/>
          <p:nvPr/>
        </p:nvGrpSpPr>
        <p:grpSpPr>
          <a:xfrm>
            <a:off x="7986532" y="5506607"/>
            <a:ext cx="2523281" cy="621778"/>
            <a:chOff x="7986532" y="1006997"/>
            <a:chExt cx="2523281" cy="621778"/>
          </a:xfrm>
        </p:grpSpPr>
        <p:grpSp>
          <p:nvGrpSpPr>
            <p:cNvPr id="117" name="组合 116">
              <a:extLst>
                <a:ext uri="{FF2B5EF4-FFF2-40B4-BE49-F238E27FC236}">
                  <a16:creationId xmlns:a16="http://schemas.microsoft.com/office/drawing/2014/main" id="{643A1026-C746-E108-E555-3237337B1615}"/>
                </a:ext>
              </a:extLst>
            </p:cNvPr>
            <p:cNvGrpSpPr/>
            <p:nvPr/>
          </p:nvGrpSpPr>
          <p:grpSpPr>
            <a:xfrm>
              <a:off x="7986532" y="1006997"/>
              <a:ext cx="2523281" cy="621778"/>
              <a:chOff x="7986532" y="1006997"/>
              <a:chExt cx="2523281" cy="621778"/>
            </a:xfrm>
          </p:grpSpPr>
          <p:sp>
            <p:nvSpPr>
              <p:cNvPr id="119" name="矩形: 圆角 118">
                <a:extLst>
                  <a:ext uri="{FF2B5EF4-FFF2-40B4-BE49-F238E27FC236}">
                    <a16:creationId xmlns:a16="http://schemas.microsoft.com/office/drawing/2014/main" id="{9D332231-61DB-555C-F354-95DDB8728A6B}"/>
                  </a:ext>
                </a:extLst>
              </p:cNvPr>
              <p:cNvSpPr/>
              <p:nvPr/>
            </p:nvSpPr>
            <p:spPr>
              <a:xfrm>
                <a:off x="7986532" y="1006997"/>
                <a:ext cx="2523281" cy="621778"/>
              </a:xfrm>
              <a:prstGeom prst="roundRect">
                <a:avLst>
                  <a:gd name="adj" fmla="val 13726"/>
                </a:avLst>
              </a:prstGeom>
              <a:gradFill>
                <a:gsLst>
                  <a:gs pos="99000">
                    <a:schemeClr val="accent1">
                      <a:alpha val="10000"/>
                    </a:schemeClr>
                  </a:gs>
                  <a:gs pos="0">
                    <a:schemeClr val="accent2">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圆角 119">
                <a:extLst>
                  <a:ext uri="{FF2B5EF4-FFF2-40B4-BE49-F238E27FC236}">
                    <a16:creationId xmlns:a16="http://schemas.microsoft.com/office/drawing/2014/main" id="{29FD25CA-F710-B550-69DA-B3A6953C8F61}"/>
                  </a:ext>
                </a:extLst>
              </p:cNvPr>
              <p:cNvSpPr/>
              <p:nvPr/>
            </p:nvSpPr>
            <p:spPr>
              <a:xfrm>
                <a:off x="8030529" y="1044836"/>
                <a:ext cx="2435287" cy="546100"/>
              </a:xfrm>
              <a:prstGeom prst="roundRect">
                <a:avLst>
                  <a:gd name="adj" fmla="val 13726"/>
                </a:avLst>
              </a:prstGeom>
              <a:gradFill>
                <a:gsLst>
                  <a:gs pos="99000">
                    <a:schemeClr val="accent1"/>
                  </a:gs>
                  <a:gs pos="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8" name="矩形: 圆角 117">
              <a:extLst>
                <a:ext uri="{FF2B5EF4-FFF2-40B4-BE49-F238E27FC236}">
                  <a16:creationId xmlns:a16="http://schemas.microsoft.com/office/drawing/2014/main" id="{B4571E26-0726-EAA3-6CED-F149DCD01D99}"/>
                </a:ext>
              </a:extLst>
            </p:cNvPr>
            <p:cNvSpPr/>
            <p:nvPr/>
          </p:nvSpPr>
          <p:spPr>
            <a:xfrm>
              <a:off x="8073136" y="1080396"/>
              <a:ext cx="2350072" cy="474980"/>
            </a:xfrm>
            <a:prstGeom prst="roundRect">
              <a:avLst>
                <a:gd name="adj" fmla="val 13726"/>
              </a:avLst>
            </a:prstGeom>
            <a:solidFill>
              <a:schemeClr val="bg1"/>
            </a:solidFill>
            <a:ln>
              <a:noFill/>
            </a:ln>
            <a:effectLst>
              <a:innerShdw blurRad="50800">
                <a:schemeClr val="accent1">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a:extLst>
              <a:ext uri="{FF2B5EF4-FFF2-40B4-BE49-F238E27FC236}">
                <a16:creationId xmlns:a16="http://schemas.microsoft.com/office/drawing/2014/main" id="{E4E28236-08F3-0EFB-8F16-5C83B14067DF}"/>
              </a:ext>
            </a:extLst>
          </p:cNvPr>
          <p:cNvGrpSpPr/>
          <p:nvPr/>
        </p:nvGrpSpPr>
        <p:grpSpPr>
          <a:xfrm>
            <a:off x="8958943" y="5632830"/>
            <a:ext cx="578459" cy="369332"/>
            <a:chOff x="8958943" y="5597270"/>
            <a:chExt cx="578459" cy="369332"/>
          </a:xfrm>
        </p:grpSpPr>
        <p:sp>
          <p:nvSpPr>
            <p:cNvPr id="115" name="文本框 114">
              <a:extLst>
                <a:ext uri="{FF2B5EF4-FFF2-40B4-BE49-F238E27FC236}">
                  <a16:creationId xmlns:a16="http://schemas.microsoft.com/office/drawing/2014/main" id="{7720C11D-2146-B5D4-E09A-E2B32C394D9B}"/>
                </a:ext>
              </a:extLst>
            </p:cNvPr>
            <p:cNvSpPr txBox="1"/>
            <p:nvPr/>
          </p:nvSpPr>
          <p:spPr>
            <a:xfrm>
              <a:off x="8958943" y="5597270"/>
              <a:ext cx="208390" cy="369332"/>
            </a:xfrm>
            <a:prstGeom prst="rect">
              <a:avLst/>
            </a:prstGeom>
            <a:noFill/>
          </p:spPr>
          <p:txBody>
            <a:bodyPr wrap="none" lIns="0" tIns="0" rIns="0" bIns="0" rtlCol="0">
              <a:spAutoFit/>
            </a:bodyPr>
            <a:lstStyle/>
            <a:p>
              <a:r>
                <a:rPr lang="en-US" altLang="zh-CN" sz="2400" dirty="0">
                  <a:solidFill>
                    <a:schemeClr val="accent1"/>
                  </a:solidFill>
                  <a:latin typeface="+mj-lt"/>
                </a:rPr>
                <a:t>8</a:t>
              </a:r>
              <a:endParaRPr lang="zh-CN" altLang="en-US" sz="2400" dirty="0">
                <a:solidFill>
                  <a:schemeClr val="accent1"/>
                </a:solidFill>
              </a:endParaRPr>
            </a:p>
          </p:txBody>
        </p:sp>
        <p:sp>
          <p:nvSpPr>
            <p:cNvPr id="116" name="文本框 115">
              <a:extLst>
                <a:ext uri="{FF2B5EF4-FFF2-40B4-BE49-F238E27FC236}">
                  <a16:creationId xmlns:a16="http://schemas.microsoft.com/office/drawing/2014/main" id="{A8D98A5D-5068-5F61-636F-2F1579A24F03}"/>
                </a:ext>
              </a:extLst>
            </p:cNvPr>
            <p:cNvSpPr txBox="1"/>
            <p:nvPr/>
          </p:nvSpPr>
          <p:spPr>
            <a:xfrm>
              <a:off x="9215198" y="5690615"/>
              <a:ext cx="322204" cy="246221"/>
            </a:xfrm>
            <a:prstGeom prst="rect">
              <a:avLst/>
            </a:prstGeom>
            <a:noFill/>
          </p:spPr>
          <p:txBody>
            <a:bodyPr wrap="none" lIns="0" tIns="0" rIns="0" bIns="0" rtlCol="0">
              <a:spAutoFit/>
            </a:bodyPr>
            <a:lstStyle/>
            <a:p>
              <a:r>
                <a:rPr lang="zh-CN" altLang="en-US" sz="1600" dirty="0">
                  <a:solidFill>
                    <a:schemeClr val="accent1"/>
                  </a:solidFill>
                  <a:latin typeface="思源黑体 CN Medium" panose="020B0600000000000000" pitchFamily="34" charset="-122"/>
                  <a:ea typeface="思源黑体 CN Medium" panose="020B0600000000000000" pitchFamily="34" charset="-122"/>
                </a:rPr>
                <a:t>亿</a:t>
              </a:r>
              <a:r>
                <a:rPr lang="en-US" altLang="zh-CN" sz="1600" dirty="0">
                  <a:solidFill>
                    <a:schemeClr val="accent1"/>
                  </a:solidFill>
                  <a:latin typeface="思源黑体 CN Medium" panose="020B0600000000000000" pitchFamily="34" charset="-122"/>
                  <a:ea typeface="思源黑体 CN Medium" panose="020B0600000000000000" pitchFamily="34" charset="-122"/>
                </a:rPr>
                <a:t>+</a:t>
              </a:r>
              <a:endParaRPr lang="zh-CN" altLang="en-US" sz="1600" dirty="0">
                <a:solidFill>
                  <a:schemeClr val="accent1"/>
                </a:solidFill>
                <a:latin typeface="思源黑体 CN Medium" panose="020B0600000000000000" pitchFamily="34" charset="-122"/>
                <a:ea typeface="思源黑体 CN Medium" panose="020B0600000000000000" pitchFamily="34" charset="-122"/>
              </a:endParaRPr>
            </a:p>
          </p:txBody>
        </p:sp>
      </p:grpSp>
      <p:grpSp>
        <p:nvGrpSpPr>
          <p:cNvPr id="16" name="组合 15">
            <a:extLst>
              <a:ext uri="{FF2B5EF4-FFF2-40B4-BE49-F238E27FC236}">
                <a16:creationId xmlns:a16="http://schemas.microsoft.com/office/drawing/2014/main" id="{2CCE254B-EAED-9224-C490-C1905E96C1F4}"/>
              </a:ext>
            </a:extLst>
          </p:cNvPr>
          <p:cNvGrpSpPr/>
          <p:nvPr/>
        </p:nvGrpSpPr>
        <p:grpSpPr>
          <a:xfrm>
            <a:off x="8693822" y="549275"/>
            <a:ext cx="2442491" cy="288924"/>
            <a:chOff x="8693822" y="549275"/>
            <a:chExt cx="2442491" cy="288924"/>
          </a:xfrm>
        </p:grpSpPr>
        <p:grpSp>
          <p:nvGrpSpPr>
            <p:cNvPr id="9" name="组合 8">
              <a:extLst>
                <a:ext uri="{FF2B5EF4-FFF2-40B4-BE49-F238E27FC236}">
                  <a16:creationId xmlns:a16="http://schemas.microsoft.com/office/drawing/2014/main" id="{A5EA4E30-0B61-17EF-CC8B-DE51400FB5BB}"/>
                </a:ext>
              </a:extLst>
            </p:cNvPr>
            <p:cNvGrpSpPr/>
            <p:nvPr/>
          </p:nvGrpSpPr>
          <p:grpSpPr>
            <a:xfrm>
              <a:off x="8709659" y="792480"/>
              <a:ext cx="2426654" cy="45719"/>
              <a:chOff x="6214426" y="-594360"/>
              <a:chExt cx="2426654" cy="137160"/>
            </a:xfrm>
          </p:grpSpPr>
          <p:sp>
            <p:nvSpPr>
              <p:cNvPr id="3" name="矩形 2">
                <a:extLst>
                  <a:ext uri="{FF2B5EF4-FFF2-40B4-BE49-F238E27FC236}">
                    <a16:creationId xmlns:a16="http://schemas.microsoft.com/office/drawing/2014/main" id="{90E1A54E-BC3F-AF53-C535-1DCF2D461B91}"/>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id="{C9117A6B-E9CB-F1E6-B975-DEBF9BB59BB4}"/>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46DDCC48-726C-8074-AE0E-1FD21BAB2CF0}"/>
                </a:ext>
              </a:extLst>
            </p:cNvPr>
            <p:cNvGrpSpPr/>
            <p:nvPr/>
          </p:nvGrpSpPr>
          <p:grpSpPr>
            <a:xfrm>
              <a:off x="8693822" y="549275"/>
              <a:ext cx="2442491" cy="215444"/>
              <a:chOff x="8074062" y="549275"/>
              <a:chExt cx="2442491" cy="215444"/>
            </a:xfrm>
          </p:grpSpPr>
          <p:sp>
            <p:nvSpPr>
              <p:cNvPr id="10" name="文本框 9">
                <a:extLst>
                  <a:ext uri="{FF2B5EF4-FFF2-40B4-BE49-F238E27FC236}">
                    <a16:creationId xmlns:a16="http://schemas.microsoft.com/office/drawing/2014/main" id="{F8CF026F-6410-4BD3-42C4-88CE249B012D}"/>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03" name="文本框 102">
                <a:extLst>
                  <a:ext uri="{FF2B5EF4-FFF2-40B4-BE49-F238E27FC236}">
                    <a16:creationId xmlns:a16="http://schemas.microsoft.com/office/drawing/2014/main" id="{1E894B37-58C7-92BA-D7E0-1E95E02A8A68}"/>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4" name="直接连接符 13">
                <a:extLst>
                  <a:ext uri="{FF2B5EF4-FFF2-40B4-BE49-F238E27FC236}">
                    <a16:creationId xmlns:a16="http://schemas.microsoft.com/office/drawing/2014/main" id="{771AD572-A769-90CE-1A91-49714487C4F8}"/>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圆角 49">
            <a:extLst>
              <a:ext uri="{FF2B5EF4-FFF2-40B4-BE49-F238E27FC236}">
                <a16:creationId xmlns:a16="http://schemas.microsoft.com/office/drawing/2014/main" id="{1365306A-22ED-4147-2A04-1D3D2081302D}"/>
              </a:ext>
            </a:extLst>
          </p:cNvPr>
          <p:cNvSpPr/>
          <p:nvPr/>
        </p:nvSpPr>
        <p:spPr>
          <a:xfrm>
            <a:off x="1055688" y="2404891"/>
            <a:ext cx="10080625" cy="3366163"/>
          </a:xfrm>
          <a:prstGeom prst="roundRect">
            <a:avLst>
              <a:gd name="adj" fmla="val 3538"/>
            </a:avLst>
          </a:prstGeom>
          <a:gradFill>
            <a:gsLst>
              <a:gs pos="0">
                <a:schemeClr val="accent1">
                  <a:alpha val="0"/>
                </a:schemeClr>
              </a:gs>
              <a:gs pos="100000">
                <a:schemeClr val="accent1">
                  <a:alpha val="1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31586" y="497585"/>
            <a:ext cx="4924425" cy="492443"/>
          </a:xfrm>
          <a:prstGeom prst="rect">
            <a:avLst/>
          </a:prstGeom>
          <a:noFill/>
        </p:spPr>
        <p:txBody>
          <a:bodyPr wrap="none" lIns="0" tIns="0" rIns="0" bIns="0" rtlCol="0">
            <a:spAutoFit/>
          </a:bodyPr>
          <a:lstStyle>
            <a:defPPr>
              <a:defRPr lang="zh-CN"/>
            </a:defPPr>
            <a:lvl1pPr>
              <a:defRPr sz="3600">
                <a:solidFill>
                  <a:schemeClr val="bg1"/>
                </a:solidFill>
                <a:latin typeface="思源黑体 CN Bold" panose="020B0800000000000000" pitchFamily="34" charset="-122"/>
                <a:ea typeface="思源黑体 CN Bold" panose="020B0800000000000000" pitchFamily="34" charset="-122"/>
              </a:defRPr>
            </a:lvl1pPr>
          </a:lstStyle>
          <a:p>
            <a:r>
              <a:rPr lang="zh-CN" altLang="en-US" sz="3200" dirty="0">
                <a:solidFill>
                  <a:schemeClr val="tx1">
                    <a:lumMod val="85000"/>
                    <a:lumOff val="15000"/>
                  </a:schemeClr>
                </a:solidFill>
              </a:rPr>
              <a:t>云逛街囤货，释放消费能量</a:t>
            </a:r>
          </a:p>
        </p:txBody>
      </p:sp>
      <p:grpSp>
        <p:nvGrpSpPr>
          <p:cNvPr id="212" name="组合 211">
            <a:extLst>
              <a:ext uri="{FF2B5EF4-FFF2-40B4-BE49-F238E27FC236}">
                <a16:creationId xmlns:a16="http://schemas.microsoft.com/office/drawing/2014/main" id="{3B3C60C5-3D2E-02BA-CC03-0EB12208EBEB}"/>
              </a:ext>
            </a:extLst>
          </p:cNvPr>
          <p:cNvGrpSpPr/>
          <p:nvPr/>
        </p:nvGrpSpPr>
        <p:grpSpPr>
          <a:xfrm>
            <a:off x="3830315" y="1448287"/>
            <a:ext cx="4531370" cy="502123"/>
            <a:chOff x="3830315" y="1369090"/>
            <a:chExt cx="4531370" cy="502123"/>
          </a:xfrm>
        </p:grpSpPr>
        <p:sp>
          <p:nvSpPr>
            <p:cNvPr id="28" name="矩形: 圆角 27">
              <a:extLst>
                <a:ext uri="{FF2B5EF4-FFF2-40B4-BE49-F238E27FC236}">
                  <a16:creationId xmlns:a16="http://schemas.microsoft.com/office/drawing/2014/main" id="{886B1780-376E-DC1A-9BA2-714A7F1AD6FD}"/>
                </a:ext>
              </a:extLst>
            </p:cNvPr>
            <p:cNvSpPr/>
            <p:nvPr/>
          </p:nvSpPr>
          <p:spPr>
            <a:xfrm>
              <a:off x="3830315" y="1369090"/>
              <a:ext cx="4531370" cy="502123"/>
            </a:xfrm>
            <a:prstGeom prst="roundRect">
              <a:avLst>
                <a:gd name="adj" fmla="val 50000"/>
              </a:avLst>
            </a:pr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91046" y="1420096"/>
              <a:ext cx="3429144" cy="400110"/>
            </a:xfrm>
            <a:prstGeom prst="rect">
              <a:avLst/>
            </a:prstGeom>
            <a:noFill/>
          </p:spPr>
          <p:txBody>
            <a:bodyPr wrap="none" rtlCol="0">
              <a:spAutoFit/>
            </a:bodyPr>
            <a:lstStyle/>
            <a:p>
              <a:r>
                <a:rPr lang="en-US" altLang="zh-CN" sz="2000" dirty="0">
                  <a:solidFill>
                    <a:schemeClr val="bg1"/>
                  </a:solidFill>
                  <a:latin typeface="思源黑体 CN Bold" panose="020B0800000000000000" pitchFamily="34" charset="-122"/>
                  <a:ea typeface="思源黑体 CN Bold" panose="020B0800000000000000" pitchFamily="34" charset="-122"/>
                </a:rPr>
                <a:t>20XX</a:t>
              </a:r>
              <a:r>
                <a:rPr lang="zh-CN" altLang="en-US" sz="2000" dirty="0">
                  <a:solidFill>
                    <a:schemeClr val="bg1"/>
                  </a:solidFill>
                  <a:latin typeface="思源黑体 CN Bold" panose="020B0800000000000000" pitchFamily="34" charset="-122"/>
                  <a:ea typeface="思源黑体 CN Bold" panose="020B0800000000000000" pitchFamily="34" charset="-122"/>
                </a:rPr>
                <a:t>年一季度 热卖类目数据</a:t>
              </a:r>
            </a:p>
          </p:txBody>
        </p:sp>
      </p:grpSp>
      <p:sp>
        <p:nvSpPr>
          <p:cNvPr id="108" name="矩形 107">
            <a:extLst>
              <a:ext uri="{FF2B5EF4-FFF2-40B4-BE49-F238E27FC236}">
                <a16:creationId xmlns:a16="http://schemas.microsoft.com/office/drawing/2014/main" id="{9D38BEF9-91A4-7085-C0EE-F7FCC920B3CE}"/>
              </a:ext>
            </a:extLst>
          </p:cNvPr>
          <p:cNvSpPr/>
          <p:nvPr/>
        </p:nvSpPr>
        <p:spPr>
          <a:xfrm>
            <a:off x="2223247" y="2967254"/>
            <a:ext cx="2628000" cy="2796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a:extLst>
              <a:ext uri="{FF2B5EF4-FFF2-40B4-BE49-F238E27FC236}">
                <a16:creationId xmlns:a16="http://schemas.microsoft.com/office/drawing/2014/main" id="{A77CEA00-123C-68D6-C3D2-D4C61C34E7AA}"/>
              </a:ext>
            </a:extLst>
          </p:cNvPr>
          <p:cNvSpPr/>
          <p:nvPr/>
        </p:nvSpPr>
        <p:spPr>
          <a:xfrm>
            <a:off x="8544943" y="2967254"/>
            <a:ext cx="2628000" cy="279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FAE0B539-2669-7539-65B3-A65059A7DE1B}"/>
              </a:ext>
            </a:extLst>
          </p:cNvPr>
          <p:cNvSpPr/>
          <p:nvPr/>
        </p:nvSpPr>
        <p:spPr>
          <a:xfrm>
            <a:off x="5384095" y="2967254"/>
            <a:ext cx="2628000" cy="279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直接连接符 113">
            <a:extLst>
              <a:ext uri="{FF2B5EF4-FFF2-40B4-BE49-F238E27FC236}">
                <a16:creationId xmlns:a16="http://schemas.microsoft.com/office/drawing/2014/main" id="{C22CC36D-130B-1E77-D772-7EDB5D8F2310}"/>
              </a:ext>
            </a:extLst>
          </p:cNvPr>
          <p:cNvCxnSpPr/>
          <p:nvPr/>
        </p:nvCxnSpPr>
        <p:spPr>
          <a:xfrm>
            <a:off x="2223247" y="2967253"/>
            <a:ext cx="2628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DDE8FC4B-E237-CDF3-9096-E08FC22E6223}"/>
              </a:ext>
            </a:extLst>
          </p:cNvPr>
          <p:cNvCxnSpPr/>
          <p:nvPr/>
        </p:nvCxnSpPr>
        <p:spPr>
          <a:xfrm>
            <a:off x="5384095" y="2967253"/>
            <a:ext cx="2628000" cy="0"/>
          </a:xfrm>
          <a:prstGeom prst="line">
            <a:avLst/>
          </a:prstGeom>
          <a:ln w="19050">
            <a:gradFill flip="none" rotWithShape="1">
              <a:gsLst>
                <a:gs pos="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8C7326B5-31AF-BCCC-E9C8-99CF680FDB59}"/>
              </a:ext>
            </a:extLst>
          </p:cNvPr>
          <p:cNvCxnSpPr/>
          <p:nvPr/>
        </p:nvCxnSpPr>
        <p:spPr>
          <a:xfrm>
            <a:off x="8544944" y="2967253"/>
            <a:ext cx="2628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D4EB4376-A803-62C6-AAC5-6C4458BDC2C8}"/>
              </a:ext>
            </a:extLst>
          </p:cNvPr>
          <p:cNvCxnSpPr/>
          <p:nvPr/>
        </p:nvCxnSpPr>
        <p:spPr>
          <a:xfrm>
            <a:off x="5384095" y="3520567"/>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8C994D50-F914-9114-8D07-AE06B9ADAE6A}"/>
              </a:ext>
            </a:extLst>
          </p:cNvPr>
          <p:cNvCxnSpPr/>
          <p:nvPr/>
        </p:nvCxnSpPr>
        <p:spPr>
          <a:xfrm>
            <a:off x="8544944" y="3520567"/>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685E167B-3FAD-6521-651C-E5B4D79854B5}"/>
              </a:ext>
            </a:extLst>
          </p:cNvPr>
          <p:cNvCxnSpPr/>
          <p:nvPr/>
        </p:nvCxnSpPr>
        <p:spPr>
          <a:xfrm>
            <a:off x="5384095" y="4073881"/>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290F52D8-EC4B-4205-8F3F-D210EE0BEDF2}"/>
              </a:ext>
            </a:extLst>
          </p:cNvPr>
          <p:cNvCxnSpPr/>
          <p:nvPr/>
        </p:nvCxnSpPr>
        <p:spPr>
          <a:xfrm>
            <a:off x="8544944" y="4073881"/>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C597A142-FD81-87BA-D75D-28743C779AEC}"/>
              </a:ext>
            </a:extLst>
          </p:cNvPr>
          <p:cNvCxnSpPr/>
          <p:nvPr/>
        </p:nvCxnSpPr>
        <p:spPr>
          <a:xfrm>
            <a:off x="5384095" y="4627195"/>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5CD0E868-0E6E-F0AC-BAB4-8B90433881BC}"/>
              </a:ext>
            </a:extLst>
          </p:cNvPr>
          <p:cNvCxnSpPr/>
          <p:nvPr/>
        </p:nvCxnSpPr>
        <p:spPr>
          <a:xfrm>
            <a:off x="8544944" y="4627195"/>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E3F8A294-8DA1-8B9A-EBA6-F7D42D347552}"/>
              </a:ext>
            </a:extLst>
          </p:cNvPr>
          <p:cNvCxnSpPr/>
          <p:nvPr/>
        </p:nvCxnSpPr>
        <p:spPr>
          <a:xfrm>
            <a:off x="5384095" y="5180509"/>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7D0A7757-9AB5-2D9E-6EE0-978207B70A73}"/>
              </a:ext>
            </a:extLst>
          </p:cNvPr>
          <p:cNvCxnSpPr/>
          <p:nvPr/>
        </p:nvCxnSpPr>
        <p:spPr>
          <a:xfrm>
            <a:off x="8544944" y="5180509"/>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6C871F77-8792-8BC5-FB57-5518CFD44C1B}"/>
              </a:ext>
            </a:extLst>
          </p:cNvPr>
          <p:cNvCxnSpPr>
            <a:cxnSpLocks/>
          </p:cNvCxnSpPr>
          <p:nvPr/>
        </p:nvCxnSpPr>
        <p:spPr>
          <a:xfrm>
            <a:off x="5384095" y="5764303"/>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6398E9D3-2900-94EF-A949-A2521F7E7232}"/>
              </a:ext>
            </a:extLst>
          </p:cNvPr>
          <p:cNvCxnSpPr>
            <a:cxnSpLocks/>
          </p:cNvCxnSpPr>
          <p:nvPr/>
        </p:nvCxnSpPr>
        <p:spPr>
          <a:xfrm>
            <a:off x="8544944" y="5764303"/>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2A91E429-0096-6904-DC5E-797F485E25A7}"/>
              </a:ext>
            </a:extLst>
          </p:cNvPr>
          <p:cNvCxnSpPr/>
          <p:nvPr/>
        </p:nvCxnSpPr>
        <p:spPr>
          <a:xfrm>
            <a:off x="2223247" y="3520567"/>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E865C3CD-BEBE-2046-2C2A-FE156824CBF6}"/>
              </a:ext>
            </a:extLst>
          </p:cNvPr>
          <p:cNvCxnSpPr/>
          <p:nvPr/>
        </p:nvCxnSpPr>
        <p:spPr>
          <a:xfrm>
            <a:off x="2223247" y="4073881"/>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5584EF15-0188-675C-F82F-2F768866CB23}"/>
              </a:ext>
            </a:extLst>
          </p:cNvPr>
          <p:cNvCxnSpPr/>
          <p:nvPr/>
        </p:nvCxnSpPr>
        <p:spPr>
          <a:xfrm>
            <a:off x="2223247" y="4627195"/>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BCD2728F-B5BB-3D7B-DF37-63FA565E93D7}"/>
              </a:ext>
            </a:extLst>
          </p:cNvPr>
          <p:cNvCxnSpPr/>
          <p:nvPr/>
        </p:nvCxnSpPr>
        <p:spPr>
          <a:xfrm>
            <a:off x="2223247" y="5180509"/>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A327EA6F-B154-A702-659B-8A3EB94198D6}"/>
              </a:ext>
            </a:extLst>
          </p:cNvPr>
          <p:cNvCxnSpPr>
            <a:cxnSpLocks/>
          </p:cNvCxnSpPr>
          <p:nvPr/>
        </p:nvCxnSpPr>
        <p:spPr>
          <a:xfrm>
            <a:off x="2223247" y="5764303"/>
            <a:ext cx="2628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0" name="矩形: 单圆角 139">
            <a:extLst>
              <a:ext uri="{FF2B5EF4-FFF2-40B4-BE49-F238E27FC236}">
                <a16:creationId xmlns:a16="http://schemas.microsoft.com/office/drawing/2014/main" id="{524F2658-FA80-88B2-C6CD-5D941E0F1906}"/>
              </a:ext>
            </a:extLst>
          </p:cNvPr>
          <p:cNvSpPr/>
          <p:nvPr/>
        </p:nvSpPr>
        <p:spPr>
          <a:xfrm>
            <a:off x="2223247" y="2277235"/>
            <a:ext cx="2628000" cy="690016"/>
          </a:xfrm>
          <a:prstGeom prst="round1Rect">
            <a:avLst/>
          </a:prstGeom>
          <a:gradFill>
            <a:gsLst>
              <a:gs pos="0">
                <a:schemeClr val="accent3"/>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41" name="矩形: 单圆角 140">
            <a:extLst>
              <a:ext uri="{FF2B5EF4-FFF2-40B4-BE49-F238E27FC236}">
                <a16:creationId xmlns:a16="http://schemas.microsoft.com/office/drawing/2014/main" id="{40F56646-1662-2299-6823-96067A69FEB8}"/>
              </a:ext>
            </a:extLst>
          </p:cNvPr>
          <p:cNvSpPr/>
          <p:nvPr/>
        </p:nvSpPr>
        <p:spPr>
          <a:xfrm>
            <a:off x="5384095" y="2277235"/>
            <a:ext cx="2628000" cy="690016"/>
          </a:xfrm>
          <a:prstGeom prst="round1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42" name="矩形: 单圆角 141">
            <a:extLst>
              <a:ext uri="{FF2B5EF4-FFF2-40B4-BE49-F238E27FC236}">
                <a16:creationId xmlns:a16="http://schemas.microsoft.com/office/drawing/2014/main" id="{4E9B0324-BDFE-67A3-FA5E-2480B5CA5C25}"/>
              </a:ext>
            </a:extLst>
          </p:cNvPr>
          <p:cNvSpPr/>
          <p:nvPr/>
        </p:nvSpPr>
        <p:spPr>
          <a:xfrm>
            <a:off x="8544942" y="2277235"/>
            <a:ext cx="2628000" cy="690016"/>
          </a:xfrm>
          <a:prstGeom prst="round1Rect">
            <a:avLst/>
          </a:prstGeom>
          <a:gradFill>
            <a:gsLst>
              <a:gs pos="0">
                <a:schemeClr val="accent2"/>
              </a:gs>
              <a:gs pos="100000">
                <a:schemeClr val="accent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思源黑体 CN Medium" panose="020B0600000000000000" pitchFamily="34" charset="-122"/>
              <a:ea typeface="思源黑体 CN Medium" panose="020B0600000000000000" pitchFamily="34" charset="-122"/>
            </a:endParaRPr>
          </a:p>
        </p:txBody>
      </p:sp>
      <p:sp>
        <p:nvSpPr>
          <p:cNvPr id="161" name="文本框 160">
            <a:extLst>
              <a:ext uri="{FF2B5EF4-FFF2-40B4-BE49-F238E27FC236}">
                <a16:creationId xmlns:a16="http://schemas.microsoft.com/office/drawing/2014/main" id="{E553671F-20FD-12D8-9216-C165876140BA}"/>
              </a:ext>
            </a:extLst>
          </p:cNvPr>
          <p:cNvSpPr txBox="1"/>
          <p:nvPr/>
        </p:nvSpPr>
        <p:spPr>
          <a:xfrm>
            <a:off x="3029982" y="3106814"/>
            <a:ext cx="1014530"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服饰箱包</a:t>
            </a:r>
          </a:p>
        </p:txBody>
      </p:sp>
      <p:sp>
        <p:nvSpPr>
          <p:cNvPr id="162" name="文本框 161">
            <a:extLst>
              <a:ext uri="{FF2B5EF4-FFF2-40B4-BE49-F238E27FC236}">
                <a16:creationId xmlns:a16="http://schemas.microsoft.com/office/drawing/2014/main" id="{6448E775-3B3A-B3B8-30EC-EC5771AEF5C5}"/>
              </a:ext>
            </a:extLst>
          </p:cNvPr>
          <p:cNvSpPr txBox="1"/>
          <p:nvPr/>
        </p:nvSpPr>
        <p:spPr>
          <a:xfrm>
            <a:off x="3029982" y="3663074"/>
            <a:ext cx="1014530"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食品饮料</a:t>
            </a:r>
          </a:p>
        </p:txBody>
      </p:sp>
      <p:sp>
        <p:nvSpPr>
          <p:cNvPr id="163" name="文本框 162">
            <a:extLst>
              <a:ext uri="{FF2B5EF4-FFF2-40B4-BE49-F238E27FC236}">
                <a16:creationId xmlns:a16="http://schemas.microsoft.com/office/drawing/2014/main" id="{3FB1CE3D-326D-337B-6231-6CDB76B98A37}"/>
              </a:ext>
            </a:extLst>
          </p:cNvPr>
          <p:cNvSpPr txBox="1"/>
          <p:nvPr/>
        </p:nvSpPr>
        <p:spPr>
          <a:xfrm>
            <a:off x="3029982" y="4219334"/>
            <a:ext cx="1014530"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美妆个护</a:t>
            </a:r>
          </a:p>
        </p:txBody>
      </p:sp>
      <p:sp>
        <p:nvSpPr>
          <p:cNvPr id="164" name="文本框 163">
            <a:extLst>
              <a:ext uri="{FF2B5EF4-FFF2-40B4-BE49-F238E27FC236}">
                <a16:creationId xmlns:a16="http://schemas.microsoft.com/office/drawing/2014/main" id="{BC91A132-F3C3-A025-B47E-8BCA63907A5A}"/>
              </a:ext>
            </a:extLst>
          </p:cNvPr>
          <p:cNvSpPr txBox="1"/>
          <p:nvPr/>
        </p:nvSpPr>
        <p:spPr>
          <a:xfrm>
            <a:off x="3029982" y="4775594"/>
            <a:ext cx="1014530"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家居生活</a:t>
            </a:r>
          </a:p>
        </p:txBody>
      </p:sp>
      <p:sp>
        <p:nvSpPr>
          <p:cNvPr id="165" name="文本框 164">
            <a:extLst>
              <a:ext uri="{FF2B5EF4-FFF2-40B4-BE49-F238E27FC236}">
                <a16:creationId xmlns:a16="http://schemas.microsoft.com/office/drawing/2014/main" id="{A7A86760-8526-7726-6E3F-8A7DC7FBE85E}"/>
              </a:ext>
            </a:extLst>
          </p:cNvPr>
          <p:cNvSpPr txBox="1"/>
          <p:nvPr/>
        </p:nvSpPr>
        <p:spPr>
          <a:xfrm>
            <a:off x="3029982" y="5331854"/>
            <a:ext cx="1014530"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珠宝钟表</a:t>
            </a:r>
          </a:p>
        </p:txBody>
      </p:sp>
      <p:sp>
        <p:nvSpPr>
          <p:cNvPr id="169" name="文本框 168">
            <a:extLst>
              <a:ext uri="{FF2B5EF4-FFF2-40B4-BE49-F238E27FC236}">
                <a16:creationId xmlns:a16="http://schemas.microsoft.com/office/drawing/2014/main" id="{83CE28D1-7709-E8D5-9A77-565965CDB2E6}"/>
              </a:ext>
            </a:extLst>
          </p:cNvPr>
          <p:cNvSpPr txBox="1"/>
          <p:nvPr/>
        </p:nvSpPr>
        <p:spPr>
          <a:xfrm>
            <a:off x="6239634" y="3106814"/>
            <a:ext cx="916922"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女装</a:t>
            </a:r>
          </a:p>
        </p:txBody>
      </p:sp>
      <p:sp>
        <p:nvSpPr>
          <p:cNvPr id="170" name="文本框 169">
            <a:extLst>
              <a:ext uri="{FF2B5EF4-FFF2-40B4-BE49-F238E27FC236}">
                <a16:creationId xmlns:a16="http://schemas.microsoft.com/office/drawing/2014/main" id="{25E11D1D-ABE0-00B6-49EA-390C541E4E3A}"/>
              </a:ext>
            </a:extLst>
          </p:cNvPr>
          <p:cNvSpPr txBox="1"/>
          <p:nvPr/>
        </p:nvSpPr>
        <p:spPr>
          <a:xfrm>
            <a:off x="6239634" y="3663074"/>
            <a:ext cx="916922"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个护清洁</a:t>
            </a:r>
          </a:p>
        </p:txBody>
      </p:sp>
      <p:sp>
        <p:nvSpPr>
          <p:cNvPr id="171" name="文本框 170">
            <a:extLst>
              <a:ext uri="{FF2B5EF4-FFF2-40B4-BE49-F238E27FC236}">
                <a16:creationId xmlns:a16="http://schemas.microsoft.com/office/drawing/2014/main" id="{1AA25CF4-E58F-4131-1DBA-3F867B0E74D9}"/>
              </a:ext>
            </a:extLst>
          </p:cNvPr>
          <p:cNvSpPr txBox="1"/>
          <p:nvPr/>
        </p:nvSpPr>
        <p:spPr>
          <a:xfrm>
            <a:off x="6239634" y="4219334"/>
            <a:ext cx="916922"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休闲食品</a:t>
            </a:r>
          </a:p>
        </p:txBody>
      </p:sp>
      <p:sp>
        <p:nvSpPr>
          <p:cNvPr id="172" name="文本框 171">
            <a:extLst>
              <a:ext uri="{FF2B5EF4-FFF2-40B4-BE49-F238E27FC236}">
                <a16:creationId xmlns:a16="http://schemas.microsoft.com/office/drawing/2014/main" id="{317FA473-E89B-3ABE-8345-FADD15985C33}"/>
              </a:ext>
            </a:extLst>
          </p:cNvPr>
          <p:cNvSpPr txBox="1"/>
          <p:nvPr/>
        </p:nvSpPr>
        <p:spPr>
          <a:xfrm>
            <a:off x="6239634" y="4775594"/>
            <a:ext cx="916922"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男装</a:t>
            </a:r>
          </a:p>
        </p:txBody>
      </p:sp>
      <p:sp>
        <p:nvSpPr>
          <p:cNvPr id="173" name="文本框 172">
            <a:extLst>
              <a:ext uri="{FF2B5EF4-FFF2-40B4-BE49-F238E27FC236}">
                <a16:creationId xmlns:a16="http://schemas.microsoft.com/office/drawing/2014/main" id="{F4425AA2-AA56-9CB3-F629-44CD433A4C94}"/>
              </a:ext>
            </a:extLst>
          </p:cNvPr>
          <p:cNvSpPr txBox="1"/>
          <p:nvPr/>
        </p:nvSpPr>
        <p:spPr>
          <a:xfrm>
            <a:off x="6239634" y="5331854"/>
            <a:ext cx="916922"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玉石</a:t>
            </a:r>
          </a:p>
        </p:txBody>
      </p:sp>
      <p:sp>
        <p:nvSpPr>
          <p:cNvPr id="177" name="文本框 176">
            <a:extLst>
              <a:ext uri="{FF2B5EF4-FFF2-40B4-BE49-F238E27FC236}">
                <a16:creationId xmlns:a16="http://schemas.microsoft.com/office/drawing/2014/main" id="{77054FF0-F30A-4874-3B89-2379AA0F8B00}"/>
              </a:ext>
            </a:extLst>
          </p:cNvPr>
          <p:cNvSpPr txBox="1"/>
          <p:nvPr/>
        </p:nvSpPr>
        <p:spPr>
          <a:xfrm>
            <a:off x="9390866" y="3106814"/>
            <a:ext cx="936155"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面部护肤</a:t>
            </a:r>
          </a:p>
        </p:txBody>
      </p:sp>
      <p:sp>
        <p:nvSpPr>
          <p:cNvPr id="178" name="文本框 177">
            <a:extLst>
              <a:ext uri="{FF2B5EF4-FFF2-40B4-BE49-F238E27FC236}">
                <a16:creationId xmlns:a16="http://schemas.microsoft.com/office/drawing/2014/main" id="{47979C0C-CCB9-21B8-0C29-F5C04D775B3D}"/>
              </a:ext>
            </a:extLst>
          </p:cNvPr>
          <p:cNvSpPr txBox="1"/>
          <p:nvPr/>
        </p:nvSpPr>
        <p:spPr>
          <a:xfrm>
            <a:off x="9390866" y="3663074"/>
            <a:ext cx="936155"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羽绒服</a:t>
            </a:r>
          </a:p>
        </p:txBody>
      </p:sp>
      <p:sp>
        <p:nvSpPr>
          <p:cNvPr id="179" name="文本框 178">
            <a:extLst>
              <a:ext uri="{FF2B5EF4-FFF2-40B4-BE49-F238E27FC236}">
                <a16:creationId xmlns:a16="http://schemas.microsoft.com/office/drawing/2014/main" id="{2EBA3BB3-5641-CA24-2D61-4802AE9959C8}"/>
              </a:ext>
            </a:extLst>
          </p:cNvPr>
          <p:cNvSpPr txBox="1"/>
          <p:nvPr/>
        </p:nvSpPr>
        <p:spPr>
          <a:xfrm>
            <a:off x="9390866" y="4219334"/>
            <a:ext cx="936155"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其他女装</a:t>
            </a:r>
          </a:p>
        </p:txBody>
      </p:sp>
      <p:sp>
        <p:nvSpPr>
          <p:cNvPr id="180" name="文本框 179">
            <a:extLst>
              <a:ext uri="{FF2B5EF4-FFF2-40B4-BE49-F238E27FC236}">
                <a16:creationId xmlns:a16="http://schemas.microsoft.com/office/drawing/2014/main" id="{F5425DD8-1F99-6CF4-66FC-F39B61539AD3}"/>
              </a:ext>
            </a:extLst>
          </p:cNvPr>
          <p:cNvSpPr txBox="1"/>
          <p:nvPr/>
        </p:nvSpPr>
        <p:spPr>
          <a:xfrm>
            <a:off x="9390866" y="4775594"/>
            <a:ext cx="936155"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方便食品</a:t>
            </a:r>
          </a:p>
        </p:txBody>
      </p:sp>
      <p:sp>
        <p:nvSpPr>
          <p:cNvPr id="181" name="文本框 180">
            <a:extLst>
              <a:ext uri="{FF2B5EF4-FFF2-40B4-BE49-F238E27FC236}">
                <a16:creationId xmlns:a16="http://schemas.microsoft.com/office/drawing/2014/main" id="{B8CDEC47-92B4-2431-6A15-BB89147A1428}"/>
              </a:ext>
            </a:extLst>
          </p:cNvPr>
          <p:cNvSpPr txBox="1"/>
          <p:nvPr/>
        </p:nvSpPr>
        <p:spPr>
          <a:xfrm>
            <a:off x="9390866" y="5331854"/>
            <a:ext cx="936155" cy="276999"/>
          </a:xfrm>
          <a:prstGeom prst="rect">
            <a:avLst/>
          </a:prstGeom>
          <a:noFill/>
        </p:spPr>
        <p:txBody>
          <a:bodyPr wrap="square" lIns="0" tIns="0" rIns="0" bIns="0" rtlCol="0">
            <a:spAutoFit/>
          </a:bodyPr>
          <a:lstStyle/>
          <a:p>
            <a:pPr algn="ctr"/>
            <a:r>
              <a:rPr lang="zh-CN" altLang="en-US" dirty="0">
                <a:solidFill>
                  <a:schemeClr val="tx1">
                    <a:lumMod val="85000"/>
                    <a:lumOff val="15000"/>
                  </a:schemeClr>
                </a:solidFill>
              </a:rPr>
              <a:t>白酒</a:t>
            </a:r>
          </a:p>
        </p:txBody>
      </p:sp>
      <p:sp>
        <p:nvSpPr>
          <p:cNvPr id="190" name="文本框 189">
            <a:extLst>
              <a:ext uri="{FF2B5EF4-FFF2-40B4-BE49-F238E27FC236}">
                <a16:creationId xmlns:a16="http://schemas.microsoft.com/office/drawing/2014/main" id="{F3C1C568-2674-B3C9-F378-66CBB49DF29B}"/>
              </a:ext>
            </a:extLst>
          </p:cNvPr>
          <p:cNvSpPr txBox="1"/>
          <p:nvPr/>
        </p:nvSpPr>
        <p:spPr>
          <a:xfrm>
            <a:off x="1386751" y="3060647"/>
            <a:ext cx="758541" cy="369332"/>
          </a:xfrm>
          <a:prstGeom prst="rect">
            <a:avLst/>
          </a:prstGeom>
          <a:noFill/>
        </p:spPr>
        <p:txBody>
          <a:bodyPr wrap="none" rtlCol="0">
            <a:spAutoFit/>
          </a:bodyPr>
          <a:lstStyle/>
          <a:p>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TOP1</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1" name="文本框 190">
            <a:extLst>
              <a:ext uri="{FF2B5EF4-FFF2-40B4-BE49-F238E27FC236}">
                <a16:creationId xmlns:a16="http://schemas.microsoft.com/office/drawing/2014/main" id="{23F9B9D0-52C3-E416-1F5C-3408076121DF}"/>
              </a:ext>
            </a:extLst>
          </p:cNvPr>
          <p:cNvSpPr txBox="1"/>
          <p:nvPr/>
        </p:nvSpPr>
        <p:spPr>
          <a:xfrm>
            <a:off x="1386751" y="3616907"/>
            <a:ext cx="801823" cy="369332"/>
          </a:xfrm>
          <a:prstGeom prst="rect">
            <a:avLst/>
          </a:prstGeom>
          <a:noFill/>
        </p:spPr>
        <p:txBody>
          <a:bodyPr wrap="none" rtlCol="0">
            <a:spAutoFit/>
          </a:bodyPr>
          <a:lstStyle/>
          <a:p>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TOP2</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2" name="文本框 191">
            <a:extLst>
              <a:ext uri="{FF2B5EF4-FFF2-40B4-BE49-F238E27FC236}">
                <a16:creationId xmlns:a16="http://schemas.microsoft.com/office/drawing/2014/main" id="{0343502A-D0B7-D4EC-F65D-A8F58D07EC51}"/>
              </a:ext>
            </a:extLst>
          </p:cNvPr>
          <p:cNvSpPr txBox="1"/>
          <p:nvPr/>
        </p:nvSpPr>
        <p:spPr>
          <a:xfrm>
            <a:off x="1386751" y="4173167"/>
            <a:ext cx="801823" cy="369332"/>
          </a:xfrm>
          <a:prstGeom prst="rect">
            <a:avLst/>
          </a:prstGeom>
          <a:noFill/>
        </p:spPr>
        <p:txBody>
          <a:bodyPr wrap="none" rtlCol="0">
            <a:spAutoFit/>
          </a:bodyPr>
          <a:lstStyle/>
          <a:p>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TOP3</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3" name="文本框 192">
            <a:extLst>
              <a:ext uri="{FF2B5EF4-FFF2-40B4-BE49-F238E27FC236}">
                <a16:creationId xmlns:a16="http://schemas.microsoft.com/office/drawing/2014/main" id="{132524BB-3C32-2365-6252-A54DDA7D0AA5}"/>
              </a:ext>
            </a:extLst>
          </p:cNvPr>
          <p:cNvSpPr txBox="1"/>
          <p:nvPr/>
        </p:nvSpPr>
        <p:spPr>
          <a:xfrm>
            <a:off x="1386751" y="4729427"/>
            <a:ext cx="801823" cy="369332"/>
          </a:xfrm>
          <a:prstGeom prst="rect">
            <a:avLst/>
          </a:prstGeom>
          <a:noFill/>
        </p:spPr>
        <p:txBody>
          <a:bodyPr wrap="none" rtlCol="0">
            <a:spAutoFit/>
          </a:bodyPr>
          <a:lstStyle/>
          <a:p>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TOP4</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4" name="文本框 193">
            <a:extLst>
              <a:ext uri="{FF2B5EF4-FFF2-40B4-BE49-F238E27FC236}">
                <a16:creationId xmlns:a16="http://schemas.microsoft.com/office/drawing/2014/main" id="{57DAC5FB-E17C-395F-EFE2-0B69F0DF2566}"/>
              </a:ext>
            </a:extLst>
          </p:cNvPr>
          <p:cNvSpPr txBox="1"/>
          <p:nvPr/>
        </p:nvSpPr>
        <p:spPr>
          <a:xfrm>
            <a:off x="1386751" y="5285687"/>
            <a:ext cx="801823" cy="369332"/>
          </a:xfrm>
          <a:prstGeom prst="rect">
            <a:avLst/>
          </a:prstGeom>
          <a:noFill/>
        </p:spPr>
        <p:txBody>
          <a:bodyPr wrap="none" rtlCol="0">
            <a:spAutoFit/>
          </a:bodyPr>
          <a:lstStyle/>
          <a:p>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TOP5</a:t>
            </a: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209" name="组合 208">
            <a:extLst>
              <a:ext uri="{FF2B5EF4-FFF2-40B4-BE49-F238E27FC236}">
                <a16:creationId xmlns:a16="http://schemas.microsoft.com/office/drawing/2014/main" id="{ABF8924B-84A1-CCEB-0366-8398570BA9DC}"/>
              </a:ext>
            </a:extLst>
          </p:cNvPr>
          <p:cNvGrpSpPr/>
          <p:nvPr/>
        </p:nvGrpSpPr>
        <p:grpSpPr>
          <a:xfrm>
            <a:off x="2393934" y="2437577"/>
            <a:ext cx="2286627" cy="369332"/>
            <a:chOff x="2459323" y="2129774"/>
            <a:chExt cx="2286627" cy="369332"/>
          </a:xfrm>
        </p:grpSpPr>
        <p:sp>
          <p:nvSpPr>
            <p:cNvPr id="202" name="文本框 201">
              <a:extLst>
                <a:ext uri="{FF2B5EF4-FFF2-40B4-BE49-F238E27FC236}">
                  <a16:creationId xmlns:a16="http://schemas.microsoft.com/office/drawing/2014/main" id="{13545600-27D9-481B-47B2-6928A7649CB4}"/>
                </a:ext>
              </a:extLst>
            </p:cNvPr>
            <p:cNvSpPr txBox="1"/>
            <p:nvPr/>
          </p:nvSpPr>
          <p:spPr>
            <a:xfrm>
              <a:off x="2714625" y="2129774"/>
              <a:ext cx="2031325" cy="369332"/>
            </a:xfrm>
            <a:prstGeom prst="rect">
              <a:avLst/>
            </a:prstGeom>
            <a:noFill/>
          </p:spPr>
          <p:txBody>
            <a:bodyPr wrap="none" rtlCol="0">
              <a:spAutoFit/>
            </a:bodyPr>
            <a:lstStyle/>
            <a:p>
              <a:r>
                <a:rPr lang="zh-CN" altLang="en-US" sz="1800" dirty="0">
                  <a:solidFill>
                    <a:schemeClr val="bg1"/>
                  </a:solidFill>
                  <a:latin typeface="思源黑体 CN Medium" panose="020B0600000000000000" pitchFamily="34" charset="-122"/>
                  <a:ea typeface="思源黑体 CN Medium" panose="020B0600000000000000" pitchFamily="34" charset="-122"/>
                </a:rPr>
                <a:t>一级类目销售排行</a:t>
              </a:r>
            </a:p>
          </p:txBody>
        </p:sp>
        <p:sp>
          <p:nvSpPr>
            <p:cNvPr id="205" name="等腰三角形 204">
              <a:extLst>
                <a:ext uri="{FF2B5EF4-FFF2-40B4-BE49-F238E27FC236}">
                  <a16:creationId xmlns:a16="http://schemas.microsoft.com/office/drawing/2014/main" id="{BB7F6D6F-2E45-A4D9-44EA-FA51283672A6}"/>
                </a:ext>
              </a:extLst>
            </p:cNvPr>
            <p:cNvSpPr/>
            <p:nvPr/>
          </p:nvSpPr>
          <p:spPr>
            <a:xfrm flipV="1">
              <a:off x="2459323" y="2204916"/>
              <a:ext cx="254097" cy="21904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0" name="组合 209">
            <a:extLst>
              <a:ext uri="{FF2B5EF4-FFF2-40B4-BE49-F238E27FC236}">
                <a16:creationId xmlns:a16="http://schemas.microsoft.com/office/drawing/2014/main" id="{80F33F98-8D1D-EA88-DB17-10B62D27C402}"/>
              </a:ext>
            </a:extLst>
          </p:cNvPr>
          <p:cNvGrpSpPr/>
          <p:nvPr/>
        </p:nvGrpSpPr>
        <p:grpSpPr>
          <a:xfrm>
            <a:off x="5566938" y="2437577"/>
            <a:ext cx="2262315" cy="369332"/>
            <a:chOff x="5644483" y="2129774"/>
            <a:chExt cx="2262315" cy="369332"/>
          </a:xfrm>
        </p:grpSpPr>
        <p:sp>
          <p:nvSpPr>
            <p:cNvPr id="203" name="文本框 202">
              <a:extLst>
                <a:ext uri="{FF2B5EF4-FFF2-40B4-BE49-F238E27FC236}">
                  <a16:creationId xmlns:a16="http://schemas.microsoft.com/office/drawing/2014/main" id="{9C352ABB-B422-A764-B070-F5B825CA686D}"/>
                </a:ext>
              </a:extLst>
            </p:cNvPr>
            <p:cNvSpPr txBox="1"/>
            <p:nvPr/>
          </p:nvSpPr>
          <p:spPr>
            <a:xfrm>
              <a:off x="5875473" y="2129774"/>
              <a:ext cx="2031325" cy="369332"/>
            </a:xfrm>
            <a:prstGeom prst="rect">
              <a:avLst/>
            </a:prstGeom>
            <a:noFill/>
          </p:spPr>
          <p:txBody>
            <a:bodyPr wrap="none" rtlCol="0">
              <a:spAutoFit/>
            </a:bodyPr>
            <a:lstStyle/>
            <a:p>
              <a:pPr algn="ctr"/>
              <a:r>
                <a:rPr lang="zh-CN" altLang="en-US" sz="1800" dirty="0">
                  <a:solidFill>
                    <a:schemeClr val="bg1"/>
                  </a:solidFill>
                  <a:latin typeface="思源黑体 CN Medium" panose="020B0600000000000000" pitchFamily="34" charset="-122"/>
                  <a:ea typeface="思源黑体 CN Medium" panose="020B0600000000000000" pitchFamily="34" charset="-122"/>
                </a:rPr>
                <a:t>二级类目销售排行</a:t>
              </a:r>
            </a:p>
          </p:txBody>
        </p:sp>
        <p:sp>
          <p:nvSpPr>
            <p:cNvPr id="206" name="等腰三角形 205">
              <a:extLst>
                <a:ext uri="{FF2B5EF4-FFF2-40B4-BE49-F238E27FC236}">
                  <a16:creationId xmlns:a16="http://schemas.microsoft.com/office/drawing/2014/main" id="{01689001-387E-09C0-A7C7-49D35453E47D}"/>
                </a:ext>
              </a:extLst>
            </p:cNvPr>
            <p:cNvSpPr/>
            <p:nvPr/>
          </p:nvSpPr>
          <p:spPr>
            <a:xfrm flipV="1">
              <a:off x="5644483" y="2204916"/>
              <a:ext cx="254097" cy="21904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a:extLst>
              <a:ext uri="{FF2B5EF4-FFF2-40B4-BE49-F238E27FC236}">
                <a16:creationId xmlns:a16="http://schemas.microsoft.com/office/drawing/2014/main" id="{6D69EC2B-A134-EFEB-BF36-271EA3BE376A}"/>
              </a:ext>
            </a:extLst>
          </p:cNvPr>
          <p:cNvGrpSpPr/>
          <p:nvPr/>
        </p:nvGrpSpPr>
        <p:grpSpPr>
          <a:xfrm>
            <a:off x="8715731" y="2437577"/>
            <a:ext cx="2286422" cy="369332"/>
            <a:chOff x="8781223" y="2129774"/>
            <a:chExt cx="2286422" cy="369332"/>
          </a:xfrm>
        </p:grpSpPr>
        <p:sp>
          <p:nvSpPr>
            <p:cNvPr id="204" name="文本框 203">
              <a:extLst>
                <a:ext uri="{FF2B5EF4-FFF2-40B4-BE49-F238E27FC236}">
                  <a16:creationId xmlns:a16="http://schemas.microsoft.com/office/drawing/2014/main" id="{DD2D1ED4-9421-4164-4135-2DBC40089B17}"/>
                </a:ext>
              </a:extLst>
            </p:cNvPr>
            <p:cNvSpPr txBox="1"/>
            <p:nvPr/>
          </p:nvSpPr>
          <p:spPr>
            <a:xfrm>
              <a:off x="9036320" y="2129774"/>
              <a:ext cx="2031325" cy="369332"/>
            </a:xfrm>
            <a:prstGeom prst="rect">
              <a:avLst/>
            </a:prstGeom>
            <a:noFill/>
          </p:spPr>
          <p:txBody>
            <a:bodyPr wrap="none" rtlCol="0">
              <a:spAutoFit/>
            </a:bodyPr>
            <a:lstStyle/>
            <a:p>
              <a:pPr algn="ctr"/>
              <a:r>
                <a:rPr lang="zh-CN" altLang="en-US" sz="1800" dirty="0">
                  <a:solidFill>
                    <a:schemeClr val="bg1"/>
                  </a:solidFill>
                  <a:latin typeface="思源黑体 CN Medium" panose="020B0600000000000000" pitchFamily="34" charset="-122"/>
                  <a:ea typeface="思源黑体 CN Medium" panose="020B0600000000000000" pitchFamily="34" charset="-122"/>
                </a:rPr>
                <a:t>三级类目销售排行</a:t>
              </a:r>
            </a:p>
          </p:txBody>
        </p:sp>
        <p:sp>
          <p:nvSpPr>
            <p:cNvPr id="208" name="等腰三角形 207">
              <a:extLst>
                <a:ext uri="{FF2B5EF4-FFF2-40B4-BE49-F238E27FC236}">
                  <a16:creationId xmlns:a16="http://schemas.microsoft.com/office/drawing/2014/main" id="{E217415C-3049-A322-4A44-D1462B1D2A75}"/>
                </a:ext>
              </a:extLst>
            </p:cNvPr>
            <p:cNvSpPr/>
            <p:nvPr/>
          </p:nvSpPr>
          <p:spPr>
            <a:xfrm flipV="1">
              <a:off x="8781223" y="2204916"/>
              <a:ext cx="254097" cy="21904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670217DB-1844-E740-B358-A0ABF7E15145}"/>
              </a:ext>
            </a:extLst>
          </p:cNvPr>
          <p:cNvGrpSpPr/>
          <p:nvPr/>
        </p:nvGrpSpPr>
        <p:grpSpPr>
          <a:xfrm>
            <a:off x="185537" y="6539697"/>
            <a:ext cx="11820925" cy="263838"/>
            <a:chOff x="185537" y="6539697"/>
            <a:chExt cx="11820925" cy="263838"/>
          </a:xfrm>
        </p:grpSpPr>
        <p:sp>
          <p:nvSpPr>
            <p:cNvPr id="112" name="矩形 111">
              <a:extLst>
                <a:ext uri="{FF2B5EF4-FFF2-40B4-BE49-F238E27FC236}">
                  <a16:creationId xmlns:a16="http://schemas.microsoft.com/office/drawing/2014/main" id="{3164139C-9962-DA66-6B31-551604F6263C}"/>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a:extLst>
                <a:ext uri="{FF2B5EF4-FFF2-40B4-BE49-F238E27FC236}">
                  <a16:creationId xmlns:a16="http://schemas.microsoft.com/office/drawing/2014/main" id="{75C82000-8642-DCB5-55A7-49C114F6694E}"/>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7" name="组合 116">
              <a:extLst>
                <a:ext uri="{FF2B5EF4-FFF2-40B4-BE49-F238E27FC236}">
                  <a16:creationId xmlns:a16="http://schemas.microsoft.com/office/drawing/2014/main" id="{BDFE1469-6140-79EF-3BE5-32C2CA4A36A3}"/>
                </a:ext>
              </a:extLst>
            </p:cNvPr>
            <p:cNvGrpSpPr/>
            <p:nvPr/>
          </p:nvGrpSpPr>
          <p:grpSpPr>
            <a:xfrm>
              <a:off x="349004" y="6600825"/>
              <a:ext cx="142086" cy="140126"/>
              <a:chOff x="1521570" y="2801079"/>
              <a:chExt cx="306058" cy="301834"/>
            </a:xfrm>
          </p:grpSpPr>
          <p:grpSp>
            <p:nvGrpSpPr>
              <p:cNvPr id="138" name="组合 137">
                <a:extLst>
                  <a:ext uri="{FF2B5EF4-FFF2-40B4-BE49-F238E27FC236}">
                    <a16:creationId xmlns:a16="http://schemas.microsoft.com/office/drawing/2014/main" id="{1C280FB6-10CC-8944-5742-B8E91DCF97BD}"/>
                  </a:ext>
                </a:extLst>
              </p:cNvPr>
              <p:cNvGrpSpPr/>
              <p:nvPr/>
            </p:nvGrpSpPr>
            <p:grpSpPr>
              <a:xfrm>
                <a:off x="1521570" y="2801079"/>
                <a:ext cx="306058" cy="301834"/>
                <a:chOff x="1055688" y="2799795"/>
                <a:chExt cx="552132" cy="544512"/>
              </a:xfrm>
            </p:grpSpPr>
            <p:sp>
              <p:nvSpPr>
                <p:cNvPr id="143" name="L 形 142">
                  <a:extLst>
                    <a:ext uri="{FF2B5EF4-FFF2-40B4-BE49-F238E27FC236}">
                      <a16:creationId xmlns:a16="http://schemas.microsoft.com/office/drawing/2014/main" id="{30C06FD3-4584-5815-E15F-B49E591C6922}"/>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L 形 143">
                  <a:extLst>
                    <a:ext uri="{FF2B5EF4-FFF2-40B4-BE49-F238E27FC236}">
                      <a16:creationId xmlns:a16="http://schemas.microsoft.com/office/drawing/2014/main" id="{A8510993-F7F9-90C7-3B5D-38E6FD8DAE58}"/>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9" name="直接连接符 138">
                <a:extLst>
                  <a:ext uri="{FF2B5EF4-FFF2-40B4-BE49-F238E27FC236}">
                    <a16:creationId xmlns:a16="http://schemas.microsoft.com/office/drawing/2014/main" id="{76D29C60-07C7-3DC7-BF17-F9D196967585}"/>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8" name="组合 127">
              <a:extLst>
                <a:ext uri="{FF2B5EF4-FFF2-40B4-BE49-F238E27FC236}">
                  <a16:creationId xmlns:a16="http://schemas.microsoft.com/office/drawing/2014/main" id="{C26B665D-6167-A8AC-9974-391C89C5448C}"/>
                </a:ext>
              </a:extLst>
            </p:cNvPr>
            <p:cNvGrpSpPr/>
            <p:nvPr/>
          </p:nvGrpSpPr>
          <p:grpSpPr>
            <a:xfrm>
              <a:off x="11710111" y="6600825"/>
              <a:ext cx="142086" cy="140126"/>
              <a:chOff x="1521570" y="2801079"/>
              <a:chExt cx="306058" cy="301834"/>
            </a:xfrm>
          </p:grpSpPr>
          <p:grpSp>
            <p:nvGrpSpPr>
              <p:cNvPr id="129" name="组合 128">
                <a:extLst>
                  <a:ext uri="{FF2B5EF4-FFF2-40B4-BE49-F238E27FC236}">
                    <a16:creationId xmlns:a16="http://schemas.microsoft.com/office/drawing/2014/main" id="{96164050-C44F-2889-AC2B-A006ABCF0A16}"/>
                  </a:ext>
                </a:extLst>
              </p:cNvPr>
              <p:cNvGrpSpPr/>
              <p:nvPr/>
            </p:nvGrpSpPr>
            <p:grpSpPr>
              <a:xfrm>
                <a:off x="1521570" y="2801079"/>
                <a:ext cx="306058" cy="301834"/>
                <a:chOff x="1055688" y="2799795"/>
                <a:chExt cx="552132" cy="544512"/>
              </a:xfrm>
            </p:grpSpPr>
            <p:sp>
              <p:nvSpPr>
                <p:cNvPr id="131" name="L 形 130">
                  <a:extLst>
                    <a:ext uri="{FF2B5EF4-FFF2-40B4-BE49-F238E27FC236}">
                      <a16:creationId xmlns:a16="http://schemas.microsoft.com/office/drawing/2014/main" id="{804E6C5C-C574-2ABF-CE3E-2C0EC4D28488}"/>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L 形 131">
                  <a:extLst>
                    <a:ext uri="{FF2B5EF4-FFF2-40B4-BE49-F238E27FC236}">
                      <a16:creationId xmlns:a16="http://schemas.microsoft.com/office/drawing/2014/main" id="{0ECFB954-D3CF-9275-9C57-CA11CF85B834}"/>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0" name="直接连接符 129">
                <a:extLst>
                  <a:ext uri="{FF2B5EF4-FFF2-40B4-BE49-F238E27FC236}">
                    <a16:creationId xmlns:a16="http://schemas.microsoft.com/office/drawing/2014/main" id="{49FF7D94-8883-B60F-A098-93BDED9958F9}"/>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49" name="组合 148">
            <a:extLst>
              <a:ext uri="{FF2B5EF4-FFF2-40B4-BE49-F238E27FC236}">
                <a16:creationId xmlns:a16="http://schemas.microsoft.com/office/drawing/2014/main" id="{314CDC55-798E-A9B1-8B12-B9AFF5A11384}"/>
              </a:ext>
            </a:extLst>
          </p:cNvPr>
          <p:cNvGrpSpPr/>
          <p:nvPr/>
        </p:nvGrpSpPr>
        <p:grpSpPr>
          <a:xfrm>
            <a:off x="8693822" y="549275"/>
            <a:ext cx="2442491" cy="288924"/>
            <a:chOff x="8693822" y="549275"/>
            <a:chExt cx="2442491" cy="288924"/>
          </a:xfrm>
        </p:grpSpPr>
        <p:grpSp>
          <p:nvGrpSpPr>
            <p:cNvPr id="150" name="组合 149">
              <a:extLst>
                <a:ext uri="{FF2B5EF4-FFF2-40B4-BE49-F238E27FC236}">
                  <a16:creationId xmlns:a16="http://schemas.microsoft.com/office/drawing/2014/main" id="{808A255D-0627-614E-EB1C-1C03B206546C}"/>
                </a:ext>
              </a:extLst>
            </p:cNvPr>
            <p:cNvGrpSpPr/>
            <p:nvPr/>
          </p:nvGrpSpPr>
          <p:grpSpPr>
            <a:xfrm>
              <a:off x="8709659" y="792480"/>
              <a:ext cx="2426654" cy="45719"/>
              <a:chOff x="6214426" y="-594360"/>
              <a:chExt cx="2426654" cy="137160"/>
            </a:xfrm>
          </p:grpSpPr>
          <p:sp>
            <p:nvSpPr>
              <p:cNvPr id="155" name="矩形 154">
                <a:extLst>
                  <a:ext uri="{FF2B5EF4-FFF2-40B4-BE49-F238E27FC236}">
                    <a16:creationId xmlns:a16="http://schemas.microsoft.com/office/drawing/2014/main" id="{252D3591-62D5-3484-2868-46DAB67D05E8}"/>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a:extLst>
                  <a:ext uri="{FF2B5EF4-FFF2-40B4-BE49-F238E27FC236}">
                    <a16:creationId xmlns:a16="http://schemas.microsoft.com/office/drawing/2014/main" id="{08919C39-62D1-9EE7-FFB2-18E831049BB2}"/>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a:extLst>
                <a:ext uri="{FF2B5EF4-FFF2-40B4-BE49-F238E27FC236}">
                  <a16:creationId xmlns:a16="http://schemas.microsoft.com/office/drawing/2014/main" id="{2FDA9588-D580-97C6-E3CF-1F663B3FAD03}"/>
                </a:ext>
              </a:extLst>
            </p:cNvPr>
            <p:cNvGrpSpPr/>
            <p:nvPr/>
          </p:nvGrpSpPr>
          <p:grpSpPr>
            <a:xfrm>
              <a:off x="8693822" y="549275"/>
              <a:ext cx="2442491" cy="215444"/>
              <a:chOff x="8074062" y="549275"/>
              <a:chExt cx="2442491" cy="215444"/>
            </a:xfrm>
          </p:grpSpPr>
          <p:sp>
            <p:nvSpPr>
              <p:cNvPr id="152" name="文本框 151">
                <a:extLst>
                  <a:ext uri="{FF2B5EF4-FFF2-40B4-BE49-F238E27FC236}">
                    <a16:creationId xmlns:a16="http://schemas.microsoft.com/office/drawing/2014/main" id="{0B295AB3-604B-BADB-3C1A-19D0BB07BCF0}"/>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53" name="文本框 152">
                <a:extLst>
                  <a:ext uri="{FF2B5EF4-FFF2-40B4-BE49-F238E27FC236}">
                    <a16:creationId xmlns:a16="http://schemas.microsoft.com/office/drawing/2014/main" id="{27FA5462-4579-94F0-C4C7-D1905F30ECEB}"/>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54" name="直接连接符 153">
                <a:extLst>
                  <a:ext uri="{FF2B5EF4-FFF2-40B4-BE49-F238E27FC236}">
                    <a16:creationId xmlns:a16="http://schemas.microsoft.com/office/drawing/2014/main" id="{355F6F0E-C735-0577-C32E-0BF21906D48D}"/>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p:cNvSpPr txBox="1"/>
          <p:nvPr/>
        </p:nvSpPr>
        <p:spPr>
          <a:xfrm>
            <a:off x="1035066" y="515398"/>
            <a:ext cx="6565900"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家庭日常、餐桌场景类目消费增速高</a:t>
            </a:r>
          </a:p>
        </p:txBody>
      </p:sp>
      <p:grpSp>
        <p:nvGrpSpPr>
          <p:cNvPr id="74" name="组合 73">
            <a:extLst>
              <a:ext uri="{FF2B5EF4-FFF2-40B4-BE49-F238E27FC236}">
                <a16:creationId xmlns:a16="http://schemas.microsoft.com/office/drawing/2014/main" id="{E5816AAB-311B-9C03-EB12-280460054D04}"/>
              </a:ext>
            </a:extLst>
          </p:cNvPr>
          <p:cNvGrpSpPr/>
          <p:nvPr/>
        </p:nvGrpSpPr>
        <p:grpSpPr>
          <a:xfrm>
            <a:off x="185537" y="6539697"/>
            <a:ext cx="11820925" cy="263838"/>
            <a:chOff x="185537" y="6539697"/>
            <a:chExt cx="11820925" cy="263838"/>
          </a:xfrm>
        </p:grpSpPr>
        <p:sp>
          <p:nvSpPr>
            <p:cNvPr id="75" name="矩形 74">
              <a:extLst>
                <a:ext uri="{FF2B5EF4-FFF2-40B4-BE49-F238E27FC236}">
                  <a16:creationId xmlns:a16="http://schemas.microsoft.com/office/drawing/2014/main" id="{5CDE069E-4DE3-E617-09E4-3800FCAE9D5A}"/>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a:extLst>
                <a:ext uri="{FF2B5EF4-FFF2-40B4-BE49-F238E27FC236}">
                  <a16:creationId xmlns:a16="http://schemas.microsoft.com/office/drawing/2014/main" id="{C45ECC33-932B-3152-4AEE-AF442429D1AD}"/>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id="{86FE09E6-BBCD-2540-C8D0-F54ADA1F2183}"/>
                </a:ext>
              </a:extLst>
            </p:cNvPr>
            <p:cNvGrpSpPr/>
            <p:nvPr/>
          </p:nvGrpSpPr>
          <p:grpSpPr>
            <a:xfrm>
              <a:off x="349004" y="6600825"/>
              <a:ext cx="142086" cy="140126"/>
              <a:chOff x="1521570" y="2801079"/>
              <a:chExt cx="306058" cy="301834"/>
            </a:xfrm>
          </p:grpSpPr>
          <p:grpSp>
            <p:nvGrpSpPr>
              <p:cNvPr id="93" name="组合 92">
                <a:extLst>
                  <a:ext uri="{FF2B5EF4-FFF2-40B4-BE49-F238E27FC236}">
                    <a16:creationId xmlns:a16="http://schemas.microsoft.com/office/drawing/2014/main" id="{7226F3FC-DF14-2678-1D5C-918E173B40ED}"/>
                  </a:ext>
                </a:extLst>
              </p:cNvPr>
              <p:cNvGrpSpPr/>
              <p:nvPr/>
            </p:nvGrpSpPr>
            <p:grpSpPr>
              <a:xfrm>
                <a:off x="1521570" y="2801079"/>
                <a:ext cx="306058" cy="301834"/>
                <a:chOff x="1055688" y="2799795"/>
                <a:chExt cx="552132" cy="544512"/>
              </a:xfrm>
            </p:grpSpPr>
            <p:sp>
              <p:nvSpPr>
                <p:cNvPr id="97" name="L 形 96">
                  <a:extLst>
                    <a:ext uri="{FF2B5EF4-FFF2-40B4-BE49-F238E27FC236}">
                      <a16:creationId xmlns:a16="http://schemas.microsoft.com/office/drawing/2014/main" id="{B0789F8E-CA12-4E0E-3F8C-C6E7AA8733B0}"/>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L 形 98">
                  <a:extLst>
                    <a:ext uri="{FF2B5EF4-FFF2-40B4-BE49-F238E27FC236}">
                      <a16:creationId xmlns:a16="http://schemas.microsoft.com/office/drawing/2014/main" id="{1DF8FA4C-EC92-23F8-D9CF-0357C095DB7A}"/>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5" name="直接连接符 94">
                <a:extLst>
                  <a:ext uri="{FF2B5EF4-FFF2-40B4-BE49-F238E27FC236}">
                    <a16:creationId xmlns:a16="http://schemas.microsoft.com/office/drawing/2014/main" id="{C4AC141B-01EF-8689-6896-C3488348DCB2}"/>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8" name="组合 77">
              <a:extLst>
                <a:ext uri="{FF2B5EF4-FFF2-40B4-BE49-F238E27FC236}">
                  <a16:creationId xmlns:a16="http://schemas.microsoft.com/office/drawing/2014/main" id="{D4BB17AD-5911-C398-FF28-096C641EA152}"/>
                </a:ext>
              </a:extLst>
            </p:cNvPr>
            <p:cNvGrpSpPr/>
            <p:nvPr/>
          </p:nvGrpSpPr>
          <p:grpSpPr>
            <a:xfrm>
              <a:off x="11710111" y="6600825"/>
              <a:ext cx="142086" cy="140126"/>
              <a:chOff x="1521570" y="2801079"/>
              <a:chExt cx="306058" cy="301834"/>
            </a:xfrm>
          </p:grpSpPr>
          <p:grpSp>
            <p:nvGrpSpPr>
              <p:cNvPr id="85" name="组合 84">
                <a:extLst>
                  <a:ext uri="{FF2B5EF4-FFF2-40B4-BE49-F238E27FC236}">
                    <a16:creationId xmlns:a16="http://schemas.microsoft.com/office/drawing/2014/main" id="{31C05E9C-7669-CF74-039D-558C03C89FF7}"/>
                  </a:ext>
                </a:extLst>
              </p:cNvPr>
              <p:cNvGrpSpPr/>
              <p:nvPr/>
            </p:nvGrpSpPr>
            <p:grpSpPr>
              <a:xfrm>
                <a:off x="1521570" y="2801079"/>
                <a:ext cx="306058" cy="301834"/>
                <a:chOff x="1055688" y="2799795"/>
                <a:chExt cx="552132" cy="544512"/>
              </a:xfrm>
            </p:grpSpPr>
            <p:sp>
              <p:nvSpPr>
                <p:cNvPr id="87" name="L 形 86">
                  <a:extLst>
                    <a:ext uri="{FF2B5EF4-FFF2-40B4-BE49-F238E27FC236}">
                      <a16:creationId xmlns:a16="http://schemas.microsoft.com/office/drawing/2014/main" id="{20891ED3-063D-3A5B-80FC-52DED4B74F56}"/>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L 形 88">
                  <a:extLst>
                    <a:ext uri="{FF2B5EF4-FFF2-40B4-BE49-F238E27FC236}">
                      <a16:creationId xmlns:a16="http://schemas.microsoft.com/office/drawing/2014/main" id="{605BCE5B-2B71-269D-0592-99F9CB7C9350}"/>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6" name="直接连接符 85">
                <a:extLst>
                  <a:ext uri="{FF2B5EF4-FFF2-40B4-BE49-F238E27FC236}">
                    <a16:creationId xmlns:a16="http://schemas.microsoft.com/office/drawing/2014/main" id="{3C21DB31-4E6B-E12D-F869-854CBCB77E0C}"/>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aphicFrame>
        <p:nvGraphicFramePr>
          <p:cNvPr id="16" name="表格 16">
            <a:extLst>
              <a:ext uri="{FF2B5EF4-FFF2-40B4-BE49-F238E27FC236}">
                <a16:creationId xmlns:a16="http://schemas.microsoft.com/office/drawing/2014/main" id="{467ADE4D-06F4-8EAC-CF51-BE697417B511}"/>
              </a:ext>
            </a:extLst>
          </p:cNvPr>
          <p:cNvGraphicFramePr>
            <a:graphicFrameLocks noGrp="1"/>
          </p:cNvGraphicFramePr>
          <p:nvPr>
            <p:extLst>
              <p:ext uri="{D42A27DB-BD31-4B8C-83A1-F6EECF244321}">
                <p14:modId xmlns:p14="http://schemas.microsoft.com/office/powerpoint/2010/main" val="1331613496"/>
              </p:ext>
            </p:extLst>
          </p:nvPr>
        </p:nvGraphicFramePr>
        <p:xfrm>
          <a:off x="1055686" y="2149532"/>
          <a:ext cx="10080630" cy="3959999"/>
        </p:xfrm>
        <a:graphic>
          <a:graphicData uri="http://schemas.openxmlformats.org/drawingml/2006/table">
            <a:tbl>
              <a:tblPr>
                <a:tableStyleId>{5C22544A-7EE6-4342-B048-85BDC9FD1C3A}</a:tableStyleId>
              </a:tblPr>
              <a:tblGrid>
                <a:gridCol w="1680105">
                  <a:extLst>
                    <a:ext uri="{9D8B030D-6E8A-4147-A177-3AD203B41FA5}">
                      <a16:colId xmlns:a16="http://schemas.microsoft.com/office/drawing/2014/main" val="1418866358"/>
                    </a:ext>
                  </a:extLst>
                </a:gridCol>
                <a:gridCol w="1680105">
                  <a:extLst>
                    <a:ext uri="{9D8B030D-6E8A-4147-A177-3AD203B41FA5}">
                      <a16:colId xmlns:a16="http://schemas.microsoft.com/office/drawing/2014/main" val="394093852"/>
                    </a:ext>
                  </a:extLst>
                </a:gridCol>
                <a:gridCol w="1680105">
                  <a:extLst>
                    <a:ext uri="{9D8B030D-6E8A-4147-A177-3AD203B41FA5}">
                      <a16:colId xmlns:a16="http://schemas.microsoft.com/office/drawing/2014/main" val="3306889340"/>
                    </a:ext>
                  </a:extLst>
                </a:gridCol>
                <a:gridCol w="1680105">
                  <a:extLst>
                    <a:ext uri="{9D8B030D-6E8A-4147-A177-3AD203B41FA5}">
                      <a16:colId xmlns:a16="http://schemas.microsoft.com/office/drawing/2014/main" val="192142871"/>
                    </a:ext>
                  </a:extLst>
                </a:gridCol>
                <a:gridCol w="1680105">
                  <a:extLst>
                    <a:ext uri="{9D8B030D-6E8A-4147-A177-3AD203B41FA5}">
                      <a16:colId xmlns:a16="http://schemas.microsoft.com/office/drawing/2014/main" val="2612924413"/>
                    </a:ext>
                  </a:extLst>
                </a:gridCol>
                <a:gridCol w="1680105">
                  <a:extLst>
                    <a:ext uri="{9D8B030D-6E8A-4147-A177-3AD203B41FA5}">
                      <a16:colId xmlns:a16="http://schemas.microsoft.com/office/drawing/2014/main" val="2779062597"/>
                    </a:ext>
                  </a:extLst>
                </a:gridCol>
              </a:tblGrid>
              <a:tr h="555053">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休闲食品</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生鲜全品</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酒水</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062581"/>
                  </a:ext>
                </a:extLst>
              </a:tr>
              <a:tr h="555053">
                <a:tc>
                  <a:txBody>
                    <a:bodyPr/>
                    <a:lstStyle/>
                    <a:p>
                      <a:r>
                        <a:rPr lang="zh-CN" altLang="en-US" sz="1600" dirty="0">
                          <a:solidFill>
                            <a:schemeClr val="tx1"/>
                          </a:solidFill>
                          <a:latin typeface="+mn-ea"/>
                          <a:ea typeface="+mn-ea"/>
                        </a:rPr>
                        <a:t>坚果</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189%</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海产品礼盒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424%</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葡萄酒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60%</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5624491"/>
                  </a:ext>
                </a:extLst>
              </a:tr>
              <a:tr h="555053">
                <a:tc>
                  <a:txBody>
                    <a:bodyPr/>
                    <a:lstStyle/>
                    <a:p>
                      <a:r>
                        <a:rPr lang="zh-CN" altLang="en-US" sz="1600" dirty="0">
                          <a:solidFill>
                            <a:schemeClr val="tx1"/>
                          </a:solidFill>
                          <a:latin typeface="+mn-ea"/>
                          <a:ea typeface="+mn-ea"/>
                        </a:rPr>
                        <a:t>熟食腊味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145%</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蟹类</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253%</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白酒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50%</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8584707"/>
                  </a:ext>
                </a:extLst>
              </a:tr>
              <a:tr h="629681">
                <a:tc>
                  <a:txBody>
                    <a:bodyPr/>
                    <a:lstStyle/>
                    <a:p>
                      <a:r>
                        <a:rPr lang="zh-CN" altLang="en-US" sz="1600" dirty="0">
                          <a:solidFill>
                            <a:schemeClr val="tx1"/>
                          </a:solidFill>
                          <a:latin typeface="+mn-ea"/>
                          <a:ea typeface="+mn-ea"/>
                        </a:rPr>
                        <a:t>糖果巧克力</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62%</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p>
                      <a:pPr algn="l"/>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虾类</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204%</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啤酒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150%</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6690455"/>
                  </a:ext>
                </a:extLst>
              </a:tr>
              <a:tr h="555053">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饮料冲剂</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服饰搭配</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dirty="0">
                          <a:solidFill>
                            <a:schemeClr val="accent1"/>
                          </a:solidFill>
                          <a:latin typeface="思源黑体 CN Medium" panose="020B0600000000000000" pitchFamily="34" charset="-122"/>
                          <a:ea typeface="思源黑体 CN Medium" panose="020B0600000000000000" pitchFamily="34" charset="-122"/>
                        </a:rPr>
                        <a:t>珠宝玉石</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思源黑体 CN Medium" panose="020B0600000000000000" pitchFamily="34" charset="-122"/>
                          <a:ea typeface="思源黑体 CN Medium" panose="020B0600000000000000" pitchFamily="34" charset="-122"/>
                        </a:rPr>
                        <a:t>交易增长量</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591108"/>
                  </a:ext>
                </a:extLst>
              </a:tr>
              <a:tr h="555053">
                <a:tc>
                  <a:txBody>
                    <a:bodyPr/>
                    <a:lstStyle/>
                    <a:p>
                      <a:r>
                        <a:rPr lang="zh-CN" altLang="en-US" sz="1600" dirty="0">
                          <a:solidFill>
                            <a:schemeClr val="tx1"/>
                          </a:solidFill>
                          <a:latin typeface="+mn-ea"/>
                          <a:ea typeface="+mn-ea"/>
                        </a:rPr>
                        <a:t>饮料</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208%</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耳饰</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229%</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玛瑙</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182%</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3875013"/>
                  </a:ext>
                </a:extLst>
              </a:tr>
              <a:tr h="555053">
                <a:tc>
                  <a:txBody>
                    <a:bodyPr/>
                    <a:lstStyle/>
                    <a:p>
                      <a:r>
                        <a:rPr lang="zh-CN" altLang="en-US" sz="1600" dirty="0">
                          <a:solidFill>
                            <a:schemeClr val="tx1"/>
                          </a:solidFill>
                          <a:latin typeface="+mn-ea"/>
                          <a:ea typeface="+mn-ea"/>
                        </a:rPr>
                        <a:t>牛奶乳品</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132%</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针织配件</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140%</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600" dirty="0">
                          <a:solidFill>
                            <a:schemeClr val="tx1"/>
                          </a:solidFill>
                        </a:rPr>
                        <a:t>珍珠</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rPr>
                        <a:t>99%</a:t>
                      </a:r>
                      <a:endParaRPr lang="zh-CN" altLang="en-US" sz="1600" dirty="0">
                        <a:solidFill>
                          <a:schemeClr val="tx1"/>
                        </a:solidFill>
                        <a:latin typeface="OPPOSans B" panose="00020600040101010101" pitchFamily="18" charset="-122"/>
                        <a:ea typeface="OPPOSans B" panose="00020600040101010101" pitchFamily="18" charset="-122"/>
                        <a:cs typeface="OPPOSans B"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5508249"/>
                  </a:ext>
                </a:extLst>
              </a:tr>
            </a:tbl>
          </a:graphicData>
        </a:graphic>
      </p:graphicFrame>
      <p:sp>
        <p:nvSpPr>
          <p:cNvPr id="102" name="梯形 101">
            <a:extLst>
              <a:ext uri="{FF2B5EF4-FFF2-40B4-BE49-F238E27FC236}">
                <a16:creationId xmlns:a16="http://schemas.microsoft.com/office/drawing/2014/main" id="{E8408103-4E55-3F2D-C65C-BE85801A66C7}"/>
              </a:ext>
            </a:extLst>
          </p:cNvPr>
          <p:cNvSpPr>
            <a:spLocks/>
          </p:cNvSpPr>
          <p:nvPr/>
        </p:nvSpPr>
        <p:spPr>
          <a:xfrm>
            <a:off x="1055687" y="1437500"/>
            <a:ext cx="10080626" cy="705629"/>
          </a:xfrm>
          <a:prstGeom prst="trapezoid">
            <a:avLst>
              <a:gd name="adj" fmla="val 174000"/>
            </a:avLst>
          </a:prstGeom>
          <a:gradFill flip="none" rotWithShape="1">
            <a:gsLst>
              <a:gs pos="0">
                <a:schemeClr val="accent1">
                  <a:alpha val="0"/>
                </a:schemeClr>
              </a:gs>
              <a:gs pos="100000">
                <a:schemeClr val="accent1">
                  <a:alpha val="12000"/>
                </a:schemeClr>
              </a:gs>
            </a:gsLst>
            <a:lin ang="5400000" scaled="1"/>
            <a:tileRect/>
          </a:gradFill>
          <a:ln w="9525" cap="rnd">
            <a:gradFill>
              <a:gsLst>
                <a:gs pos="0">
                  <a:schemeClr val="accent1">
                    <a:alpha val="0"/>
                  </a:schemeClr>
                </a:gs>
                <a:gs pos="100000">
                  <a:schemeClr val="accent1">
                    <a:alpha val="9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1" name="矩形 20">
            <a:extLst>
              <a:ext uri="{FF2B5EF4-FFF2-40B4-BE49-F238E27FC236}">
                <a16:creationId xmlns:a16="http://schemas.microsoft.com/office/drawing/2014/main" id="{5B4BE0A2-963E-2853-7334-1B65C67B4B3D}"/>
              </a:ext>
            </a:extLst>
          </p:cNvPr>
          <p:cNvSpPr/>
          <p:nvPr/>
        </p:nvSpPr>
        <p:spPr>
          <a:xfrm>
            <a:off x="5243423" y="1332125"/>
            <a:ext cx="1692000" cy="510645"/>
          </a:xfrm>
          <a:custGeom>
            <a:avLst/>
            <a:gdLst>
              <a:gd name="connsiteX0" fmla="*/ 72000 w 1842628"/>
              <a:gd name="connsiteY0" fmla="*/ 0 h 386750"/>
              <a:gd name="connsiteX1" fmla="*/ 1770628 w 1842628"/>
              <a:gd name="connsiteY1" fmla="*/ 0 h 386750"/>
              <a:gd name="connsiteX2" fmla="*/ 1842628 w 1842628"/>
              <a:gd name="connsiteY2" fmla="*/ 72000 h 386750"/>
              <a:gd name="connsiteX3" fmla="*/ 1842628 w 1842628"/>
              <a:gd name="connsiteY3" fmla="*/ 314750 h 386750"/>
              <a:gd name="connsiteX4" fmla="*/ 1770628 w 1842628"/>
              <a:gd name="connsiteY4" fmla="*/ 386750 h 386750"/>
              <a:gd name="connsiteX5" fmla="*/ 72000 w 1842628"/>
              <a:gd name="connsiteY5" fmla="*/ 386750 h 386750"/>
              <a:gd name="connsiteX6" fmla="*/ 0 w 1842628"/>
              <a:gd name="connsiteY6" fmla="*/ 314750 h 386750"/>
              <a:gd name="connsiteX7" fmla="*/ 0 w 1842628"/>
              <a:gd name="connsiteY7" fmla="*/ 72000 h 386750"/>
              <a:gd name="connsiteX8" fmla="*/ 72000 w 1842628"/>
              <a:gd name="connsiteY8" fmla="*/ 0 h 38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2628" h="386750">
                <a:moveTo>
                  <a:pt x="72000" y="0"/>
                </a:moveTo>
                <a:lnTo>
                  <a:pt x="1770628" y="0"/>
                </a:lnTo>
                <a:cubicBezTo>
                  <a:pt x="1810372" y="0"/>
                  <a:pt x="1842628" y="32256"/>
                  <a:pt x="1842628" y="72000"/>
                </a:cubicBezTo>
                <a:lnTo>
                  <a:pt x="1842628" y="314750"/>
                </a:lnTo>
                <a:cubicBezTo>
                  <a:pt x="1842628" y="354494"/>
                  <a:pt x="1810372" y="386750"/>
                  <a:pt x="1770628" y="386750"/>
                </a:cubicBezTo>
                <a:lnTo>
                  <a:pt x="72000" y="386750"/>
                </a:lnTo>
                <a:cubicBezTo>
                  <a:pt x="32256" y="386750"/>
                  <a:pt x="0" y="354494"/>
                  <a:pt x="0" y="314750"/>
                </a:cubicBezTo>
                <a:lnTo>
                  <a:pt x="0" y="72000"/>
                </a:lnTo>
                <a:cubicBezTo>
                  <a:pt x="0" y="32256"/>
                  <a:pt x="32256" y="0"/>
                  <a:pt x="72000" y="0"/>
                </a:cubicBezTo>
              </a:path>
            </a:pathLst>
          </a:custGeom>
          <a:gradFill>
            <a:gsLst>
              <a:gs pos="0">
                <a:schemeClr val="accent2"/>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变漂亮</a:t>
            </a:r>
          </a:p>
        </p:txBody>
      </p:sp>
      <p:sp>
        <p:nvSpPr>
          <p:cNvPr id="116" name="矩形 20">
            <a:extLst>
              <a:ext uri="{FF2B5EF4-FFF2-40B4-BE49-F238E27FC236}">
                <a16:creationId xmlns:a16="http://schemas.microsoft.com/office/drawing/2014/main" id="{D870FEF2-43A9-F114-FF6B-3CB8D4CB1C79}"/>
              </a:ext>
            </a:extLst>
          </p:cNvPr>
          <p:cNvSpPr/>
          <p:nvPr/>
        </p:nvSpPr>
        <p:spPr>
          <a:xfrm>
            <a:off x="8972442" y="1332125"/>
            <a:ext cx="1692000" cy="510645"/>
          </a:xfrm>
          <a:custGeom>
            <a:avLst/>
            <a:gdLst>
              <a:gd name="connsiteX0" fmla="*/ 72000 w 1842628"/>
              <a:gd name="connsiteY0" fmla="*/ 0 h 386750"/>
              <a:gd name="connsiteX1" fmla="*/ 1770628 w 1842628"/>
              <a:gd name="connsiteY1" fmla="*/ 0 h 386750"/>
              <a:gd name="connsiteX2" fmla="*/ 1842628 w 1842628"/>
              <a:gd name="connsiteY2" fmla="*/ 72000 h 386750"/>
              <a:gd name="connsiteX3" fmla="*/ 1842628 w 1842628"/>
              <a:gd name="connsiteY3" fmla="*/ 314750 h 386750"/>
              <a:gd name="connsiteX4" fmla="*/ 1770628 w 1842628"/>
              <a:gd name="connsiteY4" fmla="*/ 386750 h 386750"/>
              <a:gd name="connsiteX5" fmla="*/ 72000 w 1842628"/>
              <a:gd name="connsiteY5" fmla="*/ 386750 h 386750"/>
              <a:gd name="connsiteX6" fmla="*/ 0 w 1842628"/>
              <a:gd name="connsiteY6" fmla="*/ 314750 h 386750"/>
              <a:gd name="connsiteX7" fmla="*/ 0 w 1842628"/>
              <a:gd name="connsiteY7" fmla="*/ 72000 h 386750"/>
              <a:gd name="connsiteX8" fmla="*/ 72000 w 1842628"/>
              <a:gd name="connsiteY8" fmla="*/ 0 h 38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2628" h="386750">
                <a:moveTo>
                  <a:pt x="72000" y="0"/>
                </a:moveTo>
                <a:lnTo>
                  <a:pt x="1770628" y="0"/>
                </a:lnTo>
                <a:cubicBezTo>
                  <a:pt x="1810372" y="0"/>
                  <a:pt x="1842628" y="32256"/>
                  <a:pt x="1842628" y="72000"/>
                </a:cubicBezTo>
                <a:lnTo>
                  <a:pt x="1842628" y="314750"/>
                </a:lnTo>
                <a:cubicBezTo>
                  <a:pt x="1842628" y="354494"/>
                  <a:pt x="1810372" y="386750"/>
                  <a:pt x="1770628" y="386750"/>
                </a:cubicBezTo>
                <a:lnTo>
                  <a:pt x="72000" y="386750"/>
                </a:lnTo>
                <a:cubicBezTo>
                  <a:pt x="32256" y="386750"/>
                  <a:pt x="0" y="354494"/>
                  <a:pt x="0" y="314750"/>
                </a:cubicBezTo>
                <a:lnTo>
                  <a:pt x="0" y="72000"/>
                </a:lnTo>
                <a:cubicBezTo>
                  <a:pt x="0" y="32256"/>
                  <a:pt x="32256" y="0"/>
                  <a:pt x="72000" y="0"/>
                </a:cubicBezTo>
              </a:path>
            </a:pathLst>
          </a:cu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穿新衣</a:t>
            </a:r>
          </a:p>
        </p:txBody>
      </p:sp>
      <p:sp>
        <p:nvSpPr>
          <p:cNvPr id="121" name="矩形 20">
            <a:extLst>
              <a:ext uri="{FF2B5EF4-FFF2-40B4-BE49-F238E27FC236}">
                <a16:creationId xmlns:a16="http://schemas.microsoft.com/office/drawing/2014/main" id="{EB1E63D5-3814-625B-F183-7632790DAA8D}"/>
              </a:ext>
            </a:extLst>
          </p:cNvPr>
          <p:cNvSpPr/>
          <p:nvPr/>
        </p:nvSpPr>
        <p:spPr>
          <a:xfrm>
            <a:off x="1514404" y="1332125"/>
            <a:ext cx="1692000" cy="510645"/>
          </a:xfrm>
          <a:custGeom>
            <a:avLst/>
            <a:gdLst>
              <a:gd name="connsiteX0" fmla="*/ 72000 w 1842628"/>
              <a:gd name="connsiteY0" fmla="*/ 0 h 386750"/>
              <a:gd name="connsiteX1" fmla="*/ 1770628 w 1842628"/>
              <a:gd name="connsiteY1" fmla="*/ 0 h 386750"/>
              <a:gd name="connsiteX2" fmla="*/ 1842628 w 1842628"/>
              <a:gd name="connsiteY2" fmla="*/ 72000 h 386750"/>
              <a:gd name="connsiteX3" fmla="*/ 1842628 w 1842628"/>
              <a:gd name="connsiteY3" fmla="*/ 314750 h 386750"/>
              <a:gd name="connsiteX4" fmla="*/ 1770628 w 1842628"/>
              <a:gd name="connsiteY4" fmla="*/ 386750 h 386750"/>
              <a:gd name="connsiteX5" fmla="*/ 72000 w 1842628"/>
              <a:gd name="connsiteY5" fmla="*/ 386750 h 386750"/>
              <a:gd name="connsiteX6" fmla="*/ 0 w 1842628"/>
              <a:gd name="connsiteY6" fmla="*/ 314750 h 386750"/>
              <a:gd name="connsiteX7" fmla="*/ 0 w 1842628"/>
              <a:gd name="connsiteY7" fmla="*/ 72000 h 386750"/>
              <a:gd name="connsiteX8" fmla="*/ 72000 w 1842628"/>
              <a:gd name="connsiteY8" fmla="*/ 0 h 38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2628" h="386750">
                <a:moveTo>
                  <a:pt x="72000" y="0"/>
                </a:moveTo>
                <a:lnTo>
                  <a:pt x="1770628" y="0"/>
                </a:lnTo>
                <a:cubicBezTo>
                  <a:pt x="1810372" y="0"/>
                  <a:pt x="1842628" y="32256"/>
                  <a:pt x="1842628" y="72000"/>
                </a:cubicBezTo>
                <a:lnTo>
                  <a:pt x="1842628" y="314750"/>
                </a:lnTo>
                <a:cubicBezTo>
                  <a:pt x="1842628" y="354494"/>
                  <a:pt x="1810372" y="386750"/>
                  <a:pt x="1770628" y="386750"/>
                </a:cubicBezTo>
                <a:lnTo>
                  <a:pt x="72000" y="386750"/>
                </a:lnTo>
                <a:cubicBezTo>
                  <a:pt x="32256" y="386750"/>
                  <a:pt x="0" y="354494"/>
                  <a:pt x="0" y="314750"/>
                </a:cubicBezTo>
                <a:lnTo>
                  <a:pt x="0" y="72000"/>
                </a:lnTo>
                <a:cubicBezTo>
                  <a:pt x="0" y="32256"/>
                  <a:pt x="32256" y="0"/>
                  <a:pt x="72000" y="0"/>
                </a:cubicBezTo>
              </a:path>
            </a:pathLst>
          </a:custGeom>
          <a:gradFill>
            <a:gsLst>
              <a:gs pos="0">
                <a:schemeClr val="accent2"/>
              </a:gs>
              <a:gs pos="10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prstClr val="white"/>
                </a:solidFill>
                <a:latin typeface="思源黑体 CN Bold" panose="020B0800000000000000" pitchFamily="34" charset="-122"/>
                <a:ea typeface="思源黑体 CN Bold" panose="020B0800000000000000" pitchFamily="34" charset="-122"/>
              </a:rPr>
              <a:t>讲究吃</a:t>
            </a: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123" name="任意多边形: 形状 122">
            <a:extLst>
              <a:ext uri="{FF2B5EF4-FFF2-40B4-BE49-F238E27FC236}">
                <a16:creationId xmlns:a16="http://schemas.microsoft.com/office/drawing/2014/main" id="{9DFDE719-659C-B2BC-7363-1B2FBE5F2504}"/>
              </a:ext>
            </a:extLst>
          </p:cNvPr>
          <p:cNvSpPr/>
          <p:nvPr/>
        </p:nvSpPr>
        <p:spPr>
          <a:xfrm>
            <a:off x="3259016" y="1530543"/>
            <a:ext cx="1383323" cy="78154"/>
          </a:xfrm>
          <a:custGeom>
            <a:avLst/>
            <a:gdLst>
              <a:gd name="connsiteX0" fmla="*/ 0 w 1383323"/>
              <a:gd name="connsiteY0" fmla="*/ 78154 h 78154"/>
              <a:gd name="connsiteX1" fmla="*/ 1383323 w 1383323"/>
              <a:gd name="connsiteY1" fmla="*/ 78154 h 78154"/>
              <a:gd name="connsiteX2" fmla="*/ 1305169 w 1383323"/>
              <a:gd name="connsiteY2" fmla="*/ 0 h 78154"/>
            </a:gdLst>
            <a:ahLst/>
            <a:cxnLst>
              <a:cxn ang="0">
                <a:pos x="connsiteX0" y="connsiteY0"/>
              </a:cxn>
              <a:cxn ang="0">
                <a:pos x="connsiteX1" y="connsiteY1"/>
              </a:cxn>
              <a:cxn ang="0">
                <a:pos x="connsiteX2" y="connsiteY2"/>
              </a:cxn>
            </a:cxnLst>
            <a:rect l="l" t="t" r="r" b="b"/>
            <a:pathLst>
              <a:path w="1383323" h="78154">
                <a:moveTo>
                  <a:pt x="0" y="78154"/>
                </a:moveTo>
                <a:lnTo>
                  <a:pt x="1383323" y="78154"/>
                </a:lnTo>
                <a:lnTo>
                  <a:pt x="1305169" y="0"/>
                </a:lnTo>
              </a:path>
            </a:pathLst>
          </a:custGeom>
          <a:noFill/>
          <a:ln>
            <a:gradFill flip="none" rotWithShape="1">
              <a:gsLst>
                <a:gs pos="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形状 123">
            <a:extLst>
              <a:ext uri="{FF2B5EF4-FFF2-40B4-BE49-F238E27FC236}">
                <a16:creationId xmlns:a16="http://schemas.microsoft.com/office/drawing/2014/main" id="{B344C66E-65FE-2367-E01D-7D84AD1E9CCB}"/>
              </a:ext>
            </a:extLst>
          </p:cNvPr>
          <p:cNvSpPr/>
          <p:nvPr/>
        </p:nvSpPr>
        <p:spPr>
          <a:xfrm flipH="1">
            <a:off x="7508454" y="1530543"/>
            <a:ext cx="1383323" cy="78154"/>
          </a:xfrm>
          <a:custGeom>
            <a:avLst/>
            <a:gdLst>
              <a:gd name="connsiteX0" fmla="*/ 0 w 1383323"/>
              <a:gd name="connsiteY0" fmla="*/ 78154 h 78154"/>
              <a:gd name="connsiteX1" fmla="*/ 1383323 w 1383323"/>
              <a:gd name="connsiteY1" fmla="*/ 78154 h 78154"/>
              <a:gd name="connsiteX2" fmla="*/ 1305169 w 1383323"/>
              <a:gd name="connsiteY2" fmla="*/ 0 h 78154"/>
            </a:gdLst>
            <a:ahLst/>
            <a:cxnLst>
              <a:cxn ang="0">
                <a:pos x="connsiteX0" y="connsiteY0"/>
              </a:cxn>
              <a:cxn ang="0">
                <a:pos x="connsiteX1" y="connsiteY1"/>
              </a:cxn>
              <a:cxn ang="0">
                <a:pos x="connsiteX2" y="connsiteY2"/>
              </a:cxn>
            </a:cxnLst>
            <a:rect l="l" t="t" r="r" b="b"/>
            <a:pathLst>
              <a:path w="1383323" h="78154">
                <a:moveTo>
                  <a:pt x="0" y="78154"/>
                </a:moveTo>
                <a:lnTo>
                  <a:pt x="1383323" y="78154"/>
                </a:lnTo>
                <a:lnTo>
                  <a:pt x="1305169" y="0"/>
                </a:lnTo>
              </a:path>
            </a:pathLst>
          </a:custGeom>
          <a:noFill/>
          <a:ln>
            <a:gradFill flip="none" rotWithShape="1">
              <a:gsLst>
                <a:gs pos="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a:extLst>
              <a:ext uri="{FF2B5EF4-FFF2-40B4-BE49-F238E27FC236}">
                <a16:creationId xmlns:a16="http://schemas.microsoft.com/office/drawing/2014/main" id="{E198B8F5-4BCC-ACFE-EF2C-EB91138A1A11}"/>
              </a:ext>
            </a:extLst>
          </p:cNvPr>
          <p:cNvGrpSpPr/>
          <p:nvPr/>
        </p:nvGrpSpPr>
        <p:grpSpPr>
          <a:xfrm>
            <a:off x="8693822" y="549275"/>
            <a:ext cx="2442491" cy="288924"/>
            <a:chOff x="8693822" y="549275"/>
            <a:chExt cx="2442491" cy="288924"/>
          </a:xfrm>
        </p:grpSpPr>
        <p:grpSp>
          <p:nvGrpSpPr>
            <p:cNvPr id="108" name="组合 107">
              <a:extLst>
                <a:ext uri="{FF2B5EF4-FFF2-40B4-BE49-F238E27FC236}">
                  <a16:creationId xmlns:a16="http://schemas.microsoft.com/office/drawing/2014/main" id="{2E9F74C2-8420-7F9E-3EA7-7C9A9A89508A}"/>
                </a:ext>
              </a:extLst>
            </p:cNvPr>
            <p:cNvGrpSpPr/>
            <p:nvPr/>
          </p:nvGrpSpPr>
          <p:grpSpPr>
            <a:xfrm>
              <a:off x="8709659" y="792480"/>
              <a:ext cx="2426654" cy="45719"/>
              <a:chOff x="6214426" y="-594360"/>
              <a:chExt cx="2426654" cy="137160"/>
            </a:xfrm>
          </p:grpSpPr>
          <p:sp>
            <p:nvSpPr>
              <p:cNvPr id="114" name="矩形 113">
                <a:extLst>
                  <a:ext uri="{FF2B5EF4-FFF2-40B4-BE49-F238E27FC236}">
                    <a16:creationId xmlns:a16="http://schemas.microsoft.com/office/drawing/2014/main" id="{72D7831B-04C3-C96C-3412-E42732381311}"/>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a:extLst>
                  <a:ext uri="{FF2B5EF4-FFF2-40B4-BE49-F238E27FC236}">
                    <a16:creationId xmlns:a16="http://schemas.microsoft.com/office/drawing/2014/main" id="{EE0150E6-6C67-7CD6-AAEE-42332150478A}"/>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C159673C-36F2-A308-446D-5F294371CD47}"/>
                </a:ext>
              </a:extLst>
            </p:cNvPr>
            <p:cNvGrpSpPr/>
            <p:nvPr/>
          </p:nvGrpSpPr>
          <p:grpSpPr>
            <a:xfrm>
              <a:off x="8693822" y="549275"/>
              <a:ext cx="2432631" cy="215444"/>
              <a:chOff x="8074062" y="549275"/>
              <a:chExt cx="2432631" cy="215444"/>
            </a:xfrm>
          </p:grpSpPr>
          <p:sp>
            <p:nvSpPr>
              <p:cNvPr id="110" name="文本框 109">
                <a:extLst>
                  <a:ext uri="{FF2B5EF4-FFF2-40B4-BE49-F238E27FC236}">
                    <a16:creationId xmlns:a16="http://schemas.microsoft.com/office/drawing/2014/main" id="{CC1F47D4-4F70-1BF9-266C-FC0F124C88E5}"/>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12" name="文本框 111">
                <a:extLst>
                  <a:ext uri="{FF2B5EF4-FFF2-40B4-BE49-F238E27FC236}">
                    <a16:creationId xmlns:a16="http://schemas.microsoft.com/office/drawing/2014/main" id="{A827E169-DD47-9914-5E58-9A32ED9FE112}"/>
                  </a:ext>
                </a:extLst>
              </p:cNvPr>
              <p:cNvSpPr txBox="1"/>
              <p:nvPr/>
            </p:nvSpPr>
            <p:spPr>
              <a:xfrm>
                <a:off x="10037465" y="549275"/>
                <a:ext cx="46922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13" name="直接连接符 112">
                <a:extLst>
                  <a:ext uri="{FF2B5EF4-FFF2-40B4-BE49-F238E27FC236}">
                    <a16:creationId xmlns:a16="http://schemas.microsoft.com/office/drawing/2014/main" id="{836211EB-CC85-144D-9930-FF9FFB9962DD}"/>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913DE0F-6180-632D-1752-D094E508181F}"/>
              </a:ext>
            </a:extLst>
          </p:cNvPr>
          <p:cNvSpPr/>
          <p:nvPr/>
        </p:nvSpPr>
        <p:spPr>
          <a:xfrm>
            <a:off x="0" y="0"/>
            <a:ext cx="12192000" cy="6858000"/>
          </a:xfrm>
          <a:prstGeom prst="rect">
            <a:avLst/>
          </a:prstGeom>
          <a:gradFill>
            <a:gsLst>
              <a:gs pos="0">
                <a:schemeClr val="bg1"/>
              </a:gs>
              <a:gs pos="100000">
                <a:schemeClr val="accent1">
                  <a:lumMod val="20000"/>
                  <a:lumOff val="80000"/>
                </a:schemeClr>
              </a:gs>
            </a:gsLst>
            <a:lin ang="4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31624" y="489115"/>
            <a:ext cx="4514056"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天南地北品质好物尽情买</a:t>
            </a:r>
          </a:p>
        </p:txBody>
      </p:sp>
      <p:grpSp>
        <p:nvGrpSpPr>
          <p:cNvPr id="145" name="组合 144">
            <a:extLst>
              <a:ext uri="{FF2B5EF4-FFF2-40B4-BE49-F238E27FC236}">
                <a16:creationId xmlns:a16="http://schemas.microsoft.com/office/drawing/2014/main" id="{AB322651-3063-A7BC-CD87-C8E421E6AAB4}"/>
              </a:ext>
            </a:extLst>
          </p:cNvPr>
          <p:cNvGrpSpPr/>
          <p:nvPr/>
        </p:nvGrpSpPr>
        <p:grpSpPr>
          <a:xfrm>
            <a:off x="185537" y="6539697"/>
            <a:ext cx="11820925" cy="263838"/>
            <a:chOff x="185537" y="6539697"/>
            <a:chExt cx="11820925" cy="263838"/>
          </a:xfrm>
        </p:grpSpPr>
        <p:sp>
          <p:nvSpPr>
            <p:cNvPr id="146" name="矩形 145">
              <a:extLst>
                <a:ext uri="{FF2B5EF4-FFF2-40B4-BE49-F238E27FC236}">
                  <a16:creationId xmlns:a16="http://schemas.microsoft.com/office/drawing/2014/main" id="{28083F29-B278-CAAB-E3E2-C9C3C129B398}"/>
                </a:ext>
              </a:extLst>
            </p:cNvPr>
            <p:cNvSpPr/>
            <p:nvPr userDrawn="1"/>
          </p:nvSpPr>
          <p:spPr>
            <a:xfrm>
              <a:off x="185537" y="6539697"/>
              <a:ext cx="11820925" cy="263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a:extLst>
                <a:ext uri="{FF2B5EF4-FFF2-40B4-BE49-F238E27FC236}">
                  <a16:creationId xmlns:a16="http://schemas.microsoft.com/office/drawing/2014/main" id="{77AD826F-20A4-5208-F059-43EEF578C948}"/>
                </a:ext>
              </a:extLst>
            </p:cNvPr>
            <p:cNvCxnSpPr/>
            <p:nvPr userDrawn="1"/>
          </p:nvCxnSpPr>
          <p:spPr>
            <a:xfrm>
              <a:off x="543101" y="6671616"/>
              <a:ext cx="1110579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8" name="组合 147">
              <a:extLst>
                <a:ext uri="{FF2B5EF4-FFF2-40B4-BE49-F238E27FC236}">
                  <a16:creationId xmlns:a16="http://schemas.microsoft.com/office/drawing/2014/main" id="{C45D583B-B5A6-0CAE-D8A1-861012386981}"/>
                </a:ext>
              </a:extLst>
            </p:cNvPr>
            <p:cNvGrpSpPr/>
            <p:nvPr/>
          </p:nvGrpSpPr>
          <p:grpSpPr>
            <a:xfrm>
              <a:off x="349004" y="6600825"/>
              <a:ext cx="142086" cy="140126"/>
              <a:chOff x="1521570" y="2801079"/>
              <a:chExt cx="306058" cy="301834"/>
            </a:xfrm>
          </p:grpSpPr>
          <p:grpSp>
            <p:nvGrpSpPr>
              <p:cNvPr id="154" name="组合 153">
                <a:extLst>
                  <a:ext uri="{FF2B5EF4-FFF2-40B4-BE49-F238E27FC236}">
                    <a16:creationId xmlns:a16="http://schemas.microsoft.com/office/drawing/2014/main" id="{FA9814F5-6987-67F8-2079-8426EEC24042}"/>
                  </a:ext>
                </a:extLst>
              </p:cNvPr>
              <p:cNvGrpSpPr/>
              <p:nvPr/>
            </p:nvGrpSpPr>
            <p:grpSpPr>
              <a:xfrm>
                <a:off x="1521570" y="2801079"/>
                <a:ext cx="306058" cy="301834"/>
                <a:chOff x="1055688" y="2799795"/>
                <a:chExt cx="552132" cy="544512"/>
              </a:xfrm>
            </p:grpSpPr>
            <p:sp>
              <p:nvSpPr>
                <p:cNvPr id="156" name="L 形 155">
                  <a:extLst>
                    <a:ext uri="{FF2B5EF4-FFF2-40B4-BE49-F238E27FC236}">
                      <a16:creationId xmlns:a16="http://schemas.microsoft.com/office/drawing/2014/main" id="{AF86F24A-63FC-D032-1F69-27E431A3B712}"/>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L 形 156">
                  <a:extLst>
                    <a:ext uri="{FF2B5EF4-FFF2-40B4-BE49-F238E27FC236}">
                      <a16:creationId xmlns:a16="http://schemas.microsoft.com/office/drawing/2014/main" id="{C7AF8E60-A4CD-CEA2-08F1-78D5CE361B93}"/>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a:extLst>
                  <a:ext uri="{FF2B5EF4-FFF2-40B4-BE49-F238E27FC236}">
                    <a16:creationId xmlns:a16="http://schemas.microsoft.com/office/drawing/2014/main" id="{64DDE1FC-CBF6-895D-2335-91A805F01DEB}"/>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9" name="组合 148">
              <a:extLst>
                <a:ext uri="{FF2B5EF4-FFF2-40B4-BE49-F238E27FC236}">
                  <a16:creationId xmlns:a16="http://schemas.microsoft.com/office/drawing/2014/main" id="{C25EBBFC-610B-85AE-8F2C-5803B314C163}"/>
                </a:ext>
              </a:extLst>
            </p:cNvPr>
            <p:cNvGrpSpPr/>
            <p:nvPr/>
          </p:nvGrpSpPr>
          <p:grpSpPr>
            <a:xfrm>
              <a:off x="11710111" y="6600825"/>
              <a:ext cx="142086" cy="140126"/>
              <a:chOff x="1521570" y="2801079"/>
              <a:chExt cx="306058" cy="301834"/>
            </a:xfrm>
          </p:grpSpPr>
          <p:grpSp>
            <p:nvGrpSpPr>
              <p:cNvPr id="150" name="组合 149">
                <a:extLst>
                  <a:ext uri="{FF2B5EF4-FFF2-40B4-BE49-F238E27FC236}">
                    <a16:creationId xmlns:a16="http://schemas.microsoft.com/office/drawing/2014/main" id="{55E09BB6-A808-3DED-A9E8-0962549209DB}"/>
                  </a:ext>
                </a:extLst>
              </p:cNvPr>
              <p:cNvGrpSpPr/>
              <p:nvPr/>
            </p:nvGrpSpPr>
            <p:grpSpPr>
              <a:xfrm>
                <a:off x="1521570" y="2801079"/>
                <a:ext cx="306058" cy="301834"/>
                <a:chOff x="1055688" y="2799795"/>
                <a:chExt cx="552132" cy="544512"/>
              </a:xfrm>
            </p:grpSpPr>
            <p:sp>
              <p:nvSpPr>
                <p:cNvPr id="152" name="L 形 151">
                  <a:extLst>
                    <a:ext uri="{FF2B5EF4-FFF2-40B4-BE49-F238E27FC236}">
                      <a16:creationId xmlns:a16="http://schemas.microsoft.com/office/drawing/2014/main" id="{5006674A-4CCA-8AFD-2E0D-D8F9B694E6E5}"/>
                    </a:ext>
                  </a:extLst>
                </p:cNvPr>
                <p:cNvSpPr/>
                <p:nvPr/>
              </p:nvSpPr>
              <p:spPr>
                <a:xfrm>
                  <a:off x="1055688" y="28759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L 形 152">
                  <a:extLst>
                    <a:ext uri="{FF2B5EF4-FFF2-40B4-BE49-F238E27FC236}">
                      <a16:creationId xmlns:a16="http://schemas.microsoft.com/office/drawing/2014/main" id="{F2C4C14C-B501-0A3B-5875-3A906BEA706D}"/>
                    </a:ext>
                  </a:extLst>
                </p:cNvPr>
                <p:cNvSpPr/>
                <p:nvPr/>
              </p:nvSpPr>
              <p:spPr>
                <a:xfrm flipH="1" flipV="1">
                  <a:off x="1139508" y="2799795"/>
                  <a:ext cx="468312" cy="468312"/>
                </a:xfrm>
                <a:prstGeom prst="corner">
                  <a:avLst>
                    <a:gd name="adj1" fmla="val 6972"/>
                    <a:gd name="adj2" fmla="val 56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1" name="直接连接符 150">
                <a:extLst>
                  <a:ext uri="{FF2B5EF4-FFF2-40B4-BE49-F238E27FC236}">
                    <a16:creationId xmlns:a16="http://schemas.microsoft.com/office/drawing/2014/main" id="{C21ED21A-6100-ADE4-07D8-D475467238D6}"/>
                  </a:ext>
                </a:extLst>
              </p:cNvPr>
              <p:cNvCxnSpPr>
                <a:cxnSpLocks/>
              </p:cNvCxnSpPr>
              <p:nvPr/>
            </p:nvCxnSpPr>
            <p:spPr>
              <a:xfrm flipH="1">
                <a:off x="1566292" y="2843689"/>
                <a:ext cx="216615" cy="21661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58" name="组合 157">
            <a:extLst>
              <a:ext uri="{FF2B5EF4-FFF2-40B4-BE49-F238E27FC236}">
                <a16:creationId xmlns:a16="http://schemas.microsoft.com/office/drawing/2014/main" id="{B56BAC80-5BE2-702A-D021-FC4E6894D6BC}"/>
              </a:ext>
            </a:extLst>
          </p:cNvPr>
          <p:cNvGrpSpPr/>
          <p:nvPr/>
        </p:nvGrpSpPr>
        <p:grpSpPr>
          <a:xfrm>
            <a:off x="7999378" y="2462243"/>
            <a:ext cx="3042513" cy="1933515"/>
            <a:chOff x="6758286" y="2405801"/>
            <a:chExt cx="3042513" cy="1933515"/>
          </a:xfrm>
        </p:grpSpPr>
        <p:grpSp>
          <p:nvGrpSpPr>
            <p:cNvPr id="130" name="组合 129">
              <a:extLst>
                <a:ext uri="{FF2B5EF4-FFF2-40B4-BE49-F238E27FC236}">
                  <a16:creationId xmlns:a16="http://schemas.microsoft.com/office/drawing/2014/main" id="{DF22C376-341D-A2C9-5F73-D57A8CA65475}"/>
                </a:ext>
              </a:extLst>
            </p:cNvPr>
            <p:cNvGrpSpPr/>
            <p:nvPr/>
          </p:nvGrpSpPr>
          <p:grpSpPr>
            <a:xfrm>
              <a:off x="6758286" y="2405801"/>
              <a:ext cx="3042513" cy="584775"/>
              <a:chOff x="6685462" y="3003152"/>
              <a:chExt cx="3042513" cy="584775"/>
            </a:xfrm>
          </p:grpSpPr>
          <p:sp>
            <p:nvSpPr>
              <p:cNvPr id="9" name="文本框 8"/>
              <p:cNvSpPr txBox="1"/>
              <p:nvPr/>
            </p:nvSpPr>
            <p:spPr>
              <a:xfrm>
                <a:off x="7356475" y="3110873"/>
                <a:ext cx="944489" cy="369332"/>
              </a:xfrm>
              <a:prstGeom prst="rect">
                <a:avLst/>
              </a:prstGeom>
              <a:noFill/>
            </p:spPr>
            <p:txBody>
              <a:bodyPr wrap="none" rtlCol="0">
                <a:spAutoFit/>
              </a:bodyPr>
              <a:lstStyle/>
              <a:p>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广东省 </a:t>
                </a:r>
              </a:p>
            </p:txBody>
          </p:sp>
          <p:sp>
            <p:nvSpPr>
              <p:cNvPr id="15" name="文本框 14">
                <a:extLst>
                  <a:ext uri="{FF2B5EF4-FFF2-40B4-BE49-F238E27FC236}">
                    <a16:creationId xmlns:a16="http://schemas.microsoft.com/office/drawing/2014/main" id="{1506F08C-8A4E-604F-A28E-544F82B1194A}"/>
                  </a:ext>
                </a:extLst>
              </p:cNvPr>
              <p:cNvSpPr txBox="1"/>
              <p:nvPr/>
            </p:nvSpPr>
            <p:spPr>
              <a:xfrm>
                <a:off x="6685462" y="3110873"/>
                <a:ext cx="761747" cy="369332"/>
              </a:xfrm>
              <a:prstGeom prst="rect">
                <a:avLst/>
              </a:prstGeom>
              <a:noFill/>
            </p:spPr>
            <p:txBody>
              <a:bodyPr wrap="none" rtlCol="0">
                <a:spAutoFit/>
              </a:bodyPr>
              <a:lstStyle/>
              <a:p>
                <a:r>
                  <a:rPr lang="en-US" altLang="zh-CN" dirty="0">
                    <a:ln>
                      <a:solidFill>
                        <a:schemeClr val="tx1">
                          <a:lumMod val="85000"/>
                          <a:lumOff val="15000"/>
                        </a:schemeClr>
                      </a:solidFill>
                    </a:ln>
                    <a:noFill/>
                    <a:latin typeface="+mj-lt"/>
                  </a:rPr>
                  <a:t>NO1.</a:t>
                </a:r>
                <a:endParaRPr lang="zh-CN" altLang="en-US" dirty="0">
                  <a:ln>
                    <a:solidFill>
                      <a:schemeClr val="tx1">
                        <a:lumMod val="85000"/>
                        <a:lumOff val="15000"/>
                      </a:schemeClr>
                    </a:solidFill>
                  </a:ln>
                  <a:noFill/>
                  <a:latin typeface="+mj-lt"/>
                </a:endParaRPr>
              </a:p>
            </p:txBody>
          </p:sp>
          <p:grpSp>
            <p:nvGrpSpPr>
              <p:cNvPr id="121" name="组合 120">
                <a:extLst>
                  <a:ext uri="{FF2B5EF4-FFF2-40B4-BE49-F238E27FC236}">
                    <a16:creationId xmlns:a16="http://schemas.microsoft.com/office/drawing/2014/main" id="{7A0FEC58-84A9-ED4A-832C-A7CB2C09C78B}"/>
                  </a:ext>
                </a:extLst>
              </p:cNvPr>
              <p:cNvGrpSpPr/>
              <p:nvPr/>
            </p:nvGrpSpPr>
            <p:grpSpPr>
              <a:xfrm>
                <a:off x="8458398" y="3003152"/>
                <a:ext cx="1269577" cy="584775"/>
                <a:chOff x="8458398" y="3003152"/>
                <a:chExt cx="1269577" cy="584775"/>
              </a:xfrm>
            </p:grpSpPr>
            <p:sp>
              <p:nvSpPr>
                <p:cNvPr id="10" name="文本框 9"/>
                <p:cNvSpPr txBox="1"/>
                <p:nvPr/>
              </p:nvSpPr>
              <p:spPr>
                <a:xfrm>
                  <a:off x="8458398" y="3003152"/>
                  <a:ext cx="1091777" cy="584775"/>
                </a:xfrm>
                <a:prstGeom prst="rect">
                  <a:avLst/>
                </a:prstGeom>
                <a:noFill/>
              </p:spPr>
              <p:txBody>
                <a:bodyPr wrap="square" rtlCol="0">
                  <a:spAutoFit/>
                </a:bodyPr>
                <a:lstStyle/>
                <a:p>
                  <a:r>
                    <a:rPr lang="en-US" altLang="zh-CN" sz="3200" dirty="0">
                      <a:solidFill>
                        <a:schemeClr val="accent1"/>
                      </a:solidFill>
                      <a:latin typeface="思源黑体 CN Bold" panose="020B0800000000000000" pitchFamily="34" charset="-122"/>
                      <a:ea typeface="思源黑体 CN Bold" panose="020B0800000000000000" pitchFamily="34" charset="-122"/>
                    </a:rPr>
                    <a:t>48.8</a:t>
                  </a:r>
                  <a:endParaRPr lang="zh-CN" altLang="en-US" sz="3200" dirty="0">
                    <a:solidFill>
                      <a:schemeClr val="accent1"/>
                    </a:solidFill>
                    <a:latin typeface="思源黑体 CN Bold" panose="020B0800000000000000" pitchFamily="34" charset="-122"/>
                    <a:ea typeface="思源黑体 CN Bold" panose="020B0800000000000000" pitchFamily="34" charset="-122"/>
                  </a:endParaRPr>
                </a:p>
              </p:txBody>
            </p:sp>
            <p:sp>
              <p:nvSpPr>
                <p:cNvPr id="16" name="文本框 15">
                  <a:extLst>
                    <a:ext uri="{FF2B5EF4-FFF2-40B4-BE49-F238E27FC236}">
                      <a16:creationId xmlns:a16="http://schemas.microsoft.com/office/drawing/2014/main" id="{066894CB-AA74-A363-E8F9-F11C743B92B6}"/>
                    </a:ext>
                  </a:extLst>
                </p:cNvPr>
                <p:cNvSpPr txBox="1"/>
                <p:nvPr/>
              </p:nvSpPr>
              <p:spPr>
                <a:xfrm>
                  <a:off x="9344858" y="3154371"/>
                  <a:ext cx="383117" cy="369332"/>
                </a:xfrm>
                <a:prstGeom prst="rect">
                  <a:avLst/>
                </a:prstGeom>
                <a:noFill/>
              </p:spPr>
              <p:txBody>
                <a:bodyPr wrap="square" rtlCol="0">
                  <a:spAutoFit/>
                </a:bodyPr>
                <a:lstStyle/>
                <a:p>
                  <a:r>
                    <a:rPr lang="zh-CN" altLang="en-US" dirty="0">
                      <a:solidFill>
                        <a:schemeClr val="tx1">
                          <a:lumMod val="85000"/>
                          <a:lumOff val="15000"/>
                        </a:schemeClr>
                      </a:solidFill>
                    </a:rPr>
                    <a:t>亿</a:t>
                  </a:r>
                </a:p>
              </p:txBody>
            </p:sp>
          </p:grpSp>
          <p:cxnSp>
            <p:nvCxnSpPr>
              <p:cNvPr id="129" name="直接连接符 128">
                <a:extLst>
                  <a:ext uri="{FF2B5EF4-FFF2-40B4-BE49-F238E27FC236}">
                    <a16:creationId xmlns:a16="http://schemas.microsoft.com/office/drawing/2014/main" id="{4A5A93CC-1319-6BDA-63D4-C741F4F1CAFB}"/>
                  </a:ext>
                </a:extLst>
              </p:cNvPr>
              <p:cNvCxnSpPr>
                <a:cxnSpLocks/>
              </p:cNvCxnSpPr>
              <p:nvPr/>
            </p:nvCxnSpPr>
            <p:spPr>
              <a:xfrm>
                <a:off x="8187690" y="3295539"/>
                <a:ext cx="2743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1" name="组合 130">
              <a:extLst>
                <a:ext uri="{FF2B5EF4-FFF2-40B4-BE49-F238E27FC236}">
                  <a16:creationId xmlns:a16="http://schemas.microsoft.com/office/drawing/2014/main" id="{21F66EF1-616B-C16A-0107-EB7F13DC97CA}"/>
                </a:ext>
              </a:extLst>
            </p:cNvPr>
            <p:cNvGrpSpPr/>
            <p:nvPr/>
          </p:nvGrpSpPr>
          <p:grpSpPr>
            <a:xfrm>
              <a:off x="6758286" y="3080171"/>
              <a:ext cx="3042513" cy="584775"/>
              <a:chOff x="6685462" y="3003152"/>
              <a:chExt cx="3042513" cy="584775"/>
            </a:xfrm>
          </p:grpSpPr>
          <p:sp>
            <p:nvSpPr>
              <p:cNvPr id="132" name="文本框 131">
                <a:extLst>
                  <a:ext uri="{FF2B5EF4-FFF2-40B4-BE49-F238E27FC236}">
                    <a16:creationId xmlns:a16="http://schemas.microsoft.com/office/drawing/2014/main" id="{C120D0AE-2A81-7F29-A2B9-4479A52E90A9}"/>
                  </a:ext>
                </a:extLst>
              </p:cNvPr>
              <p:cNvSpPr txBox="1"/>
              <p:nvPr/>
            </p:nvSpPr>
            <p:spPr>
              <a:xfrm>
                <a:off x="7356475" y="3110873"/>
                <a:ext cx="928459" cy="369332"/>
              </a:xfrm>
              <a:prstGeom prst="rect">
                <a:avLst/>
              </a:prstGeom>
              <a:noFill/>
            </p:spPr>
            <p:txBody>
              <a:bodyPr wrap="none" rtlCol="0">
                <a:spAutoFit/>
              </a:bodyPr>
              <a:lstStyle/>
              <a:p>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山东省 </a:t>
                </a:r>
              </a:p>
            </p:txBody>
          </p:sp>
          <p:sp>
            <p:nvSpPr>
              <p:cNvPr id="133" name="文本框 132">
                <a:extLst>
                  <a:ext uri="{FF2B5EF4-FFF2-40B4-BE49-F238E27FC236}">
                    <a16:creationId xmlns:a16="http://schemas.microsoft.com/office/drawing/2014/main" id="{4289565F-0926-A6D8-70C3-107901620724}"/>
                  </a:ext>
                </a:extLst>
              </p:cNvPr>
              <p:cNvSpPr txBox="1"/>
              <p:nvPr/>
            </p:nvSpPr>
            <p:spPr>
              <a:xfrm>
                <a:off x="6685462" y="3110873"/>
                <a:ext cx="801823" cy="369332"/>
              </a:xfrm>
              <a:prstGeom prst="rect">
                <a:avLst/>
              </a:prstGeom>
              <a:noFill/>
            </p:spPr>
            <p:txBody>
              <a:bodyPr wrap="none" rtlCol="0">
                <a:spAutoFit/>
              </a:bodyPr>
              <a:lstStyle/>
              <a:p>
                <a:r>
                  <a:rPr lang="en-US" altLang="zh-CN" dirty="0">
                    <a:ln>
                      <a:solidFill>
                        <a:schemeClr val="tx1">
                          <a:lumMod val="85000"/>
                          <a:lumOff val="15000"/>
                        </a:schemeClr>
                      </a:solidFill>
                    </a:ln>
                    <a:noFill/>
                    <a:latin typeface="+mj-lt"/>
                  </a:rPr>
                  <a:t>NO2.</a:t>
                </a:r>
                <a:endParaRPr lang="zh-CN" altLang="en-US" dirty="0">
                  <a:ln>
                    <a:solidFill>
                      <a:schemeClr val="tx1">
                        <a:lumMod val="85000"/>
                        <a:lumOff val="15000"/>
                      </a:schemeClr>
                    </a:solidFill>
                  </a:ln>
                  <a:noFill/>
                  <a:latin typeface="+mj-lt"/>
                </a:endParaRPr>
              </a:p>
            </p:txBody>
          </p:sp>
          <p:grpSp>
            <p:nvGrpSpPr>
              <p:cNvPr id="134" name="组合 133">
                <a:extLst>
                  <a:ext uri="{FF2B5EF4-FFF2-40B4-BE49-F238E27FC236}">
                    <a16:creationId xmlns:a16="http://schemas.microsoft.com/office/drawing/2014/main" id="{1155696B-F9B4-2C41-5D15-B6EFE1FDF283}"/>
                  </a:ext>
                </a:extLst>
              </p:cNvPr>
              <p:cNvGrpSpPr/>
              <p:nvPr/>
            </p:nvGrpSpPr>
            <p:grpSpPr>
              <a:xfrm>
                <a:off x="8458398" y="3003152"/>
                <a:ext cx="1269577" cy="584775"/>
                <a:chOff x="8458398" y="3003152"/>
                <a:chExt cx="1269577" cy="584775"/>
              </a:xfrm>
            </p:grpSpPr>
            <p:sp>
              <p:nvSpPr>
                <p:cNvPr id="136" name="文本框 135">
                  <a:extLst>
                    <a:ext uri="{FF2B5EF4-FFF2-40B4-BE49-F238E27FC236}">
                      <a16:creationId xmlns:a16="http://schemas.microsoft.com/office/drawing/2014/main" id="{61B31DC6-2ABD-A8F3-19A5-D9B915AFE97A}"/>
                    </a:ext>
                  </a:extLst>
                </p:cNvPr>
                <p:cNvSpPr txBox="1"/>
                <p:nvPr/>
              </p:nvSpPr>
              <p:spPr>
                <a:xfrm>
                  <a:off x="8458398" y="3003152"/>
                  <a:ext cx="1091777" cy="584775"/>
                </a:xfrm>
                <a:prstGeom prst="rect">
                  <a:avLst/>
                </a:prstGeom>
                <a:noFill/>
              </p:spPr>
              <p:txBody>
                <a:bodyPr wrap="square" rtlCol="0">
                  <a:spAutoFit/>
                </a:bodyPr>
                <a:lstStyle/>
                <a:p>
                  <a:r>
                    <a:rPr lang="en-US" altLang="zh-CN" sz="3200" dirty="0">
                      <a:solidFill>
                        <a:schemeClr val="accent1"/>
                      </a:solidFill>
                      <a:latin typeface="思源黑体 CN Bold" panose="020B0800000000000000" pitchFamily="34" charset="-122"/>
                      <a:ea typeface="思源黑体 CN Bold" panose="020B0800000000000000" pitchFamily="34" charset="-122"/>
                    </a:rPr>
                    <a:t>30.0</a:t>
                  </a:r>
                  <a:endParaRPr lang="zh-CN" altLang="en-US" sz="3200" dirty="0">
                    <a:solidFill>
                      <a:schemeClr val="accent1"/>
                    </a:solidFill>
                    <a:latin typeface="思源黑体 CN Bold" panose="020B0800000000000000" pitchFamily="34" charset="-122"/>
                    <a:ea typeface="思源黑体 CN Bold" panose="020B0800000000000000" pitchFamily="34" charset="-122"/>
                  </a:endParaRPr>
                </a:p>
              </p:txBody>
            </p:sp>
            <p:sp>
              <p:nvSpPr>
                <p:cNvPr id="137" name="文本框 136">
                  <a:extLst>
                    <a:ext uri="{FF2B5EF4-FFF2-40B4-BE49-F238E27FC236}">
                      <a16:creationId xmlns:a16="http://schemas.microsoft.com/office/drawing/2014/main" id="{F5620711-D610-D7F7-EE47-40ED9939A003}"/>
                    </a:ext>
                  </a:extLst>
                </p:cNvPr>
                <p:cNvSpPr txBox="1"/>
                <p:nvPr/>
              </p:nvSpPr>
              <p:spPr>
                <a:xfrm>
                  <a:off x="9344858" y="3154371"/>
                  <a:ext cx="383117" cy="369332"/>
                </a:xfrm>
                <a:prstGeom prst="rect">
                  <a:avLst/>
                </a:prstGeom>
                <a:noFill/>
              </p:spPr>
              <p:txBody>
                <a:bodyPr wrap="square" rtlCol="0">
                  <a:spAutoFit/>
                </a:bodyPr>
                <a:lstStyle/>
                <a:p>
                  <a:r>
                    <a:rPr lang="zh-CN" altLang="en-US" dirty="0">
                      <a:solidFill>
                        <a:schemeClr val="tx1">
                          <a:lumMod val="85000"/>
                          <a:lumOff val="15000"/>
                        </a:schemeClr>
                      </a:solidFill>
                    </a:rPr>
                    <a:t>亿</a:t>
                  </a:r>
                </a:p>
              </p:txBody>
            </p:sp>
          </p:grpSp>
          <p:cxnSp>
            <p:nvCxnSpPr>
              <p:cNvPr id="135" name="直接连接符 134">
                <a:extLst>
                  <a:ext uri="{FF2B5EF4-FFF2-40B4-BE49-F238E27FC236}">
                    <a16:creationId xmlns:a16="http://schemas.microsoft.com/office/drawing/2014/main" id="{F88AB47B-7E19-C432-5F15-768C76E21161}"/>
                  </a:ext>
                </a:extLst>
              </p:cNvPr>
              <p:cNvCxnSpPr>
                <a:cxnSpLocks/>
              </p:cNvCxnSpPr>
              <p:nvPr/>
            </p:nvCxnSpPr>
            <p:spPr>
              <a:xfrm>
                <a:off x="8187690" y="3295539"/>
                <a:ext cx="2743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id="{6C5A250B-5346-4F67-B55B-CF6603D4D6BD}"/>
                </a:ext>
              </a:extLst>
            </p:cNvPr>
            <p:cNvGrpSpPr/>
            <p:nvPr/>
          </p:nvGrpSpPr>
          <p:grpSpPr>
            <a:xfrm>
              <a:off x="6758286" y="3754541"/>
              <a:ext cx="3042513" cy="584775"/>
              <a:chOff x="6685462" y="3003152"/>
              <a:chExt cx="3042513" cy="584775"/>
            </a:xfrm>
          </p:grpSpPr>
          <p:sp>
            <p:nvSpPr>
              <p:cNvPr id="139" name="文本框 138">
                <a:extLst>
                  <a:ext uri="{FF2B5EF4-FFF2-40B4-BE49-F238E27FC236}">
                    <a16:creationId xmlns:a16="http://schemas.microsoft.com/office/drawing/2014/main" id="{937F48F4-69C6-974A-BBF0-65804135AB52}"/>
                  </a:ext>
                </a:extLst>
              </p:cNvPr>
              <p:cNvSpPr txBox="1"/>
              <p:nvPr/>
            </p:nvSpPr>
            <p:spPr>
              <a:xfrm>
                <a:off x="7356475" y="3110873"/>
                <a:ext cx="928459" cy="369332"/>
              </a:xfrm>
              <a:prstGeom prst="rect">
                <a:avLst/>
              </a:prstGeom>
              <a:noFill/>
            </p:spPr>
            <p:txBody>
              <a:bodyPr wrap="none" rtlCol="0">
                <a:spAutoFit/>
              </a:bodyPr>
              <a:lstStyle/>
              <a:p>
                <a:r>
                  <a:rPr lang="zh-CN" altLang="en-US" dirty="0">
                    <a:solidFill>
                      <a:schemeClr val="tx1">
                        <a:lumMod val="85000"/>
                        <a:lumOff val="15000"/>
                      </a:schemeClr>
                    </a:solidFill>
                    <a:latin typeface="思源黑体 CN Medium" panose="020B0600000000000000" pitchFamily="34" charset="-122"/>
                    <a:ea typeface="思源黑体 CN Medium" panose="020B0600000000000000" pitchFamily="34" charset="-122"/>
                  </a:rPr>
                  <a:t>浙江省 </a:t>
                </a:r>
              </a:p>
            </p:txBody>
          </p:sp>
          <p:sp>
            <p:nvSpPr>
              <p:cNvPr id="140" name="文本框 139">
                <a:extLst>
                  <a:ext uri="{FF2B5EF4-FFF2-40B4-BE49-F238E27FC236}">
                    <a16:creationId xmlns:a16="http://schemas.microsoft.com/office/drawing/2014/main" id="{557B10C4-426E-5EEC-242E-CF5367716D73}"/>
                  </a:ext>
                </a:extLst>
              </p:cNvPr>
              <p:cNvSpPr txBox="1"/>
              <p:nvPr/>
            </p:nvSpPr>
            <p:spPr>
              <a:xfrm>
                <a:off x="6685462" y="3110873"/>
                <a:ext cx="801823" cy="369332"/>
              </a:xfrm>
              <a:prstGeom prst="rect">
                <a:avLst/>
              </a:prstGeom>
              <a:noFill/>
            </p:spPr>
            <p:txBody>
              <a:bodyPr wrap="none" rtlCol="0">
                <a:spAutoFit/>
              </a:bodyPr>
              <a:lstStyle/>
              <a:p>
                <a:r>
                  <a:rPr lang="en-US" altLang="zh-CN" dirty="0">
                    <a:ln>
                      <a:solidFill>
                        <a:schemeClr val="tx1">
                          <a:lumMod val="85000"/>
                          <a:lumOff val="15000"/>
                        </a:schemeClr>
                      </a:solidFill>
                    </a:ln>
                    <a:noFill/>
                    <a:latin typeface="+mj-lt"/>
                  </a:rPr>
                  <a:t>NO3.</a:t>
                </a:r>
                <a:endParaRPr lang="zh-CN" altLang="en-US" dirty="0">
                  <a:ln>
                    <a:solidFill>
                      <a:schemeClr val="tx1">
                        <a:lumMod val="85000"/>
                        <a:lumOff val="15000"/>
                      </a:schemeClr>
                    </a:solidFill>
                  </a:ln>
                  <a:noFill/>
                  <a:latin typeface="+mj-lt"/>
                </a:endParaRPr>
              </a:p>
            </p:txBody>
          </p:sp>
          <p:grpSp>
            <p:nvGrpSpPr>
              <p:cNvPr id="141" name="组合 140">
                <a:extLst>
                  <a:ext uri="{FF2B5EF4-FFF2-40B4-BE49-F238E27FC236}">
                    <a16:creationId xmlns:a16="http://schemas.microsoft.com/office/drawing/2014/main" id="{6DAAD9E9-36B4-844E-CBFC-7A92F915045D}"/>
                  </a:ext>
                </a:extLst>
              </p:cNvPr>
              <p:cNvGrpSpPr/>
              <p:nvPr/>
            </p:nvGrpSpPr>
            <p:grpSpPr>
              <a:xfrm>
                <a:off x="8458398" y="3003152"/>
                <a:ext cx="1269577" cy="584775"/>
                <a:chOff x="8458398" y="3003152"/>
                <a:chExt cx="1269577" cy="584775"/>
              </a:xfrm>
            </p:grpSpPr>
            <p:sp>
              <p:nvSpPr>
                <p:cNvPr id="143" name="文本框 142">
                  <a:extLst>
                    <a:ext uri="{FF2B5EF4-FFF2-40B4-BE49-F238E27FC236}">
                      <a16:creationId xmlns:a16="http://schemas.microsoft.com/office/drawing/2014/main" id="{4B6C6665-7FC0-A6AE-5EB0-F7B748C639E2}"/>
                    </a:ext>
                  </a:extLst>
                </p:cNvPr>
                <p:cNvSpPr txBox="1"/>
                <p:nvPr/>
              </p:nvSpPr>
              <p:spPr>
                <a:xfrm>
                  <a:off x="8458398" y="3003152"/>
                  <a:ext cx="1091777" cy="584775"/>
                </a:xfrm>
                <a:prstGeom prst="rect">
                  <a:avLst/>
                </a:prstGeom>
                <a:noFill/>
              </p:spPr>
              <p:txBody>
                <a:bodyPr wrap="square" rtlCol="0">
                  <a:spAutoFit/>
                </a:bodyPr>
                <a:lstStyle/>
                <a:p>
                  <a:r>
                    <a:rPr lang="en-US" altLang="zh-CN" sz="3200" dirty="0">
                      <a:solidFill>
                        <a:schemeClr val="accent1"/>
                      </a:solidFill>
                      <a:latin typeface="思源黑体 CN Bold" panose="020B0800000000000000" pitchFamily="34" charset="-122"/>
                      <a:ea typeface="思源黑体 CN Bold" panose="020B0800000000000000" pitchFamily="34" charset="-122"/>
                    </a:rPr>
                    <a:t>28.8</a:t>
                  </a:r>
                  <a:endParaRPr lang="zh-CN" altLang="en-US" sz="3200" dirty="0">
                    <a:solidFill>
                      <a:schemeClr val="accent1"/>
                    </a:solidFill>
                    <a:latin typeface="思源黑体 CN Bold" panose="020B0800000000000000" pitchFamily="34" charset="-122"/>
                    <a:ea typeface="思源黑体 CN Bold" panose="020B0800000000000000" pitchFamily="34" charset="-122"/>
                  </a:endParaRPr>
                </a:p>
              </p:txBody>
            </p:sp>
            <p:sp>
              <p:nvSpPr>
                <p:cNvPr id="144" name="文本框 143">
                  <a:extLst>
                    <a:ext uri="{FF2B5EF4-FFF2-40B4-BE49-F238E27FC236}">
                      <a16:creationId xmlns:a16="http://schemas.microsoft.com/office/drawing/2014/main" id="{1F8D7B78-EBF5-0141-ED65-70CEDEEEA139}"/>
                    </a:ext>
                  </a:extLst>
                </p:cNvPr>
                <p:cNvSpPr txBox="1"/>
                <p:nvPr/>
              </p:nvSpPr>
              <p:spPr>
                <a:xfrm>
                  <a:off x="9344858" y="3154371"/>
                  <a:ext cx="383117" cy="369332"/>
                </a:xfrm>
                <a:prstGeom prst="rect">
                  <a:avLst/>
                </a:prstGeom>
                <a:noFill/>
              </p:spPr>
              <p:txBody>
                <a:bodyPr wrap="square" rtlCol="0">
                  <a:spAutoFit/>
                </a:bodyPr>
                <a:lstStyle/>
                <a:p>
                  <a:r>
                    <a:rPr lang="zh-CN" altLang="en-US" dirty="0">
                      <a:solidFill>
                        <a:schemeClr val="tx1">
                          <a:lumMod val="85000"/>
                          <a:lumOff val="15000"/>
                        </a:schemeClr>
                      </a:solidFill>
                    </a:rPr>
                    <a:t>亿</a:t>
                  </a:r>
                </a:p>
              </p:txBody>
            </p:sp>
          </p:grpSp>
          <p:cxnSp>
            <p:nvCxnSpPr>
              <p:cNvPr id="142" name="直接连接符 141">
                <a:extLst>
                  <a:ext uri="{FF2B5EF4-FFF2-40B4-BE49-F238E27FC236}">
                    <a16:creationId xmlns:a16="http://schemas.microsoft.com/office/drawing/2014/main" id="{4DFED264-B9B0-3498-7A7B-B419865BD97F}"/>
                  </a:ext>
                </a:extLst>
              </p:cNvPr>
              <p:cNvCxnSpPr>
                <a:cxnSpLocks/>
              </p:cNvCxnSpPr>
              <p:nvPr/>
            </p:nvCxnSpPr>
            <p:spPr>
              <a:xfrm>
                <a:off x="8187690" y="3295539"/>
                <a:ext cx="2743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30" name="矩形: 圆角 229">
            <a:extLst>
              <a:ext uri="{FF2B5EF4-FFF2-40B4-BE49-F238E27FC236}">
                <a16:creationId xmlns:a16="http://schemas.microsoft.com/office/drawing/2014/main" id="{E750E70E-0CB6-F6C8-289D-4767B2221A12}"/>
              </a:ext>
            </a:extLst>
          </p:cNvPr>
          <p:cNvSpPr/>
          <p:nvPr/>
        </p:nvSpPr>
        <p:spPr>
          <a:xfrm>
            <a:off x="1055688" y="5935609"/>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文本框 239">
            <a:extLst>
              <a:ext uri="{FF2B5EF4-FFF2-40B4-BE49-F238E27FC236}">
                <a16:creationId xmlns:a16="http://schemas.microsoft.com/office/drawing/2014/main" id="{A92911F2-A00A-F4F8-CEE7-66B71FA039C5}"/>
              </a:ext>
            </a:extLst>
          </p:cNvPr>
          <p:cNvSpPr txBox="1"/>
          <p:nvPr/>
        </p:nvSpPr>
        <p:spPr>
          <a:xfrm>
            <a:off x="1122773" y="5978918"/>
            <a:ext cx="1216412" cy="307777"/>
          </a:xfrm>
          <a:prstGeom prst="rect">
            <a:avLst/>
          </a:prstGeom>
          <a:noFill/>
        </p:spPr>
        <p:txBody>
          <a:bodyPr wrap="square" rtlCol="0">
            <a:spAutoFit/>
          </a:bodyPr>
          <a:lstStyle>
            <a:defPPr>
              <a:defRPr lang="zh-CN"/>
            </a:defPPr>
            <a:lvl1pPr>
              <a:defRPr sz="1400">
                <a:solidFill>
                  <a:schemeClr val="accent1"/>
                </a:solidFill>
                <a:latin typeface="思源黑体 CN Bold" panose="020B0800000000000000" pitchFamily="34" charset="-122"/>
                <a:ea typeface="思源黑体 CN Bold" panose="020B0800000000000000" pitchFamily="34" charset="-122"/>
              </a:defRPr>
            </a:lvl1pPr>
          </a:lstStyle>
          <a:p>
            <a:r>
              <a:rPr lang="zh-CN" altLang="en-US" dirty="0"/>
              <a:t>北京</a:t>
            </a:r>
          </a:p>
        </p:txBody>
      </p:sp>
      <p:sp>
        <p:nvSpPr>
          <p:cNvPr id="250" name="矩形: 圆角 249">
            <a:extLst>
              <a:ext uri="{FF2B5EF4-FFF2-40B4-BE49-F238E27FC236}">
                <a16:creationId xmlns:a16="http://schemas.microsoft.com/office/drawing/2014/main" id="{7C7079A6-85FD-93E6-E4C7-769952255CF0}"/>
              </a:ext>
            </a:extLst>
          </p:cNvPr>
          <p:cNvSpPr/>
          <p:nvPr/>
        </p:nvSpPr>
        <p:spPr>
          <a:xfrm>
            <a:off x="1822003" y="6057854"/>
            <a:ext cx="517183"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矩形: 圆角 220">
            <a:extLst>
              <a:ext uri="{FF2B5EF4-FFF2-40B4-BE49-F238E27FC236}">
                <a16:creationId xmlns:a16="http://schemas.microsoft.com/office/drawing/2014/main" id="{167B2935-9402-6BE4-CC0C-CEC3AA357FF6}"/>
              </a:ext>
            </a:extLst>
          </p:cNvPr>
          <p:cNvSpPr/>
          <p:nvPr/>
        </p:nvSpPr>
        <p:spPr>
          <a:xfrm>
            <a:off x="1055688" y="1559560"/>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矩形: 圆角 221">
            <a:extLst>
              <a:ext uri="{FF2B5EF4-FFF2-40B4-BE49-F238E27FC236}">
                <a16:creationId xmlns:a16="http://schemas.microsoft.com/office/drawing/2014/main" id="{68038423-0208-AE1C-C263-04C3FD70E47D}"/>
              </a:ext>
            </a:extLst>
          </p:cNvPr>
          <p:cNvSpPr/>
          <p:nvPr/>
        </p:nvSpPr>
        <p:spPr>
          <a:xfrm>
            <a:off x="1055688" y="2045788"/>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矩形: 圆角 222">
            <a:extLst>
              <a:ext uri="{FF2B5EF4-FFF2-40B4-BE49-F238E27FC236}">
                <a16:creationId xmlns:a16="http://schemas.microsoft.com/office/drawing/2014/main" id="{144DD894-BF76-EBED-C283-AC474C315AC9}"/>
              </a:ext>
            </a:extLst>
          </p:cNvPr>
          <p:cNvSpPr/>
          <p:nvPr/>
        </p:nvSpPr>
        <p:spPr>
          <a:xfrm>
            <a:off x="1055688" y="2528610"/>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矩形: 圆角 223">
            <a:extLst>
              <a:ext uri="{FF2B5EF4-FFF2-40B4-BE49-F238E27FC236}">
                <a16:creationId xmlns:a16="http://schemas.microsoft.com/office/drawing/2014/main" id="{47031EE7-ADA8-0293-3211-6FC8CD431D94}"/>
              </a:ext>
            </a:extLst>
          </p:cNvPr>
          <p:cNvSpPr/>
          <p:nvPr/>
        </p:nvSpPr>
        <p:spPr>
          <a:xfrm>
            <a:off x="1055688" y="3014838"/>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矩形: 圆角 224">
            <a:extLst>
              <a:ext uri="{FF2B5EF4-FFF2-40B4-BE49-F238E27FC236}">
                <a16:creationId xmlns:a16="http://schemas.microsoft.com/office/drawing/2014/main" id="{83ED2E67-0D1E-2742-69F5-69AE1204E91A}"/>
              </a:ext>
            </a:extLst>
          </p:cNvPr>
          <p:cNvSpPr/>
          <p:nvPr/>
        </p:nvSpPr>
        <p:spPr>
          <a:xfrm>
            <a:off x="1055688" y="3505178"/>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矩形: 圆角 225">
            <a:extLst>
              <a:ext uri="{FF2B5EF4-FFF2-40B4-BE49-F238E27FC236}">
                <a16:creationId xmlns:a16="http://schemas.microsoft.com/office/drawing/2014/main" id="{7DB970AF-69F0-570A-7DFF-B082ACD53E4F}"/>
              </a:ext>
            </a:extLst>
          </p:cNvPr>
          <p:cNvSpPr/>
          <p:nvPr/>
        </p:nvSpPr>
        <p:spPr>
          <a:xfrm>
            <a:off x="1055688" y="3990698"/>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矩形: 圆角 226">
            <a:extLst>
              <a:ext uri="{FF2B5EF4-FFF2-40B4-BE49-F238E27FC236}">
                <a16:creationId xmlns:a16="http://schemas.microsoft.com/office/drawing/2014/main" id="{D0374484-2751-F44E-880F-6A6D49876536}"/>
              </a:ext>
            </a:extLst>
          </p:cNvPr>
          <p:cNvSpPr/>
          <p:nvPr/>
        </p:nvSpPr>
        <p:spPr>
          <a:xfrm>
            <a:off x="1055688" y="4476926"/>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矩形: 圆角 227">
            <a:extLst>
              <a:ext uri="{FF2B5EF4-FFF2-40B4-BE49-F238E27FC236}">
                <a16:creationId xmlns:a16="http://schemas.microsoft.com/office/drawing/2014/main" id="{09BA3BA3-B991-8F1D-7F90-2F77112FFF4F}"/>
              </a:ext>
            </a:extLst>
          </p:cNvPr>
          <p:cNvSpPr/>
          <p:nvPr/>
        </p:nvSpPr>
        <p:spPr>
          <a:xfrm>
            <a:off x="1055688" y="4963154"/>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矩形: 圆角 228">
            <a:extLst>
              <a:ext uri="{FF2B5EF4-FFF2-40B4-BE49-F238E27FC236}">
                <a16:creationId xmlns:a16="http://schemas.microsoft.com/office/drawing/2014/main" id="{610041B3-FFAE-1596-605B-69F48FFA0AFB}"/>
              </a:ext>
            </a:extLst>
          </p:cNvPr>
          <p:cNvSpPr/>
          <p:nvPr/>
        </p:nvSpPr>
        <p:spPr>
          <a:xfrm>
            <a:off x="1055688" y="5449382"/>
            <a:ext cx="6637019" cy="3943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a:extLst>
              <a:ext uri="{FF2B5EF4-FFF2-40B4-BE49-F238E27FC236}">
                <a16:creationId xmlns:a16="http://schemas.microsoft.com/office/drawing/2014/main" id="{78D3E2A7-1C98-CA52-22D6-560830ACDA43}"/>
              </a:ext>
            </a:extLst>
          </p:cNvPr>
          <p:cNvSpPr txBox="1"/>
          <p:nvPr/>
        </p:nvSpPr>
        <p:spPr>
          <a:xfrm>
            <a:off x="1122772" y="1602869"/>
            <a:ext cx="632359"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广东</a:t>
            </a:r>
          </a:p>
        </p:txBody>
      </p:sp>
      <p:sp>
        <p:nvSpPr>
          <p:cNvPr id="232" name="文本框 231">
            <a:extLst>
              <a:ext uri="{FF2B5EF4-FFF2-40B4-BE49-F238E27FC236}">
                <a16:creationId xmlns:a16="http://schemas.microsoft.com/office/drawing/2014/main" id="{CCC9FCD4-A582-413F-CE4D-91A3160725BE}"/>
              </a:ext>
            </a:extLst>
          </p:cNvPr>
          <p:cNvSpPr txBox="1"/>
          <p:nvPr/>
        </p:nvSpPr>
        <p:spPr>
          <a:xfrm>
            <a:off x="1122773" y="2089097"/>
            <a:ext cx="759680"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山东</a:t>
            </a:r>
          </a:p>
        </p:txBody>
      </p:sp>
      <p:sp>
        <p:nvSpPr>
          <p:cNvPr id="233" name="文本框 232">
            <a:extLst>
              <a:ext uri="{FF2B5EF4-FFF2-40B4-BE49-F238E27FC236}">
                <a16:creationId xmlns:a16="http://schemas.microsoft.com/office/drawing/2014/main" id="{4419C0EE-45FF-067B-DF3D-711F62697EDF}"/>
              </a:ext>
            </a:extLst>
          </p:cNvPr>
          <p:cNvSpPr txBox="1"/>
          <p:nvPr/>
        </p:nvSpPr>
        <p:spPr>
          <a:xfrm>
            <a:off x="1122773" y="2571919"/>
            <a:ext cx="632145"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浙江</a:t>
            </a:r>
          </a:p>
        </p:txBody>
      </p:sp>
      <p:sp>
        <p:nvSpPr>
          <p:cNvPr id="234" name="文本框 233">
            <a:extLst>
              <a:ext uri="{FF2B5EF4-FFF2-40B4-BE49-F238E27FC236}">
                <a16:creationId xmlns:a16="http://schemas.microsoft.com/office/drawing/2014/main" id="{A5A00ABE-AA5E-B903-9158-F97A78D212FB}"/>
              </a:ext>
            </a:extLst>
          </p:cNvPr>
          <p:cNvSpPr txBox="1"/>
          <p:nvPr/>
        </p:nvSpPr>
        <p:spPr>
          <a:xfrm>
            <a:off x="1122773" y="3058147"/>
            <a:ext cx="678658"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辽宁</a:t>
            </a:r>
          </a:p>
        </p:txBody>
      </p:sp>
      <p:sp>
        <p:nvSpPr>
          <p:cNvPr id="235" name="文本框 234">
            <a:extLst>
              <a:ext uri="{FF2B5EF4-FFF2-40B4-BE49-F238E27FC236}">
                <a16:creationId xmlns:a16="http://schemas.microsoft.com/office/drawing/2014/main" id="{BAFBDFA6-733A-1A38-0422-62F67832427F}"/>
              </a:ext>
            </a:extLst>
          </p:cNvPr>
          <p:cNvSpPr txBox="1"/>
          <p:nvPr/>
        </p:nvSpPr>
        <p:spPr>
          <a:xfrm>
            <a:off x="1122773" y="3548487"/>
            <a:ext cx="748106"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河北</a:t>
            </a:r>
          </a:p>
        </p:txBody>
      </p:sp>
      <p:sp>
        <p:nvSpPr>
          <p:cNvPr id="236" name="文本框 235">
            <a:extLst>
              <a:ext uri="{FF2B5EF4-FFF2-40B4-BE49-F238E27FC236}">
                <a16:creationId xmlns:a16="http://schemas.microsoft.com/office/drawing/2014/main" id="{48A90C7F-B137-757B-B50D-948063932D5A}"/>
              </a:ext>
            </a:extLst>
          </p:cNvPr>
          <p:cNvSpPr txBox="1"/>
          <p:nvPr/>
        </p:nvSpPr>
        <p:spPr>
          <a:xfrm>
            <a:off x="1122773" y="4034007"/>
            <a:ext cx="586060"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江苏</a:t>
            </a:r>
          </a:p>
        </p:txBody>
      </p:sp>
      <p:sp>
        <p:nvSpPr>
          <p:cNvPr id="237" name="文本框 236">
            <a:extLst>
              <a:ext uri="{FF2B5EF4-FFF2-40B4-BE49-F238E27FC236}">
                <a16:creationId xmlns:a16="http://schemas.microsoft.com/office/drawing/2014/main" id="{7092D880-BF94-0CF6-FB26-E9B827746FAE}"/>
              </a:ext>
            </a:extLst>
          </p:cNvPr>
          <p:cNvSpPr txBox="1"/>
          <p:nvPr/>
        </p:nvSpPr>
        <p:spPr>
          <a:xfrm>
            <a:off x="1122773" y="4520235"/>
            <a:ext cx="1075382"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黑龙江</a:t>
            </a:r>
          </a:p>
        </p:txBody>
      </p:sp>
      <p:sp>
        <p:nvSpPr>
          <p:cNvPr id="238" name="文本框 237">
            <a:extLst>
              <a:ext uri="{FF2B5EF4-FFF2-40B4-BE49-F238E27FC236}">
                <a16:creationId xmlns:a16="http://schemas.microsoft.com/office/drawing/2014/main" id="{5512B3BC-A591-58FF-500A-F1988C115FBA}"/>
              </a:ext>
            </a:extLst>
          </p:cNvPr>
          <p:cNvSpPr txBox="1"/>
          <p:nvPr/>
        </p:nvSpPr>
        <p:spPr>
          <a:xfrm>
            <a:off x="1122773" y="5006463"/>
            <a:ext cx="643934"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河南</a:t>
            </a:r>
          </a:p>
        </p:txBody>
      </p:sp>
      <p:sp>
        <p:nvSpPr>
          <p:cNvPr id="239" name="文本框 238">
            <a:extLst>
              <a:ext uri="{FF2B5EF4-FFF2-40B4-BE49-F238E27FC236}">
                <a16:creationId xmlns:a16="http://schemas.microsoft.com/office/drawing/2014/main" id="{5E6F88F8-48D3-C6D8-23C3-51BC9F33E2CB}"/>
              </a:ext>
            </a:extLst>
          </p:cNvPr>
          <p:cNvSpPr txBox="1"/>
          <p:nvPr/>
        </p:nvSpPr>
        <p:spPr>
          <a:xfrm>
            <a:off x="1122773" y="5492691"/>
            <a:ext cx="904131" cy="307777"/>
          </a:xfrm>
          <a:prstGeom prst="rect">
            <a:avLst/>
          </a:prstGeom>
          <a:noFill/>
        </p:spPr>
        <p:txBody>
          <a:bodyPr wrap="square" rtlCol="0">
            <a:spAutoFit/>
          </a:bodyPr>
          <a:lstStyle/>
          <a:p>
            <a:r>
              <a:rPr lang="zh-CN" altLang="en-US" sz="1400" dirty="0">
                <a:solidFill>
                  <a:schemeClr val="accent1"/>
                </a:solidFill>
                <a:latin typeface="思源黑体 CN Bold" panose="020B0800000000000000" pitchFamily="34" charset="-122"/>
                <a:ea typeface="思源黑体 CN Bold" panose="020B0800000000000000" pitchFamily="34" charset="-122"/>
              </a:rPr>
              <a:t>吉林</a:t>
            </a:r>
          </a:p>
        </p:txBody>
      </p:sp>
      <p:sp>
        <p:nvSpPr>
          <p:cNvPr id="241" name="矩形: 圆角 240">
            <a:extLst>
              <a:ext uri="{FF2B5EF4-FFF2-40B4-BE49-F238E27FC236}">
                <a16:creationId xmlns:a16="http://schemas.microsoft.com/office/drawing/2014/main" id="{28CDF411-44C7-165C-8F03-00D93F0E132C}"/>
              </a:ext>
            </a:extLst>
          </p:cNvPr>
          <p:cNvSpPr/>
          <p:nvPr/>
        </p:nvSpPr>
        <p:spPr>
          <a:xfrm>
            <a:off x="1822002" y="1681804"/>
            <a:ext cx="4877364" cy="149906"/>
          </a:xfrm>
          <a:prstGeom prst="roundRect">
            <a:avLst>
              <a:gd name="adj" fmla="val 50000"/>
            </a:avLst>
          </a:prstGeom>
          <a:gradFill>
            <a:gsLst>
              <a:gs pos="0">
                <a:schemeClr val="accent4"/>
              </a:gs>
              <a:gs pos="100000">
                <a:schemeClr val="accent1"/>
              </a:gs>
            </a:gsLst>
            <a:lin ang="4200000" scaled="0"/>
          </a:gradFill>
          <a:ln>
            <a:noFill/>
          </a:ln>
          <a:effectLst>
            <a:outerShdw blurRad="215900" dist="114300" dir="5400000" sx="93000" sy="93000" algn="t" rotWithShape="0">
              <a:srgbClr val="A88332">
                <a:alpha val="1882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矩形: 圆角 241">
            <a:extLst>
              <a:ext uri="{FF2B5EF4-FFF2-40B4-BE49-F238E27FC236}">
                <a16:creationId xmlns:a16="http://schemas.microsoft.com/office/drawing/2014/main" id="{B7649C2A-6DF6-9E52-9064-4F142FB31BF4}"/>
              </a:ext>
            </a:extLst>
          </p:cNvPr>
          <p:cNvSpPr/>
          <p:nvPr/>
        </p:nvSpPr>
        <p:spPr>
          <a:xfrm>
            <a:off x="1822002" y="2168033"/>
            <a:ext cx="3151739"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矩形: 圆角 242">
            <a:extLst>
              <a:ext uri="{FF2B5EF4-FFF2-40B4-BE49-F238E27FC236}">
                <a16:creationId xmlns:a16="http://schemas.microsoft.com/office/drawing/2014/main" id="{5D3F89F1-C33D-6DF3-E980-9F1572C263A7}"/>
              </a:ext>
            </a:extLst>
          </p:cNvPr>
          <p:cNvSpPr/>
          <p:nvPr/>
        </p:nvSpPr>
        <p:spPr>
          <a:xfrm>
            <a:off x="1822002" y="2654260"/>
            <a:ext cx="2261172"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矩形: 圆角 243">
            <a:extLst>
              <a:ext uri="{FF2B5EF4-FFF2-40B4-BE49-F238E27FC236}">
                <a16:creationId xmlns:a16="http://schemas.microsoft.com/office/drawing/2014/main" id="{E272C49A-1431-8D44-1B81-557C260AEB76}"/>
              </a:ext>
            </a:extLst>
          </p:cNvPr>
          <p:cNvSpPr/>
          <p:nvPr/>
        </p:nvSpPr>
        <p:spPr>
          <a:xfrm>
            <a:off x="1822002" y="3140488"/>
            <a:ext cx="2128432"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矩形: 圆角 244">
            <a:extLst>
              <a:ext uri="{FF2B5EF4-FFF2-40B4-BE49-F238E27FC236}">
                <a16:creationId xmlns:a16="http://schemas.microsoft.com/office/drawing/2014/main" id="{08EC1BAB-6F72-5EA9-F6FC-8DA2BBC4F5D1}"/>
              </a:ext>
            </a:extLst>
          </p:cNvPr>
          <p:cNvSpPr/>
          <p:nvPr/>
        </p:nvSpPr>
        <p:spPr>
          <a:xfrm>
            <a:off x="1822002" y="3626716"/>
            <a:ext cx="1341643"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矩形: 圆角 245">
            <a:extLst>
              <a:ext uri="{FF2B5EF4-FFF2-40B4-BE49-F238E27FC236}">
                <a16:creationId xmlns:a16="http://schemas.microsoft.com/office/drawing/2014/main" id="{37C8A407-571C-FA78-7161-205A1DB7ED04}"/>
              </a:ext>
            </a:extLst>
          </p:cNvPr>
          <p:cNvSpPr/>
          <p:nvPr/>
        </p:nvSpPr>
        <p:spPr>
          <a:xfrm>
            <a:off x="1822002" y="4112943"/>
            <a:ext cx="866191"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圆角 246">
            <a:extLst>
              <a:ext uri="{FF2B5EF4-FFF2-40B4-BE49-F238E27FC236}">
                <a16:creationId xmlns:a16="http://schemas.microsoft.com/office/drawing/2014/main" id="{21076D7F-92B4-EB3A-7E4A-BD2389CA2845}"/>
              </a:ext>
            </a:extLst>
          </p:cNvPr>
          <p:cNvSpPr/>
          <p:nvPr/>
        </p:nvSpPr>
        <p:spPr>
          <a:xfrm>
            <a:off x="1822003" y="4599171"/>
            <a:ext cx="692224"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圆角 247">
            <a:extLst>
              <a:ext uri="{FF2B5EF4-FFF2-40B4-BE49-F238E27FC236}">
                <a16:creationId xmlns:a16="http://schemas.microsoft.com/office/drawing/2014/main" id="{FE5B93AA-8273-7539-7442-C3470BF6EB09}"/>
              </a:ext>
            </a:extLst>
          </p:cNvPr>
          <p:cNvSpPr/>
          <p:nvPr/>
        </p:nvSpPr>
        <p:spPr>
          <a:xfrm>
            <a:off x="1822003" y="5085399"/>
            <a:ext cx="653806"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圆角 248">
            <a:extLst>
              <a:ext uri="{FF2B5EF4-FFF2-40B4-BE49-F238E27FC236}">
                <a16:creationId xmlns:a16="http://schemas.microsoft.com/office/drawing/2014/main" id="{035DD4E8-C321-0A23-127C-CD8AD231F5C6}"/>
              </a:ext>
            </a:extLst>
          </p:cNvPr>
          <p:cNvSpPr/>
          <p:nvPr/>
        </p:nvSpPr>
        <p:spPr>
          <a:xfrm>
            <a:off x="1822003" y="5571627"/>
            <a:ext cx="622431" cy="149906"/>
          </a:xfrm>
          <a:prstGeom prst="roundRect">
            <a:avLst>
              <a:gd name="adj" fmla="val 50000"/>
            </a:avLst>
          </a:prstGeom>
          <a:gradFill>
            <a:gsLst>
              <a:gs pos="0">
                <a:schemeClr val="accent1">
                  <a:lumMod val="85000"/>
                  <a:lumOff val="15000"/>
                </a:schemeClr>
              </a:gs>
              <a:gs pos="100000">
                <a:schemeClr val="accent1"/>
              </a:gs>
            </a:gsLst>
            <a:lin ang="0" scaled="1"/>
          </a:gradFill>
          <a:ln>
            <a:noFill/>
          </a:ln>
          <a:effectLst>
            <a:outerShdw blurRad="215900" dist="114300" dir="5400000" sx="93000" sy="93000" algn="t" rotWithShape="0">
              <a:schemeClr val="accent1">
                <a:lumMod val="75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文本框 250">
            <a:extLst>
              <a:ext uri="{FF2B5EF4-FFF2-40B4-BE49-F238E27FC236}">
                <a16:creationId xmlns:a16="http://schemas.microsoft.com/office/drawing/2014/main" id="{EF5A1800-9DEC-7AA0-B81A-4B923F7E2D77}"/>
              </a:ext>
            </a:extLst>
          </p:cNvPr>
          <p:cNvSpPr txBox="1"/>
          <p:nvPr/>
        </p:nvSpPr>
        <p:spPr>
          <a:xfrm>
            <a:off x="6775551" y="1602869"/>
            <a:ext cx="792883" cy="307777"/>
          </a:xfrm>
          <a:prstGeom prst="rect">
            <a:avLst/>
          </a:prstGeom>
          <a:noFill/>
        </p:spPr>
        <p:txBody>
          <a:bodyPr wrap="square" rtlCol="0">
            <a:spAutoFit/>
          </a:bodyPr>
          <a:lstStyle/>
          <a:p>
            <a:pPr algn="r"/>
            <a:r>
              <a:rPr lang="en-US" altLang="zh-CN" sz="1400" dirty="0">
                <a:solidFill>
                  <a:schemeClr val="tx1">
                    <a:lumMod val="85000"/>
                    <a:lumOff val="15000"/>
                  </a:schemeClr>
                </a:solidFill>
              </a:rPr>
              <a:t>48.8</a:t>
            </a:r>
            <a:endParaRPr lang="zh-CN" altLang="en-US" sz="1400" dirty="0">
              <a:solidFill>
                <a:schemeClr val="tx1">
                  <a:lumMod val="85000"/>
                  <a:lumOff val="15000"/>
                </a:schemeClr>
              </a:solidFill>
            </a:endParaRPr>
          </a:p>
        </p:txBody>
      </p:sp>
      <p:sp>
        <p:nvSpPr>
          <p:cNvPr id="252" name="文本框 251">
            <a:extLst>
              <a:ext uri="{FF2B5EF4-FFF2-40B4-BE49-F238E27FC236}">
                <a16:creationId xmlns:a16="http://schemas.microsoft.com/office/drawing/2014/main" id="{F9A2E6A3-0019-8219-F0B1-9EBE2A2D44A7}"/>
              </a:ext>
            </a:extLst>
          </p:cNvPr>
          <p:cNvSpPr txBox="1"/>
          <p:nvPr/>
        </p:nvSpPr>
        <p:spPr>
          <a:xfrm>
            <a:off x="4907671" y="2089097"/>
            <a:ext cx="915085" cy="307777"/>
          </a:xfrm>
          <a:prstGeom prst="rect">
            <a:avLst/>
          </a:prstGeom>
          <a:noFill/>
        </p:spPr>
        <p:txBody>
          <a:bodyPr wrap="square" rtlCol="0">
            <a:spAutoFit/>
          </a:bodyPr>
          <a:lstStyle/>
          <a:p>
            <a:pPr algn="r"/>
            <a:r>
              <a:rPr lang="en-US" altLang="zh-CN" sz="1400" dirty="0">
                <a:solidFill>
                  <a:schemeClr val="tx1">
                    <a:lumMod val="85000"/>
                    <a:lumOff val="15000"/>
                  </a:schemeClr>
                </a:solidFill>
              </a:rPr>
              <a:t>30</a:t>
            </a:r>
          </a:p>
        </p:txBody>
      </p:sp>
      <p:sp>
        <p:nvSpPr>
          <p:cNvPr id="253" name="文本框 252">
            <a:extLst>
              <a:ext uri="{FF2B5EF4-FFF2-40B4-BE49-F238E27FC236}">
                <a16:creationId xmlns:a16="http://schemas.microsoft.com/office/drawing/2014/main" id="{79FB287A-6648-5A52-84F4-DF81B554F637}"/>
              </a:ext>
            </a:extLst>
          </p:cNvPr>
          <p:cNvSpPr txBox="1"/>
          <p:nvPr/>
        </p:nvSpPr>
        <p:spPr>
          <a:xfrm>
            <a:off x="3968393" y="2571919"/>
            <a:ext cx="898330" cy="307777"/>
          </a:xfrm>
          <a:prstGeom prst="rect">
            <a:avLst/>
          </a:prstGeom>
          <a:noFill/>
        </p:spPr>
        <p:txBody>
          <a:bodyPr wrap="square" rtlCol="0">
            <a:spAutoFit/>
          </a:bodyPr>
          <a:lstStyle/>
          <a:p>
            <a:pPr algn="r"/>
            <a:r>
              <a:rPr lang="en-US" altLang="zh-CN" sz="1400" dirty="0">
                <a:solidFill>
                  <a:schemeClr val="tx1">
                    <a:lumMod val="85000"/>
                    <a:lumOff val="15000"/>
                  </a:schemeClr>
                </a:solidFill>
              </a:rPr>
              <a:t>28.8</a:t>
            </a:r>
          </a:p>
        </p:txBody>
      </p:sp>
      <p:sp>
        <p:nvSpPr>
          <p:cNvPr id="254" name="文本框 253">
            <a:extLst>
              <a:ext uri="{FF2B5EF4-FFF2-40B4-BE49-F238E27FC236}">
                <a16:creationId xmlns:a16="http://schemas.microsoft.com/office/drawing/2014/main" id="{156A9ECA-5213-B1D8-07F0-C1509333D0F8}"/>
              </a:ext>
            </a:extLst>
          </p:cNvPr>
          <p:cNvSpPr txBox="1"/>
          <p:nvPr/>
        </p:nvSpPr>
        <p:spPr>
          <a:xfrm>
            <a:off x="3916024" y="3058147"/>
            <a:ext cx="859814" cy="307777"/>
          </a:xfrm>
          <a:prstGeom prst="rect">
            <a:avLst/>
          </a:prstGeom>
          <a:noFill/>
        </p:spPr>
        <p:txBody>
          <a:bodyPr wrap="square" rtlCol="0">
            <a:spAutoFit/>
          </a:bodyPr>
          <a:lstStyle/>
          <a:p>
            <a:pPr algn="r"/>
            <a:r>
              <a:rPr lang="en-US" altLang="zh-CN" sz="1400" dirty="0">
                <a:solidFill>
                  <a:schemeClr val="tx1">
                    <a:lumMod val="50000"/>
                    <a:lumOff val="50000"/>
                  </a:schemeClr>
                </a:solidFill>
              </a:rPr>
              <a:t>28</a:t>
            </a:r>
          </a:p>
        </p:txBody>
      </p:sp>
      <p:sp>
        <p:nvSpPr>
          <p:cNvPr id="255" name="文本框 254">
            <a:extLst>
              <a:ext uri="{FF2B5EF4-FFF2-40B4-BE49-F238E27FC236}">
                <a16:creationId xmlns:a16="http://schemas.microsoft.com/office/drawing/2014/main" id="{74998200-0CA3-C531-8686-997AC3237F50}"/>
              </a:ext>
            </a:extLst>
          </p:cNvPr>
          <p:cNvSpPr txBox="1"/>
          <p:nvPr/>
        </p:nvSpPr>
        <p:spPr>
          <a:xfrm>
            <a:off x="2677566" y="3548487"/>
            <a:ext cx="1272868" cy="307777"/>
          </a:xfrm>
          <a:prstGeom prst="rect">
            <a:avLst/>
          </a:prstGeom>
          <a:noFill/>
        </p:spPr>
        <p:txBody>
          <a:bodyPr wrap="square" rtlCol="0">
            <a:spAutoFit/>
          </a:bodyPr>
          <a:lstStyle/>
          <a:p>
            <a:pPr algn="r"/>
            <a:r>
              <a:rPr lang="en-US" altLang="zh-CN" sz="1400" dirty="0">
                <a:solidFill>
                  <a:schemeClr val="tx1">
                    <a:lumMod val="50000"/>
                    <a:lumOff val="50000"/>
                  </a:schemeClr>
                </a:solidFill>
              </a:rPr>
              <a:t>25</a:t>
            </a:r>
          </a:p>
        </p:txBody>
      </p:sp>
      <p:sp>
        <p:nvSpPr>
          <p:cNvPr id="256" name="文本框 255">
            <a:extLst>
              <a:ext uri="{FF2B5EF4-FFF2-40B4-BE49-F238E27FC236}">
                <a16:creationId xmlns:a16="http://schemas.microsoft.com/office/drawing/2014/main" id="{B98BF33A-C799-7CF1-66C8-8E14B6323D05}"/>
              </a:ext>
            </a:extLst>
          </p:cNvPr>
          <p:cNvSpPr txBox="1"/>
          <p:nvPr/>
        </p:nvSpPr>
        <p:spPr>
          <a:xfrm>
            <a:off x="2369792" y="4034007"/>
            <a:ext cx="1139882" cy="307777"/>
          </a:xfrm>
          <a:prstGeom prst="rect">
            <a:avLst/>
          </a:prstGeom>
          <a:noFill/>
        </p:spPr>
        <p:txBody>
          <a:bodyPr wrap="square" rtlCol="0">
            <a:spAutoFit/>
          </a:bodyPr>
          <a:lstStyle/>
          <a:p>
            <a:pPr algn="r"/>
            <a:r>
              <a:rPr lang="en-US" altLang="zh-CN" sz="1400" dirty="0">
                <a:solidFill>
                  <a:schemeClr val="tx1">
                    <a:lumMod val="50000"/>
                    <a:lumOff val="50000"/>
                  </a:schemeClr>
                </a:solidFill>
              </a:rPr>
              <a:t>23</a:t>
            </a:r>
          </a:p>
        </p:txBody>
      </p:sp>
      <p:sp>
        <p:nvSpPr>
          <p:cNvPr id="257" name="文本框 256">
            <a:extLst>
              <a:ext uri="{FF2B5EF4-FFF2-40B4-BE49-F238E27FC236}">
                <a16:creationId xmlns:a16="http://schemas.microsoft.com/office/drawing/2014/main" id="{20236605-5C2C-6DF0-479C-AE4879EE8776}"/>
              </a:ext>
            </a:extLst>
          </p:cNvPr>
          <p:cNvSpPr txBox="1"/>
          <p:nvPr/>
        </p:nvSpPr>
        <p:spPr>
          <a:xfrm>
            <a:off x="2188988" y="4520235"/>
            <a:ext cx="1125011" cy="307777"/>
          </a:xfrm>
          <a:prstGeom prst="rect">
            <a:avLst/>
          </a:prstGeom>
          <a:noFill/>
        </p:spPr>
        <p:txBody>
          <a:bodyPr wrap="square" rtlCol="0">
            <a:spAutoFit/>
          </a:bodyPr>
          <a:lstStyle/>
          <a:p>
            <a:pPr algn="r"/>
            <a:r>
              <a:rPr lang="en-US" altLang="zh-CN" sz="1400" dirty="0">
                <a:solidFill>
                  <a:schemeClr val="tx1">
                    <a:lumMod val="50000"/>
                    <a:lumOff val="50000"/>
                  </a:schemeClr>
                </a:solidFill>
              </a:rPr>
              <a:t>20</a:t>
            </a:r>
          </a:p>
        </p:txBody>
      </p:sp>
      <p:sp>
        <p:nvSpPr>
          <p:cNvPr id="258" name="文本框 257">
            <a:extLst>
              <a:ext uri="{FF2B5EF4-FFF2-40B4-BE49-F238E27FC236}">
                <a16:creationId xmlns:a16="http://schemas.microsoft.com/office/drawing/2014/main" id="{1253C672-797F-AEBE-E1C4-77F692828738}"/>
              </a:ext>
            </a:extLst>
          </p:cNvPr>
          <p:cNvSpPr txBox="1"/>
          <p:nvPr/>
        </p:nvSpPr>
        <p:spPr>
          <a:xfrm>
            <a:off x="2026904" y="5006463"/>
            <a:ext cx="1272518" cy="307777"/>
          </a:xfrm>
          <a:prstGeom prst="rect">
            <a:avLst/>
          </a:prstGeom>
          <a:noFill/>
        </p:spPr>
        <p:txBody>
          <a:bodyPr wrap="square" rtlCol="0">
            <a:spAutoFit/>
          </a:bodyPr>
          <a:lstStyle/>
          <a:p>
            <a:pPr algn="r"/>
            <a:r>
              <a:rPr lang="en-US" altLang="zh-CN" sz="1400" dirty="0">
                <a:solidFill>
                  <a:schemeClr val="tx1">
                    <a:lumMod val="50000"/>
                    <a:lumOff val="50000"/>
                  </a:schemeClr>
                </a:solidFill>
              </a:rPr>
              <a:t>15.5</a:t>
            </a:r>
          </a:p>
        </p:txBody>
      </p:sp>
      <p:sp>
        <p:nvSpPr>
          <p:cNvPr id="259" name="文本框 258">
            <a:extLst>
              <a:ext uri="{FF2B5EF4-FFF2-40B4-BE49-F238E27FC236}">
                <a16:creationId xmlns:a16="http://schemas.microsoft.com/office/drawing/2014/main" id="{BEFF89D3-FDE3-4A9F-E005-433EC49BBBC8}"/>
              </a:ext>
            </a:extLst>
          </p:cNvPr>
          <p:cNvSpPr txBox="1"/>
          <p:nvPr/>
        </p:nvSpPr>
        <p:spPr>
          <a:xfrm>
            <a:off x="2552073" y="5492691"/>
            <a:ext cx="691229" cy="307777"/>
          </a:xfrm>
          <a:prstGeom prst="rect">
            <a:avLst/>
          </a:prstGeom>
          <a:noFill/>
        </p:spPr>
        <p:txBody>
          <a:bodyPr wrap="square" rtlCol="0">
            <a:spAutoFit/>
          </a:bodyPr>
          <a:lstStyle/>
          <a:p>
            <a:pPr algn="r"/>
            <a:r>
              <a:rPr lang="en-US" altLang="zh-CN" sz="1400" dirty="0">
                <a:solidFill>
                  <a:schemeClr val="tx1">
                    <a:lumMod val="50000"/>
                    <a:lumOff val="50000"/>
                  </a:schemeClr>
                </a:solidFill>
              </a:rPr>
              <a:t>13</a:t>
            </a:r>
          </a:p>
        </p:txBody>
      </p:sp>
      <p:sp>
        <p:nvSpPr>
          <p:cNvPr id="260" name="文本框 259">
            <a:extLst>
              <a:ext uri="{FF2B5EF4-FFF2-40B4-BE49-F238E27FC236}">
                <a16:creationId xmlns:a16="http://schemas.microsoft.com/office/drawing/2014/main" id="{DF5577E6-00B0-EDA1-314E-70B7DB48FD62}"/>
              </a:ext>
            </a:extLst>
          </p:cNvPr>
          <p:cNvSpPr txBox="1"/>
          <p:nvPr/>
        </p:nvSpPr>
        <p:spPr>
          <a:xfrm>
            <a:off x="2168898" y="5978918"/>
            <a:ext cx="1074404" cy="307777"/>
          </a:xfrm>
          <a:prstGeom prst="rect">
            <a:avLst/>
          </a:prstGeom>
          <a:noFill/>
        </p:spPr>
        <p:txBody>
          <a:bodyPr wrap="square" rtlCol="0">
            <a:spAutoFit/>
          </a:bodyPr>
          <a:lstStyle/>
          <a:p>
            <a:pPr algn="r"/>
            <a:r>
              <a:rPr lang="en-US" altLang="zh-CN" sz="1400" dirty="0">
                <a:solidFill>
                  <a:schemeClr val="tx1">
                    <a:lumMod val="50000"/>
                    <a:lumOff val="50000"/>
                  </a:schemeClr>
                </a:solidFill>
              </a:rPr>
              <a:t>9.8</a:t>
            </a:r>
          </a:p>
        </p:txBody>
      </p:sp>
      <p:grpSp>
        <p:nvGrpSpPr>
          <p:cNvPr id="23" name="组合 22">
            <a:extLst>
              <a:ext uri="{FF2B5EF4-FFF2-40B4-BE49-F238E27FC236}">
                <a16:creationId xmlns:a16="http://schemas.microsoft.com/office/drawing/2014/main" id="{DE45F25C-8E3B-3795-455A-5B93002DC70B}"/>
              </a:ext>
            </a:extLst>
          </p:cNvPr>
          <p:cNvGrpSpPr/>
          <p:nvPr/>
        </p:nvGrpSpPr>
        <p:grpSpPr>
          <a:xfrm>
            <a:off x="4505404" y="1184858"/>
            <a:ext cx="4541879" cy="307777"/>
            <a:chOff x="4505404" y="1184858"/>
            <a:chExt cx="4541879" cy="307777"/>
          </a:xfrm>
        </p:grpSpPr>
        <p:sp>
          <p:nvSpPr>
            <p:cNvPr id="5" name="文本框 4"/>
            <p:cNvSpPr txBox="1"/>
            <p:nvPr/>
          </p:nvSpPr>
          <p:spPr>
            <a:xfrm>
              <a:off x="4505404" y="1184858"/>
              <a:ext cx="3181192" cy="307777"/>
            </a:xfrm>
            <a:prstGeom prst="rect">
              <a:avLst/>
            </a:prstGeom>
            <a:noFill/>
          </p:spPr>
          <p:txBody>
            <a:bodyPr wrap="none" lIns="0" tIns="0" rIns="0" bIns="0" rtlCol="0">
              <a:spAutoFit/>
            </a:bodyPr>
            <a:lstStyle/>
            <a:p>
              <a:r>
                <a:rPr lang="en-US" altLang="zh-CN" sz="2000" dirty="0">
                  <a:solidFill>
                    <a:schemeClr val="accent1"/>
                  </a:solidFill>
                  <a:latin typeface="思源黑体 CN Medium" panose="020B0600000000000000" pitchFamily="34" charset="-122"/>
                  <a:ea typeface="思源黑体 CN Medium" panose="020B0600000000000000" pitchFamily="34" charset="-122"/>
                </a:rPr>
                <a:t>2022</a:t>
              </a:r>
              <a:r>
                <a:rPr lang="zh-CN" altLang="en-US" sz="2000" dirty="0">
                  <a:solidFill>
                    <a:schemeClr val="accent1"/>
                  </a:solidFill>
                  <a:latin typeface="思源黑体 CN Medium" panose="020B0600000000000000" pitchFamily="34" charset="-122"/>
                  <a:ea typeface="思源黑体 CN Medium" panose="020B0600000000000000" pitchFamily="34" charset="-122"/>
                </a:rPr>
                <a:t>年第一季度</a:t>
              </a:r>
              <a:r>
                <a:rPr lang="en-US" altLang="zh-CN" sz="2000" dirty="0">
                  <a:solidFill>
                    <a:schemeClr val="accent1"/>
                  </a:solidFill>
                  <a:latin typeface="思源黑体 CN Medium" panose="020B0600000000000000" pitchFamily="34" charset="-122"/>
                  <a:ea typeface="思源黑体 CN Medium" panose="020B0600000000000000" pitchFamily="34" charset="-122"/>
                </a:rPr>
                <a:t>TOP10</a:t>
              </a:r>
              <a:r>
                <a:rPr lang="zh-CN" altLang="en-US" sz="2000" dirty="0">
                  <a:solidFill>
                    <a:schemeClr val="accent1"/>
                  </a:solidFill>
                  <a:latin typeface="思源黑体 CN Medium" panose="020B0600000000000000" pitchFamily="34" charset="-122"/>
                  <a:ea typeface="思源黑体 CN Medium" panose="020B0600000000000000" pitchFamily="34" charset="-122"/>
                </a:rPr>
                <a:t>省份</a:t>
              </a:r>
            </a:p>
          </p:txBody>
        </p:sp>
        <p:sp>
          <p:nvSpPr>
            <p:cNvPr id="262" name="文本框 261">
              <a:extLst>
                <a:ext uri="{FF2B5EF4-FFF2-40B4-BE49-F238E27FC236}">
                  <a16:creationId xmlns:a16="http://schemas.microsoft.com/office/drawing/2014/main" id="{8DCF9BED-0E22-31FF-2583-68209C180B66}"/>
                </a:ext>
              </a:extLst>
            </p:cNvPr>
            <p:cNvSpPr txBox="1"/>
            <p:nvPr/>
          </p:nvSpPr>
          <p:spPr>
            <a:xfrm>
              <a:off x="7764881" y="1184858"/>
              <a:ext cx="1282402" cy="307777"/>
            </a:xfrm>
            <a:prstGeom prst="rect">
              <a:avLst/>
            </a:prstGeom>
            <a:noFill/>
          </p:spPr>
          <p:txBody>
            <a:bodyPr wrap="none" lIns="0" tIns="0" rIns="0" bIns="0" rtlCol="0">
              <a:spAutoFit/>
            </a:bodyPr>
            <a:lstStyle/>
            <a:p>
              <a:r>
                <a:rPr lang="zh-CN" altLang="en-US" sz="2000" dirty="0">
                  <a:solidFill>
                    <a:schemeClr val="accent1"/>
                  </a:solidFill>
                  <a:latin typeface="思源黑体 CN Medium" panose="020B0600000000000000" pitchFamily="34" charset="-122"/>
                  <a:ea typeface="思源黑体 CN Medium" panose="020B0600000000000000" pitchFamily="34" charset="-122"/>
                </a:rPr>
                <a:t>亿元为单位</a:t>
              </a:r>
            </a:p>
          </p:txBody>
        </p:sp>
        <p:cxnSp>
          <p:nvCxnSpPr>
            <p:cNvPr id="22" name="直接连接符 21">
              <a:extLst>
                <a:ext uri="{FF2B5EF4-FFF2-40B4-BE49-F238E27FC236}">
                  <a16:creationId xmlns:a16="http://schemas.microsoft.com/office/drawing/2014/main" id="{CBF89CF0-D725-B519-40CC-478987FFEAA8}"/>
                </a:ext>
              </a:extLst>
            </p:cNvPr>
            <p:cNvCxnSpPr/>
            <p:nvPr/>
          </p:nvCxnSpPr>
          <p:spPr>
            <a:xfrm>
              <a:off x="7723199" y="1243584"/>
              <a:ext cx="0" cy="176784"/>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22" name="组合 321">
            <a:extLst>
              <a:ext uri="{FF2B5EF4-FFF2-40B4-BE49-F238E27FC236}">
                <a16:creationId xmlns:a16="http://schemas.microsoft.com/office/drawing/2014/main" id="{15CE684F-C918-4F21-C144-411268AF8330}"/>
              </a:ext>
            </a:extLst>
          </p:cNvPr>
          <p:cNvGrpSpPr/>
          <p:nvPr/>
        </p:nvGrpSpPr>
        <p:grpSpPr>
          <a:xfrm>
            <a:off x="7686596" y="4192812"/>
            <a:ext cx="3668077" cy="944656"/>
            <a:chOff x="6463200" y="4153708"/>
            <a:chExt cx="4673113" cy="944656"/>
          </a:xfrm>
        </p:grpSpPr>
        <p:grpSp>
          <p:nvGrpSpPr>
            <p:cNvPr id="296" name="图形 612">
              <a:extLst>
                <a:ext uri="{FF2B5EF4-FFF2-40B4-BE49-F238E27FC236}">
                  <a16:creationId xmlns:a16="http://schemas.microsoft.com/office/drawing/2014/main" id="{50857550-6CFF-3DDD-90BD-7656EEC0A999}"/>
                </a:ext>
              </a:extLst>
            </p:cNvPr>
            <p:cNvGrpSpPr/>
            <p:nvPr/>
          </p:nvGrpSpPr>
          <p:grpSpPr>
            <a:xfrm>
              <a:off x="9051008" y="4153708"/>
              <a:ext cx="2085305" cy="944656"/>
              <a:chOff x="2843212" y="1992560"/>
              <a:chExt cx="3530559" cy="1599366"/>
            </a:xfrm>
          </p:grpSpPr>
          <p:sp>
            <p:nvSpPr>
              <p:cNvPr id="297" name="任意多边形: 形状 296">
                <a:extLst>
                  <a:ext uri="{FF2B5EF4-FFF2-40B4-BE49-F238E27FC236}">
                    <a16:creationId xmlns:a16="http://schemas.microsoft.com/office/drawing/2014/main" id="{C352EEF2-D7B5-01A7-3759-82ABB04825F3}"/>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298" name="任意多边形: 形状 297">
                <a:extLst>
                  <a:ext uri="{FF2B5EF4-FFF2-40B4-BE49-F238E27FC236}">
                    <a16:creationId xmlns:a16="http://schemas.microsoft.com/office/drawing/2014/main" id="{331269EB-4DF4-4901-FA92-D2FAEE6F8D31}"/>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299" name="任意多边形: 形状 298">
                <a:extLst>
                  <a:ext uri="{FF2B5EF4-FFF2-40B4-BE49-F238E27FC236}">
                    <a16:creationId xmlns:a16="http://schemas.microsoft.com/office/drawing/2014/main" id="{8974C284-B1CB-7192-EFED-7410C5499F14}"/>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300" name="任意多边形: 形状 299">
                <a:extLst>
                  <a:ext uri="{FF2B5EF4-FFF2-40B4-BE49-F238E27FC236}">
                    <a16:creationId xmlns:a16="http://schemas.microsoft.com/office/drawing/2014/main" id="{94C7FAE4-2ADC-3AFB-B9D4-1AF3F05B2A98}"/>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301" name="任意多边形: 形状 300">
                <a:extLst>
                  <a:ext uri="{FF2B5EF4-FFF2-40B4-BE49-F238E27FC236}">
                    <a16:creationId xmlns:a16="http://schemas.microsoft.com/office/drawing/2014/main" id="{725795E0-61FE-02AC-7037-D144B3B173E4}"/>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302" name="任意多边形: 形状 301">
                <a:extLst>
                  <a:ext uri="{FF2B5EF4-FFF2-40B4-BE49-F238E27FC236}">
                    <a16:creationId xmlns:a16="http://schemas.microsoft.com/office/drawing/2014/main" id="{FA3879A5-4EC2-EEBF-F85C-4952B5F7DAAB}"/>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303" name="任意多边形: 形状 302">
                <a:extLst>
                  <a:ext uri="{FF2B5EF4-FFF2-40B4-BE49-F238E27FC236}">
                    <a16:creationId xmlns:a16="http://schemas.microsoft.com/office/drawing/2014/main" id="{D0965404-4073-54CA-F54C-921199BA60F8}"/>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304" name="图形 612">
                <a:extLst>
                  <a:ext uri="{FF2B5EF4-FFF2-40B4-BE49-F238E27FC236}">
                    <a16:creationId xmlns:a16="http://schemas.microsoft.com/office/drawing/2014/main" id="{0157FEB5-7410-CF67-EA28-AED73607573F}"/>
                  </a:ext>
                </a:extLst>
              </p:cNvPr>
              <p:cNvGrpSpPr/>
              <p:nvPr/>
            </p:nvGrpSpPr>
            <p:grpSpPr>
              <a:xfrm>
                <a:off x="5935287" y="2261850"/>
                <a:ext cx="355618" cy="182453"/>
                <a:chOff x="5935287" y="2261850"/>
                <a:chExt cx="355618" cy="182453"/>
              </a:xfrm>
            </p:grpSpPr>
            <p:sp>
              <p:nvSpPr>
                <p:cNvPr id="307" name="任意多边形: 形状 306">
                  <a:extLst>
                    <a:ext uri="{FF2B5EF4-FFF2-40B4-BE49-F238E27FC236}">
                      <a16:creationId xmlns:a16="http://schemas.microsoft.com/office/drawing/2014/main" id="{CE7B6AF8-4743-3966-E3FC-D616CE3AAB08}"/>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308" name="任意多边形: 形状 307">
                  <a:extLst>
                    <a:ext uri="{FF2B5EF4-FFF2-40B4-BE49-F238E27FC236}">
                      <a16:creationId xmlns:a16="http://schemas.microsoft.com/office/drawing/2014/main" id="{77CF2EB2-68F9-6C86-6AE0-69B064BB2AD0}"/>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305" name="任意多边形: 形状 304">
                <a:extLst>
                  <a:ext uri="{FF2B5EF4-FFF2-40B4-BE49-F238E27FC236}">
                    <a16:creationId xmlns:a16="http://schemas.microsoft.com/office/drawing/2014/main" id="{A10F9FAC-7EB7-6F48-A16A-384C71C3E20B}"/>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306" name="任意多边形: 形状 305">
                <a:extLst>
                  <a:ext uri="{FF2B5EF4-FFF2-40B4-BE49-F238E27FC236}">
                    <a16:creationId xmlns:a16="http://schemas.microsoft.com/office/drawing/2014/main" id="{31CE6BF9-BD93-EE65-B02C-4B3B4D591283}"/>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nvGrpSpPr>
            <p:cNvPr id="309" name="图形 612">
              <a:extLst>
                <a:ext uri="{FF2B5EF4-FFF2-40B4-BE49-F238E27FC236}">
                  <a16:creationId xmlns:a16="http://schemas.microsoft.com/office/drawing/2014/main" id="{A083A5B0-BD62-EADF-9D6A-A54D5B85EB6F}"/>
                </a:ext>
              </a:extLst>
            </p:cNvPr>
            <p:cNvGrpSpPr/>
            <p:nvPr/>
          </p:nvGrpSpPr>
          <p:grpSpPr>
            <a:xfrm flipH="1">
              <a:off x="6463200" y="4153708"/>
              <a:ext cx="2085305" cy="944656"/>
              <a:chOff x="2843212" y="1992560"/>
              <a:chExt cx="3530559" cy="1599366"/>
            </a:xfrm>
          </p:grpSpPr>
          <p:sp>
            <p:nvSpPr>
              <p:cNvPr id="310" name="任意多边形: 形状 309">
                <a:extLst>
                  <a:ext uri="{FF2B5EF4-FFF2-40B4-BE49-F238E27FC236}">
                    <a16:creationId xmlns:a16="http://schemas.microsoft.com/office/drawing/2014/main" id="{89FEE3F6-F71D-88D8-F71F-B067DE50C5E2}"/>
                  </a:ext>
                </a:extLst>
              </p:cNvPr>
              <p:cNvSpPr/>
              <p:nvPr/>
            </p:nvSpPr>
            <p:spPr>
              <a:xfrm>
                <a:off x="2857939" y="2192349"/>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641 w 3220522"/>
                  <a:gd name="connsiteY3" fmla="*/ 95414 h 1376383"/>
                  <a:gd name="connsiteX4" fmla="*/ 2964714 w 3220522"/>
                  <a:gd name="connsiteY4" fmla="*/ 171323 h 1376383"/>
                  <a:gd name="connsiteX5" fmla="*/ 2745420 w 3220522"/>
                  <a:gd name="connsiteY5" fmla="*/ 241961 h 1376383"/>
                  <a:gd name="connsiteX6" fmla="*/ 2473412 w 3220522"/>
                  <a:gd name="connsiteY6" fmla="*/ 302583 h 1376383"/>
                  <a:gd name="connsiteX7" fmla="*/ 2161867 w 3220522"/>
                  <a:gd name="connsiteY7" fmla="*/ 353716 h 1376383"/>
                  <a:gd name="connsiteX8" fmla="*/ 2079105 w 3220522"/>
                  <a:gd name="connsiteY8" fmla="*/ 364786 h 1376383"/>
                  <a:gd name="connsiteX9" fmla="*/ 1995288 w 3220522"/>
                  <a:gd name="connsiteY9" fmla="*/ 375856 h 1376383"/>
                  <a:gd name="connsiteX10" fmla="*/ 1823438 w 3220522"/>
                  <a:gd name="connsiteY10" fmla="*/ 395888 h 1376383"/>
                  <a:gd name="connsiteX11" fmla="*/ 1461815 w 3220522"/>
                  <a:gd name="connsiteY11" fmla="*/ 437533 h 1376383"/>
                  <a:gd name="connsiteX12" fmla="*/ 1096501 w 3220522"/>
                  <a:gd name="connsiteY12" fmla="*/ 511334 h 1376383"/>
                  <a:gd name="connsiteX13" fmla="*/ 1008467 w 3220522"/>
                  <a:gd name="connsiteY13" fmla="*/ 535582 h 1376383"/>
                  <a:gd name="connsiteX14" fmla="*/ 922542 w 3220522"/>
                  <a:gd name="connsiteY14" fmla="*/ 562467 h 1376383"/>
                  <a:gd name="connsiteX15" fmla="*/ 757545 w 3220522"/>
                  <a:gd name="connsiteY15" fmla="*/ 623089 h 1376383"/>
                  <a:gd name="connsiteX16" fmla="*/ 467613 w 3220522"/>
                  <a:gd name="connsiteY16" fmla="*/ 769636 h 1376383"/>
                  <a:gd name="connsiteX17" fmla="*/ 246738 w 3220522"/>
                  <a:gd name="connsiteY17" fmla="*/ 937796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5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6795 h 1376383"/>
                  <a:gd name="connsiteX36" fmla="*/ 1644208 w 3220522"/>
                  <a:gd name="connsiteY36" fmla="*/ 634159 h 1376383"/>
                  <a:gd name="connsiteX37" fmla="*/ 1689015 w 3220522"/>
                  <a:gd name="connsiteY37" fmla="*/ 628888 h 1376383"/>
                  <a:gd name="connsiteX38" fmla="*/ 1733296 w 3220522"/>
                  <a:gd name="connsiteY38" fmla="*/ 623616 h 1376383"/>
                  <a:gd name="connsiteX39" fmla="*/ 1778631 w 3220522"/>
                  <a:gd name="connsiteY39" fmla="*/ 617817 h 1376383"/>
                  <a:gd name="connsiteX40" fmla="*/ 1868773 w 3220522"/>
                  <a:gd name="connsiteY40" fmla="*/ 605166 h 1376383"/>
                  <a:gd name="connsiteX41" fmla="*/ 1958388 w 3220522"/>
                  <a:gd name="connsiteY41" fmla="*/ 591987 h 1376383"/>
                  <a:gd name="connsiteX42" fmla="*/ 2046422 w 3220522"/>
                  <a:gd name="connsiteY42" fmla="*/ 576700 h 1376383"/>
                  <a:gd name="connsiteX43" fmla="*/ 2133401 w 3220522"/>
                  <a:gd name="connsiteY43" fmla="*/ 560358 h 1376383"/>
                  <a:gd name="connsiteX44" fmla="*/ 2218799 w 3220522"/>
                  <a:gd name="connsiteY44" fmla="*/ 542962 h 1376383"/>
                  <a:gd name="connsiteX45" fmla="*/ 2539305 w 3220522"/>
                  <a:gd name="connsiteY45" fmla="*/ 459673 h 1376383"/>
                  <a:gd name="connsiteX46" fmla="*/ 2814476 w 3220522"/>
                  <a:gd name="connsiteY46" fmla="*/ 357406 h 1376383"/>
                  <a:gd name="connsiteX47" fmla="*/ 3026917 w 3220522"/>
                  <a:gd name="connsiteY47" fmla="*/ 241434 h 1376383"/>
                  <a:gd name="connsiteX48" fmla="*/ 3160813 w 3220522"/>
                  <a:gd name="connsiteY48" fmla="*/ 125461 h 1376383"/>
                  <a:gd name="connsiteX49" fmla="*/ 3181371 w 3220522"/>
                  <a:gd name="connsiteY49" fmla="*/ 99104 h 1376383"/>
                  <a:gd name="connsiteX50" fmla="*/ 3196659 w 3220522"/>
                  <a:gd name="connsiteY50" fmla="*/ 74855 h 1376383"/>
                  <a:gd name="connsiteX51" fmla="*/ 3214582 w 3220522"/>
                  <a:gd name="connsiteY51" fmla="*/ 34792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641" y="95414"/>
                    </a:cubicBezTo>
                    <a:cubicBezTo>
                      <a:pt x="3079105" y="120190"/>
                      <a:pt x="3027971" y="146547"/>
                      <a:pt x="2964714" y="171323"/>
                    </a:cubicBezTo>
                    <a:cubicBezTo>
                      <a:pt x="2901983" y="196099"/>
                      <a:pt x="2828182" y="219821"/>
                      <a:pt x="2745420" y="241961"/>
                    </a:cubicBezTo>
                    <a:cubicBezTo>
                      <a:pt x="2662658" y="264101"/>
                      <a:pt x="2571461" y="284133"/>
                      <a:pt x="2473412" y="302583"/>
                    </a:cubicBezTo>
                    <a:cubicBezTo>
                      <a:pt x="2375362" y="321033"/>
                      <a:pt x="2270987" y="338429"/>
                      <a:pt x="2161867" y="353716"/>
                    </a:cubicBezTo>
                    <a:cubicBezTo>
                      <a:pt x="2134983" y="357933"/>
                      <a:pt x="2107044" y="360569"/>
                      <a:pt x="2079105" y="364786"/>
                    </a:cubicBezTo>
                    <a:cubicBezTo>
                      <a:pt x="2051166" y="368476"/>
                      <a:pt x="2023754" y="372694"/>
                      <a:pt x="1995288" y="375856"/>
                    </a:cubicBezTo>
                    <a:cubicBezTo>
                      <a:pt x="1938883" y="382709"/>
                      <a:pt x="1881424" y="389562"/>
                      <a:pt x="1823438" y="395888"/>
                    </a:cubicBezTo>
                    <a:cubicBezTo>
                      <a:pt x="1707993" y="408540"/>
                      <a:pt x="1588857" y="419083"/>
                      <a:pt x="1461815" y="437533"/>
                    </a:cubicBezTo>
                    <a:cubicBezTo>
                      <a:pt x="1337935" y="456510"/>
                      <a:pt x="1214582" y="480232"/>
                      <a:pt x="1096501" y="511334"/>
                    </a:cubicBezTo>
                    <a:cubicBezTo>
                      <a:pt x="1066981" y="518714"/>
                      <a:pt x="1037460" y="527148"/>
                      <a:pt x="1008467" y="535582"/>
                    </a:cubicBezTo>
                    <a:cubicBezTo>
                      <a:pt x="979474" y="544544"/>
                      <a:pt x="950481" y="552978"/>
                      <a:pt x="922542" y="562467"/>
                    </a:cubicBezTo>
                    <a:cubicBezTo>
                      <a:pt x="866137" y="580917"/>
                      <a:pt x="810259" y="600949"/>
                      <a:pt x="757545" y="623089"/>
                    </a:cubicBezTo>
                    <a:cubicBezTo>
                      <a:pt x="651061" y="666315"/>
                      <a:pt x="553538" y="716394"/>
                      <a:pt x="467613" y="769636"/>
                    </a:cubicBezTo>
                    <a:cubicBezTo>
                      <a:pt x="381688" y="822878"/>
                      <a:pt x="307360" y="880337"/>
                      <a:pt x="246738" y="937796"/>
                    </a:cubicBezTo>
                    <a:cubicBezTo>
                      <a:pt x="185589" y="994728"/>
                      <a:pt x="138146" y="1052187"/>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412" y="1110701"/>
                      <a:pt x="297344" y="1067475"/>
                      <a:pt x="363765" y="1025303"/>
                    </a:cubicBezTo>
                    <a:cubicBezTo>
                      <a:pt x="430186" y="983131"/>
                      <a:pt x="506095" y="941486"/>
                      <a:pt x="590439" y="903005"/>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7" y="701634"/>
                      <a:pt x="1262025" y="695835"/>
                    </a:cubicBezTo>
                    <a:cubicBezTo>
                      <a:pt x="1289964" y="690564"/>
                      <a:pt x="1317903" y="685292"/>
                      <a:pt x="1345842" y="680021"/>
                    </a:cubicBezTo>
                    <a:cubicBezTo>
                      <a:pt x="1401720" y="669478"/>
                      <a:pt x="1459179" y="660516"/>
                      <a:pt x="1516111" y="652082"/>
                    </a:cubicBezTo>
                    <a:lnTo>
                      <a:pt x="1558810" y="645756"/>
                    </a:lnTo>
                    <a:lnTo>
                      <a:pt x="1600982" y="639958"/>
                    </a:lnTo>
                    <a:lnTo>
                      <a:pt x="1622067" y="636795"/>
                    </a:lnTo>
                    <a:lnTo>
                      <a:pt x="1644208" y="634159"/>
                    </a:lnTo>
                    <a:lnTo>
                      <a:pt x="1689015" y="628888"/>
                    </a:lnTo>
                    <a:lnTo>
                      <a:pt x="1733296" y="623616"/>
                    </a:lnTo>
                    <a:lnTo>
                      <a:pt x="1778631" y="617817"/>
                    </a:lnTo>
                    <a:cubicBezTo>
                      <a:pt x="1808678" y="613600"/>
                      <a:pt x="1838725" y="609910"/>
                      <a:pt x="1868773" y="605166"/>
                    </a:cubicBezTo>
                    <a:cubicBezTo>
                      <a:pt x="1898820" y="600422"/>
                      <a:pt x="1928341" y="596204"/>
                      <a:pt x="1958388" y="591987"/>
                    </a:cubicBezTo>
                    <a:cubicBezTo>
                      <a:pt x="1987908" y="586716"/>
                      <a:pt x="2017428" y="581444"/>
                      <a:pt x="2046422" y="576700"/>
                    </a:cubicBezTo>
                    <a:cubicBezTo>
                      <a:pt x="2075415" y="571956"/>
                      <a:pt x="2104408" y="566157"/>
                      <a:pt x="2133401" y="560358"/>
                    </a:cubicBezTo>
                    <a:cubicBezTo>
                      <a:pt x="2162394" y="555087"/>
                      <a:pt x="2190860" y="549288"/>
                      <a:pt x="2218799" y="542962"/>
                    </a:cubicBezTo>
                    <a:cubicBezTo>
                      <a:pt x="2331609" y="519241"/>
                      <a:pt x="2439147" y="490775"/>
                      <a:pt x="2539305" y="459673"/>
                    </a:cubicBezTo>
                    <a:cubicBezTo>
                      <a:pt x="2639463" y="428571"/>
                      <a:pt x="2732241" y="394307"/>
                      <a:pt x="2814476" y="357406"/>
                    </a:cubicBezTo>
                    <a:cubicBezTo>
                      <a:pt x="2896711" y="320506"/>
                      <a:pt x="2968404" y="280970"/>
                      <a:pt x="3026917" y="241434"/>
                    </a:cubicBezTo>
                    <a:cubicBezTo>
                      <a:pt x="3085430" y="201898"/>
                      <a:pt x="3130765" y="161834"/>
                      <a:pt x="3160813" y="125461"/>
                    </a:cubicBezTo>
                    <a:cubicBezTo>
                      <a:pt x="3168720" y="116500"/>
                      <a:pt x="3175045" y="107538"/>
                      <a:pt x="3181371" y="99104"/>
                    </a:cubicBezTo>
                    <a:cubicBezTo>
                      <a:pt x="3187170" y="90669"/>
                      <a:pt x="3192442" y="82762"/>
                      <a:pt x="3196659" y="74855"/>
                    </a:cubicBezTo>
                    <a:cubicBezTo>
                      <a:pt x="3205620" y="59568"/>
                      <a:pt x="3210892" y="45862"/>
                      <a:pt x="3214582" y="34792"/>
                    </a:cubicBezTo>
                    <a:cubicBezTo>
                      <a:pt x="3221962" y="12124"/>
                      <a:pt x="3220380" y="0"/>
                      <a:pt x="3220380"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311" name="任意多边形: 形状 310">
                <a:extLst>
                  <a:ext uri="{FF2B5EF4-FFF2-40B4-BE49-F238E27FC236}">
                    <a16:creationId xmlns:a16="http://schemas.microsoft.com/office/drawing/2014/main" id="{A28EE158-8528-B76D-98CB-51A8084CA261}"/>
                  </a:ext>
                </a:extLst>
              </p:cNvPr>
              <p:cNvSpPr/>
              <p:nvPr/>
            </p:nvSpPr>
            <p:spPr>
              <a:xfrm>
                <a:off x="2892235" y="2141167"/>
                <a:ext cx="3154981" cy="1157616"/>
              </a:xfrm>
              <a:custGeom>
                <a:avLst/>
                <a:gdLst>
                  <a:gd name="connsiteX0" fmla="*/ 3173958 w 3173958"/>
                  <a:gd name="connsiteY0" fmla="*/ 0 h 1157616"/>
                  <a:gd name="connsiteX1" fmla="*/ 3165524 w 3173958"/>
                  <a:gd name="connsiteY1" fmla="*/ 5271 h 1157616"/>
                  <a:gd name="connsiteX2" fmla="*/ 3155508 w 3173958"/>
                  <a:gd name="connsiteY2" fmla="*/ 11597 h 1157616"/>
                  <a:gd name="connsiteX3" fmla="*/ 3141275 w 3173958"/>
                  <a:gd name="connsiteY3" fmla="*/ 20032 h 1157616"/>
                  <a:gd name="connsiteX4" fmla="*/ 3041117 w 3173958"/>
                  <a:gd name="connsiteY4" fmla="*/ 62203 h 1157616"/>
                  <a:gd name="connsiteX5" fmla="*/ 2871376 w 3173958"/>
                  <a:gd name="connsiteY5" fmla="*/ 98577 h 1157616"/>
                  <a:gd name="connsiteX6" fmla="*/ 2642593 w 3173958"/>
                  <a:gd name="connsiteY6" fmla="*/ 124934 h 1157616"/>
                  <a:gd name="connsiteX7" fmla="*/ 2367949 w 3173958"/>
                  <a:gd name="connsiteY7" fmla="*/ 148656 h 1157616"/>
                  <a:gd name="connsiteX8" fmla="*/ 2217185 w 3173958"/>
                  <a:gd name="connsiteY8" fmla="*/ 161307 h 1157616"/>
                  <a:gd name="connsiteX9" fmla="*/ 2059567 w 3173958"/>
                  <a:gd name="connsiteY9" fmla="*/ 174486 h 1157616"/>
                  <a:gd name="connsiteX10" fmla="*/ 1896679 w 3173958"/>
                  <a:gd name="connsiteY10" fmla="*/ 189246 h 1157616"/>
                  <a:gd name="connsiteX11" fmla="*/ 1730100 w 3173958"/>
                  <a:gd name="connsiteY11" fmla="*/ 205061 h 1157616"/>
                  <a:gd name="connsiteX12" fmla="*/ 1385872 w 3173958"/>
                  <a:gd name="connsiteY12" fmla="*/ 245124 h 1157616"/>
                  <a:gd name="connsiteX13" fmla="*/ 1211386 w 3173958"/>
                  <a:gd name="connsiteY13" fmla="*/ 277807 h 1157616"/>
                  <a:gd name="connsiteX14" fmla="*/ 1041645 w 3173958"/>
                  <a:gd name="connsiteY14" fmla="*/ 320506 h 1157616"/>
                  <a:gd name="connsiteX15" fmla="*/ 726937 w 3173958"/>
                  <a:gd name="connsiteY15" fmla="*/ 435951 h 1157616"/>
                  <a:gd name="connsiteX16" fmla="*/ 462309 w 3173958"/>
                  <a:gd name="connsiteY16" fmla="*/ 584080 h 1157616"/>
                  <a:gd name="connsiteX17" fmla="*/ 353189 w 3173958"/>
                  <a:gd name="connsiteY17" fmla="*/ 665261 h 1157616"/>
                  <a:gd name="connsiteX18" fmla="*/ 260938 w 3173958"/>
                  <a:gd name="connsiteY18" fmla="*/ 747496 h 1157616"/>
                  <a:gd name="connsiteX19" fmla="*/ 124407 w 3173958"/>
                  <a:gd name="connsiteY19" fmla="*/ 905113 h 1157616"/>
                  <a:gd name="connsiteX20" fmla="*/ 44808 w 3173958"/>
                  <a:gd name="connsiteY20" fmla="*/ 1036900 h 1157616"/>
                  <a:gd name="connsiteX21" fmla="*/ 8434 w 3173958"/>
                  <a:gd name="connsiteY21" fmla="*/ 1125461 h 1157616"/>
                  <a:gd name="connsiteX22" fmla="*/ 0 w 3173958"/>
                  <a:gd name="connsiteY22" fmla="*/ 1157617 h 1157616"/>
                  <a:gd name="connsiteX23" fmla="*/ 20032 w 3173958"/>
                  <a:gd name="connsiteY23" fmla="*/ 1129151 h 1157616"/>
                  <a:gd name="connsiteX24" fmla="*/ 83289 w 3173958"/>
                  <a:gd name="connsiteY24" fmla="*/ 1052715 h 1157616"/>
                  <a:gd name="connsiteX25" fmla="*/ 192936 w 3173958"/>
                  <a:gd name="connsiteY25" fmla="*/ 942541 h 1157616"/>
                  <a:gd name="connsiteX26" fmla="*/ 352135 w 3173958"/>
                  <a:gd name="connsiteY26" fmla="*/ 814444 h 1157616"/>
                  <a:gd name="connsiteX27" fmla="*/ 450712 w 3173958"/>
                  <a:gd name="connsiteY27" fmla="*/ 749077 h 1157616"/>
                  <a:gd name="connsiteX28" fmla="*/ 561413 w 3173958"/>
                  <a:gd name="connsiteY28" fmla="*/ 684765 h 1157616"/>
                  <a:gd name="connsiteX29" fmla="*/ 817079 w 3173958"/>
                  <a:gd name="connsiteY29" fmla="*/ 568266 h 1157616"/>
                  <a:gd name="connsiteX30" fmla="*/ 1109647 w 3173958"/>
                  <a:gd name="connsiteY30" fmla="*/ 474960 h 1157616"/>
                  <a:gd name="connsiteX31" fmla="*/ 1426990 w 3173958"/>
                  <a:gd name="connsiteY31" fmla="*/ 410121 h 1157616"/>
                  <a:gd name="connsiteX32" fmla="*/ 1507643 w 3173958"/>
                  <a:gd name="connsiteY32" fmla="*/ 397997 h 1157616"/>
                  <a:gd name="connsiteX33" fmla="*/ 1591460 w 3173958"/>
                  <a:gd name="connsiteY33" fmla="*/ 387454 h 1157616"/>
                  <a:gd name="connsiteX34" fmla="*/ 1760147 w 3173958"/>
                  <a:gd name="connsiteY34" fmla="*/ 365841 h 1157616"/>
                  <a:gd name="connsiteX35" fmla="*/ 1925672 w 3173958"/>
                  <a:gd name="connsiteY35" fmla="*/ 343700 h 1157616"/>
                  <a:gd name="connsiteX36" fmla="*/ 2087506 w 3173958"/>
                  <a:gd name="connsiteY36" fmla="*/ 320506 h 1157616"/>
                  <a:gd name="connsiteX37" fmla="*/ 2243542 w 3173958"/>
                  <a:gd name="connsiteY37" fmla="*/ 296784 h 1157616"/>
                  <a:gd name="connsiteX38" fmla="*/ 2392725 w 3173958"/>
                  <a:gd name="connsiteY38" fmla="*/ 272008 h 1157616"/>
                  <a:gd name="connsiteX39" fmla="*/ 2665788 w 3173958"/>
                  <a:gd name="connsiteY39" fmla="*/ 219294 h 1157616"/>
                  <a:gd name="connsiteX40" fmla="*/ 2894043 w 3173958"/>
                  <a:gd name="connsiteY40" fmla="*/ 159726 h 1157616"/>
                  <a:gd name="connsiteX41" fmla="*/ 3060621 w 3173958"/>
                  <a:gd name="connsiteY41" fmla="*/ 91197 h 1157616"/>
                  <a:gd name="connsiteX42" fmla="*/ 3149182 w 3173958"/>
                  <a:gd name="connsiteY42" fmla="*/ 26885 h 1157616"/>
                  <a:gd name="connsiteX43" fmla="*/ 3167105 w 3173958"/>
                  <a:gd name="connsiteY43" fmla="*/ 6853 h 1157616"/>
                  <a:gd name="connsiteX44" fmla="*/ 3173958 w 3173958"/>
                  <a:gd name="connsiteY44" fmla="*/ 0 h 1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3958" h="1157616">
                    <a:moveTo>
                      <a:pt x="3173958" y="0"/>
                    </a:moveTo>
                    <a:cubicBezTo>
                      <a:pt x="3173958" y="0"/>
                      <a:pt x="3171323" y="2109"/>
                      <a:pt x="3165524" y="5271"/>
                    </a:cubicBezTo>
                    <a:cubicBezTo>
                      <a:pt x="3162888" y="6853"/>
                      <a:pt x="3159725" y="8962"/>
                      <a:pt x="3155508" y="11597"/>
                    </a:cubicBezTo>
                    <a:cubicBezTo>
                      <a:pt x="3151291" y="14233"/>
                      <a:pt x="3146547" y="16869"/>
                      <a:pt x="3141275" y="20032"/>
                    </a:cubicBezTo>
                    <a:cubicBezTo>
                      <a:pt x="3119662" y="32683"/>
                      <a:pt x="3086452" y="48498"/>
                      <a:pt x="3041117" y="62203"/>
                    </a:cubicBezTo>
                    <a:cubicBezTo>
                      <a:pt x="2995782" y="76436"/>
                      <a:pt x="2938850" y="88561"/>
                      <a:pt x="2871376" y="98577"/>
                    </a:cubicBezTo>
                    <a:cubicBezTo>
                      <a:pt x="2803900" y="108592"/>
                      <a:pt x="2726937" y="117027"/>
                      <a:pt x="2642593" y="124934"/>
                    </a:cubicBezTo>
                    <a:cubicBezTo>
                      <a:pt x="2558249" y="132841"/>
                      <a:pt x="2465471" y="140748"/>
                      <a:pt x="2367949" y="148656"/>
                    </a:cubicBezTo>
                    <a:cubicBezTo>
                      <a:pt x="2318924" y="152873"/>
                      <a:pt x="2268845" y="156563"/>
                      <a:pt x="2217185" y="161307"/>
                    </a:cubicBezTo>
                    <a:cubicBezTo>
                      <a:pt x="2165524" y="165524"/>
                      <a:pt x="2113337" y="169742"/>
                      <a:pt x="2059567" y="174486"/>
                    </a:cubicBezTo>
                    <a:cubicBezTo>
                      <a:pt x="2006325" y="179230"/>
                      <a:pt x="1951502" y="183975"/>
                      <a:pt x="1896679" y="189246"/>
                    </a:cubicBezTo>
                    <a:cubicBezTo>
                      <a:pt x="1841855" y="194518"/>
                      <a:pt x="1785978" y="199262"/>
                      <a:pt x="1730100" y="205061"/>
                    </a:cubicBezTo>
                    <a:cubicBezTo>
                      <a:pt x="1617290" y="217185"/>
                      <a:pt x="1506589" y="226146"/>
                      <a:pt x="1385872" y="245124"/>
                    </a:cubicBezTo>
                    <a:cubicBezTo>
                      <a:pt x="1327359" y="253558"/>
                      <a:pt x="1269373" y="265155"/>
                      <a:pt x="1211386" y="277807"/>
                    </a:cubicBezTo>
                    <a:cubicBezTo>
                      <a:pt x="1153927" y="289931"/>
                      <a:pt x="1096995" y="304164"/>
                      <a:pt x="1041645" y="320506"/>
                    </a:cubicBezTo>
                    <a:cubicBezTo>
                      <a:pt x="930416" y="352135"/>
                      <a:pt x="824460" y="391671"/>
                      <a:pt x="726937" y="435951"/>
                    </a:cubicBezTo>
                    <a:cubicBezTo>
                      <a:pt x="629415" y="480759"/>
                      <a:pt x="540327" y="530838"/>
                      <a:pt x="462309" y="584080"/>
                    </a:cubicBezTo>
                    <a:cubicBezTo>
                      <a:pt x="423300" y="610964"/>
                      <a:pt x="386927" y="637849"/>
                      <a:pt x="353189" y="665261"/>
                    </a:cubicBezTo>
                    <a:cubicBezTo>
                      <a:pt x="319979" y="692672"/>
                      <a:pt x="288877" y="720084"/>
                      <a:pt x="260938" y="747496"/>
                    </a:cubicBezTo>
                    <a:cubicBezTo>
                      <a:pt x="205061" y="802319"/>
                      <a:pt x="159726" y="856088"/>
                      <a:pt x="124407" y="905113"/>
                    </a:cubicBezTo>
                    <a:cubicBezTo>
                      <a:pt x="89088" y="954665"/>
                      <a:pt x="63258" y="999473"/>
                      <a:pt x="44808" y="1036900"/>
                    </a:cubicBezTo>
                    <a:cubicBezTo>
                      <a:pt x="26357" y="1074328"/>
                      <a:pt x="15287" y="1104902"/>
                      <a:pt x="8434" y="1125461"/>
                    </a:cubicBezTo>
                    <a:cubicBezTo>
                      <a:pt x="1581" y="1146547"/>
                      <a:pt x="0" y="1157617"/>
                      <a:pt x="0" y="1157617"/>
                    </a:cubicBezTo>
                    <a:cubicBezTo>
                      <a:pt x="0" y="1157617"/>
                      <a:pt x="6853" y="1147601"/>
                      <a:pt x="20032" y="1129151"/>
                    </a:cubicBezTo>
                    <a:cubicBezTo>
                      <a:pt x="33210" y="1110701"/>
                      <a:pt x="54823" y="1084871"/>
                      <a:pt x="83289" y="1052715"/>
                    </a:cubicBezTo>
                    <a:cubicBezTo>
                      <a:pt x="111755" y="1020558"/>
                      <a:pt x="148129" y="983131"/>
                      <a:pt x="192936" y="942541"/>
                    </a:cubicBezTo>
                    <a:cubicBezTo>
                      <a:pt x="237744" y="901950"/>
                      <a:pt x="290459" y="858197"/>
                      <a:pt x="352135" y="814444"/>
                    </a:cubicBezTo>
                    <a:cubicBezTo>
                      <a:pt x="382709" y="792303"/>
                      <a:pt x="415393" y="770163"/>
                      <a:pt x="450712" y="749077"/>
                    </a:cubicBezTo>
                    <a:cubicBezTo>
                      <a:pt x="485503" y="727464"/>
                      <a:pt x="522404" y="705851"/>
                      <a:pt x="561413" y="684765"/>
                    </a:cubicBezTo>
                    <a:cubicBezTo>
                      <a:pt x="638903" y="643121"/>
                      <a:pt x="724829" y="603584"/>
                      <a:pt x="817079" y="568266"/>
                    </a:cubicBezTo>
                    <a:cubicBezTo>
                      <a:pt x="908803" y="532419"/>
                      <a:pt x="1007380" y="501845"/>
                      <a:pt x="1109647" y="474960"/>
                    </a:cubicBezTo>
                    <a:cubicBezTo>
                      <a:pt x="1212441" y="449130"/>
                      <a:pt x="1318397" y="426463"/>
                      <a:pt x="1426990" y="410121"/>
                    </a:cubicBezTo>
                    <a:cubicBezTo>
                      <a:pt x="1454401" y="405377"/>
                      <a:pt x="1479705" y="402214"/>
                      <a:pt x="1507643" y="397997"/>
                    </a:cubicBezTo>
                    <a:cubicBezTo>
                      <a:pt x="1535582" y="394307"/>
                      <a:pt x="1563521" y="391144"/>
                      <a:pt x="1591460" y="387454"/>
                    </a:cubicBezTo>
                    <a:cubicBezTo>
                      <a:pt x="1647865" y="380074"/>
                      <a:pt x="1704270" y="373221"/>
                      <a:pt x="1760147" y="365841"/>
                    </a:cubicBezTo>
                    <a:cubicBezTo>
                      <a:pt x="1816025" y="358988"/>
                      <a:pt x="1871376" y="351081"/>
                      <a:pt x="1925672" y="343700"/>
                    </a:cubicBezTo>
                    <a:cubicBezTo>
                      <a:pt x="1980495" y="336320"/>
                      <a:pt x="2034264" y="328413"/>
                      <a:pt x="2087506" y="320506"/>
                    </a:cubicBezTo>
                    <a:cubicBezTo>
                      <a:pt x="2140748" y="312599"/>
                      <a:pt x="2192936" y="304692"/>
                      <a:pt x="2243542" y="296784"/>
                    </a:cubicBezTo>
                    <a:cubicBezTo>
                      <a:pt x="2294675" y="288350"/>
                      <a:pt x="2344755" y="280443"/>
                      <a:pt x="2392725" y="272008"/>
                    </a:cubicBezTo>
                    <a:cubicBezTo>
                      <a:pt x="2489720" y="255140"/>
                      <a:pt x="2581444" y="237744"/>
                      <a:pt x="2665788" y="219294"/>
                    </a:cubicBezTo>
                    <a:cubicBezTo>
                      <a:pt x="2750131" y="200843"/>
                      <a:pt x="2827095" y="181339"/>
                      <a:pt x="2894043" y="159726"/>
                    </a:cubicBezTo>
                    <a:cubicBezTo>
                      <a:pt x="2960991" y="138640"/>
                      <a:pt x="3017923" y="115445"/>
                      <a:pt x="3060621" y="91197"/>
                    </a:cubicBezTo>
                    <a:cubicBezTo>
                      <a:pt x="3103848" y="68002"/>
                      <a:pt x="3131786" y="43226"/>
                      <a:pt x="3149182" y="26885"/>
                    </a:cubicBezTo>
                    <a:cubicBezTo>
                      <a:pt x="3158144" y="18450"/>
                      <a:pt x="3163415" y="11597"/>
                      <a:pt x="3167105" y="6853"/>
                    </a:cubicBezTo>
                    <a:cubicBezTo>
                      <a:pt x="3171850" y="2109"/>
                      <a:pt x="3173958" y="0"/>
                      <a:pt x="3173958" y="0"/>
                    </a:cubicBezTo>
                    <a:close/>
                  </a:path>
                </a:pathLst>
              </a:custGeom>
              <a:gradFill>
                <a:gsLst>
                  <a:gs pos="0">
                    <a:schemeClr val="accent1">
                      <a:lumMod val="20000"/>
                      <a:lumOff val="80000"/>
                    </a:schemeClr>
                  </a:gs>
                  <a:gs pos="95000">
                    <a:schemeClr val="accent1">
                      <a:lumMod val="60000"/>
                      <a:lumOff val="40000"/>
                    </a:schemeClr>
                  </a:gs>
                </a:gsLst>
                <a:lin ang="5400000" scaled="1"/>
              </a:gradFill>
              <a:ln w="5258" cap="flat">
                <a:noFill/>
                <a:prstDash val="solid"/>
                <a:miter/>
              </a:ln>
            </p:spPr>
            <p:txBody>
              <a:bodyPr rtlCol="0" anchor="ctr"/>
              <a:lstStyle/>
              <a:p>
                <a:endParaRPr lang="zh-CN" altLang="en-US" b="1"/>
              </a:p>
            </p:txBody>
          </p:sp>
          <p:sp>
            <p:nvSpPr>
              <p:cNvPr id="312" name="任意多边形: 形状 311">
                <a:extLst>
                  <a:ext uri="{FF2B5EF4-FFF2-40B4-BE49-F238E27FC236}">
                    <a16:creationId xmlns:a16="http://schemas.microsoft.com/office/drawing/2014/main" id="{693B8225-E988-1A51-DF20-7E4D65C93FA3}"/>
                  </a:ext>
                </a:extLst>
              </p:cNvPr>
              <p:cNvSpPr/>
              <p:nvPr/>
            </p:nvSpPr>
            <p:spPr>
              <a:xfrm>
                <a:off x="2843212" y="2431674"/>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7654" y="359515"/>
                      <a:pt x="1953611" y="474960"/>
                    </a:cubicBezTo>
                    <a:cubicBezTo>
                      <a:pt x="1214549" y="569847"/>
                      <a:pt x="393780"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20000"/>
                      <a:lumOff val="80000"/>
                    </a:schemeClr>
                  </a:gs>
                  <a:gs pos="95000">
                    <a:schemeClr val="accent1">
                      <a:lumMod val="60000"/>
                      <a:lumOff val="40000"/>
                    </a:schemeClr>
                  </a:gs>
                </a:gsLst>
                <a:lin ang="5400000" scaled="1"/>
                <a:tileRect/>
              </a:gradFill>
              <a:ln w="5258" cap="flat">
                <a:noFill/>
                <a:prstDash val="solid"/>
                <a:miter/>
              </a:ln>
            </p:spPr>
            <p:txBody>
              <a:bodyPr rtlCol="0" anchor="ctr"/>
              <a:lstStyle/>
              <a:p>
                <a:endParaRPr lang="zh-CN" altLang="en-US" b="1"/>
              </a:p>
            </p:txBody>
          </p:sp>
          <p:sp>
            <p:nvSpPr>
              <p:cNvPr id="313" name="任意多边形: 形状 312">
                <a:extLst>
                  <a:ext uri="{FF2B5EF4-FFF2-40B4-BE49-F238E27FC236}">
                    <a16:creationId xmlns:a16="http://schemas.microsoft.com/office/drawing/2014/main" id="{4AF3F7D5-902C-55F8-C785-0E57C433FB74}"/>
                  </a:ext>
                </a:extLst>
              </p:cNvPr>
              <p:cNvSpPr/>
              <p:nvPr/>
            </p:nvSpPr>
            <p:spPr>
              <a:xfrm>
                <a:off x="2876389" y="2157030"/>
                <a:ext cx="3220522" cy="1376383"/>
              </a:xfrm>
              <a:custGeom>
                <a:avLst/>
                <a:gdLst>
                  <a:gd name="connsiteX0" fmla="*/ 3220380 w 3220522"/>
                  <a:gd name="connsiteY0" fmla="*/ 0 h 1376383"/>
                  <a:gd name="connsiteX1" fmla="*/ 3216163 w 3220522"/>
                  <a:gd name="connsiteY1" fmla="*/ 7907 h 1376383"/>
                  <a:gd name="connsiteX2" fmla="*/ 3199822 w 3220522"/>
                  <a:gd name="connsiteY2" fmla="*/ 28993 h 1376383"/>
                  <a:gd name="connsiteX3" fmla="*/ 3118114 w 3220522"/>
                  <a:gd name="connsiteY3" fmla="*/ 95414 h 1376383"/>
                  <a:gd name="connsiteX4" fmla="*/ 2964186 w 3220522"/>
                  <a:gd name="connsiteY4" fmla="*/ 171323 h 1376383"/>
                  <a:gd name="connsiteX5" fmla="*/ 2744893 w 3220522"/>
                  <a:gd name="connsiteY5" fmla="*/ 241961 h 1376383"/>
                  <a:gd name="connsiteX6" fmla="*/ 2472884 w 3220522"/>
                  <a:gd name="connsiteY6" fmla="*/ 302583 h 1376383"/>
                  <a:gd name="connsiteX7" fmla="*/ 2161340 w 3220522"/>
                  <a:gd name="connsiteY7" fmla="*/ 353716 h 1376383"/>
                  <a:gd name="connsiteX8" fmla="*/ 2078578 w 3220522"/>
                  <a:gd name="connsiteY8" fmla="*/ 364786 h 1376383"/>
                  <a:gd name="connsiteX9" fmla="*/ 1994761 w 3220522"/>
                  <a:gd name="connsiteY9" fmla="*/ 375857 h 1376383"/>
                  <a:gd name="connsiteX10" fmla="*/ 1822911 w 3220522"/>
                  <a:gd name="connsiteY10" fmla="*/ 395888 h 1376383"/>
                  <a:gd name="connsiteX11" fmla="*/ 1461287 w 3220522"/>
                  <a:gd name="connsiteY11" fmla="*/ 437533 h 1376383"/>
                  <a:gd name="connsiteX12" fmla="*/ 1095974 w 3220522"/>
                  <a:gd name="connsiteY12" fmla="*/ 511334 h 1376383"/>
                  <a:gd name="connsiteX13" fmla="*/ 1007940 w 3220522"/>
                  <a:gd name="connsiteY13" fmla="*/ 535055 h 1376383"/>
                  <a:gd name="connsiteX14" fmla="*/ 922015 w 3220522"/>
                  <a:gd name="connsiteY14" fmla="*/ 561940 h 1376383"/>
                  <a:gd name="connsiteX15" fmla="*/ 757018 w 3220522"/>
                  <a:gd name="connsiteY15" fmla="*/ 622562 h 1376383"/>
                  <a:gd name="connsiteX16" fmla="*/ 467086 w 3220522"/>
                  <a:gd name="connsiteY16" fmla="*/ 769109 h 1376383"/>
                  <a:gd name="connsiteX17" fmla="*/ 246211 w 3220522"/>
                  <a:gd name="connsiteY17" fmla="*/ 937269 h 1376383"/>
                  <a:gd name="connsiteX18" fmla="*/ 102827 w 3220522"/>
                  <a:gd name="connsiteY18" fmla="*/ 1104902 h 1376383"/>
                  <a:gd name="connsiteX19" fmla="*/ 28499 w 3220522"/>
                  <a:gd name="connsiteY19" fmla="*/ 1246705 h 1376383"/>
                  <a:gd name="connsiteX20" fmla="*/ 2669 w 3220522"/>
                  <a:gd name="connsiteY20" fmla="*/ 1342119 h 1376383"/>
                  <a:gd name="connsiteX21" fmla="*/ 33 w 3220522"/>
                  <a:gd name="connsiteY21" fmla="*/ 1376383 h 1376383"/>
                  <a:gd name="connsiteX22" fmla="*/ 18483 w 3220522"/>
                  <a:gd name="connsiteY22" fmla="*/ 1345809 h 1376383"/>
                  <a:gd name="connsiteX23" fmla="*/ 80159 w 3220522"/>
                  <a:gd name="connsiteY23" fmla="*/ 1265155 h 1376383"/>
                  <a:gd name="connsiteX24" fmla="*/ 193496 w 3220522"/>
                  <a:gd name="connsiteY24" fmla="*/ 1151818 h 1376383"/>
                  <a:gd name="connsiteX25" fmla="*/ 363765 w 3220522"/>
                  <a:gd name="connsiteY25" fmla="*/ 1025303 h 1376383"/>
                  <a:gd name="connsiteX26" fmla="*/ 590439 w 3220522"/>
                  <a:gd name="connsiteY26" fmla="*/ 903004 h 1376383"/>
                  <a:gd name="connsiteX27" fmla="*/ 866137 w 3220522"/>
                  <a:gd name="connsiteY27" fmla="*/ 797048 h 1376383"/>
                  <a:gd name="connsiteX28" fmla="*/ 1019010 w 3220522"/>
                  <a:gd name="connsiteY28" fmla="*/ 752240 h 1376383"/>
                  <a:gd name="connsiteX29" fmla="*/ 1179263 w 3220522"/>
                  <a:gd name="connsiteY29" fmla="*/ 713231 h 1376383"/>
                  <a:gd name="connsiteX30" fmla="*/ 1262025 w 3220522"/>
                  <a:gd name="connsiteY30" fmla="*/ 695835 h 1376383"/>
                  <a:gd name="connsiteX31" fmla="*/ 1345842 w 3220522"/>
                  <a:gd name="connsiteY31" fmla="*/ 680021 h 1376383"/>
                  <a:gd name="connsiteX32" fmla="*/ 1516111 w 3220522"/>
                  <a:gd name="connsiteY32" fmla="*/ 652082 h 1376383"/>
                  <a:gd name="connsiteX33" fmla="*/ 1558810 w 3220522"/>
                  <a:gd name="connsiteY33" fmla="*/ 645756 h 1376383"/>
                  <a:gd name="connsiteX34" fmla="*/ 1600982 w 3220522"/>
                  <a:gd name="connsiteY34" fmla="*/ 639958 h 1376383"/>
                  <a:gd name="connsiteX35" fmla="*/ 1622067 w 3220522"/>
                  <a:gd name="connsiteY35" fmla="*/ 637322 h 1376383"/>
                  <a:gd name="connsiteX36" fmla="*/ 1644208 w 3220522"/>
                  <a:gd name="connsiteY36" fmla="*/ 634686 h 1376383"/>
                  <a:gd name="connsiteX37" fmla="*/ 1689015 w 3220522"/>
                  <a:gd name="connsiteY37" fmla="*/ 629415 h 1376383"/>
                  <a:gd name="connsiteX38" fmla="*/ 1733296 w 3220522"/>
                  <a:gd name="connsiteY38" fmla="*/ 624143 h 1376383"/>
                  <a:gd name="connsiteX39" fmla="*/ 1778631 w 3220522"/>
                  <a:gd name="connsiteY39" fmla="*/ 618345 h 1376383"/>
                  <a:gd name="connsiteX40" fmla="*/ 1868773 w 3220522"/>
                  <a:gd name="connsiteY40" fmla="*/ 605693 h 1376383"/>
                  <a:gd name="connsiteX41" fmla="*/ 1958388 w 3220522"/>
                  <a:gd name="connsiteY41" fmla="*/ 592514 h 1376383"/>
                  <a:gd name="connsiteX42" fmla="*/ 2046422 w 3220522"/>
                  <a:gd name="connsiteY42" fmla="*/ 577227 h 1376383"/>
                  <a:gd name="connsiteX43" fmla="*/ 2133401 w 3220522"/>
                  <a:gd name="connsiteY43" fmla="*/ 560885 h 1376383"/>
                  <a:gd name="connsiteX44" fmla="*/ 2218799 w 3220522"/>
                  <a:gd name="connsiteY44" fmla="*/ 543490 h 1376383"/>
                  <a:gd name="connsiteX45" fmla="*/ 2539305 w 3220522"/>
                  <a:gd name="connsiteY45" fmla="*/ 460200 h 1376383"/>
                  <a:gd name="connsiteX46" fmla="*/ 2814476 w 3220522"/>
                  <a:gd name="connsiteY46" fmla="*/ 357933 h 1376383"/>
                  <a:gd name="connsiteX47" fmla="*/ 3026917 w 3220522"/>
                  <a:gd name="connsiteY47" fmla="*/ 241961 h 1376383"/>
                  <a:gd name="connsiteX48" fmla="*/ 3160813 w 3220522"/>
                  <a:gd name="connsiteY48" fmla="*/ 125988 h 1376383"/>
                  <a:gd name="connsiteX49" fmla="*/ 3181371 w 3220522"/>
                  <a:gd name="connsiteY49" fmla="*/ 99631 h 1376383"/>
                  <a:gd name="connsiteX50" fmla="*/ 3196659 w 3220522"/>
                  <a:gd name="connsiteY50" fmla="*/ 75382 h 1376383"/>
                  <a:gd name="connsiteX51" fmla="*/ 3214582 w 3220522"/>
                  <a:gd name="connsiteY51" fmla="*/ 35319 h 1376383"/>
                  <a:gd name="connsiteX52" fmla="*/ 3220380 w 3220522"/>
                  <a:gd name="connsiteY52" fmla="*/ 0 h 1376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220522" h="1376383">
                    <a:moveTo>
                      <a:pt x="3220380" y="0"/>
                    </a:moveTo>
                    <a:cubicBezTo>
                      <a:pt x="3220380" y="0"/>
                      <a:pt x="3219326" y="2636"/>
                      <a:pt x="3216163" y="7907"/>
                    </a:cubicBezTo>
                    <a:cubicBezTo>
                      <a:pt x="3213000" y="13179"/>
                      <a:pt x="3207729" y="20559"/>
                      <a:pt x="3199822" y="28993"/>
                    </a:cubicBezTo>
                    <a:cubicBezTo>
                      <a:pt x="3184007" y="46916"/>
                      <a:pt x="3157650" y="70638"/>
                      <a:pt x="3118114" y="95414"/>
                    </a:cubicBezTo>
                    <a:cubicBezTo>
                      <a:pt x="3078577" y="120190"/>
                      <a:pt x="3027444" y="146547"/>
                      <a:pt x="2964186" y="171323"/>
                    </a:cubicBezTo>
                    <a:cubicBezTo>
                      <a:pt x="2901456" y="196099"/>
                      <a:pt x="2827655" y="219821"/>
                      <a:pt x="2744893" y="241961"/>
                    </a:cubicBezTo>
                    <a:cubicBezTo>
                      <a:pt x="2662131" y="264101"/>
                      <a:pt x="2570934" y="284133"/>
                      <a:pt x="2472884" y="302583"/>
                    </a:cubicBezTo>
                    <a:cubicBezTo>
                      <a:pt x="2374835" y="321033"/>
                      <a:pt x="2270460" y="338429"/>
                      <a:pt x="2161340" y="353716"/>
                    </a:cubicBezTo>
                    <a:cubicBezTo>
                      <a:pt x="2134455" y="357933"/>
                      <a:pt x="2106517" y="360569"/>
                      <a:pt x="2078578" y="364786"/>
                    </a:cubicBezTo>
                    <a:cubicBezTo>
                      <a:pt x="2050639" y="368476"/>
                      <a:pt x="2023227" y="372694"/>
                      <a:pt x="1994761" y="375857"/>
                    </a:cubicBezTo>
                    <a:cubicBezTo>
                      <a:pt x="1938356" y="382709"/>
                      <a:pt x="1880897" y="389562"/>
                      <a:pt x="1822911" y="395888"/>
                    </a:cubicBezTo>
                    <a:cubicBezTo>
                      <a:pt x="1707466" y="408540"/>
                      <a:pt x="1588330" y="419610"/>
                      <a:pt x="1461287" y="437533"/>
                    </a:cubicBezTo>
                    <a:cubicBezTo>
                      <a:pt x="1337408" y="456510"/>
                      <a:pt x="1214582" y="479705"/>
                      <a:pt x="1095974" y="511334"/>
                    </a:cubicBezTo>
                    <a:cubicBezTo>
                      <a:pt x="1066453" y="518714"/>
                      <a:pt x="1036933" y="527148"/>
                      <a:pt x="1007940" y="535055"/>
                    </a:cubicBezTo>
                    <a:cubicBezTo>
                      <a:pt x="978947" y="544017"/>
                      <a:pt x="949954" y="552451"/>
                      <a:pt x="922015" y="561940"/>
                    </a:cubicBezTo>
                    <a:cubicBezTo>
                      <a:pt x="865610" y="580390"/>
                      <a:pt x="809732" y="600422"/>
                      <a:pt x="757018" y="622562"/>
                    </a:cubicBezTo>
                    <a:cubicBezTo>
                      <a:pt x="650534" y="665788"/>
                      <a:pt x="553011" y="715340"/>
                      <a:pt x="467086" y="769109"/>
                    </a:cubicBezTo>
                    <a:cubicBezTo>
                      <a:pt x="381161" y="822351"/>
                      <a:pt x="306833" y="879810"/>
                      <a:pt x="246211" y="937269"/>
                    </a:cubicBezTo>
                    <a:cubicBezTo>
                      <a:pt x="185589" y="994728"/>
                      <a:pt x="138146" y="1051660"/>
                      <a:pt x="102827" y="1104902"/>
                    </a:cubicBezTo>
                    <a:cubicBezTo>
                      <a:pt x="67508" y="1157617"/>
                      <a:pt x="43786" y="1206115"/>
                      <a:pt x="28499" y="1246705"/>
                    </a:cubicBezTo>
                    <a:cubicBezTo>
                      <a:pt x="13212" y="1287295"/>
                      <a:pt x="5832" y="1319979"/>
                      <a:pt x="2669" y="1342119"/>
                    </a:cubicBezTo>
                    <a:cubicBezTo>
                      <a:pt x="-494" y="1364259"/>
                      <a:pt x="33" y="1376383"/>
                      <a:pt x="33" y="1376383"/>
                    </a:cubicBezTo>
                    <a:cubicBezTo>
                      <a:pt x="33" y="1376383"/>
                      <a:pt x="5832" y="1365313"/>
                      <a:pt x="18483" y="1345809"/>
                    </a:cubicBezTo>
                    <a:cubicBezTo>
                      <a:pt x="31135" y="1326304"/>
                      <a:pt x="51693" y="1298365"/>
                      <a:pt x="80159" y="1265155"/>
                    </a:cubicBezTo>
                    <a:cubicBezTo>
                      <a:pt x="109153" y="1231945"/>
                      <a:pt x="146053" y="1192936"/>
                      <a:pt x="193496" y="1151818"/>
                    </a:cubicBezTo>
                    <a:cubicBezTo>
                      <a:pt x="240940" y="1110701"/>
                      <a:pt x="297344" y="1067475"/>
                      <a:pt x="363765" y="1025303"/>
                    </a:cubicBezTo>
                    <a:cubicBezTo>
                      <a:pt x="430186" y="983131"/>
                      <a:pt x="506095" y="941486"/>
                      <a:pt x="590439" y="903004"/>
                    </a:cubicBezTo>
                    <a:cubicBezTo>
                      <a:pt x="674782" y="864523"/>
                      <a:pt x="767560" y="828677"/>
                      <a:pt x="866137" y="797048"/>
                    </a:cubicBezTo>
                    <a:cubicBezTo>
                      <a:pt x="915689" y="781233"/>
                      <a:pt x="966822" y="765946"/>
                      <a:pt x="1019010" y="752240"/>
                    </a:cubicBezTo>
                    <a:cubicBezTo>
                      <a:pt x="1071198" y="738007"/>
                      <a:pt x="1124967" y="725356"/>
                      <a:pt x="1179263" y="713231"/>
                    </a:cubicBezTo>
                    <a:cubicBezTo>
                      <a:pt x="1206675" y="706905"/>
                      <a:pt x="1234086" y="701634"/>
                      <a:pt x="1262025" y="695835"/>
                    </a:cubicBezTo>
                    <a:cubicBezTo>
                      <a:pt x="1289964" y="690564"/>
                      <a:pt x="1317903" y="685292"/>
                      <a:pt x="1345842" y="680021"/>
                    </a:cubicBezTo>
                    <a:cubicBezTo>
                      <a:pt x="1401720" y="669478"/>
                      <a:pt x="1458652" y="660516"/>
                      <a:pt x="1516111" y="652082"/>
                    </a:cubicBezTo>
                    <a:lnTo>
                      <a:pt x="1558810" y="645756"/>
                    </a:lnTo>
                    <a:lnTo>
                      <a:pt x="1600982" y="639958"/>
                    </a:lnTo>
                    <a:lnTo>
                      <a:pt x="1622067" y="637322"/>
                    </a:lnTo>
                    <a:lnTo>
                      <a:pt x="1644208" y="634686"/>
                    </a:lnTo>
                    <a:lnTo>
                      <a:pt x="1689015" y="629415"/>
                    </a:lnTo>
                    <a:lnTo>
                      <a:pt x="1733296" y="624143"/>
                    </a:lnTo>
                    <a:lnTo>
                      <a:pt x="1778631" y="618345"/>
                    </a:lnTo>
                    <a:cubicBezTo>
                      <a:pt x="1808678" y="614127"/>
                      <a:pt x="1838725" y="610437"/>
                      <a:pt x="1868773" y="605693"/>
                    </a:cubicBezTo>
                    <a:cubicBezTo>
                      <a:pt x="1898820" y="601476"/>
                      <a:pt x="1928341" y="596732"/>
                      <a:pt x="1958388" y="592514"/>
                    </a:cubicBezTo>
                    <a:cubicBezTo>
                      <a:pt x="1987908" y="587243"/>
                      <a:pt x="2017428" y="582499"/>
                      <a:pt x="2046422" y="577227"/>
                    </a:cubicBezTo>
                    <a:cubicBezTo>
                      <a:pt x="2075415" y="572483"/>
                      <a:pt x="2104408" y="566684"/>
                      <a:pt x="2133401" y="560885"/>
                    </a:cubicBezTo>
                    <a:cubicBezTo>
                      <a:pt x="2162394" y="555614"/>
                      <a:pt x="2190333" y="549815"/>
                      <a:pt x="2218799" y="543490"/>
                    </a:cubicBezTo>
                    <a:cubicBezTo>
                      <a:pt x="2331609" y="519768"/>
                      <a:pt x="2439147" y="491302"/>
                      <a:pt x="2539305" y="460200"/>
                    </a:cubicBezTo>
                    <a:cubicBezTo>
                      <a:pt x="2639463" y="429098"/>
                      <a:pt x="2732241" y="394834"/>
                      <a:pt x="2814476" y="357933"/>
                    </a:cubicBezTo>
                    <a:cubicBezTo>
                      <a:pt x="2896711" y="321033"/>
                      <a:pt x="2968404" y="281497"/>
                      <a:pt x="3026917" y="241961"/>
                    </a:cubicBezTo>
                    <a:cubicBezTo>
                      <a:pt x="3085430" y="202425"/>
                      <a:pt x="3130765" y="162362"/>
                      <a:pt x="3160813" y="125988"/>
                    </a:cubicBezTo>
                    <a:cubicBezTo>
                      <a:pt x="3168720" y="117027"/>
                      <a:pt x="3175045" y="108065"/>
                      <a:pt x="3181371" y="99631"/>
                    </a:cubicBezTo>
                    <a:cubicBezTo>
                      <a:pt x="3187170" y="91197"/>
                      <a:pt x="3192442" y="83289"/>
                      <a:pt x="3196659" y="75382"/>
                    </a:cubicBezTo>
                    <a:cubicBezTo>
                      <a:pt x="3205620" y="60095"/>
                      <a:pt x="3210892" y="46389"/>
                      <a:pt x="3214582" y="35319"/>
                    </a:cubicBezTo>
                    <a:cubicBezTo>
                      <a:pt x="3221962" y="12124"/>
                      <a:pt x="3220380" y="0"/>
                      <a:pt x="3220380" y="0"/>
                    </a:cubicBezTo>
                    <a:close/>
                  </a:path>
                </a:pathLst>
              </a:custGeom>
              <a:gradFill flip="none" rotWithShape="1">
                <a:gsLst>
                  <a:gs pos="17000">
                    <a:schemeClr val="accent1">
                      <a:lumMod val="40000"/>
                      <a:lumOff val="60000"/>
                    </a:schemeClr>
                  </a:gs>
                  <a:gs pos="100000">
                    <a:schemeClr val="accent1"/>
                  </a:gs>
                </a:gsLst>
                <a:lin ang="5400000" scaled="1"/>
                <a:tileRect/>
              </a:gradFill>
              <a:ln w="5258" cap="flat">
                <a:noFill/>
                <a:prstDash val="solid"/>
                <a:miter/>
              </a:ln>
            </p:spPr>
            <p:txBody>
              <a:bodyPr rtlCol="0" anchor="ctr"/>
              <a:lstStyle/>
              <a:p>
                <a:endParaRPr lang="zh-CN" altLang="en-US" b="1"/>
              </a:p>
            </p:txBody>
          </p:sp>
          <p:sp>
            <p:nvSpPr>
              <p:cNvPr id="314" name="任意多边形: 形状 313">
                <a:extLst>
                  <a:ext uri="{FF2B5EF4-FFF2-40B4-BE49-F238E27FC236}">
                    <a16:creationId xmlns:a16="http://schemas.microsoft.com/office/drawing/2014/main" id="{2A2B2FA8-B9AE-0158-8BCD-9FEBE7D1B33A}"/>
                  </a:ext>
                </a:extLst>
              </p:cNvPr>
              <p:cNvSpPr/>
              <p:nvPr/>
            </p:nvSpPr>
            <p:spPr>
              <a:xfrm>
                <a:off x="2892236" y="2119076"/>
                <a:ext cx="3172904" cy="1158144"/>
              </a:xfrm>
              <a:custGeom>
                <a:avLst/>
                <a:gdLst>
                  <a:gd name="connsiteX0" fmla="*/ 3172904 w 3172904"/>
                  <a:gd name="connsiteY0" fmla="*/ 0 h 1158144"/>
                  <a:gd name="connsiteX1" fmla="*/ 3164997 w 3172904"/>
                  <a:gd name="connsiteY1" fmla="*/ 5271 h 1158144"/>
                  <a:gd name="connsiteX2" fmla="*/ 3154981 w 3172904"/>
                  <a:gd name="connsiteY2" fmla="*/ 11597 h 1158144"/>
                  <a:gd name="connsiteX3" fmla="*/ 3140748 w 3172904"/>
                  <a:gd name="connsiteY3" fmla="*/ 20032 h 1158144"/>
                  <a:gd name="connsiteX4" fmla="*/ 3040590 w 3172904"/>
                  <a:gd name="connsiteY4" fmla="*/ 62203 h 1158144"/>
                  <a:gd name="connsiteX5" fmla="*/ 2870848 w 3172904"/>
                  <a:gd name="connsiteY5" fmla="*/ 98577 h 1158144"/>
                  <a:gd name="connsiteX6" fmla="*/ 2642066 w 3172904"/>
                  <a:gd name="connsiteY6" fmla="*/ 124934 h 1158144"/>
                  <a:gd name="connsiteX7" fmla="*/ 2367422 w 3172904"/>
                  <a:gd name="connsiteY7" fmla="*/ 148656 h 1158144"/>
                  <a:gd name="connsiteX8" fmla="*/ 2216657 w 3172904"/>
                  <a:gd name="connsiteY8" fmla="*/ 161307 h 1158144"/>
                  <a:gd name="connsiteX9" fmla="*/ 2059040 w 3172904"/>
                  <a:gd name="connsiteY9" fmla="*/ 175013 h 1158144"/>
                  <a:gd name="connsiteX10" fmla="*/ 1896152 w 3172904"/>
                  <a:gd name="connsiteY10" fmla="*/ 189773 h 1158144"/>
                  <a:gd name="connsiteX11" fmla="*/ 1729573 w 3172904"/>
                  <a:gd name="connsiteY11" fmla="*/ 205588 h 1158144"/>
                  <a:gd name="connsiteX12" fmla="*/ 1385345 w 3172904"/>
                  <a:gd name="connsiteY12" fmla="*/ 245651 h 1158144"/>
                  <a:gd name="connsiteX13" fmla="*/ 1210859 w 3172904"/>
                  <a:gd name="connsiteY13" fmla="*/ 277807 h 1158144"/>
                  <a:gd name="connsiteX14" fmla="*/ 1041117 w 3172904"/>
                  <a:gd name="connsiteY14" fmla="*/ 320506 h 1158144"/>
                  <a:gd name="connsiteX15" fmla="*/ 726410 w 3172904"/>
                  <a:gd name="connsiteY15" fmla="*/ 435951 h 1158144"/>
                  <a:gd name="connsiteX16" fmla="*/ 461782 w 3172904"/>
                  <a:gd name="connsiteY16" fmla="*/ 584080 h 1158144"/>
                  <a:gd name="connsiteX17" fmla="*/ 352662 w 3172904"/>
                  <a:gd name="connsiteY17" fmla="*/ 665261 h 1158144"/>
                  <a:gd name="connsiteX18" fmla="*/ 260411 w 3172904"/>
                  <a:gd name="connsiteY18" fmla="*/ 747496 h 1158144"/>
                  <a:gd name="connsiteX19" fmla="*/ 123880 w 3172904"/>
                  <a:gd name="connsiteY19" fmla="*/ 905113 h 1158144"/>
                  <a:gd name="connsiteX20" fmla="*/ 44280 w 3172904"/>
                  <a:gd name="connsiteY20" fmla="*/ 1036900 h 1158144"/>
                  <a:gd name="connsiteX21" fmla="*/ 8434 w 3172904"/>
                  <a:gd name="connsiteY21" fmla="*/ 1125988 h 1158144"/>
                  <a:gd name="connsiteX22" fmla="*/ 0 w 3172904"/>
                  <a:gd name="connsiteY22" fmla="*/ 1158144 h 1158144"/>
                  <a:gd name="connsiteX23" fmla="*/ 20032 w 3172904"/>
                  <a:gd name="connsiteY23" fmla="*/ 1129678 h 1158144"/>
                  <a:gd name="connsiteX24" fmla="*/ 83289 w 3172904"/>
                  <a:gd name="connsiteY24" fmla="*/ 1053242 h 1158144"/>
                  <a:gd name="connsiteX25" fmla="*/ 192936 w 3172904"/>
                  <a:gd name="connsiteY25" fmla="*/ 943068 h 1158144"/>
                  <a:gd name="connsiteX26" fmla="*/ 352135 w 3172904"/>
                  <a:gd name="connsiteY26" fmla="*/ 814971 h 1158144"/>
                  <a:gd name="connsiteX27" fmla="*/ 450712 w 3172904"/>
                  <a:gd name="connsiteY27" fmla="*/ 749604 h 1158144"/>
                  <a:gd name="connsiteX28" fmla="*/ 561413 w 3172904"/>
                  <a:gd name="connsiteY28" fmla="*/ 685292 h 1158144"/>
                  <a:gd name="connsiteX29" fmla="*/ 817079 w 3172904"/>
                  <a:gd name="connsiteY29" fmla="*/ 568793 h 1158144"/>
                  <a:gd name="connsiteX30" fmla="*/ 1109647 w 3172904"/>
                  <a:gd name="connsiteY30" fmla="*/ 475487 h 1158144"/>
                  <a:gd name="connsiteX31" fmla="*/ 1426990 w 3172904"/>
                  <a:gd name="connsiteY31" fmla="*/ 410648 h 1158144"/>
                  <a:gd name="connsiteX32" fmla="*/ 1507116 w 3172904"/>
                  <a:gd name="connsiteY32" fmla="*/ 398524 h 1158144"/>
                  <a:gd name="connsiteX33" fmla="*/ 1590933 w 3172904"/>
                  <a:gd name="connsiteY33" fmla="*/ 387981 h 1158144"/>
                  <a:gd name="connsiteX34" fmla="*/ 1759620 w 3172904"/>
                  <a:gd name="connsiteY34" fmla="*/ 366368 h 1158144"/>
                  <a:gd name="connsiteX35" fmla="*/ 1925145 w 3172904"/>
                  <a:gd name="connsiteY35" fmla="*/ 344228 h 1158144"/>
                  <a:gd name="connsiteX36" fmla="*/ 2086979 w 3172904"/>
                  <a:gd name="connsiteY36" fmla="*/ 321033 h 1158144"/>
                  <a:gd name="connsiteX37" fmla="*/ 2243015 w 3172904"/>
                  <a:gd name="connsiteY37" fmla="*/ 297311 h 1158144"/>
                  <a:gd name="connsiteX38" fmla="*/ 2392198 w 3172904"/>
                  <a:gd name="connsiteY38" fmla="*/ 272535 h 1158144"/>
                  <a:gd name="connsiteX39" fmla="*/ 2665261 w 3172904"/>
                  <a:gd name="connsiteY39" fmla="*/ 219821 h 1158144"/>
                  <a:gd name="connsiteX40" fmla="*/ 2893516 w 3172904"/>
                  <a:gd name="connsiteY40" fmla="*/ 160253 h 1158144"/>
                  <a:gd name="connsiteX41" fmla="*/ 3060094 w 3172904"/>
                  <a:gd name="connsiteY41" fmla="*/ 91724 h 1158144"/>
                  <a:gd name="connsiteX42" fmla="*/ 3148655 w 3172904"/>
                  <a:gd name="connsiteY42" fmla="*/ 27412 h 1158144"/>
                  <a:gd name="connsiteX43" fmla="*/ 3166578 w 3172904"/>
                  <a:gd name="connsiteY43" fmla="*/ 7380 h 1158144"/>
                  <a:gd name="connsiteX44" fmla="*/ 3172904 w 3172904"/>
                  <a:gd name="connsiteY44" fmla="*/ 0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172904" h="1158144">
                    <a:moveTo>
                      <a:pt x="3172904" y="0"/>
                    </a:moveTo>
                    <a:cubicBezTo>
                      <a:pt x="3172904" y="0"/>
                      <a:pt x="3170268" y="1581"/>
                      <a:pt x="3164997" y="5271"/>
                    </a:cubicBezTo>
                    <a:cubicBezTo>
                      <a:pt x="3162361" y="6853"/>
                      <a:pt x="3159198" y="9489"/>
                      <a:pt x="3154981" y="11597"/>
                    </a:cubicBezTo>
                    <a:cubicBezTo>
                      <a:pt x="3150764" y="14233"/>
                      <a:pt x="3146019" y="16869"/>
                      <a:pt x="3140748" y="20032"/>
                    </a:cubicBezTo>
                    <a:cubicBezTo>
                      <a:pt x="3119662" y="32683"/>
                      <a:pt x="3085925" y="48498"/>
                      <a:pt x="3040590" y="62203"/>
                    </a:cubicBezTo>
                    <a:cubicBezTo>
                      <a:pt x="2995255" y="76436"/>
                      <a:pt x="2938323" y="88561"/>
                      <a:pt x="2870848" y="98577"/>
                    </a:cubicBezTo>
                    <a:cubicBezTo>
                      <a:pt x="2803901" y="108592"/>
                      <a:pt x="2726410" y="117027"/>
                      <a:pt x="2642066" y="124934"/>
                    </a:cubicBezTo>
                    <a:cubicBezTo>
                      <a:pt x="2557195" y="132841"/>
                      <a:pt x="2464944" y="140748"/>
                      <a:pt x="2367422" y="148656"/>
                    </a:cubicBezTo>
                    <a:cubicBezTo>
                      <a:pt x="2318397" y="152873"/>
                      <a:pt x="2268318" y="157090"/>
                      <a:pt x="2216657" y="161307"/>
                    </a:cubicBezTo>
                    <a:cubicBezTo>
                      <a:pt x="2165524" y="165524"/>
                      <a:pt x="2112809" y="170269"/>
                      <a:pt x="2059040" y="175013"/>
                    </a:cubicBezTo>
                    <a:cubicBezTo>
                      <a:pt x="2005798" y="179757"/>
                      <a:pt x="1950975" y="184502"/>
                      <a:pt x="1896152" y="189773"/>
                    </a:cubicBezTo>
                    <a:cubicBezTo>
                      <a:pt x="1841328" y="195045"/>
                      <a:pt x="1785450" y="199789"/>
                      <a:pt x="1729573" y="205588"/>
                    </a:cubicBezTo>
                    <a:cubicBezTo>
                      <a:pt x="1616763" y="217712"/>
                      <a:pt x="1506062" y="226674"/>
                      <a:pt x="1385345" y="245651"/>
                    </a:cubicBezTo>
                    <a:cubicBezTo>
                      <a:pt x="1326832" y="254085"/>
                      <a:pt x="1268845" y="265683"/>
                      <a:pt x="1210859" y="277807"/>
                    </a:cubicBezTo>
                    <a:cubicBezTo>
                      <a:pt x="1153400" y="289931"/>
                      <a:pt x="1096468" y="304164"/>
                      <a:pt x="1041117" y="320506"/>
                    </a:cubicBezTo>
                    <a:cubicBezTo>
                      <a:pt x="929889" y="352135"/>
                      <a:pt x="823932" y="391144"/>
                      <a:pt x="726410" y="435951"/>
                    </a:cubicBezTo>
                    <a:cubicBezTo>
                      <a:pt x="628888" y="480759"/>
                      <a:pt x="539800" y="530838"/>
                      <a:pt x="461782" y="584080"/>
                    </a:cubicBezTo>
                    <a:cubicBezTo>
                      <a:pt x="422773" y="610965"/>
                      <a:pt x="386400" y="637849"/>
                      <a:pt x="352662" y="665261"/>
                    </a:cubicBezTo>
                    <a:cubicBezTo>
                      <a:pt x="319452" y="692672"/>
                      <a:pt x="288350" y="720084"/>
                      <a:pt x="260411" y="747496"/>
                    </a:cubicBezTo>
                    <a:cubicBezTo>
                      <a:pt x="204533" y="802319"/>
                      <a:pt x="159199" y="856088"/>
                      <a:pt x="123880" y="905113"/>
                    </a:cubicBezTo>
                    <a:cubicBezTo>
                      <a:pt x="88561" y="954665"/>
                      <a:pt x="62731" y="999473"/>
                      <a:pt x="44280" y="1036900"/>
                    </a:cubicBezTo>
                    <a:cubicBezTo>
                      <a:pt x="25830" y="1074328"/>
                      <a:pt x="15287" y="1104902"/>
                      <a:pt x="8434" y="1125988"/>
                    </a:cubicBezTo>
                    <a:cubicBezTo>
                      <a:pt x="1581" y="1146547"/>
                      <a:pt x="0" y="1158144"/>
                      <a:pt x="0" y="1158144"/>
                    </a:cubicBezTo>
                    <a:cubicBezTo>
                      <a:pt x="0" y="1158144"/>
                      <a:pt x="6326" y="1148128"/>
                      <a:pt x="20032" y="1129678"/>
                    </a:cubicBezTo>
                    <a:cubicBezTo>
                      <a:pt x="33210" y="1111228"/>
                      <a:pt x="54823" y="1085398"/>
                      <a:pt x="83289" y="1053242"/>
                    </a:cubicBezTo>
                    <a:cubicBezTo>
                      <a:pt x="111755" y="1021086"/>
                      <a:pt x="148129" y="983658"/>
                      <a:pt x="192936" y="943068"/>
                    </a:cubicBezTo>
                    <a:cubicBezTo>
                      <a:pt x="237744" y="902477"/>
                      <a:pt x="290459" y="858724"/>
                      <a:pt x="352135" y="814971"/>
                    </a:cubicBezTo>
                    <a:cubicBezTo>
                      <a:pt x="382709" y="792831"/>
                      <a:pt x="415393" y="770690"/>
                      <a:pt x="450712" y="749604"/>
                    </a:cubicBezTo>
                    <a:cubicBezTo>
                      <a:pt x="485503" y="727991"/>
                      <a:pt x="522404" y="706378"/>
                      <a:pt x="561413" y="685292"/>
                    </a:cubicBezTo>
                    <a:cubicBezTo>
                      <a:pt x="639431" y="643648"/>
                      <a:pt x="724829" y="604112"/>
                      <a:pt x="817079" y="568793"/>
                    </a:cubicBezTo>
                    <a:cubicBezTo>
                      <a:pt x="908803" y="532947"/>
                      <a:pt x="1007907" y="502372"/>
                      <a:pt x="1109647" y="475487"/>
                    </a:cubicBezTo>
                    <a:cubicBezTo>
                      <a:pt x="1212441" y="449130"/>
                      <a:pt x="1318397" y="426990"/>
                      <a:pt x="1426990" y="410648"/>
                    </a:cubicBezTo>
                    <a:cubicBezTo>
                      <a:pt x="1454402" y="405904"/>
                      <a:pt x="1479705" y="402741"/>
                      <a:pt x="1507116" y="398524"/>
                    </a:cubicBezTo>
                    <a:cubicBezTo>
                      <a:pt x="1535055" y="394834"/>
                      <a:pt x="1562994" y="391671"/>
                      <a:pt x="1590933" y="387981"/>
                    </a:cubicBezTo>
                    <a:cubicBezTo>
                      <a:pt x="1647338" y="380601"/>
                      <a:pt x="1703742" y="373748"/>
                      <a:pt x="1759620" y="366368"/>
                    </a:cubicBezTo>
                    <a:cubicBezTo>
                      <a:pt x="1815498" y="359515"/>
                      <a:pt x="1870848" y="351608"/>
                      <a:pt x="1925145" y="344228"/>
                    </a:cubicBezTo>
                    <a:cubicBezTo>
                      <a:pt x="1979968" y="336848"/>
                      <a:pt x="2033737" y="328940"/>
                      <a:pt x="2086979" y="321033"/>
                    </a:cubicBezTo>
                    <a:cubicBezTo>
                      <a:pt x="2140221" y="313126"/>
                      <a:pt x="2192409" y="305746"/>
                      <a:pt x="2243015" y="297311"/>
                    </a:cubicBezTo>
                    <a:cubicBezTo>
                      <a:pt x="2294148" y="288877"/>
                      <a:pt x="2343700" y="280970"/>
                      <a:pt x="2392198" y="272535"/>
                    </a:cubicBezTo>
                    <a:cubicBezTo>
                      <a:pt x="2489193" y="255667"/>
                      <a:pt x="2580917" y="238271"/>
                      <a:pt x="2665261" y="219821"/>
                    </a:cubicBezTo>
                    <a:cubicBezTo>
                      <a:pt x="2749604" y="201371"/>
                      <a:pt x="2826568" y="181866"/>
                      <a:pt x="2893516" y="160253"/>
                    </a:cubicBezTo>
                    <a:cubicBezTo>
                      <a:pt x="2960464" y="138640"/>
                      <a:pt x="3017395" y="115973"/>
                      <a:pt x="3060094" y="91724"/>
                    </a:cubicBezTo>
                    <a:cubicBezTo>
                      <a:pt x="3103321" y="68529"/>
                      <a:pt x="3131259" y="43753"/>
                      <a:pt x="3148655" y="27412"/>
                    </a:cubicBezTo>
                    <a:cubicBezTo>
                      <a:pt x="3157617" y="18977"/>
                      <a:pt x="3162888" y="12124"/>
                      <a:pt x="3166578" y="7380"/>
                    </a:cubicBezTo>
                    <a:cubicBezTo>
                      <a:pt x="3171323" y="2109"/>
                      <a:pt x="3172904" y="0"/>
                      <a:pt x="3172904" y="0"/>
                    </a:cubicBezTo>
                    <a:close/>
                  </a:path>
                </a:pathLst>
              </a:custGeom>
              <a:gradFill>
                <a:gsLst>
                  <a:gs pos="0">
                    <a:schemeClr val="accent2">
                      <a:alpha val="46000"/>
                    </a:schemeClr>
                  </a:gs>
                  <a:gs pos="87000">
                    <a:schemeClr val="accent1"/>
                  </a:gs>
                </a:gsLst>
                <a:lin ang="5400000" scaled="1"/>
              </a:gradFill>
              <a:ln w="5258" cap="flat">
                <a:noFill/>
                <a:prstDash val="solid"/>
                <a:miter/>
              </a:ln>
            </p:spPr>
            <p:txBody>
              <a:bodyPr rtlCol="0" anchor="ctr"/>
              <a:lstStyle/>
              <a:p>
                <a:endParaRPr lang="zh-CN" altLang="en-US" b="1"/>
              </a:p>
            </p:txBody>
          </p:sp>
          <p:sp>
            <p:nvSpPr>
              <p:cNvPr id="315" name="任意多边形: 形状 314">
                <a:extLst>
                  <a:ext uri="{FF2B5EF4-FFF2-40B4-BE49-F238E27FC236}">
                    <a16:creationId xmlns:a16="http://schemas.microsoft.com/office/drawing/2014/main" id="{718DF392-611A-5AF0-EA50-98EF0BBBD0C1}"/>
                  </a:ext>
                </a:extLst>
              </p:cNvPr>
              <p:cNvSpPr/>
              <p:nvPr/>
            </p:nvSpPr>
            <p:spPr>
              <a:xfrm>
                <a:off x="2861662" y="2395828"/>
                <a:ext cx="3133894" cy="1160252"/>
              </a:xfrm>
              <a:custGeom>
                <a:avLst/>
                <a:gdLst>
                  <a:gd name="connsiteX0" fmla="*/ 3133895 w 3133894"/>
                  <a:gd name="connsiteY0" fmla="*/ 0 h 1160252"/>
                  <a:gd name="connsiteX1" fmla="*/ 1953611 w 3133894"/>
                  <a:gd name="connsiteY1" fmla="*/ 474960 h 1160252"/>
                  <a:gd name="connsiteX2" fmla="*/ 0 w 3133894"/>
                  <a:gd name="connsiteY2" fmla="*/ 1160253 h 1160252"/>
                  <a:gd name="connsiteX3" fmla="*/ 1604111 w 3133894"/>
                  <a:gd name="connsiteY3" fmla="*/ 637849 h 1160252"/>
                  <a:gd name="connsiteX4" fmla="*/ 3133895 w 3133894"/>
                  <a:gd name="connsiteY4" fmla="*/ 0 h 1160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3894" h="1160252">
                    <a:moveTo>
                      <a:pt x="3133895" y="0"/>
                    </a:moveTo>
                    <a:cubicBezTo>
                      <a:pt x="3133895" y="0"/>
                      <a:pt x="2848181" y="359515"/>
                      <a:pt x="1953611" y="474960"/>
                    </a:cubicBezTo>
                    <a:cubicBezTo>
                      <a:pt x="1215076" y="569847"/>
                      <a:pt x="394307" y="681075"/>
                      <a:pt x="0" y="1160253"/>
                    </a:cubicBezTo>
                    <a:cubicBezTo>
                      <a:pt x="0" y="1160253"/>
                      <a:pt x="323142" y="767000"/>
                      <a:pt x="1604111" y="637849"/>
                    </a:cubicBezTo>
                    <a:cubicBezTo>
                      <a:pt x="2956774" y="501318"/>
                      <a:pt x="3133895" y="0"/>
                      <a:pt x="3133895" y="0"/>
                    </a:cubicBezTo>
                    <a:close/>
                  </a:path>
                </a:pathLst>
              </a:custGeom>
              <a:gradFill flip="none" rotWithShape="1">
                <a:gsLst>
                  <a:gs pos="0">
                    <a:schemeClr val="accent1">
                      <a:lumMod val="40000"/>
                      <a:lumOff val="60000"/>
                    </a:schemeClr>
                  </a:gs>
                  <a:gs pos="87000">
                    <a:schemeClr val="accent1"/>
                  </a:gs>
                </a:gsLst>
                <a:lin ang="5400000" scaled="1"/>
                <a:tileRect/>
              </a:gradFill>
              <a:ln w="5258" cap="flat">
                <a:noFill/>
                <a:prstDash val="solid"/>
                <a:miter/>
              </a:ln>
            </p:spPr>
            <p:txBody>
              <a:bodyPr rtlCol="0" anchor="ctr"/>
              <a:lstStyle/>
              <a:p>
                <a:endParaRPr lang="zh-CN" altLang="en-US" b="1"/>
              </a:p>
            </p:txBody>
          </p:sp>
          <p:sp>
            <p:nvSpPr>
              <p:cNvPr id="316" name="任意多边形: 形状 315">
                <a:extLst>
                  <a:ext uri="{FF2B5EF4-FFF2-40B4-BE49-F238E27FC236}">
                    <a16:creationId xmlns:a16="http://schemas.microsoft.com/office/drawing/2014/main" id="{B3BACC7A-01C7-1F61-C194-54042674BCB4}"/>
                  </a:ext>
                </a:extLst>
              </p:cNvPr>
              <p:cNvSpPr/>
              <p:nvPr/>
            </p:nvSpPr>
            <p:spPr>
              <a:xfrm>
                <a:off x="6150309" y="1992560"/>
                <a:ext cx="223462" cy="199789"/>
              </a:xfrm>
              <a:custGeom>
                <a:avLst/>
                <a:gdLst>
                  <a:gd name="connsiteX0" fmla="*/ 196626 w 283605"/>
                  <a:gd name="connsiteY0" fmla="*/ 253558 h 253558"/>
                  <a:gd name="connsiteX1" fmla="*/ 118081 w 283605"/>
                  <a:gd name="connsiteY1" fmla="*/ 195572 h 253558"/>
                  <a:gd name="connsiteX2" fmla="*/ 21613 w 283605"/>
                  <a:gd name="connsiteY2" fmla="*/ 218766 h 253558"/>
                  <a:gd name="connsiteX3" fmla="*/ 57459 w 283605"/>
                  <a:gd name="connsiteY3" fmla="*/ 136531 h 253558"/>
                  <a:gd name="connsiteX4" fmla="*/ 0 w 283605"/>
                  <a:gd name="connsiteY4" fmla="*/ 62203 h 253558"/>
                  <a:gd name="connsiteX5" fmla="*/ 100685 w 283605"/>
                  <a:gd name="connsiteY5" fmla="*/ 69056 h 253558"/>
                  <a:gd name="connsiteX6" fmla="*/ 161835 w 283605"/>
                  <a:gd name="connsiteY6" fmla="*/ 0 h 253558"/>
                  <a:gd name="connsiteX7" fmla="*/ 188192 w 283605"/>
                  <a:gd name="connsiteY7" fmla="*/ 86452 h 253558"/>
                  <a:gd name="connsiteX8" fmla="*/ 283606 w 283605"/>
                  <a:gd name="connsiteY8" fmla="*/ 118608 h 253558"/>
                  <a:gd name="connsiteX9" fmla="*/ 199262 w 283605"/>
                  <a:gd name="connsiteY9" fmla="*/ 164997 h 253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5" h="253558">
                    <a:moveTo>
                      <a:pt x="196626" y="253558"/>
                    </a:moveTo>
                    <a:lnTo>
                      <a:pt x="118081" y="195572"/>
                    </a:lnTo>
                    <a:lnTo>
                      <a:pt x="21613" y="218766"/>
                    </a:lnTo>
                    <a:lnTo>
                      <a:pt x="57459" y="136531"/>
                    </a:lnTo>
                    <a:lnTo>
                      <a:pt x="0" y="62203"/>
                    </a:lnTo>
                    <a:lnTo>
                      <a:pt x="100685" y="69056"/>
                    </a:lnTo>
                    <a:lnTo>
                      <a:pt x="161835" y="0"/>
                    </a:lnTo>
                    <a:lnTo>
                      <a:pt x="188192" y="86452"/>
                    </a:lnTo>
                    <a:lnTo>
                      <a:pt x="283606" y="118608"/>
                    </a:lnTo>
                    <a:lnTo>
                      <a:pt x="199262" y="164997"/>
                    </a:lnTo>
                    <a:close/>
                  </a:path>
                </a:pathLst>
              </a:custGeom>
              <a:gradFill>
                <a:gsLst>
                  <a:gs pos="17000">
                    <a:schemeClr val="accent1">
                      <a:lumMod val="40000"/>
                      <a:lumOff val="60000"/>
                    </a:schemeClr>
                  </a:gs>
                  <a:gs pos="100000">
                    <a:schemeClr val="bg1"/>
                  </a:gs>
                </a:gsLst>
                <a:lin ang="5400000" scaled="1"/>
              </a:gradFill>
              <a:ln w="5258" cap="flat">
                <a:noFill/>
                <a:prstDash val="solid"/>
                <a:miter/>
              </a:ln>
            </p:spPr>
            <p:txBody>
              <a:bodyPr rtlCol="0" anchor="ctr"/>
              <a:lstStyle/>
              <a:p>
                <a:endParaRPr lang="zh-CN" altLang="en-US" b="1"/>
              </a:p>
            </p:txBody>
          </p:sp>
          <p:grpSp>
            <p:nvGrpSpPr>
              <p:cNvPr id="317" name="图形 612">
                <a:extLst>
                  <a:ext uri="{FF2B5EF4-FFF2-40B4-BE49-F238E27FC236}">
                    <a16:creationId xmlns:a16="http://schemas.microsoft.com/office/drawing/2014/main" id="{5E5F0FA4-B5A8-B0D2-B9BC-E8403C35B078}"/>
                  </a:ext>
                </a:extLst>
              </p:cNvPr>
              <p:cNvGrpSpPr/>
              <p:nvPr/>
            </p:nvGrpSpPr>
            <p:grpSpPr>
              <a:xfrm>
                <a:off x="5935287" y="2261850"/>
                <a:ext cx="355618" cy="182453"/>
                <a:chOff x="5935287" y="2261850"/>
                <a:chExt cx="355618" cy="182453"/>
              </a:xfrm>
            </p:grpSpPr>
            <p:sp>
              <p:nvSpPr>
                <p:cNvPr id="320" name="任意多边形: 形状 319">
                  <a:extLst>
                    <a:ext uri="{FF2B5EF4-FFF2-40B4-BE49-F238E27FC236}">
                      <a16:creationId xmlns:a16="http://schemas.microsoft.com/office/drawing/2014/main" id="{63431F0B-4CD6-54A9-D7D8-C79691DC4974}"/>
                    </a:ext>
                  </a:extLst>
                </p:cNvPr>
                <p:cNvSpPr/>
                <p:nvPr/>
              </p:nvSpPr>
              <p:spPr>
                <a:xfrm>
                  <a:off x="5935287" y="2313592"/>
                  <a:ext cx="149447" cy="130711"/>
                </a:xfrm>
                <a:custGeom>
                  <a:avLst/>
                  <a:gdLst>
                    <a:gd name="connsiteX0" fmla="*/ 98049 w 176594"/>
                    <a:gd name="connsiteY0" fmla="*/ 154454 h 154454"/>
                    <a:gd name="connsiteX1" fmla="*/ 62203 w 176594"/>
                    <a:gd name="connsiteY1" fmla="*/ 108593 h 154454"/>
                    <a:gd name="connsiteX2" fmla="*/ 0 w 176594"/>
                    <a:gd name="connsiteY2" fmla="*/ 107011 h 154454"/>
                    <a:gd name="connsiteX3" fmla="*/ 37427 w 176594"/>
                    <a:gd name="connsiteY3" fmla="*/ 64312 h 154454"/>
                    <a:gd name="connsiteX4" fmla="*/ 17923 w 176594"/>
                    <a:gd name="connsiteY4" fmla="*/ 11597 h 154454"/>
                    <a:gd name="connsiteX5" fmla="*/ 76963 w 176594"/>
                    <a:gd name="connsiteY5" fmla="*/ 31102 h 154454"/>
                    <a:gd name="connsiteX6" fmla="*/ 127043 w 176594"/>
                    <a:gd name="connsiteY6" fmla="*/ 0 h 154454"/>
                    <a:gd name="connsiteX7" fmla="*/ 125988 w 176594"/>
                    <a:gd name="connsiteY7" fmla="*/ 54823 h 154454"/>
                    <a:gd name="connsiteX8" fmla="*/ 176595 w 176594"/>
                    <a:gd name="connsiteY8" fmla="*/ 88561 h 154454"/>
                    <a:gd name="connsiteX9" fmla="*/ 117027 w 176594"/>
                    <a:gd name="connsiteY9" fmla="*/ 102794 h 1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594" h="154454">
                      <a:moveTo>
                        <a:pt x="98049" y="154454"/>
                      </a:moveTo>
                      <a:lnTo>
                        <a:pt x="62203" y="108593"/>
                      </a:lnTo>
                      <a:lnTo>
                        <a:pt x="0" y="107011"/>
                      </a:lnTo>
                      <a:lnTo>
                        <a:pt x="37427" y="64312"/>
                      </a:lnTo>
                      <a:lnTo>
                        <a:pt x="17923" y="11597"/>
                      </a:lnTo>
                      <a:lnTo>
                        <a:pt x="76963" y="31102"/>
                      </a:lnTo>
                      <a:lnTo>
                        <a:pt x="127043" y="0"/>
                      </a:lnTo>
                      <a:lnTo>
                        <a:pt x="125988" y="54823"/>
                      </a:lnTo>
                      <a:lnTo>
                        <a:pt x="176595" y="88561"/>
                      </a:lnTo>
                      <a:lnTo>
                        <a:pt x="117027" y="102794"/>
                      </a:lnTo>
                      <a:close/>
                    </a:path>
                  </a:pathLst>
                </a:custGeom>
                <a:gradFill flip="none" rotWithShape="1">
                  <a:gsLst>
                    <a:gs pos="12000">
                      <a:schemeClr val="accent1">
                        <a:lumMod val="20000"/>
                        <a:lumOff val="80000"/>
                      </a:schemeClr>
                    </a:gs>
                    <a:gs pos="100000">
                      <a:schemeClr val="bg1"/>
                    </a:gs>
                  </a:gsLst>
                  <a:lin ang="8100000" scaled="1"/>
                  <a:tileRect/>
                </a:gradFill>
                <a:ln w="5258" cap="flat">
                  <a:noFill/>
                  <a:prstDash val="solid"/>
                  <a:miter/>
                </a:ln>
              </p:spPr>
              <p:txBody>
                <a:bodyPr rtlCol="0" anchor="ctr"/>
                <a:lstStyle/>
                <a:p>
                  <a:endParaRPr lang="zh-CN" altLang="en-US" b="1"/>
                </a:p>
              </p:txBody>
            </p:sp>
            <p:sp>
              <p:nvSpPr>
                <p:cNvPr id="321" name="任意多边形: 形状 320">
                  <a:extLst>
                    <a:ext uri="{FF2B5EF4-FFF2-40B4-BE49-F238E27FC236}">
                      <a16:creationId xmlns:a16="http://schemas.microsoft.com/office/drawing/2014/main" id="{13A21600-8200-3E40-23E7-0FFDD71A7566}"/>
                    </a:ext>
                  </a:extLst>
                </p:cNvPr>
                <p:cNvSpPr/>
                <p:nvPr/>
              </p:nvSpPr>
              <p:spPr>
                <a:xfrm>
                  <a:off x="6167843" y="2261850"/>
                  <a:ext cx="123062" cy="107801"/>
                </a:xfrm>
                <a:custGeom>
                  <a:avLst/>
                  <a:gdLst>
                    <a:gd name="connsiteX0" fmla="*/ 72746 w 131787"/>
                    <a:gd name="connsiteY0" fmla="*/ 115445 h 115445"/>
                    <a:gd name="connsiteX1" fmla="*/ 46389 w 131787"/>
                    <a:gd name="connsiteY1" fmla="*/ 81181 h 115445"/>
                    <a:gd name="connsiteX2" fmla="*/ 0 w 131787"/>
                    <a:gd name="connsiteY2" fmla="*/ 80126 h 115445"/>
                    <a:gd name="connsiteX3" fmla="*/ 27939 w 131787"/>
                    <a:gd name="connsiteY3" fmla="*/ 47970 h 115445"/>
                    <a:gd name="connsiteX4" fmla="*/ 13179 w 131787"/>
                    <a:gd name="connsiteY4" fmla="*/ 8434 h 115445"/>
                    <a:gd name="connsiteX5" fmla="*/ 57459 w 131787"/>
                    <a:gd name="connsiteY5" fmla="*/ 23194 h 115445"/>
                    <a:gd name="connsiteX6" fmla="*/ 94887 w 131787"/>
                    <a:gd name="connsiteY6" fmla="*/ 0 h 115445"/>
                    <a:gd name="connsiteX7" fmla="*/ 93832 w 131787"/>
                    <a:gd name="connsiteY7" fmla="*/ 41118 h 115445"/>
                    <a:gd name="connsiteX8" fmla="*/ 131787 w 131787"/>
                    <a:gd name="connsiteY8" fmla="*/ 65893 h 115445"/>
                    <a:gd name="connsiteX9" fmla="*/ 86979 w 131787"/>
                    <a:gd name="connsiteY9" fmla="*/ 76436 h 11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87" h="115445">
                      <a:moveTo>
                        <a:pt x="72746" y="115445"/>
                      </a:moveTo>
                      <a:lnTo>
                        <a:pt x="46389" y="81181"/>
                      </a:lnTo>
                      <a:lnTo>
                        <a:pt x="0" y="80126"/>
                      </a:lnTo>
                      <a:lnTo>
                        <a:pt x="27939" y="47970"/>
                      </a:lnTo>
                      <a:lnTo>
                        <a:pt x="13179" y="8434"/>
                      </a:lnTo>
                      <a:lnTo>
                        <a:pt x="57459" y="23194"/>
                      </a:lnTo>
                      <a:lnTo>
                        <a:pt x="94887" y="0"/>
                      </a:lnTo>
                      <a:lnTo>
                        <a:pt x="93832" y="41118"/>
                      </a:lnTo>
                      <a:lnTo>
                        <a:pt x="131787" y="65893"/>
                      </a:lnTo>
                      <a:lnTo>
                        <a:pt x="86979" y="76436"/>
                      </a:lnTo>
                      <a:close/>
                    </a:path>
                  </a:pathLst>
                </a:custGeom>
                <a:solidFill>
                  <a:schemeClr val="accent1">
                    <a:lumMod val="20000"/>
                    <a:lumOff val="80000"/>
                  </a:schemeClr>
                </a:solidFill>
                <a:ln w="5258" cap="flat">
                  <a:noFill/>
                  <a:prstDash val="solid"/>
                  <a:miter/>
                </a:ln>
              </p:spPr>
              <p:txBody>
                <a:bodyPr rtlCol="0" anchor="ctr"/>
                <a:lstStyle/>
                <a:p>
                  <a:endParaRPr lang="zh-CN" altLang="en-US" b="1"/>
                </a:p>
              </p:txBody>
            </p:sp>
          </p:grpSp>
          <p:sp>
            <p:nvSpPr>
              <p:cNvPr id="318" name="任意多边形: 形状 317">
                <a:extLst>
                  <a:ext uri="{FF2B5EF4-FFF2-40B4-BE49-F238E27FC236}">
                    <a16:creationId xmlns:a16="http://schemas.microsoft.com/office/drawing/2014/main" id="{17A85FE3-0182-E49F-C180-254F363E2FF1}"/>
                  </a:ext>
                </a:extLst>
              </p:cNvPr>
              <p:cNvSpPr/>
              <p:nvPr/>
            </p:nvSpPr>
            <p:spPr>
              <a:xfrm>
                <a:off x="5329769" y="2264041"/>
                <a:ext cx="115972" cy="99630"/>
              </a:xfrm>
              <a:custGeom>
                <a:avLst/>
                <a:gdLst>
                  <a:gd name="connsiteX0" fmla="*/ 101212 w 115972"/>
                  <a:gd name="connsiteY0" fmla="*/ 94887 h 99630"/>
                  <a:gd name="connsiteX1" fmla="*/ 63258 w 115972"/>
                  <a:gd name="connsiteY1" fmla="*/ 80654 h 99630"/>
                  <a:gd name="connsiteX2" fmla="*/ 30047 w 115972"/>
                  <a:gd name="connsiteY2" fmla="*/ 99631 h 99630"/>
                  <a:gd name="connsiteX3" fmla="*/ 32156 w 115972"/>
                  <a:gd name="connsiteY3" fmla="*/ 64312 h 99630"/>
                  <a:gd name="connsiteX4" fmla="*/ 0 w 115972"/>
                  <a:gd name="connsiteY4" fmla="*/ 41118 h 99630"/>
                  <a:gd name="connsiteX5" fmla="*/ 39536 w 115972"/>
                  <a:gd name="connsiteY5" fmla="*/ 33210 h 99630"/>
                  <a:gd name="connsiteX6" fmla="*/ 53242 w 115972"/>
                  <a:gd name="connsiteY6" fmla="*/ 0 h 99630"/>
                  <a:gd name="connsiteX7" fmla="*/ 75382 w 115972"/>
                  <a:gd name="connsiteY7" fmla="*/ 30575 h 99630"/>
                  <a:gd name="connsiteX8" fmla="*/ 115973 w 115972"/>
                  <a:gd name="connsiteY8" fmla="*/ 33210 h 99630"/>
                  <a:gd name="connsiteX9" fmla="*/ 90142 w 115972"/>
                  <a:gd name="connsiteY9" fmla="*/ 60095 h 99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972" h="99630">
                    <a:moveTo>
                      <a:pt x="101212" y="94887"/>
                    </a:moveTo>
                    <a:lnTo>
                      <a:pt x="63258" y="80654"/>
                    </a:lnTo>
                    <a:lnTo>
                      <a:pt x="30047" y="99631"/>
                    </a:lnTo>
                    <a:lnTo>
                      <a:pt x="32156" y="64312"/>
                    </a:lnTo>
                    <a:lnTo>
                      <a:pt x="0" y="41118"/>
                    </a:lnTo>
                    <a:lnTo>
                      <a:pt x="39536" y="33210"/>
                    </a:lnTo>
                    <a:lnTo>
                      <a:pt x="53242" y="0"/>
                    </a:lnTo>
                    <a:lnTo>
                      <a:pt x="75382" y="30575"/>
                    </a:lnTo>
                    <a:lnTo>
                      <a:pt x="115973" y="33210"/>
                    </a:lnTo>
                    <a:lnTo>
                      <a:pt x="90142" y="60095"/>
                    </a:lnTo>
                    <a:close/>
                  </a:path>
                </a:pathLst>
              </a:custGeom>
              <a:solidFill>
                <a:schemeClr val="bg1">
                  <a:alpha val="52000"/>
                </a:schemeClr>
              </a:solidFill>
              <a:ln w="5258" cap="flat">
                <a:noFill/>
                <a:prstDash val="solid"/>
                <a:miter/>
              </a:ln>
            </p:spPr>
            <p:txBody>
              <a:bodyPr rtlCol="0" anchor="ctr"/>
              <a:lstStyle/>
              <a:p>
                <a:endParaRPr lang="zh-CN" altLang="en-US" b="1"/>
              </a:p>
            </p:txBody>
          </p:sp>
          <p:sp>
            <p:nvSpPr>
              <p:cNvPr id="319" name="任意多边形: 形状 318">
                <a:extLst>
                  <a:ext uri="{FF2B5EF4-FFF2-40B4-BE49-F238E27FC236}">
                    <a16:creationId xmlns:a16="http://schemas.microsoft.com/office/drawing/2014/main" id="{945C196F-8361-AD0D-F215-74EBFFD5A7D2}"/>
                  </a:ext>
                </a:extLst>
              </p:cNvPr>
              <p:cNvSpPr/>
              <p:nvPr/>
            </p:nvSpPr>
            <p:spPr>
              <a:xfrm>
                <a:off x="5219595" y="2468575"/>
                <a:ext cx="174486" cy="151818"/>
              </a:xfrm>
              <a:custGeom>
                <a:avLst/>
                <a:gdLst>
                  <a:gd name="connsiteX0" fmla="*/ 81708 w 174486"/>
                  <a:gd name="connsiteY0" fmla="*/ 151819 h 151818"/>
                  <a:gd name="connsiteX1" fmla="*/ 59568 w 174486"/>
                  <a:gd name="connsiteY1" fmla="*/ 100685 h 151818"/>
                  <a:gd name="connsiteX2" fmla="*/ 0 w 174486"/>
                  <a:gd name="connsiteY2" fmla="*/ 86979 h 151818"/>
                  <a:gd name="connsiteX3" fmla="*/ 47443 w 174486"/>
                  <a:gd name="connsiteY3" fmla="*/ 53769 h 151818"/>
                  <a:gd name="connsiteX4" fmla="*/ 42172 w 174486"/>
                  <a:gd name="connsiteY4" fmla="*/ 0 h 151818"/>
                  <a:gd name="connsiteX5" fmla="*/ 93832 w 174486"/>
                  <a:gd name="connsiteY5" fmla="*/ 30575 h 151818"/>
                  <a:gd name="connsiteX6" fmla="*/ 150237 w 174486"/>
                  <a:gd name="connsiteY6" fmla="*/ 11597 h 151818"/>
                  <a:gd name="connsiteX7" fmla="*/ 134423 w 174486"/>
                  <a:gd name="connsiteY7" fmla="*/ 63258 h 151818"/>
                  <a:gd name="connsiteX8" fmla="*/ 174486 w 174486"/>
                  <a:gd name="connsiteY8" fmla="*/ 104902 h 151818"/>
                  <a:gd name="connsiteX9" fmla="*/ 113337 w 174486"/>
                  <a:gd name="connsiteY9" fmla="*/ 106484 h 1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486" h="151818">
                    <a:moveTo>
                      <a:pt x="81708" y="151819"/>
                    </a:moveTo>
                    <a:lnTo>
                      <a:pt x="59568" y="100685"/>
                    </a:lnTo>
                    <a:lnTo>
                      <a:pt x="0" y="86979"/>
                    </a:lnTo>
                    <a:lnTo>
                      <a:pt x="47443" y="53769"/>
                    </a:lnTo>
                    <a:lnTo>
                      <a:pt x="42172" y="0"/>
                    </a:lnTo>
                    <a:lnTo>
                      <a:pt x="93832" y="30575"/>
                    </a:lnTo>
                    <a:lnTo>
                      <a:pt x="150237" y="11597"/>
                    </a:lnTo>
                    <a:lnTo>
                      <a:pt x="134423" y="63258"/>
                    </a:lnTo>
                    <a:lnTo>
                      <a:pt x="174486" y="104902"/>
                    </a:lnTo>
                    <a:lnTo>
                      <a:pt x="113337" y="106484"/>
                    </a:lnTo>
                    <a:close/>
                  </a:path>
                </a:pathLst>
              </a:custGeom>
              <a:solidFill>
                <a:schemeClr val="bg1">
                  <a:alpha val="80000"/>
                </a:schemeClr>
              </a:solidFill>
              <a:ln w="5258" cap="flat">
                <a:noFill/>
                <a:prstDash val="solid"/>
                <a:miter/>
              </a:ln>
            </p:spPr>
            <p:txBody>
              <a:bodyPr rtlCol="0" anchor="ctr"/>
              <a:lstStyle/>
              <a:p>
                <a:endParaRPr lang="zh-CN" altLang="en-US" b="1"/>
              </a:p>
            </p:txBody>
          </p:sp>
        </p:grpSp>
      </p:grpSp>
      <p:grpSp>
        <p:nvGrpSpPr>
          <p:cNvPr id="110" name="组合 109">
            <a:extLst>
              <a:ext uri="{FF2B5EF4-FFF2-40B4-BE49-F238E27FC236}">
                <a16:creationId xmlns:a16="http://schemas.microsoft.com/office/drawing/2014/main" id="{7A4D82F2-3631-B11C-194C-68DABF5C21DC}"/>
              </a:ext>
            </a:extLst>
          </p:cNvPr>
          <p:cNvGrpSpPr/>
          <p:nvPr/>
        </p:nvGrpSpPr>
        <p:grpSpPr>
          <a:xfrm>
            <a:off x="8693822" y="549275"/>
            <a:ext cx="2442491" cy="288924"/>
            <a:chOff x="8693822" y="549275"/>
            <a:chExt cx="2442491" cy="288924"/>
          </a:xfrm>
        </p:grpSpPr>
        <p:grpSp>
          <p:nvGrpSpPr>
            <p:cNvPr id="111" name="组合 110">
              <a:extLst>
                <a:ext uri="{FF2B5EF4-FFF2-40B4-BE49-F238E27FC236}">
                  <a16:creationId xmlns:a16="http://schemas.microsoft.com/office/drawing/2014/main" id="{1A993CAA-3D64-DB62-E34E-DCE34B6B7E3B}"/>
                </a:ext>
              </a:extLst>
            </p:cNvPr>
            <p:cNvGrpSpPr/>
            <p:nvPr/>
          </p:nvGrpSpPr>
          <p:grpSpPr>
            <a:xfrm>
              <a:off x="8709659" y="792480"/>
              <a:ext cx="2426654" cy="45719"/>
              <a:chOff x="6214426" y="-594360"/>
              <a:chExt cx="2426654" cy="137160"/>
            </a:xfrm>
          </p:grpSpPr>
          <p:sp>
            <p:nvSpPr>
              <p:cNvPr id="116" name="矩形 115">
                <a:extLst>
                  <a:ext uri="{FF2B5EF4-FFF2-40B4-BE49-F238E27FC236}">
                    <a16:creationId xmlns:a16="http://schemas.microsoft.com/office/drawing/2014/main" id="{0B9E54D2-6BEB-EF51-F1FE-B55AC234A898}"/>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461933C5-B86E-2EA3-A3FD-D8C2687F39A4}"/>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422CFAF6-4F67-3378-BD51-FA826D2B10CC}"/>
                </a:ext>
              </a:extLst>
            </p:cNvPr>
            <p:cNvGrpSpPr/>
            <p:nvPr/>
          </p:nvGrpSpPr>
          <p:grpSpPr>
            <a:xfrm>
              <a:off x="8693822" y="549275"/>
              <a:ext cx="2442491" cy="215444"/>
              <a:chOff x="8074062" y="549275"/>
              <a:chExt cx="2442491" cy="215444"/>
            </a:xfrm>
          </p:grpSpPr>
          <p:sp>
            <p:nvSpPr>
              <p:cNvPr id="113" name="文本框 112">
                <a:extLst>
                  <a:ext uri="{FF2B5EF4-FFF2-40B4-BE49-F238E27FC236}">
                    <a16:creationId xmlns:a16="http://schemas.microsoft.com/office/drawing/2014/main" id="{7F857293-21F6-8381-FC0E-46B94F495926}"/>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114" name="文本框 113">
                <a:extLst>
                  <a:ext uri="{FF2B5EF4-FFF2-40B4-BE49-F238E27FC236}">
                    <a16:creationId xmlns:a16="http://schemas.microsoft.com/office/drawing/2014/main" id="{AA30A0BC-E8C1-6003-FD4F-8D219EE087ED}"/>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115" name="直接连接符 114">
                <a:extLst>
                  <a:ext uri="{FF2B5EF4-FFF2-40B4-BE49-F238E27FC236}">
                    <a16:creationId xmlns:a16="http://schemas.microsoft.com/office/drawing/2014/main" id="{6602355B-429B-98CD-D918-56D969C6CC6A}"/>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8637" y="521245"/>
            <a:ext cx="5745163" cy="492443"/>
          </a:xfrm>
          <a:prstGeom prst="rect">
            <a:avLst/>
          </a:prstGeom>
          <a:noFill/>
        </p:spPr>
        <p:txBody>
          <a:bodyPr wrap="none" lIns="0" tIns="0" rIns="0" bIns="0" rtlCol="0">
            <a:spAutoFit/>
          </a:bodyPr>
          <a:lstStyle>
            <a:defPPr>
              <a:defRPr lang="zh-CN"/>
            </a:defPPr>
            <a:lvl1pPr>
              <a:defRPr sz="3600">
                <a:solidFill>
                  <a:schemeClr val="tx1">
                    <a:lumMod val="85000"/>
                    <a:lumOff val="15000"/>
                  </a:schemeClr>
                </a:solidFill>
                <a:latin typeface="思源黑体 CN Bold" panose="020B0800000000000000" pitchFamily="34" charset="-122"/>
                <a:ea typeface="思源黑体 CN Bold" panose="020B0800000000000000" pitchFamily="34" charset="-122"/>
              </a:defRPr>
            </a:lvl1pPr>
          </a:lstStyle>
          <a:p>
            <a:r>
              <a:rPr lang="zh-CN" altLang="en-US" sz="3200" dirty="0"/>
              <a:t>各类主播成交额、粉丝数双丰收</a:t>
            </a:r>
          </a:p>
        </p:txBody>
      </p:sp>
      <p:grpSp>
        <p:nvGrpSpPr>
          <p:cNvPr id="19" name="组合 18">
            <a:extLst>
              <a:ext uri="{FF2B5EF4-FFF2-40B4-BE49-F238E27FC236}">
                <a16:creationId xmlns:a16="http://schemas.microsoft.com/office/drawing/2014/main" id="{0C10CDCA-37C2-8D38-FE8C-34FBDD524E76}"/>
              </a:ext>
            </a:extLst>
          </p:cNvPr>
          <p:cNvGrpSpPr/>
          <p:nvPr/>
        </p:nvGrpSpPr>
        <p:grpSpPr>
          <a:xfrm>
            <a:off x="1066029" y="1317911"/>
            <a:ext cx="3960000" cy="1595022"/>
            <a:chOff x="1055688" y="1267111"/>
            <a:chExt cx="3960000" cy="1595022"/>
          </a:xfrm>
        </p:grpSpPr>
        <p:pic>
          <p:nvPicPr>
            <p:cNvPr id="11" name="图片 10">
              <a:extLst>
                <a:ext uri="{FF2B5EF4-FFF2-40B4-BE49-F238E27FC236}">
                  <a16:creationId xmlns:a16="http://schemas.microsoft.com/office/drawing/2014/main" id="{55C097F0-4877-E78F-5193-C0B8FEB3969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55688" y="1267111"/>
              <a:ext cx="3960000" cy="1595022"/>
            </a:xfrm>
            <a:prstGeom prst="rect">
              <a:avLst/>
            </a:prstGeom>
          </p:spPr>
        </p:pic>
        <p:grpSp>
          <p:nvGrpSpPr>
            <p:cNvPr id="32" name="组合 31">
              <a:extLst>
                <a:ext uri="{FF2B5EF4-FFF2-40B4-BE49-F238E27FC236}">
                  <a16:creationId xmlns:a16="http://schemas.microsoft.com/office/drawing/2014/main" id="{C43E183F-B335-ABA1-5E0D-94874A11082E}"/>
                </a:ext>
              </a:extLst>
            </p:cNvPr>
            <p:cNvGrpSpPr/>
            <p:nvPr/>
          </p:nvGrpSpPr>
          <p:grpSpPr>
            <a:xfrm>
              <a:off x="1217959" y="1453455"/>
              <a:ext cx="3635458" cy="1225321"/>
              <a:chOff x="1290320" y="1539240"/>
              <a:chExt cx="3635458" cy="1225321"/>
            </a:xfrm>
          </p:grpSpPr>
          <p:sp>
            <p:nvSpPr>
              <p:cNvPr id="5" name="文本框 4"/>
              <p:cNvSpPr txBox="1"/>
              <p:nvPr/>
            </p:nvSpPr>
            <p:spPr>
              <a:xfrm>
                <a:off x="2335784"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活动期涨粉</a:t>
                </a:r>
              </a:p>
            </p:txBody>
          </p:sp>
          <p:sp>
            <p:nvSpPr>
              <p:cNvPr id="6" name="文本框 5"/>
              <p:cNvSpPr txBox="1"/>
              <p:nvPr/>
            </p:nvSpPr>
            <p:spPr>
              <a:xfrm>
                <a:off x="3803676"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成交额涨幅</a:t>
                </a:r>
              </a:p>
            </p:txBody>
          </p:sp>
          <p:sp>
            <p:nvSpPr>
              <p:cNvPr id="7" name="文本框 6"/>
              <p:cNvSpPr txBox="1"/>
              <p:nvPr/>
            </p:nvSpPr>
            <p:spPr>
              <a:xfrm>
                <a:off x="2335784" y="1998472"/>
                <a:ext cx="724557" cy="369332"/>
              </a:xfrm>
              <a:prstGeom prst="rect">
                <a:avLst/>
              </a:prstGeom>
              <a:noFill/>
            </p:spPr>
            <p:txBody>
              <a:bodyPr wrap="none" lIns="0" tIns="0" rIns="0" bIns="0" rtlCol="0">
                <a:spAutoFit/>
              </a:bodyPr>
              <a:lstStyle/>
              <a:p>
                <a:r>
                  <a:rPr lang="en-US" altLang="zh-CN" sz="2400" dirty="0">
                    <a:solidFill>
                      <a:schemeClr val="accent1"/>
                    </a:solidFill>
                    <a:latin typeface="+mj-lt"/>
                  </a:rPr>
                  <a:t>55</a:t>
                </a:r>
                <a:r>
                  <a:rPr lang="zh-CN" altLang="en-US" sz="2400" dirty="0">
                    <a:solidFill>
                      <a:schemeClr val="accent1"/>
                    </a:solidFill>
                    <a:latin typeface="思源黑体 CN Medium" panose="020B0600000000000000" pitchFamily="34" charset="-122"/>
                    <a:ea typeface="思源黑体 CN Medium" panose="020B0600000000000000" pitchFamily="34" charset="-122"/>
                  </a:rPr>
                  <a:t>万</a:t>
                </a:r>
              </a:p>
            </p:txBody>
          </p:sp>
          <p:sp>
            <p:nvSpPr>
              <p:cNvPr id="8" name="文本框 7"/>
              <p:cNvSpPr txBox="1"/>
              <p:nvPr/>
            </p:nvSpPr>
            <p:spPr>
              <a:xfrm>
                <a:off x="3803676" y="1998472"/>
                <a:ext cx="1122102" cy="369332"/>
              </a:xfrm>
              <a:prstGeom prst="rect">
                <a:avLst/>
              </a:prstGeom>
              <a:noFill/>
            </p:spPr>
            <p:txBody>
              <a:bodyPr wrap="none" lIns="0" tIns="0" rIns="0" bIns="0" rtlCol="0">
                <a:spAutoFit/>
              </a:bodyPr>
              <a:lstStyle/>
              <a:p>
                <a:r>
                  <a:rPr lang="en-US" altLang="zh-CN" sz="2400" dirty="0">
                    <a:solidFill>
                      <a:schemeClr val="accent1"/>
                    </a:solidFill>
                    <a:latin typeface="+mj-lt"/>
                  </a:rPr>
                  <a:t>4723%</a:t>
                </a:r>
                <a:endParaRPr lang="zh-CN" altLang="en-US" sz="2400" dirty="0">
                  <a:solidFill>
                    <a:schemeClr val="accent1"/>
                  </a:solidFill>
                  <a:latin typeface="+mj-lt"/>
                </a:endParaRPr>
              </a:p>
            </p:txBody>
          </p:sp>
          <p:sp>
            <p:nvSpPr>
              <p:cNvPr id="9" name="椭圆 8"/>
              <p:cNvSpPr/>
              <p:nvPr/>
            </p:nvSpPr>
            <p:spPr>
              <a:xfrm>
                <a:off x="1353281" y="1539240"/>
                <a:ext cx="900000" cy="900000"/>
              </a:xfrm>
              <a:prstGeom prst="ellipse">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4361D81C-C0AD-893F-94C4-435D6A08A123}"/>
                  </a:ext>
                </a:extLst>
              </p:cNvPr>
              <p:cNvSpPr txBox="1"/>
              <p:nvPr/>
            </p:nvSpPr>
            <p:spPr>
              <a:xfrm>
                <a:off x="1290320" y="2518340"/>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主播：嘻嘻</a:t>
                </a:r>
              </a:p>
            </p:txBody>
          </p:sp>
        </p:grpSp>
      </p:grpSp>
      <p:pic>
        <p:nvPicPr>
          <p:cNvPr id="49" name="图片 48">
            <a:extLst>
              <a:ext uri="{FF2B5EF4-FFF2-40B4-BE49-F238E27FC236}">
                <a16:creationId xmlns:a16="http://schemas.microsoft.com/office/drawing/2014/main" id="{2F568ECB-72A9-4BFB-E7D2-496ED85CCA2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029" y="2807813"/>
            <a:ext cx="3960000" cy="1706542"/>
          </a:xfrm>
          <a:prstGeom prst="rect">
            <a:avLst/>
          </a:prstGeom>
        </p:spPr>
      </p:pic>
      <p:grpSp>
        <p:nvGrpSpPr>
          <p:cNvPr id="50" name="组合 49">
            <a:extLst>
              <a:ext uri="{FF2B5EF4-FFF2-40B4-BE49-F238E27FC236}">
                <a16:creationId xmlns:a16="http://schemas.microsoft.com/office/drawing/2014/main" id="{6CD2A23E-0268-8963-AAFE-846298572336}"/>
              </a:ext>
            </a:extLst>
          </p:cNvPr>
          <p:cNvGrpSpPr/>
          <p:nvPr/>
        </p:nvGrpSpPr>
        <p:grpSpPr>
          <a:xfrm>
            <a:off x="1276390" y="3048424"/>
            <a:ext cx="3539278" cy="1225321"/>
            <a:chOff x="1290320" y="1539240"/>
            <a:chExt cx="3539278" cy="1225321"/>
          </a:xfrm>
        </p:grpSpPr>
        <p:sp>
          <p:nvSpPr>
            <p:cNvPr id="51" name="文本框 50">
              <a:extLst>
                <a:ext uri="{FF2B5EF4-FFF2-40B4-BE49-F238E27FC236}">
                  <a16:creationId xmlns:a16="http://schemas.microsoft.com/office/drawing/2014/main" id="{0B1B23CE-7787-6AA0-1FDF-DFA4FD3BEEA7}"/>
                </a:ext>
              </a:extLst>
            </p:cNvPr>
            <p:cNvSpPr txBox="1"/>
            <p:nvPr/>
          </p:nvSpPr>
          <p:spPr>
            <a:xfrm>
              <a:off x="2335784"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活动期涨粉</a:t>
              </a:r>
            </a:p>
          </p:txBody>
        </p:sp>
        <p:sp>
          <p:nvSpPr>
            <p:cNvPr id="52" name="文本框 51">
              <a:extLst>
                <a:ext uri="{FF2B5EF4-FFF2-40B4-BE49-F238E27FC236}">
                  <a16:creationId xmlns:a16="http://schemas.microsoft.com/office/drawing/2014/main" id="{488B7D29-A1C1-A707-16DA-C85F06AFD330}"/>
                </a:ext>
              </a:extLst>
            </p:cNvPr>
            <p:cNvSpPr txBox="1"/>
            <p:nvPr/>
          </p:nvSpPr>
          <p:spPr>
            <a:xfrm>
              <a:off x="3803676"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成交额涨幅</a:t>
              </a:r>
            </a:p>
          </p:txBody>
        </p:sp>
        <p:sp>
          <p:nvSpPr>
            <p:cNvPr id="53" name="文本框 52">
              <a:extLst>
                <a:ext uri="{FF2B5EF4-FFF2-40B4-BE49-F238E27FC236}">
                  <a16:creationId xmlns:a16="http://schemas.microsoft.com/office/drawing/2014/main" id="{C6C714AA-98E4-EFD3-5B46-DFAD134A5EA1}"/>
                </a:ext>
              </a:extLst>
            </p:cNvPr>
            <p:cNvSpPr txBox="1"/>
            <p:nvPr/>
          </p:nvSpPr>
          <p:spPr>
            <a:xfrm>
              <a:off x="2335784" y="1998472"/>
              <a:ext cx="830356" cy="369332"/>
            </a:xfrm>
            <a:prstGeom prst="rect">
              <a:avLst/>
            </a:prstGeom>
            <a:noFill/>
          </p:spPr>
          <p:txBody>
            <a:bodyPr wrap="none" lIns="0" tIns="0" rIns="0" bIns="0" rtlCol="0">
              <a:spAutoFit/>
            </a:bodyPr>
            <a:lstStyle/>
            <a:p>
              <a:r>
                <a:rPr lang="en-US" altLang="zh-CN" sz="2400" dirty="0">
                  <a:solidFill>
                    <a:schemeClr val="accent1"/>
                  </a:solidFill>
                  <a:latin typeface="+mj-lt"/>
                  <a:ea typeface="思源黑体 CN Medium" panose="020B0600000000000000" pitchFamily="34" charset="-122"/>
                </a:rPr>
                <a:t>112</a:t>
              </a:r>
              <a:r>
                <a:rPr lang="zh-CN" altLang="en-US" sz="2400" dirty="0">
                  <a:solidFill>
                    <a:schemeClr val="accent1"/>
                  </a:solidFill>
                  <a:latin typeface="思源黑体 CN Medium" panose="020B0600000000000000" pitchFamily="34" charset="-122"/>
                  <a:ea typeface="思源黑体 CN Medium" panose="020B0600000000000000" pitchFamily="34" charset="-122"/>
                </a:rPr>
                <a:t>万</a:t>
              </a:r>
            </a:p>
          </p:txBody>
        </p:sp>
        <p:sp>
          <p:nvSpPr>
            <p:cNvPr id="54" name="文本框 53">
              <a:extLst>
                <a:ext uri="{FF2B5EF4-FFF2-40B4-BE49-F238E27FC236}">
                  <a16:creationId xmlns:a16="http://schemas.microsoft.com/office/drawing/2014/main" id="{6EB8BF1A-DDE0-6618-AB63-EBB4DBF75FD0}"/>
                </a:ext>
              </a:extLst>
            </p:cNvPr>
            <p:cNvSpPr txBox="1"/>
            <p:nvPr/>
          </p:nvSpPr>
          <p:spPr>
            <a:xfrm>
              <a:off x="3803676" y="1998472"/>
              <a:ext cx="913712" cy="369332"/>
            </a:xfrm>
            <a:prstGeom prst="rect">
              <a:avLst/>
            </a:prstGeom>
            <a:noFill/>
          </p:spPr>
          <p:txBody>
            <a:bodyPr wrap="none" lIns="0" tIns="0" rIns="0" bIns="0" rtlCol="0">
              <a:spAutoFit/>
            </a:bodyPr>
            <a:lstStyle/>
            <a:p>
              <a:r>
                <a:rPr lang="en-US" altLang="zh-CN" sz="2400" dirty="0">
                  <a:solidFill>
                    <a:schemeClr val="accent1"/>
                  </a:solidFill>
                  <a:latin typeface="+mj-lt"/>
                </a:rPr>
                <a:t>242%</a:t>
              </a:r>
              <a:endParaRPr lang="zh-CN" altLang="en-US" sz="2400" dirty="0">
                <a:solidFill>
                  <a:schemeClr val="accent1"/>
                </a:solidFill>
                <a:latin typeface="+mj-lt"/>
              </a:endParaRPr>
            </a:p>
          </p:txBody>
        </p:sp>
        <p:sp>
          <p:nvSpPr>
            <p:cNvPr id="55" name="椭圆 54">
              <a:extLst>
                <a:ext uri="{FF2B5EF4-FFF2-40B4-BE49-F238E27FC236}">
                  <a16:creationId xmlns:a16="http://schemas.microsoft.com/office/drawing/2014/main" id="{AA98BA44-DB62-C54A-0427-97497E455B09}"/>
                </a:ext>
              </a:extLst>
            </p:cNvPr>
            <p:cNvSpPr/>
            <p:nvPr/>
          </p:nvSpPr>
          <p:spPr>
            <a:xfrm>
              <a:off x="1353281" y="1539240"/>
              <a:ext cx="900000" cy="900000"/>
            </a:xfrm>
            <a:prstGeom prst="ellipse">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3DE476B4-D49C-45EB-5EA6-56AFAC232C69}"/>
                </a:ext>
              </a:extLst>
            </p:cNvPr>
            <p:cNvSpPr txBox="1"/>
            <p:nvPr/>
          </p:nvSpPr>
          <p:spPr>
            <a:xfrm>
              <a:off x="1290320" y="2518340"/>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主播：哈哈</a:t>
              </a:r>
            </a:p>
          </p:txBody>
        </p:sp>
      </p:grpSp>
      <p:pic>
        <p:nvPicPr>
          <p:cNvPr id="57" name="图片 56">
            <a:extLst>
              <a:ext uri="{FF2B5EF4-FFF2-40B4-BE49-F238E27FC236}">
                <a16:creationId xmlns:a16="http://schemas.microsoft.com/office/drawing/2014/main" id="{83EE42A4-5CFD-2E06-F519-2E4FB273519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029" y="4396535"/>
            <a:ext cx="3960000" cy="1706542"/>
          </a:xfrm>
          <a:prstGeom prst="rect">
            <a:avLst/>
          </a:prstGeom>
        </p:spPr>
      </p:pic>
      <p:grpSp>
        <p:nvGrpSpPr>
          <p:cNvPr id="61" name="组合 60">
            <a:extLst>
              <a:ext uri="{FF2B5EF4-FFF2-40B4-BE49-F238E27FC236}">
                <a16:creationId xmlns:a16="http://schemas.microsoft.com/office/drawing/2014/main" id="{D134321A-AEEB-4262-D529-67AB5DE414B3}"/>
              </a:ext>
            </a:extLst>
          </p:cNvPr>
          <p:cNvGrpSpPr/>
          <p:nvPr/>
        </p:nvGrpSpPr>
        <p:grpSpPr>
          <a:xfrm>
            <a:off x="1276390" y="4637146"/>
            <a:ext cx="3539278" cy="1225321"/>
            <a:chOff x="1290320" y="1539240"/>
            <a:chExt cx="3539278" cy="1225321"/>
          </a:xfrm>
        </p:grpSpPr>
        <p:sp>
          <p:nvSpPr>
            <p:cNvPr id="62" name="文本框 61">
              <a:extLst>
                <a:ext uri="{FF2B5EF4-FFF2-40B4-BE49-F238E27FC236}">
                  <a16:creationId xmlns:a16="http://schemas.microsoft.com/office/drawing/2014/main" id="{9E54FC7A-9880-2949-84A9-BF82A49710A4}"/>
                </a:ext>
              </a:extLst>
            </p:cNvPr>
            <p:cNvSpPr txBox="1"/>
            <p:nvPr/>
          </p:nvSpPr>
          <p:spPr>
            <a:xfrm>
              <a:off x="2335784"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活动期涨粉</a:t>
              </a:r>
            </a:p>
          </p:txBody>
        </p:sp>
        <p:sp>
          <p:nvSpPr>
            <p:cNvPr id="63" name="文本框 62">
              <a:extLst>
                <a:ext uri="{FF2B5EF4-FFF2-40B4-BE49-F238E27FC236}">
                  <a16:creationId xmlns:a16="http://schemas.microsoft.com/office/drawing/2014/main" id="{E642088D-F6A3-C694-089B-55FDD226A8A4}"/>
                </a:ext>
              </a:extLst>
            </p:cNvPr>
            <p:cNvSpPr txBox="1"/>
            <p:nvPr/>
          </p:nvSpPr>
          <p:spPr>
            <a:xfrm>
              <a:off x="3803676" y="1703832"/>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成交额涨幅</a:t>
              </a:r>
            </a:p>
          </p:txBody>
        </p:sp>
        <p:sp>
          <p:nvSpPr>
            <p:cNvPr id="64" name="文本框 63">
              <a:extLst>
                <a:ext uri="{FF2B5EF4-FFF2-40B4-BE49-F238E27FC236}">
                  <a16:creationId xmlns:a16="http://schemas.microsoft.com/office/drawing/2014/main" id="{56B47F78-3978-00AE-05DC-B9F366D338DA}"/>
                </a:ext>
              </a:extLst>
            </p:cNvPr>
            <p:cNvSpPr txBox="1"/>
            <p:nvPr/>
          </p:nvSpPr>
          <p:spPr>
            <a:xfrm>
              <a:off x="2335784" y="1998472"/>
              <a:ext cx="881652" cy="369332"/>
            </a:xfrm>
            <a:prstGeom prst="rect">
              <a:avLst/>
            </a:prstGeom>
            <a:noFill/>
          </p:spPr>
          <p:txBody>
            <a:bodyPr wrap="none" lIns="0" tIns="0" rIns="0" bIns="0" rtlCol="0">
              <a:spAutoFit/>
            </a:bodyPr>
            <a:lstStyle/>
            <a:p>
              <a:r>
                <a:rPr lang="en-US" altLang="zh-CN" sz="2400" dirty="0">
                  <a:solidFill>
                    <a:schemeClr val="accent1"/>
                  </a:solidFill>
                  <a:latin typeface="+mj-lt"/>
                  <a:ea typeface="思源黑体 CN Medium" panose="020B0600000000000000" pitchFamily="34" charset="-122"/>
                </a:rPr>
                <a:t>103</a:t>
              </a:r>
              <a:r>
                <a:rPr lang="zh-CN" altLang="en-US" sz="2400" dirty="0">
                  <a:solidFill>
                    <a:schemeClr val="accent1"/>
                  </a:solidFill>
                  <a:latin typeface="思源黑体 CN Medium" panose="020B0600000000000000" pitchFamily="34" charset="-122"/>
                  <a:ea typeface="思源黑体 CN Medium" panose="020B0600000000000000" pitchFamily="34" charset="-122"/>
                </a:rPr>
                <a:t>万</a:t>
              </a:r>
            </a:p>
          </p:txBody>
        </p:sp>
        <p:sp>
          <p:nvSpPr>
            <p:cNvPr id="65" name="文本框 64">
              <a:extLst>
                <a:ext uri="{FF2B5EF4-FFF2-40B4-BE49-F238E27FC236}">
                  <a16:creationId xmlns:a16="http://schemas.microsoft.com/office/drawing/2014/main" id="{7FA9B99E-D404-D721-ADF9-76C43EC3FC4E}"/>
                </a:ext>
              </a:extLst>
            </p:cNvPr>
            <p:cNvSpPr txBox="1"/>
            <p:nvPr/>
          </p:nvSpPr>
          <p:spPr>
            <a:xfrm>
              <a:off x="3803676" y="1998472"/>
              <a:ext cx="862416" cy="369332"/>
            </a:xfrm>
            <a:prstGeom prst="rect">
              <a:avLst/>
            </a:prstGeom>
            <a:noFill/>
          </p:spPr>
          <p:txBody>
            <a:bodyPr wrap="none" lIns="0" tIns="0" rIns="0" bIns="0" rtlCol="0">
              <a:spAutoFit/>
            </a:bodyPr>
            <a:lstStyle/>
            <a:p>
              <a:r>
                <a:rPr lang="en-US" altLang="zh-CN" sz="2400" dirty="0">
                  <a:solidFill>
                    <a:schemeClr val="accent1"/>
                  </a:solidFill>
                  <a:latin typeface="+mj-lt"/>
                </a:rPr>
                <a:t>179%</a:t>
              </a:r>
              <a:endParaRPr lang="zh-CN" altLang="en-US" sz="2400" dirty="0">
                <a:solidFill>
                  <a:schemeClr val="accent1"/>
                </a:solidFill>
                <a:latin typeface="+mj-lt"/>
              </a:endParaRPr>
            </a:p>
          </p:txBody>
        </p:sp>
        <p:sp>
          <p:nvSpPr>
            <p:cNvPr id="66" name="椭圆 65">
              <a:extLst>
                <a:ext uri="{FF2B5EF4-FFF2-40B4-BE49-F238E27FC236}">
                  <a16:creationId xmlns:a16="http://schemas.microsoft.com/office/drawing/2014/main" id="{298C7E84-538F-DACF-B559-1480C6FF11DE}"/>
                </a:ext>
              </a:extLst>
            </p:cNvPr>
            <p:cNvSpPr/>
            <p:nvPr/>
          </p:nvSpPr>
          <p:spPr>
            <a:xfrm>
              <a:off x="1353281" y="1539240"/>
              <a:ext cx="900000" cy="900000"/>
            </a:xfrm>
            <a:prstGeom prst="ellipse">
              <a:avLst/>
            </a:prstGeom>
            <a:blipFill dpi="0" rotWithShape="1">
              <a:blip r:embed="rId7"/>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6C2A8D78-782D-9336-AF0D-184805287141}"/>
                </a:ext>
              </a:extLst>
            </p:cNvPr>
            <p:cNvSpPr txBox="1"/>
            <p:nvPr/>
          </p:nvSpPr>
          <p:spPr>
            <a:xfrm>
              <a:off x="1290320" y="2518340"/>
              <a:ext cx="1025922" cy="246221"/>
            </a:xfrm>
            <a:prstGeom prst="rect">
              <a:avLst/>
            </a:prstGeom>
            <a:noFill/>
          </p:spPr>
          <p:txBody>
            <a:bodyPr wrap="none" lIns="0" tIns="0" rIns="0" bIns="0" rtlCol="0">
              <a:spAutoFit/>
            </a:bodyPr>
            <a:lstStyle/>
            <a:p>
              <a:r>
                <a:rPr lang="zh-CN" altLang="en-US" sz="1600" dirty="0">
                  <a:solidFill>
                    <a:schemeClr val="tx1">
                      <a:lumMod val="85000"/>
                      <a:lumOff val="15000"/>
                    </a:schemeClr>
                  </a:solidFill>
                </a:rPr>
                <a:t>主播：蝈蝈</a:t>
              </a:r>
            </a:p>
          </p:txBody>
        </p:sp>
      </p:grpSp>
      <p:grpSp>
        <p:nvGrpSpPr>
          <p:cNvPr id="17" name="组合 16">
            <a:extLst>
              <a:ext uri="{FF2B5EF4-FFF2-40B4-BE49-F238E27FC236}">
                <a16:creationId xmlns:a16="http://schemas.microsoft.com/office/drawing/2014/main" id="{0F610705-F4E5-D55F-3A4D-4DE209243FFB}"/>
              </a:ext>
            </a:extLst>
          </p:cNvPr>
          <p:cNvGrpSpPr/>
          <p:nvPr/>
        </p:nvGrpSpPr>
        <p:grpSpPr>
          <a:xfrm>
            <a:off x="5918200" y="1133282"/>
            <a:ext cx="4709086" cy="1477470"/>
            <a:chOff x="6460750" y="1602206"/>
            <a:chExt cx="4709086" cy="1477470"/>
          </a:xfrm>
        </p:grpSpPr>
        <p:sp>
          <p:nvSpPr>
            <p:cNvPr id="20" name="文本框 19"/>
            <p:cNvSpPr txBox="1"/>
            <p:nvPr/>
          </p:nvSpPr>
          <p:spPr>
            <a:xfrm>
              <a:off x="6460750" y="1988344"/>
              <a:ext cx="1261884" cy="523220"/>
            </a:xfrm>
            <a:prstGeom prst="rect">
              <a:avLst/>
            </a:prstGeom>
            <a:noFill/>
          </p:spPr>
          <p:txBody>
            <a:bodyPr wrap="none" rtlCol="0">
              <a:spAutoFit/>
            </a:bodyPr>
            <a:lstStyle/>
            <a:p>
              <a:r>
                <a:rPr lang="zh-CN" altLang="en-US" sz="2800" dirty="0">
                  <a:latin typeface="思源黑体 CN Medium" panose="020B0600000000000000" pitchFamily="34" charset="-122"/>
                  <a:ea typeface="思源黑体 CN Medium" panose="020B0600000000000000" pitchFamily="34" charset="-122"/>
                </a:rPr>
                <a:t>成交额</a:t>
              </a:r>
            </a:p>
          </p:txBody>
        </p:sp>
        <p:sp>
          <p:nvSpPr>
            <p:cNvPr id="21" name="文本框 20"/>
            <p:cNvSpPr txBox="1"/>
            <p:nvPr/>
          </p:nvSpPr>
          <p:spPr>
            <a:xfrm>
              <a:off x="9041800" y="1988344"/>
              <a:ext cx="1261884" cy="523220"/>
            </a:xfrm>
            <a:prstGeom prst="rect">
              <a:avLst/>
            </a:prstGeom>
            <a:noFill/>
          </p:spPr>
          <p:txBody>
            <a:bodyPr wrap="none" rtlCol="0">
              <a:spAutoFit/>
            </a:bodyPr>
            <a:lstStyle/>
            <a:p>
              <a:r>
                <a:rPr lang="zh-CN" altLang="en-US" sz="2800" dirty="0">
                  <a:latin typeface="思源黑体 CN Medium" panose="020B0600000000000000" pitchFamily="34" charset="-122"/>
                  <a:ea typeface="思源黑体 CN Medium" panose="020B0600000000000000" pitchFamily="34" charset="-122"/>
                </a:rPr>
                <a:t>粉丝数</a:t>
              </a:r>
            </a:p>
          </p:txBody>
        </p:sp>
        <p:pic>
          <p:nvPicPr>
            <p:cNvPr id="93" name="图片 92">
              <a:extLst>
                <a:ext uri="{FF2B5EF4-FFF2-40B4-BE49-F238E27FC236}">
                  <a16:creationId xmlns:a16="http://schemas.microsoft.com/office/drawing/2014/main" id="{3C7D169B-BF84-38B2-09B6-3E23DAAFECAD}"/>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flipH="1">
              <a:off x="7087796" y="1602206"/>
              <a:ext cx="1477470" cy="1477470"/>
            </a:xfrm>
            <a:prstGeom prst="rect">
              <a:avLst/>
            </a:prstGeom>
          </p:spPr>
        </p:pic>
        <p:pic>
          <p:nvPicPr>
            <p:cNvPr id="94" name="图片 93">
              <a:extLst>
                <a:ext uri="{FF2B5EF4-FFF2-40B4-BE49-F238E27FC236}">
                  <a16:creationId xmlns:a16="http://schemas.microsoft.com/office/drawing/2014/main" id="{741DD8DF-B793-BF2B-20BF-A4946BC69B0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flipH="1">
              <a:off x="9693836" y="1602206"/>
              <a:ext cx="1476000" cy="1476000"/>
            </a:xfrm>
            <a:prstGeom prst="rect">
              <a:avLst/>
            </a:prstGeom>
          </p:spPr>
        </p:pic>
      </p:grpSp>
      <p:grpSp>
        <p:nvGrpSpPr>
          <p:cNvPr id="24" name="组合 23">
            <a:extLst>
              <a:ext uri="{FF2B5EF4-FFF2-40B4-BE49-F238E27FC236}">
                <a16:creationId xmlns:a16="http://schemas.microsoft.com/office/drawing/2014/main" id="{4271C0E1-246E-F6DB-BADC-2D52ABECB54F}"/>
              </a:ext>
            </a:extLst>
          </p:cNvPr>
          <p:cNvGrpSpPr/>
          <p:nvPr/>
        </p:nvGrpSpPr>
        <p:grpSpPr>
          <a:xfrm>
            <a:off x="5902729" y="2743982"/>
            <a:ext cx="5040313" cy="563880"/>
            <a:chOff x="5838752" y="3593122"/>
            <a:chExt cx="5040313" cy="563880"/>
          </a:xfrm>
        </p:grpSpPr>
        <p:sp>
          <p:nvSpPr>
            <p:cNvPr id="102" name="矩形: 圆角 101">
              <a:extLst>
                <a:ext uri="{FF2B5EF4-FFF2-40B4-BE49-F238E27FC236}">
                  <a16:creationId xmlns:a16="http://schemas.microsoft.com/office/drawing/2014/main" id="{D5BDBDA1-A3D6-0FB6-9F14-7DC42AB68BA7}"/>
                </a:ext>
              </a:extLst>
            </p:cNvPr>
            <p:cNvSpPr/>
            <p:nvPr/>
          </p:nvSpPr>
          <p:spPr>
            <a:xfrm>
              <a:off x="5838752" y="3593122"/>
              <a:ext cx="5040313" cy="563880"/>
            </a:xfrm>
            <a:prstGeom prst="roundRect">
              <a:avLst>
                <a:gd name="adj" fmla="val 50000"/>
              </a:avLst>
            </a:prstGeom>
            <a:gradFill>
              <a:gsLst>
                <a:gs pos="100000">
                  <a:schemeClr val="accent1"/>
                </a:gs>
                <a:gs pos="0">
                  <a:schemeClr val="accent2"/>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id="{FD8E07ED-6A29-BA53-BD2B-5ABAB201E7C8}"/>
                </a:ext>
              </a:extLst>
            </p:cNvPr>
            <p:cNvSpPr txBox="1"/>
            <p:nvPr/>
          </p:nvSpPr>
          <p:spPr>
            <a:xfrm>
              <a:off x="6226497" y="3721174"/>
              <a:ext cx="4264822" cy="307777"/>
            </a:xfrm>
            <a:prstGeom prst="rect">
              <a:avLst/>
            </a:prstGeom>
            <a:noFill/>
          </p:spPr>
          <p:txBody>
            <a:bodyPr wrap="none" lIns="0" tIns="0" rIns="0" bIns="0" rtlCol="0">
              <a:spAutoFit/>
            </a:bodyPr>
            <a:lstStyle/>
            <a:p>
              <a:r>
                <a:rPr lang="en-US" altLang="zh-CN" sz="2000" dirty="0">
                  <a:solidFill>
                    <a:schemeClr val="bg1"/>
                  </a:solidFill>
                  <a:latin typeface="思源黑体 CN Medium" panose="020B0600000000000000" pitchFamily="34" charset="-122"/>
                  <a:ea typeface="思源黑体 CN Medium" panose="020B0600000000000000" pitchFamily="34" charset="-122"/>
                </a:rPr>
                <a:t>2022</a:t>
              </a:r>
              <a:r>
                <a:rPr lang="zh-CN" altLang="en-US" sz="2000" dirty="0">
                  <a:solidFill>
                    <a:schemeClr val="bg1"/>
                  </a:solidFill>
                  <a:latin typeface="思源黑体 CN Medium" panose="020B0600000000000000" pitchFamily="34" charset="-122"/>
                  <a:ea typeface="思源黑体 CN Medium" panose="020B0600000000000000" pitchFamily="34" charset="-122"/>
                </a:rPr>
                <a:t>年第一季度期间 涨粉</a:t>
              </a:r>
              <a:r>
                <a:rPr lang="en-US" altLang="zh-CN" sz="2000" dirty="0">
                  <a:solidFill>
                    <a:schemeClr val="bg1"/>
                  </a:solidFill>
                  <a:latin typeface="思源黑体 CN Medium" panose="020B0600000000000000" pitchFamily="34" charset="-122"/>
                  <a:ea typeface="思源黑体 CN Medium" panose="020B0600000000000000" pitchFamily="34" charset="-122"/>
                </a:rPr>
                <a:t>TOP10</a:t>
              </a:r>
              <a:r>
                <a:rPr lang="zh-CN" altLang="en-US" sz="2000" dirty="0">
                  <a:solidFill>
                    <a:schemeClr val="bg1"/>
                  </a:solidFill>
                  <a:latin typeface="思源黑体 CN Medium" panose="020B0600000000000000" pitchFamily="34" charset="-122"/>
                  <a:ea typeface="思源黑体 CN Medium" panose="020B0600000000000000" pitchFamily="34" charset="-122"/>
                </a:rPr>
                <a:t>主播</a:t>
              </a:r>
            </a:p>
          </p:txBody>
        </p:sp>
      </p:grpSp>
      <p:graphicFrame>
        <p:nvGraphicFramePr>
          <p:cNvPr id="104" name="图表 103">
            <a:extLst>
              <a:ext uri="{FF2B5EF4-FFF2-40B4-BE49-F238E27FC236}">
                <a16:creationId xmlns:a16="http://schemas.microsoft.com/office/drawing/2014/main" id="{23DBCF82-6A51-5811-C1EC-830CC8760974}"/>
              </a:ext>
            </a:extLst>
          </p:cNvPr>
          <p:cNvGraphicFramePr/>
          <p:nvPr>
            <p:extLst>
              <p:ext uri="{D42A27DB-BD31-4B8C-83A1-F6EECF244321}">
                <p14:modId xmlns:p14="http://schemas.microsoft.com/office/powerpoint/2010/main" val="4222381116"/>
              </p:ext>
            </p:extLst>
          </p:nvPr>
        </p:nvGraphicFramePr>
        <p:xfrm>
          <a:off x="5606025" y="3276600"/>
          <a:ext cx="5608320" cy="2997493"/>
        </p:xfrm>
        <a:graphic>
          <a:graphicData uri="http://schemas.openxmlformats.org/drawingml/2006/chart">
            <c:chart xmlns:c="http://schemas.openxmlformats.org/drawingml/2006/chart" xmlns:r="http://schemas.openxmlformats.org/officeDocument/2006/relationships" r:id="rId9"/>
          </a:graphicData>
        </a:graphic>
      </p:graphicFrame>
      <p:grpSp>
        <p:nvGrpSpPr>
          <p:cNvPr id="37" name="组合 36">
            <a:extLst>
              <a:ext uri="{FF2B5EF4-FFF2-40B4-BE49-F238E27FC236}">
                <a16:creationId xmlns:a16="http://schemas.microsoft.com/office/drawing/2014/main" id="{C8EA28F3-EA3E-9669-24E7-EA7643B653B9}"/>
              </a:ext>
            </a:extLst>
          </p:cNvPr>
          <p:cNvGrpSpPr/>
          <p:nvPr/>
        </p:nvGrpSpPr>
        <p:grpSpPr>
          <a:xfrm>
            <a:off x="8693822" y="549275"/>
            <a:ext cx="2442491" cy="288924"/>
            <a:chOff x="8693822" y="549275"/>
            <a:chExt cx="2442491" cy="288924"/>
          </a:xfrm>
        </p:grpSpPr>
        <p:grpSp>
          <p:nvGrpSpPr>
            <p:cNvPr id="38" name="组合 37">
              <a:extLst>
                <a:ext uri="{FF2B5EF4-FFF2-40B4-BE49-F238E27FC236}">
                  <a16:creationId xmlns:a16="http://schemas.microsoft.com/office/drawing/2014/main" id="{1847FE2F-9672-D55B-6163-7A96A1BF4C44}"/>
                </a:ext>
              </a:extLst>
            </p:cNvPr>
            <p:cNvGrpSpPr/>
            <p:nvPr/>
          </p:nvGrpSpPr>
          <p:grpSpPr>
            <a:xfrm>
              <a:off x="8709659" y="792480"/>
              <a:ext cx="2426654" cy="45719"/>
              <a:chOff x="6214426" y="-594360"/>
              <a:chExt cx="2426654" cy="137160"/>
            </a:xfrm>
          </p:grpSpPr>
          <p:sp>
            <p:nvSpPr>
              <p:cNvPr id="43" name="矩形 42">
                <a:extLst>
                  <a:ext uri="{FF2B5EF4-FFF2-40B4-BE49-F238E27FC236}">
                    <a16:creationId xmlns:a16="http://schemas.microsoft.com/office/drawing/2014/main" id="{C4E1CE67-503F-0A2B-25C8-BAA6645F8B37}"/>
                  </a:ext>
                </a:extLst>
              </p:cNvPr>
              <p:cNvSpPr/>
              <p:nvPr/>
            </p:nvSpPr>
            <p:spPr>
              <a:xfrm>
                <a:off x="6214426" y="-594360"/>
                <a:ext cx="1339216"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29E4EC71-16E9-E9F2-E2A4-E588A5847A87}"/>
                  </a:ext>
                </a:extLst>
              </p:cNvPr>
              <p:cNvSpPr/>
              <p:nvPr/>
            </p:nvSpPr>
            <p:spPr>
              <a:xfrm>
                <a:off x="7553642" y="-594360"/>
                <a:ext cx="1087438"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0A7D0F5D-7CEE-11E0-8BBE-03D6D2787BFC}"/>
                </a:ext>
              </a:extLst>
            </p:cNvPr>
            <p:cNvGrpSpPr/>
            <p:nvPr/>
          </p:nvGrpSpPr>
          <p:grpSpPr>
            <a:xfrm>
              <a:off x="8693822" y="549275"/>
              <a:ext cx="2442491" cy="215444"/>
              <a:chOff x="8074062" y="549275"/>
              <a:chExt cx="2442491" cy="215444"/>
            </a:xfrm>
          </p:grpSpPr>
          <p:sp>
            <p:nvSpPr>
              <p:cNvPr id="40" name="文本框 39">
                <a:extLst>
                  <a:ext uri="{FF2B5EF4-FFF2-40B4-BE49-F238E27FC236}">
                    <a16:creationId xmlns:a16="http://schemas.microsoft.com/office/drawing/2014/main" id="{40327ADF-A64F-E569-7006-D3FAC75192DB}"/>
                  </a:ext>
                </a:extLst>
              </p:cNvPr>
              <p:cNvSpPr txBox="1"/>
              <p:nvPr/>
            </p:nvSpPr>
            <p:spPr>
              <a:xfrm>
                <a:off x="8074062" y="549275"/>
                <a:ext cx="1323938" cy="215444"/>
              </a:xfrm>
              <a:prstGeom prst="rect">
                <a:avLst/>
              </a:prstGeom>
              <a:noFill/>
            </p:spPr>
            <p:txBody>
              <a:bodyPr wrap="square" lIns="0" tIns="0" rIns="0" bIns="0" rtlCol="0">
                <a:spAutoFit/>
              </a:bodyPr>
              <a:lstStyle/>
              <a:p>
                <a:r>
                  <a:rPr lang="en-US" altLang="zh-CN" sz="1400" dirty="0">
                    <a:solidFill>
                      <a:schemeClr val="bg1">
                        <a:lumMod val="50000"/>
                      </a:schemeClr>
                    </a:solidFill>
                  </a:rPr>
                  <a:t>Production Day</a:t>
                </a:r>
                <a:endParaRPr lang="zh-CN" altLang="en-US" sz="1400" dirty="0">
                  <a:solidFill>
                    <a:schemeClr val="bg1">
                      <a:lumMod val="50000"/>
                    </a:schemeClr>
                  </a:solidFill>
                </a:endParaRPr>
              </a:p>
            </p:txBody>
          </p:sp>
          <p:sp>
            <p:nvSpPr>
              <p:cNvPr id="41" name="文本框 40">
                <a:extLst>
                  <a:ext uri="{FF2B5EF4-FFF2-40B4-BE49-F238E27FC236}">
                    <a16:creationId xmlns:a16="http://schemas.microsoft.com/office/drawing/2014/main" id="{5EABDFE5-06B2-06B9-5C3C-80F68D2BC40A}"/>
                  </a:ext>
                </a:extLst>
              </p:cNvPr>
              <p:cNvSpPr txBox="1"/>
              <p:nvPr/>
            </p:nvSpPr>
            <p:spPr>
              <a:xfrm>
                <a:off x="10037465" y="549275"/>
                <a:ext cx="479088" cy="215444"/>
              </a:xfrm>
              <a:prstGeom prst="rect">
                <a:avLst/>
              </a:prstGeom>
              <a:noFill/>
            </p:spPr>
            <p:txBody>
              <a:bodyPr wrap="square" lIns="0" tIns="0" rIns="0" bIns="0" rtlCol="0">
                <a:spAutoFit/>
              </a:bodyPr>
              <a:lstStyle/>
              <a:p>
                <a:r>
                  <a:rPr lang="en-US" altLang="zh-CN" sz="1400" dirty="0">
                    <a:solidFill>
                      <a:schemeClr val="bg1">
                        <a:lumMod val="50000"/>
                      </a:schemeClr>
                    </a:solidFill>
                  </a:rPr>
                  <a:t>20XX</a:t>
                </a:r>
                <a:endParaRPr lang="zh-CN" altLang="en-US" sz="1400" dirty="0">
                  <a:solidFill>
                    <a:schemeClr val="bg1">
                      <a:lumMod val="50000"/>
                    </a:schemeClr>
                  </a:solidFill>
                </a:endParaRPr>
              </a:p>
            </p:txBody>
          </p:sp>
          <p:cxnSp>
            <p:nvCxnSpPr>
              <p:cNvPr id="42" name="直接连接符 41">
                <a:extLst>
                  <a:ext uri="{FF2B5EF4-FFF2-40B4-BE49-F238E27FC236}">
                    <a16:creationId xmlns:a16="http://schemas.microsoft.com/office/drawing/2014/main" id="{60565958-E467-2913-2160-EFE2E5E49F9A}"/>
                  </a:ext>
                </a:extLst>
              </p:cNvPr>
              <p:cNvCxnSpPr>
                <a:cxnSpLocks/>
              </p:cNvCxnSpPr>
              <p:nvPr/>
            </p:nvCxnSpPr>
            <p:spPr>
              <a:xfrm>
                <a:off x="9433560" y="656997"/>
                <a:ext cx="548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0" name="组合 69">
            <a:extLst>
              <a:ext uri="{FF2B5EF4-FFF2-40B4-BE49-F238E27FC236}">
                <a16:creationId xmlns:a16="http://schemas.microsoft.com/office/drawing/2014/main" id="{3541D6C8-DEC2-D50C-B2FF-DB8F94914B8E}"/>
              </a:ext>
            </a:extLst>
          </p:cNvPr>
          <p:cNvGrpSpPr/>
          <p:nvPr/>
        </p:nvGrpSpPr>
        <p:grpSpPr>
          <a:xfrm flipH="1">
            <a:off x="9578466" y="6811200"/>
            <a:ext cx="2626981" cy="46800"/>
            <a:chOff x="0" y="0"/>
            <a:chExt cx="2626981" cy="46800"/>
          </a:xfrm>
        </p:grpSpPr>
        <p:sp>
          <p:nvSpPr>
            <p:cNvPr id="71" name="矩形 70">
              <a:extLst>
                <a:ext uri="{FF2B5EF4-FFF2-40B4-BE49-F238E27FC236}">
                  <a16:creationId xmlns:a16="http://schemas.microsoft.com/office/drawing/2014/main" id="{A2A7102D-F71F-AB12-1112-F288E44BAEA3}"/>
                </a:ext>
              </a:extLst>
            </p:cNvPr>
            <p:cNvSpPr/>
            <p:nvPr/>
          </p:nvSpPr>
          <p:spPr>
            <a:xfrm>
              <a:off x="1287781" y="0"/>
              <a:ext cx="1339200" cy="45719"/>
            </a:xfrm>
            <a:prstGeom prst="rect">
              <a:avLst/>
            </a:prstGeom>
            <a:gradFill>
              <a:gsLst>
                <a:gs pos="0">
                  <a:schemeClr val="accent4"/>
                </a:gs>
                <a:gs pos="100000">
                  <a:schemeClr val="accent4">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7ECFEDEA-1902-E8E2-47F5-5C0723C3E264}"/>
                </a:ext>
              </a:extLst>
            </p:cNvPr>
            <p:cNvSpPr/>
            <p:nvPr/>
          </p:nvSpPr>
          <p:spPr>
            <a:xfrm>
              <a:off x="0" y="0"/>
              <a:ext cx="133920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mU4MjljYjI5ZjdiMzg1MDVhYmM5YjMxZWY4YzY3YmYifQ=="/>
</p:tagLst>
</file>

<file path=ppt/tags/tag2.xml><?xml version="1.0" encoding="utf-8"?>
<p:tagLst xmlns:a="http://schemas.openxmlformats.org/drawingml/2006/main" xmlns:r="http://schemas.openxmlformats.org/officeDocument/2006/relationships" xmlns:p="http://schemas.openxmlformats.org/presentationml/2006/main">
  <p:tag name="ISLIDE.ICON" val="#159300;"/>
</p:tagLst>
</file>

<file path=ppt/theme/theme1.xml><?xml version="1.0" encoding="utf-8"?>
<a:theme xmlns:a="http://schemas.openxmlformats.org/drawingml/2006/main" name="51PPT模板网   www.51pptmoban.com">
  <a:themeElements>
    <a:clrScheme name="自定义 1">
      <a:dk1>
        <a:sysClr val="windowText" lastClr="000000"/>
      </a:dk1>
      <a:lt1>
        <a:sysClr val="window" lastClr="FFFFFF"/>
      </a:lt1>
      <a:dk2>
        <a:srgbClr val="44546A"/>
      </a:dk2>
      <a:lt2>
        <a:srgbClr val="E7E6E6"/>
      </a:lt2>
      <a:accent1>
        <a:srgbClr val="055CF8"/>
      </a:accent1>
      <a:accent2>
        <a:srgbClr val="337EDD"/>
      </a:accent2>
      <a:accent3>
        <a:srgbClr val="126ADE"/>
      </a:accent3>
      <a:accent4>
        <a:srgbClr val="67D1E0"/>
      </a:accent4>
      <a:accent5>
        <a:srgbClr val="DFB15F"/>
      </a:accent5>
      <a:accent6>
        <a:srgbClr val="70AD47"/>
      </a:accent6>
      <a:hlink>
        <a:srgbClr val="0563C1"/>
      </a:hlink>
      <a:folHlink>
        <a:srgbClr val="954F72"/>
      </a:folHlink>
    </a:clrScheme>
    <a:fontScheme name="1">
      <a:majorFont>
        <a:latin typeface="OPPOSans H"/>
        <a:ea typeface="思源黑体 CN Heavy"/>
        <a:cs typeface=""/>
      </a:majorFont>
      <a:minorFont>
        <a:latin typeface="OPPOSans 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6225</TotalTime>
  <Words>1836</Words>
  <Application>Microsoft Office PowerPoint</Application>
  <PresentationFormat>宽屏</PresentationFormat>
  <Paragraphs>473</Paragraphs>
  <Slides>23</Slides>
  <Notes>23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OPPOSans B</vt:lpstr>
      <vt:lpstr>OPPOSans H</vt:lpstr>
      <vt:lpstr>OPPOSans M</vt:lpstr>
      <vt:lpstr>OPPOSans R</vt:lpstr>
      <vt:lpstr>汉仪雅酷黑 45W</vt:lpstr>
      <vt:lpstr>思源黑体 CN Bold</vt:lpstr>
      <vt:lpstr>思源黑体 CN Heavy</vt:lpstr>
      <vt:lpstr>思源黑体 CN Medium</vt:lpstr>
      <vt:lpstr>思源黑体 CN Regular</vt:lpstr>
      <vt:lpstr>Arial</vt:lpstr>
      <vt:lpstr>Bahnschrift SemiBold</vt:lpstr>
      <vt:lpstr>Bahnschrift SemiLight</vt:lpstr>
      <vt:lpstr>Segoe UI Light</vt:lpstr>
      <vt:lpstr>Wingdings</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电商平台营销趋势数据报告ppt模板</dc:title>
  <dc:creator>六白</dc:creator>
  <cp:keywords>P界达人</cp:keywords>
  <dc:description>www.51pptmoban.com</dc:description>
  <cp:lastModifiedBy>Win user</cp:lastModifiedBy>
  <cp:revision>68</cp:revision>
  <dcterms:created xsi:type="dcterms:W3CDTF">2022-05-08T11:34:00Z</dcterms:created>
  <dcterms:modified xsi:type="dcterms:W3CDTF">2022-09-13T11:24:03Z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19E3929A0C0E4E8CBED2A5DD9FD6DDBA</vt:lpwstr>
  </property>
  <property fmtid="{D5CDD505-2E9C-101B-9397-08002B2CF9AE}" pid="3" name="KSOProductBuildVer">
    <vt:lpwstr>2052-11.1.0.11691</vt:lpwstr>
  </property>
</Properties>
</file>