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825" r:id="rId2"/>
    <p:sldId id="264" r:id="rId3"/>
    <p:sldId id="1830" r:id="rId4"/>
    <p:sldId id="1791" r:id="rId5"/>
    <p:sldId id="1794" r:id="rId6"/>
    <p:sldId id="1831" r:id="rId7"/>
    <p:sldId id="1789" r:id="rId8"/>
    <p:sldId id="1826" r:id="rId9"/>
    <p:sldId id="259" r:id="rId10"/>
    <p:sldId id="1788" r:id="rId11"/>
    <p:sldId id="1127" r:id="rId12"/>
    <p:sldId id="1832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74" userDrawn="1">
          <p15:clr>
            <a:srgbClr val="A4A3A4"/>
          </p15:clr>
        </p15:guide>
        <p15:guide id="4" pos="574" userDrawn="1">
          <p15:clr>
            <a:srgbClr val="A4A3A4"/>
          </p15:clr>
        </p15:guide>
        <p15:guide id="7" orient="horz" pos="550" userDrawn="1">
          <p15:clr>
            <a:srgbClr val="A4A3A4"/>
          </p15:clr>
        </p15:guide>
        <p15:guide id="8" orient="horz" pos="3748" userDrawn="1">
          <p15:clr>
            <a:srgbClr val="A4A3A4"/>
          </p15:clr>
        </p15:guide>
        <p15:guide id="9" pos="756" userDrawn="1">
          <p15:clr>
            <a:srgbClr val="A4A3A4"/>
          </p15:clr>
        </p15:guide>
        <p15:guide id="10" orient="horz" pos="35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208F"/>
    <a:srgbClr val="CF98E8"/>
    <a:srgbClr val="A843D5"/>
    <a:srgbClr val="F860AB"/>
    <a:srgbClr val="815677"/>
    <a:srgbClr val="561971"/>
    <a:srgbClr val="8C27BF"/>
    <a:srgbClr val="910E78"/>
    <a:srgbClr val="4E11A2"/>
    <a:srgbClr val="2F1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52" autoAdjust="0"/>
    <p:restoredTop sz="95256" autoAdjust="0"/>
  </p:normalViewPr>
  <p:slideViewPr>
    <p:cSldViewPr snapToGrid="0" showGuides="1">
      <p:cViewPr varScale="1">
        <p:scale>
          <a:sx n="84" d="100"/>
          <a:sy n="84" d="100"/>
        </p:scale>
        <p:origin x="258" y="84"/>
      </p:cViewPr>
      <p:guideLst>
        <p:guide orient="horz" pos="2160"/>
        <p:guide pos="3840"/>
        <p:guide pos="7174"/>
        <p:guide pos="574"/>
        <p:guide orient="horz" pos="550"/>
        <p:guide orient="horz" pos="3748"/>
        <p:guide pos="756"/>
        <p:guide orient="horz" pos="35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49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gradFill>
              <a:gsLst>
                <a:gs pos="0">
                  <a:srgbClr val="F860AB"/>
                </a:gs>
                <a:gs pos="77000">
                  <a:srgbClr val="F860AB">
                    <a:alpha val="49000"/>
                  </a:srgbClr>
                </a:gs>
              </a:gsLst>
              <a:lin ang="5400000" scaled="0"/>
            </a:gradFill>
            <a:ln>
              <a:noFill/>
            </a:ln>
            <a:effectLst/>
          </c:spPr>
          <c:cat>
            <c:numRef>
              <c:f>Sheet1!$A$2:$A$7</c:f>
              <c:numCache>
                <c:formatCode>mmm\-yy</c:formatCode>
                <c:ptCount val="6"/>
                <c:pt idx="0">
                  <c:v>44378</c:v>
                </c:pt>
                <c:pt idx="1">
                  <c:v>44409</c:v>
                </c:pt>
                <c:pt idx="2">
                  <c:v>44440</c:v>
                </c:pt>
                <c:pt idx="3">
                  <c:v>44470</c:v>
                </c:pt>
                <c:pt idx="4">
                  <c:v>44501</c:v>
                </c:pt>
                <c:pt idx="5">
                  <c:v>44531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4.3</c:v>
                </c:pt>
                <c:pt idx="2">
                  <c:v>6</c:v>
                </c:pt>
                <c:pt idx="3">
                  <c:v>5.3</c:v>
                </c:pt>
                <c:pt idx="4">
                  <c:v>4.3</c:v>
                </c:pt>
                <c:pt idx="5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AE-47D7-9301-CCBDFBB6B46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产品B</c:v>
                </c:pt>
              </c:strCache>
            </c:strRef>
          </c:tx>
          <c:spPr>
            <a:gradFill>
              <a:gsLst>
                <a:gs pos="0">
                  <a:srgbClr val="691F91"/>
                </a:gs>
                <a:gs pos="94000">
                  <a:srgbClr val="691F91">
                    <a:alpha val="55000"/>
                  </a:srgbClr>
                </a:gs>
              </a:gsLst>
              <a:lin ang="5400000" scaled="0"/>
            </a:gradFill>
            <a:ln>
              <a:noFill/>
            </a:ln>
            <a:effectLst/>
          </c:spPr>
          <c:cat>
            <c:numRef>
              <c:f>Sheet1!$A$2:$A$7</c:f>
              <c:numCache>
                <c:formatCode>mmm\-yy</c:formatCode>
                <c:ptCount val="6"/>
                <c:pt idx="0">
                  <c:v>44378</c:v>
                </c:pt>
                <c:pt idx="1">
                  <c:v>44409</c:v>
                </c:pt>
                <c:pt idx="2">
                  <c:v>44440</c:v>
                </c:pt>
                <c:pt idx="3">
                  <c:v>44470</c:v>
                </c:pt>
                <c:pt idx="4">
                  <c:v>44501</c:v>
                </c:pt>
                <c:pt idx="5">
                  <c:v>44531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6.1</c:v>
                </c:pt>
                <c:pt idx="2">
                  <c:v>2.5</c:v>
                </c:pt>
                <c:pt idx="3">
                  <c:v>4.8</c:v>
                </c:pt>
                <c:pt idx="4">
                  <c:v>2.5</c:v>
                </c:pt>
                <c:pt idx="5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AE-47D7-9301-CCBDFBB6B4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42614600"/>
        <c:axId val="1242611320"/>
      </c:area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产品C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mmm\-yy</c:formatCode>
                <c:ptCount val="6"/>
                <c:pt idx="0">
                  <c:v>44378</c:v>
                </c:pt>
                <c:pt idx="1">
                  <c:v>44409</c:v>
                </c:pt>
                <c:pt idx="2">
                  <c:v>44440</c:v>
                </c:pt>
                <c:pt idx="3">
                  <c:v>44470</c:v>
                </c:pt>
                <c:pt idx="4">
                  <c:v>44501</c:v>
                </c:pt>
                <c:pt idx="5">
                  <c:v>44531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1.2</c:v>
                </c:pt>
                <c:pt idx="1">
                  <c:v>2.6</c:v>
                </c:pt>
                <c:pt idx="2">
                  <c:v>4.9000000000000004</c:v>
                </c:pt>
                <c:pt idx="3">
                  <c:v>6.1</c:v>
                </c:pt>
                <c:pt idx="4">
                  <c:v>2.7</c:v>
                </c:pt>
                <c:pt idx="5">
                  <c:v>6.6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2AE-47D7-9301-CCBDFBB6B4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2614600"/>
        <c:axId val="1242611320"/>
      </c:lineChart>
      <c:dateAx>
        <c:axId val="1242614600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2611320"/>
        <c:crosses val="autoZero"/>
        <c:auto val="1"/>
        <c:lblOffset val="100"/>
        <c:baseTimeUnit val="months"/>
      </c:dateAx>
      <c:valAx>
        <c:axId val="1242611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  <a:alpha val="31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2614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9F17C7F-B051-0E19-63CA-5D84034192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9929E62-C39A-87DF-1F72-4FFC11AB8A0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C203D5-CA0F-46C9-AC7A-2268CF90F078}" type="datetimeFigureOut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2022/9/13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994D7F2-B4CD-D687-7C0A-761F9477A0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7487588-1ED4-A2E3-A1D0-FE89D292AF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3F3831-841D-4953-B4A6-84F9C25CB6E3}" type="slidenum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2548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8153AB-893C-4011-8A60-F1EAFF39682D}" type="datetimeFigureOut">
              <a:rPr lang="zh-CN" altLang="en-US" smtClean="0"/>
              <a:pPr/>
              <a:t>2022/9/13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66FF1513-2E08-425F-945D-7EAE272FA7C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8492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03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4940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669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469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8095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8424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95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286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019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840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3395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F1513-2E08-425F-945D-7EAE272FA7C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92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89AE92-0872-46AF-A16D-86291728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3CB701A-EA17-4089-94A7-38019CBCB9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7A4677-91AC-4B82-BCC4-4BE6798A8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5099-B9ED-42FF-986B-3B25C0F5988E}" type="datetimeFigureOut">
              <a:rPr lang="zh-CN" altLang="en-US" smtClean="0"/>
              <a:t>2022/9/13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338CCD-8E8E-451C-ABA9-127BFB193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1CF50B-9E82-45E1-A522-8E0CB2061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F0EE-EA5F-4078-A498-D6CE41703A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5E1E3A-A99F-4F17-AB91-A47DCABA1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CD8B71-D45D-44AD-AE77-0C6D34193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F0122F-F255-4ACB-B183-7ECBB2B1B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5099-B9ED-42FF-986B-3B25C0F5988E}" type="datetimeFigureOut">
              <a:rPr lang="zh-CN" altLang="en-US" smtClean="0"/>
              <a:t>2022/9/13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30AF73-7CD3-4D41-8954-760A2C876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BF6D49-8C3B-49FA-BE9C-9074EF9BB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CF0EE-EA5F-4078-A498-D6CE41703A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594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509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48039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02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B468FA-8AF2-4686-88BA-A9D762414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0150E0-8E3E-4A7D-80E2-35BE6D583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004158-3DFD-49FA-ACA2-502E262862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25099-B9ED-42FF-986B-3B25C0F5988E}" type="datetimeFigureOut">
              <a:rPr lang="zh-CN" altLang="en-US" smtClean="0"/>
              <a:t>2022/9/13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8EB971-2998-4552-8225-26B2659E4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288BD6-B61B-4E5A-AA7A-F058C58E4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CF0EE-EA5F-4078-A498-D6CE41703A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32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25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22E01FB6-5635-232E-AE73-D7E9C95978EA}"/>
              </a:ext>
            </a:extLst>
          </p:cNvPr>
          <p:cNvSpPr/>
          <p:nvPr/>
        </p:nvSpPr>
        <p:spPr>
          <a:xfrm rot="18877152">
            <a:off x="6198835" y="5282971"/>
            <a:ext cx="1557817" cy="2290389"/>
          </a:xfrm>
          <a:custGeom>
            <a:avLst/>
            <a:gdLst>
              <a:gd name="connsiteX0" fmla="*/ 1207115 w 1557817"/>
              <a:gd name="connsiteY0" fmla="*/ 226423 h 2290389"/>
              <a:gd name="connsiteX1" fmla="*/ 1557817 w 1557817"/>
              <a:gd name="connsiteY1" fmla="*/ 1325781 h 2290389"/>
              <a:gd name="connsiteX2" fmla="*/ 1324838 w 1557817"/>
              <a:gd name="connsiteY2" fmla="*/ 2263250 h 2290389"/>
              <a:gd name="connsiteX3" fmla="*/ 1305103 w 1557817"/>
              <a:gd name="connsiteY3" fmla="*/ 2290389 h 2290389"/>
              <a:gd name="connsiteX4" fmla="*/ 0 w 1557817"/>
              <a:gd name="connsiteY4" fmla="*/ 967822 h 2290389"/>
              <a:gd name="connsiteX5" fmla="*/ 29445 w 1557817"/>
              <a:gd name="connsiteY5" fmla="*/ 809727 h 2290389"/>
              <a:gd name="connsiteX6" fmla="*/ 762376 w 1557817"/>
              <a:gd name="connsiteY6" fmla="*/ 0 h 2290389"/>
              <a:gd name="connsiteX7" fmla="*/ 1207115 w 1557817"/>
              <a:gd name="connsiteY7" fmla="*/ 226423 h 2290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7817" h="2290389">
                <a:moveTo>
                  <a:pt x="1207115" y="226423"/>
                </a:moveTo>
                <a:cubicBezTo>
                  <a:pt x="1418703" y="464675"/>
                  <a:pt x="1557817" y="868150"/>
                  <a:pt x="1557817" y="1325781"/>
                </a:cubicBezTo>
                <a:cubicBezTo>
                  <a:pt x="1557817" y="1691885"/>
                  <a:pt x="1468785" y="2023331"/>
                  <a:pt x="1324838" y="2263250"/>
                </a:cubicBezTo>
                <a:lnTo>
                  <a:pt x="1305103" y="2290389"/>
                </a:lnTo>
                <a:lnTo>
                  <a:pt x="0" y="967822"/>
                </a:lnTo>
                <a:lnTo>
                  <a:pt x="29445" y="809727"/>
                </a:lnTo>
                <a:cubicBezTo>
                  <a:pt x="150199" y="333884"/>
                  <a:pt x="432893" y="0"/>
                  <a:pt x="762376" y="0"/>
                </a:cubicBezTo>
                <a:cubicBezTo>
                  <a:pt x="927117" y="0"/>
                  <a:pt x="1080161" y="83471"/>
                  <a:pt x="1207115" y="226423"/>
                </a:cubicBezTo>
                <a:close/>
              </a:path>
            </a:pathLst>
          </a:cu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2BDF613-225A-4795-9923-B585FDF8A32D}"/>
              </a:ext>
            </a:extLst>
          </p:cNvPr>
          <p:cNvSpPr/>
          <p:nvPr/>
        </p:nvSpPr>
        <p:spPr>
          <a:xfrm rot="18877152">
            <a:off x="8436064" y="1249703"/>
            <a:ext cx="1590881" cy="2651561"/>
          </a:xfrm>
          <a:prstGeom prst="ellipse">
            <a:avLst/>
          </a:pr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3877BC36-75EF-8F5A-820F-30D168A6B21A}"/>
              </a:ext>
            </a:extLst>
          </p:cNvPr>
          <p:cNvSpPr/>
          <p:nvPr/>
        </p:nvSpPr>
        <p:spPr>
          <a:xfrm>
            <a:off x="0" y="2420207"/>
            <a:ext cx="5192310" cy="4437793"/>
          </a:xfrm>
          <a:custGeom>
            <a:avLst/>
            <a:gdLst>
              <a:gd name="connsiteX0" fmla="*/ 2889280 w 5192310"/>
              <a:gd name="connsiteY0" fmla="*/ 36 h 4437793"/>
              <a:gd name="connsiteX1" fmla="*/ 3464916 w 5192310"/>
              <a:gd name="connsiteY1" fmla="*/ 286451 h 4437793"/>
              <a:gd name="connsiteX2" fmla="*/ 4727418 w 5192310"/>
              <a:gd name="connsiteY2" fmla="*/ 1663859 h 4437793"/>
              <a:gd name="connsiteX3" fmla="*/ 5168224 w 5192310"/>
              <a:gd name="connsiteY3" fmla="*/ 3813607 h 4437793"/>
              <a:gd name="connsiteX4" fmla="*/ 4965895 w 5192310"/>
              <a:gd name="connsiteY4" fmla="*/ 4399124 h 4437793"/>
              <a:gd name="connsiteX5" fmla="*/ 4936309 w 5192310"/>
              <a:gd name="connsiteY5" fmla="*/ 4437793 h 4437793"/>
              <a:gd name="connsiteX6" fmla="*/ 0 w 5192310"/>
              <a:gd name="connsiteY6" fmla="*/ 4437793 h 4437793"/>
              <a:gd name="connsiteX7" fmla="*/ 0 w 5192310"/>
              <a:gd name="connsiteY7" fmla="*/ 314219 h 4437793"/>
              <a:gd name="connsiteX8" fmla="*/ 92691 w 5192310"/>
              <a:gd name="connsiteY8" fmla="*/ 302722 h 4437793"/>
              <a:gd name="connsiteX9" fmla="*/ 1825804 w 5192310"/>
              <a:gd name="connsiteY9" fmla="*/ 377315 h 4437793"/>
              <a:gd name="connsiteX10" fmla="*/ 2889280 w 5192310"/>
              <a:gd name="connsiteY10" fmla="*/ 36 h 443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2310" h="4437793">
                <a:moveTo>
                  <a:pt x="2889280" y="36"/>
                </a:moveTo>
                <a:cubicBezTo>
                  <a:pt x="3055604" y="-1872"/>
                  <a:pt x="3240234" y="71017"/>
                  <a:pt x="3464916" y="286451"/>
                </a:cubicBezTo>
                <a:cubicBezTo>
                  <a:pt x="4183901" y="975841"/>
                  <a:pt x="4561225" y="972746"/>
                  <a:pt x="4727418" y="1663859"/>
                </a:cubicBezTo>
                <a:cubicBezTo>
                  <a:pt x="4893612" y="2354972"/>
                  <a:pt x="5294115" y="2958664"/>
                  <a:pt x="5168224" y="3813607"/>
                </a:cubicBezTo>
                <a:cubicBezTo>
                  <a:pt x="5128883" y="4080777"/>
                  <a:pt x="5056978" y="4265498"/>
                  <a:pt x="4965895" y="4399124"/>
                </a:cubicBezTo>
                <a:lnTo>
                  <a:pt x="4936309" y="4437793"/>
                </a:lnTo>
                <a:lnTo>
                  <a:pt x="0" y="4437793"/>
                </a:lnTo>
                <a:lnTo>
                  <a:pt x="0" y="314219"/>
                </a:lnTo>
                <a:lnTo>
                  <a:pt x="92691" y="302722"/>
                </a:lnTo>
                <a:cubicBezTo>
                  <a:pt x="761255" y="234831"/>
                  <a:pt x="1290934" y="386046"/>
                  <a:pt x="1825804" y="377315"/>
                </a:cubicBezTo>
                <a:cubicBezTo>
                  <a:pt x="2246058" y="370454"/>
                  <a:pt x="2523367" y="4235"/>
                  <a:pt x="2889280" y="36"/>
                </a:cubicBezTo>
                <a:close/>
              </a:path>
            </a:pathLst>
          </a:cu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54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930E8A17-E303-121F-90BF-7E1D80EA27C0}"/>
              </a:ext>
            </a:extLst>
          </p:cNvPr>
          <p:cNvSpPr/>
          <p:nvPr/>
        </p:nvSpPr>
        <p:spPr>
          <a:xfrm rot="19938471">
            <a:off x="344213" y="-1511583"/>
            <a:ext cx="7828486" cy="6712173"/>
          </a:xfrm>
          <a:custGeom>
            <a:avLst/>
            <a:gdLst>
              <a:gd name="connsiteX0" fmla="*/ 1488770 w 7828486"/>
              <a:gd name="connsiteY0" fmla="*/ 0 h 6712173"/>
              <a:gd name="connsiteX1" fmla="*/ 7828486 w 7828486"/>
              <a:gd name="connsiteY1" fmla="*/ 3327318 h 6712173"/>
              <a:gd name="connsiteX2" fmla="*/ 7806316 w 7828486"/>
              <a:gd name="connsiteY2" fmla="*/ 3427564 h 6712173"/>
              <a:gd name="connsiteX3" fmla="*/ 4058423 w 7828486"/>
              <a:gd name="connsiteY3" fmla="*/ 6712144 h 6712173"/>
              <a:gd name="connsiteX4" fmla="*/ 1058022 w 7828486"/>
              <a:gd name="connsiteY4" fmla="*/ 5937410 h 6712173"/>
              <a:gd name="connsiteX5" fmla="*/ 210940 w 7828486"/>
              <a:gd name="connsiteY5" fmla="*/ 1264227 h 6712173"/>
              <a:gd name="connsiteX6" fmla="*/ 1310787 w 7828486"/>
              <a:gd name="connsiteY6" fmla="*/ 138571 h 671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8486" h="6712173">
                <a:moveTo>
                  <a:pt x="1488770" y="0"/>
                </a:moveTo>
                <a:lnTo>
                  <a:pt x="7828486" y="3327318"/>
                </a:lnTo>
                <a:lnTo>
                  <a:pt x="7806316" y="3427564"/>
                </a:lnTo>
                <a:cubicBezTo>
                  <a:pt x="7330637" y="5233817"/>
                  <a:pt x="4760758" y="6709593"/>
                  <a:pt x="4058423" y="6712144"/>
                </a:cubicBezTo>
                <a:cubicBezTo>
                  <a:pt x="3283433" y="6714958"/>
                  <a:pt x="1717593" y="6517568"/>
                  <a:pt x="1058022" y="5937410"/>
                </a:cubicBezTo>
                <a:cubicBezTo>
                  <a:pt x="398451" y="5357252"/>
                  <a:pt x="-382943" y="2106108"/>
                  <a:pt x="210940" y="1264227"/>
                </a:cubicBezTo>
                <a:cubicBezTo>
                  <a:pt x="433646" y="948522"/>
                  <a:pt x="832184" y="527509"/>
                  <a:pt x="1310787" y="138571"/>
                </a:cubicBezTo>
                <a:close/>
              </a:path>
            </a:pathLst>
          </a:cu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AA1FD79-18E3-440C-9A0D-9900F22B4308}"/>
              </a:ext>
            </a:extLst>
          </p:cNvPr>
          <p:cNvSpPr txBox="1"/>
          <p:nvPr/>
        </p:nvSpPr>
        <p:spPr>
          <a:xfrm>
            <a:off x="787118" y="1308793"/>
            <a:ext cx="2913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120" dirty="0">
                <a:solidFill>
                  <a:schemeClr val="bg1"/>
                </a:solidFill>
                <a:latin typeface="+mj-ea"/>
                <a:ea typeface="+mj-ea"/>
              </a:rPr>
              <a:t>2022</a:t>
            </a:r>
            <a:endParaRPr lang="zh-CN" altLang="en-US" sz="7200" spc="12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A98D0BA-3ABE-4C31-94EB-D0323DF115B4}"/>
              </a:ext>
            </a:extLst>
          </p:cNvPr>
          <p:cNvSpPr txBox="1"/>
          <p:nvPr/>
        </p:nvSpPr>
        <p:spPr>
          <a:xfrm>
            <a:off x="799844" y="2684762"/>
            <a:ext cx="612183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400" spc="120" dirty="0">
                <a:solidFill>
                  <a:schemeClr val="bg1"/>
                </a:solidFill>
                <a:latin typeface="+mj-ea"/>
                <a:ea typeface="+mj-ea"/>
              </a:rPr>
              <a:t>职场技能培训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366DA1C-9F2D-4AA6-BC83-0B8A94C56F4D}"/>
              </a:ext>
            </a:extLst>
          </p:cNvPr>
          <p:cNvGrpSpPr/>
          <p:nvPr/>
        </p:nvGrpSpPr>
        <p:grpSpPr>
          <a:xfrm>
            <a:off x="481976" y="471490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19E3B62-0402-416C-886F-1CA9CA494FB3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4C1A1DE-BDD9-4727-8E21-2672B0287187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88FF00BB-4834-4D62-8673-84955DF68726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83B4BD63-C9A4-4279-8838-DF3D86D70426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6ED8BD83-7121-48F5-A947-10625A7145E9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13A16CCA-992F-49B4-8F9B-646A4B9D7B9D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4E641E1D-0D7E-404A-8DC7-C38435CC5401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40AC87A-0F70-417B-853F-8E010FDD607A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88F7A3CB-7C2B-4B3E-B09B-C0664D276B32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69ECB043-0451-4A63-BD91-36CF8053F9D6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D2547420-AF47-42F1-8DCE-F78ED1832CDA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CAA6008-A5BD-46F8-98E4-D0AB4F271ADC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86FB1CD-00DC-459F-8AF4-5C2CC18CD646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C4D0663-D166-40E6-B2D5-C355A16A35C6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764AF8D5-29F0-42AC-A61B-1C672FC73693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2D56B00-7A91-460E-9CA5-471466C42113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A9CE946F-70AB-4B11-95F8-A5C6853AC46F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7A08D70D-602D-475A-A2F7-BE4E50D8616D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DA0F13FB-6D44-4A5E-A5B8-262D0D1DC2AB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D3AC277-75F7-4EB3-9F02-A4EA5FA14F60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182F460-D0EF-4C7A-8176-3152F73D5396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F612EEC9-C66B-4E1F-94CA-B297406B22E9}"/>
              </a:ext>
            </a:extLst>
          </p:cNvPr>
          <p:cNvSpPr txBox="1"/>
          <p:nvPr/>
        </p:nvSpPr>
        <p:spPr>
          <a:xfrm>
            <a:off x="822114" y="2271754"/>
            <a:ext cx="6009432" cy="505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120" dirty="0">
                <a:solidFill>
                  <a:srgbClr val="F860AB"/>
                </a:solidFill>
                <a:ea typeface="思源黑体 CN Medium" panose="020B0600000000000000" pitchFamily="34" charset="-122"/>
              </a:rPr>
              <a:t>VOCATIONAL SKILLS TRAINING</a:t>
            </a:r>
            <a:endParaRPr lang="zh-CN" altLang="en-US" sz="2400" spc="120" dirty="0">
              <a:solidFill>
                <a:srgbClr val="F860AB"/>
              </a:solidFill>
              <a:ea typeface="思源黑体 CN Medium" panose="020B0600000000000000" pitchFamily="34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63187CE2-F38C-43F7-9A36-ED4D892FF18B}"/>
              </a:ext>
            </a:extLst>
          </p:cNvPr>
          <p:cNvGrpSpPr/>
          <p:nvPr/>
        </p:nvGrpSpPr>
        <p:grpSpPr>
          <a:xfrm>
            <a:off x="4533211" y="3838266"/>
            <a:ext cx="2021596" cy="150060"/>
            <a:chOff x="5258679" y="4363120"/>
            <a:chExt cx="2021596" cy="150060"/>
          </a:xfrm>
        </p:grpSpPr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DB5DCDA1-C4A6-4809-8A3C-1561A804CB98}"/>
                </a:ext>
              </a:extLst>
            </p:cNvPr>
            <p:cNvCxnSpPr>
              <a:cxnSpLocks/>
            </p:cNvCxnSpPr>
            <p:nvPr/>
          </p:nvCxnSpPr>
          <p:spPr>
            <a:xfrm>
              <a:off x="5258679" y="4438150"/>
              <a:ext cx="1921041" cy="0"/>
            </a:xfrm>
            <a:prstGeom prst="line">
              <a:avLst/>
            </a:prstGeom>
            <a:gradFill>
              <a:gsLst>
                <a:gs pos="26520">
                  <a:srgbClr val="6C208F"/>
                </a:gs>
                <a:gs pos="0">
                  <a:srgbClr val="4E11A2"/>
                </a:gs>
                <a:gs pos="100000">
                  <a:srgbClr val="4E11A2"/>
                </a:gs>
                <a:gs pos="68000">
                  <a:srgbClr val="910E78"/>
                </a:gs>
              </a:gsLst>
              <a:lin ang="2700000" scaled="0"/>
            </a:gradFill>
            <a:ln w="25400">
              <a:gradFill>
                <a:gsLst>
                  <a:gs pos="0">
                    <a:srgbClr val="691F91"/>
                  </a:gs>
                  <a:gs pos="64000">
                    <a:srgbClr val="8A117C"/>
                  </a:gs>
                  <a:gs pos="100000">
                    <a:srgbClr val="F860AB"/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745D18D9-504D-4F84-B932-652C105DBFEC}"/>
                </a:ext>
              </a:extLst>
            </p:cNvPr>
            <p:cNvSpPr/>
            <p:nvPr/>
          </p:nvSpPr>
          <p:spPr>
            <a:xfrm rot="8706597">
              <a:off x="7130215" y="4363120"/>
              <a:ext cx="150060" cy="150060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9" name="椭圆 98">
            <a:extLst>
              <a:ext uri="{FF2B5EF4-FFF2-40B4-BE49-F238E27FC236}">
                <a16:creationId xmlns:a16="http://schemas.microsoft.com/office/drawing/2014/main" id="{F93DEA17-5A51-430D-9B90-4B5F48465709}"/>
              </a:ext>
            </a:extLst>
          </p:cNvPr>
          <p:cNvSpPr/>
          <p:nvPr/>
        </p:nvSpPr>
        <p:spPr>
          <a:xfrm rot="2528231">
            <a:off x="10237705" y="3875399"/>
            <a:ext cx="1023727" cy="1023727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13AAC8CB-37CB-4484-B607-1EF7A93D33FD}"/>
              </a:ext>
            </a:extLst>
          </p:cNvPr>
          <p:cNvSpPr/>
          <p:nvPr/>
        </p:nvSpPr>
        <p:spPr>
          <a:xfrm rot="7696108">
            <a:off x="8497144" y="6278305"/>
            <a:ext cx="298153" cy="298153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E4F7A202-B3EA-422C-B165-68164CC8B4EE}"/>
              </a:ext>
            </a:extLst>
          </p:cNvPr>
          <p:cNvGrpSpPr/>
          <p:nvPr/>
        </p:nvGrpSpPr>
        <p:grpSpPr>
          <a:xfrm flipH="1">
            <a:off x="910635" y="1231807"/>
            <a:ext cx="2021596" cy="150060"/>
            <a:chOff x="5258679" y="4363120"/>
            <a:chExt cx="2021596" cy="150060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84985DD-8CC4-49C0-8BB0-E53EC8E5CD64}"/>
                </a:ext>
              </a:extLst>
            </p:cNvPr>
            <p:cNvCxnSpPr>
              <a:cxnSpLocks/>
            </p:cNvCxnSpPr>
            <p:nvPr/>
          </p:nvCxnSpPr>
          <p:spPr>
            <a:xfrm>
              <a:off x="5258679" y="4438150"/>
              <a:ext cx="1921041" cy="0"/>
            </a:xfrm>
            <a:prstGeom prst="line">
              <a:avLst/>
            </a:prstGeom>
            <a:gradFill>
              <a:gsLst>
                <a:gs pos="26520">
                  <a:srgbClr val="6C208F"/>
                </a:gs>
                <a:gs pos="0">
                  <a:srgbClr val="4E11A2"/>
                </a:gs>
                <a:gs pos="100000">
                  <a:srgbClr val="4E11A2"/>
                </a:gs>
                <a:gs pos="68000">
                  <a:srgbClr val="910E78"/>
                </a:gs>
              </a:gsLst>
              <a:lin ang="2700000" scaled="0"/>
            </a:gradFill>
            <a:ln w="25400">
              <a:gradFill>
                <a:gsLst>
                  <a:gs pos="0">
                    <a:srgbClr val="691F91"/>
                  </a:gs>
                  <a:gs pos="64000">
                    <a:srgbClr val="8A117C"/>
                  </a:gs>
                  <a:gs pos="100000">
                    <a:srgbClr val="F860AB"/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1C1E0483-8A05-4C2F-B0EE-0F9F9DC574DD}"/>
                </a:ext>
              </a:extLst>
            </p:cNvPr>
            <p:cNvSpPr/>
            <p:nvPr/>
          </p:nvSpPr>
          <p:spPr>
            <a:xfrm rot="8706597">
              <a:off x="7130215" y="4363120"/>
              <a:ext cx="150060" cy="150060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7" name="椭圆 96">
            <a:extLst>
              <a:ext uri="{FF2B5EF4-FFF2-40B4-BE49-F238E27FC236}">
                <a16:creationId xmlns:a16="http://schemas.microsoft.com/office/drawing/2014/main" id="{9E4B69DB-C0F3-45B9-A460-C705D7C62350}"/>
              </a:ext>
            </a:extLst>
          </p:cNvPr>
          <p:cNvSpPr/>
          <p:nvPr/>
        </p:nvSpPr>
        <p:spPr>
          <a:xfrm rot="21021495">
            <a:off x="7983626" y="2520517"/>
            <a:ext cx="652499" cy="652499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33AEC386-4CDB-8772-BBC0-FBAFCCEF19A8}"/>
              </a:ext>
            </a:extLst>
          </p:cNvPr>
          <p:cNvSpPr/>
          <p:nvPr/>
        </p:nvSpPr>
        <p:spPr>
          <a:xfrm rot="15511462">
            <a:off x="11257570" y="5813125"/>
            <a:ext cx="897954" cy="1151451"/>
          </a:xfrm>
          <a:custGeom>
            <a:avLst/>
            <a:gdLst>
              <a:gd name="connsiteX0" fmla="*/ 880458 w 897954"/>
              <a:gd name="connsiteY0" fmla="*/ 1029672 h 1151451"/>
              <a:gd name="connsiteX1" fmla="*/ 859237 w 897954"/>
              <a:gd name="connsiteY1" fmla="*/ 1112204 h 1151451"/>
              <a:gd name="connsiteX2" fmla="*/ 844872 w 897954"/>
              <a:gd name="connsiteY2" fmla="*/ 1151451 h 1151451"/>
              <a:gd name="connsiteX3" fmla="*/ 411897 w 897954"/>
              <a:gd name="connsiteY3" fmla="*/ 1063553 h 1151451"/>
              <a:gd name="connsiteX4" fmla="*/ 433519 w 897954"/>
              <a:gd name="connsiteY4" fmla="*/ 1023720 h 1151451"/>
              <a:gd name="connsiteX5" fmla="*/ 467357 w 897954"/>
              <a:gd name="connsiteY5" fmla="*/ 856112 h 1151451"/>
              <a:gd name="connsiteX6" fmla="*/ 36762 w 897954"/>
              <a:gd name="connsiteY6" fmla="*/ 425517 h 1151451"/>
              <a:gd name="connsiteX7" fmla="*/ 0 w 897954"/>
              <a:gd name="connsiteY7" fmla="*/ 429223 h 1151451"/>
              <a:gd name="connsiteX8" fmla="*/ 87136 w 897954"/>
              <a:gd name="connsiteY8" fmla="*/ 0 h 1151451"/>
              <a:gd name="connsiteX9" fmla="*/ 210323 w 897954"/>
              <a:gd name="connsiteY9" fmla="*/ 12418 h 1151451"/>
              <a:gd name="connsiteX10" fmla="*/ 897954 w 897954"/>
              <a:gd name="connsiteY10" fmla="*/ 856112 h 1151451"/>
              <a:gd name="connsiteX11" fmla="*/ 880458 w 897954"/>
              <a:gd name="connsiteY11" fmla="*/ 1029672 h 115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7954" h="1151451">
                <a:moveTo>
                  <a:pt x="880458" y="1029672"/>
                </a:moveTo>
                <a:cubicBezTo>
                  <a:pt x="874722" y="1057703"/>
                  <a:pt x="867624" y="1085237"/>
                  <a:pt x="859237" y="1112204"/>
                </a:cubicBezTo>
                <a:lnTo>
                  <a:pt x="844872" y="1151451"/>
                </a:lnTo>
                <a:lnTo>
                  <a:pt x="411897" y="1063553"/>
                </a:lnTo>
                <a:lnTo>
                  <a:pt x="433519" y="1023720"/>
                </a:lnTo>
                <a:cubicBezTo>
                  <a:pt x="455308" y="972204"/>
                  <a:pt x="467357" y="915565"/>
                  <a:pt x="467357" y="856112"/>
                </a:cubicBezTo>
                <a:cubicBezTo>
                  <a:pt x="467357" y="618301"/>
                  <a:pt x="274573" y="425517"/>
                  <a:pt x="36762" y="425517"/>
                </a:cubicBezTo>
                <a:lnTo>
                  <a:pt x="0" y="429223"/>
                </a:lnTo>
                <a:lnTo>
                  <a:pt x="87136" y="0"/>
                </a:lnTo>
                <a:lnTo>
                  <a:pt x="210323" y="12418"/>
                </a:lnTo>
                <a:cubicBezTo>
                  <a:pt x="602753" y="92720"/>
                  <a:pt x="897954" y="439942"/>
                  <a:pt x="897954" y="856112"/>
                </a:cubicBezTo>
                <a:cubicBezTo>
                  <a:pt x="897954" y="915565"/>
                  <a:pt x="891930" y="973610"/>
                  <a:pt x="880458" y="1029672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  <a:gs pos="100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十字形 71">
            <a:extLst>
              <a:ext uri="{FF2B5EF4-FFF2-40B4-BE49-F238E27FC236}">
                <a16:creationId xmlns:a16="http://schemas.microsoft.com/office/drawing/2014/main" id="{D1ACEC18-2B0B-4DB6-8725-7ABAE1E5E8E4}"/>
              </a:ext>
            </a:extLst>
          </p:cNvPr>
          <p:cNvSpPr/>
          <p:nvPr/>
        </p:nvSpPr>
        <p:spPr>
          <a:xfrm>
            <a:off x="485200" y="6192696"/>
            <a:ext cx="183571" cy="183571"/>
          </a:xfrm>
          <a:prstGeom prst="plus">
            <a:avLst>
              <a:gd name="adj" fmla="val 40429"/>
            </a:avLst>
          </a:prstGeom>
          <a:gradFill flip="none" rotWithShape="1">
            <a:gsLst>
              <a:gs pos="98639">
                <a:srgbClr val="A53AC2"/>
              </a:gs>
              <a:gs pos="0">
                <a:srgbClr val="44219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9F58ABB-9870-4859-BD43-131A0033A52B}"/>
              </a:ext>
            </a:extLst>
          </p:cNvPr>
          <p:cNvGrpSpPr/>
          <p:nvPr/>
        </p:nvGrpSpPr>
        <p:grpSpPr>
          <a:xfrm>
            <a:off x="928582" y="5398665"/>
            <a:ext cx="1858870" cy="431692"/>
            <a:chOff x="928582" y="5106434"/>
            <a:chExt cx="1858870" cy="431692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E92592BA-F4AF-42B6-BCC8-C1F3C361CCF7}"/>
                </a:ext>
              </a:extLst>
            </p:cNvPr>
            <p:cNvSpPr/>
            <p:nvPr/>
          </p:nvSpPr>
          <p:spPr>
            <a:xfrm>
              <a:off x="928582" y="5106434"/>
              <a:ext cx="1858870" cy="431692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860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4E9C06D-935F-45DD-8D55-85C322EFDB31}"/>
                </a:ext>
              </a:extLst>
            </p:cNvPr>
            <p:cNvSpPr txBox="1"/>
            <p:nvPr/>
          </p:nvSpPr>
          <p:spPr>
            <a:xfrm>
              <a:off x="928582" y="5155536"/>
              <a:ext cx="1858870" cy="3334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chemeClr val="bg1"/>
                  </a:solidFill>
                  <a:latin typeface="+mn-ea"/>
                </a:rPr>
                <a:t>汇报人：熊小宝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C65C28A1-506B-45A9-8291-8382C6EF35B0}"/>
              </a:ext>
            </a:extLst>
          </p:cNvPr>
          <p:cNvSpPr txBox="1"/>
          <p:nvPr/>
        </p:nvSpPr>
        <p:spPr>
          <a:xfrm>
            <a:off x="807569" y="4233003"/>
            <a:ext cx="56466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0" i="0" spc="120" dirty="0">
                <a:solidFill>
                  <a:schemeClr val="bg1">
                    <a:lumMod val="85000"/>
                  </a:schemeClr>
                </a:solidFill>
                <a:effectLst/>
                <a:ea typeface="思源黑体 CN Light" panose="020B0300000000000000" pitchFamily="34" charset="-122"/>
              </a:rPr>
              <a:t>new </a:t>
            </a:r>
            <a:r>
              <a:rPr lang="en-US" altLang="zh-CN" sz="1200" spc="120" dirty="0">
                <a:solidFill>
                  <a:schemeClr val="bg1">
                    <a:lumMod val="85000"/>
                  </a:schemeClr>
                </a:solidFill>
                <a:ea typeface="思源黑体 CN Light" panose="020B0300000000000000" pitchFamily="34" charset="-122"/>
              </a:rPr>
              <a:t>staff</a:t>
            </a:r>
            <a:r>
              <a:rPr lang="en-US" altLang="zh-CN" sz="1200" b="0" i="0" spc="120" dirty="0">
                <a:solidFill>
                  <a:schemeClr val="bg1">
                    <a:lumMod val="85000"/>
                  </a:schemeClr>
                </a:solidFill>
                <a:effectLst/>
                <a:ea typeface="思源黑体 CN Light" panose="020B0300000000000000" pitchFamily="34" charset="-122"/>
              </a:rPr>
              <a:t> induction/staff etiquette/business skills training</a:t>
            </a:r>
            <a:endParaRPr lang="zh-CN" altLang="en-US" sz="1200" spc="120" dirty="0">
              <a:solidFill>
                <a:schemeClr val="bg1">
                  <a:lumMod val="85000"/>
                </a:schemeClr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4C1082C-D3FC-4EB0-A090-2771DF765350}"/>
              </a:ext>
            </a:extLst>
          </p:cNvPr>
          <p:cNvSpPr txBox="1"/>
          <p:nvPr/>
        </p:nvSpPr>
        <p:spPr>
          <a:xfrm>
            <a:off x="809383" y="4482804"/>
            <a:ext cx="5608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2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新员工入职培训</a:t>
            </a:r>
            <a:r>
              <a:rPr lang="en-US" altLang="zh-CN" sz="1400" spc="12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/</a:t>
            </a:r>
            <a:r>
              <a:rPr lang="zh-CN" altLang="en-US" sz="1400" spc="12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员工礼仪培训</a:t>
            </a:r>
            <a:r>
              <a:rPr lang="en-US" altLang="zh-CN" sz="1400" spc="12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/</a:t>
            </a:r>
            <a:r>
              <a:rPr lang="zh-CN" altLang="en-US" sz="1400" spc="12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商务技能培训</a:t>
            </a:r>
          </a:p>
        </p:txBody>
      </p:sp>
      <p:sp>
        <p:nvSpPr>
          <p:cNvPr id="71" name="十字形 70">
            <a:extLst>
              <a:ext uri="{FF2B5EF4-FFF2-40B4-BE49-F238E27FC236}">
                <a16:creationId xmlns:a16="http://schemas.microsoft.com/office/drawing/2014/main" id="{8F5DB8A2-7B6E-4A14-A2FB-3D1310B2ED14}"/>
              </a:ext>
            </a:extLst>
          </p:cNvPr>
          <p:cNvSpPr/>
          <p:nvPr/>
        </p:nvSpPr>
        <p:spPr>
          <a:xfrm>
            <a:off x="11513129" y="471805"/>
            <a:ext cx="183571" cy="183571"/>
          </a:xfrm>
          <a:prstGeom prst="plus">
            <a:avLst>
              <a:gd name="adj" fmla="val 40429"/>
            </a:avLst>
          </a:prstGeom>
          <a:gradFill flip="none" rotWithShape="1">
            <a:gsLst>
              <a:gs pos="98639">
                <a:srgbClr val="A53AC2"/>
              </a:gs>
              <a:gs pos="0">
                <a:srgbClr val="44219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11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圆: 空心 64">
            <a:extLst>
              <a:ext uri="{FF2B5EF4-FFF2-40B4-BE49-F238E27FC236}">
                <a16:creationId xmlns:a16="http://schemas.microsoft.com/office/drawing/2014/main" id="{98C936A5-50FD-4E2C-8914-8D2805B8C5FA}"/>
              </a:ext>
            </a:extLst>
          </p:cNvPr>
          <p:cNvSpPr/>
          <p:nvPr/>
        </p:nvSpPr>
        <p:spPr>
          <a:xfrm rot="10085140">
            <a:off x="1578716" y="4088642"/>
            <a:ext cx="1428750" cy="1428750"/>
          </a:xfrm>
          <a:prstGeom prst="donut">
            <a:avLst/>
          </a:pr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  <a:gs pos="100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D2CD881E-B756-4418-5E2E-AF1D6B13C5E4}"/>
              </a:ext>
            </a:extLst>
          </p:cNvPr>
          <p:cNvSpPr/>
          <p:nvPr/>
        </p:nvSpPr>
        <p:spPr>
          <a:xfrm rot="11955613">
            <a:off x="-191795" y="-637091"/>
            <a:ext cx="3363493" cy="2942698"/>
          </a:xfrm>
          <a:custGeom>
            <a:avLst/>
            <a:gdLst>
              <a:gd name="connsiteX0" fmla="*/ 3363493 w 3363493"/>
              <a:gd name="connsiteY0" fmla="*/ 1767440 h 2942698"/>
              <a:gd name="connsiteX1" fmla="*/ 0 w 3363493"/>
              <a:gd name="connsiteY1" fmla="*/ 2942698 h 2942698"/>
              <a:gd name="connsiteX2" fmla="*/ 8247 w 3363493"/>
              <a:gd name="connsiteY2" fmla="*/ 2806690 h 2942698"/>
              <a:gd name="connsiteX3" fmla="*/ 223567 w 3363493"/>
              <a:gd name="connsiteY3" fmla="*/ 2059679 h 2942698"/>
              <a:gd name="connsiteX4" fmla="*/ 2535527 w 3363493"/>
              <a:gd name="connsiteY4" fmla="*/ 101077 h 2942698"/>
              <a:gd name="connsiteX5" fmla="*/ 2745921 w 3363493"/>
              <a:gd name="connsiteY5" fmla="*/ 0 h 294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3493" h="2942698">
                <a:moveTo>
                  <a:pt x="3363493" y="1767440"/>
                </a:moveTo>
                <a:lnTo>
                  <a:pt x="0" y="2942698"/>
                </a:lnTo>
                <a:lnTo>
                  <a:pt x="8247" y="2806690"/>
                </a:lnTo>
                <a:cubicBezTo>
                  <a:pt x="34796" y="2490563"/>
                  <a:pt x="103008" y="2229547"/>
                  <a:pt x="223567" y="2059679"/>
                </a:cubicBezTo>
                <a:cubicBezTo>
                  <a:pt x="625428" y="1493452"/>
                  <a:pt x="1556089" y="612440"/>
                  <a:pt x="2535527" y="101077"/>
                </a:cubicBezTo>
                <a:lnTo>
                  <a:pt x="2745921" y="0"/>
                </a:lnTo>
                <a:close/>
              </a:path>
            </a:pathLst>
          </a:custGeom>
          <a:gradFill>
            <a:gsLst>
              <a:gs pos="26520">
                <a:srgbClr val="6C208F">
                  <a:alpha val="27000"/>
                </a:srgbClr>
              </a:gs>
              <a:gs pos="0">
                <a:srgbClr val="4E11A2"/>
              </a:gs>
              <a:gs pos="100000">
                <a:srgbClr val="4E11A2">
                  <a:alpha val="52000"/>
                </a:srgbClr>
              </a:gs>
              <a:gs pos="68000">
                <a:srgbClr val="910E78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D1179614-E336-E507-64C4-55FB4D3AA79E}"/>
              </a:ext>
            </a:extLst>
          </p:cNvPr>
          <p:cNvSpPr/>
          <p:nvPr/>
        </p:nvSpPr>
        <p:spPr>
          <a:xfrm rot="21316034">
            <a:off x="8853938" y="4351658"/>
            <a:ext cx="3451201" cy="2635330"/>
          </a:xfrm>
          <a:custGeom>
            <a:avLst/>
            <a:gdLst>
              <a:gd name="connsiteX0" fmla="*/ 3397062 w 3451201"/>
              <a:gd name="connsiteY0" fmla="*/ 9034 h 2635330"/>
              <a:gd name="connsiteX1" fmla="*/ 3451201 w 3451201"/>
              <a:gd name="connsiteY1" fmla="*/ 17743 h 2635330"/>
              <a:gd name="connsiteX2" fmla="*/ 3234489 w 3451201"/>
              <a:gd name="connsiteY2" fmla="*/ 2635330 h 2635330"/>
              <a:gd name="connsiteX3" fmla="*/ 0 w 3451201"/>
              <a:gd name="connsiteY3" fmla="*/ 2367544 h 2635330"/>
              <a:gd name="connsiteX4" fmla="*/ 458 w 3451201"/>
              <a:gd name="connsiteY4" fmla="*/ 2364798 h 2635330"/>
              <a:gd name="connsiteX5" fmla="*/ 146186 w 3451201"/>
              <a:gd name="connsiteY5" fmla="*/ 1986186 h 2635330"/>
              <a:gd name="connsiteX6" fmla="*/ 3397062 w 3451201"/>
              <a:gd name="connsiteY6" fmla="*/ 9034 h 263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51201" h="2635330">
                <a:moveTo>
                  <a:pt x="3397062" y="9034"/>
                </a:moveTo>
                <a:lnTo>
                  <a:pt x="3451201" y="17743"/>
                </a:lnTo>
                <a:lnTo>
                  <a:pt x="3234489" y="2635330"/>
                </a:lnTo>
                <a:lnTo>
                  <a:pt x="0" y="2367544"/>
                </a:lnTo>
                <a:lnTo>
                  <a:pt x="458" y="2364798"/>
                </a:lnTo>
                <a:cubicBezTo>
                  <a:pt x="31367" y="2210536"/>
                  <a:pt x="79061" y="2081341"/>
                  <a:pt x="146186" y="1986186"/>
                </a:cubicBezTo>
                <a:cubicBezTo>
                  <a:pt x="666406" y="1248729"/>
                  <a:pt x="2247670" y="-124195"/>
                  <a:pt x="3397062" y="9034"/>
                </a:cubicBezTo>
                <a:close/>
              </a:path>
            </a:pathLst>
          </a:cu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2" name="圆: 空心 51">
            <a:extLst>
              <a:ext uri="{FF2B5EF4-FFF2-40B4-BE49-F238E27FC236}">
                <a16:creationId xmlns:a16="http://schemas.microsoft.com/office/drawing/2014/main" id="{171A30C6-14FD-480F-BF29-51E3B4DBB146}"/>
              </a:ext>
            </a:extLst>
          </p:cNvPr>
          <p:cNvSpPr/>
          <p:nvPr/>
        </p:nvSpPr>
        <p:spPr>
          <a:xfrm>
            <a:off x="3287849" y="62214"/>
            <a:ext cx="1838325" cy="1838325"/>
          </a:xfrm>
          <a:prstGeom prst="donut">
            <a:avLst/>
          </a:pr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: 空心 52">
            <a:extLst>
              <a:ext uri="{FF2B5EF4-FFF2-40B4-BE49-F238E27FC236}">
                <a16:creationId xmlns:a16="http://schemas.microsoft.com/office/drawing/2014/main" id="{231795E2-20B4-4ED0-9D51-C7E48CDD7CF4}"/>
              </a:ext>
            </a:extLst>
          </p:cNvPr>
          <p:cNvSpPr/>
          <p:nvPr/>
        </p:nvSpPr>
        <p:spPr>
          <a:xfrm rot="15511462">
            <a:off x="6959917" y="1167234"/>
            <a:ext cx="885824" cy="885824"/>
          </a:xfrm>
          <a:prstGeom prst="donut">
            <a:avLst>
              <a:gd name="adj" fmla="val 16411"/>
            </a:avLst>
          </a:pr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  <a:gs pos="100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EE191E-F87A-40B4-A928-DED3F62D636A}"/>
              </a:ext>
            </a:extLst>
          </p:cNvPr>
          <p:cNvGrpSpPr/>
          <p:nvPr/>
        </p:nvGrpSpPr>
        <p:grpSpPr>
          <a:xfrm>
            <a:off x="2199634" y="1998944"/>
            <a:ext cx="7787601" cy="2858107"/>
            <a:chOff x="2199634" y="2354544"/>
            <a:chExt cx="7787601" cy="285810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FE30D4B-7498-417B-8E10-3BE2D017278F}"/>
                </a:ext>
              </a:extLst>
            </p:cNvPr>
            <p:cNvSpPr txBox="1"/>
            <p:nvPr/>
          </p:nvSpPr>
          <p:spPr>
            <a:xfrm>
              <a:off x="2199634" y="2477654"/>
              <a:ext cx="778760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 spc="120" dirty="0">
                  <a:ln w="50800">
                    <a:solidFill>
                      <a:srgbClr val="F860AB"/>
                    </a:solidFill>
                  </a:ln>
                  <a:noFill/>
                  <a:latin typeface="+mj-lt"/>
                  <a:ea typeface="思源黑体 CN Medium" panose="020B0600000000000000" pitchFamily="34" charset="-122"/>
                </a:rPr>
                <a:t>THANKS</a:t>
              </a:r>
              <a:endParaRPr lang="zh-CN" altLang="en-US" sz="11500" spc="120" dirty="0">
                <a:ln w="50800">
                  <a:solidFill>
                    <a:srgbClr val="F860AB"/>
                  </a:solidFill>
                </a:ln>
                <a:noFill/>
                <a:latin typeface="+mj-lt"/>
                <a:ea typeface="思源黑体 CN Medium" panose="020B0600000000000000" pitchFamily="34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E54CC9-4A1B-4C11-BAFF-B0E1B17C250A}"/>
                </a:ext>
              </a:extLst>
            </p:cNvPr>
            <p:cNvGrpSpPr/>
            <p:nvPr/>
          </p:nvGrpSpPr>
          <p:grpSpPr>
            <a:xfrm>
              <a:off x="4882804" y="4206180"/>
              <a:ext cx="4713917" cy="211941"/>
              <a:chOff x="4882804" y="4206180"/>
              <a:chExt cx="4713917" cy="211941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1F35D16C-2962-4816-85B8-A54867B083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2804" y="4312150"/>
                <a:ext cx="4553925" cy="0"/>
              </a:xfrm>
              <a:prstGeom prst="line">
                <a:avLst/>
              </a:prstGeom>
              <a:gradFill>
                <a:gsLst>
                  <a:gs pos="26520">
                    <a:srgbClr val="6C208F"/>
                  </a:gs>
                  <a:gs pos="0">
                    <a:srgbClr val="4E11A2"/>
                  </a:gs>
                  <a:gs pos="100000">
                    <a:srgbClr val="4E11A2"/>
                  </a:gs>
                  <a:gs pos="68000">
                    <a:srgbClr val="910E78"/>
                  </a:gs>
                </a:gsLst>
                <a:lin ang="2700000" scaled="0"/>
              </a:gradFill>
              <a:ln w="25400">
                <a:gradFill>
                  <a:gsLst>
                    <a:gs pos="0">
                      <a:srgbClr val="691F91"/>
                    </a:gs>
                    <a:gs pos="64000">
                      <a:srgbClr val="8A117C"/>
                    </a:gs>
                    <a:gs pos="100000">
                      <a:srgbClr val="F860AB"/>
                    </a:gs>
                  </a:gsLst>
                  <a:lin ang="5400000" scaled="1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D14D20DE-9335-4332-9960-B9137FA76EE4}"/>
                  </a:ext>
                </a:extLst>
              </p:cNvPr>
              <p:cNvSpPr/>
              <p:nvPr/>
            </p:nvSpPr>
            <p:spPr>
              <a:xfrm rot="12893403" flipV="1">
                <a:off x="9384781" y="4206180"/>
                <a:ext cx="211940" cy="211941"/>
              </a:xfrm>
              <a:prstGeom prst="ellipse">
                <a:avLst/>
              </a:prstGeom>
              <a:gradFill>
                <a:gsLst>
                  <a:gs pos="81000">
                    <a:srgbClr val="DA52B7"/>
                  </a:gs>
                  <a:gs pos="42000">
                    <a:srgbClr val="BE45C2"/>
                  </a:gs>
                  <a:gs pos="17000">
                    <a:srgbClr val="AD3DC8"/>
                  </a:gs>
                  <a:gs pos="100000">
                    <a:srgbClr val="E7397E"/>
                  </a:gs>
                  <a:gs pos="97000">
                    <a:srgbClr val="F860AB"/>
                  </a:gs>
                </a:gsLst>
                <a:lin ang="0" scaled="0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E2C2471-B0C3-4CCB-8E9E-42BDA1BE89D5}"/>
                </a:ext>
              </a:extLst>
            </p:cNvPr>
            <p:cNvGrpSpPr/>
            <p:nvPr/>
          </p:nvGrpSpPr>
          <p:grpSpPr>
            <a:xfrm>
              <a:off x="2650129" y="2354544"/>
              <a:ext cx="4570629" cy="211941"/>
              <a:chOff x="2650129" y="2354544"/>
              <a:chExt cx="4570629" cy="211941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1AA32E6B-A95A-4A19-819E-DCCB6CBD2E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56100" y="2481039"/>
                <a:ext cx="4464658" cy="0"/>
              </a:xfrm>
              <a:prstGeom prst="line">
                <a:avLst/>
              </a:prstGeom>
              <a:gradFill>
                <a:gsLst>
                  <a:gs pos="26520">
                    <a:srgbClr val="6C208F"/>
                  </a:gs>
                  <a:gs pos="0">
                    <a:srgbClr val="4E11A2"/>
                  </a:gs>
                  <a:gs pos="100000">
                    <a:srgbClr val="4E11A2"/>
                  </a:gs>
                  <a:gs pos="68000">
                    <a:srgbClr val="910E78"/>
                  </a:gs>
                </a:gsLst>
                <a:lin ang="2700000" scaled="0"/>
              </a:gradFill>
              <a:ln w="25400">
                <a:gradFill>
                  <a:gsLst>
                    <a:gs pos="0">
                      <a:srgbClr val="691F91"/>
                    </a:gs>
                    <a:gs pos="64000">
                      <a:srgbClr val="8A117C"/>
                    </a:gs>
                    <a:gs pos="100000">
                      <a:srgbClr val="F860AB"/>
                    </a:gs>
                  </a:gsLst>
                  <a:lin ang="5400000" scaled="1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FF0DC50-6A40-47FF-8D51-82932CC20FC9}"/>
                  </a:ext>
                </a:extLst>
              </p:cNvPr>
              <p:cNvSpPr/>
              <p:nvPr/>
            </p:nvSpPr>
            <p:spPr>
              <a:xfrm rot="12893403" flipV="1">
                <a:off x="2650129" y="2354544"/>
                <a:ext cx="211940" cy="211941"/>
              </a:xfrm>
              <a:prstGeom prst="ellipse">
                <a:avLst/>
              </a:prstGeom>
              <a:gradFill>
                <a:gsLst>
                  <a:gs pos="81000">
                    <a:srgbClr val="DA52B7"/>
                  </a:gs>
                  <a:gs pos="42000">
                    <a:srgbClr val="BE45C2"/>
                  </a:gs>
                  <a:gs pos="17000">
                    <a:srgbClr val="AD3DC8"/>
                  </a:gs>
                  <a:gs pos="100000">
                    <a:srgbClr val="E7397E"/>
                  </a:gs>
                  <a:gs pos="97000">
                    <a:srgbClr val="F860AB"/>
                  </a:gs>
                </a:gsLst>
                <a:lin ang="0" scaled="0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05BAD868-0E1A-4DA0-8FB0-E40D8486A046}"/>
                </a:ext>
              </a:extLst>
            </p:cNvPr>
            <p:cNvSpPr txBox="1"/>
            <p:nvPr/>
          </p:nvSpPr>
          <p:spPr>
            <a:xfrm>
              <a:off x="4384876" y="4566320"/>
              <a:ext cx="34171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120" dirty="0">
                  <a:solidFill>
                    <a:srgbClr val="F860AB"/>
                  </a:solidFill>
                  <a:latin typeface="+mj-ea"/>
                  <a:ea typeface="+mj-ea"/>
                </a:rPr>
                <a:t>感谢您的观看</a:t>
              </a:r>
              <a:endParaRPr lang="zh-CN" altLang="en-US" sz="3600" spc="12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4" name="圆: 空心 53">
            <a:extLst>
              <a:ext uri="{FF2B5EF4-FFF2-40B4-BE49-F238E27FC236}">
                <a16:creationId xmlns:a16="http://schemas.microsoft.com/office/drawing/2014/main" id="{7EE641BD-BC0F-4A8E-8154-3D111C4882D2}"/>
              </a:ext>
            </a:extLst>
          </p:cNvPr>
          <p:cNvSpPr/>
          <p:nvPr/>
        </p:nvSpPr>
        <p:spPr>
          <a:xfrm rot="21206987">
            <a:off x="8859660" y="4522754"/>
            <a:ext cx="885824" cy="885824"/>
          </a:xfrm>
          <a:prstGeom prst="donut">
            <a:avLst>
              <a:gd name="adj" fmla="val 33696"/>
            </a:avLst>
          </a:pr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  <a:gs pos="100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1E2FD9F-85CB-4442-BE8D-3C2DADFF166F}"/>
              </a:ext>
            </a:extLst>
          </p:cNvPr>
          <p:cNvGrpSpPr/>
          <p:nvPr/>
        </p:nvGrpSpPr>
        <p:grpSpPr>
          <a:xfrm>
            <a:off x="11091965" y="6128238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0C4D4279-EF10-460F-A45D-15B779B55153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FD7DEE2-C7C6-49A6-8137-6E3AC6666EFE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3693DA0C-1724-4EE6-BFEA-93E6BF8A8536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0A1C9F19-3DE0-4E45-A04F-C44F6E9DA4FD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DC9D9494-70DE-49B6-88BC-D5D6D4EDF1BD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7944BE91-9ED6-4F6D-96A8-CF245CF31BBF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FA6D365A-66D9-4D14-8692-B5A5B925EC8A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0713677-BC95-4C5B-8A86-82E08180040E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9605975-787F-48DD-ABAF-B15E0718B450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F609A92-15EC-415D-9C54-22AAA931B725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836603C-CC91-4C9E-BF00-8F9B7958ED8F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A41A34CD-0DE3-4242-9F59-3B6B4476C0FC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39918139-ECD3-4042-B53D-C60D6B610994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88E7726F-4560-4028-A391-BA5C30120F46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B4600C37-D449-4B41-ABDA-5F940CAF7BDE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B791764C-A97C-4BD8-93A3-AC21E6E8967E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3D3F0907-51D9-4FA0-A7D3-80983D792F13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24A83DD9-7849-4A45-82B4-C2638C4BD53A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23801F35-EB77-4F40-B1AD-6CFECA8D64B1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7A689DB0-4835-4C92-896B-F947A822ECE9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78769DEC-4194-4D6C-AFDB-8AAB90C30EF8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9264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熊宝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799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一个热爱并热衷于精进的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欢迎加微信交流学习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408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Xiongbao3582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1795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80BC98-C775-C96C-FE62-D5B0A1A755DC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蔡爱茵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17D8626-4A8E-9AC6-3CFF-07174498E8C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631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7CC0B98-BACB-A046-8148-23A9F8FDAEA5}"/>
              </a:ext>
            </a:extLst>
          </p:cNvPr>
          <p:cNvSpPr/>
          <p:nvPr/>
        </p:nvSpPr>
        <p:spPr>
          <a:xfrm rot="18877152">
            <a:off x="7658664" y="5675283"/>
            <a:ext cx="1437545" cy="1917621"/>
          </a:xfrm>
          <a:custGeom>
            <a:avLst/>
            <a:gdLst>
              <a:gd name="connsiteX0" fmla="*/ 1086843 w 1437545"/>
              <a:gd name="connsiteY0" fmla="*/ 226423 h 1917621"/>
              <a:gd name="connsiteX1" fmla="*/ 1437545 w 1437545"/>
              <a:gd name="connsiteY1" fmla="*/ 1325781 h 1917621"/>
              <a:gd name="connsiteX2" fmla="*/ 1375035 w 1437545"/>
              <a:gd name="connsiteY2" fmla="*/ 1841835 h 1917621"/>
              <a:gd name="connsiteX3" fmla="*/ 1350355 w 1437545"/>
              <a:gd name="connsiteY3" fmla="*/ 1917621 h 1917621"/>
              <a:gd name="connsiteX4" fmla="*/ 0 w 1437545"/>
              <a:gd name="connsiteY4" fmla="*/ 549197 h 1917621"/>
              <a:gd name="connsiteX5" fmla="*/ 79642 w 1437545"/>
              <a:gd name="connsiteY5" fmla="*/ 388312 h 1917621"/>
              <a:gd name="connsiteX6" fmla="*/ 642104 w 1437545"/>
              <a:gd name="connsiteY6" fmla="*/ 0 h 1917621"/>
              <a:gd name="connsiteX7" fmla="*/ 1086843 w 1437545"/>
              <a:gd name="connsiteY7" fmla="*/ 226423 h 191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7545" h="1917621">
                <a:moveTo>
                  <a:pt x="1086843" y="226423"/>
                </a:moveTo>
                <a:cubicBezTo>
                  <a:pt x="1298432" y="464675"/>
                  <a:pt x="1437545" y="868150"/>
                  <a:pt x="1437545" y="1325781"/>
                </a:cubicBezTo>
                <a:cubicBezTo>
                  <a:pt x="1437545" y="1508833"/>
                  <a:pt x="1415286" y="1683220"/>
                  <a:pt x="1375035" y="1841835"/>
                </a:cubicBezTo>
                <a:lnTo>
                  <a:pt x="1350355" y="1917621"/>
                </a:lnTo>
                <a:lnTo>
                  <a:pt x="0" y="549197"/>
                </a:lnTo>
                <a:lnTo>
                  <a:pt x="79642" y="388312"/>
                </a:lnTo>
                <a:cubicBezTo>
                  <a:pt x="223588" y="148393"/>
                  <a:pt x="422449" y="0"/>
                  <a:pt x="642104" y="0"/>
                </a:cubicBezTo>
                <a:cubicBezTo>
                  <a:pt x="806845" y="0"/>
                  <a:pt x="959889" y="83471"/>
                  <a:pt x="1086843" y="226423"/>
                </a:cubicBezTo>
                <a:close/>
              </a:path>
            </a:pathLst>
          </a:cu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2E875D72-7F7E-4476-B129-CF7AF956B297}"/>
              </a:ext>
            </a:extLst>
          </p:cNvPr>
          <p:cNvSpPr/>
          <p:nvPr/>
        </p:nvSpPr>
        <p:spPr>
          <a:xfrm rot="18877152">
            <a:off x="9485076" y="1513061"/>
            <a:ext cx="1590881" cy="2651561"/>
          </a:xfrm>
          <a:prstGeom prst="ellipse">
            <a:avLst/>
          </a:pr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DE98279F-573D-49C8-18DA-4D0CCED91366}"/>
              </a:ext>
            </a:extLst>
          </p:cNvPr>
          <p:cNvSpPr/>
          <p:nvPr/>
        </p:nvSpPr>
        <p:spPr>
          <a:xfrm>
            <a:off x="0" y="0"/>
            <a:ext cx="5828784" cy="6858000"/>
          </a:xfrm>
          <a:custGeom>
            <a:avLst/>
            <a:gdLst>
              <a:gd name="connsiteX0" fmla="*/ 0 w 5828784"/>
              <a:gd name="connsiteY0" fmla="*/ 0 h 6858000"/>
              <a:gd name="connsiteX1" fmla="*/ 4059647 w 5828784"/>
              <a:gd name="connsiteY1" fmla="*/ 0 h 6858000"/>
              <a:gd name="connsiteX2" fmla="*/ 4140037 w 5828784"/>
              <a:gd name="connsiteY2" fmla="*/ 57166 h 6858000"/>
              <a:gd name="connsiteX3" fmla="*/ 5828784 w 5828784"/>
              <a:gd name="connsiteY3" fmla="*/ 3426115 h 6858000"/>
              <a:gd name="connsiteX4" fmla="*/ 4140037 w 5828784"/>
              <a:gd name="connsiteY4" fmla="*/ 6795064 h 6858000"/>
              <a:gd name="connsiteX5" fmla="*/ 4051533 w 5828784"/>
              <a:gd name="connsiteY5" fmla="*/ 6858000 h 6858000"/>
              <a:gd name="connsiteX6" fmla="*/ 0 w 582878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784" h="6858000">
                <a:moveTo>
                  <a:pt x="0" y="0"/>
                </a:moveTo>
                <a:lnTo>
                  <a:pt x="4059647" y="0"/>
                </a:lnTo>
                <a:lnTo>
                  <a:pt x="4140037" y="57166"/>
                </a:lnTo>
                <a:cubicBezTo>
                  <a:pt x="5165211" y="823847"/>
                  <a:pt x="5828784" y="2047488"/>
                  <a:pt x="5828784" y="3426115"/>
                </a:cubicBezTo>
                <a:cubicBezTo>
                  <a:pt x="5828784" y="4804742"/>
                  <a:pt x="5165211" y="6028383"/>
                  <a:pt x="4140037" y="6795064"/>
                </a:cubicBezTo>
                <a:lnTo>
                  <a:pt x="4051533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41000">
                <a:srgbClr val="6C208F">
                  <a:alpha val="94000"/>
                </a:srgbClr>
              </a:gs>
              <a:gs pos="0">
                <a:srgbClr val="4E11A2"/>
              </a:gs>
              <a:gs pos="100000">
                <a:srgbClr val="4E11A2">
                  <a:alpha val="55000"/>
                </a:srgbClr>
              </a:gs>
              <a:gs pos="78000">
                <a:srgbClr val="910E78">
                  <a:alpha val="66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71A4D5E4-7131-A2A3-A136-A8978B008D66}"/>
              </a:ext>
            </a:extLst>
          </p:cNvPr>
          <p:cNvSpPr/>
          <p:nvPr/>
        </p:nvSpPr>
        <p:spPr>
          <a:xfrm>
            <a:off x="0" y="0"/>
            <a:ext cx="5664282" cy="6858000"/>
          </a:xfrm>
          <a:custGeom>
            <a:avLst/>
            <a:gdLst>
              <a:gd name="connsiteX0" fmla="*/ 0 w 5664282"/>
              <a:gd name="connsiteY0" fmla="*/ 0 h 6858000"/>
              <a:gd name="connsiteX1" fmla="*/ 3764121 w 5664282"/>
              <a:gd name="connsiteY1" fmla="*/ 0 h 6858000"/>
              <a:gd name="connsiteX2" fmla="*/ 3883232 w 5664282"/>
              <a:gd name="connsiteY2" fmla="*/ 76361 h 6858000"/>
              <a:gd name="connsiteX3" fmla="*/ 5664282 w 5664282"/>
              <a:gd name="connsiteY3" fmla="*/ 3426115 h 6858000"/>
              <a:gd name="connsiteX4" fmla="*/ 3883232 w 5664282"/>
              <a:gd name="connsiteY4" fmla="*/ 6775870 h 6858000"/>
              <a:gd name="connsiteX5" fmla="*/ 3755121 w 5664282"/>
              <a:gd name="connsiteY5" fmla="*/ 6858000 h 6858000"/>
              <a:gd name="connsiteX6" fmla="*/ 0 w 56642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4282" h="6858000">
                <a:moveTo>
                  <a:pt x="0" y="0"/>
                </a:moveTo>
                <a:lnTo>
                  <a:pt x="3764121" y="0"/>
                </a:lnTo>
                <a:lnTo>
                  <a:pt x="3883232" y="76361"/>
                </a:lnTo>
                <a:cubicBezTo>
                  <a:pt x="4957790" y="802318"/>
                  <a:pt x="5664282" y="2031711"/>
                  <a:pt x="5664282" y="3426115"/>
                </a:cubicBezTo>
                <a:cubicBezTo>
                  <a:pt x="5664282" y="4820519"/>
                  <a:pt x="4957790" y="6049913"/>
                  <a:pt x="3883232" y="6775870"/>
                </a:cubicBezTo>
                <a:lnTo>
                  <a:pt x="375512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466F33DC-55C1-C051-4477-924F93274D51}"/>
              </a:ext>
            </a:extLst>
          </p:cNvPr>
          <p:cNvSpPr/>
          <p:nvPr/>
        </p:nvSpPr>
        <p:spPr>
          <a:xfrm>
            <a:off x="-130626" y="-79130"/>
            <a:ext cx="6236676" cy="7016260"/>
          </a:xfrm>
          <a:custGeom>
            <a:avLst/>
            <a:gdLst>
              <a:gd name="connsiteX0" fmla="*/ 0 w 6096000"/>
              <a:gd name="connsiteY0" fmla="*/ 0 h 6858000"/>
              <a:gd name="connsiteX1" fmla="*/ 4496795 w 6096000"/>
              <a:gd name="connsiteY1" fmla="*/ 0 h 6858000"/>
              <a:gd name="connsiteX2" fmla="*/ 4631074 w 6096000"/>
              <a:gd name="connsiteY2" fmla="*/ 116316 h 6858000"/>
              <a:gd name="connsiteX3" fmla="*/ 6096000 w 6096000"/>
              <a:gd name="connsiteY3" fmla="*/ 3426115 h 6858000"/>
              <a:gd name="connsiteX4" fmla="*/ 4631074 w 6096000"/>
              <a:gd name="connsiteY4" fmla="*/ 6735915 h 6858000"/>
              <a:gd name="connsiteX5" fmla="*/ 4490134 w 6096000"/>
              <a:gd name="connsiteY5" fmla="*/ 6858000 h 6858000"/>
              <a:gd name="connsiteX6" fmla="*/ 0 w 6096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496795" y="0"/>
                </a:lnTo>
                <a:lnTo>
                  <a:pt x="4631074" y="116316"/>
                </a:lnTo>
                <a:cubicBezTo>
                  <a:pt x="5531009" y="934257"/>
                  <a:pt x="6096000" y="2114206"/>
                  <a:pt x="6096000" y="3426115"/>
                </a:cubicBezTo>
                <a:cubicBezTo>
                  <a:pt x="6096000" y="4738025"/>
                  <a:pt x="5531009" y="5917974"/>
                  <a:pt x="4631074" y="6735915"/>
                </a:cubicBezTo>
                <a:lnTo>
                  <a:pt x="4490134" y="6858000"/>
                </a:lnTo>
                <a:lnTo>
                  <a:pt x="0" y="6858000"/>
                </a:lnTo>
                <a:close/>
              </a:path>
            </a:pathLst>
          </a:custGeom>
          <a:noFill/>
          <a:ln w="38100">
            <a:gradFill>
              <a:gsLst>
                <a:gs pos="1000">
                  <a:srgbClr val="AD3DC8"/>
                </a:gs>
                <a:gs pos="59000">
                  <a:srgbClr val="A13ED8"/>
                </a:gs>
                <a:gs pos="100000">
                  <a:srgbClr val="E7397E"/>
                </a:gs>
                <a:gs pos="100000">
                  <a:srgbClr val="8C3FF3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565D3B-0C34-497A-B3CB-9A1DD0D56BBF}"/>
              </a:ext>
            </a:extLst>
          </p:cNvPr>
          <p:cNvGrpSpPr/>
          <p:nvPr/>
        </p:nvGrpSpPr>
        <p:grpSpPr>
          <a:xfrm>
            <a:off x="5082964" y="660883"/>
            <a:ext cx="444081" cy="444081"/>
            <a:chOff x="1201730" y="2530649"/>
            <a:chExt cx="719598" cy="719598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31CD601-D04D-4A1F-A9E3-D310A4D6D7CC}"/>
                </a:ext>
              </a:extLst>
            </p:cNvPr>
            <p:cNvSpPr/>
            <p:nvPr/>
          </p:nvSpPr>
          <p:spPr>
            <a:xfrm>
              <a:off x="1201730" y="2530649"/>
              <a:ext cx="719598" cy="719598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形 20" descr="主页 纯色填充">
              <a:extLst>
                <a:ext uri="{FF2B5EF4-FFF2-40B4-BE49-F238E27FC236}">
                  <a16:creationId xmlns:a16="http://schemas.microsoft.com/office/drawing/2014/main" id="{FFAE6A6C-9436-46DA-96AF-678CB30AB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76863" y="2705782"/>
              <a:ext cx="369333" cy="369333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C37F44B-A1A9-4D15-9FE5-3270A6C1C0AF}"/>
              </a:ext>
            </a:extLst>
          </p:cNvPr>
          <p:cNvGrpSpPr/>
          <p:nvPr/>
        </p:nvGrpSpPr>
        <p:grpSpPr>
          <a:xfrm>
            <a:off x="5694495" y="4487479"/>
            <a:ext cx="444081" cy="444081"/>
            <a:chOff x="7952726" y="2509737"/>
            <a:chExt cx="719598" cy="71959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E8C445E-AD4C-4BB7-8D83-A8FFD368EAAA}"/>
                </a:ext>
              </a:extLst>
            </p:cNvPr>
            <p:cNvSpPr/>
            <p:nvPr/>
          </p:nvSpPr>
          <p:spPr>
            <a:xfrm>
              <a:off x="7952726" y="2509737"/>
              <a:ext cx="719598" cy="719598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形 23" descr="握手 纯色填充">
              <a:extLst>
                <a:ext uri="{FF2B5EF4-FFF2-40B4-BE49-F238E27FC236}">
                  <a16:creationId xmlns:a16="http://schemas.microsoft.com/office/drawing/2014/main" id="{F1A6D046-B933-4574-AC8A-9B142B5D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066947" y="2646818"/>
              <a:ext cx="491157" cy="491157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AA49C6D-1C25-467A-BF66-E399D18ECE81}"/>
              </a:ext>
            </a:extLst>
          </p:cNvPr>
          <p:cNvGrpSpPr/>
          <p:nvPr/>
        </p:nvGrpSpPr>
        <p:grpSpPr>
          <a:xfrm>
            <a:off x="5888273" y="3211947"/>
            <a:ext cx="444081" cy="444081"/>
            <a:chOff x="5736201" y="2559292"/>
            <a:chExt cx="719598" cy="71959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CB2DA40-D236-4DFB-893F-9FEC1F388D89}"/>
                </a:ext>
              </a:extLst>
            </p:cNvPr>
            <p:cNvSpPr/>
            <p:nvPr/>
          </p:nvSpPr>
          <p:spPr>
            <a:xfrm>
              <a:off x="5736201" y="2559292"/>
              <a:ext cx="719598" cy="719598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形 26" descr="上升趋势条形图 纯色填充">
              <a:extLst>
                <a:ext uri="{FF2B5EF4-FFF2-40B4-BE49-F238E27FC236}">
                  <a16:creationId xmlns:a16="http://schemas.microsoft.com/office/drawing/2014/main" id="{D639E648-A2F4-40CB-9DC9-E980D5C26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80861" y="2703952"/>
              <a:ext cx="430279" cy="430279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EC79665-8286-4ED0-92F2-F0E904E0CA3D}"/>
              </a:ext>
            </a:extLst>
          </p:cNvPr>
          <p:cNvGrpSpPr/>
          <p:nvPr/>
        </p:nvGrpSpPr>
        <p:grpSpPr>
          <a:xfrm>
            <a:off x="5085030" y="5763011"/>
            <a:ext cx="444081" cy="444081"/>
            <a:chOff x="10165880" y="2488825"/>
            <a:chExt cx="719598" cy="719598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5F726B9-D5E9-4FC1-B8D7-B02E28AC5A2F}"/>
                </a:ext>
              </a:extLst>
            </p:cNvPr>
            <p:cNvSpPr/>
            <p:nvPr/>
          </p:nvSpPr>
          <p:spPr>
            <a:xfrm>
              <a:off x="10165880" y="2488825"/>
              <a:ext cx="719598" cy="719598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形 29" descr="公文包 纯色填充">
              <a:extLst>
                <a:ext uri="{FF2B5EF4-FFF2-40B4-BE49-F238E27FC236}">
                  <a16:creationId xmlns:a16="http://schemas.microsoft.com/office/drawing/2014/main" id="{3743FF7E-F875-4F4F-B19A-BFE7768B8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335917" y="2658861"/>
              <a:ext cx="379524" cy="379526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683072B-E939-4B9F-8791-999C579A0643}"/>
              </a:ext>
            </a:extLst>
          </p:cNvPr>
          <p:cNvGrpSpPr/>
          <p:nvPr/>
        </p:nvGrpSpPr>
        <p:grpSpPr>
          <a:xfrm>
            <a:off x="5694495" y="1936415"/>
            <a:ext cx="444081" cy="444081"/>
            <a:chOff x="3358167" y="2530649"/>
            <a:chExt cx="719598" cy="719598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E68FC2F-9620-4AE5-8BEC-6EF3937D54A5}"/>
                </a:ext>
              </a:extLst>
            </p:cNvPr>
            <p:cNvSpPr/>
            <p:nvPr/>
          </p:nvSpPr>
          <p:spPr>
            <a:xfrm>
              <a:off x="3358167" y="2530649"/>
              <a:ext cx="719598" cy="719598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形 32" descr="电话 纯色填充">
              <a:extLst>
                <a:ext uri="{FF2B5EF4-FFF2-40B4-BE49-F238E27FC236}">
                  <a16:creationId xmlns:a16="http://schemas.microsoft.com/office/drawing/2014/main" id="{400EEF7C-090B-4CDA-BDAC-838E8B5DB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479445" y="2651927"/>
              <a:ext cx="477043" cy="477043"/>
            </a:xfrm>
            <a:prstGeom prst="rect">
              <a:avLst/>
            </a:prstGeom>
          </p:spPr>
        </p:pic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87ED0283-A939-40CB-941C-9C382368DD7D}"/>
              </a:ext>
            </a:extLst>
          </p:cNvPr>
          <p:cNvSpPr txBox="1"/>
          <p:nvPr/>
        </p:nvSpPr>
        <p:spPr>
          <a:xfrm>
            <a:off x="5646021" y="560311"/>
            <a:ext cx="2149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60AB"/>
                </a:solidFill>
                <a:latin typeface="+mj-ea"/>
                <a:ea typeface="+mj-ea"/>
              </a:rPr>
              <a:t>企业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介绍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2053A16-85F6-42F2-BCB4-281750BC9345}"/>
              </a:ext>
            </a:extLst>
          </p:cNvPr>
          <p:cNvSpPr txBox="1"/>
          <p:nvPr/>
        </p:nvSpPr>
        <p:spPr>
          <a:xfrm>
            <a:off x="5646021" y="935931"/>
            <a:ext cx="33138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chemeClr val="bg1">
                    <a:lumMod val="85000"/>
                  </a:schemeClr>
                </a:solidFill>
                <a:effectLst/>
                <a:ea typeface="思源黑体 CN Light" panose="020B0300000000000000" pitchFamily="34" charset="-122"/>
              </a:rPr>
              <a:t>Business </a:t>
            </a:r>
            <a:r>
              <a:rPr lang="en-US" altLang="zh-CN" sz="1600" b="0" i="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Introduction</a:t>
            </a:r>
            <a:endParaRPr lang="zh-CN" altLang="en-US" sz="160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63C562B-6440-42E9-8C95-A248B6826DED}"/>
              </a:ext>
            </a:extLst>
          </p:cNvPr>
          <p:cNvSpPr txBox="1"/>
          <p:nvPr/>
        </p:nvSpPr>
        <p:spPr>
          <a:xfrm>
            <a:off x="6304797" y="1837844"/>
            <a:ext cx="2706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60AB"/>
                </a:solidFill>
                <a:latin typeface="+mj-ea"/>
                <a:ea typeface="+mj-ea"/>
              </a:rPr>
              <a:t>业务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发展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4DD1FB2-CE2B-419E-86FB-00DBE58511C4}"/>
              </a:ext>
            </a:extLst>
          </p:cNvPr>
          <p:cNvSpPr txBox="1"/>
          <p:nvPr/>
        </p:nvSpPr>
        <p:spPr>
          <a:xfrm>
            <a:off x="6304798" y="2210854"/>
            <a:ext cx="286378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chemeClr val="bg1">
                    <a:lumMod val="85000"/>
                  </a:schemeClr>
                </a:solidFill>
                <a:effectLst/>
                <a:ea typeface="思源黑体 CN Light" panose="020B0300000000000000" pitchFamily="34" charset="-122"/>
              </a:rPr>
              <a:t>Business </a:t>
            </a:r>
            <a:r>
              <a:rPr lang="en-US" altLang="zh-CN" sz="1600" b="0" i="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Development</a:t>
            </a:r>
            <a:endParaRPr lang="zh-CN" altLang="en-US" sz="160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05722BC-8571-4D85-8DE2-E2755FDEC3BB}"/>
              </a:ext>
            </a:extLst>
          </p:cNvPr>
          <p:cNvSpPr txBox="1"/>
          <p:nvPr/>
        </p:nvSpPr>
        <p:spPr>
          <a:xfrm>
            <a:off x="6475914" y="3088875"/>
            <a:ext cx="2863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60AB"/>
                </a:solidFill>
                <a:latin typeface="+mj-ea"/>
                <a:ea typeface="+mj-ea"/>
              </a:rPr>
              <a:t>市场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数据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DD19994-C739-4CBB-9BAC-682356A38F52}"/>
              </a:ext>
            </a:extLst>
          </p:cNvPr>
          <p:cNvSpPr txBox="1"/>
          <p:nvPr/>
        </p:nvSpPr>
        <p:spPr>
          <a:xfrm>
            <a:off x="6475914" y="3446023"/>
            <a:ext cx="33009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chemeClr val="bg1">
                    <a:lumMod val="85000"/>
                  </a:schemeClr>
                </a:solidFill>
                <a:effectLst/>
                <a:ea typeface="思源黑体 CN Light" panose="020B0300000000000000" pitchFamily="34" charset="-122"/>
              </a:rPr>
              <a:t>Market </a:t>
            </a:r>
            <a:r>
              <a:rPr lang="en-US" altLang="zh-CN" sz="1600" b="0" i="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Data</a:t>
            </a:r>
            <a:endParaRPr lang="zh-CN" altLang="en-US" sz="160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6EB94EC-7635-45EE-A78B-953BBDAFE0C9}"/>
              </a:ext>
            </a:extLst>
          </p:cNvPr>
          <p:cNvSpPr txBox="1"/>
          <p:nvPr/>
        </p:nvSpPr>
        <p:spPr>
          <a:xfrm>
            <a:off x="6303706" y="4377189"/>
            <a:ext cx="2366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60AB"/>
                </a:solidFill>
                <a:latin typeface="+mj-ea"/>
                <a:ea typeface="+mj-ea"/>
              </a:rPr>
              <a:t>商务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礼仪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F2C6A51-96F6-4D2A-A58D-FF7EF8CAE2DF}"/>
              </a:ext>
            </a:extLst>
          </p:cNvPr>
          <p:cNvSpPr txBox="1"/>
          <p:nvPr/>
        </p:nvSpPr>
        <p:spPr>
          <a:xfrm>
            <a:off x="6303706" y="4734337"/>
            <a:ext cx="27277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chemeClr val="bg1">
                    <a:lumMod val="85000"/>
                  </a:schemeClr>
                </a:solidFill>
                <a:effectLst/>
                <a:ea typeface="思源黑体 CN Light" panose="020B0300000000000000" pitchFamily="34" charset="-122"/>
              </a:rPr>
              <a:t>Business </a:t>
            </a:r>
            <a:r>
              <a:rPr lang="en-US" altLang="zh-CN" sz="1600" b="0" i="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Etiquette</a:t>
            </a:r>
            <a:endParaRPr lang="zh-CN" altLang="en-US" sz="160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B1042B6-C0C5-4015-B32D-D8A2ED5FF61B}"/>
              </a:ext>
            </a:extLst>
          </p:cNvPr>
          <p:cNvSpPr txBox="1"/>
          <p:nvPr/>
        </p:nvSpPr>
        <p:spPr>
          <a:xfrm>
            <a:off x="5655315" y="5650191"/>
            <a:ext cx="2863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60AB"/>
                </a:solidFill>
                <a:latin typeface="+mj-ea"/>
                <a:ea typeface="+mj-ea"/>
              </a:rPr>
              <a:t>职业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技能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1267A4E-96DE-4754-AC9F-87470B80B2AD}"/>
              </a:ext>
            </a:extLst>
          </p:cNvPr>
          <p:cNvSpPr txBox="1"/>
          <p:nvPr/>
        </p:nvSpPr>
        <p:spPr>
          <a:xfrm>
            <a:off x="5655315" y="6025811"/>
            <a:ext cx="33009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chemeClr val="bg1">
                    <a:lumMod val="85000"/>
                  </a:schemeClr>
                </a:solidFill>
                <a:effectLst/>
                <a:ea typeface="思源黑体 CN Light" panose="020B0300000000000000" pitchFamily="34" charset="-122"/>
              </a:rPr>
              <a:t>Professional </a:t>
            </a:r>
            <a:r>
              <a:rPr lang="en-US" altLang="zh-CN" sz="1600" b="0" i="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Skills</a:t>
            </a:r>
            <a:endParaRPr lang="zh-CN" altLang="en-US" sz="160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9973DB69-FDE8-BE1A-84BA-D47AFA7A1B43}"/>
              </a:ext>
            </a:extLst>
          </p:cNvPr>
          <p:cNvSpPr/>
          <p:nvPr/>
        </p:nvSpPr>
        <p:spPr>
          <a:xfrm>
            <a:off x="1" y="0"/>
            <a:ext cx="5673845" cy="6858000"/>
          </a:xfrm>
          <a:custGeom>
            <a:avLst/>
            <a:gdLst>
              <a:gd name="connsiteX0" fmla="*/ 0 w 5673845"/>
              <a:gd name="connsiteY0" fmla="*/ 0 h 6858000"/>
              <a:gd name="connsiteX1" fmla="*/ 3769329 w 5673845"/>
              <a:gd name="connsiteY1" fmla="*/ 0 h 6858000"/>
              <a:gd name="connsiteX2" fmla="*/ 3892795 w 5673845"/>
              <a:gd name="connsiteY2" fmla="*/ 79153 h 6858000"/>
              <a:gd name="connsiteX3" fmla="*/ 5673845 w 5673845"/>
              <a:gd name="connsiteY3" fmla="*/ 3428907 h 6858000"/>
              <a:gd name="connsiteX4" fmla="*/ 3892795 w 5673845"/>
              <a:gd name="connsiteY4" fmla="*/ 6778662 h 6858000"/>
              <a:gd name="connsiteX5" fmla="*/ 3769039 w 5673845"/>
              <a:gd name="connsiteY5" fmla="*/ 6858000 h 6858000"/>
              <a:gd name="connsiteX6" fmla="*/ 0 w 567384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73845" h="6858000">
                <a:moveTo>
                  <a:pt x="0" y="0"/>
                </a:moveTo>
                <a:lnTo>
                  <a:pt x="3769329" y="0"/>
                </a:lnTo>
                <a:lnTo>
                  <a:pt x="3892795" y="79153"/>
                </a:lnTo>
                <a:cubicBezTo>
                  <a:pt x="4967353" y="805110"/>
                  <a:pt x="5673845" y="2034503"/>
                  <a:pt x="5673845" y="3428907"/>
                </a:cubicBezTo>
                <a:cubicBezTo>
                  <a:pt x="5673845" y="4823311"/>
                  <a:pt x="4967353" y="6052705"/>
                  <a:pt x="3892795" y="6778662"/>
                </a:cubicBezTo>
                <a:lnTo>
                  <a:pt x="376903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FD2AB9C-7E12-4BEA-9DD4-ED7320C108B7}"/>
              </a:ext>
            </a:extLst>
          </p:cNvPr>
          <p:cNvSpPr txBox="1"/>
          <p:nvPr/>
        </p:nvSpPr>
        <p:spPr>
          <a:xfrm>
            <a:off x="269379" y="2640869"/>
            <a:ext cx="3693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F860AB"/>
                </a:solidFill>
                <a:latin typeface="+mj-lt"/>
                <a:ea typeface="思源黑体 CN Heavy" panose="020B0A00000000000000" pitchFamily="34" charset="-122"/>
              </a:rPr>
              <a:t>CONTENS</a:t>
            </a:r>
            <a:endParaRPr lang="zh-CN" altLang="en-US" sz="3200" dirty="0">
              <a:solidFill>
                <a:srgbClr val="F860AB"/>
              </a:solidFill>
              <a:latin typeface="+mj-lt"/>
              <a:ea typeface="思源黑体 CN Heavy" panose="020B0A00000000000000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D8583300-170A-40BA-AD9B-CFE278B8EBC0}"/>
              </a:ext>
            </a:extLst>
          </p:cNvPr>
          <p:cNvSpPr txBox="1"/>
          <p:nvPr/>
        </p:nvSpPr>
        <p:spPr>
          <a:xfrm>
            <a:off x="498296" y="3929241"/>
            <a:ext cx="3261043" cy="963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0" i="0" spc="120" dirty="0">
                <a:solidFill>
                  <a:schemeClr val="bg1">
                    <a:lumMod val="85000"/>
                  </a:schemeClr>
                </a:solidFill>
                <a:effectLst/>
                <a:ea typeface="思源黑体 CN Light" panose="020B0300000000000000" pitchFamily="34" charset="-122"/>
              </a:rPr>
              <a:t>The Chinese don't like doing business with companies they don't know,so working through an intermediary is crucial.</a:t>
            </a:r>
            <a:endParaRPr lang="zh-CN" altLang="en-US" sz="1200" spc="120" dirty="0">
              <a:solidFill>
                <a:schemeClr val="bg1">
                  <a:lumMod val="85000"/>
                </a:schemeClr>
              </a:solidFill>
              <a:ea typeface="思源黑体 CN Light" panose="020B0300000000000000" pitchFamily="34" charset="-122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FBCC28E7-6EDA-4747-BF8F-17ECD668C49D}"/>
              </a:ext>
            </a:extLst>
          </p:cNvPr>
          <p:cNvGrpSpPr/>
          <p:nvPr/>
        </p:nvGrpSpPr>
        <p:grpSpPr>
          <a:xfrm>
            <a:off x="488771" y="3511965"/>
            <a:ext cx="3263510" cy="150060"/>
            <a:chOff x="4016765" y="4363120"/>
            <a:chExt cx="3263510" cy="150060"/>
          </a:xfrm>
        </p:grpSpPr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462B76ED-A391-4515-8B7D-27D68C936213}"/>
                </a:ext>
              </a:extLst>
            </p:cNvPr>
            <p:cNvCxnSpPr>
              <a:cxnSpLocks/>
            </p:cNvCxnSpPr>
            <p:nvPr/>
          </p:nvCxnSpPr>
          <p:spPr>
            <a:xfrm>
              <a:off x="4016765" y="4438150"/>
              <a:ext cx="3157240" cy="0"/>
            </a:xfrm>
            <a:prstGeom prst="line">
              <a:avLst/>
            </a:prstGeom>
            <a:gradFill>
              <a:gsLst>
                <a:gs pos="26520">
                  <a:srgbClr val="6C208F"/>
                </a:gs>
                <a:gs pos="0">
                  <a:srgbClr val="4E11A2"/>
                </a:gs>
                <a:gs pos="100000">
                  <a:srgbClr val="4E11A2"/>
                </a:gs>
                <a:gs pos="68000">
                  <a:srgbClr val="910E78"/>
                </a:gs>
              </a:gsLst>
              <a:lin ang="2700000" scaled="0"/>
            </a:gradFill>
            <a:ln w="25400">
              <a:gradFill>
                <a:gsLst>
                  <a:gs pos="0">
                    <a:srgbClr val="691F91"/>
                  </a:gs>
                  <a:gs pos="64000">
                    <a:srgbClr val="8A117C"/>
                  </a:gs>
                  <a:gs pos="100000">
                    <a:srgbClr val="F860AB"/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61B747E0-CFFD-41F0-9F96-CC145C080C90}"/>
                </a:ext>
              </a:extLst>
            </p:cNvPr>
            <p:cNvSpPr/>
            <p:nvPr/>
          </p:nvSpPr>
          <p:spPr>
            <a:xfrm rot="8706597">
              <a:off x="7130215" y="4363120"/>
              <a:ext cx="150060" cy="150060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5244E72-8C1B-A576-E9CC-35CDF6E4F784}"/>
              </a:ext>
            </a:extLst>
          </p:cNvPr>
          <p:cNvSpPr/>
          <p:nvPr/>
        </p:nvSpPr>
        <p:spPr>
          <a:xfrm rot="2528231">
            <a:off x="11479793" y="3820926"/>
            <a:ext cx="973543" cy="992553"/>
          </a:xfrm>
          <a:custGeom>
            <a:avLst/>
            <a:gdLst>
              <a:gd name="connsiteX0" fmla="*/ 149921 w 973543"/>
              <a:gd name="connsiteY0" fmla="*/ 118747 h 992553"/>
              <a:gd name="connsiteX1" fmla="*/ 312623 w 973543"/>
              <a:gd name="connsiteY1" fmla="*/ 9050 h 992553"/>
              <a:gd name="connsiteX2" fmla="*/ 341776 w 973543"/>
              <a:gd name="connsiteY2" fmla="*/ 0 h 992553"/>
              <a:gd name="connsiteX3" fmla="*/ 973543 w 973543"/>
              <a:gd name="connsiteY3" fmla="*/ 698280 h 992553"/>
              <a:gd name="connsiteX4" fmla="*/ 936310 w 973543"/>
              <a:gd name="connsiteY4" fmla="*/ 766877 h 992553"/>
              <a:gd name="connsiteX5" fmla="*/ 511864 w 973543"/>
              <a:gd name="connsiteY5" fmla="*/ 992553 h 992553"/>
              <a:gd name="connsiteX6" fmla="*/ 0 w 973543"/>
              <a:gd name="connsiteY6" fmla="*/ 480689 h 992553"/>
              <a:gd name="connsiteX7" fmla="*/ 149921 w 973543"/>
              <a:gd name="connsiteY7" fmla="*/ 118747 h 99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3543" h="992553">
                <a:moveTo>
                  <a:pt x="149921" y="118747"/>
                </a:moveTo>
                <a:cubicBezTo>
                  <a:pt x="196236" y="72432"/>
                  <a:pt x="251384" y="34952"/>
                  <a:pt x="312623" y="9050"/>
                </a:cubicBezTo>
                <a:lnTo>
                  <a:pt x="341776" y="0"/>
                </a:lnTo>
                <a:lnTo>
                  <a:pt x="973543" y="698280"/>
                </a:lnTo>
                <a:lnTo>
                  <a:pt x="936310" y="766877"/>
                </a:lnTo>
                <a:cubicBezTo>
                  <a:pt x="844324" y="903033"/>
                  <a:pt x="688549" y="992553"/>
                  <a:pt x="511864" y="992553"/>
                </a:cubicBezTo>
                <a:cubicBezTo>
                  <a:pt x="229169" y="992553"/>
                  <a:pt x="0" y="763384"/>
                  <a:pt x="0" y="480689"/>
                </a:cubicBezTo>
                <a:cubicBezTo>
                  <a:pt x="0" y="339341"/>
                  <a:pt x="57292" y="211375"/>
                  <a:pt x="149921" y="118747"/>
                </a:cubicBezTo>
                <a:close/>
              </a:path>
            </a:pathLst>
          </a:cu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C804410A-A298-40EE-83D0-F473572FA4AB}"/>
              </a:ext>
            </a:extLst>
          </p:cNvPr>
          <p:cNvSpPr/>
          <p:nvPr/>
        </p:nvSpPr>
        <p:spPr>
          <a:xfrm rot="7696108">
            <a:off x="8842865" y="4108227"/>
            <a:ext cx="298153" cy="298153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6FA85F5D-280F-464E-56C7-71BA8E432A49}"/>
              </a:ext>
            </a:extLst>
          </p:cNvPr>
          <p:cNvSpPr/>
          <p:nvPr/>
        </p:nvSpPr>
        <p:spPr>
          <a:xfrm rot="21021495">
            <a:off x="8174752" y="-54974"/>
            <a:ext cx="650915" cy="418569"/>
          </a:xfrm>
          <a:custGeom>
            <a:avLst/>
            <a:gdLst>
              <a:gd name="connsiteX0" fmla="*/ 14876 w 650915"/>
              <a:gd name="connsiteY0" fmla="*/ 0 h 418569"/>
              <a:gd name="connsiteX1" fmla="*/ 650915 w 650915"/>
              <a:gd name="connsiteY1" fmla="*/ 108055 h 418569"/>
              <a:gd name="connsiteX2" fmla="*/ 645872 w 650915"/>
              <a:gd name="connsiteY2" fmla="*/ 158070 h 418569"/>
              <a:gd name="connsiteX3" fmla="*/ 326250 w 650915"/>
              <a:gd name="connsiteY3" fmla="*/ 418569 h 418569"/>
              <a:gd name="connsiteX4" fmla="*/ 0 w 650915"/>
              <a:gd name="connsiteY4" fmla="*/ 92319 h 418569"/>
              <a:gd name="connsiteX5" fmla="*/ 6628 w 650915"/>
              <a:gd name="connsiteY5" fmla="*/ 26568 h 41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0915" h="418569">
                <a:moveTo>
                  <a:pt x="14876" y="0"/>
                </a:moveTo>
                <a:lnTo>
                  <a:pt x="650915" y="108055"/>
                </a:lnTo>
                <a:lnTo>
                  <a:pt x="645872" y="158070"/>
                </a:lnTo>
                <a:cubicBezTo>
                  <a:pt x="615450" y="306737"/>
                  <a:pt x="483910" y="418569"/>
                  <a:pt x="326250" y="418569"/>
                </a:cubicBezTo>
                <a:cubicBezTo>
                  <a:pt x="146067" y="418569"/>
                  <a:pt x="0" y="272502"/>
                  <a:pt x="0" y="92319"/>
                </a:cubicBezTo>
                <a:cubicBezTo>
                  <a:pt x="0" y="69796"/>
                  <a:pt x="2282" y="47806"/>
                  <a:pt x="6628" y="26568"/>
                </a:cubicBezTo>
                <a:close/>
              </a:path>
            </a:pathLst>
          </a:cu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2726FD50-1053-68F0-0E5E-B3A05A5CBA53}"/>
              </a:ext>
            </a:extLst>
          </p:cNvPr>
          <p:cNvSpPr/>
          <p:nvPr/>
        </p:nvSpPr>
        <p:spPr>
          <a:xfrm rot="15511462">
            <a:off x="11174244" y="9543"/>
            <a:ext cx="1105015" cy="900604"/>
          </a:xfrm>
          <a:custGeom>
            <a:avLst/>
            <a:gdLst>
              <a:gd name="connsiteX0" fmla="*/ 1105015 w 1105015"/>
              <a:gd name="connsiteY0" fmla="*/ 40065 h 900604"/>
              <a:gd name="connsiteX1" fmla="*/ 1019308 w 1105015"/>
              <a:gd name="connsiteY1" fmla="*/ 462246 h 900604"/>
              <a:gd name="connsiteX2" fmla="*/ 945530 w 1105015"/>
              <a:gd name="connsiteY2" fmla="*/ 439344 h 900604"/>
              <a:gd name="connsiteX3" fmla="*/ 858750 w 1105015"/>
              <a:gd name="connsiteY3" fmla="*/ 430596 h 900604"/>
              <a:gd name="connsiteX4" fmla="*/ 428155 w 1105015"/>
              <a:gd name="connsiteY4" fmla="*/ 861191 h 900604"/>
              <a:gd name="connsiteX5" fmla="*/ 432128 w 1105015"/>
              <a:gd name="connsiteY5" fmla="*/ 900604 h 900604"/>
              <a:gd name="connsiteX6" fmla="*/ 0 w 1105015"/>
              <a:gd name="connsiteY6" fmla="*/ 812878 h 900604"/>
              <a:gd name="connsiteX7" fmla="*/ 2006 w 1105015"/>
              <a:gd name="connsiteY7" fmla="*/ 773139 h 900604"/>
              <a:gd name="connsiteX8" fmla="*/ 858751 w 1105015"/>
              <a:gd name="connsiteY8" fmla="*/ 0 h 900604"/>
              <a:gd name="connsiteX9" fmla="*/ 1032311 w 1105015"/>
              <a:gd name="connsiteY9" fmla="*/ 17497 h 90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5015" h="900604">
                <a:moveTo>
                  <a:pt x="1105015" y="40065"/>
                </a:moveTo>
                <a:lnTo>
                  <a:pt x="1019308" y="462246"/>
                </a:lnTo>
                <a:lnTo>
                  <a:pt x="945530" y="439344"/>
                </a:lnTo>
                <a:cubicBezTo>
                  <a:pt x="917499" y="433608"/>
                  <a:pt x="888476" y="430596"/>
                  <a:pt x="858750" y="430596"/>
                </a:cubicBezTo>
                <a:cubicBezTo>
                  <a:pt x="620939" y="430596"/>
                  <a:pt x="428155" y="623380"/>
                  <a:pt x="428155" y="861191"/>
                </a:cubicBezTo>
                <a:lnTo>
                  <a:pt x="432128" y="900604"/>
                </a:lnTo>
                <a:lnTo>
                  <a:pt x="0" y="812878"/>
                </a:lnTo>
                <a:lnTo>
                  <a:pt x="2006" y="773139"/>
                </a:lnTo>
                <a:cubicBezTo>
                  <a:pt x="46108" y="338878"/>
                  <a:pt x="412854" y="0"/>
                  <a:pt x="858751" y="0"/>
                </a:cubicBezTo>
                <a:cubicBezTo>
                  <a:pt x="918204" y="1"/>
                  <a:pt x="976249" y="6025"/>
                  <a:pt x="1032311" y="17497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  <a:gs pos="100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B3A4AF3F-E778-1C1B-D123-40EA818BA0C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37120" y="5718809"/>
            <a:ext cx="1354881" cy="658425"/>
          </a:xfrm>
          <a:custGeom>
            <a:avLst/>
            <a:gdLst>
              <a:gd name="connsiteX0" fmla="*/ 0 w 1354881"/>
              <a:gd name="connsiteY0" fmla="*/ 0 h 658425"/>
              <a:gd name="connsiteX1" fmla="*/ 1354881 w 1354881"/>
              <a:gd name="connsiteY1" fmla="*/ 0 h 658425"/>
              <a:gd name="connsiteX2" fmla="*/ 1354881 w 1354881"/>
              <a:gd name="connsiteY2" fmla="*/ 658425 h 658425"/>
              <a:gd name="connsiteX3" fmla="*/ 0 w 1354881"/>
              <a:gd name="connsiteY3" fmla="*/ 658425 h 65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4881" h="658425">
                <a:moveTo>
                  <a:pt x="0" y="0"/>
                </a:moveTo>
                <a:lnTo>
                  <a:pt x="1354881" y="0"/>
                </a:lnTo>
                <a:lnTo>
                  <a:pt x="1354881" y="658425"/>
                </a:lnTo>
                <a:lnTo>
                  <a:pt x="0" y="6584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3230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993D347-23A4-F305-7323-4919A7B24996}"/>
              </a:ext>
            </a:extLst>
          </p:cNvPr>
          <p:cNvSpPr/>
          <p:nvPr/>
        </p:nvSpPr>
        <p:spPr>
          <a:xfrm rot="21316034">
            <a:off x="10837436" y="1017928"/>
            <a:ext cx="1591143" cy="5668867"/>
          </a:xfrm>
          <a:custGeom>
            <a:avLst/>
            <a:gdLst>
              <a:gd name="connsiteX0" fmla="*/ 1591143 w 1591143"/>
              <a:gd name="connsiteY0" fmla="*/ 0 h 5668867"/>
              <a:gd name="connsiteX1" fmla="*/ 1121813 w 1591143"/>
              <a:gd name="connsiteY1" fmla="*/ 5668867 h 5668867"/>
              <a:gd name="connsiteX2" fmla="*/ 1077738 w 1591143"/>
              <a:gd name="connsiteY2" fmla="*/ 5641251 h 5668867"/>
              <a:gd name="connsiteX3" fmla="*/ 956686 w 1591143"/>
              <a:gd name="connsiteY3" fmla="*/ 5546906 h 5668867"/>
              <a:gd name="connsiteX4" fmla="*/ 190736 w 1591143"/>
              <a:gd name="connsiteY4" fmla="*/ 1321317 h 5668867"/>
              <a:gd name="connsiteX5" fmla="*/ 1407253 w 1591143"/>
              <a:gd name="connsiteY5" fmla="*/ 130624 h 56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143" h="5668867">
                <a:moveTo>
                  <a:pt x="1591143" y="0"/>
                </a:moveTo>
                <a:lnTo>
                  <a:pt x="1121813" y="5668867"/>
                </a:lnTo>
                <a:lnTo>
                  <a:pt x="1077738" y="5641251"/>
                </a:lnTo>
                <a:cubicBezTo>
                  <a:pt x="1034436" y="5611128"/>
                  <a:pt x="993961" y="5579693"/>
                  <a:pt x="956686" y="5546906"/>
                </a:cubicBezTo>
                <a:cubicBezTo>
                  <a:pt x="360287" y="5022315"/>
                  <a:pt x="-346265" y="2082563"/>
                  <a:pt x="190736" y="1321317"/>
                </a:cubicBezTo>
                <a:cubicBezTo>
                  <a:pt x="425674" y="988272"/>
                  <a:pt x="877017" y="525620"/>
                  <a:pt x="1407253" y="130624"/>
                </a:cubicBezTo>
                <a:close/>
              </a:path>
            </a:pathLst>
          </a:cu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4C9CE88-2945-C319-1BAF-269FDE240D07}"/>
              </a:ext>
            </a:extLst>
          </p:cNvPr>
          <p:cNvSpPr/>
          <p:nvPr/>
        </p:nvSpPr>
        <p:spPr>
          <a:xfrm rot="11955613">
            <a:off x="-832751" y="-219826"/>
            <a:ext cx="2590773" cy="5645786"/>
          </a:xfrm>
          <a:custGeom>
            <a:avLst/>
            <a:gdLst>
              <a:gd name="connsiteX0" fmla="*/ 2590773 w 2590773"/>
              <a:gd name="connsiteY0" fmla="*/ 5127663 h 5645786"/>
              <a:gd name="connsiteX1" fmla="*/ 1107946 w 2590773"/>
              <a:gd name="connsiteY1" fmla="*/ 5645786 h 5645786"/>
              <a:gd name="connsiteX2" fmla="*/ 1078203 w 2590773"/>
              <a:gd name="connsiteY2" fmla="*/ 5616264 h 5645786"/>
              <a:gd name="connsiteX3" fmla="*/ 228378 w 2590773"/>
              <a:gd name="connsiteY3" fmla="*/ 654151 h 5645786"/>
              <a:gd name="connsiteX4" fmla="*/ 719868 w 2590773"/>
              <a:gd name="connsiteY4" fmla="*/ 78034 h 5645786"/>
              <a:gd name="connsiteX5" fmla="*/ 799087 w 2590773"/>
              <a:gd name="connsiteY5" fmla="*/ 0 h 564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0773" h="5645786">
                <a:moveTo>
                  <a:pt x="2590773" y="5127663"/>
                </a:moveTo>
                <a:lnTo>
                  <a:pt x="1107946" y="5645786"/>
                </a:lnTo>
                <a:lnTo>
                  <a:pt x="1078203" y="5616264"/>
                </a:lnTo>
                <a:cubicBezTo>
                  <a:pt x="379969" y="4842598"/>
                  <a:pt x="-394508" y="1531803"/>
                  <a:pt x="228378" y="654151"/>
                </a:cubicBezTo>
                <a:cubicBezTo>
                  <a:pt x="348936" y="484283"/>
                  <a:pt x="517087" y="286084"/>
                  <a:pt x="719868" y="78034"/>
                </a:cubicBezTo>
                <a:lnTo>
                  <a:pt x="799087" y="0"/>
                </a:lnTo>
                <a:close/>
              </a:path>
            </a:pathLst>
          </a:custGeom>
          <a:gradFill>
            <a:gsLst>
              <a:gs pos="26520">
                <a:srgbClr val="6C208F">
                  <a:alpha val="27000"/>
                </a:srgbClr>
              </a:gs>
              <a:gs pos="0">
                <a:srgbClr val="4E11A2"/>
              </a:gs>
              <a:gs pos="100000">
                <a:srgbClr val="4E11A2">
                  <a:alpha val="52000"/>
                </a:srgbClr>
              </a:gs>
              <a:gs pos="68000">
                <a:srgbClr val="910E78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7EC1C8E3-CC04-4086-BDDD-95DD1ABB52E4}"/>
              </a:ext>
            </a:extLst>
          </p:cNvPr>
          <p:cNvSpPr/>
          <p:nvPr/>
        </p:nvSpPr>
        <p:spPr>
          <a:xfrm rot="18877152">
            <a:off x="3303822" y="53744"/>
            <a:ext cx="1590881" cy="2651561"/>
          </a:xfrm>
          <a:prstGeom prst="ellipse">
            <a:avLst/>
          </a:pr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C5212BDC-1CAD-58FB-406F-DA2B98A9C6E8}"/>
              </a:ext>
            </a:extLst>
          </p:cNvPr>
          <p:cNvSpPr/>
          <p:nvPr/>
        </p:nvSpPr>
        <p:spPr>
          <a:xfrm rot="14924870">
            <a:off x="6982737" y="6066849"/>
            <a:ext cx="674015" cy="1467366"/>
          </a:xfrm>
          <a:custGeom>
            <a:avLst/>
            <a:gdLst>
              <a:gd name="connsiteX0" fmla="*/ 580162 w 674015"/>
              <a:gd name="connsiteY0" fmla="*/ 1063541 h 1467366"/>
              <a:gd name="connsiteX1" fmla="*/ 124476 w 674015"/>
              <a:gd name="connsiteY1" fmla="*/ 1467366 h 1467366"/>
              <a:gd name="connsiteX2" fmla="*/ 13725 w 674015"/>
              <a:gd name="connsiteY2" fmla="*/ 1448758 h 1467366"/>
              <a:gd name="connsiteX3" fmla="*/ 0 w 674015"/>
              <a:gd name="connsiteY3" fmla="*/ 1441657 h 1467366"/>
              <a:gd name="connsiteX4" fmla="*/ 560693 w 674015"/>
              <a:gd name="connsiteY4" fmla="*/ 0 h 1467366"/>
              <a:gd name="connsiteX5" fmla="*/ 580162 w 674015"/>
              <a:gd name="connsiteY5" fmla="*/ 39329 h 1467366"/>
              <a:gd name="connsiteX6" fmla="*/ 674015 w 674015"/>
              <a:gd name="connsiteY6" fmla="*/ 551435 h 1467366"/>
              <a:gd name="connsiteX7" fmla="*/ 580162 w 674015"/>
              <a:gd name="connsiteY7" fmla="*/ 1063541 h 146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015" h="1467366">
                <a:moveTo>
                  <a:pt x="580162" y="1063541"/>
                </a:moveTo>
                <a:cubicBezTo>
                  <a:pt x="481406" y="1307180"/>
                  <a:pt x="314165" y="1467366"/>
                  <a:pt x="124476" y="1467366"/>
                </a:cubicBezTo>
                <a:cubicBezTo>
                  <a:pt x="86538" y="1467366"/>
                  <a:pt x="49498" y="1460959"/>
                  <a:pt x="13725" y="1448758"/>
                </a:cubicBezTo>
                <a:lnTo>
                  <a:pt x="0" y="1441657"/>
                </a:lnTo>
                <a:lnTo>
                  <a:pt x="560693" y="0"/>
                </a:lnTo>
                <a:lnTo>
                  <a:pt x="580162" y="39329"/>
                </a:lnTo>
                <a:cubicBezTo>
                  <a:pt x="639416" y="185513"/>
                  <a:pt x="674015" y="361739"/>
                  <a:pt x="674015" y="551435"/>
                </a:cubicBezTo>
                <a:cubicBezTo>
                  <a:pt x="674015" y="741131"/>
                  <a:pt x="639416" y="917357"/>
                  <a:pt x="580162" y="1063541"/>
                </a:cubicBezTo>
                <a:close/>
              </a:path>
            </a:pathLst>
          </a:custGeom>
          <a:gradFill>
            <a:gsLst>
              <a:gs pos="0">
                <a:srgbClr val="1F1269">
                  <a:alpha val="38000"/>
                </a:srgbClr>
              </a:gs>
              <a:gs pos="100000">
                <a:srgbClr val="E7397E">
                  <a:alpha val="16000"/>
                </a:srgbClr>
              </a:gs>
              <a:gs pos="42000">
                <a:srgbClr val="2F166E">
                  <a:alpha val="5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33E7D08A-5E8B-981F-B7B3-9FE335885570}"/>
              </a:ext>
            </a:extLst>
          </p:cNvPr>
          <p:cNvSpPr/>
          <p:nvPr/>
        </p:nvSpPr>
        <p:spPr>
          <a:xfrm rot="16200000">
            <a:off x="2564215" y="2624126"/>
            <a:ext cx="6858000" cy="1609747"/>
          </a:xfrm>
          <a:custGeom>
            <a:avLst/>
            <a:gdLst>
              <a:gd name="connsiteX0" fmla="*/ 6858000 w 6858000"/>
              <a:gd name="connsiteY0" fmla="*/ 0 h 1609747"/>
              <a:gd name="connsiteX1" fmla="*/ 6858000 w 6858000"/>
              <a:gd name="connsiteY1" fmla="*/ 664124 h 1609747"/>
              <a:gd name="connsiteX2" fmla="*/ 6617560 w 6858000"/>
              <a:gd name="connsiteY2" fmla="*/ 802374 h 1609747"/>
              <a:gd name="connsiteX3" fmla="*/ 3429000 w 6858000"/>
              <a:gd name="connsiteY3" fmla="*/ 1609747 h 1609747"/>
              <a:gd name="connsiteX4" fmla="*/ 240439 w 6858000"/>
              <a:gd name="connsiteY4" fmla="*/ 802374 h 1609747"/>
              <a:gd name="connsiteX5" fmla="*/ 0 w 6858000"/>
              <a:gd name="connsiteY5" fmla="*/ 664124 h 1609747"/>
              <a:gd name="connsiteX6" fmla="*/ 0 w 6858000"/>
              <a:gd name="connsiteY6" fmla="*/ 0 h 1609747"/>
              <a:gd name="connsiteX7" fmla="*/ 2693 w 6858000"/>
              <a:gd name="connsiteY7" fmla="*/ 1915 h 1609747"/>
              <a:gd name="connsiteX8" fmla="*/ 3429000 w 6858000"/>
              <a:gd name="connsiteY8" fmla="*/ 1048507 h 1609747"/>
              <a:gd name="connsiteX9" fmla="*/ 6855307 w 6858000"/>
              <a:gd name="connsiteY9" fmla="*/ 1915 h 1609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1609747">
                <a:moveTo>
                  <a:pt x="6858000" y="0"/>
                </a:moveTo>
                <a:lnTo>
                  <a:pt x="6858000" y="664124"/>
                </a:lnTo>
                <a:lnTo>
                  <a:pt x="6617560" y="802374"/>
                </a:lnTo>
                <a:cubicBezTo>
                  <a:pt x="5669719" y="1317272"/>
                  <a:pt x="4583515" y="1609747"/>
                  <a:pt x="3429000" y="1609747"/>
                </a:cubicBezTo>
                <a:cubicBezTo>
                  <a:pt x="2274485" y="1609747"/>
                  <a:pt x="1188281" y="1317272"/>
                  <a:pt x="240439" y="802374"/>
                </a:cubicBezTo>
                <a:lnTo>
                  <a:pt x="0" y="664124"/>
                </a:lnTo>
                <a:lnTo>
                  <a:pt x="0" y="0"/>
                </a:lnTo>
                <a:lnTo>
                  <a:pt x="2693" y="1915"/>
                </a:lnTo>
                <a:cubicBezTo>
                  <a:pt x="980752" y="662679"/>
                  <a:pt x="2159818" y="1048507"/>
                  <a:pt x="3429000" y="1048507"/>
                </a:cubicBezTo>
                <a:cubicBezTo>
                  <a:pt x="4698181" y="1048507"/>
                  <a:pt x="5877248" y="662679"/>
                  <a:pt x="6855307" y="1915"/>
                </a:cubicBezTo>
                <a:close/>
              </a:path>
            </a:pathLst>
          </a:custGeom>
          <a:gradFill>
            <a:gsLst>
              <a:gs pos="24000">
                <a:srgbClr val="AD3DC8">
                  <a:alpha val="63000"/>
                </a:srgbClr>
              </a:gs>
              <a:gs pos="37000">
                <a:srgbClr val="A13ED8">
                  <a:alpha val="46000"/>
                </a:srgbClr>
              </a:gs>
              <a:gs pos="100000">
                <a:srgbClr val="E7397E"/>
              </a:gs>
              <a:gs pos="100000">
                <a:srgbClr val="8C3FF3">
                  <a:alpha val="3000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9BE2D2F-1C98-4A96-93A0-FBE2279B4AB8}"/>
              </a:ext>
            </a:extLst>
          </p:cNvPr>
          <p:cNvGrpSpPr/>
          <p:nvPr/>
        </p:nvGrpSpPr>
        <p:grpSpPr>
          <a:xfrm>
            <a:off x="1064431" y="578045"/>
            <a:ext cx="10063138" cy="5701910"/>
            <a:chOff x="945459" y="578045"/>
            <a:chExt cx="10063138" cy="570191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F1F522F-7C48-4250-898B-4B6A9EDA1B63}"/>
                </a:ext>
              </a:extLst>
            </p:cNvPr>
            <p:cNvGrpSpPr/>
            <p:nvPr/>
          </p:nvGrpSpPr>
          <p:grpSpPr>
            <a:xfrm>
              <a:off x="945459" y="578045"/>
              <a:ext cx="4938359" cy="5701910"/>
              <a:chOff x="6294699" y="578045"/>
              <a:chExt cx="4938359" cy="5701910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31510C6C-431E-423C-9373-84788E0B0355}"/>
                  </a:ext>
                </a:extLst>
              </p:cNvPr>
              <p:cNvGrpSpPr/>
              <p:nvPr/>
            </p:nvGrpSpPr>
            <p:grpSpPr>
              <a:xfrm>
                <a:off x="8546345" y="578045"/>
                <a:ext cx="423209" cy="5701910"/>
                <a:chOff x="8874438" y="469900"/>
                <a:chExt cx="423209" cy="5701910"/>
              </a:xfrm>
            </p:grpSpPr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12E2525E-203E-4A3A-84C2-5275778EA842}"/>
                    </a:ext>
                  </a:extLst>
                </p:cNvPr>
                <p:cNvSpPr/>
                <p:nvPr/>
              </p:nvSpPr>
              <p:spPr>
                <a:xfrm>
                  <a:off x="9058174" y="469900"/>
                  <a:ext cx="55736" cy="5701910"/>
                </a:xfrm>
                <a:prstGeom prst="rect">
                  <a:avLst/>
                </a:prstGeom>
                <a:gradFill flip="none" rotWithShape="1">
                  <a:gsLst>
                    <a:gs pos="41000">
                      <a:srgbClr val="6C208F">
                        <a:alpha val="94000"/>
                      </a:srgbClr>
                    </a:gs>
                    <a:gs pos="0">
                      <a:srgbClr val="4E11A2"/>
                    </a:gs>
                    <a:gs pos="100000">
                      <a:srgbClr val="4E11A2">
                        <a:alpha val="55000"/>
                      </a:srgbClr>
                    </a:gs>
                    <a:gs pos="78000">
                      <a:srgbClr val="910E78">
                        <a:alpha val="66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D69A435B-1B94-41B6-9E72-480FD612E670}"/>
                    </a:ext>
                  </a:extLst>
                </p:cNvPr>
                <p:cNvSpPr/>
                <p:nvPr/>
              </p:nvSpPr>
              <p:spPr>
                <a:xfrm rot="354490">
                  <a:off x="8874438" y="1186004"/>
                  <a:ext cx="423209" cy="423209"/>
                </a:xfrm>
                <a:prstGeom prst="ellipse">
                  <a:avLst/>
                </a:prstGeom>
                <a:gradFill>
                  <a:gsLst>
                    <a:gs pos="81000">
                      <a:srgbClr val="DA52B7"/>
                    </a:gs>
                    <a:gs pos="42000">
                      <a:srgbClr val="BE45C2"/>
                    </a:gs>
                    <a:gs pos="17000">
                      <a:srgbClr val="AD3DC8"/>
                    </a:gs>
                    <a:gs pos="100000">
                      <a:srgbClr val="E7397E"/>
                    </a:gs>
                    <a:gs pos="97000">
                      <a:srgbClr val="F860AB"/>
                    </a:gs>
                  </a:gsLst>
                  <a:lin ang="0" scaled="0"/>
                </a:gra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84EB2C7C-AC44-4FFE-BC72-9DCC4845C233}"/>
                    </a:ext>
                  </a:extLst>
                </p:cNvPr>
                <p:cNvSpPr/>
                <p:nvPr/>
              </p:nvSpPr>
              <p:spPr>
                <a:xfrm rot="4566303">
                  <a:off x="8874438" y="2461410"/>
                  <a:ext cx="423209" cy="423209"/>
                </a:xfrm>
                <a:prstGeom prst="ellipse">
                  <a:avLst/>
                </a:prstGeom>
                <a:gradFill>
                  <a:gsLst>
                    <a:gs pos="81000">
                      <a:srgbClr val="DA52B7"/>
                    </a:gs>
                    <a:gs pos="42000">
                      <a:srgbClr val="BE45C2"/>
                    </a:gs>
                    <a:gs pos="17000">
                      <a:srgbClr val="AD3DC8"/>
                    </a:gs>
                    <a:gs pos="100000">
                      <a:srgbClr val="E7397E"/>
                    </a:gs>
                    <a:gs pos="97000">
                      <a:srgbClr val="F860AB"/>
                    </a:gs>
                  </a:gsLst>
                  <a:lin ang="0" scaled="0"/>
                </a:gra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EE25EA77-C94E-4911-B0F6-658D59D97C69}"/>
                    </a:ext>
                  </a:extLst>
                </p:cNvPr>
                <p:cNvSpPr/>
                <p:nvPr/>
              </p:nvSpPr>
              <p:spPr>
                <a:xfrm rot="10378986">
                  <a:off x="8874438" y="3736816"/>
                  <a:ext cx="423209" cy="423209"/>
                </a:xfrm>
                <a:prstGeom prst="ellipse">
                  <a:avLst/>
                </a:prstGeom>
                <a:gradFill>
                  <a:gsLst>
                    <a:gs pos="81000">
                      <a:srgbClr val="DA52B7"/>
                    </a:gs>
                    <a:gs pos="42000">
                      <a:srgbClr val="BE45C2"/>
                    </a:gs>
                    <a:gs pos="17000">
                      <a:srgbClr val="AD3DC8"/>
                    </a:gs>
                    <a:gs pos="100000">
                      <a:srgbClr val="E7397E"/>
                    </a:gs>
                    <a:gs pos="97000">
                      <a:srgbClr val="F860AB"/>
                    </a:gs>
                  </a:gsLst>
                  <a:lin ang="0" scaled="0"/>
                </a:gra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FFB6ACA5-CFCF-4D37-9485-43B2BB83C645}"/>
                    </a:ext>
                  </a:extLst>
                </p:cNvPr>
                <p:cNvSpPr/>
                <p:nvPr/>
              </p:nvSpPr>
              <p:spPr>
                <a:xfrm rot="16200000">
                  <a:off x="8874438" y="5012221"/>
                  <a:ext cx="423209" cy="423209"/>
                </a:xfrm>
                <a:prstGeom prst="ellipse">
                  <a:avLst/>
                </a:prstGeom>
                <a:gradFill>
                  <a:gsLst>
                    <a:gs pos="81000">
                      <a:srgbClr val="DA52B7"/>
                    </a:gs>
                    <a:gs pos="42000">
                      <a:srgbClr val="BE45C2"/>
                    </a:gs>
                    <a:gs pos="17000">
                      <a:srgbClr val="AD3DC8"/>
                    </a:gs>
                    <a:gs pos="100000">
                      <a:srgbClr val="E7397E"/>
                    </a:gs>
                    <a:gs pos="97000">
                      <a:srgbClr val="F860AB"/>
                    </a:gs>
                  </a:gsLst>
                  <a:lin ang="0" scaled="0"/>
                </a:gra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BDFAA221-2CED-40C3-A02F-2EB08C0028B2}"/>
                  </a:ext>
                </a:extLst>
              </p:cNvPr>
              <p:cNvSpPr txBox="1"/>
              <p:nvPr/>
            </p:nvSpPr>
            <p:spPr>
              <a:xfrm>
                <a:off x="7251790" y="1012188"/>
                <a:ext cx="1133416" cy="402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dirty="0">
                    <a:solidFill>
                      <a:srgbClr val="F860AB"/>
                    </a:solidFill>
                    <a:latin typeface="+mj-ea"/>
                    <a:ea typeface="+mj-ea"/>
                  </a:rPr>
                  <a:t>2018</a:t>
                </a:r>
                <a:r>
                  <a:rPr lang="zh-CN" altLang="en-US" dirty="0">
                    <a:solidFill>
                      <a:srgbClr val="F860AB"/>
                    </a:solidFill>
                    <a:latin typeface="+mj-ea"/>
                    <a:ea typeface="+mj-ea"/>
                  </a:rPr>
                  <a:t>年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0F5896D3-D643-4CE1-9B03-F2ECBD75663D}"/>
                  </a:ext>
                </a:extLst>
              </p:cNvPr>
              <p:cNvSpPr txBox="1"/>
              <p:nvPr/>
            </p:nvSpPr>
            <p:spPr>
              <a:xfrm>
                <a:off x="6294699" y="1287340"/>
                <a:ext cx="2090507" cy="5206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企业发展阶段</a:t>
                </a:r>
                <a:r>
                  <a:rPr lang="en-US" altLang="zh-CN" sz="12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:</a:t>
                </a:r>
                <a:r>
                  <a:rPr lang="zh-CN" altLang="en-US" sz="12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导入期、</a:t>
                </a:r>
                <a:r>
                  <a:rPr lang="zh-CN" altLang="en-US" sz="1200" b="1" i="0" dirty="0">
                    <a:solidFill>
                      <a:schemeClr val="bg1"/>
                    </a:solidFill>
                    <a:effectLst/>
                    <a:latin typeface="+mn-ea"/>
                  </a:rPr>
                  <a:t>成长期、成熟期</a:t>
                </a:r>
                <a:r>
                  <a:rPr lang="zh-CN" altLang="en-US" sz="12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和衰退期。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EC8B4BC1-4DD3-4ED8-BA14-365BE14D29F5}"/>
                  </a:ext>
                </a:extLst>
              </p:cNvPr>
              <p:cNvSpPr txBox="1"/>
              <p:nvPr/>
            </p:nvSpPr>
            <p:spPr>
              <a:xfrm>
                <a:off x="9081744" y="2274763"/>
                <a:ext cx="21513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pc="120" dirty="0">
                    <a:solidFill>
                      <a:srgbClr val="F860AB"/>
                    </a:solidFill>
                    <a:latin typeface="+mj-ea"/>
                    <a:ea typeface="+mj-ea"/>
                  </a:rPr>
                  <a:t>2019</a:t>
                </a:r>
                <a:r>
                  <a:rPr lang="zh-CN" altLang="en-US" spc="120" dirty="0">
                    <a:solidFill>
                      <a:srgbClr val="F860AB"/>
                    </a:solidFill>
                    <a:latin typeface="+mj-ea"/>
                    <a:ea typeface="+mj-ea"/>
                  </a:rPr>
                  <a:t>年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61B0C740-7BDF-4624-9F37-0B85116CD8C8}"/>
                  </a:ext>
                </a:extLst>
              </p:cNvPr>
              <p:cNvSpPr txBox="1"/>
              <p:nvPr/>
            </p:nvSpPr>
            <p:spPr>
              <a:xfrm>
                <a:off x="9081744" y="4799914"/>
                <a:ext cx="21513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pc="120" dirty="0">
                    <a:solidFill>
                      <a:srgbClr val="F860AB"/>
                    </a:solidFill>
                    <a:latin typeface="+mj-ea"/>
                    <a:ea typeface="+mj-ea"/>
                  </a:rPr>
                  <a:t>2021</a:t>
                </a:r>
                <a:r>
                  <a:rPr lang="zh-CN" altLang="en-US" spc="120" dirty="0">
                    <a:solidFill>
                      <a:srgbClr val="F860AB"/>
                    </a:solidFill>
                    <a:latin typeface="+mj-ea"/>
                    <a:ea typeface="+mj-ea"/>
                  </a:rPr>
                  <a:t>年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98ACD089-39DC-4B1C-BEB5-D96DCAC63AD6}"/>
                  </a:ext>
                </a:extLst>
              </p:cNvPr>
              <p:cNvSpPr txBox="1"/>
              <p:nvPr/>
            </p:nvSpPr>
            <p:spPr>
              <a:xfrm>
                <a:off x="9083794" y="2543854"/>
                <a:ext cx="2091600" cy="9638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b="0" i="0" spc="12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导入期特征：产品设计新颖，</a:t>
                </a:r>
                <a:r>
                  <a:rPr lang="zh-CN" altLang="en-US" sz="1200" b="1" i="0" spc="120" dirty="0">
                    <a:solidFill>
                      <a:schemeClr val="bg1"/>
                    </a:solidFill>
                    <a:effectLst/>
                    <a:latin typeface="+mn-ea"/>
                  </a:rPr>
                  <a:t>质量有待提升</a:t>
                </a:r>
                <a:r>
                  <a:rPr lang="zh-CN" altLang="en-US" sz="1200" b="0" i="0" spc="12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，前途未卜，产品各方面都在不断变化。</a:t>
                </a:r>
                <a:endParaRPr lang="zh-CN" altLang="en-US" sz="1200" spc="120" dirty="0">
                  <a:solidFill>
                    <a:schemeClr val="bg1">
                      <a:lumMod val="7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2E4ECDC9-55A2-4E4B-996F-87FEB8C9F125}"/>
                  </a:ext>
                </a:extLst>
              </p:cNvPr>
              <p:cNvSpPr txBox="1"/>
              <p:nvPr/>
            </p:nvSpPr>
            <p:spPr>
              <a:xfrm>
                <a:off x="7251790" y="3537338"/>
                <a:ext cx="1133416" cy="402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dirty="0">
                    <a:solidFill>
                      <a:srgbClr val="F860AB"/>
                    </a:solidFill>
                    <a:latin typeface="+mj-ea"/>
                    <a:ea typeface="+mj-ea"/>
                  </a:rPr>
                  <a:t>2020</a:t>
                </a:r>
                <a:r>
                  <a:rPr lang="zh-CN" altLang="en-US" dirty="0">
                    <a:solidFill>
                      <a:srgbClr val="F860AB"/>
                    </a:solidFill>
                    <a:latin typeface="+mj-ea"/>
                    <a:ea typeface="+mj-ea"/>
                  </a:rPr>
                  <a:t>年</a:t>
                </a: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9E270DD6-0C13-444F-8075-AACBC3D8ED36}"/>
                  </a:ext>
                </a:extLst>
              </p:cNvPr>
              <p:cNvSpPr txBox="1"/>
              <p:nvPr/>
            </p:nvSpPr>
            <p:spPr>
              <a:xfrm>
                <a:off x="6356962" y="3802749"/>
                <a:ext cx="2028244" cy="7422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成熟期特征</a:t>
                </a:r>
                <a:r>
                  <a:rPr lang="en-US" altLang="zh-CN" sz="12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:</a:t>
                </a:r>
                <a:r>
                  <a:rPr lang="zh-CN" altLang="en-US" sz="12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产品逐步标准化，</a:t>
                </a:r>
                <a:r>
                  <a:rPr lang="zh-CN" altLang="en-US" sz="1200" b="1" i="0" dirty="0">
                    <a:solidFill>
                      <a:schemeClr val="bg1"/>
                    </a:solidFill>
                    <a:effectLst/>
                    <a:latin typeface="+mn-ea"/>
                  </a:rPr>
                  <a:t>差异小</a:t>
                </a:r>
                <a:r>
                  <a:rPr lang="zh-CN" altLang="en-US" sz="12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，技术与质量改进缓慢</a:t>
                </a: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。</a:t>
                </a: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93157341-2BD9-4E08-A63B-3F8865D667FB}"/>
                  </a:ext>
                </a:extLst>
              </p:cNvPr>
              <p:cNvSpPr txBox="1"/>
              <p:nvPr/>
            </p:nvSpPr>
            <p:spPr>
              <a:xfrm>
                <a:off x="9083794" y="5071598"/>
                <a:ext cx="2091600" cy="7422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b="0" i="0" spc="12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成熟期特征：产品逐步</a:t>
                </a:r>
                <a:r>
                  <a:rPr lang="zh-CN" altLang="en-US" sz="1200" b="1" i="0" spc="120" dirty="0">
                    <a:solidFill>
                      <a:schemeClr val="bg1"/>
                    </a:solidFill>
                    <a:effectLst/>
                    <a:latin typeface="+mn-ea"/>
                  </a:rPr>
                  <a:t>标准化</a:t>
                </a:r>
                <a:r>
                  <a:rPr lang="zh-CN" altLang="en-US" sz="1200" b="0" i="0" spc="12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，差异小，技术与质量改进缓慢</a:t>
                </a:r>
                <a:r>
                  <a:rPr lang="zh-CN" altLang="en-US" sz="1200" spc="120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。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1A9E1E6-551F-400F-910F-1B97A173EF0A}"/>
                </a:ext>
              </a:extLst>
            </p:cNvPr>
            <p:cNvGrpSpPr/>
            <p:nvPr/>
          </p:nvGrpSpPr>
          <p:grpSpPr>
            <a:xfrm>
              <a:off x="6872063" y="1487711"/>
              <a:ext cx="4136534" cy="3697913"/>
              <a:chOff x="958943" y="918219"/>
              <a:chExt cx="4136534" cy="369791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B4DAB4A0-A3AA-4F32-8EFF-4071CE5AD699}"/>
                  </a:ext>
                </a:extLst>
              </p:cNvPr>
              <p:cNvGrpSpPr/>
              <p:nvPr/>
            </p:nvGrpSpPr>
            <p:grpSpPr>
              <a:xfrm>
                <a:off x="961783" y="918219"/>
                <a:ext cx="2338564" cy="850050"/>
                <a:chOff x="1175143" y="918219"/>
                <a:chExt cx="2338564" cy="850050"/>
              </a:xfrm>
            </p:grpSpPr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2803E1CB-F3B9-40A6-9F9A-C25DD517C1A8}"/>
                    </a:ext>
                  </a:extLst>
                </p:cNvPr>
                <p:cNvSpPr txBox="1"/>
                <p:nvPr/>
              </p:nvSpPr>
              <p:spPr>
                <a:xfrm>
                  <a:off x="1175143" y="918219"/>
                  <a:ext cx="194385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spc="120" dirty="0">
                      <a:solidFill>
                        <a:srgbClr val="F860AB"/>
                      </a:solidFill>
                      <a:latin typeface="+mj-ea"/>
                      <a:ea typeface="+mj-ea"/>
                    </a:rPr>
                    <a:t>企业</a:t>
                  </a:r>
                  <a:r>
                    <a:rPr lang="zh-CN" altLang="en-US" sz="3200" spc="12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介绍</a:t>
                  </a:r>
                  <a:endParaRPr lang="en-US" altLang="zh-CN" sz="3200" spc="12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F6178704-E9D3-4E20-BD03-C993FA2D5A62}"/>
                    </a:ext>
                  </a:extLst>
                </p:cNvPr>
                <p:cNvSpPr txBox="1"/>
                <p:nvPr/>
              </p:nvSpPr>
              <p:spPr>
                <a:xfrm>
                  <a:off x="1185191" y="1388001"/>
                  <a:ext cx="2328516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200" b="0" i="0" spc="120" dirty="0">
                      <a:solidFill>
                        <a:schemeClr val="bg1">
                          <a:lumMod val="85000"/>
                        </a:schemeClr>
                      </a:solidFill>
                      <a:effectLst/>
                      <a:ea typeface="思源黑体 CN Light" panose="020B0300000000000000" pitchFamily="34" charset="-122"/>
                    </a:rPr>
                    <a:t>Business </a:t>
                  </a:r>
                  <a:r>
                    <a:rPr lang="en-US" altLang="zh-CN" sz="1200" b="0" i="0" spc="120" dirty="0">
                      <a:solidFill>
                        <a:srgbClr val="F860AB"/>
                      </a:solidFill>
                      <a:effectLst/>
                      <a:ea typeface="思源黑体 CN Light" panose="020B0300000000000000" pitchFamily="34" charset="-122"/>
                    </a:rPr>
                    <a:t>Introduction</a:t>
                  </a:r>
                </a:p>
              </p:txBody>
            </p:sp>
            <p:sp>
              <p:nvSpPr>
                <p:cNvPr id="64" name="矩形 63">
                  <a:extLst>
                    <a:ext uri="{FF2B5EF4-FFF2-40B4-BE49-F238E27FC236}">
                      <a16:creationId xmlns:a16="http://schemas.microsoft.com/office/drawing/2014/main" id="{3D6E8E0F-69D5-45FB-8911-80DCF380B659}"/>
                    </a:ext>
                  </a:extLst>
                </p:cNvPr>
                <p:cNvSpPr/>
                <p:nvPr/>
              </p:nvSpPr>
              <p:spPr>
                <a:xfrm rot="5400000">
                  <a:off x="2164050" y="749380"/>
                  <a:ext cx="130238" cy="1907539"/>
                </a:xfrm>
                <a:prstGeom prst="rect">
                  <a:avLst/>
                </a:prstGeom>
                <a:solidFill>
                  <a:srgbClr val="F860AB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pc="120"/>
                </a:p>
              </p:txBody>
            </p:sp>
          </p:grp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53B67A63-D654-4AF7-8E1C-5BB95F746A87}"/>
                  </a:ext>
                </a:extLst>
              </p:cNvPr>
              <p:cNvSpPr txBox="1"/>
              <p:nvPr/>
            </p:nvSpPr>
            <p:spPr>
              <a:xfrm>
                <a:off x="970176" y="3785135"/>
                <a:ext cx="4125301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85000"/>
                      </a:schemeClr>
                    </a:solidFill>
                    <a:ea typeface="思源黑体 CN Light" panose="020B0300000000000000" pitchFamily="34" charset="-122"/>
                  </a:rPr>
                  <a:t>W</a:t>
                </a:r>
                <a:r>
                  <a:rPr lang="en-US" altLang="zh-CN" sz="1200" b="0" i="0" dirty="0">
                    <a:solidFill>
                      <a:schemeClr val="bg1">
                        <a:lumMod val="85000"/>
                      </a:schemeClr>
                    </a:solidFill>
                    <a:effectLst/>
                    <a:ea typeface="思源黑体 CN Light" panose="020B0300000000000000" pitchFamily="34" charset="-122"/>
                  </a:rPr>
                  <a:t>e are located in </a:t>
                </a:r>
                <a:r>
                  <a:rPr lang="en-US" altLang="zh-CN" sz="1200" dirty="0">
                    <a:solidFill>
                      <a:schemeClr val="bg1">
                        <a:lumMod val="85000"/>
                      </a:schemeClr>
                    </a:solidFill>
                    <a:ea typeface="思源黑体 CN Light" panose="020B0300000000000000" pitchFamily="34" charset="-122"/>
                  </a:rPr>
                  <a:t>t</a:t>
                </a:r>
                <a:r>
                  <a:rPr lang="en-US" altLang="zh-CN" sz="1200" b="0" i="0" dirty="0">
                    <a:solidFill>
                      <a:schemeClr val="bg1">
                        <a:lumMod val="85000"/>
                      </a:schemeClr>
                    </a:solidFill>
                    <a:effectLst/>
                    <a:ea typeface="思源黑体 CN Light" panose="020B0300000000000000" pitchFamily="34" charset="-122"/>
                  </a:rPr>
                  <a:t>he universe, with convenient transportation access. all of our products comply with international quality standards and are greatly appreciated in a variety of different markets throughout the world.</a:t>
                </a:r>
                <a:endParaRPr lang="zh-CN" altLang="en-US" sz="1200" dirty="0">
                  <a:solidFill>
                    <a:schemeClr val="bg1">
                      <a:lumMod val="85000"/>
                    </a:schemeClr>
                  </a:solidFill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0848D6BD-A25E-4DCD-956F-8C09B1CF47AB}"/>
                  </a:ext>
                </a:extLst>
              </p:cNvPr>
              <p:cNvSpPr txBox="1"/>
              <p:nvPr/>
            </p:nvSpPr>
            <p:spPr>
              <a:xfrm>
                <a:off x="958943" y="2241395"/>
                <a:ext cx="4125300" cy="13676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i="0" dirty="0">
                    <a:solidFill>
                      <a:srgbClr val="F860AB"/>
                    </a:solidFill>
                    <a:effectLst/>
                    <a:latin typeface="+mn-ea"/>
                  </a:rPr>
                  <a:t>发展能力分析的必要性</a:t>
                </a:r>
                <a:r>
                  <a:rPr lang="zh-CN" altLang="en-US" sz="14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：企业发展能力分析离不开财务分析，</a:t>
                </a:r>
                <a:r>
                  <a:rPr lang="zh-CN" altLang="en-US" sz="1400" b="1" i="0" dirty="0">
                    <a:solidFill>
                      <a:schemeClr val="bg1"/>
                    </a:solidFill>
                    <a:effectLst/>
                    <a:latin typeface="+mn-ea"/>
                  </a:rPr>
                  <a:t>财务分析</a:t>
                </a:r>
                <a:r>
                  <a:rPr lang="zh-CN" altLang="en-US" sz="14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是一个动态和静态的分析过程。首先，企业的价值在很大程度上取决于未来的盈利能力，取决于未来营业收入、</a:t>
                </a:r>
                <a:r>
                  <a:rPr lang="zh-CN" altLang="en-US" sz="1400" b="1" i="0" dirty="0">
                    <a:solidFill>
                      <a:schemeClr val="bg1"/>
                    </a:solidFill>
                    <a:effectLst/>
                    <a:latin typeface="+mn-ea"/>
                  </a:rPr>
                  <a:t>收益和股指的增长</a:t>
                </a:r>
                <a:r>
                  <a:rPr lang="zh-CN" altLang="en-US" sz="1400" b="0" i="0" dirty="0">
                    <a:solidFill>
                      <a:schemeClr val="bg1">
                        <a:lumMod val="75000"/>
                      </a:schemeClr>
                    </a:solidFill>
                    <a:effectLst/>
                    <a:latin typeface="+mn-ea"/>
                  </a:rPr>
                  <a:t>，而不是企业过去或现在的收入。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70" name="十字形 69">
            <a:extLst>
              <a:ext uri="{FF2B5EF4-FFF2-40B4-BE49-F238E27FC236}">
                <a16:creationId xmlns:a16="http://schemas.microsoft.com/office/drawing/2014/main" id="{F135D593-0A46-418F-BDCE-B6AAC78EE85A}"/>
              </a:ext>
            </a:extLst>
          </p:cNvPr>
          <p:cNvSpPr/>
          <p:nvPr/>
        </p:nvSpPr>
        <p:spPr>
          <a:xfrm>
            <a:off x="485200" y="6192696"/>
            <a:ext cx="183571" cy="183571"/>
          </a:xfrm>
          <a:prstGeom prst="plus">
            <a:avLst>
              <a:gd name="adj" fmla="val 40429"/>
            </a:avLst>
          </a:prstGeom>
          <a:gradFill flip="none" rotWithShape="1">
            <a:gsLst>
              <a:gs pos="98639">
                <a:srgbClr val="A53AC2"/>
              </a:gs>
              <a:gs pos="0">
                <a:srgbClr val="44219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7197A5E7-F571-4D91-B1D6-762894DFA739}"/>
              </a:ext>
            </a:extLst>
          </p:cNvPr>
          <p:cNvGrpSpPr/>
          <p:nvPr/>
        </p:nvGrpSpPr>
        <p:grpSpPr>
          <a:xfrm>
            <a:off x="481976" y="471490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92DD4758-3DA7-4C49-AC02-E6E824BD9BEF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25591E0-74B4-4872-9FA3-A364FF455F66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70C256BB-893C-4984-8383-58F7D0574FE8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E3907493-7CC7-4AE7-86E1-010A6E26E289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4F876240-72A7-4753-AF4F-B99BC5162821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A3049DA-3599-468F-BD50-E49C89FEDB38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20527F86-9AB2-4D0C-9634-2F2C63DB73A8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DB9E7C18-BD9D-4141-98B2-5969895C0F57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3AF0EBCA-6258-4D81-A6D9-76C18046D153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7842D14F-178B-4386-83CA-8F28D65CFE1B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53F7B7B5-7E07-4EA1-A540-F69642B2BF1F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BDE71D2C-B4D6-4718-9D43-288856D4AF4D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D726A18E-AE5A-453D-8F81-632326E597A9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ADD5194D-C472-4546-BFCB-DE6AF9CDD7D5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DD7FAA05-9D43-4183-A95A-4B8E5CDA290A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4D7B3ECD-6EDA-49AA-A2DB-4B4BBD6671CB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2A86830-0C6D-4314-B515-7307368A526C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BC0111AE-5069-4184-963F-56284DE795FF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5BC2F1D6-D1D8-4613-9AF1-765C37FA451A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F88204BE-4AB5-44DA-83CB-EB0BBD4C3F64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EE03DC1C-98DC-47C5-9170-14C315CE1D6B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2357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979C4B9A-DB7E-BC9A-7F7F-CB4C7DE9A7A3}"/>
              </a:ext>
            </a:extLst>
          </p:cNvPr>
          <p:cNvSpPr/>
          <p:nvPr/>
        </p:nvSpPr>
        <p:spPr>
          <a:xfrm rot="11955613">
            <a:off x="-832751" y="-219826"/>
            <a:ext cx="2590773" cy="5645786"/>
          </a:xfrm>
          <a:custGeom>
            <a:avLst/>
            <a:gdLst>
              <a:gd name="connsiteX0" fmla="*/ 2590773 w 2590773"/>
              <a:gd name="connsiteY0" fmla="*/ 5127663 h 5645786"/>
              <a:gd name="connsiteX1" fmla="*/ 1107946 w 2590773"/>
              <a:gd name="connsiteY1" fmla="*/ 5645786 h 5645786"/>
              <a:gd name="connsiteX2" fmla="*/ 1078203 w 2590773"/>
              <a:gd name="connsiteY2" fmla="*/ 5616264 h 5645786"/>
              <a:gd name="connsiteX3" fmla="*/ 228378 w 2590773"/>
              <a:gd name="connsiteY3" fmla="*/ 654151 h 5645786"/>
              <a:gd name="connsiteX4" fmla="*/ 719868 w 2590773"/>
              <a:gd name="connsiteY4" fmla="*/ 78034 h 5645786"/>
              <a:gd name="connsiteX5" fmla="*/ 799087 w 2590773"/>
              <a:gd name="connsiteY5" fmla="*/ 0 h 564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0773" h="5645786">
                <a:moveTo>
                  <a:pt x="2590773" y="5127663"/>
                </a:moveTo>
                <a:lnTo>
                  <a:pt x="1107946" y="5645786"/>
                </a:lnTo>
                <a:lnTo>
                  <a:pt x="1078203" y="5616264"/>
                </a:lnTo>
                <a:cubicBezTo>
                  <a:pt x="379969" y="4842598"/>
                  <a:pt x="-394508" y="1531803"/>
                  <a:pt x="228378" y="654151"/>
                </a:cubicBezTo>
                <a:cubicBezTo>
                  <a:pt x="348936" y="484283"/>
                  <a:pt x="517087" y="286084"/>
                  <a:pt x="719868" y="78034"/>
                </a:cubicBezTo>
                <a:lnTo>
                  <a:pt x="799087" y="0"/>
                </a:lnTo>
                <a:close/>
              </a:path>
            </a:pathLst>
          </a:custGeom>
          <a:gradFill>
            <a:gsLst>
              <a:gs pos="26520">
                <a:srgbClr val="6C208F">
                  <a:alpha val="27000"/>
                </a:srgbClr>
              </a:gs>
              <a:gs pos="0">
                <a:srgbClr val="4E11A2"/>
              </a:gs>
              <a:gs pos="100000">
                <a:srgbClr val="4E11A2">
                  <a:alpha val="52000"/>
                </a:srgbClr>
              </a:gs>
              <a:gs pos="68000">
                <a:srgbClr val="910E78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3A50C3D3-5C0C-C0FE-0F68-CE446619DF90}"/>
              </a:ext>
            </a:extLst>
          </p:cNvPr>
          <p:cNvSpPr/>
          <p:nvPr/>
        </p:nvSpPr>
        <p:spPr>
          <a:xfrm rot="21316034">
            <a:off x="10837436" y="1017928"/>
            <a:ext cx="1591143" cy="5668867"/>
          </a:xfrm>
          <a:custGeom>
            <a:avLst/>
            <a:gdLst>
              <a:gd name="connsiteX0" fmla="*/ 1591143 w 1591143"/>
              <a:gd name="connsiteY0" fmla="*/ 0 h 5668867"/>
              <a:gd name="connsiteX1" fmla="*/ 1121813 w 1591143"/>
              <a:gd name="connsiteY1" fmla="*/ 5668867 h 5668867"/>
              <a:gd name="connsiteX2" fmla="*/ 1077738 w 1591143"/>
              <a:gd name="connsiteY2" fmla="*/ 5641251 h 5668867"/>
              <a:gd name="connsiteX3" fmla="*/ 956686 w 1591143"/>
              <a:gd name="connsiteY3" fmla="*/ 5546906 h 5668867"/>
              <a:gd name="connsiteX4" fmla="*/ 190736 w 1591143"/>
              <a:gd name="connsiteY4" fmla="*/ 1321317 h 5668867"/>
              <a:gd name="connsiteX5" fmla="*/ 1407253 w 1591143"/>
              <a:gd name="connsiteY5" fmla="*/ 130624 h 56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143" h="5668867">
                <a:moveTo>
                  <a:pt x="1591143" y="0"/>
                </a:moveTo>
                <a:lnTo>
                  <a:pt x="1121813" y="5668867"/>
                </a:lnTo>
                <a:lnTo>
                  <a:pt x="1077738" y="5641251"/>
                </a:lnTo>
                <a:cubicBezTo>
                  <a:pt x="1034436" y="5611128"/>
                  <a:pt x="993961" y="5579693"/>
                  <a:pt x="956686" y="5546906"/>
                </a:cubicBezTo>
                <a:cubicBezTo>
                  <a:pt x="360287" y="5022315"/>
                  <a:pt x="-346265" y="2082563"/>
                  <a:pt x="190736" y="1321317"/>
                </a:cubicBezTo>
                <a:cubicBezTo>
                  <a:pt x="425674" y="988272"/>
                  <a:pt x="877017" y="525620"/>
                  <a:pt x="1407253" y="130624"/>
                </a:cubicBezTo>
                <a:close/>
              </a:path>
            </a:pathLst>
          </a:cu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1603D43-084F-438B-A546-9E4E31365173}"/>
              </a:ext>
            </a:extLst>
          </p:cNvPr>
          <p:cNvGrpSpPr/>
          <p:nvPr/>
        </p:nvGrpSpPr>
        <p:grpSpPr>
          <a:xfrm>
            <a:off x="481976" y="471490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BEF3B18-441C-4E84-B1A8-3B79AA545AF5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605C7F8-045D-49D5-9A64-A55EE47FAFFB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7BA74B53-F1EE-450C-AB83-F1DFA8641C11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6089691A-8597-4286-AC9C-4DA53A536447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8B3EA468-F6D0-4B12-AE85-34263DC7D760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09A7DA-7BC6-4A59-BAF5-FC4F8416E2F0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02B33508-906A-4249-8B70-B09316475D68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2CFF4187-A51F-4ABF-8DCF-690A1123944B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ADD384E8-1AEF-425E-AA3B-E3DBE990FB7A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84DA4A7B-004F-488A-A378-29418B893DC8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A1236C5-2284-400A-B486-8202E8018922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5A61151-8266-4B35-8156-5BA486F155BA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5C5C71EF-A70E-4BDF-BB20-63971A588C7B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27D21346-7112-4231-A32E-66D26CFB6105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CB4FC6CC-6C92-41A9-A4CA-DB562645DE63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624991F-5D8A-4CF9-8834-2F9157BB1988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1A94492-ACC8-4A28-9F02-8949CDD529D6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0AFE060-8F0A-488E-94CF-CCE9D145D13D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E43C17DE-DEF0-4D9E-97BF-EF6BC1676D69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61581B09-10B7-4040-B08C-9648427B0396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952D868-9AE8-4B76-AA14-BF2212C99947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十字形 61">
            <a:extLst>
              <a:ext uri="{FF2B5EF4-FFF2-40B4-BE49-F238E27FC236}">
                <a16:creationId xmlns:a16="http://schemas.microsoft.com/office/drawing/2014/main" id="{C174A00E-8CA3-4434-B406-0F0ACD4FF1FD}"/>
              </a:ext>
            </a:extLst>
          </p:cNvPr>
          <p:cNvSpPr/>
          <p:nvPr/>
        </p:nvSpPr>
        <p:spPr>
          <a:xfrm>
            <a:off x="485200" y="6192696"/>
            <a:ext cx="183571" cy="183571"/>
          </a:xfrm>
          <a:prstGeom prst="plus">
            <a:avLst>
              <a:gd name="adj" fmla="val 40429"/>
            </a:avLst>
          </a:prstGeom>
          <a:gradFill flip="none" rotWithShape="1">
            <a:gsLst>
              <a:gs pos="98639">
                <a:srgbClr val="A53AC2"/>
              </a:gs>
              <a:gs pos="0">
                <a:srgbClr val="44219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十字形 86">
            <a:extLst>
              <a:ext uri="{FF2B5EF4-FFF2-40B4-BE49-F238E27FC236}">
                <a16:creationId xmlns:a16="http://schemas.microsoft.com/office/drawing/2014/main" id="{B95CB38D-8F08-4781-BE97-7CE3F421AAF1}"/>
              </a:ext>
            </a:extLst>
          </p:cNvPr>
          <p:cNvSpPr/>
          <p:nvPr/>
        </p:nvSpPr>
        <p:spPr>
          <a:xfrm>
            <a:off x="11513129" y="471805"/>
            <a:ext cx="183571" cy="183571"/>
          </a:xfrm>
          <a:prstGeom prst="plus">
            <a:avLst>
              <a:gd name="adj" fmla="val 40429"/>
            </a:avLst>
          </a:prstGeom>
          <a:gradFill flip="none" rotWithShape="1">
            <a:gsLst>
              <a:gs pos="98639">
                <a:srgbClr val="A53AC2"/>
              </a:gs>
              <a:gs pos="0">
                <a:srgbClr val="44219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118B7FB5-1E85-20E2-3DA8-5931268A10EB}"/>
              </a:ext>
            </a:extLst>
          </p:cNvPr>
          <p:cNvSpPr/>
          <p:nvPr/>
        </p:nvSpPr>
        <p:spPr>
          <a:xfrm rot="7095708">
            <a:off x="3388608" y="-813609"/>
            <a:ext cx="1047269" cy="1845022"/>
          </a:xfrm>
          <a:custGeom>
            <a:avLst/>
            <a:gdLst>
              <a:gd name="connsiteX0" fmla="*/ 895921 w 1047269"/>
              <a:gd name="connsiteY0" fmla="*/ 1845022 h 1845022"/>
              <a:gd name="connsiteX1" fmla="*/ 0 w 1047269"/>
              <a:gd name="connsiteY1" fmla="*/ 178455 h 1845022"/>
              <a:gd name="connsiteX2" fmla="*/ 98370 w 1047269"/>
              <a:gd name="connsiteY2" fmla="*/ 89463 h 1845022"/>
              <a:gd name="connsiteX3" fmla="*/ 364237 w 1047269"/>
              <a:gd name="connsiteY3" fmla="*/ 0 h 1845022"/>
              <a:gd name="connsiteX4" fmla="*/ 1047269 w 1047269"/>
              <a:gd name="connsiteY4" fmla="*/ 1138426 h 1845022"/>
              <a:gd name="connsiteX5" fmla="*/ 930618 w 1047269"/>
              <a:gd name="connsiteY5" fmla="*/ 1774930 h 1845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7269" h="1845022">
                <a:moveTo>
                  <a:pt x="895921" y="1845022"/>
                </a:moveTo>
                <a:lnTo>
                  <a:pt x="0" y="178455"/>
                </a:lnTo>
                <a:lnTo>
                  <a:pt x="98370" y="89463"/>
                </a:lnTo>
                <a:cubicBezTo>
                  <a:pt x="180087" y="31856"/>
                  <a:pt x="269930" y="0"/>
                  <a:pt x="364237" y="0"/>
                </a:cubicBezTo>
                <a:cubicBezTo>
                  <a:pt x="741465" y="0"/>
                  <a:pt x="1047269" y="509691"/>
                  <a:pt x="1047269" y="1138426"/>
                </a:cubicBezTo>
                <a:cubicBezTo>
                  <a:pt x="1047269" y="1374201"/>
                  <a:pt x="1004265" y="1593236"/>
                  <a:pt x="930618" y="1774930"/>
                </a:cubicBezTo>
                <a:close/>
              </a:path>
            </a:pathLst>
          </a:custGeom>
          <a:gradFill>
            <a:gsLst>
              <a:gs pos="26520">
                <a:srgbClr val="442198">
                  <a:alpha val="23000"/>
                </a:srgbClr>
              </a:gs>
              <a:gs pos="0">
                <a:srgbClr val="1F1269">
                  <a:alpha val="38000"/>
                </a:srgbClr>
              </a:gs>
              <a:gs pos="100000">
                <a:srgbClr val="E7397E">
                  <a:alpha val="16000"/>
                </a:srgbClr>
              </a:gs>
              <a:gs pos="68000">
                <a:srgbClr val="2F166E">
                  <a:alpha val="5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5C5F329A-682F-4B6F-950C-C7445C82AE62}"/>
              </a:ext>
            </a:extLst>
          </p:cNvPr>
          <p:cNvGrpSpPr/>
          <p:nvPr/>
        </p:nvGrpSpPr>
        <p:grpSpPr>
          <a:xfrm>
            <a:off x="10932413" y="6122206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AD4B5F0-4879-42CB-B7AB-6709EB136DF3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564FC205-1204-43AD-8F86-AEF116077B85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26BBAC70-E392-4C4B-8EED-32126C0C90C3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2FFB831D-7366-4EA0-9B83-ECA0D99146A8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B263821A-0FCD-4F45-97AE-D9E4E67E3432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F6075D5-0F9B-429A-8CB9-B8454DFF7CA8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E2289743-FB77-4137-B84C-ED31992D0ABD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95B85E70-2FFC-47D1-946D-D9F84F49E5B5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6DB867C-AE85-4475-994C-3A6C888CB10B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BBC431F9-F1BC-4AAF-B57F-126D4503DED8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347D02E4-02FC-470D-B1AF-8341B9CA3E36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FEF8F12D-BB40-4639-8E58-8ACC1353A1DE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9BB361DF-A0B0-46C0-9918-C19F87D215A7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818B1E41-0037-4D38-B839-F0C3B16BD25F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84E2B10D-7A84-4D3B-A4DA-12FE75A1920E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D0268D05-6E73-4745-BAC8-7931DE4A0E95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7B8B92B-A02B-419B-951F-2254E859E6A0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6E7599E4-F4F2-45E2-AEDB-07B872E06747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B5DE74BF-AA4A-46F1-8C19-AF17CA538C32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143B6FA7-BC9C-43C1-BAB0-AF38F2EE0F8C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73B24B15-F46F-4BDC-B3D9-D5B3FC72E4D2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7684EBB3-5291-49D5-BB96-64AA1C72916A}"/>
              </a:ext>
            </a:extLst>
          </p:cNvPr>
          <p:cNvSpPr/>
          <p:nvPr/>
        </p:nvSpPr>
        <p:spPr>
          <a:xfrm rot="18877152">
            <a:off x="3954463" y="4797670"/>
            <a:ext cx="1098340" cy="1830631"/>
          </a:xfrm>
          <a:prstGeom prst="ellipse">
            <a:avLst/>
          </a:pr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2571D94-0EE1-4668-8B5C-124E3DAA168D}"/>
              </a:ext>
            </a:extLst>
          </p:cNvPr>
          <p:cNvSpPr txBox="1"/>
          <p:nvPr/>
        </p:nvSpPr>
        <p:spPr>
          <a:xfrm>
            <a:off x="4931651" y="416774"/>
            <a:ext cx="2332491" cy="584775"/>
          </a:xfrm>
          <a:prstGeom prst="rect">
            <a:avLst/>
          </a:prstGeom>
          <a:solidFill>
            <a:srgbClr val="1902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20" dirty="0">
                <a:solidFill>
                  <a:srgbClr val="F860AB"/>
                </a:solidFill>
                <a:latin typeface="+mj-ea"/>
                <a:ea typeface="+mj-ea"/>
              </a:rPr>
              <a:t>组织</a:t>
            </a:r>
            <a:r>
              <a:rPr lang="zh-CN" altLang="en-US" sz="3200" spc="120" dirty="0">
                <a:solidFill>
                  <a:schemeClr val="bg1"/>
                </a:solidFill>
                <a:latin typeface="+mj-ea"/>
                <a:ea typeface="+mj-ea"/>
              </a:rPr>
              <a:t>架构</a:t>
            </a:r>
            <a:endParaRPr lang="en-US" altLang="zh-CN" sz="3200" spc="12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3AF428-015C-4F90-8AE1-721738107F97}"/>
              </a:ext>
            </a:extLst>
          </p:cNvPr>
          <p:cNvSpPr txBox="1"/>
          <p:nvPr/>
        </p:nvSpPr>
        <p:spPr>
          <a:xfrm>
            <a:off x="4758656" y="952965"/>
            <a:ext cx="26784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spc="120" dirty="0">
                <a:solidFill>
                  <a:schemeClr val="bg1"/>
                </a:solidFill>
                <a:effectLst/>
                <a:ea typeface="思源黑体 CN Light" panose="020B0300000000000000" pitchFamily="34" charset="-122"/>
              </a:rPr>
              <a:t>Organizational </a:t>
            </a:r>
            <a:r>
              <a:rPr lang="en-US" altLang="zh-CN" sz="1200" b="0" i="0" spc="12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Framework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6C0ED7E-EE20-4C87-881B-FB746B0B9C2B}"/>
              </a:ext>
            </a:extLst>
          </p:cNvPr>
          <p:cNvSpPr/>
          <p:nvPr/>
        </p:nvSpPr>
        <p:spPr>
          <a:xfrm rot="5400000">
            <a:off x="6032777" y="351288"/>
            <a:ext cx="130238" cy="1907539"/>
          </a:xfrm>
          <a:prstGeom prst="rect">
            <a:avLst/>
          </a:prstGeom>
          <a:solidFill>
            <a:srgbClr val="F860A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104F228-7255-4DA6-82A3-47F0F40DD673}"/>
              </a:ext>
            </a:extLst>
          </p:cNvPr>
          <p:cNvSpPr/>
          <p:nvPr/>
        </p:nvSpPr>
        <p:spPr>
          <a:xfrm>
            <a:off x="1083568" y="1641310"/>
            <a:ext cx="2860431" cy="3704492"/>
          </a:xfrm>
          <a:prstGeom prst="roundRect">
            <a:avLst/>
          </a:prstGeom>
          <a:gradFill flip="none" rotWithShape="1">
            <a:gsLst>
              <a:gs pos="100000">
                <a:srgbClr val="AD3DC8"/>
              </a:gs>
              <a:gs pos="0">
                <a:srgbClr val="E7397E"/>
              </a:gs>
            </a:gsLst>
            <a:path path="circle">
              <a:fillToRect l="100000" t="100000"/>
            </a:path>
            <a:tileRect r="-100000" b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13CA3DB-8651-4DA9-8678-E68769E171A1}"/>
              </a:ext>
            </a:extLst>
          </p:cNvPr>
          <p:cNvSpPr txBox="1"/>
          <p:nvPr/>
        </p:nvSpPr>
        <p:spPr>
          <a:xfrm>
            <a:off x="1363271" y="3469188"/>
            <a:ext cx="23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20" dirty="0">
                <a:solidFill>
                  <a:schemeClr val="bg1"/>
                </a:solidFill>
                <a:latin typeface="+mj-ea"/>
                <a:ea typeface="+mj-ea"/>
              </a:rPr>
              <a:t>战略咨询部</a:t>
            </a:r>
          </a:p>
        </p:txBody>
      </p:sp>
      <p:pic>
        <p:nvPicPr>
          <p:cNvPr id="6" name="图形 5" descr="集体讨论 纯色填充">
            <a:extLst>
              <a:ext uri="{FF2B5EF4-FFF2-40B4-BE49-F238E27FC236}">
                <a16:creationId xmlns:a16="http://schemas.microsoft.com/office/drawing/2014/main" id="{0B6911E2-4EF7-4236-9520-CE261DBC42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19175" y="2087544"/>
            <a:ext cx="989216" cy="989216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6238A501-C91F-4559-9B79-FEEAC2D43224}"/>
              </a:ext>
            </a:extLst>
          </p:cNvPr>
          <p:cNvSpPr txBox="1"/>
          <p:nvPr/>
        </p:nvSpPr>
        <p:spPr>
          <a:xfrm>
            <a:off x="1488982" y="4026841"/>
            <a:ext cx="2049602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0" i="0" dirty="0">
                <a:solidFill>
                  <a:schemeClr val="bg1"/>
                </a:solidFill>
                <a:effectLst/>
                <a:latin typeface="+mn-ea"/>
              </a:rPr>
              <a:t>企业的发展一定要制定长远的发展战略，根据企业的发展方向</a:t>
            </a:r>
            <a:endParaRPr lang="zh-CN" altLang="en-US" sz="1400" spc="12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1F1CB90-C700-44C7-AE88-E2CDBA29116A}"/>
              </a:ext>
            </a:extLst>
          </p:cNvPr>
          <p:cNvSpPr/>
          <p:nvPr/>
        </p:nvSpPr>
        <p:spPr>
          <a:xfrm>
            <a:off x="4665785" y="1641310"/>
            <a:ext cx="2860431" cy="3704492"/>
          </a:xfrm>
          <a:prstGeom prst="roundRect">
            <a:avLst/>
          </a:prstGeom>
          <a:gradFill flip="none" rotWithShape="1">
            <a:gsLst>
              <a:gs pos="100000">
                <a:srgbClr val="AD3DC8"/>
              </a:gs>
              <a:gs pos="0">
                <a:srgbClr val="E7397E"/>
              </a:gs>
            </a:gsLst>
            <a:path path="circle">
              <a:fillToRect l="100000" t="100000"/>
            </a:path>
            <a:tileRect r="-100000" b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0C3E7CE-5E69-4FED-BA96-3BC76FFC938C}"/>
              </a:ext>
            </a:extLst>
          </p:cNvPr>
          <p:cNvSpPr/>
          <p:nvPr/>
        </p:nvSpPr>
        <p:spPr>
          <a:xfrm rot="8706597">
            <a:off x="5971027" y="1512199"/>
            <a:ext cx="249947" cy="249947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D436B28-DCD9-40A0-B496-03F6EA470D8D}"/>
              </a:ext>
            </a:extLst>
          </p:cNvPr>
          <p:cNvSpPr txBox="1"/>
          <p:nvPr/>
        </p:nvSpPr>
        <p:spPr>
          <a:xfrm>
            <a:off x="4945488" y="3511294"/>
            <a:ext cx="23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20" dirty="0">
                <a:solidFill>
                  <a:schemeClr val="bg1"/>
                </a:solidFill>
                <a:latin typeface="+mj-ea"/>
                <a:ea typeface="+mj-ea"/>
              </a:rPr>
              <a:t>市场营销咨询部</a:t>
            </a:r>
          </a:p>
        </p:txBody>
      </p:sp>
      <p:pic>
        <p:nvPicPr>
          <p:cNvPr id="4" name="图形 3" descr="客户评价 纯色填充">
            <a:extLst>
              <a:ext uri="{FF2B5EF4-FFF2-40B4-BE49-F238E27FC236}">
                <a16:creationId xmlns:a16="http://schemas.microsoft.com/office/drawing/2014/main" id="{B3877DCE-9C3D-490B-9A44-28B1B19904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1392" y="2087544"/>
            <a:ext cx="989216" cy="989216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4A4E99A9-3040-43AD-B382-352FDC2B3378}"/>
              </a:ext>
            </a:extLst>
          </p:cNvPr>
          <p:cNvSpPr txBox="1"/>
          <p:nvPr/>
        </p:nvSpPr>
        <p:spPr>
          <a:xfrm>
            <a:off x="5071800" y="4026841"/>
            <a:ext cx="20484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市场营销类的工作岗位一般分为市场类、销售类、客服类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73AA28B-385D-4A49-A869-F35E64B9047B}"/>
              </a:ext>
            </a:extLst>
          </p:cNvPr>
          <p:cNvSpPr/>
          <p:nvPr/>
        </p:nvSpPr>
        <p:spPr>
          <a:xfrm>
            <a:off x="8248002" y="1641310"/>
            <a:ext cx="2860431" cy="3704492"/>
          </a:xfrm>
          <a:prstGeom prst="roundRect">
            <a:avLst/>
          </a:prstGeom>
          <a:gradFill flip="none" rotWithShape="1">
            <a:gsLst>
              <a:gs pos="100000">
                <a:srgbClr val="AD3DC8"/>
              </a:gs>
              <a:gs pos="0">
                <a:srgbClr val="E7397E"/>
              </a:gs>
            </a:gsLst>
            <a:path path="circle">
              <a:fillToRect l="100000" t="100000"/>
            </a:path>
            <a:tileRect r="-100000" b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47DD9A-574D-482E-8AE5-D122EA9A09FF}"/>
              </a:ext>
            </a:extLst>
          </p:cNvPr>
          <p:cNvSpPr txBox="1"/>
          <p:nvPr/>
        </p:nvSpPr>
        <p:spPr>
          <a:xfrm>
            <a:off x="8527705" y="3450512"/>
            <a:ext cx="23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20" dirty="0">
                <a:solidFill>
                  <a:schemeClr val="bg1"/>
                </a:solidFill>
                <a:latin typeface="+mj-ea"/>
                <a:ea typeface="+mj-ea"/>
              </a:rPr>
              <a:t>人力资源咨询部</a:t>
            </a:r>
          </a:p>
        </p:txBody>
      </p:sp>
      <p:pic>
        <p:nvPicPr>
          <p:cNvPr id="8" name="图形 7" descr="呼叫中心 纯色填充">
            <a:extLst>
              <a:ext uri="{FF2B5EF4-FFF2-40B4-BE49-F238E27FC236}">
                <a16:creationId xmlns:a16="http://schemas.microsoft.com/office/drawing/2014/main" id="{E5750400-ED5A-4E53-9E4F-9A044002BD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25173" y="2087544"/>
            <a:ext cx="906088" cy="906088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C2965105-5A02-474D-8EE6-684C700AB034}"/>
              </a:ext>
            </a:extLst>
          </p:cNvPr>
          <p:cNvSpPr txBox="1"/>
          <p:nvPr/>
        </p:nvSpPr>
        <p:spPr>
          <a:xfrm>
            <a:off x="8654017" y="4026841"/>
            <a:ext cx="20484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人力资源咨询主要围绕人员招聘、绩效考核、薪酬体系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3441A28-87AB-49F5-BF94-96509C52F89D}"/>
              </a:ext>
            </a:extLst>
          </p:cNvPr>
          <p:cNvSpPr/>
          <p:nvPr/>
        </p:nvSpPr>
        <p:spPr>
          <a:xfrm rot="8706597">
            <a:off x="1415113" y="5155345"/>
            <a:ext cx="330447" cy="330447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49E4A26-7DB4-4337-82A1-72F55872B160}"/>
              </a:ext>
            </a:extLst>
          </p:cNvPr>
          <p:cNvSpPr/>
          <p:nvPr/>
        </p:nvSpPr>
        <p:spPr>
          <a:xfrm rot="4934390">
            <a:off x="3867616" y="2818453"/>
            <a:ext cx="169976" cy="169976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D1E6F42-DCBC-4482-8DF0-18E57E918E3C}"/>
              </a:ext>
            </a:extLst>
          </p:cNvPr>
          <p:cNvSpPr/>
          <p:nvPr/>
        </p:nvSpPr>
        <p:spPr>
          <a:xfrm rot="5400000">
            <a:off x="4578706" y="4086946"/>
            <a:ext cx="177942" cy="177942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EFF3CD1-510D-459E-9595-726CC34189C0}"/>
              </a:ext>
            </a:extLst>
          </p:cNvPr>
          <p:cNvSpPr/>
          <p:nvPr/>
        </p:nvSpPr>
        <p:spPr>
          <a:xfrm rot="7087360">
            <a:off x="8276942" y="1669419"/>
            <a:ext cx="249947" cy="249947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1C5933A-F203-482A-832C-42417A5F4E6A}"/>
              </a:ext>
            </a:extLst>
          </p:cNvPr>
          <p:cNvSpPr/>
          <p:nvPr/>
        </p:nvSpPr>
        <p:spPr>
          <a:xfrm rot="5400000">
            <a:off x="11028113" y="4574626"/>
            <a:ext cx="177942" cy="177942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91E17FAA-7641-0C10-39F2-F536B19F06C6}"/>
              </a:ext>
            </a:extLst>
          </p:cNvPr>
          <p:cNvSpPr/>
          <p:nvPr/>
        </p:nvSpPr>
        <p:spPr>
          <a:xfrm rot="13470378">
            <a:off x="1804782" y="6450658"/>
            <a:ext cx="771305" cy="761716"/>
          </a:xfrm>
          <a:custGeom>
            <a:avLst/>
            <a:gdLst>
              <a:gd name="connsiteX0" fmla="*/ 604789 w 771305"/>
              <a:gd name="connsiteY0" fmla="*/ 595200 h 761716"/>
              <a:gd name="connsiteX1" fmla="*/ 202782 w 771305"/>
              <a:gd name="connsiteY1" fmla="*/ 761716 h 761716"/>
              <a:gd name="connsiteX2" fmla="*/ 88205 w 771305"/>
              <a:gd name="connsiteY2" fmla="*/ 750166 h 761716"/>
              <a:gd name="connsiteX3" fmla="*/ 0 w 771305"/>
              <a:gd name="connsiteY3" fmla="*/ 722786 h 761716"/>
              <a:gd name="connsiteX4" fmla="*/ 176372 w 771305"/>
              <a:gd name="connsiteY4" fmla="*/ 549428 h 761716"/>
              <a:gd name="connsiteX5" fmla="*/ 202782 w 771305"/>
              <a:gd name="connsiteY5" fmla="*/ 552090 h 761716"/>
              <a:gd name="connsiteX6" fmla="*/ 561679 w 771305"/>
              <a:gd name="connsiteY6" fmla="*/ 193193 h 761716"/>
              <a:gd name="connsiteX7" fmla="*/ 559616 w 771305"/>
              <a:gd name="connsiteY7" fmla="*/ 172732 h 761716"/>
              <a:gd name="connsiteX8" fmla="*/ 735351 w 771305"/>
              <a:gd name="connsiteY8" fmla="*/ 0 h 761716"/>
              <a:gd name="connsiteX9" fmla="*/ 759754 w 771305"/>
              <a:gd name="connsiteY9" fmla="*/ 78616 h 761716"/>
              <a:gd name="connsiteX10" fmla="*/ 771305 w 771305"/>
              <a:gd name="connsiteY10" fmla="*/ 193193 h 761716"/>
              <a:gd name="connsiteX11" fmla="*/ 604789 w 771305"/>
              <a:gd name="connsiteY11" fmla="*/ 595200 h 76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71305" h="761716">
                <a:moveTo>
                  <a:pt x="604789" y="595200"/>
                </a:moveTo>
                <a:cubicBezTo>
                  <a:pt x="501906" y="698082"/>
                  <a:pt x="359775" y="761716"/>
                  <a:pt x="202782" y="761716"/>
                </a:cubicBezTo>
                <a:cubicBezTo>
                  <a:pt x="163534" y="761716"/>
                  <a:pt x="125214" y="757739"/>
                  <a:pt x="88205" y="750166"/>
                </a:cubicBezTo>
                <a:lnTo>
                  <a:pt x="0" y="722786"/>
                </a:lnTo>
                <a:lnTo>
                  <a:pt x="176372" y="549428"/>
                </a:lnTo>
                <a:lnTo>
                  <a:pt x="202782" y="552090"/>
                </a:lnTo>
                <a:cubicBezTo>
                  <a:pt x="400995" y="552090"/>
                  <a:pt x="561679" y="391406"/>
                  <a:pt x="561679" y="193193"/>
                </a:cubicBezTo>
                <a:lnTo>
                  <a:pt x="559616" y="172732"/>
                </a:lnTo>
                <a:lnTo>
                  <a:pt x="735351" y="0"/>
                </a:lnTo>
                <a:lnTo>
                  <a:pt x="759754" y="78616"/>
                </a:lnTo>
                <a:cubicBezTo>
                  <a:pt x="767328" y="115625"/>
                  <a:pt x="771305" y="153945"/>
                  <a:pt x="771305" y="193193"/>
                </a:cubicBezTo>
                <a:cubicBezTo>
                  <a:pt x="771305" y="350187"/>
                  <a:pt x="707671" y="492317"/>
                  <a:pt x="604789" y="595200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59000">
                <a:srgbClr val="A13ED8">
                  <a:alpha val="46000"/>
                </a:srgbClr>
              </a:gs>
              <a:gs pos="100000">
                <a:srgbClr val="E7397E"/>
              </a:gs>
              <a:gs pos="100000">
                <a:srgbClr val="8C3FF3">
                  <a:alpha val="3000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2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70CE71EE-5AFC-F01B-1F58-1777B0B418FE}"/>
              </a:ext>
            </a:extLst>
          </p:cNvPr>
          <p:cNvSpPr/>
          <p:nvPr/>
        </p:nvSpPr>
        <p:spPr>
          <a:xfrm rot="13470378">
            <a:off x="11444354" y="145153"/>
            <a:ext cx="895912" cy="420598"/>
          </a:xfrm>
          <a:custGeom>
            <a:avLst/>
            <a:gdLst>
              <a:gd name="connsiteX0" fmla="*/ 895912 w 895912"/>
              <a:gd name="connsiteY0" fmla="*/ 268408 h 420598"/>
              <a:gd name="connsiteX1" fmla="*/ 741076 w 895912"/>
              <a:gd name="connsiteY1" fmla="*/ 420598 h 420598"/>
              <a:gd name="connsiteX2" fmla="*/ 712451 w 895912"/>
              <a:gd name="connsiteY2" fmla="*/ 367860 h 420598"/>
              <a:gd name="connsiteX3" fmla="*/ 414848 w 895912"/>
              <a:gd name="connsiteY3" fmla="*/ 209626 h 420598"/>
              <a:gd name="connsiteX4" fmla="*/ 161070 w 895912"/>
              <a:gd name="connsiteY4" fmla="*/ 314744 h 420598"/>
              <a:gd name="connsiteX5" fmla="*/ 147072 w 895912"/>
              <a:gd name="connsiteY5" fmla="*/ 331710 h 420598"/>
              <a:gd name="connsiteX6" fmla="*/ 0 w 895912"/>
              <a:gd name="connsiteY6" fmla="*/ 182081 h 420598"/>
              <a:gd name="connsiteX7" fmla="*/ 12842 w 895912"/>
              <a:gd name="connsiteY7" fmla="*/ 166516 h 420598"/>
              <a:gd name="connsiteX8" fmla="*/ 414848 w 895912"/>
              <a:gd name="connsiteY8" fmla="*/ 0 h 420598"/>
              <a:gd name="connsiteX9" fmla="*/ 886276 w 895912"/>
              <a:gd name="connsiteY9" fmla="*/ 250656 h 42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5912" h="420598">
                <a:moveTo>
                  <a:pt x="895912" y="268408"/>
                </a:moveTo>
                <a:lnTo>
                  <a:pt x="741076" y="420598"/>
                </a:lnTo>
                <a:lnTo>
                  <a:pt x="712451" y="367860"/>
                </a:lnTo>
                <a:cubicBezTo>
                  <a:pt x="647954" y="272393"/>
                  <a:pt x="538731" y="209626"/>
                  <a:pt x="414848" y="209626"/>
                </a:cubicBezTo>
                <a:cubicBezTo>
                  <a:pt x="315742" y="209626"/>
                  <a:pt x="226018" y="249797"/>
                  <a:pt x="161070" y="314744"/>
                </a:cubicBezTo>
                <a:lnTo>
                  <a:pt x="147072" y="331710"/>
                </a:lnTo>
                <a:lnTo>
                  <a:pt x="0" y="182081"/>
                </a:lnTo>
                <a:lnTo>
                  <a:pt x="12842" y="166516"/>
                </a:lnTo>
                <a:cubicBezTo>
                  <a:pt x="115724" y="63634"/>
                  <a:pt x="257855" y="0"/>
                  <a:pt x="414848" y="0"/>
                </a:cubicBezTo>
                <a:cubicBezTo>
                  <a:pt x="611089" y="0"/>
                  <a:pt x="784109" y="99428"/>
                  <a:pt x="886276" y="250656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59000">
                <a:srgbClr val="A13ED8">
                  <a:alpha val="46000"/>
                </a:srgbClr>
              </a:gs>
              <a:gs pos="100000">
                <a:srgbClr val="E7397E"/>
              </a:gs>
              <a:gs pos="100000">
                <a:srgbClr val="8C3FF3">
                  <a:alpha val="3000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D9B03CE1-D009-C4D1-56D7-F87D63196C98}"/>
              </a:ext>
            </a:extLst>
          </p:cNvPr>
          <p:cNvSpPr/>
          <p:nvPr/>
        </p:nvSpPr>
        <p:spPr>
          <a:xfrm rot="10800000">
            <a:off x="-1" y="5898081"/>
            <a:ext cx="1190102" cy="959919"/>
          </a:xfrm>
          <a:custGeom>
            <a:avLst/>
            <a:gdLst>
              <a:gd name="connsiteX0" fmla="*/ 1190102 w 1190102"/>
              <a:gd name="connsiteY0" fmla="*/ 959919 h 959919"/>
              <a:gd name="connsiteX1" fmla="*/ 1148101 w 1190102"/>
              <a:gd name="connsiteY1" fmla="*/ 953509 h 959919"/>
              <a:gd name="connsiteX2" fmla="*/ 6197 w 1190102"/>
              <a:gd name="connsiteY2" fmla="*/ 16931 h 959919"/>
              <a:gd name="connsiteX3" fmla="*/ 0 w 1190102"/>
              <a:gd name="connsiteY3" fmla="*/ 0 h 959919"/>
              <a:gd name="connsiteX4" fmla="*/ 494591 w 1190102"/>
              <a:gd name="connsiteY4" fmla="*/ 0 h 959919"/>
              <a:gd name="connsiteX5" fmla="*/ 516717 w 1190102"/>
              <a:gd name="connsiteY5" fmla="*/ 40763 h 959919"/>
              <a:gd name="connsiteX6" fmla="*/ 1126718 w 1190102"/>
              <a:gd name="connsiteY6" fmla="*/ 494878 h 959919"/>
              <a:gd name="connsiteX7" fmla="*/ 1190102 w 1190102"/>
              <a:gd name="connsiteY7" fmla="*/ 511175 h 95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0102" h="959919">
                <a:moveTo>
                  <a:pt x="1190102" y="959919"/>
                </a:moveTo>
                <a:lnTo>
                  <a:pt x="1148101" y="953509"/>
                </a:lnTo>
                <a:cubicBezTo>
                  <a:pt x="631798" y="847859"/>
                  <a:pt x="206867" y="491369"/>
                  <a:pt x="6197" y="16931"/>
                </a:cubicBezTo>
                <a:lnTo>
                  <a:pt x="0" y="0"/>
                </a:lnTo>
                <a:lnTo>
                  <a:pt x="494591" y="0"/>
                </a:lnTo>
                <a:lnTo>
                  <a:pt x="516717" y="40763"/>
                </a:lnTo>
                <a:cubicBezTo>
                  <a:pt x="660997" y="254326"/>
                  <a:pt x="875317" y="416684"/>
                  <a:pt x="1126718" y="494878"/>
                </a:cubicBezTo>
                <a:lnTo>
                  <a:pt x="1190102" y="511175"/>
                </a:ln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52BBB272-CF12-82C4-88B4-344554A3FC9C}"/>
              </a:ext>
            </a:extLst>
          </p:cNvPr>
          <p:cNvSpPr/>
          <p:nvPr/>
        </p:nvSpPr>
        <p:spPr>
          <a:xfrm rot="21335572">
            <a:off x="11218986" y="4512003"/>
            <a:ext cx="1065895" cy="2376390"/>
          </a:xfrm>
          <a:custGeom>
            <a:avLst/>
            <a:gdLst>
              <a:gd name="connsiteX0" fmla="*/ 1065895 w 1065895"/>
              <a:gd name="connsiteY0" fmla="*/ 0 h 2376390"/>
              <a:gd name="connsiteX1" fmla="*/ 882744 w 1065895"/>
              <a:gd name="connsiteY1" fmla="*/ 2376390 h 2376390"/>
              <a:gd name="connsiteX2" fmla="*/ 9526 w 1065895"/>
              <a:gd name="connsiteY2" fmla="*/ 2309090 h 2376390"/>
              <a:gd name="connsiteX3" fmla="*/ 0 w 1065895"/>
              <a:gd name="connsiteY3" fmla="*/ 2028099 h 2376390"/>
              <a:gd name="connsiteX4" fmla="*/ 234788 w 1065895"/>
              <a:gd name="connsiteY4" fmla="*/ 910849 h 2376390"/>
              <a:gd name="connsiteX5" fmla="*/ 959921 w 1065895"/>
              <a:gd name="connsiteY5" fmla="*/ 97079 h 2376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895" h="2376390">
                <a:moveTo>
                  <a:pt x="1065895" y="0"/>
                </a:moveTo>
                <a:lnTo>
                  <a:pt x="882744" y="2376390"/>
                </a:lnTo>
                <a:lnTo>
                  <a:pt x="9526" y="2309090"/>
                </a:lnTo>
                <a:lnTo>
                  <a:pt x="0" y="2028099"/>
                </a:lnTo>
                <a:cubicBezTo>
                  <a:pt x="-51" y="1546982"/>
                  <a:pt x="69532" y="1145114"/>
                  <a:pt x="234788" y="910849"/>
                </a:cubicBezTo>
                <a:cubicBezTo>
                  <a:pt x="400045" y="676584"/>
                  <a:pt x="652283" y="390225"/>
                  <a:pt x="959921" y="97079"/>
                </a:cubicBezTo>
                <a:close/>
              </a:path>
            </a:pathLst>
          </a:custGeom>
          <a:gradFill>
            <a:gsLst>
              <a:gs pos="26520">
                <a:srgbClr val="6C208F">
                  <a:alpha val="27000"/>
                </a:srgbClr>
              </a:gs>
              <a:gs pos="0">
                <a:srgbClr val="4E11A2"/>
              </a:gs>
              <a:gs pos="100000">
                <a:srgbClr val="4E11A2">
                  <a:alpha val="52000"/>
                </a:srgbClr>
              </a:gs>
              <a:gs pos="68000">
                <a:srgbClr val="910E78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34BAD2B9-AA6F-4A4A-B9BC-6C5983AE14CA}"/>
              </a:ext>
            </a:extLst>
          </p:cNvPr>
          <p:cNvGrpSpPr/>
          <p:nvPr/>
        </p:nvGrpSpPr>
        <p:grpSpPr>
          <a:xfrm>
            <a:off x="10932413" y="6122206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A922973B-72A6-4991-B0DD-18D35218C9F9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0A18355A-DCC4-4DF3-854D-3E312E43E3EA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964B0BE8-0125-4F23-852C-5183DB48ED6D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A70467CC-7BCC-45E1-87E7-F8191F5778CC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24450D8-1E03-4E83-893B-E4C23F8C489F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96A2EF57-2816-444E-BEA3-69404C98836E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02DEA24A-6E17-4543-9724-E9FEAB5DD826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FAFD40A1-13FA-40CE-A6AB-FEC8A5FFAC7B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A72478DE-1F7B-44FE-A4B2-DF59A2A3EF21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CC275B8C-A5D3-4B1C-8E8D-AB20E66527E9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ABA68EA-8E5E-439F-8A5C-52FD1E485E2F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30D9DA3D-C007-4D6A-A756-7A4AAC6F4112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971F0945-12F3-4D66-86A3-304A055D8385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4E1EF31E-76DF-4597-B1C1-94F7BBAE6E7F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0510520D-3A60-43C4-9EAA-107813AA0150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9AB912E6-E7E7-497B-B977-124CBED0D789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8C99D99B-AB26-48B5-B1FB-7D10ACF6B46A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6A731FA0-A2F2-49D1-9BAB-05D41FC47A11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B04221BE-F6BC-4907-A02A-8B2C816440C3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FB84AB32-4742-40FE-9F0F-B25B6A48A210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0EB22894-7D29-4B21-8A23-8A10E0080403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十字形 127">
            <a:extLst>
              <a:ext uri="{FF2B5EF4-FFF2-40B4-BE49-F238E27FC236}">
                <a16:creationId xmlns:a16="http://schemas.microsoft.com/office/drawing/2014/main" id="{B5DBD95A-549E-46F9-A345-22514B8A53BF}"/>
              </a:ext>
            </a:extLst>
          </p:cNvPr>
          <p:cNvSpPr/>
          <p:nvPr/>
        </p:nvSpPr>
        <p:spPr>
          <a:xfrm>
            <a:off x="489364" y="473710"/>
            <a:ext cx="183571" cy="183571"/>
          </a:xfrm>
          <a:prstGeom prst="plus">
            <a:avLst>
              <a:gd name="adj" fmla="val 40429"/>
            </a:avLst>
          </a:prstGeom>
          <a:gradFill flip="none" rotWithShape="1">
            <a:gsLst>
              <a:gs pos="98639">
                <a:srgbClr val="A53AC2"/>
              </a:gs>
              <a:gs pos="0">
                <a:srgbClr val="44219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44E21507-9820-46F8-874D-8A70588AEB1F}"/>
              </a:ext>
            </a:extLst>
          </p:cNvPr>
          <p:cNvSpPr/>
          <p:nvPr/>
        </p:nvSpPr>
        <p:spPr>
          <a:xfrm rot="16200000" flipH="1" flipV="1">
            <a:off x="3638420" y="1673727"/>
            <a:ext cx="288000" cy="288000"/>
          </a:xfrm>
          <a:prstGeom prst="ellipse">
            <a:avLst/>
          </a:prstGeom>
          <a:gradFill>
            <a:gsLst>
              <a:gs pos="34000">
                <a:srgbClr val="AD3DC8"/>
              </a:gs>
              <a:gs pos="91000">
                <a:srgbClr val="A32DAD">
                  <a:alpha val="0"/>
                </a:srgbClr>
              </a:gs>
            </a:gsLst>
            <a:lin ang="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C653AACD-C78B-4B82-A34D-67A819628CB0}"/>
              </a:ext>
            </a:extLst>
          </p:cNvPr>
          <p:cNvSpPr/>
          <p:nvPr/>
        </p:nvSpPr>
        <p:spPr>
          <a:xfrm rot="16200000" flipH="1" flipV="1">
            <a:off x="3638420" y="3304096"/>
            <a:ext cx="288000" cy="288000"/>
          </a:xfrm>
          <a:prstGeom prst="ellipse">
            <a:avLst/>
          </a:prstGeom>
          <a:gradFill>
            <a:gsLst>
              <a:gs pos="34000">
                <a:srgbClr val="AD3DC8"/>
              </a:gs>
              <a:gs pos="91000">
                <a:srgbClr val="A32DAD">
                  <a:alpha val="0"/>
                </a:srgbClr>
              </a:gs>
            </a:gsLst>
            <a:lin ang="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0081D20C-1C81-46F5-8E5A-CCE8D0E3D304}"/>
              </a:ext>
            </a:extLst>
          </p:cNvPr>
          <p:cNvSpPr/>
          <p:nvPr/>
        </p:nvSpPr>
        <p:spPr>
          <a:xfrm rot="16200000" flipH="1" flipV="1">
            <a:off x="3638420" y="4977996"/>
            <a:ext cx="288000" cy="288000"/>
          </a:xfrm>
          <a:prstGeom prst="ellipse">
            <a:avLst/>
          </a:prstGeom>
          <a:gradFill>
            <a:gsLst>
              <a:gs pos="34000">
                <a:srgbClr val="AD3DC8"/>
              </a:gs>
              <a:gs pos="91000">
                <a:srgbClr val="A32DAD">
                  <a:alpha val="0"/>
                </a:srgbClr>
              </a:gs>
            </a:gsLst>
            <a:lin ang="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6DDEF735-E26E-4D82-B04D-C026737C3961}"/>
              </a:ext>
            </a:extLst>
          </p:cNvPr>
          <p:cNvSpPr/>
          <p:nvPr/>
        </p:nvSpPr>
        <p:spPr>
          <a:xfrm rot="16200000" flipH="1">
            <a:off x="8282423" y="1673726"/>
            <a:ext cx="288000" cy="288000"/>
          </a:xfrm>
          <a:prstGeom prst="ellipse">
            <a:avLst/>
          </a:prstGeom>
          <a:gradFill>
            <a:gsLst>
              <a:gs pos="0">
                <a:srgbClr val="F860AB"/>
              </a:gs>
              <a:gs pos="90000">
                <a:srgbClr val="E7397E">
                  <a:alpha val="0"/>
                </a:srgbClr>
              </a:gs>
            </a:gsLst>
            <a:lin ang="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A011FBD7-2790-4210-AE3B-B10CAA474F21}"/>
              </a:ext>
            </a:extLst>
          </p:cNvPr>
          <p:cNvSpPr/>
          <p:nvPr/>
        </p:nvSpPr>
        <p:spPr>
          <a:xfrm rot="16200000" flipH="1">
            <a:off x="8282423" y="3304095"/>
            <a:ext cx="288000" cy="288000"/>
          </a:xfrm>
          <a:prstGeom prst="ellipse">
            <a:avLst/>
          </a:prstGeom>
          <a:gradFill>
            <a:gsLst>
              <a:gs pos="0">
                <a:srgbClr val="F860AB"/>
              </a:gs>
              <a:gs pos="90000">
                <a:srgbClr val="E7397E">
                  <a:alpha val="0"/>
                </a:srgbClr>
              </a:gs>
            </a:gsLst>
            <a:lin ang="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13FFA216-F436-4FDE-84FA-E026924AFC50}"/>
              </a:ext>
            </a:extLst>
          </p:cNvPr>
          <p:cNvSpPr/>
          <p:nvPr/>
        </p:nvSpPr>
        <p:spPr>
          <a:xfrm rot="16200000" flipH="1">
            <a:off x="8282423" y="4977996"/>
            <a:ext cx="288000" cy="288000"/>
          </a:xfrm>
          <a:prstGeom prst="ellipse">
            <a:avLst/>
          </a:prstGeom>
          <a:gradFill>
            <a:gsLst>
              <a:gs pos="0">
                <a:srgbClr val="F860AB"/>
              </a:gs>
              <a:gs pos="90000">
                <a:srgbClr val="E7397E">
                  <a:alpha val="0"/>
                </a:srgbClr>
              </a:gs>
            </a:gsLst>
            <a:lin ang="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90C453F5-333E-4D02-8F19-F424280FCDAA}"/>
              </a:ext>
            </a:extLst>
          </p:cNvPr>
          <p:cNvSpPr txBox="1"/>
          <p:nvPr/>
        </p:nvSpPr>
        <p:spPr>
          <a:xfrm>
            <a:off x="8580882" y="1912147"/>
            <a:ext cx="2202104" cy="74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为了体现相互尊重，需要通过一些行为准则去约束人们在商务活动中的方方面。</a:t>
            </a:r>
            <a:endParaRPr lang="zh-CN" altLang="en-US" sz="1200" spc="12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353E5C83-3682-4886-8B7E-A6BFE05362CF}"/>
              </a:ext>
            </a:extLst>
          </p:cNvPr>
          <p:cNvSpPr txBox="1"/>
          <p:nvPr/>
        </p:nvSpPr>
        <p:spPr>
          <a:xfrm>
            <a:off x="8580882" y="1633060"/>
            <a:ext cx="154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860AB"/>
                </a:solidFill>
                <a:latin typeface="+mj-ea"/>
                <a:ea typeface="+mj-ea"/>
              </a:rPr>
              <a:t>年轻群体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35580BF5-924B-44A9-9E44-241C60748096}"/>
              </a:ext>
            </a:extLst>
          </p:cNvPr>
          <p:cNvSpPr txBox="1"/>
          <p:nvPr/>
        </p:nvSpPr>
        <p:spPr>
          <a:xfrm>
            <a:off x="8580882" y="3541973"/>
            <a:ext cx="2202104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2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仪表礼仪、言谈举止、书信来往、电话沟通等</a:t>
            </a: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技巧。</a:t>
            </a:r>
            <a:endParaRPr lang="zh-CN" altLang="en-US" sz="1200" spc="12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64E36B8-2400-4EAF-AEAB-BC1AD25CE37B}"/>
              </a:ext>
            </a:extLst>
          </p:cNvPr>
          <p:cNvSpPr txBox="1"/>
          <p:nvPr/>
        </p:nvSpPr>
        <p:spPr>
          <a:xfrm>
            <a:off x="8580882" y="3263429"/>
            <a:ext cx="154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860AB"/>
                </a:solidFill>
                <a:latin typeface="+mj-ea"/>
                <a:ea typeface="+mj-ea"/>
              </a:rPr>
              <a:t>中年群体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52F09B78-4EFA-42F0-936C-A0DF19A309FF}"/>
              </a:ext>
            </a:extLst>
          </p:cNvPr>
          <p:cNvSpPr txBox="1"/>
          <p:nvPr/>
        </p:nvSpPr>
        <p:spPr>
          <a:xfrm>
            <a:off x="8580882" y="4937329"/>
            <a:ext cx="154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860AB"/>
                </a:solidFill>
                <a:latin typeface="+mj-ea"/>
                <a:ea typeface="+mj-ea"/>
              </a:rPr>
              <a:t>老年群体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15E427F8-6927-4633-A9F0-5DF13045277F}"/>
              </a:ext>
            </a:extLst>
          </p:cNvPr>
          <p:cNvSpPr txBox="1"/>
          <p:nvPr/>
        </p:nvSpPr>
        <p:spPr>
          <a:xfrm>
            <a:off x="2321397" y="1633060"/>
            <a:ext cx="131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女性群体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2350D93-6700-4926-87F2-9506765E2197}"/>
              </a:ext>
            </a:extLst>
          </p:cNvPr>
          <p:cNvSpPr txBox="1"/>
          <p:nvPr/>
        </p:nvSpPr>
        <p:spPr>
          <a:xfrm>
            <a:off x="1409014" y="1912147"/>
            <a:ext cx="2231897" cy="74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spc="12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文字处理、表格制作、幻灯片制作、图形图像处理、简单数据库的处理</a:t>
            </a:r>
            <a:r>
              <a:rPr lang="zh-CN" altLang="en-US" sz="1200" spc="12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D5E28B01-3D37-4727-851E-29D663615AEB}"/>
              </a:ext>
            </a:extLst>
          </p:cNvPr>
          <p:cNvSpPr txBox="1"/>
          <p:nvPr/>
        </p:nvSpPr>
        <p:spPr>
          <a:xfrm>
            <a:off x="2321397" y="3263429"/>
            <a:ext cx="131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男性群体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9F824DD5-F7C4-4EDD-A8BC-C74DA9469FB9}"/>
              </a:ext>
            </a:extLst>
          </p:cNvPr>
          <p:cNvSpPr txBox="1"/>
          <p:nvPr/>
        </p:nvSpPr>
        <p:spPr>
          <a:xfrm>
            <a:off x="1409014" y="3541973"/>
            <a:ext cx="2231897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使学员在</a:t>
            </a:r>
            <a:r>
              <a:rPr lang="zh-CN" altLang="en-US" sz="1200" spc="12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商务活动各环节和场合遵循一定的礼仪规范。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0BDB62E-1CD7-4C70-88B0-8BCBF7124B58}"/>
              </a:ext>
            </a:extLst>
          </p:cNvPr>
          <p:cNvSpPr txBox="1"/>
          <p:nvPr/>
        </p:nvSpPr>
        <p:spPr>
          <a:xfrm>
            <a:off x="2321397" y="4937329"/>
            <a:ext cx="131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学生群体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D2DFBCA8-DE8B-4126-BA1F-B60161E4BEFB}"/>
              </a:ext>
            </a:extLst>
          </p:cNvPr>
          <p:cNvSpPr txBox="1"/>
          <p:nvPr/>
        </p:nvSpPr>
        <p:spPr>
          <a:xfrm>
            <a:off x="1409014" y="5229207"/>
            <a:ext cx="2231897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从而达到各专业岗位的素质培养要求。</a:t>
            </a:r>
            <a:endParaRPr lang="zh-CN" altLang="en-US" sz="1200" spc="12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314B60A1-8B18-4CF5-9D9A-07C90FB46D08}"/>
              </a:ext>
            </a:extLst>
          </p:cNvPr>
          <p:cNvSpPr txBox="1"/>
          <p:nvPr/>
        </p:nvSpPr>
        <p:spPr>
          <a:xfrm>
            <a:off x="8580882" y="5229207"/>
            <a:ext cx="2202105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2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职业形象礼仪是一门综合性和应用性很强的学科。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776B509-E624-47D9-9A8F-661F27E4F8AB}"/>
              </a:ext>
            </a:extLst>
          </p:cNvPr>
          <p:cNvSpPr txBox="1"/>
          <p:nvPr/>
        </p:nvSpPr>
        <p:spPr>
          <a:xfrm>
            <a:off x="4929754" y="425306"/>
            <a:ext cx="2332491" cy="584775"/>
          </a:xfrm>
          <a:prstGeom prst="rect">
            <a:avLst/>
          </a:prstGeom>
          <a:solidFill>
            <a:srgbClr val="1902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20" dirty="0">
                <a:solidFill>
                  <a:srgbClr val="F860AB"/>
                </a:solidFill>
                <a:latin typeface="+mj-ea"/>
                <a:ea typeface="+mj-ea"/>
              </a:rPr>
              <a:t>潜在</a:t>
            </a:r>
            <a:r>
              <a:rPr lang="zh-CN" altLang="en-US" sz="3200" spc="120" dirty="0">
                <a:solidFill>
                  <a:schemeClr val="bg1"/>
                </a:solidFill>
                <a:latin typeface="+mj-ea"/>
                <a:ea typeface="+mj-ea"/>
              </a:rPr>
              <a:t>客户</a:t>
            </a:r>
            <a:endParaRPr lang="en-US" altLang="zh-CN" sz="3200" spc="12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EB716BB5-3138-4512-9600-D599398D1995}"/>
              </a:ext>
            </a:extLst>
          </p:cNvPr>
          <p:cNvSpPr txBox="1"/>
          <p:nvPr/>
        </p:nvSpPr>
        <p:spPr>
          <a:xfrm>
            <a:off x="4756759" y="943025"/>
            <a:ext cx="26784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spc="120" dirty="0">
                <a:solidFill>
                  <a:schemeClr val="bg1"/>
                </a:solidFill>
                <a:effectLst/>
                <a:ea typeface="思源黑体 CN Light" panose="020B0300000000000000" pitchFamily="34" charset="-122"/>
              </a:rPr>
              <a:t>Potential </a:t>
            </a:r>
            <a:r>
              <a:rPr lang="en-US" altLang="zh-CN" sz="1200" b="0" i="0" spc="12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Clients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886A4D7C-6FF1-46BA-BB11-26914AA860A6}"/>
              </a:ext>
            </a:extLst>
          </p:cNvPr>
          <p:cNvSpPr/>
          <p:nvPr/>
        </p:nvSpPr>
        <p:spPr>
          <a:xfrm rot="5400000">
            <a:off x="6030880" y="332112"/>
            <a:ext cx="130238" cy="1907539"/>
          </a:xfrm>
          <a:prstGeom prst="rect">
            <a:avLst/>
          </a:prstGeom>
          <a:solidFill>
            <a:srgbClr val="F860A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34D3A9A-E9F9-4DC2-84C8-B29E6B2A5F6C}"/>
              </a:ext>
            </a:extLst>
          </p:cNvPr>
          <p:cNvGrpSpPr/>
          <p:nvPr/>
        </p:nvGrpSpPr>
        <p:grpSpPr>
          <a:xfrm>
            <a:off x="4127056" y="1652623"/>
            <a:ext cx="3940200" cy="4031175"/>
            <a:chOff x="4133152" y="1775174"/>
            <a:chExt cx="3940200" cy="4031175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5ABEEA3C-ACA4-4B3F-A7BE-C08B66FC68FA}"/>
                </a:ext>
              </a:extLst>
            </p:cNvPr>
            <p:cNvSpPr/>
            <p:nvPr/>
          </p:nvSpPr>
          <p:spPr>
            <a:xfrm flipH="1" flipV="1">
              <a:off x="5002201" y="5207709"/>
              <a:ext cx="2202103" cy="598640"/>
            </a:xfrm>
            <a:prstGeom prst="ellipse">
              <a:avLst/>
            </a:prstGeom>
            <a:gradFill>
              <a:gsLst>
                <a:gs pos="34000">
                  <a:srgbClr val="AD3DC8"/>
                </a:gs>
                <a:gs pos="80000">
                  <a:srgbClr val="A32DAD">
                    <a:alpha val="0"/>
                  </a:srgbClr>
                </a:gs>
              </a:gsLst>
              <a:lin ang="0" scaled="0"/>
            </a:gradFill>
            <a:ln w="25400">
              <a:gradFill flip="none" rotWithShape="1">
                <a:gsLst>
                  <a:gs pos="43000">
                    <a:srgbClr val="A53AC2">
                      <a:alpha val="0"/>
                    </a:srgbClr>
                  </a:gs>
                  <a:gs pos="100000">
                    <a:srgbClr val="A53AC2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3FB2F38-5891-4519-B6E1-31E310E60B18}"/>
                </a:ext>
              </a:extLst>
            </p:cNvPr>
            <p:cNvSpPr/>
            <p:nvPr/>
          </p:nvSpPr>
          <p:spPr>
            <a:xfrm flipH="1">
              <a:off x="4593401" y="4598783"/>
              <a:ext cx="3019702" cy="820904"/>
            </a:xfrm>
            <a:prstGeom prst="ellipse">
              <a:avLst/>
            </a:prstGeom>
            <a:gradFill>
              <a:gsLst>
                <a:gs pos="0">
                  <a:srgbClr val="F860AB"/>
                </a:gs>
                <a:gs pos="77000">
                  <a:srgbClr val="E7397E">
                    <a:alpha val="0"/>
                  </a:srgbClr>
                </a:gs>
              </a:gsLst>
              <a:lin ang="0" scaled="0"/>
            </a:gradFill>
            <a:ln w="25400">
              <a:gradFill flip="none" rotWithShape="1">
                <a:gsLst>
                  <a:gs pos="30000">
                    <a:srgbClr val="F860AB">
                      <a:alpha val="0"/>
                    </a:srgbClr>
                  </a:gs>
                  <a:gs pos="100000">
                    <a:srgbClr val="F860AB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F4558B66-92FD-4C04-8954-69CF1B7FABDE}"/>
                </a:ext>
              </a:extLst>
            </p:cNvPr>
            <p:cNvSpPr/>
            <p:nvPr/>
          </p:nvSpPr>
          <p:spPr>
            <a:xfrm flipH="1">
              <a:off x="4348631" y="3960058"/>
              <a:ext cx="3509242" cy="953987"/>
            </a:xfrm>
            <a:prstGeom prst="ellipse">
              <a:avLst/>
            </a:prstGeom>
            <a:gradFill>
              <a:gsLst>
                <a:gs pos="34000">
                  <a:srgbClr val="AD3DC8"/>
                </a:gs>
                <a:gs pos="80000">
                  <a:srgbClr val="A32DAD">
                    <a:alpha val="0"/>
                  </a:srgbClr>
                </a:gs>
              </a:gsLst>
              <a:lin ang="0" scaled="0"/>
            </a:gradFill>
            <a:ln w="25400">
              <a:gradFill flip="none" rotWithShape="1">
                <a:gsLst>
                  <a:gs pos="43000">
                    <a:srgbClr val="A53AC2">
                      <a:alpha val="0"/>
                    </a:srgbClr>
                  </a:gs>
                  <a:gs pos="100000">
                    <a:srgbClr val="A53AC2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11C8F8E-C6A2-4F9A-9A18-C8802D558D6E}"/>
                </a:ext>
              </a:extLst>
            </p:cNvPr>
            <p:cNvSpPr/>
            <p:nvPr/>
          </p:nvSpPr>
          <p:spPr>
            <a:xfrm flipH="1">
              <a:off x="4133152" y="3264118"/>
              <a:ext cx="3940200" cy="1071143"/>
            </a:xfrm>
            <a:prstGeom prst="ellipse">
              <a:avLst/>
            </a:prstGeom>
            <a:gradFill>
              <a:gsLst>
                <a:gs pos="0">
                  <a:srgbClr val="F860AB"/>
                </a:gs>
                <a:gs pos="77000">
                  <a:srgbClr val="E7397E">
                    <a:alpha val="0"/>
                  </a:srgbClr>
                </a:gs>
              </a:gsLst>
              <a:lin ang="0" scaled="0"/>
            </a:gradFill>
            <a:ln w="25400">
              <a:gradFill flip="none" rotWithShape="1">
                <a:gsLst>
                  <a:gs pos="30000">
                    <a:srgbClr val="F860AB">
                      <a:alpha val="0"/>
                    </a:srgbClr>
                  </a:gs>
                  <a:gs pos="100000">
                    <a:srgbClr val="F860AB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C84FD424-1BDE-491E-A15E-05E6DA6D1E9F}"/>
                </a:ext>
              </a:extLst>
            </p:cNvPr>
            <p:cNvSpPr/>
            <p:nvPr/>
          </p:nvSpPr>
          <p:spPr>
            <a:xfrm flipH="1">
              <a:off x="4348631" y="2723352"/>
              <a:ext cx="3509242" cy="953987"/>
            </a:xfrm>
            <a:prstGeom prst="ellipse">
              <a:avLst/>
            </a:prstGeom>
            <a:gradFill>
              <a:gsLst>
                <a:gs pos="34000">
                  <a:srgbClr val="AD3DC8"/>
                </a:gs>
                <a:gs pos="80000">
                  <a:srgbClr val="A32DAD">
                    <a:alpha val="0"/>
                  </a:srgbClr>
                </a:gs>
              </a:gsLst>
              <a:lin ang="0" scaled="0"/>
            </a:gradFill>
            <a:ln w="25400">
              <a:gradFill flip="none" rotWithShape="1">
                <a:gsLst>
                  <a:gs pos="43000">
                    <a:srgbClr val="A53AC2">
                      <a:alpha val="0"/>
                    </a:srgbClr>
                  </a:gs>
                  <a:gs pos="100000">
                    <a:srgbClr val="A53AC2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1EC6A731-55C4-4513-AEDE-69B8D25D2737}"/>
                </a:ext>
              </a:extLst>
            </p:cNvPr>
            <p:cNvSpPr/>
            <p:nvPr/>
          </p:nvSpPr>
          <p:spPr>
            <a:xfrm flipH="1">
              <a:off x="4593401" y="2157281"/>
              <a:ext cx="3019702" cy="820904"/>
            </a:xfrm>
            <a:prstGeom prst="ellipse">
              <a:avLst/>
            </a:prstGeom>
            <a:gradFill>
              <a:gsLst>
                <a:gs pos="0">
                  <a:srgbClr val="F860AB"/>
                </a:gs>
                <a:gs pos="77000">
                  <a:srgbClr val="E7397E">
                    <a:alpha val="0"/>
                  </a:srgbClr>
                </a:gs>
              </a:gsLst>
              <a:lin ang="0" scaled="0"/>
            </a:gradFill>
            <a:ln w="25400">
              <a:gradFill flip="none" rotWithShape="1">
                <a:gsLst>
                  <a:gs pos="30000">
                    <a:srgbClr val="F860AB">
                      <a:alpha val="0"/>
                    </a:srgbClr>
                  </a:gs>
                  <a:gs pos="100000">
                    <a:srgbClr val="F860AB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2C9814A8-B451-4B6B-97AA-27F71551C64E}"/>
                </a:ext>
              </a:extLst>
            </p:cNvPr>
            <p:cNvSpPr/>
            <p:nvPr/>
          </p:nvSpPr>
          <p:spPr>
            <a:xfrm flipH="1" flipV="1">
              <a:off x="5002201" y="1775174"/>
              <a:ext cx="2202103" cy="598640"/>
            </a:xfrm>
            <a:prstGeom prst="ellipse">
              <a:avLst/>
            </a:prstGeom>
            <a:gradFill>
              <a:gsLst>
                <a:gs pos="34000">
                  <a:srgbClr val="AD3DC8"/>
                </a:gs>
                <a:gs pos="80000">
                  <a:srgbClr val="A32DAD">
                    <a:alpha val="0"/>
                  </a:srgbClr>
                </a:gs>
              </a:gsLst>
              <a:lin ang="0" scaled="0"/>
            </a:gradFill>
            <a:ln w="25400">
              <a:gradFill flip="none" rotWithShape="1">
                <a:gsLst>
                  <a:gs pos="43000">
                    <a:srgbClr val="A53AC2">
                      <a:alpha val="0"/>
                    </a:srgbClr>
                  </a:gs>
                  <a:gs pos="100000">
                    <a:srgbClr val="A53AC2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039FC42F-2098-737E-B417-60422B271308}"/>
              </a:ext>
            </a:extLst>
          </p:cNvPr>
          <p:cNvSpPr/>
          <p:nvPr/>
        </p:nvSpPr>
        <p:spPr>
          <a:xfrm rot="4288382">
            <a:off x="3397024" y="-895686"/>
            <a:ext cx="1348803" cy="2329935"/>
          </a:xfrm>
          <a:custGeom>
            <a:avLst/>
            <a:gdLst>
              <a:gd name="connsiteX0" fmla="*/ 0 w 1348803"/>
              <a:gd name="connsiteY0" fmla="*/ 2329935 h 2329935"/>
              <a:gd name="connsiteX1" fmla="*/ 780805 w 1348803"/>
              <a:gd name="connsiteY1" fmla="*/ 0 h 2329935"/>
              <a:gd name="connsiteX2" fmla="*/ 807289 w 1348803"/>
              <a:gd name="connsiteY2" fmla="*/ 18289 h 2329935"/>
              <a:gd name="connsiteX3" fmla="*/ 1348803 w 1348803"/>
              <a:gd name="connsiteY3" fmla="*/ 940633 h 2329935"/>
              <a:gd name="connsiteX4" fmla="*/ 28085 w 1348803"/>
              <a:gd name="connsiteY4" fmla="*/ 2326450 h 2329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8803" h="2329935">
                <a:moveTo>
                  <a:pt x="0" y="2329935"/>
                </a:moveTo>
                <a:lnTo>
                  <a:pt x="780805" y="0"/>
                </a:lnTo>
                <a:lnTo>
                  <a:pt x="807289" y="18289"/>
                </a:lnTo>
                <a:cubicBezTo>
                  <a:pt x="1106935" y="253291"/>
                  <a:pt x="1348803" y="569160"/>
                  <a:pt x="1348803" y="940633"/>
                </a:cubicBezTo>
                <a:cubicBezTo>
                  <a:pt x="1348803" y="1637143"/>
                  <a:pt x="380037" y="2251534"/>
                  <a:pt x="28085" y="2326450"/>
                </a:cubicBezTo>
                <a:close/>
              </a:path>
            </a:pathLst>
          </a:custGeom>
          <a:gradFill>
            <a:gsLst>
              <a:gs pos="26520">
                <a:srgbClr val="6C208F">
                  <a:alpha val="27000"/>
                </a:srgbClr>
              </a:gs>
              <a:gs pos="0">
                <a:srgbClr val="4E11A2"/>
              </a:gs>
              <a:gs pos="100000">
                <a:srgbClr val="4E11A2">
                  <a:alpha val="52000"/>
                </a:srgbClr>
              </a:gs>
              <a:gs pos="68000">
                <a:srgbClr val="910E78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354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B15EFD11-DE37-CD75-E684-239C068F438E}"/>
              </a:ext>
            </a:extLst>
          </p:cNvPr>
          <p:cNvSpPr/>
          <p:nvPr/>
        </p:nvSpPr>
        <p:spPr>
          <a:xfrm rot="19938471">
            <a:off x="-619168" y="-341030"/>
            <a:ext cx="3048476" cy="2071481"/>
          </a:xfrm>
          <a:custGeom>
            <a:avLst/>
            <a:gdLst>
              <a:gd name="connsiteX0" fmla="*/ 1045684 w 3048476"/>
              <a:gd name="connsiteY0" fmla="*/ 0 h 2071481"/>
              <a:gd name="connsiteX1" fmla="*/ 3048476 w 3048476"/>
              <a:gd name="connsiteY1" fmla="*/ 1051140 h 2071481"/>
              <a:gd name="connsiteX2" fmla="*/ 2900067 w 3048476"/>
              <a:gd name="connsiteY2" fmla="*/ 1166297 h 2071481"/>
              <a:gd name="connsiteX3" fmla="*/ 1022901 w 3048476"/>
              <a:gd name="connsiteY3" fmla="*/ 2071452 h 2071481"/>
              <a:gd name="connsiteX4" fmla="*/ 319892 w 3048476"/>
              <a:gd name="connsiteY4" fmla="*/ 2033171 h 2071481"/>
              <a:gd name="connsiteX5" fmla="*/ 0 w 3048476"/>
              <a:gd name="connsiteY5" fmla="*/ 1992397 h 207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476" h="2071481">
                <a:moveTo>
                  <a:pt x="1045684" y="0"/>
                </a:moveTo>
                <a:lnTo>
                  <a:pt x="3048476" y="1051140"/>
                </a:lnTo>
                <a:lnTo>
                  <a:pt x="2900067" y="1166297"/>
                </a:lnTo>
                <a:cubicBezTo>
                  <a:pt x="2136259" y="1725645"/>
                  <a:pt x="1361959" y="2070220"/>
                  <a:pt x="1022901" y="2071452"/>
                </a:cubicBezTo>
                <a:cubicBezTo>
                  <a:pt x="829153" y="2072155"/>
                  <a:pt x="585978" y="2060346"/>
                  <a:pt x="319892" y="2033171"/>
                </a:cubicBezTo>
                <a:lnTo>
                  <a:pt x="0" y="1992397"/>
                </a:lnTo>
                <a:close/>
              </a:path>
            </a:pathLst>
          </a:custGeom>
          <a:gradFill>
            <a:gsLst>
              <a:gs pos="26520">
                <a:srgbClr val="6C208F">
                  <a:alpha val="27000"/>
                </a:srgbClr>
              </a:gs>
              <a:gs pos="0">
                <a:srgbClr val="4E11A2"/>
              </a:gs>
              <a:gs pos="100000">
                <a:srgbClr val="4E11A2">
                  <a:alpha val="52000"/>
                </a:srgbClr>
              </a:gs>
              <a:gs pos="68000">
                <a:srgbClr val="910E78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A9817E77-A234-2415-4471-028F1DB0D665}"/>
              </a:ext>
            </a:extLst>
          </p:cNvPr>
          <p:cNvSpPr/>
          <p:nvPr/>
        </p:nvSpPr>
        <p:spPr>
          <a:xfrm rot="21316034">
            <a:off x="9819796" y="5047202"/>
            <a:ext cx="2454868" cy="1902321"/>
          </a:xfrm>
          <a:custGeom>
            <a:avLst/>
            <a:gdLst>
              <a:gd name="connsiteX0" fmla="*/ 2454868 w 2454868"/>
              <a:gd name="connsiteY0" fmla="*/ 0 h 1902321"/>
              <a:gd name="connsiteX1" fmla="*/ 2297374 w 2454868"/>
              <a:gd name="connsiteY1" fmla="*/ 1902321 h 1902321"/>
              <a:gd name="connsiteX2" fmla="*/ 0 w 2454868"/>
              <a:gd name="connsiteY2" fmla="*/ 1712120 h 1902321"/>
              <a:gd name="connsiteX3" fmla="*/ 90445 w 2454868"/>
              <a:gd name="connsiteY3" fmla="*/ 1605322 h 1902321"/>
              <a:gd name="connsiteX4" fmla="*/ 2262662 w 2454868"/>
              <a:gd name="connsiteY4" fmla="*/ 56257 h 190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4868" h="1902321">
                <a:moveTo>
                  <a:pt x="2454868" y="0"/>
                </a:moveTo>
                <a:lnTo>
                  <a:pt x="2297374" y="1902321"/>
                </a:lnTo>
                <a:lnTo>
                  <a:pt x="0" y="1712120"/>
                </a:lnTo>
                <a:lnTo>
                  <a:pt x="90445" y="1605322"/>
                </a:lnTo>
                <a:cubicBezTo>
                  <a:pt x="586691" y="1046746"/>
                  <a:pt x="1444398" y="338690"/>
                  <a:pt x="2262662" y="56257"/>
                </a:cubicBezTo>
                <a:close/>
              </a:path>
            </a:pathLst>
          </a:cu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27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70EA31-2C45-474D-903F-7E5B8BD2D938}"/>
              </a:ext>
            </a:extLst>
          </p:cNvPr>
          <p:cNvSpPr txBox="1"/>
          <p:nvPr/>
        </p:nvSpPr>
        <p:spPr>
          <a:xfrm>
            <a:off x="4929754" y="425306"/>
            <a:ext cx="2332491" cy="584775"/>
          </a:xfrm>
          <a:prstGeom prst="rect">
            <a:avLst/>
          </a:prstGeom>
          <a:solidFill>
            <a:srgbClr val="1902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20" dirty="0">
                <a:solidFill>
                  <a:srgbClr val="F860AB"/>
                </a:solidFill>
                <a:latin typeface="+mj-ea"/>
                <a:ea typeface="+mj-ea"/>
              </a:rPr>
              <a:t>销售</a:t>
            </a:r>
            <a:r>
              <a:rPr lang="zh-CN" altLang="en-US" sz="3200" spc="120" dirty="0">
                <a:solidFill>
                  <a:schemeClr val="bg1"/>
                </a:solidFill>
                <a:latin typeface="+mj-ea"/>
                <a:ea typeface="+mj-ea"/>
              </a:rPr>
              <a:t>数据</a:t>
            </a:r>
            <a:endParaRPr lang="en-US" altLang="zh-CN" sz="3200" spc="12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09637D-A5C7-46AC-AD92-2AA0F6E7ECDD}"/>
              </a:ext>
            </a:extLst>
          </p:cNvPr>
          <p:cNvSpPr txBox="1"/>
          <p:nvPr/>
        </p:nvSpPr>
        <p:spPr>
          <a:xfrm>
            <a:off x="4756759" y="943025"/>
            <a:ext cx="26784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spc="120" dirty="0">
                <a:solidFill>
                  <a:schemeClr val="bg1"/>
                </a:solidFill>
                <a:effectLst/>
                <a:ea typeface="思源黑体 CN Light" panose="020B0300000000000000" pitchFamily="34" charset="-122"/>
              </a:rPr>
              <a:t>Sales </a:t>
            </a:r>
            <a:r>
              <a:rPr lang="en-US" altLang="zh-CN" sz="1200" b="0" i="0" spc="12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Data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658A7BA-DE34-4926-A2DB-50F72CAF344A}"/>
              </a:ext>
            </a:extLst>
          </p:cNvPr>
          <p:cNvSpPr/>
          <p:nvPr/>
        </p:nvSpPr>
        <p:spPr>
          <a:xfrm rot="5400000">
            <a:off x="6030880" y="332112"/>
            <a:ext cx="130238" cy="1907539"/>
          </a:xfrm>
          <a:prstGeom prst="rect">
            <a:avLst/>
          </a:prstGeom>
          <a:solidFill>
            <a:srgbClr val="F860A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E353DF45-BE2D-4CB5-80A4-778B160709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6625453"/>
              </p:ext>
            </p:extLst>
          </p:nvPr>
        </p:nvGraphicFramePr>
        <p:xfrm>
          <a:off x="1149295" y="2043717"/>
          <a:ext cx="6285944" cy="3311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9" name="文本框 68">
            <a:extLst>
              <a:ext uri="{FF2B5EF4-FFF2-40B4-BE49-F238E27FC236}">
                <a16:creationId xmlns:a16="http://schemas.microsoft.com/office/drawing/2014/main" id="{B34FCE3C-479F-480C-85F6-71D08AA44ABB}"/>
              </a:ext>
            </a:extLst>
          </p:cNvPr>
          <p:cNvSpPr txBox="1"/>
          <p:nvPr/>
        </p:nvSpPr>
        <p:spPr>
          <a:xfrm>
            <a:off x="2444339" y="1650869"/>
            <a:ext cx="38688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00" b="0" i="0" u="none" strike="noStrike" kern="1200" spc="120" baseline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pPr>
            <a:r>
              <a:rPr lang="en-US" altLang="zh-CN" sz="1800" spc="120" baseline="0" dirty="0">
                <a:solidFill>
                  <a:schemeClr val="bg1"/>
                </a:solidFill>
                <a:latin typeface="+mj-ea"/>
                <a:ea typeface="+mj-ea"/>
              </a:rPr>
              <a:t>2021</a:t>
            </a:r>
            <a:r>
              <a:rPr lang="zh-CN" altLang="en-US" sz="1800" spc="120" baseline="0" dirty="0">
                <a:solidFill>
                  <a:schemeClr val="bg1"/>
                </a:solidFill>
                <a:latin typeface="+mj-ea"/>
                <a:ea typeface="+mj-ea"/>
              </a:rPr>
              <a:t>年下半年产品数据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A60977B-EA5E-48FA-98BB-FAB2FA68EE7A}"/>
              </a:ext>
            </a:extLst>
          </p:cNvPr>
          <p:cNvSpPr txBox="1"/>
          <p:nvPr/>
        </p:nvSpPr>
        <p:spPr>
          <a:xfrm>
            <a:off x="8176746" y="2441611"/>
            <a:ext cx="2277492" cy="963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i="0" dirty="0">
                <a:solidFill>
                  <a:schemeClr val="bg1">
                    <a:lumMod val="85000"/>
                  </a:schemeClr>
                </a:solidFill>
                <a:effectLst/>
                <a:latin typeface="+mn-ea"/>
              </a:rPr>
              <a:t>通过月度或季度生产损耗或不良品的分析，找到降低物料的损耗系数，</a:t>
            </a:r>
            <a:r>
              <a:rPr lang="zh-CN" altLang="en-US" sz="1200" b="1" i="0" dirty="0">
                <a:solidFill>
                  <a:schemeClr val="bg1"/>
                </a:solidFill>
                <a:effectLst/>
                <a:latin typeface="+mn-ea"/>
              </a:rPr>
              <a:t>降低物料成本</a:t>
            </a:r>
            <a:r>
              <a:rPr lang="zh-CN" altLang="en-US" sz="1200" i="0" dirty="0">
                <a:solidFill>
                  <a:schemeClr val="bg1">
                    <a:lumMod val="85000"/>
                  </a:schemeClr>
                </a:solidFill>
                <a:effectLst/>
                <a:latin typeface="+mn-ea"/>
              </a:rPr>
              <a:t>，创造更大的收益。</a:t>
            </a:r>
            <a:endParaRPr lang="en-US" altLang="zh-CN" sz="1200" i="0" dirty="0">
              <a:solidFill>
                <a:schemeClr val="bg1">
                  <a:lumMod val="85000"/>
                </a:schemeClr>
              </a:solidFill>
              <a:effectLst/>
              <a:latin typeface="+mn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B0E9969-1C39-4253-9860-F31E98AC2D06}"/>
              </a:ext>
            </a:extLst>
          </p:cNvPr>
          <p:cNvSpPr txBox="1"/>
          <p:nvPr/>
        </p:nvSpPr>
        <p:spPr>
          <a:xfrm>
            <a:off x="8121747" y="1920085"/>
            <a:ext cx="2332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20" dirty="0">
                <a:solidFill>
                  <a:srgbClr val="F860AB"/>
                </a:solidFill>
                <a:latin typeface="+mj-ea"/>
                <a:ea typeface="+mj-ea"/>
              </a:rPr>
              <a:t>数据分析</a:t>
            </a:r>
            <a:endParaRPr lang="en-US" altLang="zh-CN" sz="2000" spc="120" dirty="0">
              <a:solidFill>
                <a:srgbClr val="F860AB"/>
              </a:solidFill>
              <a:latin typeface="+mj-ea"/>
              <a:ea typeface="+mj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C4129AE6-D315-4D1E-B7D1-FC88FED19784}"/>
              </a:ext>
            </a:extLst>
          </p:cNvPr>
          <p:cNvSpPr txBox="1"/>
          <p:nvPr/>
        </p:nvSpPr>
        <p:spPr>
          <a:xfrm>
            <a:off x="8176746" y="3766900"/>
            <a:ext cx="2192562" cy="1185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 i="0">
                <a:solidFill>
                  <a:schemeClr val="bg1">
                    <a:lumMod val="85000"/>
                  </a:schemeClr>
                </a:solidFill>
                <a:effectLst/>
                <a:latin typeface="+mn-ea"/>
              </a:defRPr>
            </a:lvl1pPr>
          </a:lstStyle>
          <a:p>
            <a:r>
              <a:rPr lang="zh-CN" altLang="en-US"/>
              <a:t>通过</a:t>
            </a:r>
            <a:r>
              <a:rPr lang="en-US" altLang="zh-CN" dirty="0"/>
              <a:t>SKU</a:t>
            </a:r>
            <a:r>
              <a:rPr lang="zh-CN" altLang="en-US" dirty="0"/>
              <a:t>营收与利润贡献分析，确定哪些是畅销品</a:t>
            </a:r>
            <a:r>
              <a:rPr lang="zh-CN" altLang="en-US"/>
              <a:t>，哪些</a:t>
            </a:r>
            <a:r>
              <a:rPr lang="en-US" altLang="zh-CN" dirty="0"/>
              <a:t>SKU</a:t>
            </a:r>
            <a:r>
              <a:rPr lang="zh-CN" altLang="en-US" dirty="0"/>
              <a:t>是营收与利润的贡献的主体，哪些成品又是淘汰或迭代的范畴。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5B12A172-CB38-4421-8F65-A708CDDF2490}"/>
              </a:ext>
            </a:extLst>
          </p:cNvPr>
          <p:cNvSpPr/>
          <p:nvPr/>
        </p:nvSpPr>
        <p:spPr>
          <a:xfrm>
            <a:off x="7863618" y="1650869"/>
            <a:ext cx="2860431" cy="3704492"/>
          </a:xfrm>
          <a:prstGeom prst="roundRect">
            <a:avLst/>
          </a:prstGeom>
          <a:noFill/>
          <a:ln w="38100">
            <a:gradFill>
              <a:gsLst>
                <a:gs pos="1000">
                  <a:srgbClr val="AD3DC8"/>
                </a:gs>
                <a:gs pos="59000">
                  <a:srgbClr val="A13ED8"/>
                </a:gs>
                <a:gs pos="100000">
                  <a:srgbClr val="E7397E"/>
                </a:gs>
                <a:gs pos="100000">
                  <a:srgbClr val="8C3FF3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7040142B-7D58-417D-A628-197BAEA55B71}"/>
              </a:ext>
            </a:extLst>
          </p:cNvPr>
          <p:cNvSpPr/>
          <p:nvPr/>
        </p:nvSpPr>
        <p:spPr>
          <a:xfrm rot="4934390">
            <a:off x="8342033" y="1569347"/>
            <a:ext cx="169976" cy="169976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172695AD-5AAD-42C8-887E-B4EA10111DE7}"/>
              </a:ext>
            </a:extLst>
          </p:cNvPr>
          <p:cNvSpPr/>
          <p:nvPr/>
        </p:nvSpPr>
        <p:spPr>
          <a:xfrm rot="17842113">
            <a:off x="9790533" y="5261796"/>
            <a:ext cx="202615" cy="202615"/>
          </a:xfrm>
          <a:prstGeom prst="ellipse">
            <a:avLst/>
          </a:pr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5272578E-5F47-5303-65AC-502F7FBFBD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718659"/>
            <a:ext cx="1355350" cy="658425"/>
          </a:xfrm>
          <a:custGeom>
            <a:avLst/>
            <a:gdLst>
              <a:gd name="connsiteX0" fmla="*/ 0 w 1355350"/>
              <a:gd name="connsiteY0" fmla="*/ 0 h 658425"/>
              <a:gd name="connsiteX1" fmla="*/ 1355350 w 1355350"/>
              <a:gd name="connsiteY1" fmla="*/ 0 h 658425"/>
              <a:gd name="connsiteX2" fmla="*/ 1355350 w 1355350"/>
              <a:gd name="connsiteY2" fmla="*/ 658425 h 658425"/>
              <a:gd name="connsiteX3" fmla="*/ 0 w 1355350"/>
              <a:gd name="connsiteY3" fmla="*/ 658425 h 65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350" h="658425">
                <a:moveTo>
                  <a:pt x="0" y="0"/>
                </a:moveTo>
                <a:lnTo>
                  <a:pt x="1355350" y="0"/>
                </a:lnTo>
                <a:lnTo>
                  <a:pt x="1355350" y="658425"/>
                </a:lnTo>
                <a:lnTo>
                  <a:pt x="0" y="658425"/>
                </a:lnTo>
                <a:close/>
              </a:path>
            </a:pathLst>
          </a:cu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3B58A505-BBA3-9F9A-D8DF-602AD294E9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38589" y="474440"/>
            <a:ext cx="1353411" cy="652329"/>
          </a:xfrm>
          <a:custGeom>
            <a:avLst/>
            <a:gdLst>
              <a:gd name="connsiteX0" fmla="*/ 0 w 1353411"/>
              <a:gd name="connsiteY0" fmla="*/ 0 h 652329"/>
              <a:gd name="connsiteX1" fmla="*/ 1353411 w 1353411"/>
              <a:gd name="connsiteY1" fmla="*/ 0 h 652329"/>
              <a:gd name="connsiteX2" fmla="*/ 1353411 w 1353411"/>
              <a:gd name="connsiteY2" fmla="*/ 652329 h 652329"/>
              <a:gd name="connsiteX3" fmla="*/ 0 w 1353411"/>
              <a:gd name="connsiteY3" fmla="*/ 652329 h 65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3411" h="652329">
                <a:moveTo>
                  <a:pt x="0" y="0"/>
                </a:moveTo>
                <a:lnTo>
                  <a:pt x="1353411" y="0"/>
                </a:lnTo>
                <a:lnTo>
                  <a:pt x="1353411" y="652329"/>
                </a:lnTo>
                <a:lnTo>
                  <a:pt x="0" y="6523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560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1714260-5F34-2145-B1A2-023880A4EA00}"/>
              </a:ext>
            </a:extLst>
          </p:cNvPr>
          <p:cNvSpPr/>
          <p:nvPr/>
        </p:nvSpPr>
        <p:spPr>
          <a:xfrm rot="18877152">
            <a:off x="8118556" y="5372097"/>
            <a:ext cx="1538959" cy="2214486"/>
          </a:xfrm>
          <a:custGeom>
            <a:avLst/>
            <a:gdLst>
              <a:gd name="connsiteX0" fmla="*/ 1188257 w 1538959"/>
              <a:gd name="connsiteY0" fmla="*/ 226423 h 2214486"/>
              <a:gd name="connsiteX1" fmla="*/ 1538959 w 1538959"/>
              <a:gd name="connsiteY1" fmla="*/ 1325781 h 2214486"/>
              <a:gd name="connsiteX2" fmla="*/ 1403110 w 1538959"/>
              <a:gd name="connsiteY2" fmla="*/ 2067038 h 2214486"/>
              <a:gd name="connsiteX3" fmla="*/ 1330119 w 1538959"/>
              <a:gd name="connsiteY3" fmla="*/ 2214486 h 2214486"/>
              <a:gd name="connsiteX4" fmla="*/ 0 w 1538959"/>
              <a:gd name="connsiteY4" fmla="*/ 866568 h 2214486"/>
              <a:gd name="connsiteX5" fmla="*/ 10587 w 1538959"/>
              <a:gd name="connsiteY5" fmla="*/ 809727 h 2214486"/>
              <a:gd name="connsiteX6" fmla="*/ 743518 w 1538959"/>
              <a:gd name="connsiteY6" fmla="*/ 0 h 2214486"/>
              <a:gd name="connsiteX7" fmla="*/ 1188257 w 1538959"/>
              <a:gd name="connsiteY7" fmla="*/ 226423 h 221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8959" h="2214486">
                <a:moveTo>
                  <a:pt x="1188257" y="226423"/>
                </a:moveTo>
                <a:cubicBezTo>
                  <a:pt x="1399846" y="464675"/>
                  <a:pt x="1538959" y="868150"/>
                  <a:pt x="1538959" y="1325781"/>
                </a:cubicBezTo>
                <a:cubicBezTo>
                  <a:pt x="1538959" y="1600359"/>
                  <a:pt x="1488878" y="1855441"/>
                  <a:pt x="1403110" y="2067038"/>
                </a:cubicBezTo>
                <a:lnTo>
                  <a:pt x="1330119" y="2214486"/>
                </a:lnTo>
                <a:lnTo>
                  <a:pt x="0" y="866568"/>
                </a:lnTo>
                <a:lnTo>
                  <a:pt x="10587" y="809727"/>
                </a:lnTo>
                <a:cubicBezTo>
                  <a:pt x="131341" y="333884"/>
                  <a:pt x="414035" y="0"/>
                  <a:pt x="743518" y="0"/>
                </a:cubicBezTo>
                <a:cubicBezTo>
                  <a:pt x="908259" y="0"/>
                  <a:pt x="1061303" y="83471"/>
                  <a:pt x="1188257" y="226423"/>
                </a:cubicBezTo>
                <a:close/>
              </a:path>
            </a:pathLst>
          </a:cu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C94051C8-E4E2-4A95-547C-B1DDFB961CB0}"/>
              </a:ext>
            </a:extLst>
          </p:cNvPr>
          <p:cNvSpPr/>
          <p:nvPr/>
        </p:nvSpPr>
        <p:spPr>
          <a:xfrm rot="10800000">
            <a:off x="0" y="0"/>
            <a:ext cx="4382709" cy="2230150"/>
          </a:xfrm>
          <a:custGeom>
            <a:avLst/>
            <a:gdLst>
              <a:gd name="connsiteX0" fmla="*/ 4382709 w 4382709"/>
              <a:gd name="connsiteY0" fmla="*/ 2230150 h 2230150"/>
              <a:gd name="connsiteX1" fmla="*/ 3920151 w 4382709"/>
              <a:gd name="connsiteY1" fmla="*/ 2230150 h 2230150"/>
              <a:gd name="connsiteX2" fmla="*/ 3921944 w 4382709"/>
              <a:gd name="connsiteY2" fmla="*/ 2194635 h 2230150"/>
              <a:gd name="connsiteX3" fmla="*/ 2194635 w 4382709"/>
              <a:gd name="connsiteY3" fmla="*/ 467326 h 2230150"/>
              <a:gd name="connsiteX4" fmla="*/ 467326 w 4382709"/>
              <a:gd name="connsiteY4" fmla="*/ 2194635 h 2230150"/>
              <a:gd name="connsiteX5" fmla="*/ 469119 w 4382709"/>
              <a:gd name="connsiteY5" fmla="*/ 2230150 h 2230150"/>
              <a:gd name="connsiteX6" fmla="*/ 1793 w 4382709"/>
              <a:gd name="connsiteY6" fmla="*/ 2230150 h 2230150"/>
              <a:gd name="connsiteX7" fmla="*/ 0 w 4382709"/>
              <a:gd name="connsiteY7" fmla="*/ 2194635 h 2230150"/>
              <a:gd name="connsiteX8" fmla="*/ 2194635 w 4382709"/>
              <a:gd name="connsiteY8" fmla="*/ 0 h 2230150"/>
              <a:gd name="connsiteX9" fmla="*/ 4377939 w 4382709"/>
              <a:gd name="connsiteY9" fmla="*/ 1970246 h 2230150"/>
              <a:gd name="connsiteX10" fmla="*/ 4382709 w 4382709"/>
              <a:gd name="connsiteY10" fmla="*/ 2064701 h 223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2709" h="2230150">
                <a:moveTo>
                  <a:pt x="4382709" y="2230150"/>
                </a:moveTo>
                <a:lnTo>
                  <a:pt x="3920151" y="2230150"/>
                </a:lnTo>
                <a:lnTo>
                  <a:pt x="3921944" y="2194635"/>
                </a:lnTo>
                <a:cubicBezTo>
                  <a:pt x="3921944" y="1240669"/>
                  <a:pt x="3148601" y="467326"/>
                  <a:pt x="2194635" y="467326"/>
                </a:cubicBezTo>
                <a:cubicBezTo>
                  <a:pt x="1240669" y="467326"/>
                  <a:pt x="467326" y="1240669"/>
                  <a:pt x="467326" y="2194635"/>
                </a:cubicBezTo>
                <a:lnTo>
                  <a:pt x="469119" y="2230150"/>
                </a:lnTo>
                <a:lnTo>
                  <a:pt x="1793" y="2230150"/>
                </a:lnTo>
                <a:lnTo>
                  <a:pt x="0" y="2194635"/>
                </a:lnTo>
                <a:cubicBezTo>
                  <a:pt x="0" y="982572"/>
                  <a:pt x="982572" y="0"/>
                  <a:pt x="2194635" y="0"/>
                </a:cubicBezTo>
                <a:cubicBezTo>
                  <a:pt x="3330944" y="0"/>
                  <a:pt x="4265552" y="863589"/>
                  <a:pt x="4377939" y="1970246"/>
                </a:cubicBezTo>
                <a:lnTo>
                  <a:pt x="4382709" y="2064701"/>
                </a:ln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0CB205C8-8945-93D8-4155-DA588468BC82}"/>
              </a:ext>
            </a:extLst>
          </p:cNvPr>
          <p:cNvSpPr/>
          <p:nvPr/>
        </p:nvSpPr>
        <p:spPr>
          <a:xfrm rot="10800000">
            <a:off x="0" y="4646075"/>
            <a:ext cx="4382709" cy="2211925"/>
          </a:xfrm>
          <a:custGeom>
            <a:avLst/>
            <a:gdLst>
              <a:gd name="connsiteX0" fmla="*/ 2194635 w 4382709"/>
              <a:gd name="connsiteY0" fmla="*/ 2211925 h 2211925"/>
              <a:gd name="connsiteX1" fmla="*/ 0 w 4382709"/>
              <a:gd name="connsiteY1" fmla="*/ 17290 h 2211925"/>
              <a:gd name="connsiteX2" fmla="*/ 873 w 4382709"/>
              <a:gd name="connsiteY2" fmla="*/ 0 h 2211925"/>
              <a:gd name="connsiteX3" fmla="*/ 468199 w 4382709"/>
              <a:gd name="connsiteY3" fmla="*/ 0 h 2211925"/>
              <a:gd name="connsiteX4" fmla="*/ 467326 w 4382709"/>
              <a:gd name="connsiteY4" fmla="*/ 17290 h 2211925"/>
              <a:gd name="connsiteX5" fmla="*/ 2194635 w 4382709"/>
              <a:gd name="connsiteY5" fmla="*/ 1744599 h 2211925"/>
              <a:gd name="connsiteX6" fmla="*/ 3921944 w 4382709"/>
              <a:gd name="connsiteY6" fmla="*/ 17290 h 2211925"/>
              <a:gd name="connsiteX7" fmla="*/ 3921071 w 4382709"/>
              <a:gd name="connsiteY7" fmla="*/ 0 h 2211925"/>
              <a:gd name="connsiteX8" fmla="*/ 4382709 w 4382709"/>
              <a:gd name="connsiteY8" fmla="*/ 0 h 2211925"/>
              <a:gd name="connsiteX9" fmla="*/ 4382709 w 4382709"/>
              <a:gd name="connsiteY9" fmla="*/ 147224 h 2211925"/>
              <a:gd name="connsiteX10" fmla="*/ 4377939 w 4382709"/>
              <a:gd name="connsiteY10" fmla="*/ 241679 h 2211925"/>
              <a:gd name="connsiteX11" fmla="*/ 2194635 w 4382709"/>
              <a:gd name="connsiteY11" fmla="*/ 2211925 h 221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2709" h="2211925">
                <a:moveTo>
                  <a:pt x="2194635" y="2211925"/>
                </a:moveTo>
                <a:cubicBezTo>
                  <a:pt x="982572" y="2211925"/>
                  <a:pt x="0" y="1229353"/>
                  <a:pt x="0" y="17290"/>
                </a:cubicBezTo>
                <a:lnTo>
                  <a:pt x="873" y="0"/>
                </a:lnTo>
                <a:lnTo>
                  <a:pt x="468199" y="0"/>
                </a:lnTo>
                <a:lnTo>
                  <a:pt x="467326" y="17290"/>
                </a:lnTo>
                <a:cubicBezTo>
                  <a:pt x="467326" y="971256"/>
                  <a:pt x="1240669" y="1744599"/>
                  <a:pt x="2194635" y="1744599"/>
                </a:cubicBezTo>
                <a:cubicBezTo>
                  <a:pt x="3148601" y="1744599"/>
                  <a:pt x="3921944" y="971256"/>
                  <a:pt x="3921944" y="17290"/>
                </a:cubicBezTo>
                <a:lnTo>
                  <a:pt x="3921071" y="0"/>
                </a:lnTo>
                <a:lnTo>
                  <a:pt x="4382709" y="0"/>
                </a:lnTo>
                <a:lnTo>
                  <a:pt x="4382709" y="147224"/>
                </a:lnTo>
                <a:lnTo>
                  <a:pt x="4377939" y="241679"/>
                </a:lnTo>
                <a:cubicBezTo>
                  <a:pt x="4265552" y="1348337"/>
                  <a:pt x="3330944" y="2211925"/>
                  <a:pt x="2194635" y="2211925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100000">
                <a:srgbClr val="E7397E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9C753ECF-4241-DC82-8EC7-13F77CB5C9A6}"/>
              </a:ext>
            </a:extLst>
          </p:cNvPr>
          <p:cNvSpPr/>
          <p:nvPr/>
        </p:nvSpPr>
        <p:spPr>
          <a:xfrm rot="6605945">
            <a:off x="11521500" y="2988155"/>
            <a:ext cx="765954" cy="872796"/>
          </a:xfrm>
          <a:custGeom>
            <a:avLst/>
            <a:gdLst>
              <a:gd name="connsiteX0" fmla="*/ 63316 w 765954"/>
              <a:gd name="connsiteY0" fmla="*/ 590527 h 872796"/>
              <a:gd name="connsiteX1" fmla="*/ 5518 w 765954"/>
              <a:gd name="connsiteY1" fmla="*/ 361600 h 872796"/>
              <a:gd name="connsiteX2" fmla="*/ 0 w 765954"/>
              <a:gd name="connsiteY2" fmla="*/ 270373 h 872796"/>
              <a:gd name="connsiteX3" fmla="*/ 738865 w 765954"/>
              <a:gd name="connsiteY3" fmla="*/ 0 h 872796"/>
              <a:gd name="connsiteX4" fmla="*/ 758150 w 765954"/>
              <a:gd name="connsiteY4" fmla="*/ 103546 h 872796"/>
              <a:gd name="connsiteX5" fmla="*/ 765954 w 765954"/>
              <a:gd name="connsiteY5" fmla="*/ 232573 h 872796"/>
              <a:gd name="connsiteX6" fmla="*/ 381834 w 765954"/>
              <a:gd name="connsiteY6" fmla="*/ 872796 h 872796"/>
              <a:gd name="connsiteX7" fmla="*/ 63316 w 765954"/>
              <a:gd name="connsiteY7" fmla="*/ 590527 h 87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954" h="872796">
                <a:moveTo>
                  <a:pt x="63316" y="590527"/>
                </a:moveTo>
                <a:cubicBezTo>
                  <a:pt x="35704" y="522407"/>
                  <a:pt x="15751" y="444954"/>
                  <a:pt x="5518" y="361600"/>
                </a:cubicBezTo>
                <a:lnTo>
                  <a:pt x="0" y="270373"/>
                </a:lnTo>
                <a:lnTo>
                  <a:pt x="738865" y="0"/>
                </a:lnTo>
                <a:lnTo>
                  <a:pt x="758150" y="103546"/>
                </a:lnTo>
                <a:cubicBezTo>
                  <a:pt x="763267" y="145223"/>
                  <a:pt x="765954" y="188375"/>
                  <a:pt x="765954" y="232573"/>
                </a:cubicBezTo>
                <a:cubicBezTo>
                  <a:pt x="765954" y="586158"/>
                  <a:pt x="593978" y="872796"/>
                  <a:pt x="381834" y="872796"/>
                </a:cubicBezTo>
                <a:cubicBezTo>
                  <a:pt x="249244" y="872796"/>
                  <a:pt x="132345" y="760828"/>
                  <a:pt x="63316" y="590527"/>
                </a:cubicBezTo>
                <a:close/>
              </a:path>
            </a:pathLst>
          </a:custGeom>
          <a:gradFill>
            <a:gsLst>
              <a:gs pos="26520">
                <a:srgbClr val="442198">
                  <a:alpha val="23000"/>
                </a:srgbClr>
              </a:gs>
              <a:gs pos="0">
                <a:srgbClr val="1F1269">
                  <a:alpha val="38000"/>
                </a:srgbClr>
              </a:gs>
              <a:gs pos="100000">
                <a:srgbClr val="E7397E">
                  <a:alpha val="16000"/>
                </a:srgbClr>
              </a:gs>
              <a:gs pos="68000">
                <a:srgbClr val="2F166E">
                  <a:alpha val="5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C1A704-9704-43A8-B62D-3E4CB7B27057}"/>
              </a:ext>
            </a:extLst>
          </p:cNvPr>
          <p:cNvSpPr txBox="1"/>
          <p:nvPr/>
        </p:nvSpPr>
        <p:spPr>
          <a:xfrm>
            <a:off x="1015899" y="2678790"/>
            <a:ext cx="2332491" cy="1077218"/>
          </a:xfrm>
          <a:prstGeom prst="rect">
            <a:avLst/>
          </a:prstGeom>
          <a:solidFill>
            <a:srgbClr val="1902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20" dirty="0">
                <a:solidFill>
                  <a:schemeClr val="bg1"/>
                </a:solidFill>
                <a:latin typeface="+mj-ea"/>
                <a:ea typeface="+mj-ea"/>
              </a:rPr>
              <a:t>礼仪的</a:t>
            </a:r>
            <a:endParaRPr lang="en-US" altLang="zh-CN" sz="3200" spc="12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spc="120" dirty="0">
                <a:solidFill>
                  <a:srgbClr val="F860AB"/>
                </a:solidFill>
                <a:latin typeface="+mj-ea"/>
                <a:ea typeface="+mj-ea"/>
              </a:rPr>
              <a:t>重要性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61DDAE3-6E4B-4B66-82C0-B59B8717DCB5}"/>
              </a:ext>
            </a:extLst>
          </p:cNvPr>
          <p:cNvSpPr txBox="1"/>
          <p:nvPr/>
        </p:nvSpPr>
        <p:spPr>
          <a:xfrm>
            <a:off x="842904" y="3717809"/>
            <a:ext cx="26784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spc="12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The Importance </a:t>
            </a:r>
            <a:r>
              <a:rPr lang="en-US" altLang="zh-CN" sz="1200" b="0" i="0" spc="120" dirty="0">
                <a:solidFill>
                  <a:schemeClr val="bg1"/>
                </a:solidFill>
                <a:effectLst/>
                <a:ea typeface="思源黑体 CN Light" panose="020B0300000000000000" pitchFamily="34" charset="-122"/>
              </a:rPr>
              <a:t>Of Etiquette</a:t>
            </a:r>
            <a:endParaRPr lang="zh-CN" altLang="en-US" sz="1200" spc="120" dirty="0">
              <a:solidFill>
                <a:schemeClr val="bg1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D53F0FA1-2271-4942-9F77-CF756CF72789}"/>
              </a:ext>
            </a:extLst>
          </p:cNvPr>
          <p:cNvSpPr/>
          <p:nvPr/>
        </p:nvSpPr>
        <p:spPr>
          <a:xfrm rot="5400000">
            <a:off x="2117025" y="3106896"/>
            <a:ext cx="130238" cy="1907539"/>
          </a:xfrm>
          <a:prstGeom prst="rect">
            <a:avLst/>
          </a:prstGeom>
          <a:solidFill>
            <a:srgbClr val="F860A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8ABD844-406D-43FE-A98C-0E0F0FFE2D0A}"/>
              </a:ext>
            </a:extLst>
          </p:cNvPr>
          <p:cNvSpPr txBox="1"/>
          <p:nvPr/>
        </p:nvSpPr>
        <p:spPr>
          <a:xfrm>
            <a:off x="6333751" y="1645791"/>
            <a:ext cx="5015345" cy="963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0" i="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在商务活动中，为了体现相互尊重，需要通过一些行为准则去约束人们在商务活动中的方方面面，其中包括</a:t>
            </a:r>
            <a:r>
              <a:rPr lang="zh-CN" altLang="en-US" sz="1200" b="1" i="0" dirty="0">
                <a:solidFill>
                  <a:schemeClr val="bg1"/>
                </a:solidFill>
                <a:effectLst/>
                <a:latin typeface="+mn-ea"/>
              </a:rPr>
              <a:t>仪表礼仪、言谈举止、书信来往、电话沟通</a:t>
            </a:r>
            <a:r>
              <a:rPr lang="zh-CN" altLang="en-US" sz="1200" b="0" i="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等技巧，从商务活动的场合又可以分为办公礼仪、宴会礼仪、迎宾礼仪等。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6D3A801-B9E3-4A6F-93EB-33306A660517}"/>
              </a:ext>
            </a:extLst>
          </p:cNvPr>
          <p:cNvSpPr txBox="1"/>
          <p:nvPr/>
        </p:nvSpPr>
        <p:spPr>
          <a:xfrm>
            <a:off x="6333751" y="1340255"/>
            <a:ext cx="154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860AB"/>
                </a:solidFill>
                <a:latin typeface="+mj-ea"/>
                <a:ea typeface="+mj-ea"/>
              </a:rPr>
              <a:t>商务礼仪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C11AE75-AD59-4745-B5B9-77D9AE3E434C}"/>
              </a:ext>
            </a:extLst>
          </p:cNvPr>
          <p:cNvSpPr txBox="1"/>
          <p:nvPr/>
        </p:nvSpPr>
        <p:spPr>
          <a:xfrm>
            <a:off x="6327993" y="3240466"/>
            <a:ext cx="5015345" cy="74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0" i="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商务礼仪的作用</a:t>
            </a:r>
            <a:r>
              <a:rPr lang="en-US" altLang="zh-CN" sz="1200" b="0" i="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:</a:t>
            </a:r>
            <a:r>
              <a:rPr lang="zh-CN" altLang="en-US" sz="1200" b="0" i="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内强素质，外强形象。</a:t>
            </a:r>
          </a:p>
          <a:p>
            <a:pPr>
              <a:lnSpc>
                <a:spcPct val="120000"/>
              </a:lnSpc>
            </a:pPr>
            <a:r>
              <a:rPr lang="zh-CN" altLang="en-US" sz="1200" b="0" i="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具体表述为三个方面</a:t>
            </a:r>
            <a:r>
              <a:rPr lang="en-US" altLang="zh-CN" sz="1200" b="0" i="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zh-CN" altLang="en-US" sz="1200" b="1" i="0" dirty="0">
                <a:solidFill>
                  <a:schemeClr val="bg1"/>
                </a:solidFill>
                <a:effectLst/>
                <a:latin typeface="+mn-ea"/>
              </a:rPr>
              <a:t>提高个人的素质、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有助于建立良好的人际沟通、维护个人和企业形象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29DD898-2941-43A8-B23B-EFAAD72EDF0E}"/>
              </a:ext>
            </a:extLst>
          </p:cNvPr>
          <p:cNvSpPr txBox="1"/>
          <p:nvPr/>
        </p:nvSpPr>
        <p:spPr>
          <a:xfrm>
            <a:off x="6327993" y="2931618"/>
            <a:ext cx="1776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860AB"/>
                </a:solidFill>
                <a:latin typeface="+mj-ea"/>
                <a:ea typeface="+mj-ea"/>
              </a:rPr>
              <a:t>礼仪作用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8861360-131C-40FF-961A-9C710A698230}"/>
              </a:ext>
            </a:extLst>
          </p:cNvPr>
          <p:cNvSpPr txBox="1"/>
          <p:nvPr/>
        </p:nvSpPr>
        <p:spPr>
          <a:xfrm>
            <a:off x="6322236" y="4603090"/>
            <a:ext cx="5015345" cy="963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商务交往中，见面时的礼仪是要讲究的，前面讲过首轮效应，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第一印象非常重要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，说一个日常生活中的事，一个年轻的小姐与一位先生握手，有的小姐自认为很淑女、很懂礼貌，相反表现的却是不懂礼貌，没有见过世面、不够落落大方。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DC5CEB79-03B2-4388-A47B-973E41F8D7DF}"/>
              </a:ext>
            </a:extLst>
          </p:cNvPr>
          <p:cNvSpPr txBox="1"/>
          <p:nvPr/>
        </p:nvSpPr>
        <p:spPr>
          <a:xfrm>
            <a:off x="6333751" y="4304692"/>
            <a:ext cx="1776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860AB"/>
                </a:solidFill>
                <a:latin typeface="+mj-ea"/>
                <a:ea typeface="+mj-ea"/>
              </a:rPr>
              <a:t>会面礼仪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16BB4DE9-CE43-4865-A84E-E87A9FE3C20C}"/>
              </a:ext>
            </a:extLst>
          </p:cNvPr>
          <p:cNvCxnSpPr>
            <a:cxnSpLocks/>
          </p:cNvCxnSpPr>
          <p:nvPr/>
        </p:nvCxnSpPr>
        <p:spPr>
          <a:xfrm flipH="1">
            <a:off x="6437126" y="1140895"/>
            <a:ext cx="2392782" cy="0"/>
          </a:xfrm>
          <a:prstGeom prst="line">
            <a:avLst/>
          </a:pr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2700000" scaled="0"/>
          </a:gradFill>
          <a:ln w="25400">
            <a:gradFill>
              <a:gsLst>
                <a:gs pos="0">
                  <a:srgbClr val="691F91"/>
                </a:gs>
                <a:gs pos="64000">
                  <a:srgbClr val="8A117C"/>
                </a:gs>
                <a:gs pos="100000">
                  <a:srgbClr val="F860AB"/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6F6873DD-3D89-49BE-93D0-3B7732F0667A}"/>
              </a:ext>
            </a:extLst>
          </p:cNvPr>
          <p:cNvCxnSpPr>
            <a:cxnSpLocks/>
          </p:cNvCxnSpPr>
          <p:nvPr/>
        </p:nvCxnSpPr>
        <p:spPr>
          <a:xfrm>
            <a:off x="8826920" y="5734862"/>
            <a:ext cx="2339975" cy="0"/>
          </a:xfrm>
          <a:prstGeom prst="line">
            <a:avLst/>
          </a:pr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2700000" scaled="0"/>
          </a:gradFill>
          <a:ln w="25400">
            <a:gradFill>
              <a:gsLst>
                <a:gs pos="0">
                  <a:srgbClr val="691F91"/>
                </a:gs>
                <a:gs pos="64000">
                  <a:srgbClr val="8A117C"/>
                </a:gs>
                <a:gs pos="100000">
                  <a:srgbClr val="F860AB"/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文本框 86">
            <a:extLst>
              <a:ext uri="{FF2B5EF4-FFF2-40B4-BE49-F238E27FC236}">
                <a16:creationId xmlns:a16="http://schemas.microsoft.com/office/drawing/2014/main" id="{C0A18101-5C48-4D58-94B8-20F21A3070CA}"/>
              </a:ext>
            </a:extLst>
          </p:cNvPr>
          <p:cNvSpPr txBox="1"/>
          <p:nvPr/>
        </p:nvSpPr>
        <p:spPr>
          <a:xfrm>
            <a:off x="4934758" y="1417133"/>
            <a:ext cx="15156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7200" i="1" spc="120" dirty="0">
                <a:solidFill>
                  <a:srgbClr val="691F91">
                    <a:alpha val="48000"/>
                  </a:srgbClr>
                </a:solidFill>
                <a:latin typeface="+mj-lt"/>
                <a:ea typeface="思源黑体 CN Medium" panose="020B0600000000000000" pitchFamily="34" charset="-122"/>
              </a:rPr>
              <a:t>01</a:t>
            </a:r>
            <a:endParaRPr lang="zh-CN" altLang="en-US" sz="7200" i="1" dirty="0">
              <a:solidFill>
                <a:srgbClr val="691F91">
                  <a:alpha val="48000"/>
                </a:srgbClr>
              </a:solidFill>
              <a:latin typeface="+mj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97D4A5C-A8E4-443C-A996-111A0A08B1A8}"/>
              </a:ext>
            </a:extLst>
          </p:cNvPr>
          <p:cNvSpPr txBox="1"/>
          <p:nvPr/>
        </p:nvSpPr>
        <p:spPr>
          <a:xfrm>
            <a:off x="4934758" y="2993724"/>
            <a:ext cx="15156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7200" i="1" spc="120" dirty="0">
                <a:solidFill>
                  <a:srgbClr val="691F91">
                    <a:alpha val="48000"/>
                  </a:srgbClr>
                </a:solidFill>
                <a:latin typeface="+mj-lt"/>
                <a:ea typeface="思源黑体 CN Medium" panose="020B0600000000000000" pitchFamily="34" charset="-122"/>
              </a:rPr>
              <a:t>02</a:t>
            </a:r>
            <a:endParaRPr lang="zh-CN" altLang="en-US" sz="7200" i="1" dirty="0">
              <a:solidFill>
                <a:srgbClr val="691F91">
                  <a:alpha val="48000"/>
                </a:srgbClr>
              </a:solidFill>
              <a:latin typeface="+mj-lt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25DDF114-38EE-4C08-9609-2688434645A2}"/>
              </a:ext>
            </a:extLst>
          </p:cNvPr>
          <p:cNvSpPr txBox="1"/>
          <p:nvPr/>
        </p:nvSpPr>
        <p:spPr>
          <a:xfrm>
            <a:off x="4934758" y="4360847"/>
            <a:ext cx="15156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7200" i="1" spc="120" dirty="0">
                <a:solidFill>
                  <a:srgbClr val="691F91">
                    <a:alpha val="48000"/>
                  </a:srgbClr>
                </a:solidFill>
                <a:latin typeface="+mj-lt"/>
                <a:ea typeface="思源黑体 CN Medium" panose="020B0600000000000000" pitchFamily="34" charset="-122"/>
              </a:rPr>
              <a:t>03</a:t>
            </a:r>
            <a:endParaRPr lang="zh-CN" altLang="en-US" sz="7200" i="1" dirty="0">
              <a:solidFill>
                <a:srgbClr val="691F91">
                  <a:alpha val="48000"/>
                </a:srgbClr>
              </a:solidFill>
              <a:latin typeface="+mj-lt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AF0A1603-6140-E6AA-2230-A45F3F06529E}"/>
              </a:ext>
            </a:extLst>
          </p:cNvPr>
          <p:cNvSpPr/>
          <p:nvPr/>
        </p:nvSpPr>
        <p:spPr>
          <a:xfrm rot="13470378">
            <a:off x="11444354" y="145153"/>
            <a:ext cx="895912" cy="420598"/>
          </a:xfrm>
          <a:custGeom>
            <a:avLst/>
            <a:gdLst>
              <a:gd name="connsiteX0" fmla="*/ 895912 w 895912"/>
              <a:gd name="connsiteY0" fmla="*/ 268408 h 420598"/>
              <a:gd name="connsiteX1" fmla="*/ 741076 w 895912"/>
              <a:gd name="connsiteY1" fmla="*/ 420598 h 420598"/>
              <a:gd name="connsiteX2" fmla="*/ 712451 w 895912"/>
              <a:gd name="connsiteY2" fmla="*/ 367860 h 420598"/>
              <a:gd name="connsiteX3" fmla="*/ 414848 w 895912"/>
              <a:gd name="connsiteY3" fmla="*/ 209626 h 420598"/>
              <a:gd name="connsiteX4" fmla="*/ 161070 w 895912"/>
              <a:gd name="connsiteY4" fmla="*/ 314744 h 420598"/>
              <a:gd name="connsiteX5" fmla="*/ 147072 w 895912"/>
              <a:gd name="connsiteY5" fmla="*/ 331710 h 420598"/>
              <a:gd name="connsiteX6" fmla="*/ 0 w 895912"/>
              <a:gd name="connsiteY6" fmla="*/ 182081 h 420598"/>
              <a:gd name="connsiteX7" fmla="*/ 12842 w 895912"/>
              <a:gd name="connsiteY7" fmla="*/ 166516 h 420598"/>
              <a:gd name="connsiteX8" fmla="*/ 414848 w 895912"/>
              <a:gd name="connsiteY8" fmla="*/ 0 h 420598"/>
              <a:gd name="connsiteX9" fmla="*/ 886276 w 895912"/>
              <a:gd name="connsiteY9" fmla="*/ 250656 h 42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5912" h="420598">
                <a:moveTo>
                  <a:pt x="895912" y="268408"/>
                </a:moveTo>
                <a:lnTo>
                  <a:pt x="741076" y="420598"/>
                </a:lnTo>
                <a:lnTo>
                  <a:pt x="712451" y="367860"/>
                </a:lnTo>
                <a:cubicBezTo>
                  <a:pt x="647954" y="272393"/>
                  <a:pt x="538731" y="209626"/>
                  <a:pt x="414848" y="209626"/>
                </a:cubicBezTo>
                <a:cubicBezTo>
                  <a:pt x="315742" y="209626"/>
                  <a:pt x="226018" y="249797"/>
                  <a:pt x="161070" y="314744"/>
                </a:cubicBezTo>
                <a:lnTo>
                  <a:pt x="147072" y="331710"/>
                </a:lnTo>
                <a:lnTo>
                  <a:pt x="0" y="182081"/>
                </a:lnTo>
                <a:lnTo>
                  <a:pt x="12842" y="166516"/>
                </a:lnTo>
                <a:cubicBezTo>
                  <a:pt x="115724" y="63634"/>
                  <a:pt x="257855" y="0"/>
                  <a:pt x="414848" y="0"/>
                </a:cubicBezTo>
                <a:cubicBezTo>
                  <a:pt x="611089" y="0"/>
                  <a:pt x="784109" y="99428"/>
                  <a:pt x="886276" y="250656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59000">
                <a:srgbClr val="A13ED8">
                  <a:alpha val="46000"/>
                </a:srgbClr>
              </a:gs>
              <a:gs pos="100000">
                <a:srgbClr val="E7397E"/>
              </a:gs>
              <a:gs pos="100000">
                <a:srgbClr val="8C3FF3">
                  <a:alpha val="3000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23B2F90-D673-4089-9AD8-C5DDCE663FA7}"/>
              </a:ext>
            </a:extLst>
          </p:cNvPr>
          <p:cNvGrpSpPr/>
          <p:nvPr/>
        </p:nvGrpSpPr>
        <p:grpSpPr>
          <a:xfrm>
            <a:off x="10932413" y="6122206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C4484A5-DFB4-4EFF-B60F-430205FC7B88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B9613FE-AAFE-4087-B8AB-A0443E7CA4D2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F47C62C-D848-46F6-8970-859E085D655E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9749B6F5-6C9C-4100-A87E-DA47A54A37AF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32E13F8-6AF4-4CD7-99F2-C8769B8E38E2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F148AFEF-77D0-4743-BBD8-2324F446EE36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158AC37D-58E7-4270-A0BE-37C39CE0D17E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8A8A14B5-01D1-4918-89C8-F5553286141F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A3E83C03-A787-488A-9B2F-9D92765BBE60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82E78074-60BA-4ED3-931B-30DF0C60B458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3C04BE1-CD3A-4A87-990B-9E1FB80C8CBB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86EBCEA5-0C93-4C9C-82E5-1CA7D1F5EC01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90477471-63A5-427B-82EE-C79A47E8BC0B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05C46A64-C489-4522-B5CC-154FE1E863EC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260D4C4-CF15-4CD4-8584-1A3D6C166416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149B540A-C906-44E0-B141-E0392E269382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74DCDE2B-FC17-46CC-9E24-885079540FAD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3AB9BA92-95DD-4F44-9BB7-043D89CD1376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7243559F-81CC-4CDC-84BC-C92A1EEA2195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D167A842-31B4-49A6-8170-32ECF33B74A5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B92C309F-E6AC-422C-8A97-B5CD43ECDAB9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6833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90F64318-A0F5-4311-A3C0-618028734B64}"/>
              </a:ext>
            </a:extLst>
          </p:cNvPr>
          <p:cNvGrpSpPr/>
          <p:nvPr/>
        </p:nvGrpSpPr>
        <p:grpSpPr>
          <a:xfrm flipH="1">
            <a:off x="483527" y="472441"/>
            <a:ext cx="2021596" cy="150060"/>
            <a:chOff x="5258679" y="4363120"/>
            <a:chExt cx="2021596" cy="150060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928AB919-EAB4-4100-BF6B-09D12A71BE39}"/>
                </a:ext>
              </a:extLst>
            </p:cNvPr>
            <p:cNvCxnSpPr>
              <a:cxnSpLocks/>
            </p:cNvCxnSpPr>
            <p:nvPr/>
          </p:nvCxnSpPr>
          <p:spPr>
            <a:xfrm>
              <a:off x="5258679" y="4438150"/>
              <a:ext cx="1921041" cy="0"/>
            </a:xfrm>
            <a:prstGeom prst="line">
              <a:avLst/>
            </a:prstGeom>
            <a:gradFill>
              <a:gsLst>
                <a:gs pos="26520">
                  <a:srgbClr val="6C208F"/>
                </a:gs>
                <a:gs pos="0">
                  <a:srgbClr val="4E11A2"/>
                </a:gs>
                <a:gs pos="100000">
                  <a:srgbClr val="4E11A2"/>
                </a:gs>
                <a:gs pos="68000">
                  <a:srgbClr val="910E78"/>
                </a:gs>
              </a:gsLst>
              <a:lin ang="2700000" scaled="0"/>
            </a:gradFill>
            <a:ln w="25400">
              <a:gradFill>
                <a:gsLst>
                  <a:gs pos="0">
                    <a:srgbClr val="691F91"/>
                  </a:gs>
                  <a:gs pos="64000">
                    <a:srgbClr val="8A117C"/>
                  </a:gs>
                  <a:gs pos="100000">
                    <a:srgbClr val="F860AB"/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FD664247-62A8-4EE5-9ADA-D3B2797A009C}"/>
                </a:ext>
              </a:extLst>
            </p:cNvPr>
            <p:cNvSpPr/>
            <p:nvPr/>
          </p:nvSpPr>
          <p:spPr>
            <a:xfrm rot="8706597">
              <a:off x="7130215" y="4363120"/>
              <a:ext cx="150060" cy="150060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E63A95F6-62AB-4600-9533-A42E6105C275}"/>
              </a:ext>
            </a:extLst>
          </p:cNvPr>
          <p:cNvGrpSpPr/>
          <p:nvPr/>
        </p:nvGrpSpPr>
        <p:grpSpPr>
          <a:xfrm>
            <a:off x="10932413" y="6122206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214B89ED-4220-4548-8141-0FF44668F2F7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6ADC9A0F-10D2-4592-900C-430E208AB0C6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766FA131-28FA-4921-8292-9D8AE2002A92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8B50A4A6-84BF-48EC-B096-F65D81AB942E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46CBD149-4C15-4D90-9166-E9A2A5310DF7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E8400711-1F91-4B0D-83AA-DBE15BD26CF0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91132D83-FD6E-4D44-958B-D4C92D73061A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DEB365BC-DE21-4157-B09E-88EE49A710AE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B3CA1E60-3F99-4702-B18A-D099F7303584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324973E3-6ACC-4EBF-9907-8B27EA53E343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F99E2118-FFF4-4C0F-852C-3772BCFD370A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FC59F41B-AA66-4977-AA03-1AAFF8D8E0DF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8EA233DD-0D82-446A-87E0-8DEE945ED7FE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2EA6CAA8-5CC8-4ACC-8ED9-61DEEAA43955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93A2E8B9-5F06-4B64-80BE-4118E416FD51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F56BE5B-5CCB-47E2-87CF-E7593B4483BC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4DFDDF80-5C66-4EF3-B1F7-354DE915E29E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C02E76B8-A6D6-402D-8A30-A366EF358505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3C322731-92E6-4A80-AFF0-9D926999EFE6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C1987AB4-46C0-48AA-91D9-F10147380D4E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8159E22D-6BE9-4EBA-8EE7-936598163089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20983EC-0FCE-20BD-A476-79C3EF0EC872}"/>
              </a:ext>
            </a:extLst>
          </p:cNvPr>
          <p:cNvSpPr/>
          <p:nvPr/>
        </p:nvSpPr>
        <p:spPr>
          <a:xfrm rot="13470378">
            <a:off x="11444354" y="145153"/>
            <a:ext cx="895912" cy="420598"/>
          </a:xfrm>
          <a:custGeom>
            <a:avLst/>
            <a:gdLst>
              <a:gd name="connsiteX0" fmla="*/ 895912 w 895912"/>
              <a:gd name="connsiteY0" fmla="*/ 268408 h 420598"/>
              <a:gd name="connsiteX1" fmla="*/ 741076 w 895912"/>
              <a:gd name="connsiteY1" fmla="*/ 420598 h 420598"/>
              <a:gd name="connsiteX2" fmla="*/ 712451 w 895912"/>
              <a:gd name="connsiteY2" fmla="*/ 367860 h 420598"/>
              <a:gd name="connsiteX3" fmla="*/ 414848 w 895912"/>
              <a:gd name="connsiteY3" fmla="*/ 209626 h 420598"/>
              <a:gd name="connsiteX4" fmla="*/ 161070 w 895912"/>
              <a:gd name="connsiteY4" fmla="*/ 314744 h 420598"/>
              <a:gd name="connsiteX5" fmla="*/ 147072 w 895912"/>
              <a:gd name="connsiteY5" fmla="*/ 331710 h 420598"/>
              <a:gd name="connsiteX6" fmla="*/ 0 w 895912"/>
              <a:gd name="connsiteY6" fmla="*/ 182081 h 420598"/>
              <a:gd name="connsiteX7" fmla="*/ 12842 w 895912"/>
              <a:gd name="connsiteY7" fmla="*/ 166516 h 420598"/>
              <a:gd name="connsiteX8" fmla="*/ 414848 w 895912"/>
              <a:gd name="connsiteY8" fmla="*/ 0 h 420598"/>
              <a:gd name="connsiteX9" fmla="*/ 886276 w 895912"/>
              <a:gd name="connsiteY9" fmla="*/ 250656 h 42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5912" h="420598">
                <a:moveTo>
                  <a:pt x="895912" y="268408"/>
                </a:moveTo>
                <a:lnTo>
                  <a:pt x="741076" y="420598"/>
                </a:lnTo>
                <a:lnTo>
                  <a:pt x="712451" y="367860"/>
                </a:lnTo>
                <a:cubicBezTo>
                  <a:pt x="647954" y="272393"/>
                  <a:pt x="538731" y="209626"/>
                  <a:pt x="414848" y="209626"/>
                </a:cubicBezTo>
                <a:cubicBezTo>
                  <a:pt x="315742" y="209626"/>
                  <a:pt x="226018" y="249797"/>
                  <a:pt x="161070" y="314744"/>
                </a:cubicBezTo>
                <a:lnTo>
                  <a:pt x="147072" y="331710"/>
                </a:lnTo>
                <a:lnTo>
                  <a:pt x="0" y="182081"/>
                </a:lnTo>
                <a:lnTo>
                  <a:pt x="12842" y="166516"/>
                </a:lnTo>
                <a:cubicBezTo>
                  <a:pt x="115724" y="63634"/>
                  <a:pt x="257855" y="0"/>
                  <a:pt x="414848" y="0"/>
                </a:cubicBezTo>
                <a:cubicBezTo>
                  <a:pt x="611089" y="0"/>
                  <a:pt x="784109" y="99428"/>
                  <a:pt x="886276" y="250656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59000">
                <a:srgbClr val="A13ED8">
                  <a:alpha val="46000"/>
                </a:srgbClr>
              </a:gs>
              <a:gs pos="100000">
                <a:srgbClr val="E7397E"/>
              </a:gs>
              <a:gs pos="100000">
                <a:srgbClr val="8C3FF3">
                  <a:alpha val="3000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D59BAE2-03BF-AAF3-39E7-916468BF6369}"/>
              </a:ext>
            </a:extLst>
          </p:cNvPr>
          <p:cNvSpPr/>
          <p:nvPr/>
        </p:nvSpPr>
        <p:spPr>
          <a:xfrm rot="1750617">
            <a:off x="8619368" y="6614204"/>
            <a:ext cx="644220" cy="427409"/>
          </a:xfrm>
          <a:custGeom>
            <a:avLst/>
            <a:gdLst>
              <a:gd name="connsiteX0" fmla="*/ 183642 w 644220"/>
              <a:gd name="connsiteY0" fmla="*/ 71136 h 427409"/>
              <a:gd name="connsiteX1" fmla="*/ 416526 w 644220"/>
              <a:gd name="connsiteY1" fmla="*/ 0 h 427409"/>
              <a:gd name="connsiteX2" fmla="*/ 578657 w 644220"/>
              <a:gd name="connsiteY2" fmla="*/ 32732 h 427409"/>
              <a:gd name="connsiteX3" fmla="*/ 644220 w 644220"/>
              <a:gd name="connsiteY3" fmla="*/ 68319 h 427409"/>
              <a:gd name="connsiteX4" fmla="*/ 1097 w 644220"/>
              <a:gd name="connsiteY4" fmla="*/ 427409 h 427409"/>
              <a:gd name="connsiteX5" fmla="*/ 0 w 644220"/>
              <a:gd name="connsiteY5" fmla="*/ 416526 h 427409"/>
              <a:gd name="connsiteX6" fmla="*/ 183642 w 644220"/>
              <a:gd name="connsiteY6" fmla="*/ 71136 h 427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4220" h="427409">
                <a:moveTo>
                  <a:pt x="183642" y="71136"/>
                </a:moveTo>
                <a:cubicBezTo>
                  <a:pt x="250120" y="26225"/>
                  <a:pt x="330261" y="0"/>
                  <a:pt x="416526" y="0"/>
                </a:cubicBezTo>
                <a:cubicBezTo>
                  <a:pt x="474036" y="0"/>
                  <a:pt x="528825" y="11655"/>
                  <a:pt x="578657" y="32732"/>
                </a:cubicBezTo>
                <a:lnTo>
                  <a:pt x="644220" y="68319"/>
                </a:lnTo>
                <a:lnTo>
                  <a:pt x="1097" y="427409"/>
                </a:lnTo>
                <a:lnTo>
                  <a:pt x="0" y="416526"/>
                </a:lnTo>
                <a:cubicBezTo>
                  <a:pt x="0" y="272751"/>
                  <a:pt x="72845" y="145989"/>
                  <a:pt x="183642" y="71136"/>
                </a:cubicBezTo>
                <a:close/>
              </a:path>
            </a:pathLst>
          </a:cu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5E557CCE-264A-94E9-2C89-AF0062222D5C}"/>
              </a:ext>
            </a:extLst>
          </p:cNvPr>
          <p:cNvSpPr/>
          <p:nvPr/>
        </p:nvSpPr>
        <p:spPr>
          <a:xfrm rot="6605945">
            <a:off x="11521500" y="2988155"/>
            <a:ext cx="765954" cy="872796"/>
          </a:xfrm>
          <a:custGeom>
            <a:avLst/>
            <a:gdLst>
              <a:gd name="connsiteX0" fmla="*/ 63316 w 765954"/>
              <a:gd name="connsiteY0" fmla="*/ 590527 h 872796"/>
              <a:gd name="connsiteX1" fmla="*/ 5518 w 765954"/>
              <a:gd name="connsiteY1" fmla="*/ 361600 h 872796"/>
              <a:gd name="connsiteX2" fmla="*/ 0 w 765954"/>
              <a:gd name="connsiteY2" fmla="*/ 270373 h 872796"/>
              <a:gd name="connsiteX3" fmla="*/ 738865 w 765954"/>
              <a:gd name="connsiteY3" fmla="*/ 0 h 872796"/>
              <a:gd name="connsiteX4" fmla="*/ 758150 w 765954"/>
              <a:gd name="connsiteY4" fmla="*/ 103546 h 872796"/>
              <a:gd name="connsiteX5" fmla="*/ 765954 w 765954"/>
              <a:gd name="connsiteY5" fmla="*/ 232573 h 872796"/>
              <a:gd name="connsiteX6" fmla="*/ 381834 w 765954"/>
              <a:gd name="connsiteY6" fmla="*/ 872796 h 872796"/>
              <a:gd name="connsiteX7" fmla="*/ 63316 w 765954"/>
              <a:gd name="connsiteY7" fmla="*/ 590527 h 87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5954" h="872796">
                <a:moveTo>
                  <a:pt x="63316" y="590527"/>
                </a:moveTo>
                <a:cubicBezTo>
                  <a:pt x="35704" y="522407"/>
                  <a:pt x="15751" y="444954"/>
                  <a:pt x="5518" y="361600"/>
                </a:cubicBezTo>
                <a:lnTo>
                  <a:pt x="0" y="270373"/>
                </a:lnTo>
                <a:lnTo>
                  <a:pt x="738865" y="0"/>
                </a:lnTo>
                <a:lnTo>
                  <a:pt x="758150" y="103546"/>
                </a:lnTo>
                <a:cubicBezTo>
                  <a:pt x="763267" y="145223"/>
                  <a:pt x="765954" y="188375"/>
                  <a:pt x="765954" y="232573"/>
                </a:cubicBezTo>
                <a:cubicBezTo>
                  <a:pt x="765954" y="586158"/>
                  <a:pt x="593978" y="872796"/>
                  <a:pt x="381834" y="872796"/>
                </a:cubicBezTo>
                <a:cubicBezTo>
                  <a:pt x="249244" y="872796"/>
                  <a:pt x="132345" y="760828"/>
                  <a:pt x="63316" y="590527"/>
                </a:cubicBezTo>
                <a:close/>
              </a:path>
            </a:pathLst>
          </a:custGeom>
          <a:gradFill>
            <a:gsLst>
              <a:gs pos="26520">
                <a:srgbClr val="442198">
                  <a:alpha val="23000"/>
                </a:srgbClr>
              </a:gs>
              <a:gs pos="0">
                <a:srgbClr val="1F1269">
                  <a:alpha val="38000"/>
                </a:srgbClr>
              </a:gs>
              <a:gs pos="100000">
                <a:srgbClr val="E7397E">
                  <a:alpha val="16000"/>
                </a:srgbClr>
              </a:gs>
              <a:gs pos="68000">
                <a:srgbClr val="2F166E">
                  <a:alpha val="51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D9A763-DD20-40CA-9177-1FAAEDE10EED}"/>
              </a:ext>
            </a:extLst>
          </p:cNvPr>
          <p:cNvSpPr txBox="1"/>
          <p:nvPr/>
        </p:nvSpPr>
        <p:spPr>
          <a:xfrm>
            <a:off x="4929754" y="417134"/>
            <a:ext cx="2332491" cy="584775"/>
          </a:xfrm>
          <a:prstGeom prst="rect">
            <a:avLst/>
          </a:prstGeom>
          <a:solidFill>
            <a:srgbClr val="1902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20" dirty="0">
                <a:solidFill>
                  <a:srgbClr val="F860AB"/>
                </a:solidFill>
                <a:latin typeface="+mj-ea"/>
                <a:ea typeface="+mj-ea"/>
              </a:rPr>
              <a:t>商务</a:t>
            </a:r>
            <a:r>
              <a:rPr lang="zh-CN" altLang="en-US" sz="3200" spc="120" dirty="0">
                <a:solidFill>
                  <a:schemeClr val="bg1"/>
                </a:solidFill>
                <a:latin typeface="+mj-ea"/>
                <a:ea typeface="+mj-ea"/>
              </a:rPr>
              <a:t>礼仪</a:t>
            </a:r>
            <a:endParaRPr lang="en-US" altLang="zh-CN" sz="3200" spc="12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5C8B4C58-31CA-4445-A5BD-06BB4E9807FA}"/>
              </a:ext>
            </a:extLst>
          </p:cNvPr>
          <p:cNvSpPr txBox="1"/>
          <p:nvPr/>
        </p:nvSpPr>
        <p:spPr>
          <a:xfrm>
            <a:off x="4756759" y="943025"/>
            <a:ext cx="26784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spc="120" dirty="0">
                <a:solidFill>
                  <a:srgbClr val="FFFFFF"/>
                </a:solidFill>
                <a:ea typeface="思源黑体 CN Regular" panose="020B0500000000000000" pitchFamily="34" charset="-122"/>
              </a:rPr>
              <a:t>Business</a:t>
            </a:r>
            <a:r>
              <a:rPr lang="en-US" altLang="zh-CN" sz="1200" spc="120" dirty="0">
                <a:solidFill>
                  <a:srgbClr val="F860AB"/>
                </a:solidFill>
                <a:ea typeface="思源黑体 CN Regular" panose="020B0500000000000000" pitchFamily="34" charset="-122"/>
              </a:rPr>
              <a:t> Etiquette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16EAA7A9-164F-4E20-A222-0488D64C59D7}"/>
              </a:ext>
            </a:extLst>
          </p:cNvPr>
          <p:cNvSpPr/>
          <p:nvPr/>
        </p:nvSpPr>
        <p:spPr>
          <a:xfrm rot="5400000">
            <a:off x="6030880" y="332112"/>
            <a:ext cx="130238" cy="1907539"/>
          </a:xfrm>
          <a:prstGeom prst="rect">
            <a:avLst/>
          </a:prstGeom>
          <a:solidFill>
            <a:srgbClr val="F860A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5B663254-307C-1E03-4386-C63DD91E19B9}"/>
              </a:ext>
            </a:extLst>
          </p:cNvPr>
          <p:cNvSpPr/>
          <p:nvPr/>
        </p:nvSpPr>
        <p:spPr>
          <a:xfrm>
            <a:off x="1567915" y="1719032"/>
            <a:ext cx="9068376" cy="5138968"/>
          </a:xfrm>
          <a:custGeom>
            <a:avLst/>
            <a:gdLst>
              <a:gd name="connsiteX0" fmla="*/ 4534188 w 9068376"/>
              <a:gd name="connsiteY0" fmla="*/ 0 h 5138968"/>
              <a:gd name="connsiteX1" fmla="*/ 9068376 w 9068376"/>
              <a:gd name="connsiteY1" fmla="*/ 4534188 h 5138968"/>
              <a:gd name="connsiteX2" fmla="*/ 9044966 w 9068376"/>
              <a:gd name="connsiteY2" fmla="*/ 4997783 h 5138968"/>
              <a:gd name="connsiteX3" fmla="*/ 9027026 w 9068376"/>
              <a:gd name="connsiteY3" fmla="*/ 5138968 h 5138968"/>
              <a:gd name="connsiteX4" fmla="*/ 41350 w 9068376"/>
              <a:gd name="connsiteY4" fmla="*/ 5138968 h 5138968"/>
              <a:gd name="connsiteX5" fmla="*/ 23410 w 9068376"/>
              <a:gd name="connsiteY5" fmla="*/ 4997783 h 5138968"/>
              <a:gd name="connsiteX6" fmla="*/ 0 w 9068376"/>
              <a:gd name="connsiteY6" fmla="*/ 4534188 h 5138968"/>
              <a:gd name="connsiteX7" fmla="*/ 4534188 w 9068376"/>
              <a:gd name="connsiteY7" fmla="*/ 0 h 5138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8376" h="5138968">
                <a:moveTo>
                  <a:pt x="4534188" y="0"/>
                </a:moveTo>
                <a:cubicBezTo>
                  <a:pt x="7038351" y="0"/>
                  <a:pt x="9068376" y="2030025"/>
                  <a:pt x="9068376" y="4534188"/>
                </a:cubicBezTo>
                <a:cubicBezTo>
                  <a:pt x="9068376" y="4690698"/>
                  <a:pt x="9060446" y="4845357"/>
                  <a:pt x="9044966" y="4997783"/>
                </a:cubicBezTo>
                <a:lnTo>
                  <a:pt x="9027026" y="5138968"/>
                </a:lnTo>
                <a:lnTo>
                  <a:pt x="41350" y="5138968"/>
                </a:lnTo>
                <a:lnTo>
                  <a:pt x="23410" y="4997783"/>
                </a:lnTo>
                <a:cubicBezTo>
                  <a:pt x="7930" y="4845357"/>
                  <a:pt x="0" y="4690698"/>
                  <a:pt x="0" y="4534188"/>
                </a:cubicBezTo>
                <a:cubicBezTo>
                  <a:pt x="0" y="2030025"/>
                  <a:pt x="2030025" y="0"/>
                  <a:pt x="4534188" y="0"/>
                </a:cubicBezTo>
                <a:close/>
              </a:path>
            </a:pathLst>
          </a:custGeom>
          <a:gradFill>
            <a:gsLst>
              <a:gs pos="44000">
                <a:srgbClr val="B63DBD">
                  <a:alpha val="47000"/>
                </a:srgbClr>
              </a:gs>
              <a:gs pos="0">
                <a:srgbClr val="A13ED8">
                  <a:alpha val="23000"/>
                </a:srgbClr>
              </a:gs>
              <a:gs pos="100000">
                <a:srgbClr val="E7397E">
                  <a:alpha val="60000"/>
                </a:srgbClr>
              </a:gs>
            </a:gsLst>
            <a:lin ang="108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5389E4B-229C-46D7-86EC-48B0BA6DBEEF}"/>
              </a:ext>
            </a:extLst>
          </p:cNvPr>
          <p:cNvSpPr txBox="1"/>
          <p:nvPr/>
        </p:nvSpPr>
        <p:spPr>
          <a:xfrm>
            <a:off x="864348" y="3728760"/>
            <a:ext cx="1343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服装礼仪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25242BE-E6DE-41B3-9FB9-FDB3B9E8BF7D}"/>
              </a:ext>
            </a:extLst>
          </p:cNvPr>
          <p:cNvSpPr txBox="1"/>
          <p:nvPr/>
        </p:nvSpPr>
        <p:spPr>
          <a:xfrm>
            <a:off x="819814" y="4003840"/>
            <a:ext cx="10447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0" i="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 Modesty</a:t>
            </a:r>
            <a:endParaRPr lang="zh-CN" altLang="en-US" sz="120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8ABD844-406D-43FE-A98C-0E0F0FFE2D0A}"/>
              </a:ext>
            </a:extLst>
          </p:cNvPr>
          <p:cNvSpPr txBox="1"/>
          <p:nvPr/>
        </p:nvSpPr>
        <p:spPr>
          <a:xfrm>
            <a:off x="822100" y="4280832"/>
            <a:ext cx="4433330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随着社会经济的发展和市场竞争的加剧，企业更加重视</a:t>
            </a:r>
            <a:r>
              <a:rPr lang="zh-CN" altLang="en-US" sz="1400" b="1" i="0" spc="120" dirty="0">
                <a:solidFill>
                  <a:schemeClr val="bg1"/>
                </a:solidFill>
                <a:effectLst/>
                <a:latin typeface="+mn-ea"/>
              </a:rPr>
              <a:t>员工职业形象的塑造以及职业道德、能力和修养方面</a:t>
            </a: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的提升。职业形象礼仪是一门综合性和应用性很强的学科。</a:t>
            </a:r>
            <a:endParaRPr lang="zh-CN" altLang="en-US" sz="1400" spc="12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F76D407-EAE5-4FC2-8706-17B0CFF8E027}"/>
              </a:ext>
            </a:extLst>
          </p:cNvPr>
          <p:cNvSpPr txBox="1"/>
          <p:nvPr/>
        </p:nvSpPr>
        <p:spPr>
          <a:xfrm>
            <a:off x="9463248" y="2117761"/>
            <a:ext cx="1908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职业礼仪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B7604DC-6416-4D1F-B0AF-D8DF9A01F31D}"/>
              </a:ext>
            </a:extLst>
          </p:cNvPr>
          <p:cNvSpPr txBox="1"/>
          <p:nvPr/>
        </p:nvSpPr>
        <p:spPr>
          <a:xfrm>
            <a:off x="9311844" y="2393721"/>
            <a:ext cx="20412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200" b="0" i="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Professional courtesy</a:t>
            </a:r>
            <a:endParaRPr lang="zh-CN" altLang="en-US" sz="120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C11AE75-AD59-4745-B5B9-77D9AE3E434C}"/>
              </a:ext>
            </a:extLst>
          </p:cNvPr>
          <p:cNvSpPr txBox="1"/>
          <p:nvPr/>
        </p:nvSpPr>
        <p:spPr>
          <a:xfrm>
            <a:off x="6878320" y="2699748"/>
            <a:ext cx="4491117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孔子说</a:t>
            </a:r>
            <a:r>
              <a:rPr lang="en-US" altLang="zh-CN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:"</a:t>
            </a: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不学礼，无以应。不知礼，无以立。</a:t>
            </a:r>
            <a:r>
              <a:rPr lang="en-US" altLang="zh-CN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"</a:t>
            </a: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荀子说</a:t>
            </a:r>
            <a:r>
              <a:rPr lang="en-US" altLang="zh-CN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:"</a:t>
            </a: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人无礼则不生，事无礼则家大</a:t>
            </a:r>
            <a:r>
              <a:rPr lang="en-US" altLang="zh-CN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;</a:t>
            </a:r>
            <a:r>
              <a:rPr lang="zh-CN" altLang="en-US" sz="1400" b="1" i="0" spc="120" dirty="0">
                <a:solidFill>
                  <a:schemeClr val="bg1"/>
                </a:solidFill>
                <a:effectLst/>
                <a:latin typeface="+mn-ea"/>
              </a:rPr>
              <a:t>身有礼则身修，心有礼则心泰</a:t>
            </a: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。</a:t>
            </a:r>
            <a:r>
              <a:rPr lang="en-US" altLang="zh-CN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"</a:t>
            </a: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常用商务英语口语对话是我们在</a:t>
            </a:r>
            <a:r>
              <a:rPr lang="zh-CN" altLang="en-US" sz="1400" b="1" i="0" spc="120" dirty="0">
                <a:solidFill>
                  <a:schemeClr val="bg1"/>
                </a:solidFill>
                <a:effectLst/>
                <a:latin typeface="+mn-ea"/>
              </a:rPr>
              <a:t>外资企业工作</a:t>
            </a:r>
            <a:r>
              <a:rPr lang="zh-CN" altLang="en-US" sz="14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。</a:t>
            </a:r>
            <a:endParaRPr lang="zh-CN" altLang="en-US" sz="1400" spc="12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7A4B896-C6B7-4907-968B-5D4FE409C4C3}"/>
              </a:ext>
            </a:extLst>
          </p:cNvPr>
          <p:cNvGrpSpPr/>
          <p:nvPr/>
        </p:nvGrpSpPr>
        <p:grpSpPr>
          <a:xfrm>
            <a:off x="3580378" y="2098785"/>
            <a:ext cx="5251720" cy="3562941"/>
            <a:chOff x="3574938" y="2098785"/>
            <a:chExt cx="5251720" cy="356294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B920964-26F7-4385-980A-49BF5E52B022}"/>
                </a:ext>
              </a:extLst>
            </p:cNvPr>
            <p:cNvSpPr txBox="1"/>
            <p:nvPr/>
          </p:nvSpPr>
          <p:spPr>
            <a:xfrm>
              <a:off x="3574938" y="2098785"/>
              <a:ext cx="1873448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9600" i="1" spc="120" dirty="0">
                  <a:solidFill>
                    <a:srgbClr val="A53AC2"/>
                  </a:solidFill>
                  <a:latin typeface="+mj-lt"/>
                  <a:ea typeface="思源黑体 CN Medium" panose="020B0600000000000000" pitchFamily="34" charset="-122"/>
                </a:rPr>
                <a:t>01</a:t>
              </a:r>
              <a:endParaRPr lang="zh-CN" altLang="en-US" sz="9600" i="1" dirty="0">
                <a:solidFill>
                  <a:srgbClr val="A53AC2"/>
                </a:solidFill>
                <a:latin typeface="+mj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A780B35-03F5-42E5-844F-BA55AC3F4DE9}"/>
                </a:ext>
              </a:extLst>
            </p:cNvPr>
            <p:cNvSpPr txBox="1"/>
            <p:nvPr/>
          </p:nvSpPr>
          <p:spPr>
            <a:xfrm>
              <a:off x="6744713" y="4092066"/>
              <a:ext cx="208194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9600" i="1" spc="120" dirty="0">
                  <a:solidFill>
                    <a:srgbClr val="A53AC2"/>
                  </a:solidFill>
                  <a:latin typeface="+mj-lt"/>
                  <a:ea typeface="思源黑体 CN Medium" panose="020B0600000000000000" pitchFamily="34" charset="-122"/>
                </a:rPr>
                <a:t>02</a:t>
              </a:r>
              <a:endParaRPr lang="zh-CN" altLang="en-US" sz="9600" i="1" dirty="0">
                <a:solidFill>
                  <a:srgbClr val="A53AC2"/>
                </a:solidFill>
                <a:latin typeface="+mj-lt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502D4E57-C8E8-4947-9329-802270DEB3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1349" y="3579266"/>
              <a:ext cx="609302" cy="601980"/>
            </a:xfrm>
            <a:prstGeom prst="line">
              <a:avLst/>
            </a:prstGeom>
            <a:gradFill>
              <a:gsLst>
                <a:gs pos="26520">
                  <a:srgbClr val="6C208F"/>
                </a:gs>
                <a:gs pos="0">
                  <a:srgbClr val="4E11A2"/>
                </a:gs>
                <a:gs pos="100000">
                  <a:srgbClr val="4E11A2"/>
                </a:gs>
                <a:gs pos="68000">
                  <a:srgbClr val="910E78"/>
                </a:gs>
              </a:gsLst>
              <a:lin ang="2700000" scaled="0"/>
            </a:gradFill>
            <a:ln w="25400">
              <a:gradFill>
                <a:gsLst>
                  <a:gs pos="54000">
                    <a:srgbClr val="A53AC2"/>
                  </a:gs>
                  <a:gs pos="100000">
                    <a:srgbClr val="F860AB"/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153977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676E30B7-CA12-A4F1-6300-9B7D0B9199AC}"/>
              </a:ext>
            </a:extLst>
          </p:cNvPr>
          <p:cNvSpPr/>
          <p:nvPr/>
        </p:nvSpPr>
        <p:spPr>
          <a:xfrm rot="13470378">
            <a:off x="-393603" y="4591069"/>
            <a:ext cx="3241962" cy="2891817"/>
          </a:xfrm>
          <a:custGeom>
            <a:avLst/>
            <a:gdLst>
              <a:gd name="connsiteX0" fmla="*/ 2751761 w 3241962"/>
              <a:gd name="connsiteY0" fmla="*/ 2393929 h 2891817"/>
              <a:gd name="connsiteX1" fmla="*/ 1549753 w 3241962"/>
              <a:gd name="connsiteY1" fmla="*/ 2891817 h 2891817"/>
              <a:gd name="connsiteX2" fmla="*/ 55025 w 3241962"/>
              <a:gd name="connsiteY2" fmla="*/ 2002193 h 2891817"/>
              <a:gd name="connsiteX3" fmla="*/ 0 w 3241962"/>
              <a:gd name="connsiteY3" fmla="*/ 1887968 h 2891817"/>
              <a:gd name="connsiteX4" fmla="*/ 583754 w 3241962"/>
              <a:gd name="connsiteY4" fmla="*/ 1314189 h 2891817"/>
              <a:gd name="connsiteX5" fmla="*/ 591305 w 3241962"/>
              <a:gd name="connsiteY5" fmla="*/ 1389087 h 2891817"/>
              <a:gd name="connsiteX6" fmla="*/ 1549753 w 3241962"/>
              <a:gd name="connsiteY6" fmla="*/ 2170245 h 2891817"/>
              <a:gd name="connsiteX7" fmla="*/ 2528077 w 3241962"/>
              <a:gd name="connsiteY7" fmla="*/ 1191921 h 2891817"/>
              <a:gd name="connsiteX8" fmla="*/ 1746919 w 3241962"/>
              <a:gd name="connsiteY8" fmla="*/ 233473 h 2891817"/>
              <a:gd name="connsiteX9" fmla="*/ 1689178 w 3241962"/>
              <a:gd name="connsiteY9" fmla="*/ 227652 h 2891817"/>
              <a:gd name="connsiteX10" fmla="*/ 1920788 w 3241962"/>
              <a:gd name="connsiteY10" fmla="*/ 0 h 2891817"/>
              <a:gd name="connsiteX11" fmla="*/ 3241962 w 3241962"/>
              <a:gd name="connsiteY11" fmla="*/ 1344141 h 2891817"/>
              <a:gd name="connsiteX12" fmla="*/ 3240872 w 3241962"/>
              <a:gd name="connsiteY12" fmla="*/ 1365726 h 2891817"/>
              <a:gd name="connsiteX13" fmla="*/ 2751761 w 3241962"/>
              <a:gd name="connsiteY13" fmla="*/ 2393929 h 2891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1962" h="2891817">
                <a:moveTo>
                  <a:pt x="2751761" y="2393929"/>
                </a:moveTo>
                <a:cubicBezTo>
                  <a:pt x="2444140" y="2701550"/>
                  <a:pt x="2019166" y="2891817"/>
                  <a:pt x="1549753" y="2891817"/>
                </a:cubicBezTo>
                <a:cubicBezTo>
                  <a:pt x="904309" y="2891817"/>
                  <a:pt x="342884" y="2532093"/>
                  <a:pt x="55025" y="2002193"/>
                </a:cubicBezTo>
                <a:lnTo>
                  <a:pt x="0" y="1887968"/>
                </a:lnTo>
                <a:lnTo>
                  <a:pt x="583754" y="1314189"/>
                </a:lnTo>
                <a:lnTo>
                  <a:pt x="591305" y="1389087"/>
                </a:lnTo>
                <a:cubicBezTo>
                  <a:pt x="682530" y="1834893"/>
                  <a:pt x="1076979" y="2170245"/>
                  <a:pt x="1549753" y="2170245"/>
                </a:cubicBezTo>
                <a:cubicBezTo>
                  <a:pt x="2090066" y="2170245"/>
                  <a:pt x="2528077" y="1732234"/>
                  <a:pt x="2528077" y="1191921"/>
                </a:cubicBezTo>
                <a:cubicBezTo>
                  <a:pt x="2528077" y="719147"/>
                  <a:pt x="2192725" y="324698"/>
                  <a:pt x="1746919" y="233473"/>
                </a:cubicBezTo>
                <a:lnTo>
                  <a:pt x="1689178" y="227652"/>
                </a:lnTo>
                <a:lnTo>
                  <a:pt x="1920788" y="0"/>
                </a:lnTo>
                <a:lnTo>
                  <a:pt x="3241962" y="1344141"/>
                </a:lnTo>
                <a:lnTo>
                  <a:pt x="3240872" y="1365726"/>
                </a:lnTo>
                <a:cubicBezTo>
                  <a:pt x="3200249" y="1765745"/>
                  <a:pt x="3020929" y="2124761"/>
                  <a:pt x="2751761" y="2393929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59000">
                <a:srgbClr val="A13ED8">
                  <a:alpha val="46000"/>
                </a:srgbClr>
              </a:gs>
              <a:gs pos="100000">
                <a:srgbClr val="E7397E"/>
              </a:gs>
              <a:gs pos="100000">
                <a:srgbClr val="8C3FF3">
                  <a:alpha val="3000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029CF78-3C41-8D7F-28A1-C2082FAF2E4B}"/>
              </a:ext>
            </a:extLst>
          </p:cNvPr>
          <p:cNvSpPr/>
          <p:nvPr/>
        </p:nvSpPr>
        <p:spPr>
          <a:xfrm rot="13470378">
            <a:off x="11163862" y="1507423"/>
            <a:ext cx="1828938" cy="1846919"/>
          </a:xfrm>
          <a:custGeom>
            <a:avLst/>
            <a:gdLst>
              <a:gd name="connsiteX0" fmla="*/ 1662766 w 1828938"/>
              <a:gd name="connsiteY0" fmla="*/ 1846919 h 1846919"/>
              <a:gd name="connsiteX1" fmla="*/ 1450979 w 1828938"/>
              <a:gd name="connsiteY1" fmla="*/ 1631450 h 1846919"/>
              <a:gd name="connsiteX2" fmla="*/ 1466943 w 1828938"/>
              <a:gd name="connsiteY2" fmla="*/ 1598311 h 1846919"/>
              <a:gd name="connsiteX3" fmla="*/ 1541070 w 1828938"/>
              <a:gd name="connsiteY3" fmla="*/ 1231145 h 1846919"/>
              <a:gd name="connsiteX4" fmla="*/ 597792 w 1828938"/>
              <a:gd name="connsiteY4" fmla="*/ 287867 h 1846919"/>
              <a:gd name="connsiteX5" fmla="*/ 230625 w 1828938"/>
              <a:gd name="connsiteY5" fmla="*/ 361995 h 1846919"/>
              <a:gd name="connsiteX6" fmla="*/ 212022 w 1828938"/>
              <a:gd name="connsiteY6" fmla="*/ 370956 h 1846919"/>
              <a:gd name="connsiteX7" fmla="*/ 0 w 1828938"/>
              <a:gd name="connsiteY7" fmla="*/ 155248 h 1846919"/>
              <a:gd name="connsiteX8" fmla="*/ 10956 w 1828938"/>
              <a:gd name="connsiteY8" fmla="*/ 148592 h 1846919"/>
              <a:gd name="connsiteX9" fmla="*/ 597793 w 1828938"/>
              <a:gd name="connsiteY9" fmla="*/ 0 h 1846919"/>
              <a:gd name="connsiteX10" fmla="*/ 1828938 w 1828938"/>
              <a:gd name="connsiteY10" fmla="*/ 1231145 h 1846919"/>
              <a:gd name="connsiteX11" fmla="*/ 1680346 w 1828938"/>
              <a:gd name="connsiteY11" fmla="*/ 1817982 h 1846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28938" h="1846919">
                <a:moveTo>
                  <a:pt x="1662766" y="1846919"/>
                </a:moveTo>
                <a:lnTo>
                  <a:pt x="1450979" y="1631450"/>
                </a:lnTo>
                <a:lnTo>
                  <a:pt x="1466943" y="1598311"/>
                </a:lnTo>
                <a:cubicBezTo>
                  <a:pt x="1514675" y="1485459"/>
                  <a:pt x="1541070" y="1361385"/>
                  <a:pt x="1541070" y="1231145"/>
                </a:cubicBezTo>
                <a:cubicBezTo>
                  <a:pt x="1541070" y="710187"/>
                  <a:pt x="1118750" y="287867"/>
                  <a:pt x="597792" y="287867"/>
                </a:cubicBezTo>
                <a:cubicBezTo>
                  <a:pt x="467553" y="287867"/>
                  <a:pt x="343477" y="314262"/>
                  <a:pt x="230625" y="361995"/>
                </a:cubicBezTo>
                <a:lnTo>
                  <a:pt x="212022" y="370956"/>
                </a:lnTo>
                <a:lnTo>
                  <a:pt x="0" y="155248"/>
                </a:lnTo>
                <a:lnTo>
                  <a:pt x="10956" y="148592"/>
                </a:lnTo>
                <a:cubicBezTo>
                  <a:pt x="185401" y="53828"/>
                  <a:pt x="385310" y="0"/>
                  <a:pt x="597793" y="0"/>
                </a:cubicBezTo>
                <a:cubicBezTo>
                  <a:pt x="1277736" y="0"/>
                  <a:pt x="1828938" y="551202"/>
                  <a:pt x="1828938" y="1231145"/>
                </a:cubicBezTo>
                <a:cubicBezTo>
                  <a:pt x="1828938" y="1443627"/>
                  <a:pt x="1775110" y="1643537"/>
                  <a:pt x="1680346" y="1817982"/>
                </a:cubicBezTo>
                <a:close/>
              </a:path>
            </a:pathLst>
          </a:custGeom>
          <a:gradFill>
            <a:gsLst>
              <a:gs pos="0">
                <a:srgbClr val="AD3DC8">
                  <a:alpha val="59000"/>
                </a:srgbClr>
              </a:gs>
              <a:gs pos="59000">
                <a:srgbClr val="A13ED8">
                  <a:alpha val="46000"/>
                </a:srgbClr>
              </a:gs>
              <a:gs pos="100000">
                <a:srgbClr val="E7397E"/>
              </a:gs>
              <a:gs pos="100000">
                <a:srgbClr val="8C3FF3">
                  <a:alpha val="30000"/>
                </a:srgbClr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706DB41-9F4E-4280-B506-0465B9ADC796}"/>
              </a:ext>
            </a:extLst>
          </p:cNvPr>
          <p:cNvGrpSpPr/>
          <p:nvPr/>
        </p:nvGrpSpPr>
        <p:grpSpPr>
          <a:xfrm>
            <a:off x="10932413" y="6122206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9B6125E-D8CA-4551-B7F4-3B12C481B6B1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35BA4D93-89D7-4E55-9E30-2146B8FEF99E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B69DBF61-95E3-4E55-81B3-BB6A64364F94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15765234-DBE9-4064-94DD-621BEC91B8D8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493D6E6-DAFD-4181-96FA-6AADB310D5DC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51605BB6-7DAA-490E-8D74-4E45731AA433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C233D375-49A9-4AC4-8AFF-BD0271512FEF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A1B27F8-152B-431B-8729-8ACCAF1F4EEB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025E4838-B315-4AB6-A36A-E5DE170F7B39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4D0B519-1C80-4855-B6B7-BDB8A6725FE7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3D104F1-400C-4B2B-803A-3F674785E431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D4D8B244-1720-4EEE-B2C9-4E778F196D0F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DBB9952-12DF-46C7-8258-DA33D4820EDC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1562C035-673C-4116-A724-461FEFBBC43B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7E60D6A0-F947-4DAF-985A-935475B3C5BE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9617E721-72DA-4C74-AD8A-02F7594ACB8C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0CEBAC9-6530-48E3-AC88-4173DE345BBA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98E9C726-2FD9-4B7D-9040-06175F0B8958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02ADA055-238E-4BC6-AA15-C98BCD16A63E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93D4BE1A-C38F-49AD-A7C4-770FE89191DF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08683EDD-01BE-486B-93E8-5480CDB506CB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十字形 100">
            <a:extLst>
              <a:ext uri="{FF2B5EF4-FFF2-40B4-BE49-F238E27FC236}">
                <a16:creationId xmlns:a16="http://schemas.microsoft.com/office/drawing/2014/main" id="{30CDFE3F-A596-4C26-8DC9-38D2104C9DF3}"/>
              </a:ext>
            </a:extLst>
          </p:cNvPr>
          <p:cNvSpPr/>
          <p:nvPr/>
        </p:nvSpPr>
        <p:spPr>
          <a:xfrm>
            <a:off x="11511597" y="471805"/>
            <a:ext cx="183571" cy="183571"/>
          </a:xfrm>
          <a:prstGeom prst="plus">
            <a:avLst>
              <a:gd name="adj" fmla="val 40429"/>
            </a:avLst>
          </a:prstGeom>
          <a:gradFill flip="none" rotWithShape="1">
            <a:gsLst>
              <a:gs pos="98639">
                <a:srgbClr val="A53AC2"/>
              </a:gs>
              <a:gs pos="0">
                <a:srgbClr val="44219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十字形 101">
            <a:extLst>
              <a:ext uri="{FF2B5EF4-FFF2-40B4-BE49-F238E27FC236}">
                <a16:creationId xmlns:a16="http://schemas.microsoft.com/office/drawing/2014/main" id="{FCF3AD8D-B7A4-4D32-B27A-959B79103760}"/>
              </a:ext>
            </a:extLst>
          </p:cNvPr>
          <p:cNvSpPr/>
          <p:nvPr/>
        </p:nvSpPr>
        <p:spPr>
          <a:xfrm>
            <a:off x="487739" y="6192179"/>
            <a:ext cx="183571" cy="183571"/>
          </a:xfrm>
          <a:prstGeom prst="plus">
            <a:avLst>
              <a:gd name="adj" fmla="val 40429"/>
            </a:avLst>
          </a:prstGeom>
          <a:gradFill flip="none" rotWithShape="1">
            <a:gsLst>
              <a:gs pos="98639">
                <a:srgbClr val="A53AC2"/>
              </a:gs>
              <a:gs pos="0">
                <a:srgbClr val="44219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3065EADD-1549-4D24-A59A-1D5AA1B9C3E7}"/>
              </a:ext>
            </a:extLst>
          </p:cNvPr>
          <p:cNvGrpSpPr/>
          <p:nvPr/>
        </p:nvGrpSpPr>
        <p:grpSpPr>
          <a:xfrm>
            <a:off x="481592" y="472725"/>
            <a:ext cx="764287" cy="253194"/>
            <a:chOff x="382122" y="8752644"/>
            <a:chExt cx="1598524" cy="529561"/>
          </a:xfrm>
          <a:gradFill>
            <a:gsLst>
              <a:gs pos="100000">
                <a:srgbClr val="FFFFFF">
                  <a:alpha val="20000"/>
                </a:srgbClr>
              </a:gs>
              <a:gs pos="16000">
                <a:srgbClr val="4E11A2">
                  <a:alpha val="36000"/>
                </a:srgbClr>
              </a:gs>
            </a:gsLst>
            <a:lin ang="10800000" scaled="0"/>
          </a:gradFill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080D9129-A633-4A80-A682-AB2E695B2BEE}"/>
                </a:ext>
              </a:extLst>
            </p:cNvPr>
            <p:cNvSpPr/>
            <p:nvPr/>
          </p:nvSpPr>
          <p:spPr>
            <a:xfrm>
              <a:off x="164714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961B617A-5079-4034-98A2-8502C3C779C8}"/>
                </a:ext>
              </a:extLst>
            </p:cNvPr>
            <p:cNvSpPr/>
            <p:nvPr/>
          </p:nvSpPr>
          <p:spPr>
            <a:xfrm>
              <a:off x="888130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08C5DF2C-420F-4534-AB64-62E7C866DA39}"/>
                </a:ext>
              </a:extLst>
            </p:cNvPr>
            <p:cNvSpPr/>
            <p:nvPr/>
          </p:nvSpPr>
          <p:spPr>
            <a:xfrm>
              <a:off x="1141134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DE22B871-7AD3-4B4C-9FD0-7F02563FD7AF}"/>
                </a:ext>
              </a:extLst>
            </p:cNvPr>
            <p:cNvSpPr/>
            <p:nvPr/>
          </p:nvSpPr>
          <p:spPr>
            <a:xfrm>
              <a:off x="382122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1D8C4DC8-E903-4A0B-95F1-DBC3F46D1C2E}"/>
                </a:ext>
              </a:extLst>
            </p:cNvPr>
            <p:cNvSpPr/>
            <p:nvPr/>
          </p:nvSpPr>
          <p:spPr>
            <a:xfrm>
              <a:off x="1394138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CBE26EAB-379A-4027-A314-0A5DA64E4124}"/>
                </a:ext>
              </a:extLst>
            </p:cNvPr>
            <p:cNvSpPr/>
            <p:nvPr/>
          </p:nvSpPr>
          <p:spPr>
            <a:xfrm>
              <a:off x="635126" y="8752644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87386EE3-97F3-4AC9-945E-F6C3504ADCC5}"/>
                </a:ext>
              </a:extLst>
            </p:cNvPr>
            <p:cNvSpPr/>
            <p:nvPr/>
          </p:nvSpPr>
          <p:spPr>
            <a:xfrm>
              <a:off x="1900149" y="8752644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B150EE3C-C015-4A8C-A694-75FFBD2D21E5}"/>
                </a:ext>
              </a:extLst>
            </p:cNvPr>
            <p:cNvSpPr/>
            <p:nvPr/>
          </p:nvSpPr>
          <p:spPr>
            <a:xfrm>
              <a:off x="164714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CC0CE1FD-771E-4D77-AE75-A62623EA63F8}"/>
                </a:ext>
              </a:extLst>
            </p:cNvPr>
            <p:cNvSpPr/>
            <p:nvPr/>
          </p:nvSpPr>
          <p:spPr>
            <a:xfrm>
              <a:off x="888130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DCE99DFF-AEE4-4B71-8A25-CEB07FE4D38C}"/>
                </a:ext>
              </a:extLst>
            </p:cNvPr>
            <p:cNvSpPr/>
            <p:nvPr/>
          </p:nvSpPr>
          <p:spPr>
            <a:xfrm>
              <a:off x="1141134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8907F00B-8ABD-4B3F-83ED-2284D2E485C3}"/>
                </a:ext>
              </a:extLst>
            </p:cNvPr>
            <p:cNvSpPr/>
            <p:nvPr/>
          </p:nvSpPr>
          <p:spPr>
            <a:xfrm>
              <a:off x="382122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4BCB27A2-A038-4ECF-A511-6B85809259A0}"/>
                </a:ext>
              </a:extLst>
            </p:cNvPr>
            <p:cNvSpPr/>
            <p:nvPr/>
          </p:nvSpPr>
          <p:spPr>
            <a:xfrm>
              <a:off x="1394138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EA505BF3-137B-4B3D-AD8E-CB4BA73B8BB3}"/>
                </a:ext>
              </a:extLst>
            </p:cNvPr>
            <p:cNvSpPr/>
            <p:nvPr/>
          </p:nvSpPr>
          <p:spPr>
            <a:xfrm>
              <a:off x="635126" y="8977176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502CC5BC-5DC9-40FD-A658-87AC8A4361E7}"/>
                </a:ext>
              </a:extLst>
            </p:cNvPr>
            <p:cNvSpPr/>
            <p:nvPr/>
          </p:nvSpPr>
          <p:spPr>
            <a:xfrm>
              <a:off x="1900149" y="8977176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D6517B8F-1B07-4F51-A0C7-6B400D84CDF2}"/>
                </a:ext>
              </a:extLst>
            </p:cNvPr>
            <p:cNvSpPr/>
            <p:nvPr/>
          </p:nvSpPr>
          <p:spPr>
            <a:xfrm>
              <a:off x="164714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5FA3ACFD-576D-483B-BE82-420554C298B3}"/>
                </a:ext>
              </a:extLst>
            </p:cNvPr>
            <p:cNvSpPr/>
            <p:nvPr/>
          </p:nvSpPr>
          <p:spPr>
            <a:xfrm>
              <a:off x="888130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837FE491-709C-4A0F-B8E7-82D08EE5C2CE}"/>
                </a:ext>
              </a:extLst>
            </p:cNvPr>
            <p:cNvSpPr/>
            <p:nvPr/>
          </p:nvSpPr>
          <p:spPr>
            <a:xfrm>
              <a:off x="1141134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55F068C6-61AA-4EA3-BDB4-0F59DA27EF13}"/>
                </a:ext>
              </a:extLst>
            </p:cNvPr>
            <p:cNvSpPr/>
            <p:nvPr/>
          </p:nvSpPr>
          <p:spPr>
            <a:xfrm>
              <a:off x="382122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5817C9B5-919D-4849-A94F-163C2B54A8E3}"/>
                </a:ext>
              </a:extLst>
            </p:cNvPr>
            <p:cNvSpPr/>
            <p:nvPr/>
          </p:nvSpPr>
          <p:spPr>
            <a:xfrm>
              <a:off x="1394138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433DB767-0BF8-4F54-BBF9-F38FD9E99107}"/>
                </a:ext>
              </a:extLst>
            </p:cNvPr>
            <p:cNvSpPr/>
            <p:nvPr/>
          </p:nvSpPr>
          <p:spPr>
            <a:xfrm>
              <a:off x="635126" y="9201708"/>
              <a:ext cx="80497" cy="804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E5D8A0F6-5C9D-4EEA-8589-D978ED4A2653}"/>
                </a:ext>
              </a:extLst>
            </p:cNvPr>
            <p:cNvSpPr/>
            <p:nvPr/>
          </p:nvSpPr>
          <p:spPr>
            <a:xfrm>
              <a:off x="1900149" y="9201708"/>
              <a:ext cx="80497" cy="80497"/>
            </a:xfrm>
            <a:prstGeom prst="ellipse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F89DBACB-5EF8-48E5-A14D-129CB6897B77}"/>
              </a:ext>
            </a:extLst>
          </p:cNvPr>
          <p:cNvSpPr/>
          <p:nvPr/>
        </p:nvSpPr>
        <p:spPr>
          <a:xfrm rot="18877152">
            <a:off x="9206638" y="2343689"/>
            <a:ext cx="1590881" cy="2651561"/>
          </a:xfrm>
          <a:prstGeom prst="ellipse">
            <a:avLst/>
          </a:pr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D3F6748D-1C3D-2A18-A328-2B37C082CD71}"/>
              </a:ext>
            </a:extLst>
          </p:cNvPr>
          <p:cNvSpPr/>
          <p:nvPr/>
        </p:nvSpPr>
        <p:spPr>
          <a:xfrm rot="15841801">
            <a:off x="32321" y="3109964"/>
            <a:ext cx="1302134" cy="1499991"/>
          </a:xfrm>
          <a:custGeom>
            <a:avLst/>
            <a:gdLst>
              <a:gd name="connsiteX0" fmla="*/ 1288907 w 1302134"/>
              <a:gd name="connsiteY0" fmla="*/ 633537 h 1499991"/>
              <a:gd name="connsiteX1" fmla="*/ 651067 w 1302134"/>
              <a:gd name="connsiteY1" fmla="*/ 1499991 h 1499991"/>
              <a:gd name="connsiteX2" fmla="*/ 0 w 1302134"/>
              <a:gd name="connsiteY2" fmla="*/ 414841 h 1499991"/>
              <a:gd name="connsiteX3" fmla="*/ 13227 w 1302134"/>
              <a:gd name="connsiteY3" fmla="*/ 196146 h 1499991"/>
              <a:gd name="connsiteX4" fmla="*/ 49758 w 1302134"/>
              <a:gd name="connsiteY4" fmla="*/ 0 h 1499991"/>
              <a:gd name="connsiteX5" fmla="*/ 1276264 w 1302134"/>
              <a:gd name="connsiteY5" fmla="*/ 128262 h 1499991"/>
              <a:gd name="connsiteX6" fmla="*/ 1288906 w 1302134"/>
              <a:gd name="connsiteY6" fmla="*/ 196146 h 1499991"/>
              <a:gd name="connsiteX7" fmla="*/ 1302134 w 1302134"/>
              <a:gd name="connsiteY7" fmla="*/ 414841 h 1499991"/>
              <a:gd name="connsiteX8" fmla="*/ 1288907 w 1302134"/>
              <a:gd name="connsiteY8" fmla="*/ 633537 h 149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2134" h="1499991">
                <a:moveTo>
                  <a:pt x="1288907" y="633537"/>
                </a:moveTo>
                <a:cubicBezTo>
                  <a:pt x="1228197" y="1128022"/>
                  <a:pt x="965694" y="1499991"/>
                  <a:pt x="651067" y="1499991"/>
                </a:cubicBezTo>
                <a:cubicBezTo>
                  <a:pt x="291493" y="1499991"/>
                  <a:pt x="0" y="1014153"/>
                  <a:pt x="0" y="414841"/>
                </a:cubicBezTo>
                <a:cubicBezTo>
                  <a:pt x="0" y="339927"/>
                  <a:pt x="4554" y="266786"/>
                  <a:pt x="13227" y="196146"/>
                </a:cubicBezTo>
                <a:lnTo>
                  <a:pt x="49758" y="0"/>
                </a:lnTo>
                <a:lnTo>
                  <a:pt x="1276264" y="128262"/>
                </a:lnTo>
                <a:lnTo>
                  <a:pt x="1288906" y="196146"/>
                </a:lnTo>
                <a:cubicBezTo>
                  <a:pt x="1297579" y="266786"/>
                  <a:pt x="1302134" y="339927"/>
                  <a:pt x="1302134" y="414841"/>
                </a:cubicBezTo>
                <a:cubicBezTo>
                  <a:pt x="1302134" y="489755"/>
                  <a:pt x="1297579" y="562896"/>
                  <a:pt x="1288907" y="633537"/>
                </a:cubicBezTo>
                <a:close/>
              </a:path>
            </a:pathLst>
          </a:custGeom>
          <a:gradFill>
            <a:gsLst>
              <a:gs pos="72000">
                <a:srgbClr val="261558">
                  <a:alpha val="36000"/>
                </a:srgbClr>
              </a:gs>
              <a:gs pos="100000">
                <a:srgbClr val="1C1A5D">
                  <a:alpha val="33000"/>
                </a:srgbClr>
              </a:gs>
              <a:gs pos="27000">
                <a:srgbClr val="340D53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7ACED7-BEDA-43F4-9048-94AAF6AF58FD}"/>
              </a:ext>
            </a:extLst>
          </p:cNvPr>
          <p:cNvSpPr txBox="1"/>
          <p:nvPr/>
        </p:nvSpPr>
        <p:spPr>
          <a:xfrm>
            <a:off x="2622875" y="1782538"/>
            <a:ext cx="131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办公软件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3CBCEE3-66AB-4601-A7F7-F03A9CC7309E}"/>
              </a:ext>
            </a:extLst>
          </p:cNvPr>
          <p:cNvSpPr txBox="1"/>
          <p:nvPr/>
        </p:nvSpPr>
        <p:spPr>
          <a:xfrm>
            <a:off x="1792360" y="4137401"/>
            <a:ext cx="215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决策才能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F5B7D20-EEFD-41DC-B870-5CEFCA341A69}"/>
              </a:ext>
            </a:extLst>
          </p:cNvPr>
          <p:cNvSpPr txBox="1"/>
          <p:nvPr/>
        </p:nvSpPr>
        <p:spPr>
          <a:xfrm>
            <a:off x="7939323" y="1782538"/>
            <a:ext cx="177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资源配置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15AC5DF-3F5C-49D6-A961-FA21039CD68D}"/>
              </a:ext>
            </a:extLst>
          </p:cNvPr>
          <p:cNvSpPr txBox="1"/>
          <p:nvPr/>
        </p:nvSpPr>
        <p:spPr>
          <a:xfrm>
            <a:off x="8264288" y="4137401"/>
            <a:ext cx="177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20" dirty="0">
                <a:solidFill>
                  <a:srgbClr val="F860AB"/>
                </a:solidFill>
                <a:latin typeface="+mj-ea"/>
                <a:ea typeface="+mj-ea"/>
              </a:rPr>
              <a:t>英语商务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ACF6D8E-C7CF-433C-A136-8367F3BAF560}"/>
              </a:ext>
            </a:extLst>
          </p:cNvPr>
          <p:cNvSpPr/>
          <p:nvPr/>
        </p:nvSpPr>
        <p:spPr>
          <a:xfrm>
            <a:off x="4106655" y="1710340"/>
            <a:ext cx="1976734" cy="1976734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38100">
            <a:gradFill>
              <a:gsLst>
                <a:gs pos="0">
                  <a:srgbClr val="F860AB"/>
                </a:gs>
                <a:gs pos="100000">
                  <a:srgbClr val="6C208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D67C9842-5C5E-4AAD-B5B8-B361ABAAF451}"/>
              </a:ext>
            </a:extLst>
          </p:cNvPr>
          <p:cNvSpPr txBox="1"/>
          <p:nvPr/>
        </p:nvSpPr>
        <p:spPr>
          <a:xfrm>
            <a:off x="1877948" y="2058498"/>
            <a:ext cx="20412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200" b="0" i="0" spc="12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Office software</a:t>
            </a:r>
            <a:endParaRPr lang="zh-CN" altLang="en-US" sz="1200" spc="12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488D8E2D-A482-484D-B445-9C2CADBD47B7}"/>
              </a:ext>
            </a:extLst>
          </p:cNvPr>
          <p:cNvSpPr txBox="1"/>
          <p:nvPr/>
        </p:nvSpPr>
        <p:spPr>
          <a:xfrm>
            <a:off x="1646885" y="4422272"/>
            <a:ext cx="22764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200" b="0" i="0" spc="12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Decision making skills</a:t>
            </a:r>
            <a:endParaRPr lang="zh-CN" altLang="en-US" sz="1200" spc="12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68F9470-A5BB-4514-B582-884A685D4DC9}"/>
              </a:ext>
            </a:extLst>
          </p:cNvPr>
          <p:cNvSpPr txBox="1"/>
          <p:nvPr/>
        </p:nvSpPr>
        <p:spPr>
          <a:xfrm>
            <a:off x="8267036" y="2058498"/>
            <a:ext cx="20412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0" i="0" spc="12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Resource allocation</a:t>
            </a:r>
            <a:endParaRPr lang="zh-CN" altLang="en-US" sz="1200" spc="12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BA057E7A-411D-477A-B78C-B03F512B163C}"/>
              </a:ext>
            </a:extLst>
          </p:cNvPr>
          <p:cNvSpPr txBox="1"/>
          <p:nvPr/>
        </p:nvSpPr>
        <p:spPr>
          <a:xfrm>
            <a:off x="8264288" y="4422272"/>
            <a:ext cx="20412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0" i="0" spc="120" dirty="0">
                <a:solidFill>
                  <a:srgbClr val="F860AB"/>
                </a:solidFill>
                <a:effectLst/>
                <a:ea typeface="思源黑体 CN Light" panose="020B0300000000000000" pitchFamily="34" charset="-122"/>
              </a:rPr>
              <a:t>English business</a:t>
            </a:r>
            <a:endParaRPr lang="zh-CN" altLang="en-US" sz="1200" spc="120" dirty="0">
              <a:solidFill>
                <a:srgbClr val="F860AB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2102DC6-4B63-45E2-B1FE-8608C8E74431}"/>
              </a:ext>
            </a:extLst>
          </p:cNvPr>
          <p:cNvSpPr txBox="1"/>
          <p:nvPr/>
        </p:nvSpPr>
        <p:spPr>
          <a:xfrm>
            <a:off x="956598" y="2316084"/>
            <a:ext cx="2988948" cy="74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b="0" i="0" spc="120" dirty="0">
                <a:solidFill>
                  <a:schemeClr val="bg1">
                    <a:lumMod val="85000"/>
                  </a:schemeClr>
                </a:solidFill>
                <a:effectLst/>
                <a:latin typeface="+mn-ea"/>
              </a:rPr>
              <a:t>办公软件是指可以进行</a:t>
            </a:r>
            <a:r>
              <a:rPr lang="zh-CN" altLang="en-US" sz="1200" b="1" i="0" spc="120" dirty="0">
                <a:solidFill>
                  <a:schemeClr val="bg1"/>
                </a:solidFill>
                <a:effectLst/>
                <a:latin typeface="+mn-ea"/>
              </a:rPr>
              <a:t>文字处理</a:t>
            </a:r>
            <a:r>
              <a:rPr lang="zh-CN" altLang="en-US" sz="1200" b="0" i="0" spc="120" dirty="0">
                <a:solidFill>
                  <a:schemeClr val="bg1">
                    <a:lumMod val="85000"/>
                  </a:schemeClr>
                </a:solidFill>
                <a:effectLst/>
                <a:latin typeface="+mn-ea"/>
              </a:rPr>
              <a:t>、表格制作、幻灯片制作、</a:t>
            </a:r>
            <a:r>
              <a:rPr lang="zh-CN" altLang="en-US" sz="1200" b="1" i="0" spc="120" dirty="0">
                <a:solidFill>
                  <a:schemeClr val="bg1"/>
                </a:solidFill>
                <a:effectLst/>
                <a:latin typeface="+mn-ea"/>
              </a:rPr>
              <a:t>图形图像处理</a:t>
            </a:r>
            <a:r>
              <a:rPr lang="zh-CN" altLang="en-US" sz="1200" b="0" i="0" spc="120" dirty="0">
                <a:solidFill>
                  <a:schemeClr val="bg1">
                    <a:lumMod val="85000"/>
                  </a:schemeClr>
                </a:solidFill>
                <a:effectLst/>
                <a:latin typeface="+mn-ea"/>
              </a:rPr>
              <a:t>、简单数据库的处理等方面工作的软件。</a:t>
            </a:r>
            <a:endParaRPr lang="zh-CN" altLang="en-US" sz="1200" spc="12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E19983C5-3438-48B2-94C0-6C542CBBCE2C}"/>
              </a:ext>
            </a:extLst>
          </p:cNvPr>
          <p:cNvSpPr/>
          <p:nvPr/>
        </p:nvSpPr>
        <p:spPr>
          <a:xfrm>
            <a:off x="4106850" y="3702295"/>
            <a:ext cx="1976734" cy="197673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38100">
            <a:gradFill>
              <a:gsLst>
                <a:gs pos="0">
                  <a:srgbClr val="F860AB"/>
                </a:gs>
                <a:gs pos="100000">
                  <a:srgbClr val="6C208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334E6289-A4D7-4531-9C1F-179DD7F4AA55}"/>
              </a:ext>
            </a:extLst>
          </p:cNvPr>
          <p:cNvSpPr/>
          <p:nvPr/>
        </p:nvSpPr>
        <p:spPr>
          <a:xfrm>
            <a:off x="6086403" y="1700623"/>
            <a:ext cx="1976734" cy="1976734"/>
          </a:xfrm>
          <a:prstGeom prst="ellips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38100">
            <a:gradFill>
              <a:gsLst>
                <a:gs pos="0">
                  <a:srgbClr val="F860AB"/>
                </a:gs>
                <a:gs pos="100000">
                  <a:srgbClr val="6C208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ABEEA822-7A92-4D97-8FDC-EC47265D0E0C}"/>
              </a:ext>
            </a:extLst>
          </p:cNvPr>
          <p:cNvSpPr/>
          <p:nvPr/>
        </p:nvSpPr>
        <p:spPr>
          <a:xfrm>
            <a:off x="6089826" y="3700786"/>
            <a:ext cx="1976734" cy="1976734"/>
          </a:xfrm>
          <a:prstGeom prst="ellipse">
            <a:avLst/>
          </a:prstGeom>
          <a:blipFill dpi="0" rotWithShape="1">
            <a:blip r:embed="rId6"/>
            <a:srcRect/>
            <a:tile tx="0" ty="0" sx="100000" sy="100000" flip="none" algn="ctr"/>
          </a:blipFill>
          <a:ln w="38100">
            <a:gradFill>
              <a:gsLst>
                <a:gs pos="0">
                  <a:srgbClr val="F860AB"/>
                </a:gs>
                <a:gs pos="100000">
                  <a:srgbClr val="6C208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60F55353-4504-43E9-BD9C-1DB7D99FF5F7}"/>
              </a:ext>
            </a:extLst>
          </p:cNvPr>
          <p:cNvGrpSpPr/>
          <p:nvPr/>
        </p:nvGrpSpPr>
        <p:grpSpPr>
          <a:xfrm>
            <a:off x="5487604" y="3080527"/>
            <a:ext cx="1193659" cy="1193659"/>
            <a:chOff x="10165880" y="2488825"/>
            <a:chExt cx="719598" cy="719598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F84EC4C-C2E1-456C-9522-7C5815640ABF}"/>
                </a:ext>
              </a:extLst>
            </p:cNvPr>
            <p:cNvSpPr/>
            <p:nvPr/>
          </p:nvSpPr>
          <p:spPr>
            <a:xfrm>
              <a:off x="10165880" y="2488825"/>
              <a:ext cx="719598" cy="719598"/>
            </a:xfrm>
            <a:prstGeom prst="ellipse">
              <a:avLst/>
            </a:prstGeom>
            <a:gradFill>
              <a:gsLst>
                <a:gs pos="81000">
                  <a:srgbClr val="DA52B7"/>
                </a:gs>
                <a:gs pos="42000">
                  <a:srgbClr val="BE45C2"/>
                </a:gs>
                <a:gs pos="17000">
                  <a:srgbClr val="AD3DC8"/>
                </a:gs>
                <a:gs pos="100000">
                  <a:srgbClr val="E7397E"/>
                </a:gs>
                <a:gs pos="97000">
                  <a:srgbClr val="F860AB"/>
                </a:gs>
              </a:gsLst>
              <a:lin ang="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形 16" descr="公文包 纯色填充">
              <a:extLst>
                <a:ext uri="{FF2B5EF4-FFF2-40B4-BE49-F238E27FC236}">
                  <a16:creationId xmlns:a16="http://schemas.microsoft.com/office/drawing/2014/main" id="{C47A74E0-B3FF-40AA-8994-0C6C1FB23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335917" y="2658861"/>
              <a:ext cx="379524" cy="379526"/>
            </a:xfrm>
            <a:prstGeom prst="rect">
              <a:avLst/>
            </a:prstGeom>
          </p:spPr>
        </p:pic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60099537-334D-492F-A061-0AAE81486416}"/>
              </a:ext>
            </a:extLst>
          </p:cNvPr>
          <p:cNvSpPr txBox="1"/>
          <p:nvPr/>
        </p:nvSpPr>
        <p:spPr>
          <a:xfrm>
            <a:off x="8252714" y="2316084"/>
            <a:ext cx="2982689" cy="963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在社会经济发展的一定阶段上，相对于人们的需求而言，资源总是表现出相对的稀缺性，从而要求人们对</a:t>
            </a:r>
            <a:r>
              <a:rPr lang="zh-CN" altLang="en-US" sz="1200" b="1" i="0" spc="120" dirty="0">
                <a:solidFill>
                  <a:schemeClr val="bg1"/>
                </a:solidFill>
                <a:effectLst/>
                <a:latin typeface="+mn-ea"/>
              </a:rPr>
              <a:t>有限的、相对稀缺的</a:t>
            </a: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资源进行合理配置</a:t>
            </a:r>
            <a:r>
              <a:rPr lang="en-US" altLang="zh-CN" sz="1200" spc="12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.</a:t>
            </a:r>
            <a:endParaRPr lang="zh-CN" altLang="en-US" sz="1200" spc="12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31C43E4F-2591-4727-BB9B-FAA5F6CE75FE}"/>
              </a:ext>
            </a:extLst>
          </p:cNvPr>
          <p:cNvSpPr txBox="1"/>
          <p:nvPr/>
        </p:nvSpPr>
        <p:spPr>
          <a:xfrm>
            <a:off x="956598" y="4744815"/>
            <a:ext cx="2988948" cy="74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"</a:t>
            </a:r>
            <a:r>
              <a:rPr lang="zh-CN" altLang="en-US" sz="1200" b="1" i="0" spc="120" dirty="0">
                <a:solidFill>
                  <a:schemeClr val="bg1"/>
                </a:solidFill>
                <a:effectLst/>
                <a:latin typeface="+mn-ea"/>
              </a:rPr>
              <a:t>心有多大，舞台就有多大</a:t>
            </a: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。</a:t>
            </a:r>
            <a:r>
              <a:rPr lang="en-US" altLang="zh-CN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"</a:t>
            </a: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让我们用决心开启改变之门，用决心化失意为力量，全力以赴冲向成功的梦想。</a:t>
            </a:r>
            <a:endParaRPr lang="zh-CN" altLang="en-US" sz="1200" spc="12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E4F394AA-F6CE-4FF7-9D81-A4EE829AC393}"/>
              </a:ext>
            </a:extLst>
          </p:cNvPr>
          <p:cNvSpPr txBox="1"/>
          <p:nvPr/>
        </p:nvSpPr>
        <p:spPr>
          <a:xfrm>
            <a:off x="8252715" y="4744815"/>
            <a:ext cx="2964968" cy="963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常用商务英语口语对话是我们在</a:t>
            </a:r>
            <a:r>
              <a:rPr lang="zh-CN" altLang="en-US" sz="1200" b="1" i="0" spc="120" dirty="0">
                <a:solidFill>
                  <a:schemeClr val="bg1"/>
                </a:solidFill>
                <a:effectLst/>
                <a:latin typeface="+mn-ea"/>
              </a:rPr>
              <a:t>外资企业工作</a:t>
            </a: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。为了能在工作中和领导同事</a:t>
            </a:r>
            <a:r>
              <a:rPr lang="zh-CN" altLang="en-US" sz="1200" b="1" i="0" spc="120" dirty="0">
                <a:solidFill>
                  <a:schemeClr val="bg1"/>
                </a:solidFill>
                <a:effectLst/>
                <a:latin typeface="+mn-ea"/>
              </a:rPr>
              <a:t>交流顺利</a:t>
            </a:r>
            <a:r>
              <a:rPr lang="zh-CN" altLang="en-US" sz="1200" b="0" i="0" spc="120" dirty="0">
                <a:solidFill>
                  <a:schemeClr val="bg1">
                    <a:lumMod val="75000"/>
                  </a:schemeClr>
                </a:solidFill>
                <a:effectLst/>
                <a:latin typeface="+mn-ea"/>
              </a:rPr>
              <a:t>，提高工作效率，我们有必要掌握一些常用英语口语。</a:t>
            </a:r>
            <a:endParaRPr lang="zh-CN" altLang="en-US" sz="1200" spc="12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45344D81-57BD-2EC4-195A-D92F974F2810}"/>
              </a:ext>
            </a:extLst>
          </p:cNvPr>
          <p:cNvSpPr/>
          <p:nvPr/>
        </p:nvSpPr>
        <p:spPr>
          <a:xfrm rot="354490">
            <a:off x="3801533" y="-26473"/>
            <a:ext cx="510275" cy="283906"/>
          </a:xfrm>
          <a:custGeom>
            <a:avLst/>
            <a:gdLst>
              <a:gd name="connsiteX0" fmla="*/ 0 w 510275"/>
              <a:gd name="connsiteY0" fmla="*/ 52260 h 283906"/>
              <a:gd name="connsiteX1" fmla="*/ 505000 w 510275"/>
              <a:gd name="connsiteY1" fmla="*/ 0 h 283906"/>
              <a:gd name="connsiteX2" fmla="*/ 510275 w 510275"/>
              <a:gd name="connsiteY2" fmla="*/ 26131 h 283906"/>
              <a:gd name="connsiteX3" fmla="*/ 252500 w 510275"/>
              <a:gd name="connsiteY3" fmla="*/ 283906 h 283906"/>
              <a:gd name="connsiteX4" fmla="*/ 14983 w 510275"/>
              <a:gd name="connsiteY4" fmla="*/ 126469 h 28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5" h="283906">
                <a:moveTo>
                  <a:pt x="0" y="52260"/>
                </a:moveTo>
                <a:lnTo>
                  <a:pt x="505000" y="0"/>
                </a:lnTo>
                <a:lnTo>
                  <a:pt x="510275" y="26131"/>
                </a:lnTo>
                <a:cubicBezTo>
                  <a:pt x="510275" y="168496"/>
                  <a:pt x="394865" y="283906"/>
                  <a:pt x="252500" y="283906"/>
                </a:cubicBezTo>
                <a:cubicBezTo>
                  <a:pt x="145726" y="283906"/>
                  <a:pt x="54115" y="218988"/>
                  <a:pt x="14983" y="126469"/>
                </a:cubicBezTo>
                <a:close/>
              </a:path>
            </a:pathLst>
          </a:custGeom>
          <a:gradFill>
            <a:gsLst>
              <a:gs pos="81000">
                <a:srgbClr val="DA52B7"/>
              </a:gs>
              <a:gs pos="42000">
                <a:srgbClr val="BE45C2"/>
              </a:gs>
              <a:gs pos="17000">
                <a:srgbClr val="AD3DC8"/>
              </a:gs>
              <a:gs pos="100000">
                <a:srgbClr val="E7397E"/>
              </a:gs>
              <a:gs pos="97000">
                <a:srgbClr val="F860AB"/>
              </a:gs>
            </a:gsLst>
            <a:lin ang="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094B57F-2771-4144-BFBF-C54C3985894C}"/>
              </a:ext>
            </a:extLst>
          </p:cNvPr>
          <p:cNvSpPr txBox="1"/>
          <p:nvPr/>
        </p:nvSpPr>
        <p:spPr>
          <a:xfrm>
            <a:off x="4929754" y="416070"/>
            <a:ext cx="2332491" cy="584775"/>
          </a:xfrm>
          <a:prstGeom prst="rect">
            <a:avLst/>
          </a:prstGeom>
          <a:solidFill>
            <a:srgbClr val="1902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20" dirty="0">
                <a:solidFill>
                  <a:srgbClr val="F860AB"/>
                </a:solidFill>
                <a:latin typeface="+mj-ea"/>
                <a:ea typeface="+mj-ea"/>
              </a:rPr>
              <a:t>职业</a:t>
            </a:r>
            <a:r>
              <a:rPr lang="zh-CN" altLang="en-US" sz="3200" spc="120" dirty="0">
                <a:solidFill>
                  <a:schemeClr val="bg1"/>
                </a:solidFill>
                <a:latin typeface="+mj-ea"/>
                <a:ea typeface="+mj-ea"/>
              </a:rPr>
              <a:t>技能</a:t>
            </a:r>
            <a:endParaRPr lang="en-US" altLang="zh-CN" sz="3200" spc="12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D916A46-9B10-40EB-BA92-C1D38DA0D443}"/>
              </a:ext>
            </a:extLst>
          </p:cNvPr>
          <p:cNvSpPr txBox="1"/>
          <p:nvPr/>
        </p:nvSpPr>
        <p:spPr>
          <a:xfrm>
            <a:off x="4756759" y="943025"/>
            <a:ext cx="26784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思源黑体 CN Regular" panose="020B0500000000000000" pitchFamily="34" charset="-122"/>
                <a:cs typeface="+mn-cs"/>
              </a:rPr>
              <a:t>Professional </a:t>
            </a:r>
            <a:r>
              <a:rPr kumimoji="0" lang="en-US" altLang="zh-CN" sz="1200" b="0" i="0" u="none" strike="noStrike" kern="1200" cap="none" spc="120" normalizeH="0" baseline="0" noProof="0" dirty="0">
                <a:ln>
                  <a:noFill/>
                </a:ln>
                <a:solidFill>
                  <a:srgbClr val="F860AB"/>
                </a:solidFill>
                <a:effectLst/>
                <a:uLnTx/>
                <a:uFillTx/>
                <a:ea typeface="思源黑体 CN Regular" panose="020B0500000000000000" pitchFamily="34" charset="-122"/>
                <a:cs typeface="+mn-cs"/>
              </a:rPr>
              <a:t>Skills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49D10D69-C9D8-47CA-9480-A7235122FC53}"/>
              </a:ext>
            </a:extLst>
          </p:cNvPr>
          <p:cNvSpPr/>
          <p:nvPr/>
        </p:nvSpPr>
        <p:spPr>
          <a:xfrm rot="5400000">
            <a:off x="6030880" y="332112"/>
            <a:ext cx="130238" cy="1907539"/>
          </a:xfrm>
          <a:prstGeom prst="rect">
            <a:avLst/>
          </a:prstGeom>
          <a:solidFill>
            <a:srgbClr val="F860A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3953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71b5ddb7-0ddb-4805-8d62-50536e6c76b2&quot;,&quot;Name&quot;:&quot;自定义&quot;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51PPT模板网   www.51pptmoban.com">
  <a:themeElements>
    <a:clrScheme name="自定义 10">
      <a:dk1>
        <a:sysClr val="windowText" lastClr="000000"/>
      </a:dk1>
      <a:lt1>
        <a:sysClr val="window" lastClr="FFFFFF"/>
      </a:lt1>
      <a:dk2>
        <a:srgbClr val="7030A0"/>
      </a:dk2>
      <a:lt2>
        <a:srgbClr val="F860AB"/>
      </a:lt2>
      <a:accent1>
        <a:srgbClr val="A843D5"/>
      </a:accent1>
      <a:accent2>
        <a:srgbClr val="CF98E8"/>
      </a:accent2>
      <a:accent3>
        <a:srgbClr val="6C208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免版权OPPO和思源">
      <a:majorFont>
        <a:latin typeface="OPPOSans H"/>
        <a:ea typeface="思源黑体 CN Bold"/>
        <a:cs typeface=""/>
      </a:majorFont>
      <a:minorFont>
        <a:latin typeface="OPPOSans 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</TotalTime>
  <Words>998</Words>
  <Application>Microsoft Office PowerPoint</Application>
  <PresentationFormat>宽屏</PresentationFormat>
  <Paragraphs>118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OPPOSans H</vt:lpstr>
      <vt:lpstr>OPPOSans R</vt:lpstr>
      <vt:lpstr>阿里巴巴普惠体 B</vt:lpstr>
      <vt:lpstr>汉仪雅酷黑 45W</vt:lpstr>
      <vt:lpstr>思源黑体 CN Bold</vt:lpstr>
      <vt:lpstr>思源黑体 CN Light</vt:lpstr>
      <vt:lpstr>思源黑体 CN Regular</vt:lpstr>
      <vt:lpstr>Arial</vt:lpstr>
      <vt:lpstr>Calibri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渐变紫色几何风职场技能培训ppt模板</dc:title>
  <dc:creator>蔡爱茵</dc:creator>
  <cp:keywords>P界达人</cp:keywords>
  <dc:description>www.51pptmoban.com</dc:description>
  <cp:lastModifiedBy>Win user</cp:lastModifiedBy>
  <cp:revision>96</cp:revision>
  <dcterms:created xsi:type="dcterms:W3CDTF">2022-03-17T03:16:58Z</dcterms:created>
  <dcterms:modified xsi:type="dcterms:W3CDTF">2022-09-13T11:37:58Z</dcterms:modified>
</cp:coreProperties>
</file>